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Malaysia</c:v>
                </c:pt>
              </c:strCache>
            </c:strRef>
          </c:tx>
          <c:spPr>
            <a:ln w="28575" cap="rnd">
              <a:solidFill>
                <a:schemeClr val="accent1"/>
              </a:solidFill>
              <a:round/>
            </a:ln>
            <a:effectLst/>
          </c:spPr>
          <c:marker>
            <c:symbol val="none"/>
          </c:marker>
          <c:cat>
            <c:numRef>
              <c:f>Sheet1!$A$2:$A$31</c:f>
              <c:numCache>
                <c:formatCode>m/d/yyyy</c:formatCode>
                <c:ptCount val="30"/>
                <c:pt idx="0">
                  <c:v>44805</c:v>
                </c:pt>
                <c:pt idx="1">
                  <c:v>44806</c:v>
                </c:pt>
                <c:pt idx="2">
                  <c:v>44807</c:v>
                </c:pt>
                <c:pt idx="3">
                  <c:v>44808</c:v>
                </c:pt>
                <c:pt idx="4">
                  <c:v>44809</c:v>
                </c:pt>
                <c:pt idx="5">
                  <c:v>44810</c:v>
                </c:pt>
                <c:pt idx="6">
                  <c:v>44811</c:v>
                </c:pt>
                <c:pt idx="7">
                  <c:v>44812</c:v>
                </c:pt>
                <c:pt idx="8">
                  <c:v>44813</c:v>
                </c:pt>
                <c:pt idx="9">
                  <c:v>44814</c:v>
                </c:pt>
                <c:pt idx="10">
                  <c:v>44815</c:v>
                </c:pt>
                <c:pt idx="11">
                  <c:v>44816</c:v>
                </c:pt>
                <c:pt idx="12">
                  <c:v>44817</c:v>
                </c:pt>
                <c:pt idx="13">
                  <c:v>44818</c:v>
                </c:pt>
                <c:pt idx="14">
                  <c:v>44819</c:v>
                </c:pt>
                <c:pt idx="15">
                  <c:v>44820</c:v>
                </c:pt>
                <c:pt idx="16">
                  <c:v>44821</c:v>
                </c:pt>
                <c:pt idx="17">
                  <c:v>44822</c:v>
                </c:pt>
                <c:pt idx="18">
                  <c:v>44823</c:v>
                </c:pt>
                <c:pt idx="19">
                  <c:v>44824</c:v>
                </c:pt>
                <c:pt idx="20">
                  <c:v>44825</c:v>
                </c:pt>
                <c:pt idx="21">
                  <c:v>44826</c:v>
                </c:pt>
                <c:pt idx="22">
                  <c:v>44827</c:v>
                </c:pt>
                <c:pt idx="23">
                  <c:v>44828</c:v>
                </c:pt>
                <c:pt idx="24">
                  <c:v>44829</c:v>
                </c:pt>
                <c:pt idx="25">
                  <c:v>44830</c:v>
                </c:pt>
                <c:pt idx="26">
                  <c:v>44831</c:v>
                </c:pt>
                <c:pt idx="27">
                  <c:v>44832</c:v>
                </c:pt>
                <c:pt idx="28">
                  <c:v>44833</c:v>
                </c:pt>
                <c:pt idx="29">
                  <c:v>44834</c:v>
                </c:pt>
              </c:numCache>
            </c:numRef>
          </c:cat>
          <c:val>
            <c:numRef>
              <c:f>Sheet1!$B$2:$B$31</c:f>
              <c:numCache>
                <c:formatCode>General</c:formatCode>
                <c:ptCount val="30"/>
                <c:pt idx="0">
                  <c:v>984</c:v>
                </c:pt>
                <c:pt idx="1">
                  <c:v>984</c:v>
                </c:pt>
                <c:pt idx="2">
                  <c:v>984</c:v>
                </c:pt>
                <c:pt idx="3">
                  <c:v>985</c:v>
                </c:pt>
                <c:pt idx="4">
                  <c:v>985</c:v>
                </c:pt>
                <c:pt idx="5">
                  <c:v>986</c:v>
                </c:pt>
                <c:pt idx="6">
                  <c:v>986</c:v>
                </c:pt>
                <c:pt idx="7">
                  <c:v>987</c:v>
                </c:pt>
                <c:pt idx="8">
                  <c:v>988</c:v>
                </c:pt>
                <c:pt idx="9">
                  <c:v>989</c:v>
                </c:pt>
                <c:pt idx="10">
                  <c:v>990</c:v>
                </c:pt>
                <c:pt idx="11">
                  <c:v>992</c:v>
                </c:pt>
                <c:pt idx="12">
                  <c:v>993</c:v>
                </c:pt>
                <c:pt idx="13">
                  <c:v>993</c:v>
                </c:pt>
                <c:pt idx="14">
                  <c:v>995</c:v>
                </c:pt>
                <c:pt idx="15">
                  <c:v>995</c:v>
                </c:pt>
                <c:pt idx="16">
                  <c:v>996</c:v>
                </c:pt>
                <c:pt idx="17">
                  <c:v>996</c:v>
                </c:pt>
                <c:pt idx="18">
                  <c:v>996</c:v>
                </c:pt>
                <c:pt idx="19">
                  <c:v>996</c:v>
                </c:pt>
                <c:pt idx="20">
                  <c:v>996</c:v>
                </c:pt>
                <c:pt idx="21">
                  <c:v>996</c:v>
                </c:pt>
                <c:pt idx="22">
                  <c:v>1003</c:v>
                </c:pt>
                <c:pt idx="23">
                  <c:v>1003</c:v>
                </c:pt>
                <c:pt idx="24">
                  <c:v>1003</c:v>
                </c:pt>
                <c:pt idx="25">
                  <c:v>1006</c:v>
                </c:pt>
                <c:pt idx="26">
                  <c:v>1013</c:v>
                </c:pt>
                <c:pt idx="27">
                  <c:v>1050</c:v>
                </c:pt>
                <c:pt idx="28">
                  <c:v>1087</c:v>
                </c:pt>
                <c:pt idx="29">
                  <c:v>1116</c:v>
                </c:pt>
              </c:numCache>
            </c:numRef>
          </c:val>
          <c:smooth val="0"/>
          <c:extLst>
            <c:ext xmlns:c16="http://schemas.microsoft.com/office/drawing/2014/chart" uri="{C3380CC4-5D6E-409C-BE32-E72D297353CC}">
              <c16:uniqueId val="{00000000-CA5B-45C0-9943-FC8744501141}"/>
            </c:ext>
          </c:extLst>
        </c:ser>
        <c:dLbls>
          <c:showLegendKey val="0"/>
          <c:showVal val="0"/>
          <c:showCatName val="0"/>
          <c:showSerName val="0"/>
          <c:showPercent val="0"/>
          <c:showBubbleSize val="0"/>
        </c:dLbls>
        <c:smooth val="0"/>
        <c:axId val="518841704"/>
        <c:axId val="518850232"/>
      </c:lineChart>
      <c:dateAx>
        <c:axId val="51884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50232"/>
        <c:crosses val="autoZero"/>
        <c:auto val="1"/>
        <c:lblOffset val="100"/>
        <c:baseTimeUnit val="days"/>
      </c:dateAx>
      <c:valAx>
        <c:axId val="51885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4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Malaysia</c:v>
                </c:pt>
              </c:strCache>
            </c:strRef>
          </c:tx>
          <c:spPr>
            <a:ln w="28575" cap="rnd">
              <a:solidFill>
                <a:schemeClr val="accent1"/>
              </a:solidFill>
              <a:round/>
            </a:ln>
            <a:effectLst/>
          </c:spPr>
          <c:marker>
            <c:symbol val="none"/>
          </c:marker>
          <c:cat>
            <c:numRef>
              <c:f>Sheet1!$A$2:$A$31</c:f>
              <c:numCache>
                <c:formatCode>m/d/yyyy</c:formatCode>
                <c:ptCount val="30"/>
                <c:pt idx="0">
                  <c:v>44805</c:v>
                </c:pt>
                <c:pt idx="1">
                  <c:v>44806</c:v>
                </c:pt>
                <c:pt idx="2">
                  <c:v>44807</c:v>
                </c:pt>
                <c:pt idx="3">
                  <c:v>44808</c:v>
                </c:pt>
                <c:pt idx="4">
                  <c:v>44809</c:v>
                </c:pt>
                <c:pt idx="5">
                  <c:v>44810</c:v>
                </c:pt>
                <c:pt idx="6">
                  <c:v>44811</c:v>
                </c:pt>
                <c:pt idx="7">
                  <c:v>44812</c:v>
                </c:pt>
                <c:pt idx="8">
                  <c:v>44813</c:v>
                </c:pt>
                <c:pt idx="9">
                  <c:v>44814</c:v>
                </c:pt>
                <c:pt idx="10">
                  <c:v>44815</c:v>
                </c:pt>
                <c:pt idx="11">
                  <c:v>44816</c:v>
                </c:pt>
                <c:pt idx="12">
                  <c:v>44817</c:v>
                </c:pt>
                <c:pt idx="13">
                  <c:v>44818</c:v>
                </c:pt>
                <c:pt idx="14">
                  <c:v>44819</c:v>
                </c:pt>
                <c:pt idx="15">
                  <c:v>44820</c:v>
                </c:pt>
                <c:pt idx="16">
                  <c:v>44821</c:v>
                </c:pt>
                <c:pt idx="17">
                  <c:v>44822</c:v>
                </c:pt>
                <c:pt idx="18">
                  <c:v>44823</c:v>
                </c:pt>
                <c:pt idx="19">
                  <c:v>44824</c:v>
                </c:pt>
                <c:pt idx="20">
                  <c:v>44825</c:v>
                </c:pt>
                <c:pt idx="21">
                  <c:v>44826</c:v>
                </c:pt>
                <c:pt idx="22">
                  <c:v>44827</c:v>
                </c:pt>
                <c:pt idx="23">
                  <c:v>44828</c:v>
                </c:pt>
                <c:pt idx="24">
                  <c:v>44829</c:v>
                </c:pt>
                <c:pt idx="25">
                  <c:v>44830</c:v>
                </c:pt>
                <c:pt idx="26">
                  <c:v>44831</c:v>
                </c:pt>
                <c:pt idx="27">
                  <c:v>44832</c:v>
                </c:pt>
                <c:pt idx="28">
                  <c:v>44833</c:v>
                </c:pt>
                <c:pt idx="29">
                  <c:v>44834</c:v>
                </c:pt>
              </c:numCache>
            </c:numRef>
          </c:cat>
          <c:val>
            <c:numRef>
              <c:f>Sheet1!$B$2:$B$31</c:f>
              <c:numCache>
                <c:formatCode>General</c:formatCode>
                <c:ptCount val="30"/>
                <c:pt idx="0">
                  <c:v>0</c:v>
                </c:pt>
                <c:pt idx="1">
                  <c:v>0</c:v>
                </c:pt>
                <c:pt idx="2">
                  <c:v>0</c:v>
                </c:pt>
                <c:pt idx="3">
                  <c:v>0.101626016260163</c:v>
                </c:pt>
                <c:pt idx="4">
                  <c:v>0</c:v>
                </c:pt>
                <c:pt idx="5">
                  <c:v>0.101522842639594</c:v>
                </c:pt>
                <c:pt idx="6">
                  <c:v>0</c:v>
                </c:pt>
                <c:pt idx="7">
                  <c:v>0.101419878296146</c:v>
                </c:pt>
                <c:pt idx="8">
                  <c:v>0.101317122593718</c:v>
                </c:pt>
                <c:pt idx="9">
                  <c:v>0.10121457489878501</c:v>
                </c:pt>
                <c:pt idx="10">
                  <c:v>0.101112234580384</c:v>
                </c:pt>
                <c:pt idx="11">
                  <c:v>0.20202020202020199</c:v>
                </c:pt>
                <c:pt idx="12">
                  <c:v>0.100806451612903</c:v>
                </c:pt>
                <c:pt idx="13">
                  <c:v>0</c:v>
                </c:pt>
                <c:pt idx="14">
                  <c:v>0.20140986908358499</c:v>
                </c:pt>
                <c:pt idx="15">
                  <c:v>0</c:v>
                </c:pt>
                <c:pt idx="16">
                  <c:v>0.10050251256281401</c:v>
                </c:pt>
                <c:pt idx="17">
                  <c:v>0</c:v>
                </c:pt>
                <c:pt idx="18">
                  <c:v>0</c:v>
                </c:pt>
                <c:pt idx="19">
                  <c:v>0</c:v>
                </c:pt>
                <c:pt idx="20">
                  <c:v>0</c:v>
                </c:pt>
                <c:pt idx="21">
                  <c:v>0</c:v>
                </c:pt>
                <c:pt idx="22">
                  <c:v>0.70281124497991998</c:v>
                </c:pt>
                <c:pt idx="23">
                  <c:v>0</c:v>
                </c:pt>
                <c:pt idx="24">
                  <c:v>0</c:v>
                </c:pt>
                <c:pt idx="25">
                  <c:v>0.299102691924227</c:v>
                </c:pt>
                <c:pt idx="26">
                  <c:v>0.69582504970178904</c:v>
                </c:pt>
                <c:pt idx="27">
                  <c:v>3.6525172754195498</c:v>
                </c:pt>
                <c:pt idx="28">
                  <c:v>3.5238095238095202</c:v>
                </c:pt>
                <c:pt idx="29">
                  <c:v>2.6678932842686298</c:v>
                </c:pt>
              </c:numCache>
            </c:numRef>
          </c:val>
          <c:smooth val="0"/>
          <c:extLst>
            <c:ext xmlns:c16="http://schemas.microsoft.com/office/drawing/2014/chart" uri="{C3380CC4-5D6E-409C-BE32-E72D297353CC}">
              <c16:uniqueId val="{00000000-DC2C-4881-8A59-121991CF66E0}"/>
            </c:ext>
          </c:extLst>
        </c:ser>
        <c:dLbls>
          <c:showLegendKey val="0"/>
          <c:showVal val="0"/>
          <c:showCatName val="0"/>
          <c:showSerName val="0"/>
          <c:showPercent val="0"/>
          <c:showBubbleSize val="0"/>
        </c:dLbls>
        <c:smooth val="0"/>
        <c:axId val="518848592"/>
        <c:axId val="518842360"/>
      </c:lineChart>
      <c:dateAx>
        <c:axId val="51884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42360"/>
        <c:crosses val="autoZero"/>
        <c:auto val="1"/>
        <c:lblOffset val="100"/>
        <c:baseTimeUnit val="days"/>
      </c:dateAx>
      <c:valAx>
        <c:axId val="51884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4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Malaysia</c:v>
                </c:pt>
              </c:strCache>
            </c:strRef>
          </c:tx>
          <c:spPr>
            <a:ln w="28575" cap="rnd">
              <a:solidFill>
                <a:schemeClr val="accent1"/>
              </a:solidFill>
              <a:round/>
            </a:ln>
            <a:effectLst/>
          </c:spPr>
          <c:marker>
            <c:symbol val="none"/>
          </c:marker>
          <c:cat>
            <c:numRef>
              <c:f>Sheet1!$A$2:$A$31</c:f>
              <c:numCache>
                <c:formatCode>m/d/yyyy</c:formatCode>
                <c:ptCount val="30"/>
                <c:pt idx="0">
                  <c:v>44805</c:v>
                </c:pt>
                <c:pt idx="1">
                  <c:v>44806</c:v>
                </c:pt>
                <c:pt idx="2">
                  <c:v>44807</c:v>
                </c:pt>
                <c:pt idx="3">
                  <c:v>44808</c:v>
                </c:pt>
                <c:pt idx="4">
                  <c:v>44809</c:v>
                </c:pt>
                <c:pt idx="5">
                  <c:v>44810</c:v>
                </c:pt>
                <c:pt idx="6">
                  <c:v>44811</c:v>
                </c:pt>
                <c:pt idx="7">
                  <c:v>44812</c:v>
                </c:pt>
                <c:pt idx="8">
                  <c:v>44813</c:v>
                </c:pt>
                <c:pt idx="9">
                  <c:v>44814</c:v>
                </c:pt>
                <c:pt idx="10">
                  <c:v>44815</c:v>
                </c:pt>
                <c:pt idx="11">
                  <c:v>44816</c:v>
                </c:pt>
                <c:pt idx="12">
                  <c:v>44817</c:v>
                </c:pt>
                <c:pt idx="13">
                  <c:v>44818</c:v>
                </c:pt>
                <c:pt idx="14">
                  <c:v>44819</c:v>
                </c:pt>
                <c:pt idx="15">
                  <c:v>44820</c:v>
                </c:pt>
                <c:pt idx="16">
                  <c:v>44821</c:v>
                </c:pt>
                <c:pt idx="17">
                  <c:v>44822</c:v>
                </c:pt>
                <c:pt idx="18">
                  <c:v>44823</c:v>
                </c:pt>
                <c:pt idx="19">
                  <c:v>44824</c:v>
                </c:pt>
                <c:pt idx="20">
                  <c:v>44825</c:v>
                </c:pt>
                <c:pt idx="21">
                  <c:v>44826</c:v>
                </c:pt>
                <c:pt idx="22">
                  <c:v>44827</c:v>
                </c:pt>
                <c:pt idx="23">
                  <c:v>44828</c:v>
                </c:pt>
                <c:pt idx="24">
                  <c:v>44829</c:v>
                </c:pt>
                <c:pt idx="25">
                  <c:v>44830</c:v>
                </c:pt>
                <c:pt idx="26">
                  <c:v>44831</c:v>
                </c:pt>
                <c:pt idx="27">
                  <c:v>44832</c:v>
                </c:pt>
                <c:pt idx="28">
                  <c:v>44833</c:v>
                </c:pt>
                <c:pt idx="29">
                  <c:v>44834</c:v>
                </c:pt>
              </c:numCache>
            </c:numRef>
          </c:cat>
          <c:val>
            <c:numRef>
              <c:f>Sheet1!$B$2:$B$31</c:f>
              <c:numCache>
                <c:formatCode>General</c:formatCode>
                <c:ptCount val="30"/>
                <c:pt idx="0">
                  <c:v>0</c:v>
                </c:pt>
                <c:pt idx="1">
                  <c:v>0</c:v>
                </c:pt>
                <c:pt idx="2">
                  <c:v>0</c:v>
                </c:pt>
                <c:pt idx="3">
                  <c:v>0</c:v>
                </c:pt>
                <c:pt idx="4">
                  <c:v>0</c:v>
                </c:pt>
                <c:pt idx="5">
                  <c:v>0</c:v>
                </c:pt>
                <c:pt idx="6">
                  <c:v>0</c:v>
                </c:pt>
                <c:pt idx="7">
                  <c:v>1.5212981744421901</c:v>
                </c:pt>
                <c:pt idx="8">
                  <c:v>0</c:v>
                </c:pt>
                <c:pt idx="9">
                  <c:v>0</c:v>
                </c:pt>
                <c:pt idx="10">
                  <c:v>1.5166835187057599</c:v>
                </c:pt>
                <c:pt idx="11">
                  <c:v>0</c:v>
                </c:pt>
                <c:pt idx="12">
                  <c:v>0</c:v>
                </c:pt>
                <c:pt idx="13">
                  <c:v>83.182275931520707</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45.867393278837397</c:v>
                </c:pt>
              </c:numCache>
            </c:numRef>
          </c:val>
          <c:smooth val="0"/>
          <c:extLst>
            <c:ext xmlns:c16="http://schemas.microsoft.com/office/drawing/2014/chart" uri="{C3380CC4-5D6E-409C-BE32-E72D297353CC}">
              <c16:uniqueId val="{00000000-547A-4454-9FCC-A764BB205C61}"/>
            </c:ext>
          </c:extLst>
        </c:ser>
        <c:dLbls>
          <c:showLegendKey val="0"/>
          <c:showVal val="0"/>
          <c:showCatName val="0"/>
          <c:showSerName val="0"/>
          <c:showPercent val="0"/>
          <c:showBubbleSize val="0"/>
        </c:dLbls>
        <c:smooth val="0"/>
        <c:axId val="518846296"/>
        <c:axId val="518847936"/>
      </c:lineChart>
      <c:dateAx>
        <c:axId val="518846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47936"/>
        <c:crosses val="autoZero"/>
        <c:auto val="1"/>
        <c:lblOffset val="100"/>
        <c:baseTimeUnit val="days"/>
      </c:dateAx>
      <c:valAx>
        <c:axId val="51884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4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SPLAT Malaysia</c:v>
                </c:pt>
              </c:strCache>
            </c:strRef>
          </c:cat>
          <c:val>
            <c:numRef>
              <c:f>Sheet1!$B$2</c:f>
              <c:numCache>
                <c:formatCode>General</c:formatCode>
                <c:ptCount val="1"/>
                <c:pt idx="0">
                  <c:v>1361</c:v>
                </c:pt>
              </c:numCache>
            </c:numRef>
          </c:val>
          <c:extLst>
            <c:ext xmlns:c16="http://schemas.microsoft.com/office/drawing/2014/chart" uri="{C3380CC4-5D6E-409C-BE32-E72D297353CC}">
              <c16:uniqueId val="{00000000-515C-4E58-BDB8-F425BF79617C}"/>
            </c:ext>
          </c:extLst>
        </c:ser>
        <c:dLbls>
          <c:showLegendKey val="0"/>
          <c:showVal val="0"/>
          <c:showCatName val="0"/>
          <c:showSerName val="0"/>
          <c:showPercent val="0"/>
          <c:showBubbleSize val="0"/>
        </c:dLbls>
        <c:gapWidth val="219"/>
        <c:overlap val="-27"/>
        <c:axId val="518857120"/>
        <c:axId val="518853512"/>
      </c:barChart>
      <c:catAx>
        <c:axId val="518857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53512"/>
        <c:crosses val="autoZero"/>
        <c:auto val="1"/>
        <c:lblAlgn val="ctr"/>
        <c:lblOffset val="100"/>
        <c:noMultiLvlLbl val="0"/>
      </c:catAx>
      <c:valAx>
        <c:axId val="51885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5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SPLAT Malaysia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C444-47E6-B75D-16CB88DF1F03}"/>
            </c:ext>
          </c:extLst>
        </c:ser>
        <c:dLbls>
          <c:showLegendKey val="0"/>
          <c:showVal val="0"/>
          <c:showCatName val="0"/>
          <c:showSerName val="0"/>
          <c:showPercent val="0"/>
          <c:showBubbleSize val="0"/>
        </c:dLbls>
        <c:axId val="518780696"/>
        <c:axId val="518782008"/>
      </c:radarChart>
      <c:catAx>
        <c:axId val="51878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782008"/>
        <c:crosses val="autoZero"/>
        <c:auto val="1"/>
        <c:lblAlgn val="ctr"/>
        <c:lblOffset val="100"/>
        <c:noMultiLvlLbl val="0"/>
      </c:catAx>
      <c:valAx>
        <c:axId val="51878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78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AD106-8D85-4DA7-863F-5FE2C3BCB400}"/>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3D665C64-CE25-4854-BB02-6A2AFDFD2CE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942905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E433C-45DD-4681-9B10-DB611870594B}"/>
              </a:ext>
            </a:extLst>
          </p:cNvPr>
          <p:cNvSpPr>
            <a:spLocks noGrp="1"/>
          </p:cNvSpPr>
          <p:nvPr>
            <p:ph type="title"/>
          </p:nvPr>
        </p:nvSpPr>
        <p:spPr/>
        <p:txBody>
          <a:bodyPr/>
          <a:lstStyle/>
          <a:p>
            <a:r>
              <a:rPr lang="en-US"/>
              <a:t>Facebook Key Metrics Table | SPLAT Malaysia</a:t>
            </a:r>
          </a:p>
        </p:txBody>
      </p:sp>
      <p:graphicFrame>
        <p:nvGraphicFramePr>
          <p:cNvPr id="5" name="Table Placeholder 4">
            <a:extLst>
              <a:ext uri="{FF2B5EF4-FFF2-40B4-BE49-F238E27FC236}">
                <a16:creationId xmlns:a16="http://schemas.microsoft.com/office/drawing/2014/main" id="{FD8D856F-D11D-4EC5-B047-105C4C1E46DB}"/>
              </a:ext>
            </a:extLst>
          </p:cNvPr>
          <p:cNvGraphicFramePr>
            <a:graphicFrameLocks noGrp="1"/>
          </p:cNvGraphicFramePr>
          <p:nvPr>
            <p:ph type="tbl" sz="quarter" idx="13"/>
            <p:extLst>
              <p:ext uri="{D42A27DB-BD31-4B8C-83A1-F6EECF244321}">
                <p14:modId xmlns:p14="http://schemas.microsoft.com/office/powerpoint/2010/main" val="931894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739911504"/>
                    </a:ext>
                  </a:extLst>
                </a:gridCol>
                <a:gridCol w="740665">
                  <a:extLst>
                    <a:ext uri="{9D8B030D-6E8A-4147-A177-3AD203B41FA5}">
                      <a16:colId xmlns:a16="http://schemas.microsoft.com/office/drawing/2014/main" val="912577102"/>
                    </a:ext>
                  </a:extLst>
                </a:gridCol>
                <a:gridCol w="411480">
                  <a:extLst>
                    <a:ext uri="{9D8B030D-6E8A-4147-A177-3AD203B41FA5}">
                      <a16:colId xmlns:a16="http://schemas.microsoft.com/office/drawing/2014/main" val="3260355472"/>
                    </a:ext>
                  </a:extLst>
                </a:gridCol>
                <a:gridCol w="740665">
                  <a:extLst>
                    <a:ext uri="{9D8B030D-6E8A-4147-A177-3AD203B41FA5}">
                      <a16:colId xmlns:a16="http://schemas.microsoft.com/office/drawing/2014/main" val="619041324"/>
                    </a:ext>
                  </a:extLst>
                </a:gridCol>
                <a:gridCol w="411480">
                  <a:extLst>
                    <a:ext uri="{9D8B030D-6E8A-4147-A177-3AD203B41FA5}">
                      <a16:colId xmlns:a16="http://schemas.microsoft.com/office/drawing/2014/main" val="554626659"/>
                    </a:ext>
                  </a:extLst>
                </a:gridCol>
                <a:gridCol w="411480">
                  <a:extLst>
                    <a:ext uri="{9D8B030D-6E8A-4147-A177-3AD203B41FA5}">
                      <a16:colId xmlns:a16="http://schemas.microsoft.com/office/drawing/2014/main" val="2954792822"/>
                    </a:ext>
                  </a:extLst>
                </a:gridCol>
                <a:gridCol w="411480">
                  <a:extLst>
                    <a:ext uri="{9D8B030D-6E8A-4147-A177-3AD203B41FA5}">
                      <a16:colId xmlns:a16="http://schemas.microsoft.com/office/drawing/2014/main" val="3540835917"/>
                    </a:ext>
                  </a:extLst>
                </a:gridCol>
                <a:gridCol w="411480">
                  <a:extLst>
                    <a:ext uri="{9D8B030D-6E8A-4147-A177-3AD203B41FA5}">
                      <a16:colId xmlns:a16="http://schemas.microsoft.com/office/drawing/2014/main" val="13895716"/>
                    </a:ext>
                  </a:extLst>
                </a:gridCol>
                <a:gridCol w="411480">
                  <a:extLst>
                    <a:ext uri="{9D8B030D-6E8A-4147-A177-3AD203B41FA5}">
                      <a16:colId xmlns:a16="http://schemas.microsoft.com/office/drawing/2014/main" val="31437005"/>
                    </a:ext>
                  </a:extLst>
                </a:gridCol>
                <a:gridCol w="411480">
                  <a:extLst>
                    <a:ext uri="{9D8B030D-6E8A-4147-A177-3AD203B41FA5}">
                      <a16:colId xmlns:a16="http://schemas.microsoft.com/office/drawing/2014/main" val="122040522"/>
                    </a:ext>
                  </a:extLst>
                </a:gridCol>
                <a:gridCol w="411480">
                  <a:extLst>
                    <a:ext uri="{9D8B030D-6E8A-4147-A177-3AD203B41FA5}">
                      <a16:colId xmlns:a16="http://schemas.microsoft.com/office/drawing/2014/main" val="2948365868"/>
                    </a:ext>
                  </a:extLst>
                </a:gridCol>
                <a:gridCol w="411480">
                  <a:extLst>
                    <a:ext uri="{9D8B030D-6E8A-4147-A177-3AD203B41FA5}">
                      <a16:colId xmlns:a16="http://schemas.microsoft.com/office/drawing/2014/main" val="1051135552"/>
                    </a:ext>
                  </a:extLst>
                </a:gridCol>
                <a:gridCol w="411480">
                  <a:extLst>
                    <a:ext uri="{9D8B030D-6E8A-4147-A177-3AD203B41FA5}">
                      <a16:colId xmlns:a16="http://schemas.microsoft.com/office/drawing/2014/main" val="2288263092"/>
                    </a:ext>
                  </a:extLst>
                </a:gridCol>
                <a:gridCol w="411480">
                  <a:extLst>
                    <a:ext uri="{9D8B030D-6E8A-4147-A177-3AD203B41FA5}">
                      <a16:colId xmlns:a16="http://schemas.microsoft.com/office/drawing/2014/main" val="13823356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12175689"/>
                  </a:ext>
                </a:extLst>
              </a:tr>
              <a:tr h="370840">
                <a:tc>
                  <a:txBody>
                    <a:bodyPr/>
                    <a:lstStyle/>
                    <a:p>
                      <a:r>
                        <a:rPr lang="en-US" sz="1000"/>
                        <a:t>SPLAT Malaysia</a:t>
                      </a:r>
                    </a:p>
                  </a:txBody>
                  <a:tcPr/>
                </a:tc>
                <a:tc>
                  <a:txBody>
                    <a:bodyPr/>
                    <a:lstStyle/>
                    <a:p>
                      <a:r>
                        <a:rPr lang="en-US" sz="1000"/>
                        <a:t>1116</a:t>
                      </a:r>
                    </a:p>
                  </a:txBody>
                  <a:tcPr/>
                </a:tc>
                <a:tc>
                  <a:txBody>
                    <a:bodyPr/>
                    <a:lstStyle/>
                    <a:p>
                      <a:r>
                        <a:rPr lang="en-US" sz="1000"/>
                        <a:t>132</a:t>
                      </a:r>
                    </a:p>
                  </a:txBody>
                  <a:tcPr/>
                </a:tc>
                <a:tc>
                  <a:txBody>
                    <a:bodyPr/>
                    <a:lstStyle/>
                    <a:p>
                      <a:r>
                        <a:rPr lang="en-US" sz="1000"/>
                        <a:t>1162</a:t>
                      </a:r>
                    </a:p>
                  </a:txBody>
                  <a:tcPr/>
                </a:tc>
                <a:tc>
                  <a:txBody>
                    <a:bodyPr/>
                    <a:lstStyle/>
                    <a:p>
                      <a:r>
                        <a:rPr lang="en-US" sz="1000"/>
                        <a:t>137</a:t>
                      </a:r>
                    </a:p>
                  </a:txBody>
                  <a:tcPr/>
                </a:tc>
                <a:tc>
                  <a:txBody>
                    <a:bodyPr/>
                    <a:lstStyle/>
                    <a:p>
                      <a:r>
                        <a:rPr lang="en-US" sz="1000"/>
                        <a:t>4</a:t>
                      </a:r>
                    </a:p>
                  </a:txBody>
                  <a:tcPr/>
                </a:tc>
                <a:tc>
                  <a:txBody>
                    <a:bodyPr/>
                    <a:lstStyle/>
                    <a:p>
                      <a:r>
                        <a:rPr lang="en-US" sz="1000"/>
                        <a:t>1342</a:t>
                      </a:r>
                    </a:p>
                  </a:txBody>
                  <a:tcPr/>
                </a:tc>
                <a:tc>
                  <a:txBody>
                    <a:bodyPr/>
                    <a:lstStyle/>
                    <a:p>
                      <a:r>
                        <a:rPr lang="en-US" sz="1000"/>
                        <a:t>0</a:t>
                      </a:r>
                    </a:p>
                  </a:txBody>
                  <a:tcPr/>
                </a:tc>
                <a:tc>
                  <a:txBody>
                    <a:bodyPr/>
                    <a:lstStyle/>
                    <a:p>
                      <a:r>
                        <a:rPr lang="en-US" sz="1000"/>
                        <a:t>8</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32.4048 %</a:t>
                      </a:r>
                    </a:p>
                  </a:txBody>
                  <a:tcPr/>
                </a:tc>
                <a:tc>
                  <a:txBody>
                    <a:bodyPr/>
                    <a:lstStyle/>
                    <a:p>
                      <a:r>
                        <a:rPr lang="en-US" sz="1000"/>
                        <a:t>0.0 %</a:t>
                      </a:r>
                    </a:p>
                  </a:txBody>
                  <a:tcPr/>
                </a:tc>
                <a:extLst>
                  <a:ext uri="{0D108BD9-81ED-4DB2-BD59-A6C34878D82A}">
                    <a16:rowId xmlns:a16="http://schemas.microsoft.com/office/drawing/2014/main" val="2791538535"/>
                  </a:ext>
                </a:extLst>
              </a:tr>
            </a:tbl>
          </a:graphicData>
        </a:graphic>
      </p:graphicFrame>
      <p:sp>
        <p:nvSpPr>
          <p:cNvPr id="4" name="Text Placeholder 3">
            <a:extLst>
              <a:ext uri="{FF2B5EF4-FFF2-40B4-BE49-F238E27FC236}">
                <a16:creationId xmlns:a16="http://schemas.microsoft.com/office/drawing/2014/main" id="{861A56A5-0A20-45C0-97A8-16A073004CC0}"/>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632791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F360D-22A9-45C7-A3CA-13BE687C3C76}"/>
              </a:ext>
            </a:extLst>
          </p:cNvPr>
          <p:cNvSpPr>
            <a:spLocks noGrp="1"/>
          </p:cNvSpPr>
          <p:nvPr>
            <p:ph type="title"/>
          </p:nvPr>
        </p:nvSpPr>
        <p:spPr/>
        <p:txBody>
          <a:bodyPr/>
          <a:lstStyle/>
          <a:p>
            <a:r>
              <a:rPr lang="en-US"/>
              <a:t>Facebook Fans or Followers Total | SPLAT Malaysia</a:t>
            </a:r>
          </a:p>
        </p:txBody>
      </p:sp>
      <p:graphicFrame>
        <p:nvGraphicFramePr>
          <p:cNvPr id="6" name="Chart Placeholder 5">
            <a:extLst>
              <a:ext uri="{FF2B5EF4-FFF2-40B4-BE49-F238E27FC236}">
                <a16:creationId xmlns:a16="http://schemas.microsoft.com/office/drawing/2014/main" id="{B0D4979E-6CCD-4EB9-B313-BA918F66EEFB}"/>
              </a:ext>
            </a:extLst>
          </p:cNvPr>
          <p:cNvGraphicFramePr>
            <a:graphicFrameLocks noGrp="1"/>
          </p:cNvGraphicFramePr>
          <p:nvPr>
            <p:ph type="chart" sz="quarter" idx="13"/>
            <p:extLst>
              <p:ext uri="{D42A27DB-BD31-4B8C-83A1-F6EECF244321}">
                <p14:modId xmlns:p14="http://schemas.microsoft.com/office/powerpoint/2010/main" val="902783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04224-F1B3-4DFC-A4BF-8D3DFBB66F6C}"/>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604EBF9E-6665-470B-BAC7-514778E4DF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5991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151E4-A2B2-4A15-8F89-AE2367BEDDC8}"/>
              </a:ext>
            </a:extLst>
          </p:cNvPr>
          <p:cNvSpPr>
            <a:spLocks noGrp="1"/>
          </p:cNvSpPr>
          <p:nvPr>
            <p:ph type="title"/>
          </p:nvPr>
        </p:nvSpPr>
        <p:spPr/>
        <p:txBody>
          <a:bodyPr/>
          <a:lstStyle/>
          <a:p>
            <a:r>
              <a:rPr lang="en-US"/>
              <a:t>Facebook Fans Change Rate | SPLAT Malaysia</a:t>
            </a:r>
          </a:p>
        </p:txBody>
      </p:sp>
      <p:graphicFrame>
        <p:nvGraphicFramePr>
          <p:cNvPr id="6" name="Chart Placeholder 5">
            <a:extLst>
              <a:ext uri="{FF2B5EF4-FFF2-40B4-BE49-F238E27FC236}">
                <a16:creationId xmlns:a16="http://schemas.microsoft.com/office/drawing/2014/main" id="{1A903E2E-1557-4FCE-A254-F9C834780239}"/>
              </a:ext>
            </a:extLst>
          </p:cNvPr>
          <p:cNvGraphicFramePr>
            <a:graphicFrameLocks noGrp="1"/>
          </p:cNvGraphicFramePr>
          <p:nvPr>
            <p:ph type="chart" sz="quarter" idx="13"/>
            <p:extLst>
              <p:ext uri="{D42A27DB-BD31-4B8C-83A1-F6EECF244321}">
                <p14:modId xmlns:p14="http://schemas.microsoft.com/office/powerpoint/2010/main" val="3951111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E946B4-8A28-4510-AF52-C7DD109D6911}"/>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9DFA0DB0-36B5-4159-B6B1-46FA730358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518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65148-AA8E-4C87-9483-1F88DB2734BB}"/>
              </a:ext>
            </a:extLst>
          </p:cNvPr>
          <p:cNvSpPr>
            <a:spLocks noGrp="1"/>
          </p:cNvSpPr>
          <p:nvPr>
            <p:ph type="title"/>
          </p:nvPr>
        </p:nvSpPr>
        <p:spPr/>
        <p:txBody>
          <a:bodyPr/>
          <a:lstStyle/>
          <a:p>
            <a:r>
              <a:rPr lang="en-US"/>
              <a:t>Facebook Interaction Rate | SPLAT Malaysia</a:t>
            </a:r>
          </a:p>
        </p:txBody>
      </p:sp>
      <p:graphicFrame>
        <p:nvGraphicFramePr>
          <p:cNvPr id="6" name="Chart Placeholder 5">
            <a:extLst>
              <a:ext uri="{FF2B5EF4-FFF2-40B4-BE49-F238E27FC236}">
                <a16:creationId xmlns:a16="http://schemas.microsoft.com/office/drawing/2014/main" id="{955373C0-1FE5-43B3-BD37-2E4756A835EC}"/>
              </a:ext>
            </a:extLst>
          </p:cNvPr>
          <p:cNvGraphicFramePr>
            <a:graphicFrameLocks noGrp="1"/>
          </p:cNvGraphicFramePr>
          <p:nvPr>
            <p:ph type="chart" sz="quarter" idx="13"/>
            <p:extLst>
              <p:ext uri="{D42A27DB-BD31-4B8C-83A1-F6EECF244321}">
                <p14:modId xmlns:p14="http://schemas.microsoft.com/office/powerpoint/2010/main" val="3188869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351151-BC8B-4831-9B39-0EEEFEF9A0D0}"/>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2DE45C4C-F912-4BF9-B71D-016092EA15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0831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C971C-88DA-4B04-AA35-0E76B29EDAF8}"/>
              </a:ext>
            </a:extLst>
          </p:cNvPr>
          <p:cNvSpPr>
            <a:spLocks noGrp="1"/>
          </p:cNvSpPr>
          <p:nvPr>
            <p:ph type="title"/>
          </p:nvPr>
        </p:nvSpPr>
        <p:spPr/>
        <p:txBody>
          <a:bodyPr/>
          <a:lstStyle/>
          <a:p>
            <a:r>
              <a:rPr lang="en-US"/>
              <a:t>Facebook Total Interactions | SPLAT Malaysia</a:t>
            </a:r>
          </a:p>
        </p:txBody>
      </p:sp>
      <p:graphicFrame>
        <p:nvGraphicFramePr>
          <p:cNvPr id="6" name="Chart Placeholder 5">
            <a:extLst>
              <a:ext uri="{FF2B5EF4-FFF2-40B4-BE49-F238E27FC236}">
                <a16:creationId xmlns:a16="http://schemas.microsoft.com/office/drawing/2014/main" id="{73D62DD3-5F7E-44C4-9972-D0E06C8B75BA}"/>
              </a:ext>
            </a:extLst>
          </p:cNvPr>
          <p:cNvGraphicFramePr>
            <a:graphicFrameLocks noGrp="1"/>
          </p:cNvGraphicFramePr>
          <p:nvPr>
            <p:ph type="chart" sz="quarter" idx="13"/>
            <p:extLst>
              <p:ext uri="{D42A27DB-BD31-4B8C-83A1-F6EECF244321}">
                <p14:modId xmlns:p14="http://schemas.microsoft.com/office/powerpoint/2010/main" val="71177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C0AC63-7DDC-4149-9834-2A8BBCC3FB09}"/>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AC8628F9-D7C7-457F-90FB-73589FF8C9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2614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0D091-97CE-474B-A015-8533A09A4D75}"/>
              </a:ext>
            </a:extLst>
          </p:cNvPr>
          <p:cNvSpPr>
            <a:spLocks noGrp="1"/>
          </p:cNvSpPr>
          <p:nvPr>
            <p:ph type="title"/>
          </p:nvPr>
        </p:nvSpPr>
        <p:spPr/>
        <p:txBody>
          <a:bodyPr/>
          <a:lstStyle/>
          <a:p>
            <a:r>
              <a:rPr lang="en-US"/>
              <a:t>Facebook Own Posts Table | SPLAT Malaysia - 1 of 4</a:t>
            </a:r>
          </a:p>
        </p:txBody>
      </p:sp>
      <p:graphicFrame>
        <p:nvGraphicFramePr>
          <p:cNvPr id="5" name="Table Placeholder 4">
            <a:extLst>
              <a:ext uri="{FF2B5EF4-FFF2-40B4-BE49-F238E27FC236}">
                <a16:creationId xmlns:a16="http://schemas.microsoft.com/office/drawing/2014/main" id="{ED3688C4-106F-42A1-83EF-952F60BA3068}"/>
              </a:ext>
            </a:extLst>
          </p:cNvPr>
          <p:cNvGraphicFramePr>
            <a:graphicFrameLocks noGrp="1"/>
          </p:cNvGraphicFramePr>
          <p:nvPr>
            <p:ph type="tbl" sz="quarter" idx="13"/>
            <p:extLst>
              <p:ext uri="{D42A27DB-BD31-4B8C-83A1-F6EECF244321}">
                <p14:modId xmlns:p14="http://schemas.microsoft.com/office/powerpoint/2010/main" val="2914905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8499612"/>
                    </a:ext>
                  </a:extLst>
                </a:gridCol>
                <a:gridCol w="1152144">
                  <a:extLst>
                    <a:ext uri="{9D8B030D-6E8A-4147-A177-3AD203B41FA5}">
                      <a16:colId xmlns:a16="http://schemas.microsoft.com/office/drawing/2014/main" val="2870853157"/>
                    </a:ext>
                  </a:extLst>
                </a:gridCol>
                <a:gridCol w="576072">
                  <a:extLst>
                    <a:ext uri="{9D8B030D-6E8A-4147-A177-3AD203B41FA5}">
                      <a16:colId xmlns:a16="http://schemas.microsoft.com/office/drawing/2014/main" val="861372788"/>
                    </a:ext>
                  </a:extLst>
                </a:gridCol>
                <a:gridCol w="576072">
                  <a:extLst>
                    <a:ext uri="{9D8B030D-6E8A-4147-A177-3AD203B41FA5}">
                      <a16:colId xmlns:a16="http://schemas.microsoft.com/office/drawing/2014/main" val="3117812945"/>
                    </a:ext>
                  </a:extLst>
                </a:gridCol>
                <a:gridCol w="576072">
                  <a:extLst>
                    <a:ext uri="{9D8B030D-6E8A-4147-A177-3AD203B41FA5}">
                      <a16:colId xmlns:a16="http://schemas.microsoft.com/office/drawing/2014/main" val="747047825"/>
                    </a:ext>
                  </a:extLst>
                </a:gridCol>
                <a:gridCol w="576072">
                  <a:extLst>
                    <a:ext uri="{9D8B030D-6E8A-4147-A177-3AD203B41FA5}">
                      <a16:colId xmlns:a16="http://schemas.microsoft.com/office/drawing/2014/main" val="2037155756"/>
                    </a:ext>
                  </a:extLst>
                </a:gridCol>
                <a:gridCol w="576072">
                  <a:extLst>
                    <a:ext uri="{9D8B030D-6E8A-4147-A177-3AD203B41FA5}">
                      <a16:colId xmlns:a16="http://schemas.microsoft.com/office/drawing/2014/main" val="179985749"/>
                    </a:ext>
                  </a:extLst>
                </a:gridCol>
                <a:gridCol w="576072">
                  <a:extLst>
                    <a:ext uri="{9D8B030D-6E8A-4147-A177-3AD203B41FA5}">
                      <a16:colId xmlns:a16="http://schemas.microsoft.com/office/drawing/2014/main" val="4179773821"/>
                    </a:ext>
                  </a:extLst>
                </a:gridCol>
                <a:gridCol w="576072">
                  <a:extLst>
                    <a:ext uri="{9D8B030D-6E8A-4147-A177-3AD203B41FA5}">
                      <a16:colId xmlns:a16="http://schemas.microsoft.com/office/drawing/2014/main" val="1077985489"/>
                    </a:ext>
                  </a:extLst>
                </a:gridCol>
                <a:gridCol w="576072">
                  <a:extLst>
                    <a:ext uri="{9D8B030D-6E8A-4147-A177-3AD203B41FA5}">
                      <a16:colId xmlns:a16="http://schemas.microsoft.com/office/drawing/2014/main" val="1922741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172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- 2022-09-30 21:52:02</a:t>
                      </a:r>
                      <a:r>
                        <a:rPr kumimoji="0" lang="en-US" sz="1000" b="0" i="0" u="none" strike="noStrike" kern="1200" cap="none" spc="0" normalizeH="0" baseline="0" noProof="0">
                          <a:ln>
                            <a:noFill/>
                          </a:ln>
                          <a:solidFill>
                            <a:prstClr val="black"/>
                          </a:solidFill>
                          <a:effectLst/>
                          <a:uLnTx/>
                          <a:uFillTx/>
                          <a:latin typeface="+mn-lt"/>
                          <a:ea typeface="+mn-ea"/>
                          <a:cs typeface="+mn-cs"/>
                        </a:rPr>
                        <a:t>
 SPLAT Oral Care Foam comfortably fits in your pocket and keeps your breath fresh while keeping your teeth clean wherever you go.
🦷 Reduces plaque formation - VP/VA Copolymer, Pomegranate Fruit Extract, and Novel Patented System LUCTATOL®
🦷 Aloe Vera extract and sea buckthorn extract help to promote healthy gums.
🦷Fresh breath is provided thanks to menthol.
Shop Now At
Lazada:https://bit.ly/SplatMyExpressFoamLaz
Shopee:https://bit.ly/SplatMyExpressFoamShopee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95108008"/>
                  </a:ext>
                </a:extLst>
              </a:tr>
            </a:tbl>
          </a:graphicData>
        </a:graphic>
      </p:graphicFrame>
      <p:sp>
        <p:nvSpPr>
          <p:cNvPr id="4" name="Text Placeholder 3">
            <a:extLst>
              <a:ext uri="{FF2B5EF4-FFF2-40B4-BE49-F238E27FC236}">
                <a16:creationId xmlns:a16="http://schemas.microsoft.com/office/drawing/2014/main" id="{BC61842D-C635-479C-B268-8A3BB7A91C20}"/>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4230129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45961-B7AC-44CE-94DE-7EBA158AFFE6}"/>
              </a:ext>
            </a:extLst>
          </p:cNvPr>
          <p:cNvSpPr>
            <a:spLocks noGrp="1"/>
          </p:cNvSpPr>
          <p:nvPr>
            <p:ph type="title"/>
          </p:nvPr>
        </p:nvSpPr>
        <p:spPr/>
        <p:txBody>
          <a:bodyPr/>
          <a:lstStyle/>
          <a:p>
            <a:r>
              <a:rPr lang="en-US"/>
              <a:t>Facebook Own Posts Table | SPLAT Malaysia - 2 of 4</a:t>
            </a:r>
          </a:p>
        </p:txBody>
      </p:sp>
      <p:graphicFrame>
        <p:nvGraphicFramePr>
          <p:cNvPr id="5" name="Table Placeholder 4">
            <a:extLst>
              <a:ext uri="{FF2B5EF4-FFF2-40B4-BE49-F238E27FC236}">
                <a16:creationId xmlns:a16="http://schemas.microsoft.com/office/drawing/2014/main" id="{8FD16F1F-738A-4733-B133-85DF0F902D50}"/>
              </a:ext>
            </a:extLst>
          </p:cNvPr>
          <p:cNvGraphicFramePr>
            <a:graphicFrameLocks noGrp="1"/>
          </p:cNvGraphicFramePr>
          <p:nvPr>
            <p:ph type="tbl" sz="quarter" idx="13"/>
            <p:extLst>
              <p:ext uri="{D42A27DB-BD31-4B8C-83A1-F6EECF244321}">
                <p14:modId xmlns:p14="http://schemas.microsoft.com/office/powerpoint/2010/main" val="1274303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37972534"/>
                    </a:ext>
                  </a:extLst>
                </a:gridCol>
                <a:gridCol w="1152144">
                  <a:extLst>
                    <a:ext uri="{9D8B030D-6E8A-4147-A177-3AD203B41FA5}">
                      <a16:colId xmlns:a16="http://schemas.microsoft.com/office/drawing/2014/main" val="3937584644"/>
                    </a:ext>
                  </a:extLst>
                </a:gridCol>
                <a:gridCol w="576072">
                  <a:extLst>
                    <a:ext uri="{9D8B030D-6E8A-4147-A177-3AD203B41FA5}">
                      <a16:colId xmlns:a16="http://schemas.microsoft.com/office/drawing/2014/main" val="1118492024"/>
                    </a:ext>
                  </a:extLst>
                </a:gridCol>
                <a:gridCol w="576072">
                  <a:extLst>
                    <a:ext uri="{9D8B030D-6E8A-4147-A177-3AD203B41FA5}">
                      <a16:colId xmlns:a16="http://schemas.microsoft.com/office/drawing/2014/main" val="2828619440"/>
                    </a:ext>
                  </a:extLst>
                </a:gridCol>
                <a:gridCol w="576072">
                  <a:extLst>
                    <a:ext uri="{9D8B030D-6E8A-4147-A177-3AD203B41FA5}">
                      <a16:colId xmlns:a16="http://schemas.microsoft.com/office/drawing/2014/main" val="2819762700"/>
                    </a:ext>
                  </a:extLst>
                </a:gridCol>
                <a:gridCol w="576072">
                  <a:extLst>
                    <a:ext uri="{9D8B030D-6E8A-4147-A177-3AD203B41FA5}">
                      <a16:colId xmlns:a16="http://schemas.microsoft.com/office/drawing/2014/main" val="3547525073"/>
                    </a:ext>
                  </a:extLst>
                </a:gridCol>
                <a:gridCol w="576072">
                  <a:extLst>
                    <a:ext uri="{9D8B030D-6E8A-4147-A177-3AD203B41FA5}">
                      <a16:colId xmlns:a16="http://schemas.microsoft.com/office/drawing/2014/main" val="450709322"/>
                    </a:ext>
                  </a:extLst>
                </a:gridCol>
                <a:gridCol w="576072">
                  <a:extLst>
                    <a:ext uri="{9D8B030D-6E8A-4147-A177-3AD203B41FA5}">
                      <a16:colId xmlns:a16="http://schemas.microsoft.com/office/drawing/2014/main" val="1088094993"/>
                    </a:ext>
                  </a:extLst>
                </a:gridCol>
                <a:gridCol w="576072">
                  <a:extLst>
                    <a:ext uri="{9D8B030D-6E8A-4147-A177-3AD203B41FA5}">
                      <a16:colId xmlns:a16="http://schemas.microsoft.com/office/drawing/2014/main" val="3908076687"/>
                    </a:ext>
                  </a:extLst>
                </a:gridCol>
                <a:gridCol w="576072">
                  <a:extLst>
                    <a:ext uri="{9D8B030D-6E8A-4147-A177-3AD203B41FA5}">
                      <a16:colId xmlns:a16="http://schemas.microsoft.com/office/drawing/2014/main" val="1479495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10146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- 2022-09-14 15:12:06</a:t>
                      </a:r>
                      <a:r>
                        <a:rPr kumimoji="0" lang="en-US" sz="1000" b="0" i="0" u="none" strike="noStrike" kern="1200" cap="none" spc="0" normalizeH="0" baseline="0" noProof="0">
                          <a:ln>
                            <a:noFill/>
                          </a:ln>
                          <a:solidFill>
                            <a:prstClr val="black"/>
                          </a:solidFill>
                          <a:effectLst/>
                          <a:uLnTx/>
                          <a:uFillTx/>
                          <a:latin typeface="+mn-lt"/>
                          <a:ea typeface="+mn-ea"/>
                          <a:cs typeface="+mn-cs"/>
                        </a:rPr>
                        <a:t>
 Keep your house squeaky clean and safe from chemicals with BioMio household cleaning bundle pack.
For a limited-time, save 14% off on our bundle pack today!
👪Suitable for the youngest family members.
🤧Approved by allergists.
🌱Contains Natural essential oils, silver ions and cotton extract.
🌳Environmentally friendly.
♻️Biodegradable Ingredients.
Shop Now At
Lazada:https://bit.ly/BioMioMYLaz
Shopee:https://bit.ly/BioMioMYShopee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11759518"/>
                  </a:ext>
                </a:extLst>
              </a:tr>
            </a:tbl>
          </a:graphicData>
        </a:graphic>
      </p:graphicFrame>
      <p:sp>
        <p:nvSpPr>
          <p:cNvPr id="4" name="Text Placeholder 3">
            <a:extLst>
              <a:ext uri="{FF2B5EF4-FFF2-40B4-BE49-F238E27FC236}">
                <a16:creationId xmlns:a16="http://schemas.microsoft.com/office/drawing/2014/main" id="{EE40A1D0-98E5-4D2E-8DC3-21A0579F8765}"/>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223069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1B7D1-5C1D-4F60-9C6F-9A2D6ED57CBB}"/>
              </a:ext>
            </a:extLst>
          </p:cNvPr>
          <p:cNvSpPr>
            <a:spLocks noGrp="1"/>
          </p:cNvSpPr>
          <p:nvPr>
            <p:ph type="title"/>
          </p:nvPr>
        </p:nvSpPr>
        <p:spPr/>
        <p:txBody>
          <a:bodyPr/>
          <a:lstStyle/>
          <a:p>
            <a:r>
              <a:rPr lang="en-US"/>
              <a:t>Facebook Own Posts Table | SPLAT Malaysia - 3 of 4</a:t>
            </a:r>
          </a:p>
        </p:txBody>
      </p:sp>
      <p:graphicFrame>
        <p:nvGraphicFramePr>
          <p:cNvPr id="5" name="Table Placeholder 4">
            <a:extLst>
              <a:ext uri="{FF2B5EF4-FFF2-40B4-BE49-F238E27FC236}">
                <a16:creationId xmlns:a16="http://schemas.microsoft.com/office/drawing/2014/main" id="{B0814013-E305-405A-B809-A9D46B60D4D9}"/>
              </a:ext>
            </a:extLst>
          </p:cNvPr>
          <p:cNvGraphicFramePr>
            <a:graphicFrameLocks noGrp="1"/>
          </p:cNvGraphicFramePr>
          <p:nvPr>
            <p:ph type="tbl" sz="quarter" idx="13"/>
            <p:extLst>
              <p:ext uri="{D42A27DB-BD31-4B8C-83A1-F6EECF244321}">
                <p14:modId xmlns:p14="http://schemas.microsoft.com/office/powerpoint/2010/main" val="4215223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11691211"/>
                    </a:ext>
                  </a:extLst>
                </a:gridCol>
                <a:gridCol w="1152144">
                  <a:extLst>
                    <a:ext uri="{9D8B030D-6E8A-4147-A177-3AD203B41FA5}">
                      <a16:colId xmlns:a16="http://schemas.microsoft.com/office/drawing/2014/main" val="3545928829"/>
                    </a:ext>
                  </a:extLst>
                </a:gridCol>
                <a:gridCol w="576072">
                  <a:extLst>
                    <a:ext uri="{9D8B030D-6E8A-4147-A177-3AD203B41FA5}">
                      <a16:colId xmlns:a16="http://schemas.microsoft.com/office/drawing/2014/main" val="1359036845"/>
                    </a:ext>
                  </a:extLst>
                </a:gridCol>
                <a:gridCol w="576072">
                  <a:extLst>
                    <a:ext uri="{9D8B030D-6E8A-4147-A177-3AD203B41FA5}">
                      <a16:colId xmlns:a16="http://schemas.microsoft.com/office/drawing/2014/main" val="74120410"/>
                    </a:ext>
                  </a:extLst>
                </a:gridCol>
                <a:gridCol w="576072">
                  <a:extLst>
                    <a:ext uri="{9D8B030D-6E8A-4147-A177-3AD203B41FA5}">
                      <a16:colId xmlns:a16="http://schemas.microsoft.com/office/drawing/2014/main" val="3850746109"/>
                    </a:ext>
                  </a:extLst>
                </a:gridCol>
                <a:gridCol w="576072">
                  <a:extLst>
                    <a:ext uri="{9D8B030D-6E8A-4147-A177-3AD203B41FA5}">
                      <a16:colId xmlns:a16="http://schemas.microsoft.com/office/drawing/2014/main" val="1474280351"/>
                    </a:ext>
                  </a:extLst>
                </a:gridCol>
                <a:gridCol w="576072">
                  <a:extLst>
                    <a:ext uri="{9D8B030D-6E8A-4147-A177-3AD203B41FA5}">
                      <a16:colId xmlns:a16="http://schemas.microsoft.com/office/drawing/2014/main" val="3069107175"/>
                    </a:ext>
                  </a:extLst>
                </a:gridCol>
                <a:gridCol w="576072">
                  <a:extLst>
                    <a:ext uri="{9D8B030D-6E8A-4147-A177-3AD203B41FA5}">
                      <a16:colId xmlns:a16="http://schemas.microsoft.com/office/drawing/2014/main" val="358770764"/>
                    </a:ext>
                  </a:extLst>
                </a:gridCol>
                <a:gridCol w="576072">
                  <a:extLst>
                    <a:ext uri="{9D8B030D-6E8A-4147-A177-3AD203B41FA5}">
                      <a16:colId xmlns:a16="http://schemas.microsoft.com/office/drawing/2014/main" val="4155200058"/>
                    </a:ext>
                  </a:extLst>
                </a:gridCol>
                <a:gridCol w="576072">
                  <a:extLst>
                    <a:ext uri="{9D8B030D-6E8A-4147-A177-3AD203B41FA5}">
                      <a16:colId xmlns:a16="http://schemas.microsoft.com/office/drawing/2014/main" val="3523926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2080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- 2022-09-11 04:30:00</a:t>
                      </a:r>
                      <a:r>
                        <a:rPr kumimoji="0" lang="en-US" sz="1000" b="0" i="0" u="none" strike="noStrike" kern="1200" cap="none" spc="0" normalizeH="0" baseline="0" noProof="0">
                          <a:ln>
                            <a:noFill/>
                          </a:ln>
                          <a:solidFill>
                            <a:prstClr val="black"/>
                          </a:solidFill>
                          <a:effectLst/>
                          <a:uLnTx/>
                          <a:uFillTx/>
                          <a:latin typeface="+mn-lt"/>
                          <a:ea typeface="+mn-ea"/>
                          <a:cs typeface="+mn-cs"/>
                        </a:rPr>
                        <a:t>
 There are millions of reasons for your child to smile, but having strong white teeth protected from cavities will keep them smiling. 
The SPLAT Junior series comes in two favourite flavors Bubble Gum and Berry Cocktail.
❤️ Safe when accidentally swallowed
🌱 Made from natural ingredients
❌ Fluoride Free
🦷 Gentle on your child’s teeth and gums
Shop yours now at:
LAZ: https://bit.ly/splatkidslazmy
Shopee: https://bit.ly/splatkidsshopee
#splat #splatmalaysia #splatjunior #kidstoothpaste #splatkids #oralhealth #toothcare #gumhealth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04:07:58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7750340"/>
                  </a:ext>
                </a:extLst>
              </a:tr>
            </a:tbl>
          </a:graphicData>
        </a:graphic>
      </p:graphicFrame>
      <p:sp>
        <p:nvSpPr>
          <p:cNvPr id="4" name="Text Placeholder 3">
            <a:extLst>
              <a:ext uri="{FF2B5EF4-FFF2-40B4-BE49-F238E27FC236}">
                <a16:creationId xmlns:a16="http://schemas.microsoft.com/office/drawing/2014/main" id="{5CB798E0-B6FD-4A11-8C0B-30BFF104A89F}"/>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838902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AF2C6-F2AF-46A1-B668-4CAEF8797C15}"/>
              </a:ext>
            </a:extLst>
          </p:cNvPr>
          <p:cNvSpPr>
            <a:spLocks noGrp="1"/>
          </p:cNvSpPr>
          <p:nvPr>
            <p:ph type="title"/>
          </p:nvPr>
        </p:nvSpPr>
        <p:spPr/>
        <p:txBody>
          <a:bodyPr/>
          <a:lstStyle/>
          <a:p>
            <a:r>
              <a:rPr lang="en-US"/>
              <a:t>Facebook Own Posts Table | SPLAT Malaysia - 4 of 4</a:t>
            </a:r>
          </a:p>
        </p:txBody>
      </p:sp>
      <p:graphicFrame>
        <p:nvGraphicFramePr>
          <p:cNvPr id="5" name="Table Placeholder 4">
            <a:extLst>
              <a:ext uri="{FF2B5EF4-FFF2-40B4-BE49-F238E27FC236}">
                <a16:creationId xmlns:a16="http://schemas.microsoft.com/office/drawing/2014/main" id="{71511AFD-4F33-4784-8EA2-ED3413F83C06}"/>
              </a:ext>
            </a:extLst>
          </p:cNvPr>
          <p:cNvGraphicFramePr>
            <a:graphicFrameLocks noGrp="1"/>
          </p:cNvGraphicFramePr>
          <p:nvPr>
            <p:ph type="tbl" sz="quarter" idx="13"/>
            <p:extLst>
              <p:ext uri="{D42A27DB-BD31-4B8C-83A1-F6EECF244321}">
                <p14:modId xmlns:p14="http://schemas.microsoft.com/office/powerpoint/2010/main" val="125318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32009776"/>
                    </a:ext>
                  </a:extLst>
                </a:gridCol>
                <a:gridCol w="1152144">
                  <a:extLst>
                    <a:ext uri="{9D8B030D-6E8A-4147-A177-3AD203B41FA5}">
                      <a16:colId xmlns:a16="http://schemas.microsoft.com/office/drawing/2014/main" val="1184257457"/>
                    </a:ext>
                  </a:extLst>
                </a:gridCol>
                <a:gridCol w="576072">
                  <a:extLst>
                    <a:ext uri="{9D8B030D-6E8A-4147-A177-3AD203B41FA5}">
                      <a16:colId xmlns:a16="http://schemas.microsoft.com/office/drawing/2014/main" val="4002023057"/>
                    </a:ext>
                  </a:extLst>
                </a:gridCol>
                <a:gridCol w="576072">
                  <a:extLst>
                    <a:ext uri="{9D8B030D-6E8A-4147-A177-3AD203B41FA5}">
                      <a16:colId xmlns:a16="http://schemas.microsoft.com/office/drawing/2014/main" val="1167390550"/>
                    </a:ext>
                  </a:extLst>
                </a:gridCol>
                <a:gridCol w="576072">
                  <a:extLst>
                    <a:ext uri="{9D8B030D-6E8A-4147-A177-3AD203B41FA5}">
                      <a16:colId xmlns:a16="http://schemas.microsoft.com/office/drawing/2014/main" val="2143031722"/>
                    </a:ext>
                  </a:extLst>
                </a:gridCol>
                <a:gridCol w="576072">
                  <a:extLst>
                    <a:ext uri="{9D8B030D-6E8A-4147-A177-3AD203B41FA5}">
                      <a16:colId xmlns:a16="http://schemas.microsoft.com/office/drawing/2014/main" val="949858046"/>
                    </a:ext>
                  </a:extLst>
                </a:gridCol>
                <a:gridCol w="576072">
                  <a:extLst>
                    <a:ext uri="{9D8B030D-6E8A-4147-A177-3AD203B41FA5}">
                      <a16:colId xmlns:a16="http://schemas.microsoft.com/office/drawing/2014/main" val="1989696137"/>
                    </a:ext>
                  </a:extLst>
                </a:gridCol>
                <a:gridCol w="576072">
                  <a:extLst>
                    <a:ext uri="{9D8B030D-6E8A-4147-A177-3AD203B41FA5}">
                      <a16:colId xmlns:a16="http://schemas.microsoft.com/office/drawing/2014/main" val="4044891029"/>
                    </a:ext>
                  </a:extLst>
                </a:gridCol>
                <a:gridCol w="576072">
                  <a:extLst>
                    <a:ext uri="{9D8B030D-6E8A-4147-A177-3AD203B41FA5}">
                      <a16:colId xmlns:a16="http://schemas.microsoft.com/office/drawing/2014/main" val="1499373290"/>
                    </a:ext>
                  </a:extLst>
                </a:gridCol>
                <a:gridCol w="576072">
                  <a:extLst>
                    <a:ext uri="{9D8B030D-6E8A-4147-A177-3AD203B41FA5}">
                      <a16:colId xmlns:a16="http://schemas.microsoft.com/office/drawing/2014/main" val="3565640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87057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- 2022-09-08 15:55:34</a:t>
                      </a:r>
                      <a:r>
                        <a:rPr kumimoji="0" lang="en-US" sz="1000" b="0" i="0" u="none" strike="noStrike" kern="1200" cap="none" spc="0" normalizeH="0" baseline="0" noProof="0">
                          <a:ln>
                            <a:noFill/>
                          </a:ln>
                          <a:solidFill>
                            <a:prstClr val="black"/>
                          </a:solidFill>
                          <a:effectLst/>
                          <a:uLnTx/>
                          <a:uFillTx/>
                          <a:latin typeface="+mn-lt"/>
                          <a:ea typeface="+mn-ea"/>
                          <a:cs typeface="+mn-cs"/>
                        </a:rPr>
                        <a:t>
 The problem with bad breath is, no one is going to tell you that it is bad. Combat this problem and feel secure with SPLAT Blackwood Toothpaste. 
Made with,
🦷 Juniper Extract: It creates an unsurpassed antibacterial effect. 
🦷 Birch Coal: It nourishes and absorbs bad odors. 
🦷 Unique Antibacterial Bisol: It provides long-lasting fresh breath and protection from bacteria. 
Shop now to combat bad breath and have pearly white teeth today! 
Lazada:https://bit.ly/splatblackwoodlaz
Shopee:https://bit.ly/splatblackwoodshoppee
#splat #splatmalaysia #splatoralcare #naturaltoothpaste #toothcare #oralhealth #toothpastemalaysia #gumhealth #teethwhiteningmalaysia #sensitiveteeth #teethwhitening #nobadbreath #blackwoodtoothpaste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10/08/2022 10:07:18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62832244"/>
                  </a:ext>
                </a:extLst>
              </a:tr>
            </a:tbl>
          </a:graphicData>
        </a:graphic>
      </p:graphicFrame>
      <p:sp>
        <p:nvSpPr>
          <p:cNvPr id="4" name="Text Placeholder 3">
            <a:extLst>
              <a:ext uri="{FF2B5EF4-FFF2-40B4-BE49-F238E27FC236}">
                <a16:creationId xmlns:a16="http://schemas.microsoft.com/office/drawing/2014/main" id="{F44F0CD9-EB66-41D6-9C8B-F78F87D77CA9}"/>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043694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16EED-AB73-462D-864F-510ACFF7F645}"/>
              </a:ext>
            </a:extLst>
          </p:cNvPr>
          <p:cNvSpPr>
            <a:spLocks noGrp="1"/>
          </p:cNvSpPr>
          <p:nvPr>
            <p:ph type="title"/>
          </p:nvPr>
        </p:nvSpPr>
        <p:spPr/>
        <p:txBody>
          <a:bodyPr/>
          <a:lstStyle/>
          <a:p>
            <a:r>
              <a:rPr lang="en-US"/>
              <a:t>Facebook Key Metrics Radar | SPLAT Malaysia</a:t>
            </a:r>
          </a:p>
        </p:txBody>
      </p:sp>
      <p:graphicFrame>
        <p:nvGraphicFramePr>
          <p:cNvPr id="6" name="Chart Placeholder 5">
            <a:extLst>
              <a:ext uri="{FF2B5EF4-FFF2-40B4-BE49-F238E27FC236}">
                <a16:creationId xmlns:a16="http://schemas.microsoft.com/office/drawing/2014/main" id="{36226900-B417-4D87-BE40-E1EB45BBE216}"/>
              </a:ext>
            </a:extLst>
          </p:cNvPr>
          <p:cNvGraphicFramePr>
            <a:graphicFrameLocks noGrp="1"/>
          </p:cNvGraphicFramePr>
          <p:nvPr>
            <p:ph type="chart" sz="quarter" idx="13"/>
            <p:extLst>
              <p:ext uri="{D42A27DB-BD31-4B8C-83A1-F6EECF244321}">
                <p14:modId xmlns:p14="http://schemas.microsoft.com/office/powerpoint/2010/main" val="2663080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554172-26AE-4DB8-ACB4-820B1920C813}"/>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2C69EEE5-D6B2-4675-9BB4-91A202A8A4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61798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294</Words>
  <Application>Microsoft Office PowerPoint</Application>
  <PresentationFormat>On-screen Show (4:3)</PresentationFormat>
  <Paragraphs>135</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Overview</vt:lpstr>
      <vt:lpstr>Facebook Key Metrics Table | SPLAT Malaysia</vt:lpstr>
      <vt:lpstr>Facebook Fans or Followers Total | SPLAT Malaysia</vt:lpstr>
      <vt:lpstr>Facebook Fans Change Rate | SPLAT Malaysia</vt:lpstr>
      <vt:lpstr>Facebook Interaction Rate | SPLAT Malaysia</vt:lpstr>
      <vt:lpstr>Facebook Total Interactions | SPLAT Malaysia</vt:lpstr>
      <vt:lpstr>Facebook Own Posts Table | SPLAT Malaysia - 1 of 4</vt:lpstr>
      <vt:lpstr>Facebook Own Posts Table | SPLAT Malaysia - 2 of 4</vt:lpstr>
      <vt:lpstr>Facebook Own Posts Table | SPLAT Malaysia - 3 of 4</vt:lpstr>
      <vt:lpstr>Facebook Own Posts Table | SPLAT Malaysia - 4 of 4</vt:lpstr>
      <vt:lpstr>Facebook Key Metrics Radar | SPLAT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2022-10-11T02:56:01Z</dcterms:created>
  <dcterms:modified xsi:type="dcterms:W3CDTF">2022-10-11T02:56:42Z</dcterms:modified>
</cp:coreProperties>
</file>