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92" autoAdjust="0"/>
  </p:normalViewPr>
  <p:slideViewPr>
    <p:cSldViewPr snapToGrid="0">
      <p:cViewPr varScale="1">
        <p:scale>
          <a:sx n="95" d="100"/>
          <a:sy n="95" d="100"/>
        </p:scale>
        <p:origin x="102" y="3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SPLAT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44829</c:v>
                </c:pt>
                <c:pt idx="1">
                  <c:v>44830</c:v>
                </c:pt>
                <c:pt idx="2">
                  <c:v>44831</c:v>
                </c:pt>
                <c:pt idx="3">
                  <c:v>44832</c:v>
                </c:pt>
                <c:pt idx="4">
                  <c:v>44833</c:v>
                </c:pt>
                <c:pt idx="5">
                  <c:v>44834</c:v>
                </c:pt>
                <c:pt idx="6">
                  <c:v>44835</c:v>
                </c:pt>
                <c:pt idx="7">
                  <c:v>44836</c:v>
                </c:pt>
                <c:pt idx="8">
                  <c:v>44837</c:v>
                </c:pt>
                <c:pt idx="9">
                  <c:v>44838</c:v>
                </c:pt>
                <c:pt idx="10">
                  <c:v>44839</c:v>
                </c:pt>
                <c:pt idx="11">
                  <c:v>44840</c:v>
                </c:pt>
                <c:pt idx="12">
                  <c:v>44841</c:v>
                </c:pt>
                <c:pt idx="13">
                  <c:v>44842</c:v>
                </c:pt>
                <c:pt idx="14">
                  <c:v>44843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1003</c:v>
                </c:pt>
                <c:pt idx="1">
                  <c:v>1006</c:v>
                </c:pt>
                <c:pt idx="2">
                  <c:v>1013</c:v>
                </c:pt>
                <c:pt idx="3">
                  <c:v>1050</c:v>
                </c:pt>
                <c:pt idx="4">
                  <c:v>1087</c:v>
                </c:pt>
                <c:pt idx="5">
                  <c:v>1116</c:v>
                </c:pt>
                <c:pt idx="6">
                  <c:v>1147</c:v>
                </c:pt>
                <c:pt idx="7">
                  <c:v>1181</c:v>
                </c:pt>
                <c:pt idx="8">
                  <c:v>1213</c:v>
                </c:pt>
                <c:pt idx="9">
                  <c:v>1248</c:v>
                </c:pt>
                <c:pt idx="10">
                  <c:v>1278</c:v>
                </c:pt>
                <c:pt idx="11">
                  <c:v>1301</c:v>
                </c:pt>
                <c:pt idx="12">
                  <c:v>1326</c:v>
                </c:pt>
                <c:pt idx="13">
                  <c:v>1350</c:v>
                </c:pt>
                <c:pt idx="14">
                  <c:v>1379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B1-4054-8EB1-CB4C035B82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8869584"/>
        <c:axId val="518872208"/>
      </c:lineChart>
      <c:dateAx>
        <c:axId val="518869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8872208"/>
        <c:crosses val="autoZero"/>
        <c:auto val="1"/>
        <c:lblOffset val="100"/>
        <c:baseTimeUnit val="days"/>
      </c:dateAx>
      <c:valAx>
        <c:axId val="518872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8869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SPLAT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44829</c:v>
                </c:pt>
                <c:pt idx="1">
                  <c:v>44830</c:v>
                </c:pt>
                <c:pt idx="2">
                  <c:v>44831</c:v>
                </c:pt>
                <c:pt idx="3">
                  <c:v>44832</c:v>
                </c:pt>
                <c:pt idx="4">
                  <c:v>44833</c:v>
                </c:pt>
                <c:pt idx="5">
                  <c:v>44834</c:v>
                </c:pt>
                <c:pt idx="6">
                  <c:v>44835</c:v>
                </c:pt>
                <c:pt idx="7">
                  <c:v>44836</c:v>
                </c:pt>
                <c:pt idx="8">
                  <c:v>44837</c:v>
                </c:pt>
                <c:pt idx="9">
                  <c:v>44838</c:v>
                </c:pt>
                <c:pt idx="10">
                  <c:v>44839</c:v>
                </c:pt>
                <c:pt idx="11">
                  <c:v>44840</c:v>
                </c:pt>
                <c:pt idx="12">
                  <c:v>44841</c:v>
                </c:pt>
                <c:pt idx="13">
                  <c:v>44842</c:v>
                </c:pt>
                <c:pt idx="14">
                  <c:v>44843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0.299102691924227</c:v>
                </c:pt>
                <c:pt idx="2">
                  <c:v>0.69582504970178904</c:v>
                </c:pt>
                <c:pt idx="3">
                  <c:v>3.6525172754195498</c:v>
                </c:pt>
                <c:pt idx="4">
                  <c:v>3.5238095238095202</c:v>
                </c:pt>
                <c:pt idx="5">
                  <c:v>2.6678932842686298</c:v>
                </c:pt>
                <c:pt idx="6">
                  <c:v>2.7777777777777799</c:v>
                </c:pt>
                <c:pt idx="7">
                  <c:v>2.9642545771578002</c:v>
                </c:pt>
                <c:pt idx="8">
                  <c:v>2.7095681625740902</c:v>
                </c:pt>
                <c:pt idx="9">
                  <c:v>2.88540807914262</c:v>
                </c:pt>
                <c:pt idx="10">
                  <c:v>2.4038461538461502</c:v>
                </c:pt>
                <c:pt idx="11">
                  <c:v>1.7996870109546199</c:v>
                </c:pt>
                <c:pt idx="12">
                  <c:v>1.92159877017679</c:v>
                </c:pt>
                <c:pt idx="13">
                  <c:v>1.80995475113122</c:v>
                </c:pt>
                <c:pt idx="14">
                  <c:v>2.1481481481481501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7D-4BCB-9246-640B0BA94D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8874504"/>
        <c:axId val="518874832"/>
      </c:lineChart>
      <c:dateAx>
        <c:axId val="518874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8874832"/>
        <c:crosses val="autoZero"/>
        <c:auto val="1"/>
        <c:lblOffset val="100"/>
        <c:baseTimeUnit val="days"/>
      </c:dateAx>
      <c:valAx>
        <c:axId val="518874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8874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SPLAT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44829</c:v>
                </c:pt>
                <c:pt idx="1">
                  <c:v>44830</c:v>
                </c:pt>
                <c:pt idx="2">
                  <c:v>44831</c:v>
                </c:pt>
                <c:pt idx="3">
                  <c:v>44832</c:v>
                </c:pt>
                <c:pt idx="4">
                  <c:v>44833</c:v>
                </c:pt>
                <c:pt idx="5">
                  <c:v>44834</c:v>
                </c:pt>
                <c:pt idx="6">
                  <c:v>44835</c:v>
                </c:pt>
                <c:pt idx="7">
                  <c:v>44836</c:v>
                </c:pt>
                <c:pt idx="8">
                  <c:v>44837</c:v>
                </c:pt>
                <c:pt idx="9">
                  <c:v>44838</c:v>
                </c:pt>
                <c:pt idx="10">
                  <c:v>44839</c:v>
                </c:pt>
                <c:pt idx="11">
                  <c:v>44840</c:v>
                </c:pt>
                <c:pt idx="12">
                  <c:v>44841</c:v>
                </c:pt>
                <c:pt idx="13">
                  <c:v>44842</c:v>
                </c:pt>
                <c:pt idx="14">
                  <c:v>44843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45.867393278837397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0.158353127474268</c:v>
                </c:pt>
                <c:pt idx="11">
                  <c:v>0.155159038013964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BA-4D87-B508-D22B1C042B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8753800"/>
        <c:axId val="518754128"/>
      </c:lineChart>
      <c:dateAx>
        <c:axId val="518753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8754128"/>
        <c:crosses val="autoZero"/>
        <c:auto val="1"/>
        <c:lblOffset val="100"/>
        <c:baseTimeUnit val="days"/>
      </c:dateAx>
      <c:valAx>
        <c:axId val="518754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8753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SPLAT Malaysia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2C-4663-8D72-6431606C33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8746584"/>
        <c:axId val="518750520"/>
      </c:barChart>
      <c:catAx>
        <c:axId val="518746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8750520"/>
        <c:crosses val="autoZero"/>
        <c:auto val="1"/>
        <c:lblAlgn val="ctr"/>
        <c:lblOffset val="100"/>
        <c:noMultiLvlLbl val="0"/>
      </c:catAx>
      <c:valAx>
        <c:axId val="518750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8746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SPLAT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A4-4386-BBD9-11D7FF86F2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8817104"/>
        <c:axId val="518824976"/>
      </c:radarChart>
      <c:catAx>
        <c:axId val="518817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8824976"/>
        <c:crosses val="autoZero"/>
        <c:auto val="1"/>
        <c:lblAlgn val="ctr"/>
        <c:lblOffset val="100"/>
        <c:noMultiLvlLbl val="0"/>
      </c:catAx>
      <c:valAx>
        <c:axId val="518824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8817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BACBE-F69E-4301-BE66-4C839F9BB5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39730F-D629-45E5-8C6F-2AEF605AF5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MOB Digital Sdn Bhd</a:t>
            </a:r>
          </a:p>
        </p:txBody>
      </p:sp>
    </p:spTree>
    <p:extLst>
      <p:ext uri="{BB962C8B-B14F-4D97-AF65-F5344CB8AC3E}">
        <p14:creationId xmlns:p14="http://schemas.microsoft.com/office/powerpoint/2010/main" val="390255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051D1-92E1-411B-B1CB-B7B6AAE61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SPLAT 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9E25B8-4071-4E0C-A75E-CBEC3346AA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14710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2511340947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21755808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5467141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21460526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19716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73537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83351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39205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1611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77591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2173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53659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81104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6152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485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SPLAT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10.6843 %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4016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C61C7F-C689-418D-8739-E27568EFE3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09/25/2022 - 10/09/2022</a:t>
            </a:r>
          </a:p>
        </p:txBody>
      </p:sp>
    </p:spTree>
    <p:extLst>
      <p:ext uri="{BB962C8B-B14F-4D97-AF65-F5344CB8AC3E}">
        <p14:creationId xmlns:p14="http://schemas.microsoft.com/office/powerpoint/2010/main" val="1513556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7E388-8AAB-4F3F-BE3C-18491C647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SPLAT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BAF072-74CD-49DE-9F89-2BFC70529F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80572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AE3B6E-2ABA-4D08-AF52-5CB0EADA3A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09/25/2022 - 10/09/2022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58BD20-97BC-417F-BACF-89DA1E4A2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010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07C51-B943-48C1-9E8E-3ADF9C1BA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SPLAT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40235C-8625-42FE-8D94-6487F8FCCC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69826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416B8-50E0-4532-B5EF-2983C18CF9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09/25/2022 - 10/09/2022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745D1D-F32B-493F-BF7F-7638C27BB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148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ACD03-1189-4E33-ABD5-831D42615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SPLAT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DECCE1-BED1-4046-BDD0-D842D630A5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43017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747B9E-6C6C-4D28-A926-DB7C141C51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09/25/2022 - 10/09/2022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AA926B-5AE1-494E-9A44-620201B42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337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EC093-E2DF-4586-9092-0A8723E6A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SPLAT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FA778D-860E-4F1A-83B9-30287FBD2B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02571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BBBD1D-BFE9-4BBF-89FF-76D3B31E56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09/25/2022 - 10/09/2022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16BC26-D967-406A-80E1-07D80BCC6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510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3CCFE-A77D-41A8-98A1-08DA8D6C1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SPLAT Malaysia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0E37D7-83B2-4973-A62F-CA1F6EFA65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83621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12647922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62661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096184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832061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32860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77187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80158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50058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86262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25183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522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SPLAT Malaysia - 2022-10-06 12:30:10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SPLAT innovative toothbrush for children with silver ions has antibacterial effect, is perfect to the everyday hygiene for your kids. 
The bristles are nearly one-third smaller than traditional toothbrush bristles and act incredibly gently on your child's teeth and gums.
(LAZADA):  https://bit.ly/SPLATOctOfferLaz2 
(SHOPEE): https://bit.ly/SplatOctOfferShopee2 
#SPLATtoothbrush
#SPLATkids #SPLATjunior
#SPLATdeals #SPLAToffers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10/11/2022 10:05:48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7341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B29B97-69C2-446B-BEF9-291601A47E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09/25/2022 - 10/09/2022</a:t>
            </a:r>
          </a:p>
        </p:txBody>
      </p:sp>
    </p:spTree>
    <p:extLst>
      <p:ext uri="{BB962C8B-B14F-4D97-AF65-F5344CB8AC3E}">
        <p14:creationId xmlns:p14="http://schemas.microsoft.com/office/powerpoint/2010/main" val="2648791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F82A6-A6CE-4170-ACE8-53D3834C4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SPLAT Malaysia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CAF3A0-B0C9-4B55-88C9-9828A8714A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56694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11104296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922093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374366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362660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408278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88470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77785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42451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47221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834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342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SPLAT Malaysia - 2022-10-05 12:30:07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 you get a brief, sharp sensation following a bite of something hot, cold, or sweet?
With our bundle pack, which includes a mouthwash, toothbrush, and toothpaste for less than RM50, SPLAT is here to help you resolve your sensitive teeth issue.
Save 10% when you buy from us: 
(LAZADA):  https://bit.ly/SplatOctOfferLaz1
(SHOPEE): https://bit.ly/SplatOctOfferShopee1
#SPLATdeals #SPLAToffers
#oralhealth #gumhealth #naturaltoothpaste 
#toothcare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10/11/2022 10:05:48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6336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26B9A2-C628-4FE2-B04D-5229FA1139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09/25/2022 - 10/09/2022</a:t>
            </a:r>
          </a:p>
        </p:txBody>
      </p:sp>
    </p:spTree>
    <p:extLst>
      <p:ext uri="{BB962C8B-B14F-4D97-AF65-F5344CB8AC3E}">
        <p14:creationId xmlns:p14="http://schemas.microsoft.com/office/powerpoint/2010/main" val="3689174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88C1D-D3D4-47C9-8862-D71D8C98D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SPLAT Malaysia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492A4C-C71F-4BCD-9033-073F243A6E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2184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38378435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177726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1408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55704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298417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127022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06964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980683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41165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94149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022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SPLAT Malaysia - 2022-10-04 16:11:55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 you get a brief, sharp sensation following a bite of something hot, cold, or sweet?
With our bundle pack, which includes a mouthwash, toothbrush, and toothpaste for less than RM50, SPLAT is here to help you resolve your sensitive teeth issue.
Save 10% when you buy from us: 
(LAZADA):  https://bit.ly/SplatOctOfferLaz1
(SHOPEE): https://bit.ly/SplatOctOfferShopee1
#SPLATdeals #SPLAToffers
#oralhealth #gumhealth #naturaltoothpaste 
#toothcare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10/04/2022 22:08:00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2796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182580-1C01-48EC-BC85-2E67A2BF42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09/25/2022 - 10/09/2022</a:t>
            </a:r>
          </a:p>
        </p:txBody>
      </p:sp>
    </p:spTree>
    <p:extLst>
      <p:ext uri="{BB962C8B-B14F-4D97-AF65-F5344CB8AC3E}">
        <p14:creationId xmlns:p14="http://schemas.microsoft.com/office/powerpoint/2010/main" val="7205948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4A33A-2114-42FC-8C6F-AEF841AC1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SPLAT Malaysia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C4E0A8-4DCE-46E2-83B2-E14D24F873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32158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05673040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764254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205320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876929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085531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82467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384824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51885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54105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02872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599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SPLAT Malaysia - 2022-09-30 21:52:02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SPLAT Oral Care Foam comfortably fits in your pocket and keeps your breath fresh while keeping your teeth clean wherever you go.
🦷 Reduces plaque formation - VP/VA Copolymer, Pomegranate Fruit Extract, and Novel Patented System LUCTATOL®
🦷 Aloe Vera extract and sea buckthorn extract help to promote healthy gums.
🦷Fresh breath is provided thanks to menthol.
Shop Now At
Lazada:https://bit.ly/SplatMyExpressFoamLaz
Shopee:https://bit.ly/SplatMyExpressFoamShopee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10/11/2022 10:05:48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45.2509 %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812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6B81A2-999F-4848-A280-BEDB38E5A4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09/25/2022 - 10/09/2022</a:t>
            </a:r>
          </a:p>
        </p:txBody>
      </p:sp>
    </p:spTree>
    <p:extLst>
      <p:ext uri="{BB962C8B-B14F-4D97-AF65-F5344CB8AC3E}">
        <p14:creationId xmlns:p14="http://schemas.microsoft.com/office/powerpoint/2010/main" val="2700618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3330C-6BEC-46E4-92C7-F4ABC9ACE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SPLAT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B91B7A-EB21-4FA9-899D-8462E6A965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73808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A31F98-A1CB-4E70-90AF-85EAF197BE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09/25/2022 - 10/09/2022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04B76-674A-4FBF-A3ED-660D1C284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4074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294</Words>
  <Application>Microsoft Office PowerPoint</Application>
  <PresentationFormat>On-screen Show (4:3)</PresentationFormat>
  <Paragraphs>135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Overview</vt:lpstr>
      <vt:lpstr>Facebook Key Metrics Table | SPLAT Malaysia</vt:lpstr>
      <vt:lpstr>Facebook Fans or Followers Total | SPLAT Malaysia</vt:lpstr>
      <vt:lpstr>Facebook Fans Change Rate | SPLAT Malaysia</vt:lpstr>
      <vt:lpstr>Facebook Interaction Rate | SPLAT Malaysia</vt:lpstr>
      <vt:lpstr>Facebook Total Interactions | SPLAT Malaysia</vt:lpstr>
      <vt:lpstr>Facebook Own Posts Table | SPLAT Malaysia - 1 of 4</vt:lpstr>
      <vt:lpstr>Facebook Own Posts Table | SPLAT Malaysia - 2 of 4</vt:lpstr>
      <vt:lpstr>Facebook Own Posts Table | SPLAT Malaysia - 3 of 4</vt:lpstr>
      <vt:lpstr>Facebook Own Posts Table | SPLAT Malaysia - 4 of 4</vt:lpstr>
      <vt:lpstr>Facebook Key Metrics Radar | SPLAT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2022-10-11T02:52:47Z</dcterms:created>
  <dcterms:modified xsi:type="dcterms:W3CDTF">2022-10-11T02:53:11Z</dcterms:modified>
</cp:coreProperties>
</file>