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02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SPLAT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44829</c:v>
                </c:pt>
                <c:pt idx="1">
                  <c:v>44830</c:v>
                </c:pt>
                <c:pt idx="2">
                  <c:v>44831</c:v>
                </c:pt>
                <c:pt idx="3">
                  <c:v>44832</c:v>
                </c:pt>
                <c:pt idx="4">
                  <c:v>44833</c:v>
                </c:pt>
                <c:pt idx="5">
                  <c:v>44834</c:v>
                </c:pt>
                <c:pt idx="6">
                  <c:v>44835</c:v>
                </c:pt>
                <c:pt idx="7">
                  <c:v>44836</c:v>
                </c:pt>
                <c:pt idx="8">
                  <c:v>44837</c:v>
                </c:pt>
                <c:pt idx="9">
                  <c:v>44838</c:v>
                </c:pt>
                <c:pt idx="10">
                  <c:v>44839</c:v>
                </c:pt>
                <c:pt idx="11">
                  <c:v>44840</c:v>
                </c:pt>
                <c:pt idx="12">
                  <c:v>44841</c:v>
                </c:pt>
                <c:pt idx="13">
                  <c:v>44842</c:v>
                </c:pt>
                <c:pt idx="14">
                  <c:v>44843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1003</c:v>
                </c:pt>
                <c:pt idx="1">
                  <c:v>1006</c:v>
                </c:pt>
                <c:pt idx="2">
                  <c:v>1013</c:v>
                </c:pt>
                <c:pt idx="3">
                  <c:v>1050</c:v>
                </c:pt>
                <c:pt idx="4">
                  <c:v>1087</c:v>
                </c:pt>
                <c:pt idx="5">
                  <c:v>1116</c:v>
                </c:pt>
                <c:pt idx="6">
                  <c:v>1147</c:v>
                </c:pt>
                <c:pt idx="7">
                  <c:v>1181</c:v>
                </c:pt>
                <c:pt idx="8">
                  <c:v>1213</c:v>
                </c:pt>
                <c:pt idx="9">
                  <c:v>1248</c:v>
                </c:pt>
                <c:pt idx="10">
                  <c:v>1278</c:v>
                </c:pt>
                <c:pt idx="11">
                  <c:v>1301</c:v>
                </c:pt>
                <c:pt idx="12">
                  <c:v>1326</c:v>
                </c:pt>
                <c:pt idx="13">
                  <c:v>1350</c:v>
                </c:pt>
                <c:pt idx="14">
                  <c:v>1379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4A-4125-8508-6719963CD7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8870896"/>
        <c:axId val="518871552"/>
      </c:lineChart>
      <c:dateAx>
        <c:axId val="518870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871552"/>
        <c:crosses val="autoZero"/>
        <c:auto val="1"/>
        <c:lblOffset val="100"/>
        <c:baseTimeUnit val="days"/>
      </c:dateAx>
      <c:valAx>
        <c:axId val="518871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870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SPLAT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44829</c:v>
                </c:pt>
                <c:pt idx="1">
                  <c:v>44830</c:v>
                </c:pt>
                <c:pt idx="2">
                  <c:v>44831</c:v>
                </c:pt>
                <c:pt idx="3">
                  <c:v>44832</c:v>
                </c:pt>
                <c:pt idx="4">
                  <c:v>44833</c:v>
                </c:pt>
                <c:pt idx="5">
                  <c:v>44834</c:v>
                </c:pt>
                <c:pt idx="6">
                  <c:v>44835</c:v>
                </c:pt>
                <c:pt idx="7">
                  <c:v>44836</c:v>
                </c:pt>
                <c:pt idx="8">
                  <c:v>44837</c:v>
                </c:pt>
                <c:pt idx="9">
                  <c:v>44838</c:v>
                </c:pt>
                <c:pt idx="10">
                  <c:v>44839</c:v>
                </c:pt>
                <c:pt idx="11">
                  <c:v>44840</c:v>
                </c:pt>
                <c:pt idx="12">
                  <c:v>44841</c:v>
                </c:pt>
                <c:pt idx="13">
                  <c:v>44842</c:v>
                </c:pt>
                <c:pt idx="14">
                  <c:v>44843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0.299102691924227</c:v>
                </c:pt>
                <c:pt idx="2">
                  <c:v>0.69582504970178904</c:v>
                </c:pt>
                <c:pt idx="3">
                  <c:v>3.6525172754195498</c:v>
                </c:pt>
                <c:pt idx="4">
                  <c:v>3.5238095238095202</c:v>
                </c:pt>
                <c:pt idx="5">
                  <c:v>2.6678932842686298</c:v>
                </c:pt>
                <c:pt idx="6">
                  <c:v>2.7777777777777799</c:v>
                </c:pt>
                <c:pt idx="7">
                  <c:v>2.9642545771578002</c:v>
                </c:pt>
                <c:pt idx="8">
                  <c:v>2.7095681625740902</c:v>
                </c:pt>
                <c:pt idx="9">
                  <c:v>2.88540807914262</c:v>
                </c:pt>
                <c:pt idx="10">
                  <c:v>2.4038461538461502</c:v>
                </c:pt>
                <c:pt idx="11">
                  <c:v>1.7996870109546199</c:v>
                </c:pt>
                <c:pt idx="12">
                  <c:v>1.92159877017679</c:v>
                </c:pt>
                <c:pt idx="13">
                  <c:v>1.80995475113122</c:v>
                </c:pt>
                <c:pt idx="14">
                  <c:v>2.1481481481481501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E6-44F9-A7A4-F2E2926D2F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8875816"/>
        <c:axId val="518876144"/>
      </c:lineChart>
      <c:dateAx>
        <c:axId val="518875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876144"/>
        <c:crosses val="autoZero"/>
        <c:auto val="1"/>
        <c:lblOffset val="100"/>
        <c:baseTimeUnit val="days"/>
      </c:dateAx>
      <c:valAx>
        <c:axId val="518876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875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SPLAT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44829</c:v>
                </c:pt>
                <c:pt idx="1">
                  <c:v>44830</c:v>
                </c:pt>
                <c:pt idx="2">
                  <c:v>44831</c:v>
                </c:pt>
                <c:pt idx="3">
                  <c:v>44832</c:v>
                </c:pt>
                <c:pt idx="4">
                  <c:v>44833</c:v>
                </c:pt>
                <c:pt idx="5">
                  <c:v>44834</c:v>
                </c:pt>
                <c:pt idx="6">
                  <c:v>44835</c:v>
                </c:pt>
                <c:pt idx="7">
                  <c:v>44836</c:v>
                </c:pt>
                <c:pt idx="8">
                  <c:v>44837</c:v>
                </c:pt>
                <c:pt idx="9">
                  <c:v>44838</c:v>
                </c:pt>
                <c:pt idx="10">
                  <c:v>44839</c:v>
                </c:pt>
                <c:pt idx="11">
                  <c:v>44840</c:v>
                </c:pt>
                <c:pt idx="12">
                  <c:v>44841</c:v>
                </c:pt>
                <c:pt idx="13">
                  <c:v>44842</c:v>
                </c:pt>
                <c:pt idx="14">
                  <c:v>44843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45.867393278837397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0.158353127474268</c:v>
                </c:pt>
                <c:pt idx="11">
                  <c:v>0.155159038013964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84-4A84-90CC-AC76038BD3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8752816"/>
        <c:axId val="518747896"/>
      </c:lineChart>
      <c:dateAx>
        <c:axId val="518752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747896"/>
        <c:crosses val="autoZero"/>
        <c:auto val="1"/>
        <c:lblOffset val="100"/>
        <c:baseTimeUnit val="days"/>
      </c:dateAx>
      <c:valAx>
        <c:axId val="518747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752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SPLAT Malaysia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3F-42C2-8108-51BC5C2BD1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8748224"/>
        <c:axId val="518751176"/>
      </c:barChart>
      <c:catAx>
        <c:axId val="518748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751176"/>
        <c:crosses val="autoZero"/>
        <c:auto val="1"/>
        <c:lblAlgn val="ctr"/>
        <c:lblOffset val="100"/>
        <c:noMultiLvlLbl val="0"/>
      </c:catAx>
      <c:valAx>
        <c:axId val="518751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748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SPLAT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AE-4F00-8042-ABA7983DB8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8820056"/>
        <c:axId val="518824976"/>
      </c:radarChart>
      <c:catAx>
        <c:axId val="518820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824976"/>
        <c:crosses val="autoZero"/>
        <c:auto val="1"/>
        <c:lblAlgn val="ctr"/>
        <c:lblOffset val="100"/>
        <c:noMultiLvlLbl val="0"/>
      </c:catAx>
      <c:valAx>
        <c:axId val="518824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820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A2DC3-8133-44CA-AD55-88D64C55EC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FAB750-C260-451D-B10A-ABE356C6C2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MOB Digital Sdn Bhd</a:t>
            </a:r>
          </a:p>
        </p:txBody>
      </p:sp>
    </p:spTree>
    <p:extLst>
      <p:ext uri="{BB962C8B-B14F-4D97-AF65-F5344CB8AC3E}">
        <p14:creationId xmlns:p14="http://schemas.microsoft.com/office/powerpoint/2010/main" val="43981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E7F08-EAF9-453B-A378-738F619D4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SPLAT 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86238F-7A66-4EA6-8E07-A66FC794A6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57978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990505310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17907679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3102856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7771656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17442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87339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22933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94887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09742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81273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26643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01838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98474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5243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647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SPLAT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10.6843 %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044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E0EC7B-F8B6-460D-8DDB-566D972F7F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09/25/2022 - 10/09/2022</a:t>
            </a:r>
          </a:p>
        </p:txBody>
      </p:sp>
    </p:spTree>
    <p:extLst>
      <p:ext uri="{BB962C8B-B14F-4D97-AF65-F5344CB8AC3E}">
        <p14:creationId xmlns:p14="http://schemas.microsoft.com/office/powerpoint/2010/main" val="3062079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6955A-DC6E-41A5-99A2-1CD54A2B2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SPLAT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49FB0B-FDCD-4E48-A04C-50260F30F4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65563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9AA94D-2602-48F8-81B4-A9A0A5FFBA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09/25/2022 - 10/09/2022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A62E61-7840-41BA-9B31-C850D9EAA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826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9F58A-3D5C-47DE-8EBA-4E8EE982E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SPLAT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724F67-4AF9-4D1A-AABB-D37045C16F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12070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0C75F6-6CCF-4667-BD0F-E112188A5F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09/25/2022 - 10/09/2022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FE998-2598-43E3-8C27-7CD56FE19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108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08C33-1E8B-4124-AE51-7C4EEC548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SPLAT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C00933-742E-42A8-8C83-06D6DB0103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63045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DFA3F6-7919-4DA1-873E-8454CDB3D4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09/25/2022 - 10/09/2022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6F675C-AE34-459D-9CA5-0A96ECEEE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963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D5A02-E627-4CB3-851C-0199E85AE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SPLAT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A8B52C-3869-41A4-B15B-215E715789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46990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1AB80D-0329-44F0-A894-2DCB5B2118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09/25/2022 - 10/09/2022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C3709E-6095-46C9-9D4D-7F12911EF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322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F51BC-71DF-4F84-B634-A6119665C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SPLAT Malaysia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7359C9-D0EC-431F-9F84-035DE0BE4E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81601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453722910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29048651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358200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36578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6607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5011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42930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1292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49907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17191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3765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7476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88F1F3-8545-4B9F-861B-F57F5C00BD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09/25/2022 - 10/09/2022</a:t>
            </a:r>
          </a:p>
        </p:txBody>
      </p:sp>
    </p:spTree>
    <p:extLst>
      <p:ext uri="{BB962C8B-B14F-4D97-AF65-F5344CB8AC3E}">
        <p14:creationId xmlns:p14="http://schemas.microsoft.com/office/powerpoint/2010/main" val="3727428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AB37E-DCC8-4617-B9FA-713E3A137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SPLAT Malaysia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8F46B7-2D24-4C15-9309-6F7E5CC8BF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87559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424383031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1064303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67858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26342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56524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80011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38598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78463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85018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73356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1697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289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SPLAT Malaysia - 2022-10-06 12:30:10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SPLAT innovative toothbrush for children with silver ions has antibacterial effect, is perfect to the everyday hygiene for your kids. 
The bristles are nearly one-third smaller than traditional toothbrush bristles and act incredibly gently on your child's teeth and gums.
(LAZADA):  https://bit.ly/SPLATOctOfferLaz2 
(SHOPEE): https://bit.ly/SplatOctOfferShopee2 
#SPLATtoothbrush
#SPLATkids #SPLATjunior
#SPLATdeals #SPLAToffers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https://quintly-image-storage.s3.amazonaws.com/1ac3859d95d653dabbdd6c6c93775110/e69deaaa406f79d572726aa8441a1622.jpg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10/11/2022 10:05:48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00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31673C-AB30-44F8-83EC-8ABEF2177B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09/25/2022 - 10/09/2022</a:t>
            </a:r>
          </a:p>
        </p:txBody>
      </p:sp>
    </p:spTree>
    <p:extLst>
      <p:ext uri="{BB962C8B-B14F-4D97-AF65-F5344CB8AC3E}">
        <p14:creationId xmlns:p14="http://schemas.microsoft.com/office/powerpoint/2010/main" val="451854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3A1CE-4CFD-4EE6-8662-AF119F1BF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SPLAT Malaysia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A952CF-6246-4CF4-9C68-DFBAD4BEFE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10354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82654015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31078278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033080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75640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21374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98158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03322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05654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66929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39772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7317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455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SPLAT Malaysia - 2022-10-05 12:30:07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 you get a brief, sharp sensation following a bite of something hot, cold, or sweet?
With our bundle pack, which includes a mouthwash, toothbrush, and toothpaste for less than RM50, SPLAT is here to help you resolve your sensitive teeth issue.
Save 10% when you buy from us: 
(LAZADA):  https://bit.ly/SplatOctOfferLaz1
(SHOPEE): https://bit.ly/SplatOctOfferShopee1
#SPLATdeals #SPLAToffers
#oralhealth #gumhealth #naturaltoothpaste 
#toothcare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https://quintly-image-storage.s3.amazonaws.com/1ac3859d95d653dabbdd6c6c93775110/97318bdce6413b488b9b58874fea2e8b.jpg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10/11/2022 10:05:48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6993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376D25-74BA-4492-9B41-4CF2375B4F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09/25/2022 - 10/09/2022</a:t>
            </a:r>
          </a:p>
        </p:txBody>
      </p:sp>
    </p:spTree>
    <p:extLst>
      <p:ext uri="{BB962C8B-B14F-4D97-AF65-F5344CB8AC3E}">
        <p14:creationId xmlns:p14="http://schemas.microsoft.com/office/powerpoint/2010/main" val="355567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25485-C8C2-4BB7-863E-A91404F98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SPLAT Malaysia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3EB1BE-C8B3-42C2-AC86-642AF4C36F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07972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548548459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15656105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931739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71636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07620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94420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56436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41587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93308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89916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9741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173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SPLAT Malaysia - 2022-10-04 16:11:55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 you get a brief, sharp sensation following a bite of something hot, cold, or sweet?
With our bundle pack, which includes a mouthwash, toothbrush, and toothpaste for less than RM50, SPLAT is here to help you resolve your sensitive teeth issue.
Save 10% when you buy from us: 
(LAZADA):  https://bit.ly/SplatOctOfferLaz1
(SHOPEE): https://bit.ly/SplatOctOfferShopee1
#SPLATdeals #SPLAToffers
#oralhealth #gumhealth #naturaltoothpaste 
#toothcare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https://quintly-image-storage.s3.amazonaws.com/1ac3859d95d653dabbdd6c6c93775110/af6928017a86639756a30ebf03833b36.jpg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10/04/2022 22:08:00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0052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98E0DE-CE81-4A92-9C26-FC657BD2B9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09/25/2022 - 10/09/2022</a:t>
            </a:r>
          </a:p>
        </p:txBody>
      </p:sp>
    </p:spTree>
    <p:extLst>
      <p:ext uri="{BB962C8B-B14F-4D97-AF65-F5344CB8AC3E}">
        <p14:creationId xmlns:p14="http://schemas.microsoft.com/office/powerpoint/2010/main" val="12782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35D4D-E98B-4165-B02B-139A8E276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SPLAT Malaysia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590B2D-A048-403D-A557-2C89A6DA96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424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239284924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39555612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93596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18533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19597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82830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6008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37598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26520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91536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9312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704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SPLAT Malaysia - 2022-09-30 21:52:02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SPLAT Oral Care Foam comfortably fits in your pocket and keeps your breath fresh while keeping your teeth clean wherever you go.
🦷 Reduces plaque formation - VP/VA Copolymer, Pomegranate Fruit Extract, and Novel Patented System LUCTATOL®
🦷 Aloe Vera extract and sea buckthorn extract help to promote healthy gums.
🦷Fresh breath is provided thanks to menthol.
Shop Now At
Lazada:https://bit.ly/SplatMyExpressFoamLaz
Shopee:https://bit.ly/SplatMyExpressFoamShopee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https://quintly-image-storage.s3.amazonaws.com/1ac3859d95d653dabbdd6c6c93775110/05eff055cb47c1927aa399763acfb4ef.png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10/11/2022 10:05:48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45.2509 %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0995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F09A3C-B4F4-4CFD-B359-2E031ADAE7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09/25/2022 - 10/09/2022</a:t>
            </a:r>
          </a:p>
        </p:txBody>
      </p:sp>
    </p:spTree>
    <p:extLst>
      <p:ext uri="{BB962C8B-B14F-4D97-AF65-F5344CB8AC3E}">
        <p14:creationId xmlns:p14="http://schemas.microsoft.com/office/powerpoint/2010/main" val="3884079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9C391-4F0C-4777-864C-96C1C30C4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SPLAT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AFAACB-EDDE-479E-A96B-E60C2FACC8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2528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EE826A-90AF-4D45-8EAE-0889D1587E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09/25/2022 - 10/09/2022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A2229C-0F38-4F69-91D1-E606AADD5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0929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384</Words>
  <Application>Microsoft Office PowerPoint</Application>
  <PresentationFormat>On-screen Show (4:3)</PresentationFormat>
  <Paragraphs>156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Overview</vt:lpstr>
      <vt:lpstr>Facebook Key Metrics Table | SPLAT Malaysia</vt:lpstr>
      <vt:lpstr>Facebook Fans or Followers Total | SPLAT Malaysia</vt:lpstr>
      <vt:lpstr>Facebook Fans Change Rate | SPLAT Malaysia</vt:lpstr>
      <vt:lpstr>Facebook Interaction Rate | SPLAT Malaysia</vt:lpstr>
      <vt:lpstr>Facebook Total Interactions | SPLAT Malaysia</vt:lpstr>
      <vt:lpstr>Facebook Own Posts Table | SPLAT Malaysia - 1 of 5</vt:lpstr>
      <vt:lpstr>Facebook Own Posts Table | SPLAT Malaysia - 2 of 5</vt:lpstr>
      <vt:lpstr>Facebook Own Posts Table | SPLAT Malaysia - 3 of 5</vt:lpstr>
      <vt:lpstr>Facebook Own Posts Table | SPLAT Malaysia - 4 of 5</vt:lpstr>
      <vt:lpstr>Facebook Own Posts Table | SPLAT Malaysia - 5 of 5</vt:lpstr>
      <vt:lpstr>Facebook Key Metrics Radar | SPLAT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2022-10-11T02:51:54Z</dcterms:created>
  <dcterms:modified xsi:type="dcterms:W3CDTF">2022-10-11T02:52:29Z</dcterms:modified>
</cp:coreProperties>
</file>