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Sheet1!$B$2:$B$16</c:f>
              <c:numCache>
                <c:formatCode>General</c:formatCode>
                <c:ptCount val="15"/>
                <c:pt idx="0">
                  <c:v>225666</c:v>
                </c:pt>
                <c:pt idx="1">
                  <c:v>225709</c:v>
                </c:pt>
                <c:pt idx="2">
                  <c:v>225754</c:v>
                </c:pt>
                <c:pt idx="3">
                  <c:v>225801</c:v>
                </c:pt>
                <c:pt idx="4">
                  <c:v>225846</c:v>
                </c:pt>
                <c:pt idx="5">
                  <c:v>225884</c:v>
                </c:pt>
                <c:pt idx="6">
                  <c:v>225925</c:v>
                </c:pt>
                <c:pt idx="7">
                  <c:v>225946</c:v>
                </c:pt>
                <c:pt idx="8">
                  <c:v>225952</c:v>
                </c:pt>
                <c:pt idx="9">
                  <c:v>225922</c:v>
                </c:pt>
                <c:pt idx="10">
                  <c:v>225895</c:v>
                </c:pt>
                <c:pt idx="11">
                  <c:v>225876</c:v>
                </c:pt>
                <c:pt idx="12">
                  <c:v>225865</c:v>
                </c:pt>
                <c:pt idx="13">
                  <c:v>225869</c:v>
                </c:pt>
                <c:pt idx="14">
                  <c:v>225887</c:v>
                </c:pt>
              </c:numCache>
            </c:numRef>
          </c:val>
          <c:smooth val="0"/>
          <c:extLst>
            <c:ext xmlns:c16="http://schemas.microsoft.com/office/drawing/2014/chart" uri="{C3380CC4-5D6E-409C-BE32-E72D297353CC}">
              <c16:uniqueId val="{00000000-7929-4932-88CA-865F6F2EE21C}"/>
            </c:ext>
          </c:extLst>
        </c:ser>
        <c:ser>
          <c:idx val="1"/>
          <c:order val="1"/>
          <c:tx>
            <c:strRef>
              <c:f>Sheet1!$C$1</c:f>
              <c:strCache>
                <c:ptCount val="1"/>
                <c:pt idx="0">
                  <c:v>Solvil et Titus Malaysia</c:v>
                </c:pt>
              </c:strCache>
            </c:strRef>
          </c:tx>
          <c:spPr>
            <a:ln w="28575" cap="rnd">
              <a:solidFill>
                <a:schemeClr val="accent2"/>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Sheet1!$C$2:$C$16</c:f>
              <c:numCache>
                <c:formatCode>General</c:formatCode>
                <c:ptCount val="15"/>
                <c:pt idx="0">
                  <c:v>213756</c:v>
                </c:pt>
                <c:pt idx="1">
                  <c:v>213757</c:v>
                </c:pt>
                <c:pt idx="2">
                  <c:v>213758</c:v>
                </c:pt>
                <c:pt idx="3">
                  <c:v>213756</c:v>
                </c:pt>
                <c:pt idx="4">
                  <c:v>213760</c:v>
                </c:pt>
                <c:pt idx="5">
                  <c:v>213763</c:v>
                </c:pt>
                <c:pt idx="6">
                  <c:v>213767</c:v>
                </c:pt>
                <c:pt idx="7">
                  <c:v>213769</c:v>
                </c:pt>
                <c:pt idx="8">
                  <c:v>213769</c:v>
                </c:pt>
                <c:pt idx="9">
                  <c:v>213759</c:v>
                </c:pt>
                <c:pt idx="10">
                  <c:v>213748</c:v>
                </c:pt>
                <c:pt idx="11">
                  <c:v>213732</c:v>
                </c:pt>
                <c:pt idx="12">
                  <c:v>213712</c:v>
                </c:pt>
                <c:pt idx="13">
                  <c:v>213700</c:v>
                </c:pt>
                <c:pt idx="14">
                  <c:v>213702</c:v>
                </c:pt>
              </c:numCache>
            </c:numRef>
          </c:val>
          <c:smooth val="0"/>
          <c:extLst>
            <c:ext xmlns:c16="http://schemas.microsoft.com/office/drawing/2014/chart" uri="{C3380CC4-5D6E-409C-BE32-E72D297353CC}">
              <c16:uniqueId val="{00000001-7929-4932-88CA-865F6F2EE21C}"/>
            </c:ext>
          </c:extLst>
        </c:ser>
        <c:ser>
          <c:idx val="2"/>
          <c:order val="2"/>
          <c:tx>
            <c:strRef>
              <c:f>Sheet1!$D$1</c:f>
              <c:strCache>
                <c:ptCount val="1"/>
                <c:pt idx="0">
                  <c:v>Jotun Malaysia</c:v>
                </c:pt>
              </c:strCache>
            </c:strRef>
          </c:tx>
          <c:spPr>
            <a:ln w="28575" cap="rnd">
              <a:solidFill>
                <a:schemeClr val="accent3"/>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Sheet1!$D$2:$D$16</c:f>
              <c:numCache>
                <c:formatCode>General</c:formatCode>
                <c:ptCount val="15"/>
                <c:pt idx="0">
                  <c:v>170072</c:v>
                </c:pt>
                <c:pt idx="1">
                  <c:v>170084</c:v>
                </c:pt>
                <c:pt idx="2">
                  <c:v>170102</c:v>
                </c:pt>
                <c:pt idx="3">
                  <c:v>170115</c:v>
                </c:pt>
                <c:pt idx="4">
                  <c:v>170128</c:v>
                </c:pt>
                <c:pt idx="5">
                  <c:v>170129</c:v>
                </c:pt>
                <c:pt idx="6">
                  <c:v>170135</c:v>
                </c:pt>
                <c:pt idx="7">
                  <c:v>170136</c:v>
                </c:pt>
                <c:pt idx="8">
                  <c:v>170136</c:v>
                </c:pt>
                <c:pt idx="9">
                  <c:v>170117</c:v>
                </c:pt>
                <c:pt idx="10">
                  <c:v>170110</c:v>
                </c:pt>
                <c:pt idx="11">
                  <c:v>170094</c:v>
                </c:pt>
                <c:pt idx="12">
                  <c:v>170080</c:v>
                </c:pt>
                <c:pt idx="13">
                  <c:v>170082</c:v>
                </c:pt>
                <c:pt idx="14">
                  <c:v>170081</c:v>
                </c:pt>
              </c:numCache>
            </c:numRef>
          </c:val>
          <c:smooth val="0"/>
          <c:extLst>
            <c:ext xmlns:c16="http://schemas.microsoft.com/office/drawing/2014/chart" uri="{C3380CC4-5D6E-409C-BE32-E72D297353CC}">
              <c16:uniqueId val="{00000002-7929-4932-88CA-865F6F2EE21C}"/>
            </c:ext>
          </c:extLst>
        </c:ser>
        <c:ser>
          <c:idx val="3"/>
          <c:order val="3"/>
          <c:tx>
            <c:strRef>
              <c:f>Sheet1!$E$1</c:f>
              <c:strCache>
                <c:ptCount val="1"/>
                <c:pt idx="0">
                  <c:v>SCS Dairy MY</c:v>
                </c:pt>
              </c:strCache>
            </c:strRef>
          </c:tx>
          <c:spPr>
            <a:ln w="28575" cap="rnd">
              <a:solidFill>
                <a:schemeClr val="accent4"/>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Sheet1!$E$2:$E$16</c:f>
              <c:numCache>
                <c:formatCode>General</c:formatCode>
                <c:ptCount val="15"/>
                <c:pt idx="0">
                  <c:v>135695</c:v>
                </c:pt>
                <c:pt idx="1">
                  <c:v>135726</c:v>
                </c:pt>
                <c:pt idx="2">
                  <c:v>135756</c:v>
                </c:pt>
                <c:pt idx="3">
                  <c:v>135788</c:v>
                </c:pt>
                <c:pt idx="4">
                  <c:v>135822</c:v>
                </c:pt>
                <c:pt idx="5">
                  <c:v>135849</c:v>
                </c:pt>
                <c:pt idx="6">
                  <c:v>135888</c:v>
                </c:pt>
                <c:pt idx="7">
                  <c:v>135920</c:v>
                </c:pt>
                <c:pt idx="8">
                  <c:v>135954</c:v>
                </c:pt>
                <c:pt idx="9">
                  <c:v>135971</c:v>
                </c:pt>
                <c:pt idx="10">
                  <c:v>135991</c:v>
                </c:pt>
                <c:pt idx="11">
                  <c:v>136024</c:v>
                </c:pt>
                <c:pt idx="12">
                  <c:v>136080</c:v>
                </c:pt>
                <c:pt idx="13">
                  <c:v>136153</c:v>
                </c:pt>
                <c:pt idx="14">
                  <c:v>136225</c:v>
                </c:pt>
              </c:numCache>
            </c:numRef>
          </c:val>
          <c:smooth val="0"/>
          <c:extLst>
            <c:ext xmlns:c16="http://schemas.microsoft.com/office/drawing/2014/chart" uri="{C3380CC4-5D6E-409C-BE32-E72D297353CC}">
              <c16:uniqueId val="{00000003-7929-4932-88CA-865F6F2EE21C}"/>
            </c:ext>
          </c:extLst>
        </c:ser>
        <c:ser>
          <c:idx val="4"/>
          <c:order val="4"/>
          <c:tx>
            <c:strRef>
              <c:f>Sheet1!$F$1</c:f>
              <c:strCache>
                <c:ptCount val="1"/>
                <c:pt idx="0">
                  <c:v>KOSÉ</c:v>
                </c:pt>
              </c:strCache>
            </c:strRef>
          </c:tx>
          <c:spPr>
            <a:ln w="28575" cap="rnd">
              <a:solidFill>
                <a:schemeClr val="accent5"/>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Sheet1!$F$2:$F$16</c:f>
              <c:numCache>
                <c:formatCode>General</c:formatCode>
                <c:ptCount val="15"/>
                <c:pt idx="0">
                  <c:v>196979</c:v>
                </c:pt>
                <c:pt idx="1">
                  <c:v>196982</c:v>
                </c:pt>
                <c:pt idx="2">
                  <c:v>196982</c:v>
                </c:pt>
                <c:pt idx="3">
                  <c:v>196984</c:v>
                </c:pt>
                <c:pt idx="4">
                  <c:v>196989</c:v>
                </c:pt>
                <c:pt idx="5">
                  <c:v>196991</c:v>
                </c:pt>
                <c:pt idx="6">
                  <c:v>196994</c:v>
                </c:pt>
                <c:pt idx="7">
                  <c:v>196999</c:v>
                </c:pt>
                <c:pt idx="8">
                  <c:v>197011</c:v>
                </c:pt>
                <c:pt idx="9">
                  <c:v>196979</c:v>
                </c:pt>
                <c:pt idx="10">
                  <c:v>196942</c:v>
                </c:pt>
                <c:pt idx="11">
                  <c:v>196908</c:v>
                </c:pt>
                <c:pt idx="12">
                  <c:v>196885</c:v>
                </c:pt>
                <c:pt idx="13">
                  <c:v>196870</c:v>
                </c:pt>
                <c:pt idx="14">
                  <c:v>196864</c:v>
                </c:pt>
              </c:numCache>
            </c:numRef>
          </c:val>
          <c:smooth val="0"/>
          <c:extLst>
            <c:ext xmlns:c16="http://schemas.microsoft.com/office/drawing/2014/chart" uri="{C3380CC4-5D6E-409C-BE32-E72D297353CC}">
              <c16:uniqueId val="{00000004-7929-4932-88CA-865F6F2EE21C}"/>
            </c:ext>
          </c:extLst>
        </c:ser>
        <c:ser>
          <c:idx val="5"/>
          <c:order val="5"/>
          <c:tx>
            <c:strRef>
              <c:f>Sheet1!$G$1</c:f>
              <c:strCache>
                <c:ptCount val="1"/>
                <c:pt idx="0">
                  <c:v>Buttercup Malaysia</c:v>
                </c:pt>
              </c:strCache>
            </c:strRef>
          </c:tx>
          <c:spPr>
            <a:ln w="28575" cap="rnd">
              <a:solidFill>
                <a:schemeClr val="accent6"/>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Sheet1!$G$2:$G$16</c:f>
              <c:numCache>
                <c:formatCode>General</c:formatCode>
                <c:ptCount val="15"/>
                <c:pt idx="0">
                  <c:v>192270</c:v>
                </c:pt>
                <c:pt idx="1">
                  <c:v>192309</c:v>
                </c:pt>
                <c:pt idx="2">
                  <c:v>192349</c:v>
                </c:pt>
                <c:pt idx="3">
                  <c:v>192384</c:v>
                </c:pt>
                <c:pt idx="4">
                  <c:v>192421</c:v>
                </c:pt>
                <c:pt idx="5">
                  <c:v>192456</c:v>
                </c:pt>
                <c:pt idx="6">
                  <c:v>192488</c:v>
                </c:pt>
                <c:pt idx="7">
                  <c:v>192528</c:v>
                </c:pt>
                <c:pt idx="8">
                  <c:v>192564</c:v>
                </c:pt>
                <c:pt idx="9">
                  <c:v>192590</c:v>
                </c:pt>
                <c:pt idx="10">
                  <c:v>192633</c:v>
                </c:pt>
                <c:pt idx="11">
                  <c:v>192669</c:v>
                </c:pt>
                <c:pt idx="12">
                  <c:v>192701</c:v>
                </c:pt>
                <c:pt idx="13">
                  <c:v>192736</c:v>
                </c:pt>
                <c:pt idx="14">
                  <c:v>192780</c:v>
                </c:pt>
              </c:numCache>
            </c:numRef>
          </c:val>
          <c:smooth val="0"/>
          <c:extLst>
            <c:ext xmlns:c16="http://schemas.microsoft.com/office/drawing/2014/chart" uri="{C3380CC4-5D6E-409C-BE32-E72D297353CC}">
              <c16:uniqueId val="{00000005-7929-4932-88CA-865F6F2EE21C}"/>
            </c:ext>
          </c:extLst>
        </c:ser>
        <c:ser>
          <c:idx val="6"/>
          <c:order val="6"/>
          <c:tx>
            <c:strRef>
              <c:f>Sheet1!$H$1</c:f>
              <c:strCache>
                <c:ptCount val="1"/>
                <c:pt idx="0">
                  <c:v>Chili's Malaysia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Sheet1!$H$2:$H$16</c:f>
              <c:numCache>
                <c:formatCode>General</c:formatCode>
                <c:ptCount val="15"/>
                <c:pt idx="0">
                  <c:v>262913</c:v>
                </c:pt>
                <c:pt idx="1">
                  <c:v>262917</c:v>
                </c:pt>
                <c:pt idx="2">
                  <c:v>262915</c:v>
                </c:pt>
                <c:pt idx="3">
                  <c:v>262915</c:v>
                </c:pt>
                <c:pt idx="4">
                  <c:v>262913</c:v>
                </c:pt>
                <c:pt idx="5">
                  <c:v>262905</c:v>
                </c:pt>
                <c:pt idx="6">
                  <c:v>262908</c:v>
                </c:pt>
                <c:pt idx="7">
                  <c:v>262910</c:v>
                </c:pt>
                <c:pt idx="8">
                  <c:v>262906</c:v>
                </c:pt>
                <c:pt idx="9">
                  <c:v>262833</c:v>
                </c:pt>
                <c:pt idx="10">
                  <c:v>262745</c:v>
                </c:pt>
                <c:pt idx="11">
                  <c:v>262666</c:v>
                </c:pt>
                <c:pt idx="12">
                  <c:v>262592</c:v>
                </c:pt>
                <c:pt idx="13">
                  <c:v>262561</c:v>
                </c:pt>
                <c:pt idx="14">
                  <c:v>262547</c:v>
                </c:pt>
              </c:numCache>
            </c:numRef>
          </c:val>
          <c:smooth val="0"/>
          <c:extLst>
            <c:ext xmlns:c16="http://schemas.microsoft.com/office/drawing/2014/chart" uri="{C3380CC4-5D6E-409C-BE32-E72D297353CC}">
              <c16:uniqueId val="{00000006-7929-4932-88CA-865F6F2EE21C}"/>
            </c:ext>
          </c:extLst>
        </c:ser>
        <c:ser>
          <c:idx val="7"/>
          <c:order val="7"/>
          <c:tx>
            <c:strRef>
              <c:f>Sheet1!$I$1</c:f>
              <c:strCache>
                <c:ptCount val="1"/>
                <c:pt idx="0">
                  <c:v>Nexus International School Malaysia</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Sheet1!$I$2:$I$16</c:f>
              <c:numCache>
                <c:formatCode>General</c:formatCode>
                <c:ptCount val="15"/>
                <c:pt idx="0">
                  <c:v>13316</c:v>
                </c:pt>
                <c:pt idx="1">
                  <c:v>13317</c:v>
                </c:pt>
                <c:pt idx="2">
                  <c:v>13318</c:v>
                </c:pt>
                <c:pt idx="3">
                  <c:v>13322</c:v>
                </c:pt>
                <c:pt idx="4">
                  <c:v>13332</c:v>
                </c:pt>
                <c:pt idx="5">
                  <c:v>13332</c:v>
                </c:pt>
                <c:pt idx="6">
                  <c:v>13333</c:v>
                </c:pt>
                <c:pt idx="7">
                  <c:v>13333</c:v>
                </c:pt>
                <c:pt idx="8">
                  <c:v>13333</c:v>
                </c:pt>
                <c:pt idx="9">
                  <c:v>13332</c:v>
                </c:pt>
                <c:pt idx="10">
                  <c:v>13331</c:v>
                </c:pt>
                <c:pt idx="11">
                  <c:v>13326</c:v>
                </c:pt>
                <c:pt idx="12">
                  <c:v>13326</c:v>
                </c:pt>
                <c:pt idx="13">
                  <c:v>13326</c:v>
                </c:pt>
                <c:pt idx="14">
                  <c:v>13324</c:v>
                </c:pt>
              </c:numCache>
            </c:numRef>
          </c:val>
          <c:smooth val="0"/>
          <c:extLst>
            <c:ext xmlns:c16="http://schemas.microsoft.com/office/drawing/2014/chart" uri="{C3380CC4-5D6E-409C-BE32-E72D297353CC}">
              <c16:uniqueId val="{00000007-7929-4932-88CA-865F6F2EE21C}"/>
            </c:ext>
          </c:extLst>
        </c:ser>
        <c:ser>
          <c:idx val="8"/>
          <c:order val="8"/>
          <c:tx>
            <c:strRef>
              <c:f>Sheet1!$J$1</c:f>
              <c:strCache>
                <c:ptCount val="1"/>
                <c:pt idx="0">
                  <c:v>Sothys Malaysia</c:v>
                </c:pt>
              </c:strCache>
            </c:strRef>
          </c:tx>
          <c:spPr>
            <a:ln w="28575" cap="rnd">
              <a:solidFill>
                <a:schemeClr val="accent3">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Sheet1!$J$2:$J$16</c:f>
              <c:numCache>
                <c:formatCode>General</c:formatCode>
                <c:ptCount val="15"/>
                <c:pt idx="0">
                  <c:v>31220</c:v>
                </c:pt>
                <c:pt idx="1">
                  <c:v>31223</c:v>
                </c:pt>
                <c:pt idx="2">
                  <c:v>31224</c:v>
                </c:pt>
                <c:pt idx="3">
                  <c:v>31226</c:v>
                </c:pt>
                <c:pt idx="4">
                  <c:v>31231</c:v>
                </c:pt>
                <c:pt idx="5">
                  <c:v>31231</c:v>
                </c:pt>
                <c:pt idx="6">
                  <c:v>31231</c:v>
                </c:pt>
                <c:pt idx="7">
                  <c:v>31233</c:v>
                </c:pt>
                <c:pt idx="8">
                  <c:v>31233</c:v>
                </c:pt>
                <c:pt idx="9">
                  <c:v>31231</c:v>
                </c:pt>
                <c:pt idx="10">
                  <c:v>31229</c:v>
                </c:pt>
                <c:pt idx="11">
                  <c:v>31226</c:v>
                </c:pt>
                <c:pt idx="12">
                  <c:v>31223</c:v>
                </c:pt>
                <c:pt idx="13">
                  <c:v>31220</c:v>
                </c:pt>
                <c:pt idx="14">
                  <c:v>31224</c:v>
                </c:pt>
              </c:numCache>
            </c:numRef>
          </c:val>
          <c:smooth val="0"/>
          <c:extLst>
            <c:ext xmlns:c16="http://schemas.microsoft.com/office/drawing/2014/chart" uri="{C3380CC4-5D6E-409C-BE32-E72D297353CC}">
              <c16:uniqueId val="{00000008-7929-4932-88CA-865F6F2EE21C}"/>
            </c:ext>
          </c:extLst>
        </c:ser>
        <c:ser>
          <c:idx val="9"/>
          <c:order val="9"/>
          <c:tx>
            <c:strRef>
              <c:f>Sheet1!$K$1</c:f>
              <c:strCache>
                <c:ptCount val="1"/>
                <c:pt idx="0">
                  <c:v>SPLAT Malaysia</c:v>
                </c:pt>
              </c:strCache>
            </c:strRef>
          </c:tx>
          <c:spPr>
            <a:ln w="28575" cap="rnd">
              <a:solidFill>
                <a:schemeClr val="accent4">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Sheet1!$K$2:$K$16</c:f>
              <c:numCache>
                <c:formatCode>General</c:formatCode>
                <c:ptCount val="15"/>
                <c:pt idx="0">
                  <c:v>1003</c:v>
                </c:pt>
                <c:pt idx="1">
                  <c:v>1006</c:v>
                </c:pt>
                <c:pt idx="2">
                  <c:v>1013</c:v>
                </c:pt>
                <c:pt idx="3">
                  <c:v>1050</c:v>
                </c:pt>
                <c:pt idx="4">
                  <c:v>1087</c:v>
                </c:pt>
                <c:pt idx="5">
                  <c:v>1116</c:v>
                </c:pt>
                <c:pt idx="6">
                  <c:v>1147</c:v>
                </c:pt>
                <c:pt idx="7">
                  <c:v>1181</c:v>
                </c:pt>
                <c:pt idx="8">
                  <c:v>1213</c:v>
                </c:pt>
                <c:pt idx="9">
                  <c:v>1248</c:v>
                </c:pt>
                <c:pt idx="10">
                  <c:v>1278</c:v>
                </c:pt>
                <c:pt idx="11">
                  <c:v>1301</c:v>
                </c:pt>
                <c:pt idx="12">
                  <c:v>1326</c:v>
                </c:pt>
                <c:pt idx="13">
                  <c:v>1350</c:v>
                </c:pt>
                <c:pt idx="14">
                  <c:v>1379</c:v>
                </c:pt>
              </c:numCache>
            </c:numRef>
          </c:val>
          <c:smooth val="0"/>
          <c:extLst>
            <c:ext xmlns:c16="http://schemas.microsoft.com/office/drawing/2014/chart" uri="{C3380CC4-5D6E-409C-BE32-E72D297353CC}">
              <c16:uniqueId val="{00000009-7929-4932-88CA-865F6F2EE21C}"/>
            </c:ext>
          </c:extLst>
        </c:ser>
        <c:dLbls>
          <c:showLegendKey val="0"/>
          <c:showVal val="0"/>
          <c:showCatName val="0"/>
          <c:showSerName val="0"/>
          <c:showPercent val="0"/>
          <c:showBubbleSize val="0"/>
        </c:dLbls>
        <c:smooth val="0"/>
        <c:axId val="418449416"/>
        <c:axId val="418448760"/>
      </c:lineChart>
      <c:dateAx>
        <c:axId val="418449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48760"/>
        <c:crosses val="autoZero"/>
        <c:auto val="1"/>
        <c:lblOffset val="100"/>
        <c:baseTimeUnit val="days"/>
      </c:dateAx>
      <c:valAx>
        <c:axId val="41844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4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Sheet1!$B$2:$B$16</c:f>
              <c:numCache>
                <c:formatCode>General</c:formatCode>
                <c:ptCount val="15"/>
                <c:pt idx="0">
                  <c:v>2.1718221587912302E-2</c:v>
                </c:pt>
                <c:pt idx="1">
                  <c:v>1.90547091719621E-2</c:v>
                </c:pt>
                <c:pt idx="2">
                  <c:v>1.99371757439889E-2</c:v>
                </c:pt>
                <c:pt idx="3">
                  <c:v>2.0819121698840301E-2</c:v>
                </c:pt>
                <c:pt idx="4">
                  <c:v>1.9929052572840701E-2</c:v>
                </c:pt>
                <c:pt idx="5">
                  <c:v>1.6825624540616198E-2</c:v>
                </c:pt>
                <c:pt idx="6">
                  <c:v>1.8150909316286198E-2</c:v>
                </c:pt>
                <c:pt idx="7">
                  <c:v>9.2951200619674698E-3</c:v>
                </c:pt>
                <c:pt idx="8">
                  <c:v>2.6555017570570002E-3</c:v>
                </c:pt>
                <c:pt idx="9">
                  <c:v>-1.3277156210168501E-2</c:v>
                </c:pt>
                <c:pt idx="10">
                  <c:v>-1.1951027345721101E-2</c:v>
                </c:pt>
                <c:pt idx="11">
                  <c:v>-8.4109874056530701E-3</c:v>
                </c:pt>
                <c:pt idx="12">
                  <c:v>-4.8699286334094802E-3</c:v>
                </c:pt>
                <c:pt idx="13">
                  <c:v>1.77096938436677E-3</c:v>
                </c:pt>
                <c:pt idx="14">
                  <c:v>7.9692210971846495E-3</c:v>
                </c:pt>
              </c:numCache>
            </c:numRef>
          </c:val>
          <c:smooth val="0"/>
          <c:extLst>
            <c:ext xmlns:c16="http://schemas.microsoft.com/office/drawing/2014/chart" uri="{C3380CC4-5D6E-409C-BE32-E72D297353CC}">
              <c16:uniqueId val="{00000000-1CF6-4ECD-8F98-1425D95A45E5}"/>
            </c:ext>
          </c:extLst>
        </c:ser>
        <c:ser>
          <c:idx val="1"/>
          <c:order val="1"/>
          <c:tx>
            <c:strRef>
              <c:f>Sheet1!$C$1</c:f>
              <c:strCache>
                <c:ptCount val="1"/>
                <c:pt idx="0">
                  <c:v>Solvil et Titus Malaysia</c:v>
                </c:pt>
              </c:strCache>
            </c:strRef>
          </c:tx>
          <c:spPr>
            <a:ln w="28575" cap="rnd">
              <a:solidFill>
                <a:schemeClr val="accent2"/>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Sheet1!$C$2:$C$16</c:f>
              <c:numCache>
                <c:formatCode>General</c:formatCode>
                <c:ptCount val="15"/>
                <c:pt idx="0">
                  <c:v>-9.3563749660831395E-4</c:v>
                </c:pt>
                <c:pt idx="1">
                  <c:v>4.67823125432736E-4</c:v>
                </c:pt>
                <c:pt idx="2">
                  <c:v>4.6782093685820801E-4</c:v>
                </c:pt>
                <c:pt idx="3">
                  <c:v>-9.3563749660831395E-4</c:v>
                </c:pt>
                <c:pt idx="4">
                  <c:v>1.8712925017309501E-3</c:v>
                </c:pt>
                <c:pt idx="5">
                  <c:v>1.4034431137724601E-3</c:v>
                </c:pt>
                <c:pt idx="6">
                  <c:v>1.8712312233641901E-3</c:v>
                </c:pt>
                <c:pt idx="7">
                  <c:v>9.3559810447824002E-4</c:v>
                </c:pt>
                <c:pt idx="8">
                  <c:v>0</c:v>
                </c:pt>
                <c:pt idx="9">
                  <c:v>-4.6779467556100299E-3</c:v>
                </c:pt>
                <c:pt idx="10">
                  <c:v>-5.1459821574764099E-3</c:v>
                </c:pt>
                <c:pt idx="11">
                  <c:v>-7.4854501562587701E-3</c:v>
                </c:pt>
                <c:pt idx="12">
                  <c:v>-9.3575131473059708E-3</c:v>
                </c:pt>
                <c:pt idx="13">
                  <c:v>-5.6150333158643401E-3</c:v>
                </c:pt>
                <c:pt idx="14">
                  <c:v>9.35891436593355E-4</c:v>
                </c:pt>
              </c:numCache>
            </c:numRef>
          </c:val>
          <c:smooth val="0"/>
          <c:extLst>
            <c:ext xmlns:c16="http://schemas.microsoft.com/office/drawing/2014/chart" uri="{C3380CC4-5D6E-409C-BE32-E72D297353CC}">
              <c16:uniqueId val="{00000001-1CF6-4ECD-8F98-1425D95A45E5}"/>
            </c:ext>
          </c:extLst>
        </c:ser>
        <c:ser>
          <c:idx val="2"/>
          <c:order val="2"/>
          <c:tx>
            <c:strRef>
              <c:f>Sheet1!$D$1</c:f>
              <c:strCache>
                <c:ptCount val="1"/>
                <c:pt idx="0">
                  <c:v>Jotun Malaysia</c:v>
                </c:pt>
              </c:strCache>
            </c:strRef>
          </c:tx>
          <c:spPr>
            <a:ln w="28575" cap="rnd">
              <a:solidFill>
                <a:schemeClr val="accent3"/>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Sheet1!$D$2:$D$16</c:f>
              <c:numCache>
                <c:formatCode>General</c:formatCode>
                <c:ptCount val="15"/>
                <c:pt idx="0">
                  <c:v>7.0563330589203804E-3</c:v>
                </c:pt>
                <c:pt idx="1">
                  <c:v>7.0558351756902999E-3</c:v>
                </c:pt>
                <c:pt idx="2">
                  <c:v>1.05830060440723E-2</c:v>
                </c:pt>
                <c:pt idx="3">
                  <c:v>7.6424733395257004E-3</c:v>
                </c:pt>
                <c:pt idx="4">
                  <c:v>7.6418893101725298E-3</c:v>
                </c:pt>
                <c:pt idx="5">
                  <c:v>5.8779272077494598E-4</c:v>
                </c:pt>
                <c:pt idx="6">
                  <c:v>3.5267355947545698E-3</c:v>
                </c:pt>
                <c:pt idx="7">
                  <c:v>5.8776853675022805E-4</c:v>
                </c:pt>
                <c:pt idx="8">
                  <c:v>0</c:v>
                </c:pt>
                <c:pt idx="9">
                  <c:v>-1.1167536558988099E-2</c:v>
                </c:pt>
                <c:pt idx="10">
                  <c:v>-4.11481509784442E-3</c:v>
                </c:pt>
                <c:pt idx="11">
                  <c:v>-9.4056786785021492E-3</c:v>
                </c:pt>
                <c:pt idx="12">
                  <c:v>-8.2307430009288998E-3</c:v>
                </c:pt>
                <c:pt idx="13">
                  <c:v>1.1759172154280301E-3</c:v>
                </c:pt>
                <c:pt idx="14">
                  <c:v>-5.8795169388883004E-4</c:v>
                </c:pt>
              </c:numCache>
            </c:numRef>
          </c:val>
          <c:smooth val="0"/>
          <c:extLst>
            <c:ext xmlns:c16="http://schemas.microsoft.com/office/drawing/2014/chart" uri="{C3380CC4-5D6E-409C-BE32-E72D297353CC}">
              <c16:uniqueId val="{00000002-1CF6-4ECD-8F98-1425D95A45E5}"/>
            </c:ext>
          </c:extLst>
        </c:ser>
        <c:ser>
          <c:idx val="3"/>
          <c:order val="3"/>
          <c:tx>
            <c:strRef>
              <c:f>Sheet1!$E$1</c:f>
              <c:strCache>
                <c:ptCount val="1"/>
                <c:pt idx="0">
                  <c:v>SCS Dairy MY</c:v>
                </c:pt>
              </c:strCache>
            </c:strRef>
          </c:tx>
          <c:spPr>
            <a:ln w="28575" cap="rnd">
              <a:solidFill>
                <a:schemeClr val="accent4"/>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Sheet1!$E$2:$E$16</c:f>
              <c:numCache>
                <c:formatCode>General</c:formatCode>
                <c:ptCount val="15"/>
                <c:pt idx="0">
                  <c:v>2.7274469622138E-2</c:v>
                </c:pt>
                <c:pt idx="1">
                  <c:v>2.2845351707874301E-2</c:v>
                </c:pt>
                <c:pt idx="2">
                  <c:v>2.21033552893329E-2</c:v>
                </c:pt>
                <c:pt idx="3">
                  <c:v>2.3571702171543099E-2</c:v>
                </c:pt>
                <c:pt idx="4">
                  <c:v>2.5039031431348901E-2</c:v>
                </c:pt>
                <c:pt idx="5">
                  <c:v>1.9878959226045899E-2</c:v>
                </c:pt>
                <c:pt idx="6">
                  <c:v>2.8708345295143899E-2</c:v>
                </c:pt>
                <c:pt idx="7">
                  <c:v>2.35488048981514E-2</c:v>
                </c:pt>
                <c:pt idx="8">
                  <c:v>2.5014714537963501E-2</c:v>
                </c:pt>
                <c:pt idx="9">
                  <c:v>1.25042293716992E-2</c:v>
                </c:pt>
                <c:pt idx="10">
                  <c:v>1.4709018834898601E-2</c:v>
                </c:pt>
                <c:pt idx="11">
                  <c:v>2.42663117412182E-2</c:v>
                </c:pt>
                <c:pt idx="12">
                  <c:v>4.1169205434335103E-2</c:v>
                </c:pt>
                <c:pt idx="13">
                  <c:v>5.3644914756025897E-2</c:v>
                </c:pt>
                <c:pt idx="14">
                  <c:v>5.2881684575440902E-2</c:v>
                </c:pt>
              </c:numCache>
            </c:numRef>
          </c:val>
          <c:smooth val="0"/>
          <c:extLst>
            <c:ext xmlns:c16="http://schemas.microsoft.com/office/drawing/2014/chart" uri="{C3380CC4-5D6E-409C-BE32-E72D297353CC}">
              <c16:uniqueId val="{00000003-1CF6-4ECD-8F98-1425D95A45E5}"/>
            </c:ext>
          </c:extLst>
        </c:ser>
        <c:ser>
          <c:idx val="4"/>
          <c:order val="4"/>
          <c:tx>
            <c:strRef>
              <c:f>Sheet1!$F$1</c:f>
              <c:strCache>
                <c:ptCount val="1"/>
                <c:pt idx="0">
                  <c:v>KOSÉ</c:v>
                </c:pt>
              </c:strCache>
            </c:strRef>
          </c:tx>
          <c:spPr>
            <a:ln w="28575" cap="rnd">
              <a:solidFill>
                <a:schemeClr val="accent5"/>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Sheet1!$F$2:$F$16</c:f>
              <c:numCache>
                <c:formatCode>General</c:formatCode>
                <c:ptCount val="15"/>
                <c:pt idx="0">
                  <c:v>2.0307145576849901E-3</c:v>
                </c:pt>
                <c:pt idx="1">
                  <c:v>1.52300499037969E-3</c:v>
                </c:pt>
                <c:pt idx="2">
                  <c:v>0</c:v>
                </c:pt>
                <c:pt idx="3">
                  <c:v>1.01532119686063E-3</c:v>
                </c:pt>
                <c:pt idx="4">
                  <c:v>2.5382772204849101E-3</c:v>
                </c:pt>
                <c:pt idx="5">
                  <c:v>1.01528511744311E-3</c:v>
                </c:pt>
                <c:pt idx="6">
                  <c:v>1.5229122142636001E-3</c:v>
                </c:pt>
                <c:pt idx="7">
                  <c:v>2.5381483700011201E-3</c:v>
                </c:pt>
                <c:pt idx="8">
                  <c:v>6.0914014791953299E-3</c:v>
                </c:pt>
                <c:pt idx="9">
                  <c:v>-1.62427478668704E-2</c:v>
                </c:pt>
                <c:pt idx="10">
                  <c:v>-1.8783728214682799E-2</c:v>
                </c:pt>
                <c:pt idx="11">
                  <c:v>-1.7263966040763301E-2</c:v>
                </c:pt>
                <c:pt idx="12">
                  <c:v>-1.16805817945436E-2</c:v>
                </c:pt>
                <c:pt idx="13">
                  <c:v>-7.6186606394595801E-3</c:v>
                </c:pt>
                <c:pt idx="14">
                  <c:v>-3.04769644943364E-3</c:v>
                </c:pt>
              </c:numCache>
            </c:numRef>
          </c:val>
          <c:smooth val="0"/>
          <c:extLst>
            <c:ext xmlns:c16="http://schemas.microsoft.com/office/drawing/2014/chart" uri="{C3380CC4-5D6E-409C-BE32-E72D297353CC}">
              <c16:uniqueId val="{00000004-1CF6-4ECD-8F98-1425D95A45E5}"/>
            </c:ext>
          </c:extLst>
        </c:ser>
        <c:ser>
          <c:idx val="5"/>
          <c:order val="5"/>
          <c:tx>
            <c:strRef>
              <c:f>Sheet1!$G$1</c:f>
              <c:strCache>
                <c:ptCount val="1"/>
                <c:pt idx="0">
                  <c:v>Buttercup Malaysia</c:v>
                </c:pt>
              </c:strCache>
            </c:strRef>
          </c:tx>
          <c:spPr>
            <a:ln w="28575" cap="rnd">
              <a:solidFill>
                <a:schemeClr val="accent6"/>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Sheet1!$G$2:$G$16</c:f>
              <c:numCache>
                <c:formatCode>General</c:formatCode>
                <c:ptCount val="15"/>
                <c:pt idx="0">
                  <c:v>2.3930414516397502E-2</c:v>
                </c:pt>
                <c:pt idx="1">
                  <c:v>2.0283975659229202E-2</c:v>
                </c:pt>
                <c:pt idx="2">
                  <c:v>2.0799858560961799E-2</c:v>
                </c:pt>
                <c:pt idx="3">
                  <c:v>1.8196091479550199E-2</c:v>
                </c:pt>
                <c:pt idx="4">
                  <c:v>1.9232368596141101E-2</c:v>
                </c:pt>
                <c:pt idx="5">
                  <c:v>1.81892828745303E-2</c:v>
                </c:pt>
                <c:pt idx="6">
                  <c:v>1.66271771210043E-2</c:v>
                </c:pt>
                <c:pt idx="7">
                  <c:v>2.07805161880221E-2</c:v>
                </c:pt>
                <c:pt idx="8">
                  <c:v>1.8698578908003E-2</c:v>
                </c:pt>
                <c:pt idx="9">
                  <c:v>1.35020045283646E-2</c:v>
                </c:pt>
                <c:pt idx="10">
                  <c:v>2.23272236357028E-2</c:v>
                </c:pt>
                <c:pt idx="11">
                  <c:v>1.8688386725016E-2</c:v>
                </c:pt>
                <c:pt idx="12">
                  <c:v>1.6608795395211502E-2</c:v>
                </c:pt>
                <c:pt idx="13">
                  <c:v>1.8162853332364601E-2</c:v>
                </c:pt>
                <c:pt idx="14">
                  <c:v>2.2829154906192899E-2</c:v>
                </c:pt>
              </c:numCache>
            </c:numRef>
          </c:val>
          <c:smooth val="0"/>
          <c:extLst>
            <c:ext xmlns:c16="http://schemas.microsoft.com/office/drawing/2014/chart" uri="{C3380CC4-5D6E-409C-BE32-E72D297353CC}">
              <c16:uniqueId val="{00000005-1CF6-4ECD-8F98-1425D95A45E5}"/>
            </c:ext>
          </c:extLst>
        </c:ser>
        <c:ser>
          <c:idx val="6"/>
          <c:order val="6"/>
          <c:tx>
            <c:strRef>
              <c:f>Sheet1!$H$1</c:f>
              <c:strCache>
                <c:ptCount val="1"/>
                <c:pt idx="0">
                  <c:v>Chili's Malaysia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Sheet1!$H$2:$H$16</c:f>
              <c:numCache>
                <c:formatCode>General</c:formatCode>
                <c:ptCount val="15"/>
                <c:pt idx="0">
                  <c:v>1.5214389769844299E-3</c:v>
                </c:pt>
                <c:pt idx="1">
                  <c:v>1.5214158295709999E-3</c:v>
                </c:pt>
                <c:pt idx="2">
                  <c:v>-7.6069634143094596E-4</c:v>
                </c:pt>
                <c:pt idx="3">
                  <c:v>0</c:v>
                </c:pt>
                <c:pt idx="4">
                  <c:v>-7.6070212806420305E-4</c:v>
                </c:pt>
                <c:pt idx="5">
                  <c:v>-3.0428316591419998E-3</c:v>
                </c:pt>
                <c:pt idx="6">
                  <c:v>1.14109659382667E-3</c:v>
                </c:pt>
                <c:pt idx="7">
                  <c:v>7.6072238197392203E-4</c:v>
                </c:pt>
                <c:pt idx="8">
                  <c:v>-1.5214331900650401E-3</c:v>
                </c:pt>
                <c:pt idx="9">
                  <c:v>-2.7766578168623001E-2</c:v>
                </c:pt>
                <c:pt idx="10">
                  <c:v>-3.3481336057496598E-2</c:v>
                </c:pt>
                <c:pt idx="11">
                  <c:v>-3.0067175398199801E-2</c:v>
                </c:pt>
                <c:pt idx="12">
                  <c:v>-2.8172660336701402E-2</c:v>
                </c:pt>
                <c:pt idx="13">
                  <c:v>-1.1805386302705299E-2</c:v>
                </c:pt>
                <c:pt idx="14">
                  <c:v>-5.3320942561918896E-3</c:v>
                </c:pt>
              </c:numCache>
            </c:numRef>
          </c:val>
          <c:smooth val="0"/>
          <c:extLst>
            <c:ext xmlns:c16="http://schemas.microsoft.com/office/drawing/2014/chart" uri="{C3380CC4-5D6E-409C-BE32-E72D297353CC}">
              <c16:uniqueId val="{00000006-1CF6-4ECD-8F98-1425D95A45E5}"/>
            </c:ext>
          </c:extLst>
        </c:ser>
        <c:ser>
          <c:idx val="7"/>
          <c:order val="7"/>
          <c:tx>
            <c:strRef>
              <c:f>Sheet1!$I$1</c:f>
              <c:strCache>
                <c:ptCount val="1"/>
                <c:pt idx="0">
                  <c:v>Nexus International School Malaysia</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Sheet1!$I$2:$I$16</c:f>
              <c:numCache>
                <c:formatCode>General</c:formatCode>
                <c:ptCount val="15"/>
                <c:pt idx="0">
                  <c:v>7.51032669921142E-3</c:v>
                </c:pt>
                <c:pt idx="1">
                  <c:v>7.5097626914989498E-3</c:v>
                </c:pt>
                <c:pt idx="2">
                  <c:v>7.5091987684913998E-3</c:v>
                </c:pt>
                <c:pt idx="3">
                  <c:v>3.00345397206788E-2</c:v>
                </c:pt>
                <c:pt idx="4">
                  <c:v>7.5063804233598597E-2</c:v>
                </c:pt>
                <c:pt idx="5">
                  <c:v>0</c:v>
                </c:pt>
                <c:pt idx="6">
                  <c:v>7.5007500750074998E-3</c:v>
                </c:pt>
                <c:pt idx="7">
                  <c:v>0</c:v>
                </c:pt>
                <c:pt idx="8">
                  <c:v>0</c:v>
                </c:pt>
                <c:pt idx="9">
                  <c:v>-7.50018750468762E-3</c:v>
                </c:pt>
                <c:pt idx="10">
                  <c:v>-7.5007500750074998E-3</c:v>
                </c:pt>
                <c:pt idx="11">
                  <c:v>-3.7506563648638497E-2</c:v>
                </c:pt>
                <c:pt idx="12">
                  <c:v>0</c:v>
                </c:pt>
                <c:pt idx="13">
                  <c:v>0</c:v>
                </c:pt>
                <c:pt idx="14">
                  <c:v>-1.5008254539997001E-2</c:v>
                </c:pt>
              </c:numCache>
            </c:numRef>
          </c:val>
          <c:smooth val="0"/>
          <c:extLst>
            <c:ext xmlns:c16="http://schemas.microsoft.com/office/drawing/2014/chart" uri="{C3380CC4-5D6E-409C-BE32-E72D297353CC}">
              <c16:uniqueId val="{00000007-1CF6-4ECD-8F98-1425D95A45E5}"/>
            </c:ext>
          </c:extLst>
        </c:ser>
        <c:ser>
          <c:idx val="8"/>
          <c:order val="8"/>
          <c:tx>
            <c:strRef>
              <c:f>Sheet1!$J$1</c:f>
              <c:strCache>
                <c:ptCount val="1"/>
                <c:pt idx="0">
                  <c:v>Sothys Malaysia</c:v>
                </c:pt>
              </c:strCache>
            </c:strRef>
          </c:tx>
          <c:spPr>
            <a:ln w="28575" cap="rnd">
              <a:solidFill>
                <a:schemeClr val="accent3">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Sheet1!$J$2:$J$16</c:f>
              <c:numCache>
                <c:formatCode>General</c:formatCode>
                <c:ptCount val="15"/>
                <c:pt idx="0">
                  <c:v>6.4065603177653899E-3</c:v>
                </c:pt>
                <c:pt idx="1">
                  <c:v>9.6092248558616294E-3</c:v>
                </c:pt>
                <c:pt idx="2">
                  <c:v>3.2027671908528999E-3</c:v>
                </c:pt>
                <c:pt idx="3">
                  <c:v>6.4053292339226204E-3</c:v>
                </c:pt>
                <c:pt idx="4">
                  <c:v>1.6012297444437301E-2</c:v>
                </c:pt>
                <c:pt idx="5">
                  <c:v>0</c:v>
                </c:pt>
                <c:pt idx="6">
                  <c:v>0</c:v>
                </c:pt>
                <c:pt idx="7">
                  <c:v>6.4038935672889102E-3</c:v>
                </c:pt>
                <c:pt idx="8">
                  <c:v>0</c:v>
                </c:pt>
                <c:pt idx="9">
                  <c:v>-6.4034834950212902E-3</c:v>
                </c:pt>
                <c:pt idx="10">
                  <c:v>-6.4038935672889102E-3</c:v>
                </c:pt>
                <c:pt idx="11">
                  <c:v>-9.60645553812162E-3</c:v>
                </c:pt>
                <c:pt idx="12">
                  <c:v>-9.6073784666623994E-3</c:v>
                </c:pt>
                <c:pt idx="13">
                  <c:v>-9.6083015725586893E-3</c:v>
                </c:pt>
                <c:pt idx="14">
                  <c:v>1.2812299807815499E-2</c:v>
                </c:pt>
              </c:numCache>
            </c:numRef>
          </c:val>
          <c:smooth val="0"/>
          <c:extLst>
            <c:ext xmlns:c16="http://schemas.microsoft.com/office/drawing/2014/chart" uri="{C3380CC4-5D6E-409C-BE32-E72D297353CC}">
              <c16:uniqueId val="{00000008-1CF6-4ECD-8F98-1425D95A45E5}"/>
            </c:ext>
          </c:extLst>
        </c:ser>
        <c:ser>
          <c:idx val="9"/>
          <c:order val="9"/>
          <c:tx>
            <c:strRef>
              <c:f>Sheet1!$K$1</c:f>
              <c:strCache>
                <c:ptCount val="1"/>
                <c:pt idx="0">
                  <c:v>SPLAT Malaysia</c:v>
                </c:pt>
              </c:strCache>
            </c:strRef>
          </c:tx>
          <c:spPr>
            <a:ln w="28575" cap="rnd">
              <a:solidFill>
                <a:schemeClr val="accent4">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Sheet1!$K$2:$K$16</c:f>
              <c:numCache>
                <c:formatCode>General</c:formatCode>
                <c:ptCount val="15"/>
                <c:pt idx="0">
                  <c:v>0</c:v>
                </c:pt>
                <c:pt idx="1">
                  <c:v>0.299102691924227</c:v>
                </c:pt>
                <c:pt idx="2">
                  <c:v>0.69582504970178904</c:v>
                </c:pt>
                <c:pt idx="3">
                  <c:v>3.6525172754195498</c:v>
                </c:pt>
                <c:pt idx="4">
                  <c:v>3.5238095238095202</c:v>
                </c:pt>
                <c:pt idx="5">
                  <c:v>2.6678932842686298</c:v>
                </c:pt>
                <c:pt idx="6">
                  <c:v>2.7777777777777799</c:v>
                </c:pt>
                <c:pt idx="7">
                  <c:v>2.9642545771578002</c:v>
                </c:pt>
                <c:pt idx="8">
                  <c:v>2.7095681625740902</c:v>
                </c:pt>
                <c:pt idx="9">
                  <c:v>2.88540807914262</c:v>
                </c:pt>
                <c:pt idx="10">
                  <c:v>2.4038461538461502</c:v>
                </c:pt>
                <c:pt idx="11">
                  <c:v>1.7996870109546199</c:v>
                </c:pt>
                <c:pt idx="12">
                  <c:v>1.92159877017679</c:v>
                </c:pt>
                <c:pt idx="13">
                  <c:v>1.80995475113122</c:v>
                </c:pt>
                <c:pt idx="14">
                  <c:v>2.1481481481481501</c:v>
                </c:pt>
              </c:numCache>
            </c:numRef>
          </c:val>
          <c:smooth val="0"/>
          <c:extLst>
            <c:ext xmlns:c16="http://schemas.microsoft.com/office/drawing/2014/chart" uri="{C3380CC4-5D6E-409C-BE32-E72D297353CC}">
              <c16:uniqueId val="{00000009-1CF6-4ECD-8F98-1425D95A45E5}"/>
            </c:ext>
          </c:extLst>
        </c:ser>
        <c:dLbls>
          <c:showLegendKey val="0"/>
          <c:showVal val="0"/>
          <c:showCatName val="0"/>
          <c:showSerName val="0"/>
          <c:showPercent val="0"/>
          <c:showBubbleSize val="0"/>
        </c:dLbls>
        <c:smooth val="0"/>
        <c:axId val="418449744"/>
        <c:axId val="418447776"/>
      </c:lineChart>
      <c:dateAx>
        <c:axId val="41844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47776"/>
        <c:crosses val="autoZero"/>
        <c:auto val="1"/>
        <c:lblOffset val="100"/>
        <c:baseTimeUnit val="days"/>
      </c:dateAx>
      <c:valAx>
        <c:axId val="41844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4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Sheet1!$B$2:$B$16</c:f>
              <c:numCache>
                <c:formatCode>General</c:formatCode>
                <c:ptCount val="15"/>
                <c:pt idx="0">
                  <c:v>0</c:v>
                </c:pt>
                <c:pt idx="1">
                  <c:v>4.3422970751527602E-2</c:v>
                </c:pt>
                <c:pt idx="2">
                  <c:v>1.9935232644165E-2</c:v>
                </c:pt>
                <c:pt idx="3">
                  <c:v>3.6319022752539003E-2</c:v>
                </c:pt>
                <c:pt idx="4">
                  <c:v>0</c:v>
                </c:pt>
                <c:pt idx="5">
                  <c:v>0</c:v>
                </c:pt>
                <c:pt idx="6">
                  <c:v>9.2959841348537395E-3</c:v>
                </c:pt>
                <c:pt idx="7">
                  <c:v>0</c:v>
                </c:pt>
                <c:pt idx="8">
                  <c:v>1.6817954494155799E-2</c:v>
                </c:pt>
                <c:pt idx="9">
                  <c:v>2.0580958408760001E-2</c:v>
                </c:pt>
                <c:pt idx="10">
                  <c:v>1.37224002691361E-2</c:v>
                </c:pt>
                <c:pt idx="11">
                  <c:v>1.5937313234610499E-2</c:v>
                </c:pt>
                <c:pt idx="12">
                  <c:v>2.4793022535086601E-2</c:v>
                </c:pt>
                <c:pt idx="13">
                  <c:v>7.2609101816555804E-2</c:v>
                </c:pt>
                <c:pt idx="14">
                  <c:v>0</c:v>
                </c:pt>
              </c:numCache>
            </c:numRef>
          </c:val>
          <c:smooth val="0"/>
          <c:extLst>
            <c:ext xmlns:c16="http://schemas.microsoft.com/office/drawing/2014/chart" uri="{C3380CC4-5D6E-409C-BE32-E72D297353CC}">
              <c16:uniqueId val="{00000000-699E-41DC-807D-8F5EA28E85CD}"/>
            </c:ext>
          </c:extLst>
        </c:ser>
        <c:ser>
          <c:idx val="1"/>
          <c:order val="1"/>
          <c:tx>
            <c:strRef>
              <c:f>Sheet1!$C$1</c:f>
              <c:strCache>
                <c:ptCount val="1"/>
                <c:pt idx="0">
                  <c:v>Solvil et Titus Malaysia</c:v>
                </c:pt>
              </c:strCache>
            </c:strRef>
          </c:tx>
          <c:spPr>
            <a:ln w="28575" cap="rnd">
              <a:solidFill>
                <a:schemeClr val="accent2"/>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Sheet1!$C$2:$C$16</c:f>
              <c:numCache>
                <c:formatCode>General</c:formatCode>
                <c:ptCount val="15"/>
                <c:pt idx="0">
                  <c:v>0</c:v>
                </c:pt>
                <c:pt idx="1">
                  <c:v>0</c:v>
                </c:pt>
                <c:pt idx="2">
                  <c:v>0</c:v>
                </c:pt>
                <c:pt idx="3">
                  <c:v>0</c:v>
                </c:pt>
                <c:pt idx="4">
                  <c:v>0</c:v>
                </c:pt>
                <c:pt idx="5">
                  <c:v>1.87124873105945E-3</c:v>
                </c:pt>
                <c:pt idx="6">
                  <c:v>0</c:v>
                </c:pt>
                <c:pt idx="7">
                  <c:v>0</c:v>
                </c:pt>
                <c:pt idx="8">
                  <c:v>0.262900607665284</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699E-41DC-807D-8F5EA28E85CD}"/>
            </c:ext>
          </c:extLst>
        </c:ser>
        <c:ser>
          <c:idx val="2"/>
          <c:order val="2"/>
          <c:tx>
            <c:strRef>
              <c:f>Sheet1!$D$1</c:f>
              <c:strCache>
                <c:ptCount val="1"/>
                <c:pt idx="0">
                  <c:v>Jotun Malaysia</c:v>
                </c:pt>
              </c:strCache>
            </c:strRef>
          </c:tx>
          <c:spPr>
            <a:ln w="28575" cap="rnd">
              <a:solidFill>
                <a:schemeClr val="accent3"/>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Sheet1!$D$2:$D$16</c:f>
              <c:numCache>
                <c:formatCode>General</c:formatCode>
                <c:ptCount val="15"/>
                <c:pt idx="0">
                  <c:v>0</c:v>
                </c:pt>
                <c:pt idx="1">
                  <c:v>0</c:v>
                </c:pt>
                <c:pt idx="2">
                  <c:v>0</c:v>
                </c:pt>
                <c:pt idx="3">
                  <c:v>4.5265360829590602E-2</c:v>
                </c:pt>
                <c:pt idx="4">
                  <c:v>0</c:v>
                </c:pt>
                <c:pt idx="5">
                  <c:v>0</c:v>
                </c:pt>
                <c:pt idx="6">
                  <c:v>0</c:v>
                </c:pt>
                <c:pt idx="7">
                  <c:v>0</c:v>
                </c:pt>
                <c:pt idx="8">
                  <c:v>0</c:v>
                </c:pt>
                <c:pt idx="9">
                  <c:v>0</c:v>
                </c:pt>
                <c:pt idx="10">
                  <c:v>0</c:v>
                </c:pt>
                <c:pt idx="11">
                  <c:v>0</c:v>
                </c:pt>
                <c:pt idx="12">
                  <c:v>8.8190161505582402E-3</c:v>
                </c:pt>
                <c:pt idx="13">
                  <c:v>0</c:v>
                </c:pt>
                <c:pt idx="14">
                  <c:v>0</c:v>
                </c:pt>
              </c:numCache>
            </c:numRef>
          </c:val>
          <c:smooth val="0"/>
          <c:extLst>
            <c:ext xmlns:c16="http://schemas.microsoft.com/office/drawing/2014/chart" uri="{C3380CC4-5D6E-409C-BE32-E72D297353CC}">
              <c16:uniqueId val="{00000002-699E-41DC-807D-8F5EA28E85CD}"/>
            </c:ext>
          </c:extLst>
        </c:ser>
        <c:ser>
          <c:idx val="3"/>
          <c:order val="3"/>
          <c:tx>
            <c:strRef>
              <c:f>Sheet1!$E$1</c:f>
              <c:strCache>
                <c:ptCount val="1"/>
                <c:pt idx="0">
                  <c:v>SCS Dairy MY</c:v>
                </c:pt>
              </c:strCache>
            </c:strRef>
          </c:tx>
          <c:spPr>
            <a:ln w="28575" cap="rnd">
              <a:solidFill>
                <a:schemeClr val="accent4"/>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Sheet1!$E$2:$E$16</c:f>
              <c:numCache>
                <c:formatCode>General</c:formatCode>
                <c:ptCount val="15"/>
                <c:pt idx="0">
                  <c:v>1.2529850526253701E-2</c:v>
                </c:pt>
                <c:pt idx="1">
                  <c:v>0</c:v>
                </c:pt>
                <c:pt idx="2">
                  <c:v>2.50477011367236E-2</c:v>
                </c:pt>
                <c:pt idx="3">
                  <c:v>3.3880328786495002E-2</c:v>
                </c:pt>
                <c:pt idx="4">
                  <c:v>0</c:v>
                </c:pt>
                <c:pt idx="5">
                  <c:v>0</c:v>
                </c:pt>
                <c:pt idx="6">
                  <c:v>0</c:v>
                </c:pt>
                <c:pt idx="7">
                  <c:v>0</c:v>
                </c:pt>
                <c:pt idx="8">
                  <c:v>4.4138093381492901E-3</c:v>
                </c:pt>
                <c:pt idx="9">
                  <c:v>0</c:v>
                </c:pt>
                <c:pt idx="10">
                  <c:v>9.5601591398798407E-3</c:v>
                </c:pt>
                <c:pt idx="11">
                  <c:v>5.7349989338783998E-2</c:v>
                </c:pt>
                <c:pt idx="12">
                  <c:v>8.8201569987945792E-3</c:v>
                </c:pt>
                <c:pt idx="13">
                  <c:v>0</c:v>
                </c:pt>
                <c:pt idx="14">
                  <c:v>0</c:v>
                </c:pt>
              </c:numCache>
            </c:numRef>
          </c:val>
          <c:smooth val="0"/>
          <c:extLst>
            <c:ext xmlns:c16="http://schemas.microsoft.com/office/drawing/2014/chart" uri="{C3380CC4-5D6E-409C-BE32-E72D297353CC}">
              <c16:uniqueId val="{00000003-699E-41DC-807D-8F5EA28E85CD}"/>
            </c:ext>
          </c:extLst>
        </c:ser>
        <c:ser>
          <c:idx val="4"/>
          <c:order val="4"/>
          <c:tx>
            <c:strRef>
              <c:f>Sheet1!$F$1</c:f>
              <c:strCache>
                <c:ptCount val="1"/>
                <c:pt idx="0">
                  <c:v>KOSÉ</c:v>
                </c:pt>
              </c:strCache>
            </c:strRef>
          </c:tx>
          <c:spPr>
            <a:ln w="28575" cap="rnd">
              <a:solidFill>
                <a:schemeClr val="accent5"/>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Sheet1!$F$2:$F$16</c:f>
              <c:numCache>
                <c:formatCode>General</c:formatCode>
                <c:ptCount val="15"/>
                <c:pt idx="0">
                  <c:v>1.5230204541646999E-3</c:v>
                </c:pt>
                <c:pt idx="1">
                  <c:v>0</c:v>
                </c:pt>
                <c:pt idx="2">
                  <c:v>0</c:v>
                </c:pt>
                <c:pt idx="3">
                  <c:v>0</c:v>
                </c:pt>
                <c:pt idx="4">
                  <c:v>0</c:v>
                </c:pt>
                <c:pt idx="5">
                  <c:v>0</c:v>
                </c:pt>
                <c:pt idx="6">
                  <c:v>0.273107537361923</c:v>
                </c:pt>
                <c:pt idx="7">
                  <c:v>0</c:v>
                </c:pt>
                <c:pt idx="8">
                  <c:v>0.42892312377858399</c:v>
                </c:pt>
                <c:pt idx="9">
                  <c:v>0</c:v>
                </c:pt>
                <c:pt idx="10">
                  <c:v>0</c:v>
                </c:pt>
                <c:pt idx="11">
                  <c:v>0</c:v>
                </c:pt>
                <c:pt idx="12">
                  <c:v>1.6252234682268801E-2</c:v>
                </c:pt>
                <c:pt idx="13">
                  <c:v>0</c:v>
                </c:pt>
                <c:pt idx="14">
                  <c:v>0</c:v>
                </c:pt>
              </c:numCache>
            </c:numRef>
          </c:val>
          <c:smooth val="0"/>
          <c:extLst>
            <c:ext xmlns:c16="http://schemas.microsoft.com/office/drawing/2014/chart" uri="{C3380CC4-5D6E-409C-BE32-E72D297353CC}">
              <c16:uniqueId val="{00000004-699E-41DC-807D-8F5EA28E85CD}"/>
            </c:ext>
          </c:extLst>
        </c:ser>
        <c:ser>
          <c:idx val="5"/>
          <c:order val="5"/>
          <c:tx>
            <c:strRef>
              <c:f>Sheet1!$G$1</c:f>
              <c:strCache>
                <c:ptCount val="1"/>
                <c:pt idx="0">
                  <c:v>Buttercup Malaysia</c:v>
                </c:pt>
              </c:strCache>
            </c:strRef>
          </c:tx>
          <c:spPr>
            <a:ln w="28575" cap="rnd">
              <a:solidFill>
                <a:schemeClr val="accent6"/>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Sheet1!$G$2:$G$16</c:f>
              <c:numCache>
                <c:formatCode>General</c:formatCode>
                <c:ptCount val="15"/>
                <c:pt idx="0">
                  <c:v>0.37139721296041001</c:v>
                </c:pt>
                <c:pt idx="1">
                  <c:v>0</c:v>
                </c:pt>
                <c:pt idx="2">
                  <c:v>2.0277753224942699E-2</c:v>
                </c:pt>
                <c:pt idx="3">
                  <c:v>0</c:v>
                </c:pt>
                <c:pt idx="4">
                  <c:v>0</c:v>
                </c:pt>
                <c:pt idx="5">
                  <c:v>0</c:v>
                </c:pt>
                <c:pt idx="6">
                  <c:v>0</c:v>
                </c:pt>
                <c:pt idx="7">
                  <c:v>0</c:v>
                </c:pt>
                <c:pt idx="8">
                  <c:v>0</c:v>
                </c:pt>
                <c:pt idx="9">
                  <c:v>9.8661833967711599E-3</c:v>
                </c:pt>
                <c:pt idx="10">
                  <c:v>0</c:v>
                </c:pt>
                <c:pt idx="11">
                  <c:v>8.8242469543371206E-3</c:v>
                </c:pt>
                <c:pt idx="12">
                  <c:v>0.26727560526247501</c:v>
                </c:pt>
                <c:pt idx="13">
                  <c:v>1.0377857802592401E-3</c:v>
                </c:pt>
                <c:pt idx="14">
                  <c:v>0</c:v>
                </c:pt>
              </c:numCache>
            </c:numRef>
          </c:val>
          <c:smooth val="0"/>
          <c:extLst>
            <c:ext xmlns:c16="http://schemas.microsoft.com/office/drawing/2014/chart" uri="{C3380CC4-5D6E-409C-BE32-E72D297353CC}">
              <c16:uniqueId val="{00000005-699E-41DC-807D-8F5EA28E85CD}"/>
            </c:ext>
          </c:extLst>
        </c:ser>
        <c:ser>
          <c:idx val="6"/>
          <c:order val="6"/>
          <c:tx>
            <c:strRef>
              <c:f>Sheet1!$H$1</c:f>
              <c:strCache>
                <c:ptCount val="1"/>
                <c:pt idx="0">
                  <c:v>Chili's Malaysia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Sheet1!$H$2:$H$16</c:f>
              <c:numCache>
                <c:formatCode>General</c:formatCode>
                <c:ptCount val="15"/>
                <c:pt idx="0">
                  <c:v>0</c:v>
                </c:pt>
                <c:pt idx="1">
                  <c:v>6.4659680885457297E-3</c:v>
                </c:pt>
                <c:pt idx="2">
                  <c:v>0</c:v>
                </c:pt>
                <c:pt idx="3">
                  <c:v>4.5642127683852198E-3</c:v>
                </c:pt>
                <c:pt idx="4">
                  <c:v>9.8891652783799997E-3</c:v>
                </c:pt>
                <c:pt idx="5">
                  <c:v>1.0269713094644899E-2</c:v>
                </c:pt>
                <c:pt idx="6">
                  <c:v>0</c:v>
                </c:pt>
                <c:pt idx="7">
                  <c:v>0</c:v>
                </c:pt>
                <c:pt idx="8">
                  <c:v>0</c:v>
                </c:pt>
                <c:pt idx="9">
                  <c:v>0</c:v>
                </c:pt>
                <c:pt idx="10">
                  <c:v>1.86461381564677E-2</c:v>
                </c:pt>
                <c:pt idx="11">
                  <c:v>0</c:v>
                </c:pt>
                <c:pt idx="12">
                  <c:v>3.4268873582125399E-3</c:v>
                </c:pt>
                <c:pt idx="13">
                  <c:v>0</c:v>
                </c:pt>
                <c:pt idx="14">
                  <c:v>1.52349611889364E-3</c:v>
                </c:pt>
              </c:numCache>
            </c:numRef>
          </c:val>
          <c:smooth val="0"/>
          <c:extLst>
            <c:ext xmlns:c16="http://schemas.microsoft.com/office/drawing/2014/chart" uri="{C3380CC4-5D6E-409C-BE32-E72D297353CC}">
              <c16:uniqueId val="{00000006-699E-41DC-807D-8F5EA28E85CD}"/>
            </c:ext>
          </c:extLst>
        </c:ser>
        <c:ser>
          <c:idx val="7"/>
          <c:order val="7"/>
          <c:tx>
            <c:strRef>
              <c:f>Sheet1!$I$1</c:f>
              <c:strCache>
                <c:ptCount val="1"/>
                <c:pt idx="0">
                  <c:v>Nexus International School Malaysia</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Sheet1!$I$2:$I$16</c:f>
              <c:numCache>
                <c:formatCode>General</c:formatCode>
                <c:ptCount val="15"/>
                <c:pt idx="0">
                  <c:v>0</c:v>
                </c:pt>
                <c:pt idx="1">
                  <c:v>0</c:v>
                </c:pt>
                <c:pt idx="2">
                  <c:v>0.135165577832845</c:v>
                </c:pt>
                <c:pt idx="3">
                  <c:v>0.165165165165165</c:v>
                </c:pt>
                <c:pt idx="4">
                  <c:v>0</c:v>
                </c:pt>
                <c:pt idx="5">
                  <c:v>0.12001200120012</c:v>
                </c:pt>
                <c:pt idx="6">
                  <c:v>0</c:v>
                </c:pt>
                <c:pt idx="7">
                  <c:v>0</c:v>
                </c:pt>
                <c:pt idx="8">
                  <c:v>0.30000750018750499</c:v>
                </c:pt>
                <c:pt idx="9">
                  <c:v>0.12001200120012</c:v>
                </c:pt>
                <c:pt idx="10">
                  <c:v>0</c:v>
                </c:pt>
                <c:pt idx="11">
                  <c:v>0.18757503001200501</c:v>
                </c:pt>
                <c:pt idx="12">
                  <c:v>0.210115563559958</c:v>
                </c:pt>
                <c:pt idx="13">
                  <c:v>0</c:v>
                </c:pt>
                <c:pt idx="14">
                  <c:v>0</c:v>
                </c:pt>
              </c:numCache>
            </c:numRef>
          </c:val>
          <c:smooth val="0"/>
          <c:extLst>
            <c:ext xmlns:c16="http://schemas.microsoft.com/office/drawing/2014/chart" uri="{C3380CC4-5D6E-409C-BE32-E72D297353CC}">
              <c16:uniqueId val="{00000007-699E-41DC-807D-8F5EA28E85CD}"/>
            </c:ext>
          </c:extLst>
        </c:ser>
        <c:ser>
          <c:idx val="8"/>
          <c:order val="8"/>
          <c:tx>
            <c:strRef>
              <c:f>Sheet1!$J$1</c:f>
              <c:strCache>
                <c:ptCount val="1"/>
                <c:pt idx="0">
                  <c:v>Sothys Malaysia</c:v>
                </c:pt>
              </c:strCache>
            </c:strRef>
          </c:tx>
          <c:spPr>
            <a:ln w="28575" cap="rnd">
              <a:solidFill>
                <a:schemeClr val="accent3">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Sheet1!$J$2:$J$16</c:f>
              <c:numCache>
                <c:formatCode>General</c:formatCode>
                <c:ptCount val="15"/>
                <c:pt idx="0">
                  <c:v>0</c:v>
                </c:pt>
                <c:pt idx="1">
                  <c:v>0</c:v>
                </c:pt>
                <c:pt idx="2">
                  <c:v>4.1635973481087697E-2</c:v>
                </c:pt>
                <c:pt idx="3">
                  <c:v>0</c:v>
                </c:pt>
                <c:pt idx="4">
                  <c:v>2.5618035096708101E-2</c:v>
                </c:pt>
                <c:pt idx="5">
                  <c:v>3.8423361403733501E-2</c:v>
                </c:pt>
                <c:pt idx="6">
                  <c:v>0</c:v>
                </c:pt>
                <c:pt idx="7">
                  <c:v>0</c:v>
                </c:pt>
                <c:pt idx="8">
                  <c:v>6.0833093202702297E-2</c:v>
                </c:pt>
                <c:pt idx="9">
                  <c:v>3.3619364754098401E-2</c:v>
                </c:pt>
                <c:pt idx="10">
                  <c:v>0</c:v>
                </c:pt>
                <c:pt idx="11">
                  <c:v>2.8821212412335501E-2</c:v>
                </c:pt>
                <c:pt idx="12">
                  <c:v>4.1634640020497E-2</c:v>
                </c:pt>
                <c:pt idx="13">
                  <c:v>0</c:v>
                </c:pt>
                <c:pt idx="14">
                  <c:v>0</c:v>
                </c:pt>
              </c:numCache>
            </c:numRef>
          </c:val>
          <c:smooth val="0"/>
          <c:extLst>
            <c:ext xmlns:c16="http://schemas.microsoft.com/office/drawing/2014/chart" uri="{C3380CC4-5D6E-409C-BE32-E72D297353CC}">
              <c16:uniqueId val="{00000008-699E-41DC-807D-8F5EA28E85CD}"/>
            </c:ext>
          </c:extLst>
        </c:ser>
        <c:ser>
          <c:idx val="9"/>
          <c:order val="9"/>
          <c:tx>
            <c:strRef>
              <c:f>Sheet1!$K$1</c:f>
              <c:strCache>
                <c:ptCount val="1"/>
                <c:pt idx="0">
                  <c:v>SPLAT Malaysia</c:v>
                </c:pt>
              </c:strCache>
            </c:strRef>
          </c:tx>
          <c:spPr>
            <a:ln w="28575" cap="rnd">
              <a:solidFill>
                <a:schemeClr val="accent4">
                  <a:lumMod val="60000"/>
                </a:schemeClr>
              </a:solidFill>
              <a:round/>
            </a:ln>
            <a:effectLst/>
          </c:spPr>
          <c:marker>
            <c:symbol val="none"/>
          </c:marker>
          <c:cat>
            <c:numRef>
              <c:f>Sheet1!$A$2:$A$16</c:f>
              <c:numCache>
                <c:formatCode>m/d/yyyy</c:formatCode>
                <c:ptCount val="15"/>
                <c:pt idx="0">
                  <c:v>44829</c:v>
                </c:pt>
                <c:pt idx="1">
                  <c:v>44830</c:v>
                </c:pt>
                <c:pt idx="2">
                  <c:v>44831</c:v>
                </c:pt>
                <c:pt idx="3">
                  <c:v>44832</c:v>
                </c:pt>
                <c:pt idx="4">
                  <c:v>44833</c:v>
                </c:pt>
                <c:pt idx="5">
                  <c:v>44834</c:v>
                </c:pt>
                <c:pt idx="6">
                  <c:v>44835</c:v>
                </c:pt>
                <c:pt idx="7">
                  <c:v>44836</c:v>
                </c:pt>
                <c:pt idx="8">
                  <c:v>44837</c:v>
                </c:pt>
                <c:pt idx="9">
                  <c:v>44838</c:v>
                </c:pt>
                <c:pt idx="10">
                  <c:v>44839</c:v>
                </c:pt>
                <c:pt idx="11">
                  <c:v>44840</c:v>
                </c:pt>
                <c:pt idx="12">
                  <c:v>44841</c:v>
                </c:pt>
                <c:pt idx="13">
                  <c:v>44842</c:v>
                </c:pt>
                <c:pt idx="14">
                  <c:v>44843</c:v>
                </c:pt>
              </c:numCache>
            </c:numRef>
          </c:cat>
          <c:val>
            <c:numRef>
              <c:f>Sheet1!$K$2:$K$16</c:f>
              <c:numCache>
                <c:formatCode>General</c:formatCode>
                <c:ptCount val="15"/>
                <c:pt idx="0">
                  <c:v>0</c:v>
                </c:pt>
                <c:pt idx="1">
                  <c:v>0</c:v>
                </c:pt>
                <c:pt idx="2">
                  <c:v>0</c:v>
                </c:pt>
                <c:pt idx="3">
                  <c:v>0</c:v>
                </c:pt>
                <c:pt idx="4">
                  <c:v>0</c:v>
                </c:pt>
                <c:pt idx="5">
                  <c:v>45.867393278837397</c:v>
                </c:pt>
                <c:pt idx="6">
                  <c:v>0</c:v>
                </c:pt>
                <c:pt idx="7">
                  <c:v>0</c:v>
                </c:pt>
                <c:pt idx="8">
                  <c:v>0</c:v>
                </c:pt>
                <c:pt idx="9">
                  <c:v>0</c:v>
                </c:pt>
                <c:pt idx="10">
                  <c:v>0.158353127474268</c:v>
                </c:pt>
                <c:pt idx="11">
                  <c:v>0.155159038013964</c:v>
                </c:pt>
                <c:pt idx="12">
                  <c:v>0</c:v>
                </c:pt>
                <c:pt idx="13">
                  <c:v>0</c:v>
                </c:pt>
                <c:pt idx="14">
                  <c:v>0</c:v>
                </c:pt>
              </c:numCache>
            </c:numRef>
          </c:val>
          <c:smooth val="0"/>
          <c:extLst>
            <c:ext xmlns:c16="http://schemas.microsoft.com/office/drawing/2014/chart" uri="{C3380CC4-5D6E-409C-BE32-E72D297353CC}">
              <c16:uniqueId val="{00000009-699E-41DC-807D-8F5EA28E85CD}"/>
            </c:ext>
          </c:extLst>
        </c:ser>
        <c:dLbls>
          <c:showLegendKey val="0"/>
          <c:showVal val="0"/>
          <c:showCatName val="0"/>
          <c:showSerName val="0"/>
          <c:showPercent val="0"/>
          <c:showBubbleSize val="0"/>
        </c:dLbls>
        <c:smooth val="0"/>
        <c:axId val="418451384"/>
        <c:axId val="418446792"/>
      </c:lineChart>
      <c:dateAx>
        <c:axId val="418451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46792"/>
        <c:crosses val="autoZero"/>
        <c:auto val="1"/>
        <c:lblOffset val="100"/>
        <c:baseTimeUnit val="days"/>
      </c:dateAx>
      <c:valAx>
        <c:axId val="41844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5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Sheet1!$A$2:$A$11</c:f>
              <c:strCache>
                <c:ptCount val="10"/>
                <c:pt idx="0">
                  <c:v>The Coffee Bean &amp; Tea Leaf - Malaysia</c:v>
                </c:pt>
                <c:pt idx="1">
                  <c:v>Solvil et Titus Malaysia</c:v>
                </c:pt>
                <c:pt idx="2">
                  <c:v>Jotun Malaysia</c:v>
                </c:pt>
                <c:pt idx="3">
                  <c:v>SCS Dairy MY</c:v>
                </c:pt>
                <c:pt idx="4">
                  <c:v>KOSÉ</c:v>
                </c:pt>
                <c:pt idx="5">
                  <c:v>Buttercup Malaysia</c:v>
                </c:pt>
                <c:pt idx="6">
                  <c:v>Chili's Malaysia</c:v>
                </c:pt>
                <c:pt idx="7">
                  <c:v>Nexus International School Malaysia</c:v>
                </c:pt>
                <c:pt idx="8">
                  <c:v>Sothys Malaysia</c:v>
                </c:pt>
                <c:pt idx="9">
                  <c:v>SPLAT Malaysia</c:v>
                </c:pt>
              </c:strCache>
            </c:strRef>
          </c:cat>
          <c:val>
            <c:numRef>
              <c:f>Sheet1!$B$2:$B$11</c:f>
              <c:numCache>
                <c:formatCode>General</c:formatCode>
                <c:ptCount val="10"/>
                <c:pt idx="0">
                  <c:v>746</c:v>
                </c:pt>
                <c:pt idx="1">
                  <c:v>1128</c:v>
                </c:pt>
                <c:pt idx="2">
                  <c:v>92</c:v>
                </c:pt>
                <c:pt idx="3">
                  <c:v>206</c:v>
                </c:pt>
                <c:pt idx="4">
                  <c:v>1418</c:v>
                </c:pt>
                <c:pt idx="5">
                  <c:v>1345</c:v>
                </c:pt>
                <c:pt idx="6">
                  <c:v>193</c:v>
                </c:pt>
                <c:pt idx="7">
                  <c:v>165</c:v>
                </c:pt>
                <c:pt idx="8">
                  <c:v>104</c:v>
                </c:pt>
                <c:pt idx="9">
                  <c:v>509</c:v>
                </c:pt>
              </c:numCache>
            </c:numRef>
          </c:val>
          <c:extLst>
            <c:ext xmlns:c16="http://schemas.microsoft.com/office/drawing/2014/chart" uri="{C3380CC4-5D6E-409C-BE32-E72D297353CC}">
              <c16:uniqueId val="{00000000-70BA-49C0-A246-3E645AE9E268}"/>
            </c:ext>
          </c:extLst>
        </c:ser>
        <c:dLbls>
          <c:showLegendKey val="0"/>
          <c:showVal val="0"/>
          <c:showCatName val="0"/>
          <c:showSerName val="0"/>
          <c:showPercent val="0"/>
          <c:showBubbleSize val="0"/>
        </c:dLbls>
        <c:gapWidth val="219"/>
        <c:overlap val="-27"/>
        <c:axId val="418453680"/>
        <c:axId val="418461880"/>
      </c:barChart>
      <c:catAx>
        <c:axId val="41845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61880"/>
        <c:crosses val="autoZero"/>
        <c:auto val="1"/>
        <c:lblAlgn val="ctr"/>
        <c:lblOffset val="100"/>
        <c:noMultiLvlLbl val="0"/>
      </c:catAx>
      <c:valAx>
        <c:axId val="41846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5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86.036799999999999</c:v>
                </c:pt>
                <c:pt idx="1">
                  <c:v>100</c:v>
                </c:pt>
                <c:pt idx="2">
                  <c:v>52.609299999999998</c:v>
                </c:pt>
                <c:pt idx="3">
                  <c:v>0</c:v>
                </c:pt>
                <c:pt idx="4">
                  <c:v>0.25769999999999998</c:v>
                </c:pt>
                <c:pt idx="5">
                  <c:v>0.31919999999999998</c:v>
                </c:pt>
              </c:numCache>
            </c:numRef>
          </c:val>
          <c:extLst>
            <c:ext xmlns:c16="http://schemas.microsoft.com/office/drawing/2014/chart" uri="{C3380CC4-5D6E-409C-BE32-E72D297353CC}">
              <c16:uniqueId val="{00000000-20D1-4767-8C4B-E0610F19045D}"/>
            </c:ext>
          </c:extLst>
        </c:ser>
        <c:ser>
          <c:idx val="1"/>
          <c:order val="1"/>
          <c:tx>
            <c:strRef>
              <c:f>Sheet1!$C$1</c:f>
              <c:strCache>
                <c:ptCount val="1"/>
                <c:pt idx="0">
                  <c:v>Solvil et Titus Malaysia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81.395700000000005</c:v>
                </c:pt>
                <c:pt idx="1">
                  <c:v>25</c:v>
                </c:pt>
                <c:pt idx="2">
                  <c:v>79.548699999999997</c:v>
                </c:pt>
                <c:pt idx="3">
                  <c:v>0</c:v>
                </c:pt>
                <c:pt idx="4">
                  <c:v>1.6466000000000001</c:v>
                </c:pt>
                <c:pt idx="5">
                  <c:v>-6.9900000000000004E-2</c:v>
                </c:pt>
              </c:numCache>
            </c:numRef>
          </c:val>
          <c:extLst>
            <c:ext xmlns:c16="http://schemas.microsoft.com/office/drawing/2014/chart" uri="{C3380CC4-5D6E-409C-BE32-E72D297353CC}">
              <c16:uniqueId val="{00000001-20D1-4767-8C4B-E0610F19045D}"/>
            </c:ext>
          </c:extLst>
        </c:ser>
        <c:ser>
          <c:idx val="2"/>
          <c:order val="2"/>
          <c:tx>
            <c:strRef>
              <c:f>Sheet1!$D$1</c:f>
              <c:strCache>
                <c:ptCount val="1"/>
                <c:pt idx="0">
                  <c:v>Jotun Malaysia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64.781199999999998</c:v>
                </c:pt>
                <c:pt idx="1">
                  <c:v>16.666699999999999</c:v>
                </c:pt>
                <c:pt idx="2">
                  <c:v>6.4880000000000004</c:v>
                </c:pt>
                <c:pt idx="3">
                  <c:v>0</c:v>
                </c:pt>
                <c:pt idx="4">
                  <c:v>0.25319999999999998</c:v>
                </c:pt>
                <c:pt idx="5">
                  <c:v>3.2899999999999999E-2</c:v>
                </c:pt>
              </c:numCache>
            </c:numRef>
          </c:val>
          <c:extLst>
            <c:ext xmlns:c16="http://schemas.microsoft.com/office/drawing/2014/chart" uri="{C3380CC4-5D6E-409C-BE32-E72D297353CC}">
              <c16:uniqueId val="{00000002-20D1-4767-8C4B-E0610F19045D}"/>
            </c:ext>
          </c:extLst>
        </c:ser>
        <c:ser>
          <c:idx val="3"/>
          <c:order val="3"/>
          <c:tx>
            <c:strRef>
              <c:f>Sheet1!$E$1</c:f>
              <c:strCache>
                <c:ptCount val="1"/>
                <c:pt idx="0">
                  <c:v>SCS Dairy MY</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51.885899999999999</c:v>
                </c:pt>
                <c:pt idx="1">
                  <c:v>66.666700000000006</c:v>
                </c:pt>
                <c:pt idx="2">
                  <c:v>14.5275</c:v>
                </c:pt>
                <c:pt idx="3">
                  <c:v>0</c:v>
                </c:pt>
                <c:pt idx="4">
                  <c:v>0.17730000000000001</c:v>
                </c:pt>
                <c:pt idx="5">
                  <c:v>1.1149</c:v>
                </c:pt>
              </c:numCache>
            </c:numRef>
          </c:val>
          <c:extLst>
            <c:ext xmlns:c16="http://schemas.microsoft.com/office/drawing/2014/chart" uri="{C3380CC4-5D6E-409C-BE32-E72D297353CC}">
              <c16:uniqueId val="{00000003-20D1-4767-8C4B-E0610F19045D}"/>
            </c:ext>
          </c:extLst>
        </c:ser>
        <c:ser>
          <c:idx val="4"/>
          <c:order val="4"/>
          <c:tx>
            <c:strRef>
              <c:f>Sheet1!$F$1</c:f>
              <c:strCache>
                <c:ptCount val="1"/>
                <c:pt idx="0">
                  <c:v>KOSÉ</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74.982399999999998</c:v>
                </c:pt>
                <c:pt idx="1">
                  <c:v>33.333300000000001</c:v>
                </c:pt>
                <c:pt idx="2">
                  <c:v>100</c:v>
                </c:pt>
                <c:pt idx="3">
                  <c:v>0</c:v>
                </c:pt>
                <c:pt idx="4">
                  <c:v>1.6849000000000001</c:v>
                </c:pt>
                <c:pt idx="5">
                  <c:v>-0.15029999999999999</c:v>
                </c:pt>
              </c:numCache>
            </c:numRef>
          </c:val>
          <c:extLst>
            <c:ext xmlns:c16="http://schemas.microsoft.com/office/drawing/2014/chart" uri="{C3380CC4-5D6E-409C-BE32-E72D297353CC}">
              <c16:uniqueId val="{00000004-20D1-4767-8C4B-E0610F19045D}"/>
            </c:ext>
          </c:extLst>
        </c:ser>
        <c:ser>
          <c:idx val="5"/>
          <c:order val="5"/>
          <c:tx>
            <c:strRef>
              <c:f>Sheet1!$G$1</c:f>
              <c:strCache>
                <c:ptCount val="1"/>
                <c:pt idx="0">
                  <c:v>Buttercup Malaysia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73.426900000000003</c:v>
                </c:pt>
                <c:pt idx="1">
                  <c:v>75</c:v>
                </c:pt>
                <c:pt idx="2">
                  <c:v>94.851900000000001</c:v>
                </c:pt>
                <c:pt idx="3">
                  <c:v>0</c:v>
                </c:pt>
                <c:pt idx="4">
                  <c:v>0.72660000000000002</c:v>
                </c:pt>
                <c:pt idx="5">
                  <c:v>0.77159999999999995</c:v>
                </c:pt>
              </c:numCache>
            </c:numRef>
          </c:val>
          <c:extLst>
            <c:ext xmlns:c16="http://schemas.microsoft.com/office/drawing/2014/chart" uri="{C3380CC4-5D6E-409C-BE32-E72D297353CC}">
              <c16:uniqueId val="{00000005-20D1-4767-8C4B-E0610F19045D}"/>
            </c:ext>
          </c:extLst>
        </c:ser>
        <c:ser>
          <c:idx val="6"/>
          <c:order val="6"/>
          <c:tx>
            <c:strRef>
              <c:f>Sheet1!$H$1</c:f>
              <c:strCache>
                <c:ptCount val="1"/>
                <c:pt idx="0">
                  <c:v>Chili's Malaysia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100</c:v>
                </c:pt>
                <c:pt idx="1">
                  <c:v>66.666700000000006</c:v>
                </c:pt>
                <c:pt idx="2">
                  <c:v>13.6107</c:v>
                </c:pt>
                <c:pt idx="3">
                  <c:v>0</c:v>
                </c:pt>
                <c:pt idx="4">
                  <c:v>8.5900000000000004E-2</c:v>
                </c:pt>
                <c:pt idx="5">
                  <c:v>-0.36730000000000002</c:v>
                </c:pt>
              </c:numCache>
            </c:numRef>
          </c:val>
          <c:extLst>
            <c:ext xmlns:c16="http://schemas.microsoft.com/office/drawing/2014/chart" uri="{C3380CC4-5D6E-409C-BE32-E72D297353CC}">
              <c16:uniqueId val="{00000006-20D1-4767-8C4B-E0610F19045D}"/>
            </c:ext>
          </c:extLst>
        </c:ser>
        <c:ser>
          <c:idx val="7"/>
          <c:order val="7"/>
          <c:tx>
            <c:strRef>
              <c:f>Sheet1!$I$1</c:f>
              <c:strCache>
                <c:ptCount val="1"/>
                <c:pt idx="0">
                  <c:v>Nexus International School Malaysia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5.0749000000000004</c:v>
                </c:pt>
                <c:pt idx="1">
                  <c:v>58.333300000000001</c:v>
                </c:pt>
                <c:pt idx="2">
                  <c:v>11.636100000000001</c:v>
                </c:pt>
                <c:pt idx="3">
                  <c:v>0</c:v>
                </c:pt>
                <c:pt idx="4">
                  <c:v>1.6564000000000001</c:v>
                </c:pt>
                <c:pt idx="5">
                  <c:v>0.18029999999999999</c:v>
                </c:pt>
              </c:numCache>
            </c:numRef>
          </c:val>
          <c:extLst>
            <c:ext xmlns:c16="http://schemas.microsoft.com/office/drawing/2014/chart" uri="{C3380CC4-5D6E-409C-BE32-E72D297353CC}">
              <c16:uniqueId val="{00000007-20D1-4767-8C4B-E0610F19045D}"/>
            </c:ext>
          </c:extLst>
        </c:ser>
        <c:ser>
          <c:idx val="8"/>
          <c:order val="8"/>
          <c:tx>
            <c:strRef>
              <c:f>Sheet1!$J$1</c:f>
              <c:strCache>
                <c:ptCount val="1"/>
                <c:pt idx="0">
                  <c:v>Sothys Malaysia</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11.8927</c:v>
                </c:pt>
                <c:pt idx="1">
                  <c:v>91.666700000000006</c:v>
                </c:pt>
                <c:pt idx="2">
                  <c:v>7.3342999999999998</c:v>
                </c:pt>
                <c:pt idx="3">
                  <c:v>0</c:v>
                </c:pt>
                <c:pt idx="4">
                  <c:v>0.28339999999999999</c:v>
                </c:pt>
                <c:pt idx="5">
                  <c:v>5.1299999999999998E-2</c:v>
                </c:pt>
              </c:numCache>
            </c:numRef>
          </c:val>
          <c:extLst>
            <c:ext xmlns:c16="http://schemas.microsoft.com/office/drawing/2014/chart" uri="{C3380CC4-5D6E-409C-BE32-E72D297353CC}">
              <c16:uniqueId val="{00000008-20D1-4767-8C4B-E0610F19045D}"/>
            </c:ext>
          </c:extLst>
        </c:ser>
        <c:ser>
          <c:idx val="9"/>
          <c:order val="9"/>
          <c:tx>
            <c:strRef>
              <c:f>Sheet1!$K$1</c:f>
              <c:strCache>
                <c:ptCount val="1"/>
                <c:pt idx="0">
                  <c:v>SPLAT Malaysia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0.5252</c:v>
                </c:pt>
                <c:pt idx="1">
                  <c:v>33.333300000000001</c:v>
                </c:pt>
                <c:pt idx="2">
                  <c:v>35.895600000000002</c:v>
                </c:pt>
                <c:pt idx="3">
                  <c:v>0</c:v>
                </c:pt>
                <c:pt idx="4">
                  <c:v>100</c:v>
                </c:pt>
                <c:pt idx="5">
                  <c:v>100</c:v>
                </c:pt>
              </c:numCache>
            </c:numRef>
          </c:val>
          <c:extLst>
            <c:ext xmlns:c16="http://schemas.microsoft.com/office/drawing/2014/chart" uri="{C3380CC4-5D6E-409C-BE32-E72D297353CC}">
              <c16:uniqueId val="{00000009-20D1-4767-8C4B-E0610F19045D}"/>
            </c:ext>
          </c:extLst>
        </c:ser>
        <c:dLbls>
          <c:showLegendKey val="0"/>
          <c:showVal val="0"/>
          <c:showCatName val="0"/>
          <c:showSerName val="0"/>
          <c:showPercent val="0"/>
          <c:showBubbleSize val="0"/>
        </c:dLbls>
        <c:axId val="518806608"/>
        <c:axId val="518805296"/>
      </c:radarChart>
      <c:catAx>
        <c:axId val="51880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05296"/>
        <c:crosses val="autoZero"/>
        <c:auto val="1"/>
        <c:lblAlgn val="ctr"/>
        <c:lblOffset val="100"/>
        <c:noMultiLvlLbl val="0"/>
      </c:catAx>
      <c:valAx>
        <c:axId val="51880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0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78EE-F7A2-4BB8-A73F-CAEF833D092F}"/>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6678D613-6511-4725-8E75-041466003633}"/>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171124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FEBF3-A8B9-49D2-8137-8EFDA1D7F941}"/>
              </a:ext>
            </a:extLst>
          </p:cNvPr>
          <p:cNvSpPr>
            <a:spLocks noGrp="1"/>
          </p:cNvSpPr>
          <p:nvPr>
            <p:ph type="title"/>
          </p:nvPr>
        </p:nvSpPr>
        <p:spPr/>
        <p:txBody>
          <a:bodyPr/>
          <a:lstStyle/>
          <a:p>
            <a:r>
              <a:rPr lang="en-US"/>
              <a:t>Facebook Key Metrics Table | 1 group and 1 profile - 1 of 2</a:t>
            </a:r>
          </a:p>
        </p:txBody>
      </p:sp>
      <p:graphicFrame>
        <p:nvGraphicFramePr>
          <p:cNvPr id="5" name="Table Placeholder 4">
            <a:extLst>
              <a:ext uri="{FF2B5EF4-FFF2-40B4-BE49-F238E27FC236}">
                <a16:creationId xmlns:a16="http://schemas.microsoft.com/office/drawing/2014/main" id="{D30AE648-5919-4209-997A-F1D184B62B4D}"/>
              </a:ext>
            </a:extLst>
          </p:cNvPr>
          <p:cNvGraphicFramePr>
            <a:graphicFrameLocks noGrp="1"/>
          </p:cNvGraphicFramePr>
          <p:nvPr>
            <p:ph type="tbl" sz="quarter" idx="13"/>
            <p:extLst>
              <p:ext uri="{D42A27DB-BD31-4B8C-83A1-F6EECF244321}">
                <p14:modId xmlns:p14="http://schemas.microsoft.com/office/powerpoint/2010/main" val="2080334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309909030"/>
                    </a:ext>
                  </a:extLst>
                </a:gridCol>
                <a:gridCol w="740665">
                  <a:extLst>
                    <a:ext uri="{9D8B030D-6E8A-4147-A177-3AD203B41FA5}">
                      <a16:colId xmlns:a16="http://schemas.microsoft.com/office/drawing/2014/main" val="1889705673"/>
                    </a:ext>
                  </a:extLst>
                </a:gridCol>
                <a:gridCol w="411480">
                  <a:extLst>
                    <a:ext uri="{9D8B030D-6E8A-4147-A177-3AD203B41FA5}">
                      <a16:colId xmlns:a16="http://schemas.microsoft.com/office/drawing/2014/main" val="1158860674"/>
                    </a:ext>
                  </a:extLst>
                </a:gridCol>
                <a:gridCol w="740665">
                  <a:extLst>
                    <a:ext uri="{9D8B030D-6E8A-4147-A177-3AD203B41FA5}">
                      <a16:colId xmlns:a16="http://schemas.microsoft.com/office/drawing/2014/main" val="3947004228"/>
                    </a:ext>
                  </a:extLst>
                </a:gridCol>
                <a:gridCol w="411480">
                  <a:extLst>
                    <a:ext uri="{9D8B030D-6E8A-4147-A177-3AD203B41FA5}">
                      <a16:colId xmlns:a16="http://schemas.microsoft.com/office/drawing/2014/main" val="3730183337"/>
                    </a:ext>
                  </a:extLst>
                </a:gridCol>
                <a:gridCol w="411480">
                  <a:extLst>
                    <a:ext uri="{9D8B030D-6E8A-4147-A177-3AD203B41FA5}">
                      <a16:colId xmlns:a16="http://schemas.microsoft.com/office/drawing/2014/main" val="1404845948"/>
                    </a:ext>
                  </a:extLst>
                </a:gridCol>
                <a:gridCol w="411480">
                  <a:extLst>
                    <a:ext uri="{9D8B030D-6E8A-4147-A177-3AD203B41FA5}">
                      <a16:colId xmlns:a16="http://schemas.microsoft.com/office/drawing/2014/main" val="328551774"/>
                    </a:ext>
                  </a:extLst>
                </a:gridCol>
                <a:gridCol w="411480">
                  <a:extLst>
                    <a:ext uri="{9D8B030D-6E8A-4147-A177-3AD203B41FA5}">
                      <a16:colId xmlns:a16="http://schemas.microsoft.com/office/drawing/2014/main" val="1598447402"/>
                    </a:ext>
                  </a:extLst>
                </a:gridCol>
                <a:gridCol w="411480">
                  <a:extLst>
                    <a:ext uri="{9D8B030D-6E8A-4147-A177-3AD203B41FA5}">
                      <a16:colId xmlns:a16="http://schemas.microsoft.com/office/drawing/2014/main" val="2759378967"/>
                    </a:ext>
                  </a:extLst>
                </a:gridCol>
                <a:gridCol w="411480">
                  <a:extLst>
                    <a:ext uri="{9D8B030D-6E8A-4147-A177-3AD203B41FA5}">
                      <a16:colId xmlns:a16="http://schemas.microsoft.com/office/drawing/2014/main" val="1835765340"/>
                    </a:ext>
                  </a:extLst>
                </a:gridCol>
                <a:gridCol w="411480">
                  <a:extLst>
                    <a:ext uri="{9D8B030D-6E8A-4147-A177-3AD203B41FA5}">
                      <a16:colId xmlns:a16="http://schemas.microsoft.com/office/drawing/2014/main" val="872787839"/>
                    </a:ext>
                  </a:extLst>
                </a:gridCol>
                <a:gridCol w="411480">
                  <a:extLst>
                    <a:ext uri="{9D8B030D-6E8A-4147-A177-3AD203B41FA5}">
                      <a16:colId xmlns:a16="http://schemas.microsoft.com/office/drawing/2014/main" val="4035900556"/>
                    </a:ext>
                  </a:extLst>
                </a:gridCol>
                <a:gridCol w="411480">
                  <a:extLst>
                    <a:ext uri="{9D8B030D-6E8A-4147-A177-3AD203B41FA5}">
                      <a16:colId xmlns:a16="http://schemas.microsoft.com/office/drawing/2014/main" val="2178192202"/>
                    </a:ext>
                  </a:extLst>
                </a:gridCol>
                <a:gridCol w="411480">
                  <a:extLst>
                    <a:ext uri="{9D8B030D-6E8A-4147-A177-3AD203B41FA5}">
                      <a16:colId xmlns:a16="http://schemas.microsoft.com/office/drawing/2014/main" val="452000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70590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Chili's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4646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Coffee Bean &amp; Tea Leaf -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424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Solvil et Titus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9708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0613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Buttercup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0279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Jotun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5237767"/>
                  </a:ext>
                </a:extLst>
              </a:tr>
            </a:tbl>
          </a:graphicData>
        </a:graphic>
      </p:graphicFrame>
      <p:sp>
        <p:nvSpPr>
          <p:cNvPr id="4" name="Text Placeholder 3">
            <a:extLst>
              <a:ext uri="{FF2B5EF4-FFF2-40B4-BE49-F238E27FC236}">
                <a16:creationId xmlns:a16="http://schemas.microsoft.com/office/drawing/2014/main" id="{CB200B1A-75CA-47F8-8F5D-2E7499647687}"/>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3131130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E66BD-5C5E-49DE-877E-143F6B2E79B7}"/>
              </a:ext>
            </a:extLst>
          </p:cNvPr>
          <p:cNvSpPr>
            <a:spLocks noGrp="1"/>
          </p:cNvSpPr>
          <p:nvPr>
            <p:ph type="title"/>
          </p:nvPr>
        </p:nvSpPr>
        <p:spPr/>
        <p:txBody>
          <a:bodyPr/>
          <a:lstStyle/>
          <a:p>
            <a:r>
              <a:rPr lang="en-US"/>
              <a:t>Facebook Key Metrics Table | 1 group and 1 profile - 2 of 2</a:t>
            </a:r>
          </a:p>
        </p:txBody>
      </p:sp>
      <p:graphicFrame>
        <p:nvGraphicFramePr>
          <p:cNvPr id="5" name="Table Placeholder 4">
            <a:extLst>
              <a:ext uri="{FF2B5EF4-FFF2-40B4-BE49-F238E27FC236}">
                <a16:creationId xmlns:a16="http://schemas.microsoft.com/office/drawing/2014/main" id="{C2F4974A-FF01-4992-A83D-1AEF74752997}"/>
              </a:ext>
            </a:extLst>
          </p:cNvPr>
          <p:cNvGraphicFramePr>
            <a:graphicFrameLocks noGrp="1"/>
          </p:cNvGraphicFramePr>
          <p:nvPr>
            <p:ph type="tbl" sz="quarter" idx="13"/>
            <p:extLst>
              <p:ext uri="{D42A27DB-BD31-4B8C-83A1-F6EECF244321}">
                <p14:modId xmlns:p14="http://schemas.microsoft.com/office/powerpoint/2010/main" val="977098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028642415"/>
                    </a:ext>
                  </a:extLst>
                </a:gridCol>
                <a:gridCol w="740665">
                  <a:extLst>
                    <a:ext uri="{9D8B030D-6E8A-4147-A177-3AD203B41FA5}">
                      <a16:colId xmlns:a16="http://schemas.microsoft.com/office/drawing/2014/main" val="3763811883"/>
                    </a:ext>
                  </a:extLst>
                </a:gridCol>
                <a:gridCol w="411480">
                  <a:extLst>
                    <a:ext uri="{9D8B030D-6E8A-4147-A177-3AD203B41FA5}">
                      <a16:colId xmlns:a16="http://schemas.microsoft.com/office/drawing/2014/main" val="1147827391"/>
                    </a:ext>
                  </a:extLst>
                </a:gridCol>
                <a:gridCol w="740665">
                  <a:extLst>
                    <a:ext uri="{9D8B030D-6E8A-4147-A177-3AD203B41FA5}">
                      <a16:colId xmlns:a16="http://schemas.microsoft.com/office/drawing/2014/main" val="2015571431"/>
                    </a:ext>
                  </a:extLst>
                </a:gridCol>
                <a:gridCol w="411480">
                  <a:extLst>
                    <a:ext uri="{9D8B030D-6E8A-4147-A177-3AD203B41FA5}">
                      <a16:colId xmlns:a16="http://schemas.microsoft.com/office/drawing/2014/main" val="3014200806"/>
                    </a:ext>
                  </a:extLst>
                </a:gridCol>
                <a:gridCol w="411480">
                  <a:extLst>
                    <a:ext uri="{9D8B030D-6E8A-4147-A177-3AD203B41FA5}">
                      <a16:colId xmlns:a16="http://schemas.microsoft.com/office/drawing/2014/main" val="2279767263"/>
                    </a:ext>
                  </a:extLst>
                </a:gridCol>
                <a:gridCol w="411480">
                  <a:extLst>
                    <a:ext uri="{9D8B030D-6E8A-4147-A177-3AD203B41FA5}">
                      <a16:colId xmlns:a16="http://schemas.microsoft.com/office/drawing/2014/main" val="1956649825"/>
                    </a:ext>
                  </a:extLst>
                </a:gridCol>
                <a:gridCol w="411480">
                  <a:extLst>
                    <a:ext uri="{9D8B030D-6E8A-4147-A177-3AD203B41FA5}">
                      <a16:colId xmlns:a16="http://schemas.microsoft.com/office/drawing/2014/main" val="2483911825"/>
                    </a:ext>
                  </a:extLst>
                </a:gridCol>
                <a:gridCol w="411480">
                  <a:extLst>
                    <a:ext uri="{9D8B030D-6E8A-4147-A177-3AD203B41FA5}">
                      <a16:colId xmlns:a16="http://schemas.microsoft.com/office/drawing/2014/main" val="3062707991"/>
                    </a:ext>
                  </a:extLst>
                </a:gridCol>
                <a:gridCol w="411480">
                  <a:extLst>
                    <a:ext uri="{9D8B030D-6E8A-4147-A177-3AD203B41FA5}">
                      <a16:colId xmlns:a16="http://schemas.microsoft.com/office/drawing/2014/main" val="4162736298"/>
                    </a:ext>
                  </a:extLst>
                </a:gridCol>
                <a:gridCol w="411480">
                  <a:extLst>
                    <a:ext uri="{9D8B030D-6E8A-4147-A177-3AD203B41FA5}">
                      <a16:colId xmlns:a16="http://schemas.microsoft.com/office/drawing/2014/main" val="3347067945"/>
                    </a:ext>
                  </a:extLst>
                </a:gridCol>
                <a:gridCol w="411480">
                  <a:extLst>
                    <a:ext uri="{9D8B030D-6E8A-4147-A177-3AD203B41FA5}">
                      <a16:colId xmlns:a16="http://schemas.microsoft.com/office/drawing/2014/main" val="3978398964"/>
                    </a:ext>
                  </a:extLst>
                </a:gridCol>
                <a:gridCol w="411480">
                  <a:extLst>
                    <a:ext uri="{9D8B030D-6E8A-4147-A177-3AD203B41FA5}">
                      <a16:colId xmlns:a16="http://schemas.microsoft.com/office/drawing/2014/main" val="1952741996"/>
                    </a:ext>
                  </a:extLst>
                </a:gridCol>
                <a:gridCol w="411480">
                  <a:extLst>
                    <a:ext uri="{9D8B030D-6E8A-4147-A177-3AD203B41FA5}">
                      <a16:colId xmlns:a16="http://schemas.microsoft.com/office/drawing/2014/main" val="2659313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97913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4886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49373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Nexus International School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5349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60751951"/>
                  </a:ext>
                </a:extLst>
              </a:tr>
            </a:tbl>
          </a:graphicData>
        </a:graphic>
      </p:graphicFrame>
      <p:sp>
        <p:nvSpPr>
          <p:cNvPr id="4" name="Text Placeholder 3">
            <a:extLst>
              <a:ext uri="{FF2B5EF4-FFF2-40B4-BE49-F238E27FC236}">
                <a16:creationId xmlns:a16="http://schemas.microsoft.com/office/drawing/2014/main" id="{CB69CEE4-080B-4E96-8568-626BE55BABEB}"/>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2690145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36136-3739-4F26-92F7-1A1BC765819F}"/>
              </a:ext>
            </a:extLst>
          </p:cNvPr>
          <p:cNvSpPr>
            <a:spLocks noGrp="1"/>
          </p:cNvSpPr>
          <p:nvPr>
            <p:ph type="title"/>
          </p:nvPr>
        </p:nvSpPr>
        <p:spPr/>
        <p:txBody>
          <a:bodyPr/>
          <a:lstStyle/>
          <a:p>
            <a:r>
              <a:rPr lang="en-US"/>
              <a:t>Facebook Fans or Followers Total | 1 group and 1 profile</a:t>
            </a:r>
          </a:p>
        </p:txBody>
      </p:sp>
      <p:graphicFrame>
        <p:nvGraphicFramePr>
          <p:cNvPr id="6" name="Chart Placeholder 5">
            <a:extLst>
              <a:ext uri="{FF2B5EF4-FFF2-40B4-BE49-F238E27FC236}">
                <a16:creationId xmlns:a16="http://schemas.microsoft.com/office/drawing/2014/main" id="{E0878D25-A64D-4CEC-86BA-FEA3B0EA827D}"/>
              </a:ext>
            </a:extLst>
          </p:cNvPr>
          <p:cNvGraphicFramePr>
            <a:graphicFrameLocks noGrp="1"/>
          </p:cNvGraphicFramePr>
          <p:nvPr>
            <p:ph type="chart" sz="quarter" idx="13"/>
            <p:extLst>
              <p:ext uri="{D42A27DB-BD31-4B8C-83A1-F6EECF244321}">
                <p14:modId xmlns:p14="http://schemas.microsoft.com/office/powerpoint/2010/main" val="4123324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F6D339-2323-4911-8532-1A16F3FDE02B}"/>
              </a:ext>
            </a:extLst>
          </p:cNvPr>
          <p:cNvSpPr>
            <a:spLocks noGrp="1"/>
          </p:cNvSpPr>
          <p:nvPr>
            <p:ph type="body" sz="quarter" idx="14"/>
          </p:nvPr>
        </p:nvSpPr>
        <p:spPr/>
        <p:txBody>
          <a:bodyPr/>
          <a:lstStyle/>
          <a:p>
            <a:r>
              <a:rPr lang="en-US"/>
              <a:t>09/25/2022 - 10/09/2022</a:t>
            </a:r>
          </a:p>
        </p:txBody>
      </p:sp>
      <p:sp>
        <p:nvSpPr>
          <p:cNvPr id="5" name="Footer Placeholder 4">
            <a:extLst>
              <a:ext uri="{FF2B5EF4-FFF2-40B4-BE49-F238E27FC236}">
                <a16:creationId xmlns:a16="http://schemas.microsoft.com/office/drawing/2014/main" id="{B4C4962C-7138-4856-B12C-6C4B8B9CAC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7480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6CE3D-67AA-4318-BB57-F66C2C17273C}"/>
              </a:ext>
            </a:extLst>
          </p:cNvPr>
          <p:cNvSpPr>
            <a:spLocks noGrp="1"/>
          </p:cNvSpPr>
          <p:nvPr>
            <p:ph type="title"/>
          </p:nvPr>
        </p:nvSpPr>
        <p:spPr/>
        <p:txBody>
          <a:bodyPr/>
          <a:lstStyle/>
          <a:p>
            <a:r>
              <a:rPr lang="en-US"/>
              <a:t>Facebook Fans Change Rate | 1 group and 1 profile</a:t>
            </a:r>
          </a:p>
        </p:txBody>
      </p:sp>
      <p:graphicFrame>
        <p:nvGraphicFramePr>
          <p:cNvPr id="6" name="Chart Placeholder 5">
            <a:extLst>
              <a:ext uri="{FF2B5EF4-FFF2-40B4-BE49-F238E27FC236}">
                <a16:creationId xmlns:a16="http://schemas.microsoft.com/office/drawing/2014/main" id="{AF874F74-BDA3-4AF1-8069-31891C676F76}"/>
              </a:ext>
            </a:extLst>
          </p:cNvPr>
          <p:cNvGraphicFramePr>
            <a:graphicFrameLocks noGrp="1"/>
          </p:cNvGraphicFramePr>
          <p:nvPr>
            <p:ph type="chart" sz="quarter" idx="13"/>
            <p:extLst>
              <p:ext uri="{D42A27DB-BD31-4B8C-83A1-F6EECF244321}">
                <p14:modId xmlns:p14="http://schemas.microsoft.com/office/powerpoint/2010/main" val="1487983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68B291-35BD-4D6D-9490-90970CA1DACD}"/>
              </a:ext>
            </a:extLst>
          </p:cNvPr>
          <p:cNvSpPr>
            <a:spLocks noGrp="1"/>
          </p:cNvSpPr>
          <p:nvPr>
            <p:ph type="body" sz="quarter" idx="14"/>
          </p:nvPr>
        </p:nvSpPr>
        <p:spPr/>
        <p:txBody>
          <a:bodyPr/>
          <a:lstStyle/>
          <a:p>
            <a:r>
              <a:rPr lang="en-US"/>
              <a:t>09/25/2022 - 10/09/2022</a:t>
            </a:r>
          </a:p>
        </p:txBody>
      </p:sp>
      <p:sp>
        <p:nvSpPr>
          <p:cNvPr id="5" name="Footer Placeholder 4">
            <a:extLst>
              <a:ext uri="{FF2B5EF4-FFF2-40B4-BE49-F238E27FC236}">
                <a16:creationId xmlns:a16="http://schemas.microsoft.com/office/drawing/2014/main" id="{5111C9E7-6ABA-4097-887D-FE42F82399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8370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7DFD4-5FF0-47A5-BA34-A978D08A9453}"/>
              </a:ext>
            </a:extLst>
          </p:cNvPr>
          <p:cNvSpPr>
            <a:spLocks noGrp="1"/>
          </p:cNvSpPr>
          <p:nvPr>
            <p:ph type="title"/>
          </p:nvPr>
        </p:nvSpPr>
        <p:spPr/>
        <p:txBody>
          <a:bodyPr/>
          <a:lstStyle/>
          <a:p>
            <a:r>
              <a:rPr lang="en-US"/>
              <a:t>Facebook Interaction Rate | 1 group and 1 profile</a:t>
            </a:r>
          </a:p>
        </p:txBody>
      </p:sp>
      <p:graphicFrame>
        <p:nvGraphicFramePr>
          <p:cNvPr id="6" name="Chart Placeholder 5">
            <a:extLst>
              <a:ext uri="{FF2B5EF4-FFF2-40B4-BE49-F238E27FC236}">
                <a16:creationId xmlns:a16="http://schemas.microsoft.com/office/drawing/2014/main" id="{AA19242B-FE85-4C8D-B361-9A121476DD44}"/>
              </a:ext>
            </a:extLst>
          </p:cNvPr>
          <p:cNvGraphicFramePr>
            <a:graphicFrameLocks noGrp="1"/>
          </p:cNvGraphicFramePr>
          <p:nvPr>
            <p:ph type="chart" sz="quarter" idx="13"/>
            <p:extLst>
              <p:ext uri="{D42A27DB-BD31-4B8C-83A1-F6EECF244321}">
                <p14:modId xmlns:p14="http://schemas.microsoft.com/office/powerpoint/2010/main" val="2493783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9F3D35-B110-4A78-976F-518C1F023F25}"/>
              </a:ext>
            </a:extLst>
          </p:cNvPr>
          <p:cNvSpPr>
            <a:spLocks noGrp="1"/>
          </p:cNvSpPr>
          <p:nvPr>
            <p:ph type="body" sz="quarter" idx="14"/>
          </p:nvPr>
        </p:nvSpPr>
        <p:spPr/>
        <p:txBody>
          <a:bodyPr/>
          <a:lstStyle/>
          <a:p>
            <a:r>
              <a:rPr lang="en-US"/>
              <a:t>09/25/2022 - 10/09/2022</a:t>
            </a:r>
          </a:p>
        </p:txBody>
      </p:sp>
      <p:sp>
        <p:nvSpPr>
          <p:cNvPr id="5" name="Footer Placeholder 4">
            <a:extLst>
              <a:ext uri="{FF2B5EF4-FFF2-40B4-BE49-F238E27FC236}">
                <a16:creationId xmlns:a16="http://schemas.microsoft.com/office/drawing/2014/main" id="{4DDCEC11-ADC4-445A-A749-002BBCEBEF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1892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4245F-AC3C-4366-9B59-DC241CCAB6C3}"/>
              </a:ext>
            </a:extLst>
          </p:cNvPr>
          <p:cNvSpPr>
            <a:spLocks noGrp="1"/>
          </p:cNvSpPr>
          <p:nvPr>
            <p:ph type="title"/>
          </p:nvPr>
        </p:nvSpPr>
        <p:spPr/>
        <p:txBody>
          <a:bodyPr/>
          <a:lstStyle/>
          <a:p>
            <a:r>
              <a:rPr lang="en-US"/>
              <a:t>Facebook Total Interactions | 1 group and 1 profile</a:t>
            </a:r>
          </a:p>
        </p:txBody>
      </p:sp>
      <p:graphicFrame>
        <p:nvGraphicFramePr>
          <p:cNvPr id="6" name="Chart Placeholder 5">
            <a:extLst>
              <a:ext uri="{FF2B5EF4-FFF2-40B4-BE49-F238E27FC236}">
                <a16:creationId xmlns:a16="http://schemas.microsoft.com/office/drawing/2014/main" id="{CD35AE5C-133F-42CE-A215-C28AA9C5CA6B}"/>
              </a:ext>
            </a:extLst>
          </p:cNvPr>
          <p:cNvGraphicFramePr>
            <a:graphicFrameLocks noGrp="1"/>
          </p:cNvGraphicFramePr>
          <p:nvPr>
            <p:ph type="chart" sz="quarter" idx="13"/>
            <p:extLst>
              <p:ext uri="{D42A27DB-BD31-4B8C-83A1-F6EECF244321}">
                <p14:modId xmlns:p14="http://schemas.microsoft.com/office/powerpoint/2010/main" val="3426866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50975E-B74D-4BBB-81E3-C44E98E00D45}"/>
              </a:ext>
            </a:extLst>
          </p:cNvPr>
          <p:cNvSpPr>
            <a:spLocks noGrp="1"/>
          </p:cNvSpPr>
          <p:nvPr>
            <p:ph type="body" sz="quarter" idx="14"/>
          </p:nvPr>
        </p:nvSpPr>
        <p:spPr/>
        <p:txBody>
          <a:bodyPr/>
          <a:lstStyle/>
          <a:p>
            <a:r>
              <a:rPr lang="en-US"/>
              <a:t>09/25/2022 - 10/09/2022</a:t>
            </a:r>
          </a:p>
        </p:txBody>
      </p:sp>
      <p:sp>
        <p:nvSpPr>
          <p:cNvPr id="5" name="Footer Placeholder 4">
            <a:extLst>
              <a:ext uri="{FF2B5EF4-FFF2-40B4-BE49-F238E27FC236}">
                <a16:creationId xmlns:a16="http://schemas.microsoft.com/office/drawing/2014/main" id="{6408F93B-1D36-4E68-9091-BA9B045B14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0992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53D91-1788-4503-88E7-1DB33FB18DEC}"/>
              </a:ext>
            </a:extLst>
          </p:cNvPr>
          <p:cNvSpPr>
            <a:spLocks noGrp="1"/>
          </p:cNvSpPr>
          <p:nvPr>
            <p:ph type="title"/>
          </p:nvPr>
        </p:nvSpPr>
        <p:spPr/>
        <p:txBody>
          <a:bodyPr/>
          <a:lstStyle/>
          <a:p>
            <a:r>
              <a:rPr lang="en-US"/>
              <a:t>Facebook Own Posts Table | 1 group and 1 profile - 1 of 26</a:t>
            </a:r>
          </a:p>
        </p:txBody>
      </p:sp>
      <p:graphicFrame>
        <p:nvGraphicFramePr>
          <p:cNvPr id="5" name="Table Placeholder 4">
            <a:extLst>
              <a:ext uri="{FF2B5EF4-FFF2-40B4-BE49-F238E27FC236}">
                <a16:creationId xmlns:a16="http://schemas.microsoft.com/office/drawing/2014/main" id="{27E9075E-8EB2-4380-A64A-171226247CEB}"/>
              </a:ext>
            </a:extLst>
          </p:cNvPr>
          <p:cNvGraphicFramePr>
            <a:graphicFrameLocks noGrp="1"/>
          </p:cNvGraphicFramePr>
          <p:nvPr>
            <p:ph type="tbl" sz="quarter" idx="13"/>
            <p:extLst>
              <p:ext uri="{D42A27DB-BD31-4B8C-83A1-F6EECF244321}">
                <p14:modId xmlns:p14="http://schemas.microsoft.com/office/powerpoint/2010/main" val="4259350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52137033"/>
                    </a:ext>
                  </a:extLst>
                </a:gridCol>
                <a:gridCol w="1316735">
                  <a:extLst>
                    <a:ext uri="{9D8B030D-6E8A-4147-A177-3AD203B41FA5}">
                      <a16:colId xmlns:a16="http://schemas.microsoft.com/office/drawing/2014/main" val="683547586"/>
                    </a:ext>
                  </a:extLst>
                </a:gridCol>
                <a:gridCol w="905256">
                  <a:extLst>
                    <a:ext uri="{9D8B030D-6E8A-4147-A177-3AD203B41FA5}">
                      <a16:colId xmlns:a16="http://schemas.microsoft.com/office/drawing/2014/main" val="40078221"/>
                    </a:ext>
                  </a:extLst>
                </a:gridCol>
                <a:gridCol w="411480">
                  <a:extLst>
                    <a:ext uri="{9D8B030D-6E8A-4147-A177-3AD203B41FA5}">
                      <a16:colId xmlns:a16="http://schemas.microsoft.com/office/drawing/2014/main" val="2619364566"/>
                    </a:ext>
                  </a:extLst>
                </a:gridCol>
                <a:gridCol w="411480">
                  <a:extLst>
                    <a:ext uri="{9D8B030D-6E8A-4147-A177-3AD203B41FA5}">
                      <a16:colId xmlns:a16="http://schemas.microsoft.com/office/drawing/2014/main" val="1380770362"/>
                    </a:ext>
                  </a:extLst>
                </a:gridCol>
                <a:gridCol w="411480">
                  <a:extLst>
                    <a:ext uri="{9D8B030D-6E8A-4147-A177-3AD203B41FA5}">
                      <a16:colId xmlns:a16="http://schemas.microsoft.com/office/drawing/2014/main" val="2124928791"/>
                    </a:ext>
                  </a:extLst>
                </a:gridCol>
                <a:gridCol w="411480">
                  <a:extLst>
                    <a:ext uri="{9D8B030D-6E8A-4147-A177-3AD203B41FA5}">
                      <a16:colId xmlns:a16="http://schemas.microsoft.com/office/drawing/2014/main" val="2886185022"/>
                    </a:ext>
                  </a:extLst>
                </a:gridCol>
                <a:gridCol w="411480">
                  <a:extLst>
                    <a:ext uri="{9D8B030D-6E8A-4147-A177-3AD203B41FA5}">
                      <a16:colId xmlns:a16="http://schemas.microsoft.com/office/drawing/2014/main" val="662329842"/>
                    </a:ext>
                  </a:extLst>
                </a:gridCol>
                <a:gridCol w="411480">
                  <a:extLst>
                    <a:ext uri="{9D8B030D-6E8A-4147-A177-3AD203B41FA5}">
                      <a16:colId xmlns:a16="http://schemas.microsoft.com/office/drawing/2014/main" val="172435756"/>
                    </a:ext>
                  </a:extLst>
                </a:gridCol>
                <a:gridCol w="411480">
                  <a:extLst>
                    <a:ext uri="{9D8B030D-6E8A-4147-A177-3AD203B41FA5}">
                      <a16:colId xmlns:a16="http://schemas.microsoft.com/office/drawing/2014/main" val="347874061"/>
                    </a:ext>
                  </a:extLst>
                </a:gridCol>
                <a:gridCol w="411480">
                  <a:extLst>
                    <a:ext uri="{9D8B030D-6E8A-4147-A177-3AD203B41FA5}">
                      <a16:colId xmlns:a16="http://schemas.microsoft.com/office/drawing/2014/main" val="1213115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18604839"/>
                  </a:ext>
                </a:extLst>
              </a:tr>
            </a:tbl>
          </a:graphicData>
        </a:graphic>
      </p:graphicFrame>
      <p:sp>
        <p:nvSpPr>
          <p:cNvPr id="4" name="Text Placeholder 3">
            <a:extLst>
              <a:ext uri="{FF2B5EF4-FFF2-40B4-BE49-F238E27FC236}">
                <a16:creationId xmlns:a16="http://schemas.microsoft.com/office/drawing/2014/main" id="{2AF8B452-812F-4C79-852B-F8FDCDC55656}"/>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2043023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374E1-84A1-4860-96F4-02C71FF6CF92}"/>
              </a:ext>
            </a:extLst>
          </p:cNvPr>
          <p:cNvSpPr>
            <a:spLocks noGrp="1"/>
          </p:cNvSpPr>
          <p:nvPr>
            <p:ph type="title"/>
          </p:nvPr>
        </p:nvSpPr>
        <p:spPr/>
        <p:txBody>
          <a:bodyPr/>
          <a:lstStyle/>
          <a:p>
            <a:r>
              <a:rPr lang="en-US"/>
              <a:t>Facebook Own Posts Table | 1 group and 1 profile - 2 of 26</a:t>
            </a:r>
          </a:p>
        </p:txBody>
      </p:sp>
      <p:graphicFrame>
        <p:nvGraphicFramePr>
          <p:cNvPr id="5" name="Table Placeholder 4">
            <a:extLst>
              <a:ext uri="{FF2B5EF4-FFF2-40B4-BE49-F238E27FC236}">
                <a16:creationId xmlns:a16="http://schemas.microsoft.com/office/drawing/2014/main" id="{9103E205-71B8-4C5A-94BA-B289F302E0D1}"/>
              </a:ext>
            </a:extLst>
          </p:cNvPr>
          <p:cNvGraphicFramePr>
            <a:graphicFrameLocks noGrp="1"/>
          </p:cNvGraphicFramePr>
          <p:nvPr>
            <p:ph type="tbl" sz="quarter" idx="13"/>
            <p:extLst>
              <p:ext uri="{D42A27DB-BD31-4B8C-83A1-F6EECF244321}">
                <p14:modId xmlns:p14="http://schemas.microsoft.com/office/powerpoint/2010/main" val="2359077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81301805"/>
                    </a:ext>
                  </a:extLst>
                </a:gridCol>
                <a:gridCol w="1316735">
                  <a:extLst>
                    <a:ext uri="{9D8B030D-6E8A-4147-A177-3AD203B41FA5}">
                      <a16:colId xmlns:a16="http://schemas.microsoft.com/office/drawing/2014/main" val="306620387"/>
                    </a:ext>
                  </a:extLst>
                </a:gridCol>
                <a:gridCol w="905256">
                  <a:extLst>
                    <a:ext uri="{9D8B030D-6E8A-4147-A177-3AD203B41FA5}">
                      <a16:colId xmlns:a16="http://schemas.microsoft.com/office/drawing/2014/main" val="3865419003"/>
                    </a:ext>
                  </a:extLst>
                </a:gridCol>
                <a:gridCol w="411480">
                  <a:extLst>
                    <a:ext uri="{9D8B030D-6E8A-4147-A177-3AD203B41FA5}">
                      <a16:colId xmlns:a16="http://schemas.microsoft.com/office/drawing/2014/main" val="762242304"/>
                    </a:ext>
                  </a:extLst>
                </a:gridCol>
                <a:gridCol w="411480">
                  <a:extLst>
                    <a:ext uri="{9D8B030D-6E8A-4147-A177-3AD203B41FA5}">
                      <a16:colId xmlns:a16="http://schemas.microsoft.com/office/drawing/2014/main" val="662556587"/>
                    </a:ext>
                  </a:extLst>
                </a:gridCol>
                <a:gridCol w="411480">
                  <a:extLst>
                    <a:ext uri="{9D8B030D-6E8A-4147-A177-3AD203B41FA5}">
                      <a16:colId xmlns:a16="http://schemas.microsoft.com/office/drawing/2014/main" val="1776100026"/>
                    </a:ext>
                  </a:extLst>
                </a:gridCol>
                <a:gridCol w="411480">
                  <a:extLst>
                    <a:ext uri="{9D8B030D-6E8A-4147-A177-3AD203B41FA5}">
                      <a16:colId xmlns:a16="http://schemas.microsoft.com/office/drawing/2014/main" val="959171614"/>
                    </a:ext>
                  </a:extLst>
                </a:gridCol>
                <a:gridCol w="411480">
                  <a:extLst>
                    <a:ext uri="{9D8B030D-6E8A-4147-A177-3AD203B41FA5}">
                      <a16:colId xmlns:a16="http://schemas.microsoft.com/office/drawing/2014/main" val="1711816294"/>
                    </a:ext>
                  </a:extLst>
                </a:gridCol>
                <a:gridCol w="411480">
                  <a:extLst>
                    <a:ext uri="{9D8B030D-6E8A-4147-A177-3AD203B41FA5}">
                      <a16:colId xmlns:a16="http://schemas.microsoft.com/office/drawing/2014/main" val="1555089543"/>
                    </a:ext>
                  </a:extLst>
                </a:gridCol>
                <a:gridCol w="411480">
                  <a:extLst>
                    <a:ext uri="{9D8B030D-6E8A-4147-A177-3AD203B41FA5}">
                      <a16:colId xmlns:a16="http://schemas.microsoft.com/office/drawing/2014/main" val="30211862"/>
                    </a:ext>
                  </a:extLst>
                </a:gridCol>
                <a:gridCol w="411480">
                  <a:extLst>
                    <a:ext uri="{9D8B030D-6E8A-4147-A177-3AD203B41FA5}">
                      <a16:colId xmlns:a16="http://schemas.microsoft.com/office/drawing/2014/main" val="3285025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49650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- 2022-10-09 12:00:02</a:t>
                      </a:r>
                      <a:r>
                        <a:rPr kumimoji="0" lang="en-US" sz="1000" b="0" i="0" u="none" strike="noStrike" kern="1200" cap="none" spc="0" normalizeH="0" baseline="0" noProof="0">
                          <a:ln>
                            <a:noFill/>
                          </a:ln>
                          <a:solidFill>
                            <a:prstClr val="black"/>
                          </a:solidFill>
                          <a:effectLst/>
                          <a:uLnTx/>
                          <a:uFillTx/>
                          <a:latin typeface="+mn-lt"/>
                          <a:ea typeface="+mn-ea"/>
                          <a:cs typeface="+mn-cs"/>
                        </a:rPr>
                        <a:t>
 Now you have even more time to celebrate all your special moments with Chili’s! 😍
We’re extending our Special Moments 2022 Contest until 2pm, 24th October 2022! 
Order any meal and a Coca-Cola™️ drink to stand a chance to win Limited Edition Coca-Cola™️ Merchandise! 
Just follow these simple steps:
Step 1: Dine in at any Chili’s outlet and order any meal plus a Coca-Cola™️ drink.
Step 2: DM us the receipt of your meal on Facebook or Instagram.
*While stocks last. Terms and conditions apply. Visit bit.ly/3Bps73m for T&amp;C.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https://quintly-image-storage.s3.amazonaws.com/63fa965049b306c50a2690299c07983d/eaff52e40062fbdcb22ef0cace046279.jpg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66048469"/>
                  </a:ext>
                </a:extLst>
              </a:tr>
            </a:tbl>
          </a:graphicData>
        </a:graphic>
      </p:graphicFrame>
      <p:sp>
        <p:nvSpPr>
          <p:cNvPr id="4" name="Text Placeholder 3">
            <a:extLst>
              <a:ext uri="{FF2B5EF4-FFF2-40B4-BE49-F238E27FC236}">
                <a16:creationId xmlns:a16="http://schemas.microsoft.com/office/drawing/2014/main" id="{74B3D86D-D064-4C19-880A-64B07A38B285}"/>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1461933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AE81-AB5E-4F03-9AE7-F63CDFCE7CC8}"/>
              </a:ext>
            </a:extLst>
          </p:cNvPr>
          <p:cNvSpPr>
            <a:spLocks noGrp="1"/>
          </p:cNvSpPr>
          <p:nvPr>
            <p:ph type="title"/>
          </p:nvPr>
        </p:nvSpPr>
        <p:spPr/>
        <p:txBody>
          <a:bodyPr/>
          <a:lstStyle/>
          <a:p>
            <a:r>
              <a:rPr lang="en-US"/>
              <a:t>Facebook Own Posts Table | 1 group and 1 profile - 3 of 26</a:t>
            </a:r>
          </a:p>
        </p:txBody>
      </p:sp>
      <p:graphicFrame>
        <p:nvGraphicFramePr>
          <p:cNvPr id="5" name="Table Placeholder 4">
            <a:extLst>
              <a:ext uri="{FF2B5EF4-FFF2-40B4-BE49-F238E27FC236}">
                <a16:creationId xmlns:a16="http://schemas.microsoft.com/office/drawing/2014/main" id="{10FDC878-BADD-4936-BFCA-54595504749B}"/>
              </a:ext>
            </a:extLst>
          </p:cNvPr>
          <p:cNvGraphicFramePr>
            <a:graphicFrameLocks noGrp="1"/>
          </p:cNvGraphicFramePr>
          <p:nvPr>
            <p:ph type="tbl" sz="quarter" idx="13"/>
            <p:extLst>
              <p:ext uri="{D42A27DB-BD31-4B8C-83A1-F6EECF244321}">
                <p14:modId xmlns:p14="http://schemas.microsoft.com/office/powerpoint/2010/main" val="1433498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5495234"/>
                    </a:ext>
                  </a:extLst>
                </a:gridCol>
                <a:gridCol w="1316735">
                  <a:extLst>
                    <a:ext uri="{9D8B030D-6E8A-4147-A177-3AD203B41FA5}">
                      <a16:colId xmlns:a16="http://schemas.microsoft.com/office/drawing/2014/main" val="2399384922"/>
                    </a:ext>
                  </a:extLst>
                </a:gridCol>
                <a:gridCol w="905256">
                  <a:extLst>
                    <a:ext uri="{9D8B030D-6E8A-4147-A177-3AD203B41FA5}">
                      <a16:colId xmlns:a16="http://schemas.microsoft.com/office/drawing/2014/main" val="4197306457"/>
                    </a:ext>
                  </a:extLst>
                </a:gridCol>
                <a:gridCol w="411480">
                  <a:extLst>
                    <a:ext uri="{9D8B030D-6E8A-4147-A177-3AD203B41FA5}">
                      <a16:colId xmlns:a16="http://schemas.microsoft.com/office/drawing/2014/main" val="150279970"/>
                    </a:ext>
                  </a:extLst>
                </a:gridCol>
                <a:gridCol w="411480">
                  <a:extLst>
                    <a:ext uri="{9D8B030D-6E8A-4147-A177-3AD203B41FA5}">
                      <a16:colId xmlns:a16="http://schemas.microsoft.com/office/drawing/2014/main" val="2935322929"/>
                    </a:ext>
                  </a:extLst>
                </a:gridCol>
                <a:gridCol w="411480">
                  <a:extLst>
                    <a:ext uri="{9D8B030D-6E8A-4147-A177-3AD203B41FA5}">
                      <a16:colId xmlns:a16="http://schemas.microsoft.com/office/drawing/2014/main" val="287022977"/>
                    </a:ext>
                  </a:extLst>
                </a:gridCol>
                <a:gridCol w="411480">
                  <a:extLst>
                    <a:ext uri="{9D8B030D-6E8A-4147-A177-3AD203B41FA5}">
                      <a16:colId xmlns:a16="http://schemas.microsoft.com/office/drawing/2014/main" val="4017620836"/>
                    </a:ext>
                  </a:extLst>
                </a:gridCol>
                <a:gridCol w="411480">
                  <a:extLst>
                    <a:ext uri="{9D8B030D-6E8A-4147-A177-3AD203B41FA5}">
                      <a16:colId xmlns:a16="http://schemas.microsoft.com/office/drawing/2014/main" val="3470492842"/>
                    </a:ext>
                  </a:extLst>
                </a:gridCol>
                <a:gridCol w="411480">
                  <a:extLst>
                    <a:ext uri="{9D8B030D-6E8A-4147-A177-3AD203B41FA5}">
                      <a16:colId xmlns:a16="http://schemas.microsoft.com/office/drawing/2014/main" val="2429820457"/>
                    </a:ext>
                  </a:extLst>
                </a:gridCol>
                <a:gridCol w="411480">
                  <a:extLst>
                    <a:ext uri="{9D8B030D-6E8A-4147-A177-3AD203B41FA5}">
                      <a16:colId xmlns:a16="http://schemas.microsoft.com/office/drawing/2014/main" val="3167871755"/>
                    </a:ext>
                  </a:extLst>
                </a:gridCol>
                <a:gridCol w="411480">
                  <a:extLst>
                    <a:ext uri="{9D8B030D-6E8A-4147-A177-3AD203B41FA5}">
                      <a16:colId xmlns:a16="http://schemas.microsoft.com/office/drawing/2014/main" val="3772143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55762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Coffee Bean &amp; Tea Leaf - Malaysia - 2022-10-08 16:00:07</a:t>
                      </a:r>
                      <a:r>
                        <a:rPr kumimoji="0" lang="en-US" sz="1000" b="0" i="0" u="none" strike="noStrike" kern="1200" cap="none" spc="0" normalizeH="0" baseline="0" noProof="0">
                          <a:ln>
                            <a:noFill/>
                          </a:ln>
                          <a:solidFill>
                            <a:prstClr val="black"/>
                          </a:solidFill>
                          <a:effectLst/>
                          <a:uLnTx/>
                          <a:uFillTx/>
                          <a:latin typeface="+mn-lt"/>
                          <a:ea typeface="+mn-ea"/>
                          <a:cs typeface="+mn-cs"/>
                        </a:rPr>
                        <a:t>
 Sharing our pumpkin secrets only with you. Shhhh… 🤫
#CoffeeBeanMY #Fall #Halloween #Pumpkin #IceBlended® #PumpkinIceBlended® #PumpkinCream #ColdBrew #Latte #PumpkinCreamColdBrew #PumpkinLatte #BeanTheMoment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https://quintly-image-storage.s3.amazonaws.com/0e787bae1be32aef9a8b9eb6767bde41/c3eb360aaa9f4a2f6fb9d14c9cc67d93.jpg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30817797"/>
                  </a:ext>
                </a:extLst>
              </a:tr>
            </a:tbl>
          </a:graphicData>
        </a:graphic>
      </p:graphicFrame>
      <p:sp>
        <p:nvSpPr>
          <p:cNvPr id="4" name="Text Placeholder 3">
            <a:extLst>
              <a:ext uri="{FF2B5EF4-FFF2-40B4-BE49-F238E27FC236}">
                <a16:creationId xmlns:a16="http://schemas.microsoft.com/office/drawing/2014/main" id="{7AA5FC7A-C394-4C50-8C90-8332EA421D83}"/>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1950726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36745-BF40-41F6-97E5-3503FE2FCAD6}"/>
              </a:ext>
            </a:extLst>
          </p:cNvPr>
          <p:cNvSpPr>
            <a:spLocks noGrp="1"/>
          </p:cNvSpPr>
          <p:nvPr>
            <p:ph type="title"/>
          </p:nvPr>
        </p:nvSpPr>
        <p:spPr/>
        <p:txBody>
          <a:bodyPr/>
          <a:lstStyle/>
          <a:p>
            <a:r>
              <a:rPr lang="en-US"/>
              <a:t>Facebook Own Posts Table | 1 group and 1 profile - 4 of 26</a:t>
            </a:r>
          </a:p>
        </p:txBody>
      </p:sp>
      <p:graphicFrame>
        <p:nvGraphicFramePr>
          <p:cNvPr id="5" name="Table Placeholder 4">
            <a:extLst>
              <a:ext uri="{FF2B5EF4-FFF2-40B4-BE49-F238E27FC236}">
                <a16:creationId xmlns:a16="http://schemas.microsoft.com/office/drawing/2014/main" id="{AC4FC235-A1A6-46F9-B43E-41339249C240}"/>
              </a:ext>
            </a:extLst>
          </p:cNvPr>
          <p:cNvGraphicFramePr>
            <a:graphicFrameLocks noGrp="1"/>
          </p:cNvGraphicFramePr>
          <p:nvPr>
            <p:ph type="tbl" sz="quarter" idx="13"/>
            <p:extLst>
              <p:ext uri="{D42A27DB-BD31-4B8C-83A1-F6EECF244321}">
                <p14:modId xmlns:p14="http://schemas.microsoft.com/office/powerpoint/2010/main" val="1640961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98949598"/>
                    </a:ext>
                  </a:extLst>
                </a:gridCol>
                <a:gridCol w="1316735">
                  <a:extLst>
                    <a:ext uri="{9D8B030D-6E8A-4147-A177-3AD203B41FA5}">
                      <a16:colId xmlns:a16="http://schemas.microsoft.com/office/drawing/2014/main" val="761263488"/>
                    </a:ext>
                  </a:extLst>
                </a:gridCol>
                <a:gridCol w="905256">
                  <a:extLst>
                    <a:ext uri="{9D8B030D-6E8A-4147-A177-3AD203B41FA5}">
                      <a16:colId xmlns:a16="http://schemas.microsoft.com/office/drawing/2014/main" val="1652645253"/>
                    </a:ext>
                  </a:extLst>
                </a:gridCol>
                <a:gridCol w="411480">
                  <a:extLst>
                    <a:ext uri="{9D8B030D-6E8A-4147-A177-3AD203B41FA5}">
                      <a16:colId xmlns:a16="http://schemas.microsoft.com/office/drawing/2014/main" val="612485657"/>
                    </a:ext>
                  </a:extLst>
                </a:gridCol>
                <a:gridCol w="411480">
                  <a:extLst>
                    <a:ext uri="{9D8B030D-6E8A-4147-A177-3AD203B41FA5}">
                      <a16:colId xmlns:a16="http://schemas.microsoft.com/office/drawing/2014/main" val="4120604686"/>
                    </a:ext>
                  </a:extLst>
                </a:gridCol>
                <a:gridCol w="411480">
                  <a:extLst>
                    <a:ext uri="{9D8B030D-6E8A-4147-A177-3AD203B41FA5}">
                      <a16:colId xmlns:a16="http://schemas.microsoft.com/office/drawing/2014/main" val="3738180998"/>
                    </a:ext>
                  </a:extLst>
                </a:gridCol>
                <a:gridCol w="411480">
                  <a:extLst>
                    <a:ext uri="{9D8B030D-6E8A-4147-A177-3AD203B41FA5}">
                      <a16:colId xmlns:a16="http://schemas.microsoft.com/office/drawing/2014/main" val="51076831"/>
                    </a:ext>
                  </a:extLst>
                </a:gridCol>
                <a:gridCol w="411480">
                  <a:extLst>
                    <a:ext uri="{9D8B030D-6E8A-4147-A177-3AD203B41FA5}">
                      <a16:colId xmlns:a16="http://schemas.microsoft.com/office/drawing/2014/main" val="63238578"/>
                    </a:ext>
                  </a:extLst>
                </a:gridCol>
                <a:gridCol w="411480">
                  <a:extLst>
                    <a:ext uri="{9D8B030D-6E8A-4147-A177-3AD203B41FA5}">
                      <a16:colId xmlns:a16="http://schemas.microsoft.com/office/drawing/2014/main" val="4059195633"/>
                    </a:ext>
                  </a:extLst>
                </a:gridCol>
                <a:gridCol w="411480">
                  <a:extLst>
                    <a:ext uri="{9D8B030D-6E8A-4147-A177-3AD203B41FA5}">
                      <a16:colId xmlns:a16="http://schemas.microsoft.com/office/drawing/2014/main" val="2717667747"/>
                    </a:ext>
                  </a:extLst>
                </a:gridCol>
                <a:gridCol w="411480">
                  <a:extLst>
                    <a:ext uri="{9D8B030D-6E8A-4147-A177-3AD203B41FA5}">
                      <a16:colId xmlns:a16="http://schemas.microsoft.com/office/drawing/2014/main" val="1328941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7040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- 2022-10-08 12:01:05</a:t>
                      </a:r>
                      <a:r>
                        <a:rPr kumimoji="0" lang="en-US" sz="1000" b="0" i="0" u="none" strike="noStrike" kern="1200" cap="none" spc="0" normalizeH="0" baseline="0" noProof="0">
                          <a:ln>
                            <a:noFill/>
                          </a:ln>
                          <a:solidFill>
                            <a:prstClr val="black"/>
                          </a:solidFill>
                          <a:effectLst/>
                          <a:uLnTx/>
                          <a:uFillTx/>
                          <a:latin typeface="+mn-lt"/>
                          <a:ea typeface="+mn-ea"/>
                          <a:cs typeface="+mn-cs"/>
                        </a:rPr>
                        <a:t>
 💰 #PROMOSI 💰
Bulan ini akan sibuk dengan aktiviti membakar hidangan yang bermusim!🪔🎃 Pastikan peti sejuk anda dipenuhi dengan bahan-bahan yang penting - Buttercup - supaya semangat dan aktiviti membakar anda tidak terganggu! 🌙
🚚  Dapatkan keperluan Buttercup anda dihantar terus ke rumah apabila anda membeli melalui Lazada (The Culina Co.)! Sekarang anda mempunyai lebihan masa untuk diluangkan bersama yang tersayang di dapur dan bukannya beratur di pasaraya untuk membuat pembelian.🍪🥧
🛒 Buat pembelian anda di Lazada (The Culina Co.) sekarang: https://bit.ly/3G5hq6g 
#ButtercupMalaysia #Buttercup #ButtercupMy #ThatswhyIchooseButtercup #TryItToBelieveIt #ButtercupLuxurySpread #ButtercupLuxurySpreadPortions #ButtercupMargarineSpread #Lazada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https://quintly-image-storage.s3.amazonaws.com/19f541bc255d90c6e5e6ec5e1ac8a468/b758db26590101bf9a988ff097ca1bb5.jpg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69855370"/>
                  </a:ext>
                </a:extLst>
              </a:tr>
            </a:tbl>
          </a:graphicData>
        </a:graphic>
      </p:graphicFrame>
      <p:sp>
        <p:nvSpPr>
          <p:cNvPr id="4" name="Text Placeholder 3">
            <a:extLst>
              <a:ext uri="{FF2B5EF4-FFF2-40B4-BE49-F238E27FC236}">
                <a16:creationId xmlns:a16="http://schemas.microsoft.com/office/drawing/2014/main" id="{924F3415-1925-4200-B09F-65A9B852BC54}"/>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1519157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A9F7-E122-4D5C-AC85-57E27264D5C1}"/>
              </a:ext>
            </a:extLst>
          </p:cNvPr>
          <p:cNvSpPr>
            <a:spLocks noGrp="1"/>
          </p:cNvSpPr>
          <p:nvPr>
            <p:ph type="title"/>
          </p:nvPr>
        </p:nvSpPr>
        <p:spPr/>
        <p:txBody>
          <a:bodyPr/>
          <a:lstStyle/>
          <a:p>
            <a:r>
              <a:rPr lang="en-US"/>
              <a:t>Facebook Own Posts Table | 1 group and 1 profile - 5 of 26</a:t>
            </a:r>
          </a:p>
        </p:txBody>
      </p:sp>
      <p:graphicFrame>
        <p:nvGraphicFramePr>
          <p:cNvPr id="5" name="Table Placeholder 4">
            <a:extLst>
              <a:ext uri="{FF2B5EF4-FFF2-40B4-BE49-F238E27FC236}">
                <a16:creationId xmlns:a16="http://schemas.microsoft.com/office/drawing/2014/main" id="{CCFA601F-DA84-4BA7-94A0-8CB7823E4B82}"/>
              </a:ext>
            </a:extLst>
          </p:cNvPr>
          <p:cNvGraphicFramePr>
            <a:graphicFrameLocks noGrp="1"/>
          </p:cNvGraphicFramePr>
          <p:nvPr>
            <p:ph type="tbl" sz="quarter" idx="13"/>
            <p:extLst>
              <p:ext uri="{D42A27DB-BD31-4B8C-83A1-F6EECF244321}">
                <p14:modId xmlns:p14="http://schemas.microsoft.com/office/powerpoint/2010/main" val="1181576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48974541"/>
                    </a:ext>
                  </a:extLst>
                </a:gridCol>
                <a:gridCol w="1316735">
                  <a:extLst>
                    <a:ext uri="{9D8B030D-6E8A-4147-A177-3AD203B41FA5}">
                      <a16:colId xmlns:a16="http://schemas.microsoft.com/office/drawing/2014/main" val="3047325138"/>
                    </a:ext>
                  </a:extLst>
                </a:gridCol>
                <a:gridCol w="905256">
                  <a:extLst>
                    <a:ext uri="{9D8B030D-6E8A-4147-A177-3AD203B41FA5}">
                      <a16:colId xmlns:a16="http://schemas.microsoft.com/office/drawing/2014/main" val="623353331"/>
                    </a:ext>
                  </a:extLst>
                </a:gridCol>
                <a:gridCol w="411480">
                  <a:extLst>
                    <a:ext uri="{9D8B030D-6E8A-4147-A177-3AD203B41FA5}">
                      <a16:colId xmlns:a16="http://schemas.microsoft.com/office/drawing/2014/main" val="3660338760"/>
                    </a:ext>
                  </a:extLst>
                </a:gridCol>
                <a:gridCol w="411480">
                  <a:extLst>
                    <a:ext uri="{9D8B030D-6E8A-4147-A177-3AD203B41FA5}">
                      <a16:colId xmlns:a16="http://schemas.microsoft.com/office/drawing/2014/main" val="1972331140"/>
                    </a:ext>
                  </a:extLst>
                </a:gridCol>
                <a:gridCol w="411480">
                  <a:extLst>
                    <a:ext uri="{9D8B030D-6E8A-4147-A177-3AD203B41FA5}">
                      <a16:colId xmlns:a16="http://schemas.microsoft.com/office/drawing/2014/main" val="1941560439"/>
                    </a:ext>
                  </a:extLst>
                </a:gridCol>
                <a:gridCol w="411480">
                  <a:extLst>
                    <a:ext uri="{9D8B030D-6E8A-4147-A177-3AD203B41FA5}">
                      <a16:colId xmlns:a16="http://schemas.microsoft.com/office/drawing/2014/main" val="1541197372"/>
                    </a:ext>
                  </a:extLst>
                </a:gridCol>
                <a:gridCol w="411480">
                  <a:extLst>
                    <a:ext uri="{9D8B030D-6E8A-4147-A177-3AD203B41FA5}">
                      <a16:colId xmlns:a16="http://schemas.microsoft.com/office/drawing/2014/main" val="1624108673"/>
                    </a:ext>
                  </a:extLst>
                </a:gridCol>
                <a:gridCol w="411480">
                  <a:extLst>
                    <a:ext uri="{9D8B030D-6E8A-4147-A177-3AD203B41FA5}">
                      <a16:colId xmlns:a16="http://schemas.microsoft.com/office/drawing/2014/main" val="3198133211"/>
                    </a:ext>
                  </a:extLst>
                </a:gridCol>
                <a:gridCol w="411480">
                  <a:extLst>
                    <a:ext uri="{9D8B030D-6E8A-4147-A177-3AD203B41FA5}">
                      <a16:colId xmlns:a16="http://schemas.microsoft.com/office/drawing/2014/main" val="1416400139"/>
                    </a:ext>
                  </a:extLst>
                </a:gridCol>
                <a:gridCol w="411480">
                  <a:extLst>
                    <a:ext uri="{9D8B030D-6E8A-4147-A177-3AD203B41FA5}">
                      <a16:colId xmlns:a16="http://schemas.microsoft.com/office/drawing/2014/main" val="1730594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794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- 2022-10-07 19:20:10</a:t>
                      </a:r>
                      <a:r>
                        <a:rPr kumimoji="0" lang="en-US" sz="1000" b="0" i="0" u="none" strike="noStrike" kern="1200" cap="none" spc="0" normalizeH="0" baseline="0" noProof="0">
                          <a:ln>
                            <a:noFill/>
                          </a:ln>
                          <a:solidFill>
                            <a:prstClr val="black"/>
                          </a:solidFill>
                          <a:effectLst/>
                          <a:uLnTx/>
                          <a:uFillTx/>
                          <a:latin typeface="+mn-lt"/>
                          <a:ea typeface="+mn-ea"/>
                          <a:cs typeface="+mn-cs"/>
                        </a:rPr>
                        <a:t>
 Our Nexus teachers led the FOBISIA Job Alike Workshop (JAWS) event today! 
Today's hybrid JAWS, which was organised in collaboration with FOBISIA, was titled "Enhancing Whole School Well-Being For All". It was focused on how schools can prepare, support, develop, and embed positive emotional well-being and mental health across the whole school community.
Job Alike Workshops (JAWS) are networking events where colleagues from FOBISIA Member Schools gather to share good practices and co-construct new knowledge. All participants are actively involved in the planning of the agenda and are provided with opportunities to contribute. Sessions are led or facilitated by the participants and a continuing professional dialogue is encouraged.
Today's workshop was truly insightful and thank you to FOBISIA for letting us host!
#FOBISIACPD
#NexusWellbeing
#NexusWay
#NexusCares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https://quintly-image-storage.s3.amazonaws.com/8350ef32deac62dffa041129418be71d/58021f7bf44f3281a21d9ae7bb5e77da.jpg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2447179"/>
                  </a:ext>
                </a:extLst>
              </a:tr>
            </a:tbl>
          </a:graphicData>
        </a:graphic>
      </p:graphicFrame>
      <p:sp>
        <p:nvSpPr>
          <p:cNvPr id="4" name="Text Placeholder 3">
            <a:extLst>
              <a:ext uri="{FF2B5EF4-FFF2-40B4-BE49-F238E27FC236}">
                <a16:creationId xmlns:a16="http://schemas.microsoft.com/office/drawing/2014/main" id="{FA5821C0-5E87-4AB1-B89C-9AB7CC378943}"/>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287444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B8D9C-8559-4B9A-BF2E-E4BF9E087D0F}"/>
              </a:ext>
            </a:extLst>
          </p:cNvPr>
          <p:cNvSpPr>
            <a:spLocks noGrp="1"/>
          </p:cNvSpPr>
          <p:nvPr>
            <p:ph type="title"/>
          </p:nvPr>
        </p:nvSpPr>
        <p:spPr/>
        <p:txBody>
          <a:bodyPr/>
          <a:lstStyle/>
          <a:p>
            <a:r>
              <a:rPr lang="en-US"/>
              <a:t>Facebook Own Posts Table | 1 group and 1 profile - 6 of 26</a:t>
            </a:r>
          </a:p>
        </p:txBody>
      </p:sp>
      <p:graphicFrame>
        <p:nvGraphicFramePr>
          <p:cNvPr id="5" name="Table Placeholder 4">
            <a:extLst>
              <a:ext uri="{FF2B5EF4-FFF2-40B4-BE49-F238E27FC236}">
                <a16:creationId xmlns:a16="http://schemas.microsoft.com/office/drawing/2014/main" id="{897ADDD7-99E1-47D7-9247-C12BC5D514D5}"/>
              </a:ext>
            </a:extLst>
          </p:cNvPr>
          <p:cNvGraphicFramePr>
            <a:graphicFrameLocks noGrp="1"/>
          </p:cNvGraphicFramePr>
          <p:nvPr>
            <p:ph type="tbl" sz="quarter" idx="13"/>
            <p:extLst>
              <p:ext uri="{D42A27DB-BD31-4B8C-83A1-F6EECF244321}">
                <p14:modId xmlns:p14="http://schemas.microsoft.com/office/powerpoint/2010/main" val="3410572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97881669"/>
                    </a:ext>
                  </a:extLst>
                </a:gridCol>
                <a:gridCol w="1316735">
                  <a:extLst>
                    <a:ext uri="{9D8B030D-6E8A-4147-A177-3AD203B41FA5}">
                      <a16:colId xmlns:a16="http://schemas.microsoft.com/office/drawing/2014/main" val="3640866611"/>
                    </a:ext>
                  </a:extLst>
                </a:gridCol>
                <a:gridCol w="905256">
                  <a:extLst>
                    <a:ext uri="{9D8B030D-6E8A-4147-A177-3AD203B41FA5}">
                      <a16:colId xmlns:a16="http://schemas.microsoft.com/office/drawing/2014/main" val="2286012589"/>
                    </a:ext>
                  </a:extLst>
                </a:gridCol>
                <a:gridCol w="411480">
                  <a:extLst>
                    <a:ext uri="{9D8B030D-6E8A-4147-A177-3AD203B41FA5}">
                      <a16:colId xmlns:a16="http://schemas.microsoft.com/office/drawing/2014/main" val="1165814381"/>
                    </a:ext>
                  </a:extLst>
                </a:gridCol>
                <a:gridCol w="411480">
                  <a:extLst>
                    <a:ext uri="{9D8B030D-6E8A-4147-A177-3AD203B41FA5}">
                      <a16:colId xmlns:a16="http://schemas.microsoft.com/office/drawing/2014/main" val="3230422597"/>
                    </a:ext>
                  </a:extLst>
                </a:gridCol>
                <a:gridCol w="411480">
                  <a:extLst>
                    <a:ext uri="{9D8B030D-6E8A-4147-A177-3AD203B41FA5}">
                      <a16:colId xmlns:a16="http://schemas.microsoft.com/office/drawing/2014/main" val="2177812236"/>
                    </a:ext>
                  </a:extLst>
                </a:gridCol>
                <a:gridCol w="411480">
                  <a:extLst>
                    <a:ext uri="{9D8B030D-6E8A-4147-A177-3AD203B41FA5}">
                      <a16:colId xmlns:a16="http://schemas.microsoft.com/office/drawing/2014/main" val="625447246"/>
                    </a:ext>
                  </a:extLst>
                </a:gridCol>
                <a:gridCol w="411480">
                  <a:extLst>
                    <a:ext uri="{9D8B030D-6E8A-4147-A177-3AD203B41FA5}">
                      <a16:colId xmlns:a16="http://schemas.microsoft.com/office/drawing/2014/main" val="1255623539"/>
                    </a:ext>
                  </a:extLst>
                </a:gridCol>
                <a:gridCol w="411480">
                  <a:extLst>
                    <a:ext uri="{9D8B030D-6E8A-4147-A177-3AD203B41FA5}">
                      <a16:colId xmlns:a16="http://schemas.microsoft.com/office/drawing/2014/main" val="4169009960"/>
                    </a:ext>
                  </a:extLst>
                </a:gridCol>
                <a:gridCol w="411480">
                  <a:extLst>
                    <a:ext uri="{9D8B030D-6E8A-4147-A177-3AD203B41FA5}">
                      <a16:colId xmlns:a16="http://schemas.microsoft.com/office/drawing/2014/main" val="3828221815"/>
                    </a:ext>
                  </a:extLst>
                </a:gridCol>
                <a:gridCol w="411480">
                  <a:extLst>
                    <a:ext uri="{9D8B030D-6E8A-4147-A177-3AD203B41FA5}">
                      <a16:colId xmlns:a16="http://schemas.microsoft.com/office/drawing/2014/main" val="2577186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7028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Coffee Bean &amp; Tea Leaf - Malaysia - 2022-10-07 16:02:35</a:t>
                      </a:r>
                      <a:r>
                        <a:rPr kumimoji="0" lang="en-US" sz="1000" b="0" i="0" u="none" strike="noStrike" kern="1200" cap="none" spc="0" normalizeH="0" baseline="0" noProof="0">
                          <a:ln>
                            <a:noFill/>
                          </a:ln>
                          <a:solidFill>
                            <a:prstClr val="black"/>
                          </a:solidFill>
                          <a:effectLst/>
                          <a:uLnTx/>
                          <a:uFillTx/>
                          <a:latin typeface="+mn-lt"/>
                          <a:ea typeface="+mn-ea"/>
                          <a:cs typeface="+mn-cs"/>
                        </a:rPr>
                        <a:t>
 [Contest] We’re giving you the vacation you need, a 4D3N stay in KL, Penang or Johor and other prizes such as merchandise and a gift card worth RM100 are up for grabs!. 🏝
De-stress and spend RM25 on your go-to CB&amp;TL faves, gain 1 stamp and fill up your purple passport with 10 stamps. Drop your filled passport into our ballot boxes and wait for your results. 🏆
Campaign ends 31 October. Good luck!
More info here: https://www.coffeebean.com.my/purplepassport 
#CoffeeBeanMY #Contest #PurplePassport #BeanTheMoment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https://quintly-image-storage.s3.amazonaws.com/0e787bae1be32aef9a8b9eb6767bde41/c5b9c6fa5ad2b0b333d55c7fe81f437d.jpg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3562970"/>
                  </a:ext>
                </a:extLst>
              </a:tr>
            </a:tbl>
          </a:graphicData>
        </a:graphic>
      </p:graphicFrame>
      <p:sp>
        <p:nvSpPr>
          <p:cNvPr id="4" name="Text Placeholder 3">
            <a:extLst>
              <a:ext uri="{FF2B5EF4-FFF2-40B4-BE49-F238E27FC236}">
                <a16:creationId xmlns:a16="http://schemas.microsoft.com/office/drawing/2014/main" id="{6237A899-0CD6-4DFB-99C0-BE26DE0712FA}"/>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2120725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0B7E7-CBB4-440C-B233-DFEA95DAF7EB}"/>
              </a:ext>
            </a:extLst>
          </p:cNvPr>
          <p:cNvSpPr>
            <a:spLocks noGrp="1"/>
          </p:cNvSpPr>
          <p:nvPr>
            <p:ph type="title"/>
          </p:nvPr>
        </p:nvSpPr>
        <p:spPr/>
        <p:txBody>
          <a:bodyPr/>
          <a:lstStyle/>
          <a:p>
            <a:r>
              <a:rPr lang="en-US"/>
              <a:t>Facebook Own Posts Table | 1 group and 1 profile - 7 of 26</a:t>
            </a:r>
          </a:p>
        </p:txBody>
      </p:sp>
      <p:graphicFrame>
        <p:nvGraphicFramePr>
          <p:cNvPr id="5" name="Table Placeholder 4">
            <a:extLst>
              <a:ext uri="{FF2B5EF4-FFF2-40B4-BE49-F238E27FC236}">
                <a16:creationId xmlns:a16="http://schemas.microsoft.com/office/drawing/2014/main" id="{6DD7A69C-F433-4000-BF53-ED7DA439E80F}"/>
              </a:ext>
            </a:extLst>
          </p:cNvPr>
          <p:cNvGraphicFramePr>
            <a:graphicFrameLocks noGrp="1"/>
          </p:cNvGraphicFramePr>
          <p:nvPr>
            <p:ph type="tbl" sz="quarter" idx="13"/>
            <p:extLst>
              <p:ext uri="{D42A27DB-BD31-4B8C-83A1-F6EECF244321}">
                <p14:modId xmlns:p14="http://schemas.microsoft.com/office/powerpoint/2010/main" val="1524500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04154732"/>
                    </a:ext>
                  </a:extLst>
                </a:gridCol>
                <a:gridCol w="1316735">
                  <a:extLst>
                    <a:ext uri="{9D8B030D-6E8A-4147-A177-3AD203B41FA5}">
                      <a16:colId xmlns:a16="http://schemas.microsoft.com/office/drawing/2014/main" val="3875534028"/>
                    </a:ext>
                  </a:extLst>
                </a:gridCol>
                <a:gridCol w="905256">
                  <a:extLst>
                    <a:ext uri="{9D8B030D-6E8A-4147-A177-3AD203B41FA5}">
                      <a16:colId xmlns:a16="http://schemas.microsoft.com/office/drawing/2014/main" val="3167670686"/>
                    </a:ext>
                  </a:extLst>
                </a:gridCol>
                <a:gridCol w="411480">
                  <a:extLst>
                    <a:ext uri="{9D8B030D-6E8A-4147-A177-3AD203B41FA5}">
                      <a16:colId xmlns:a16="http://schemas.microsoft.com/office/drawing/2014/main" val="3142194820"/>
                    </a:ext>
                  </a:extLst>
                </a:gridCol>
                <a:gridCol w="411480">
                  <a:extLst>
                    <a:ext uri="{9D8B030D-6E8A-4147-A177-3AD203B41FA5}">
                      <a16:colId xmlns:a16="http://schemas.microsoft.com/office/drawing/2014/main" val="1803089861"/>
                    </a:ext>
                  </a:extLst>
                </a:gridCol>
                <a:gridCol w="411480">
                  <a:extLst>
                    <a:ext uri="{9D8B030D-6E8A-4147-A177-3AD203B41FA5}">
                      <a16:colId xmlns:a16="http://schemas.microsoft.com/office/drawing/2014/main" val="1834321056"/>
                    </a:ext>
                  </a:extLst>
                </a:gridCol>
                <a:gridCol w="411480">
                  <a:extLst>
                    <a:ext uri="{9D8B030D-6E8A-4147-A177-3AD203B41FA5}">
                      <a16:colId xmlns:a16="http://schemas.microsoft.com/office/drawing/2014/main" val="638269391"/>
                    </a:ext>
                  </a:extLst>
                </a:gridCol>
                <a:gridCol w="411480">
                  <a:extLst>
                    <a:ext uri="{9D8B030D-6E8A-4147-A177-3AD203B41FA5}">
                      <a16:colId xmlns:a16="http://schemas.microsoft.com/office/drawing/2014/main" val="700131048"/>
                    </a:ext>
                  </a:extLst>
                </a:gridCol>
                <a:gridCol w="411480">
                  <a:extLst>
                    <a:ext uri="{9D8B030D-6E8A-4147-A177-3AD203B41FA5}">
                      <a16:colId xmlns:a16="http://schemas.microsoft.com/office/drawing/2014/main" val="797194208"/>
                    </a:ext>
                  </a:extLst>
                </a:gridCol>
                <a:gridCol w="411480">
                  <a:extLst>
                    <a:ext uri="{9D8B030D-6E8A-4147-A177-3AD203B41FA5}">
                      <a16:colId xmlns:a16="http://schemas.microsoft.com/office/drawing/2014/main" val="3274978282"/>
                    </a:ext>
                  </a:extLst>
                </a:gridCol>
                <a:gridCol w="411480">
                  <a:extLst>
                    <a:ext uri="{9D8B030D-6E8A-4147-A177-3AD203B41FA5}">
                      <a16:colId xmlns:a16="http://schemas.microsoft.com/office/drawing/2014/main" val="3357079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736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- 2022-10-07 13:31:31</a:t>
                      </a:r>
                      <a:r>
                        <a:rPr kumimoji="0" lang="en-US" sz="1000" b="0" i="0" u="none" strike="noStrike" kern="1200" cap="none" spc="0" normalizeH="0" baseline="0" noProof="0">
                          <a:ln>
                            <a:noFill/>
                          </a:ln>
                          <a:solidFill>
                            <a:prstClr val="black"/>
                          </a:solidFill>
                          <a:effectLst/>
                          <a:uLnTx/>
                          <a:uFillTx/>
                          <a:latin typeface="+mn-lt"/>
                          <a:ea typeface="+mn-ea"/>
                          <a:cs typeface="+mn-cs"/>
                        </a:rPr>
                        <a:t>
 Meet our NEW Hydra Hyaluronic Acid⁴ Hydra-Plumping Mask 😍 Your superior hydration in just 15 minutes. 
Clinically proven with 100% of people notice immediate hydrating effect*, leave this mask on and wash off to reveal intensely plump, radiant skin!💧
Indulge and experience 4X Hydra-plump, Hydra-boost and Hydra-lock power with us today. 💧
Purchase here:https://www.sothys.com.my/shop/category/dehydration 
#sothysmalaysia #HydraHyaluronicAcid4 #HyaluronicAcid #mask #Moisturizer #skincare #antiageing #hydration #evenskintone #skinbarrier #betterskinwithSothys
*Self-assessment by 22 people who applied the product twice a week for 15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https://quintly-image-storage.s3.amazonaws.com/1d8cb112c59f273c1d6352dc2828950a/3a393624ecdbffbf88b4de478cbaa336.jpg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18306257"/>
                  </a:ext>
                </a:extLst>
              </a:tr>
            </a:tbl>
          </a:graphicData>
        </a:graphic>
      </p:graphicFrame>
      <p:sp>
        <p:nvSpPr>
          <p:cNvPr id="4" name="Text Placeholder 3">
            <a:extLst>
              <a:ext uri="{FF2B5EF4-FFF2-40B4-BE49-F238E27FC236}">
                <a16:creationId xmlns:a16="http://schemas.microsoft.com/office/drawing/2014/main" id="{D6D00E11-8D55-4E75-AF34-F73349A9EFA3}"/>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3970222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F482D-AE44-42D2-B0A7-2010DE1DFE13}"/>
              </a:ext>
            </a:extLst>
          </p:cNvPr>
          <p:cNvSpPr>
            <a:spLocks noGrp="1"/>
          </p:cNvSpPr>
          <p:nvPr>
            <p:ph type="title"/>
          </p:nvPr>
        </p:nvSpPr>
        <p:spPr/>
        <p:txBody>
          <a:bodyPr/>
          <a:lstStyle/>
          <a:p>
            <a:r>
              <a:rPr lang="en-US"/>
              <a:t>Facebook Own Posts Table | 1 group and 1 profile - 8 of 26</a:t>
            </a:r>
          </a:p>
        </p:txBody>
      </p:sp>
      <p:graphicFrame>
        <p:nvGraphicFramePr>
          <p:cNvPr id="5" name="Table Placeholder 4">
            <a:extLst>
              <a:ext uri="{FF2B5EF4-FFF2-40B4-BE49-F238E27FC236}">
                <a16:creationId xmlns:a16="http://schemas.microsoft.com/office/drawing/2014/main" id="{3FA4302E-F3A0-43F0-AE43-550440CF50A0}"/>
              </a:ext>
            </a:extLst>
          </p:cNvPr>
          <p:cNvGraphicFramePr>
            <a:graphicFrameLocks noGrp="1"/>
          </p:cNvGraphicFramePr>
          <p:nvPr>
            <p:ph type="tbl" sz="quarter" idx="13"/>
            <p:extLst>
              <p:ext uri="{D42A27DB-BD31-4B8C-83A1-F6EECF244321}">
                <p14:modId xmlns:p14="http://schemas.microsoft.com/office/powerpoint/2010/main" val="225510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37079090"/>
                    </a:ext>
                  </a:extLst>
                </a:gridCol>
                <a:gridCol w="1316735">
                  <a:extLst>
                    <a:ext uri="{9D8B030D-6E8A-4147-A177-3AD203B41FA5}">
                      <a16:colId xmlns:a16="http://schemas.microsoft.com/office/drawing/2014/main" val="103141568"/>
                    </a:ext>
                  </a:extLst>
                </a:gridCol>
                <a:gridCol w="905256">
                  <a:extLst>
                    <a:ext uri="{9D8B030D-6E8A-4147-A177-3AD203B41FA5}">
                      <a16:colId xmlns:a16="http://schemas.microsoft.com/office/drawing/2014/main" val="3692565217"/>
                    </a:ext>
                  </a:extLst>
                </a:gridCol>
                <a:gridCol w="411480">
                  <a:extLst>
                    <a:ext uri="{9D8B030D-6E8A-4147-A177-3AD203B41FA5}">
                      <a16:colId xmlns:a16="http://schemas.microsoft.com/office/drawing/2014/main" val="2552106577"/>
                    </a:ext>
                  </a:extLst>
                </a:gridCol>
                <a:gridCol w="411480">
                  <a:extLst>
                    <a:ext uri="{9D8B030D-6E8A-4147-A177-3AD203B41FA5}">
                      <a16:colId xmlns:a16="http://schemas.microsoft.com/office/drawing/2014/main" val="1204660599"/>
                    </a:ext>
                  </a:extLst>
                </a:gridCol>
                <a:gridCol w="411480">
                  <a:extLst>
                    <a:ext uri="{9D8B030D-6E8A-4147-A177-3AD203B41FA5}">
                      <a16:colId xmlns:a16="http://schemas.microsoft.com/office/drawing/2014/main" val="3165888668"/>
                    </a:ext>
                  </a:extLst>
                </a:gridCol>
                <a:gridCol w="411480">
                  <a:extLst>
                    <a:ext uri="{9D8B030D-6E8A-4147-A177-3AD203B41FA5}">
                      <a16:colId xmlns:a16="http://schemas.microsoft.com/office/drawing/2014/main" val="2105420029"/>
                    </a:ext>
                  </a:extLst>
                </a:gridCol>
                <a:gridCol w="411480">
                  <a:extLst>
                    <a:ext uri="{9D8B030D-6E8A-4147-A177-3AD203B41FA5}">
                      <a16:colId xmlns:a16="http://schemas.microsoft.com/office/drawing/2014/main" val="1132372680"/>
                    </a:ext>
                  </a:extLst>
                </a:gridCol>
                <a:gridCol w="411480">
                  <a:extLst>
                    <a:ext uri="{9D8B030D-6E8A-4147-A177-3AD203B41FA5}">
                      <a16:colId xmlns:a16="http://schemas.microsoft.com/office/drawing/2014/main" val="1394851844"/>
                    </a:ext>
                  </a:extLst>
                </a:gridCol>
                <a:gridCol w="411480">
                  <a:extLst>
                    <a:ext uri="{9D8B030D-6E8A-4147-A177-3AD203B41FA5}">
                      <a16:colId xmlns:a16="http://schemas.microsoft.com/office/drawing/2014/main" val="4236047947"/>
                    </a:ext>
                  </a:extLst>
                </a:gridCol>
                <a:gridCol w="411480">
                  <a:extLst>
                    <a:ext uri="{9D8B030D-6E8A-4147-A177-3AD203B41FA5}">
                      <a16:colId xmlns:a16="http://schemas.microsoft.com/office/drawing/2014/main" val="3084848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2649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- 2022-10-07 12:19:32</a:t>
                      </a:r>
                      <a:r>
                        <a:rPr kumimoji="0" lang="en-US" sz="1000" b="0" i="0" u="none" strike="noStrike" kern="1200" cap="none" spc="0" normalizeH="0" baseline="0" noProof="0">
                          <a:ln>
                            <a:noFill/>
                          </a:ln>
                          <a:solidFill>
                            <a:prstClr val="black"/>
                          </a:solidFill>
                          <a:effectLst/>
                          <a:uLnTx/>
                          <a:uFillTx/>
                          <a:latin typeface="+mn-lt"/>
                          <a:ea typeface="+mn-ea"/>
                          <a:cs typeface="+mn-cs"/>
                        </a:rPr>
                        <a:t>
 🥘 #PERADUAN 🥘
Dapatkah anda menghidu aroma perayaan yang bakal tiba? 😋 Kami sedang bersiap sedia pelbagai juadah aneka rasa untuk Deepavali nanti, namun dapat rasakan ada sesuatu yang tidak kena.. 💭
☝🏼 Pilih juadah yang tidak berkenaan dan anda berpeluang untuk menangi baucar Buttercup Lazada (The Culina Co.) bernilai RM50!🎟
Cara-caranya:
Ikuti halaman Buttercup Malaysia
Kongsikan jawapan anda di ruang komen di bawah (A/B/C/D)
Kongsi pos ini di ruang Timeline anda.
⏳ Peraduan berakhir 31 October 2022.
#ButtercupMalaysia #Buttercup #ButtercupMy #ThatswhyIchooseButtercup #TryItToBelieveIt #ButtercupLuxurySpread #SeronokDenganButtercup  #PeraduanButtercupLuxurySpread #Peraduan #PeraduanMY #HadiahMenarik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https://quintly-image-storage.s3.amazonaws.com/19f541bc255d90c6e5e6ec5e1ac8a468/5cf3431b55456be4053e150d949c0bda.jpg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3591498"/>
                  </a:ext>
                </a:extLst>
              </a:tr>
            </a:tbl>
          </a:graphicData>
        </a:graphic>
      </p:graphicFrame>
      <p:sp>
        <p:nvSpPr>
          <p:cNvPr id="4" name="Text Placeholder 3">
            <a:extLst>
              <a:ext uri="{FF2B5EF4-FFF2-40B4-BE49-F238E27FC236}">
                <a16:creationId xmlns:a16="http://schemas.microsoft.com/office/drawing/2014/main" id="{125BCC9B-6B8D-430B-B0D9-F7160F39DA1E}"/>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4017502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355AB-12F6-4097-8E54-BA7B72F72E08}"/>
              </a:ext>
            </a:extLst>
          </p:cNvPr>
          <p:cNvSpPr>
            <a:spLocks noGrp="1"/>
          </p:cNvSpPr>
          <p:nvPr>
            <p:ph type="title"/>
          </p:nvPr>
        </p:nvSpPr>
        <p:spPr/>
        <p:txBody>
          <a:bodyPr/>
          <a:lstStyle/>
          <a:p>
            <a:r>
              <a:rPr lang="en-US"/>
              <a:t>Facebook Own Posts Table | 1 group and 1 profile - 9 of 26</a:t>
            </a:r>
          </a:p>
        </p:txBody>
      </p:sp>
      <p:graphicFrame>
        <p:nvGraphicFramePr>
          <p:cNvPr id="5" name="Table Placeholder 4">
            <a:extLst>
              <a:ext uri="{FF2B5EF4-FFF2-40B4-BE49-F238E27FC236}">
                <a16:creationId xmlns:a16="http://schemas.microsoft.com/office/drawing/2014/main" id="{99A50FBC-B31A-4EB5-BD7A-F59A096BD68D}"/>
              </a:ext>
            </a:extLst>
          </p:cNvPr>
          <p:cNvGraphicFramePr>
            <a:graphicFrameLocks noGrp="1"/>
          </p:cNvGraphicFramePr>
          <p:nvPr>
            <p:ph type="tbl" sz="quarter" idx="13"/>
            <p:extLst>
              <p:ext uri="{D42A27DB-BD31-4B8C-83A1-F6EECF244321}">
                <p14:modId xmlns:p14="http://schemas.microsoft.com/office/powerpoint/2010/main" val="3037933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24327890"/>
                    </a:ext>
                  </a:extLst>
                </a:gridCol>
                <a:gridCol w="1316735">
                  <a:extLst>
                    <a:ext uri="{9D8B030D-6E8A-4147-A177-3AD203B41FA5}">
                      <a16:colId xmlns:a16="http://schemas.microsoft.com/office/drawing/2014/main" val="3104152988"/>
                    </a:ext>
                  </a:extLst>
                </a:gridCol>
                <a:gridCol w="905256">
                  <a:extLst>
                    <a:ext uri="{9D8B030D-6E8A-4147-A177-3AD203B41FA5}">
                      <a16:colId xmlns:a16="http://schemas.microsoft.com/office/drawing/2014/main" val="1152800859"/>
                    </a:ext>
                  </a:extLst>
                </a:gridCol>
                <a:gridCol w="411480">
                  <a:extLst>
                    <a:ext uri="{9D8B030D-6E8A-4147-A177-3AD203B41FA5}">
                      <a16:colId xmlns:a16="http://schemas.microsoft.com/office/drawing/2014/main" val="318023455"/>
                    </a:ext>
                  </a:extLst>
                </a:gridCol>
                <a:gridCol w="411480">
                  <a:extLst>
                    <a:ext uri="{9D8B030D-6E8A-4147-A177-3AD203B41FA5}">
                      <a16:colId xmlns:a16="http://schemas.microsoft.com/office/drawing/2014/main" val="1288527222"/>
                    </a:ext>
                  </a:extLst>
                </a:gridCol>
                <a:gridCol w="411480">
                  <a:extLst>
                    <a:ext uri="{9D8B030D-6E8A-4147-A177-3AD203B41FA5}">
                      <a16:colId xmlns:a16="http://schemas.microsoft.com/office/drawing/2014/main" val="2235438811"/>
                    </a:ext>
                  </a:extLst>
                </a:gridCol>
                <a:gridCol w="411480">
                  <a:extLst>
                    <a:ext uri="{9D8B030D-6E8A-4147-A177-3AD203B41FA5}">
                      <a16:colId xmlns:a16="http://schemas.microsoft.com/office/drawing/2014/main" val="1111146938"/>
                    </a:ext>
                  </a:extLst>
                </a:gridCol>
                <a:gridCol w="411480">
                  <a:extLst>
                    <a:ext uri="{9D8B030D-6E8A-4147-A177-3AD203B41FA5}">
                      <a16:colId xmlns:a16="http://schemas.microsoft.com/office/drawing/2014/main" val="2076032535"/>
                    </a:ext>
                  </a:extLst>
                </a:gridCol>
                <a:gridCol w="411480">
                  <a:extLst>
                    <a:ext uri="{9D8B030D-6E8A-4147-A177-3AD203B41FA5}">
                      <a16:colId xmlns:a16="http://schemas.microsoft.com/office/drawing/2014/main" val="2156217127"/>
                    </a:ext>
                  </a:extLst>
                </a:gridCol>
                <a:gridCol w="411480">
                  <a:extLst>
                    <a:ext uri="{9D8B030D-6E8A-4147-A177-3AD203B41FA5}">
                      <a16:colId xmlns:a16="http://schemas.microsoft.com/office/drawing/2014/main" val="3570216983"/>
                    </a:ext>
                  </a:extLst>
                </a:gridCol>
                <a:gridCol w="411480">
                  <a:extLst>
                    <a:ext uri="{9D8B030D-6E8A-4147-A177-3AD203B41FA5}">
                      <a16:colId xmlns:a16="http://schemas.microsoft.com/office/drawing/2014/main" val="3651485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693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- 2022-10-07 12:15:01</a:t>
                      </a:r>
                      <a:r>
                        <a:rPr kumimoji="0" lang="en-US" sz="1000" b="0" i="0" u="none" strike="noStrike" kern="1200" cap="none" spc="0" normalizeH="0" baseline="0" noProof="0">
                          <a:ln>
                            <a:noFill/>
                          </a:ln>
                          <a:solidFill>
                            <a:prstClr val="black"/>
                          </a:solidFill>
                          <a:effectLst/>
                          <a:uLnTx/>
                          <a:uFillTx/>
                          <a:latin typeface="+mn-lt"/>
                          <a:ea typeface="+mn-ea"/>
                          <a:cs typeface="+mn-cs"/>
                        </a:rPr>
                        <a:t>
 #SCSBakeIt |Chocolate Pull-Me-Up Cake 🎂
You may have seen this cake before! 😲 This recipe will definitely be one to enjoy with little ones; you can easily change up the flavours to match the occasion or to add that personal touch. ✨ Not forgetting the rich glaze that adds all the fun and drama! 🪄
📝 Special thanks to Joanne for this awesome recipe! If you try this recipe out, share a video of the magical pull in the comments below!
🛍 Shop SCS Unsalted Butter on Lazada (The Culina Co.): https://bit.ly/3G3jYSn
#SCS #SCSDairyMY #SCSButter #ButterIsBetter #premiumbutter #goodness #SCSDoubleChurn #SCSUnsaltedButter #HomeBaking #HomeBakers #Bake #ChocolatePullMeUpCake #TsunamiCake #tiktok #trendingcake #trendingrecipe #trendy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https://quintly-image-storage.s3.amazonaws.com/644423ac1869f89664db59b20d609670/0e46ebcd598448ae8340f0ea1cc5f4b7.jpg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95256004"/>
                  </a:ext>
                </a:extLst>
              </a:tr>
            </a:tbl>
          </a:graphicData>
        </a:graphic>
      </p:graphicFrame>
      <p:sp>
        <p:nvSpPr>
          <p:cNvPr id="4" name="Text Placeholder 3">
            <a:extLst>
              <a:ext uri="{FF2B5EF4-FFF2-40B4-BE49-F238E27FC236}">
                <a16:creationId xmlns:a16="http://schemas.microsoft.com/office/drawing/2014/main" id="{43A45FB3-3F2C-465B-861E-423D0FD16DA4}"/>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546039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22F75-B0E4-44C1-98C5-BE7C9BE18592}"/>
              </a:ext>
            </a:extLst>
          </p:cNvPr>
          <p:cNvSpPr>
            <a:spLocks noGrp="1"/>
          </p:cNvSpPr>
          <p:nvPr>
            <p:ph type="title"/>
          </p:nvPr>
        </p:nvSpPr>
        <p:spPr/>
        <p:txBody>
          <a:bodyPr/>
          <a:lstStyle/>
          <a:p>
            <a:r>
              <a:rPr lang="en-US"/>
              <a:t>Facebook Own Posts Table | 1 group and 1 profile - 10 of 26</a:t>
            </a:r>
          </a:p>
        </p:txBody>
      </p:sp>
      <p:graphicFrame>
        <p:nvGraphicFramePr>
          <p:cNvPr id="5" name="Table Placeholder 4">
            <a:extLst>
              <a:ext uri="{FF2B5EF4-FFF2-40B4-BE49-F238E27FC236}">
                <a16:creationId xmlns:a16="http://schemas.microsoft.com/office/drawing/2014/main" id="{631C7050-77A9-482D-9499-28F954937C6F}"/>
              </a:ext>
            </a:extLst>
          </p:cNvPr>
          <p:cNvGraphicFramePr>
            <a:graphicFrameLocks noGrp="1"/>
          </p:cNvGraphicFramePr>
          <p:nvPr>
            <p:ph type="tbl" sz="quarter" idx="13"/>
            <p:extLst>
              <p:ext uri="{D42A27DB-BD31-4B8C-83A1-F6EECF244321}">
                <p14:modId xmlns:p14="http://schemas.microsoft.com/office/powerpoint/2010/main" val="1640594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13927795"/>
                    </a:ext>
                  </a:extLst>
                </a:gridCol>
                <a:gridCol w="1316735">
                  <a:extLst>
                    <a:ext uri="{9D8B030D-6E8A-4147-A177-3AD203B41FA5}">
                      <a16:colId xmlns:a16="http://schemas.microsoft.com/office/drawing/2014/main" val="3082879186"/>
                    </a:ext>
                  </a:extLst>
                </a:gridCol>
                <a:gridCol w="905256">
                  <a:extLst>
                    <a:ext uri="{9D8B030D-6E8A-4147-A177-3AD203B41FA5}">
                      <a16:colId xmlns:a16="http://schemas.microsoft.com/office/drawing/2014/main" val="3616834559"/>
                    </a:ext>
                  </a:extLst>
                </a:gridCol>
                <a:gridCol w="411480">
                  <a:extLst>
                    <a:ext uri="{9D8B030D-6E8A-4147-A177-3AD203B41FA5}">
                      <a16:colId xmlns:a16="http://schemas.microsoft.com/office/drawing/2014/main" val="696241978"/>
                    </a:ext>
                  </a:extLst>
                </a:gridCol>
                <a:gridCol w="411480">
                  <a:extLst>
                    <a:ext uri="{9D8B030D-6E8A-4147-A177-3AD203B41FA5}">
                      <a16:colId xmlns:a16="http://schemas.microsoft.com/office/drawing/2014/main" val="300955808"/>
                    </a:ext>
                  </a:extLst>
                </a:gridCol>
                <a:gridCol w="411480">
                  <a:extLst>
                    <a:ext uri="{9D8B030D-6E8A-4147-A177-3AD203B41FA5}">
                      <a16:colId xmlns:a16="http://schemas.microsoft.com/office/drawing/2014/main" val="1966858666"/>
                    </a:ext>
                  </a:extLst>
                </a:gridCol>
                <a:gridCol w="411480">
                  <a:extLst>
                    <a:ext uri="{9D8B030D-6E8A-4147-A177-3AD203B41FA5}">
                      <a16:colId xmlns:a16="http://schemas.microsoft.com/office/drawing/2014/main" val="1892130279"/>
                    </a:ext>
                  </a:extLst>
                </a:gridCol>
                <a:gridCol w="411480">
                  <a:extLst>
                    <a:ext uri="{9D8B030D-6E8A-4147-A177-3AD203B41FA5}">
                      <a16:colId xmlns:a16="http://schemas.microsoft.com/office/drawing/2014/main" val="2840617996"/>
                    </a:ext>
                  </a:extLst>
                </a:gridCol>
                <a:gridCol w="411480">
                  <a:extLst>
                    <a:ext uri="{9D8B030D-6E8A-4147-A177-3AD203B41FA5}">
                      <a16:colId xmlns:a16="http://schemas.microsoft.com/office/drawing/2014/main" val="3594788797"/>
                    </a:ext>
                  </a:extLst>
                </a:gridCol>
                <a:gridCol w="411480">
                  <a:extLst>
                    <a:ext uri="{9D8B030D-6E8A-4147-A177-3AD203B41FA5}">
                      <a16:colId xmlns:a16="http://schemas.microsoft.com/office/drawing/2014/main" val="3409959575"/>
                    </a:ext>
                  </a:extLst>
                </a:gridCol>
                <a:gridCol w="411480">
                  <a:extLst>
                    <a:ext uri="{9D8B030D-6E8A-4147-A177-3AD203B41FA5}">
                      <a16:colId xmlns:a16="http://schemas.microsoft.com/office/drawing/2014/main" val="4031195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93481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- 2022-10-07 12:00:04</a:t>
                      </a:r>
                      <a:r>
                        <a:rPr kumimoji="0" lang="en-US" sz="1000" b="0" i="0" u="none" strike="noStrike" kern="1200" cap="none" spc="0" normalizeH="0" baseline="0" noProof="0">
                          <a:ln>
                            <a:noFill/>
                          </a:ln>
                          <a:solidFill>
                            <a:prstClr val="black"/>
                          </a:solidFill>
                          <a:effectLst/>
                          <a:uLnTx/>
                          <a:uFillTx/>
                          <a:latin typeface="+mn-lt"/>
                          <a:ea typeface="+mn-ea"/>
                          <a:cs typeface="+mn-cs"/>
                        </a:rPr>
                        <a:t>
 Don’t miss this s-s-sensationally sizzling and flavourful fajita feast before it’s off our menus! 
Featuring the Limited Edition Buffalo Chicken Fajitas. Check out all 5 other amazing fajita show flavours here: https://chilis.com.my/fajita-show/ 
#TogetherWeChilis #ChilisMy #FajitaShow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https://quintly-image-storage.s3.amazonaws.com/63fa965049b306c50a2690299c07983d/3ff6ca6783417d4385dfa9667f904a0c.jpg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47588340"/>
                  </a:ext>
                </a:extLst>
              </a:tr>
            </a:tbl>
          </a:graphicData>
        </a:graphic>
      </p:graphicFrame>
      <p:sp>
        <p:nvSpPr>
          <p:cNvPr id="4" name="Text Placeholder 3">
            <a:extLst>
              <a:ext uri="{FF2B5EF4-FFF2-40B4-BE49-F238E27FC236}">
                <a16:creationId xmlns:a16="http://schemas.microsoft.com/office/drawing/2014/main" id="{F56FFB46-96F3-46C7-A13B-8DC6338A6443}"/>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3368800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EE06C-EAEB-4345-80E4-85D8513A0A90}"/>
              </a:ext>
            </a:extLst>
          </p:cNvPr>
          <p:cNvSpPr>
            <a:spLocks noGrp="1"/>
          </p:cNvSpPr>
          <p:nvPr>
            <p:ph type="title"/>
          </p:nvPr>
        </p:nvSpPr>
        <p:spPr/>
        <p:txBody>
          <a:bodyPr/>
          <a:lstStyle/>
          <a:p>
            <a:r>
              <a:rPr lang="en-US"/>
              <a:t>Facebook Own Posts Table | 1 group and 1 profile - 11 of 26</a:t>
            </a:r>
          </a:p>
        </p:txBody>
      </p:sp>
      <p:graphicFrame>
        <p:nvGraphicFramePr>
          <p:cNvPr id="5" name="Table Placeholder 4">
            <a:extLst>
              <a:ext uri="{FF2B5EF4-FFF2-40B4-BE49-F238E27FC236}">
                <a16:creationId xmlns:a16="http://schemas.microsoft.com/office/drawing/2014/main" id="{D5289069-554F-4E9C-83AE-AFE8E38BFB79}"/>
              </a:ext>
            </a:extLst>
          </p:cNvPr>
          <p:cNvGraphicFramePr>
            <a:graphicFrameLocks noGrp="1"/>
          </p:cNvGraphicFramePr>
          <p:nvPr>
            <p:ph type="tbl" sz="quarter" idx="13"/>
            <p:extLst>
              <p:ext uri="{D42A27DB-BD31-4B8C-83A1-F6EECF244321}">
                <p14:modId xmlns:p14="http://schemas.microsoft.com/office/powerpoint/2010/main" val="425132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56431840"/>
                    </a:ext>
                  </a:extLst>
                </a:gridCol>
                <a:gridCol w="1316735">
                  <a:extLst>
                    <a:ext uri="{9D8B030D-6E8A-4147-A177-3AD203B41FA5}">
                      <a16:colId xmlns:a16="http://schemas.microsoft.com/office/drawing/2014/main" val="3980945663"/>
                    </a:ext>
                  </a:extLst>
                </a:gridCol>
                <a:gridCol w="905256">
                  <a:extLst>
                    <a:ext uri="{9D8B030D-6E8A-4147-A177-3AD203B41FA5}">
                      <a16:colId xmlns:a16="http://schemas.microsoft.com/office/drawing/2014/main" val="87528020"/>
                    </a:ext>
                  </a:extLst>
                </a:gridCol>
                <a:gridCol w="411480">
                  <a:extLst>
                    <a:ext uri="{9D8B030D-6E8A-4147-A177-3AD203B41FA5}">
                      <a16:colId xmlns:a16="http://schemas.microsoft.com/office/drawing/2014/main" val="961362885"/>
                    </a:ext>
                  </a:extLst>
                </a:gridCol>
                <a:gridCol w="411480">
                  <a:extLst>
                    <a:ext uri="{9D8B030D-6E8A-4147-A177-3AD203B41FA5}">
                      <a16:colId xmlns:a16="http://schemas.microsoft.com/office/drawing/2014/main" val="2003611950"/>
                    </a:ext>
                  </a:extLst>
                </a:gridCol>
                <a:gridCol w="411480">
                  <a:extLst>
                    <a:ext uri="{9D8B030D-6E8A-4147-A177-3AD203B41FA5}">
                      <a16:colId xmlns:a16="http://schemas.microsoft.com/office/drawing/2014/main" val="2495565724"/>
                    </a:ext>
                  </a:extLst>
                </a:gridCol>
                <a:gridCol w="411480">
                  <a:extLst>
                    <a:ext uri="{9D8B030D-6E8A-4147-A177-3AD203B41FA5}">
                      <a16:colId xmlns:a16="http://schemas.microsoft.com/office/drawing/2014/main" val="1620908785"/>
                    </a:ext>
                  </a:extLst>
                </a:gridCol>
                <a:gridCol w="411480">
                  <a:extLst>
                    <a:ext uri="{9D8B030D-6E8A-4147-A177-3AD203B41FA5}">
                      <a16:colId xmlns:a16="http://schemas.microsoft.com/office/drawing/2014/main" val="1958727171"/>
                    </a:ext>
                  </a:extLst>
                </a:gridCol>
                <a:gridCol w="411480">
                  <a:extLst>
                    <a:ext uri="{9D8B030D-6E8A-4147-A177-3AD203B41FA5}">
                      <a16:colId xmlns:a16="http://schemas.microsoft.com/office/drawing/2014/main" val="3526560072"/>
                    </a:ext>
                  </a:extLst>
                </a:gridCol>
                <a:gridCol w="411480">
                  <a:extLst>
                    <a:ext uri="{9D8B030D-6E8A-4147-A177-3AD203B41FA5}">
                      <a16:colId xmlns:a16="http://schemas.microsoft.com/office/drawing/2014/main" val="4093352310"/>
                    </a:ext>
                  </a:extLst>
                </a:gridCol>
                <a:gridCol w="411480">
                  <a:extLst>
                    <a:ext uri="{9D8B030D-6E8A-4147-A177-3AD203B41FA5}">
                      <a16:colId xmlns:a16="http://schemas.microsoft.com/office/drawing/2014/main" val="3503959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88237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- 2022-10-07 11:50:17</a:t>
                      </a:r>
                      <a:r>
                        <a:rPr kumimoji="0" lang="en-US" sz="1000" b="0" i="0" u="none" strike="noStrike" kern="1200" cap="none" spc="0" normalizeH="0" baseline="0" noProof="0">
                          <a:ln>
                            <a:noFill/>
                          </a:ln>
                          <a:solidFill>
                            <a:prstClr val="black"/>
                          </a:solidFill>
                          <a:effectLst/>
                          <a:uLnTx/>
                          <a:uFillTx/>
                          <a:latin typeface="+mn-lt"/>
                          <a:ea typeface="+mn-ea"/>
                          <a:cs typeface="+mn-cs"/>
                        </a:rPr>
                        <a:t>
 Breathing new life into a new space should be an easy, hassle-free experience 
With Majestic True Beauty’s enhanced formula, enjoy peace of mind with easy-to-clean walls that come in a myriad of colours. 
🔍Jotun Majestic True Beauty Sheen in 1012 Wild Rice - A beautiful yellow colour that is both neutral and cheerful 
Explore colour possibilities with Jotun Majestic True Beauty here https://bit.ly/3Em1jUE
#Jotun #JotunMajestic #JotunMajesticTrueBeauty #JotunInterior #InteriorPaint #HomeInterior #Luxurious #InteriorDesign #HomeInspo #HomeRefresh #HomeMakeover #Minimalist #Jotun1212WildRice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https://quintly-image-storage.s3.amazonaws.com/b7553425e4ca6118ab64739c4ca17ee7/7c4d6321bf0afa74e40820422f29364d.jpg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15737735"/>
                  </a:ext>
                </a:extLst>
              </a:tr>
            </a:tbl>
          </a:graphicData>
        </a:graphic>
      </p:graphicFrame>
      <p:sp>
        <p:nvSpPr>
          <p:cNvPr id="4" name="Text Placeholder 3">
            <a:extLst>
              <a:ext uri="{FF2B5EF4-FFF2-40B4-BE49-F238E27FC236}">
                <a16:creationId xmlns:a16="http://schemas.microsoft.com/office/drawing/2014/main" id="{4CAE6655-2260-45FB-8FA3-2EC5DB87116E}"/>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470717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B64BC-5B8A-4173-809E-9F73FEB5795A}"/>
              </a:ext>
            </a:extLst>
          </p:cNvPr>
          <p:cNvSpPr>
            <a:spLocks noGrp="1"/>
          </p:cNvSpPr>
          <p:nvPr>
            <p:ph type="title"/>
          </p:nvPr>
        </p:nvSpPr>
        <p:spPr/>
        <p:txBody>
          <a:bodyPr/>
          <a:lstStyle/>
          <a:p>
            <a:r>
              <a:rPr lang="en-US"/>
              <a:t>Facebook Own Posts Table | 1 group and 1 profile - 12 of 26</a:t>
            </a:r>
          </a:p>
        </p:txBody>
      </p:sp>
      <p:graphicFrame>
        <p:nvGraphicFramePr>
          <p:cNvPr id="5" name="Table Placeholder 4">
            <a:extLst>
              <a:ext uri="{FF2B5EF4-FFF2-40B4-BE49-F238E27FC236}">
                <a16:creationId xmlns:a16="http://schemas.microsoft.com/office/drawing/2014/main" id="{5447DBCC-AEE4-4F92-921C-AB5C58EA02FE}"/>
              </a:ext>
            </a:extLst>
          </p:cNvPr>
          <p:cNvGraphicFramePr>
            <a:graphicFrameLocks noGrp="1"/>
          </p:cNvGraphicFramePr>
          <p:nvPr>
            <p:ph type="tbl" sz="quarter" idx="13"/>
            <p:extLst>
              <p:ext uri="{D42A27DB-BD31-4B8C-83A1-F6EECF244321}">
                <p14:modId xmlns:p14="http://schemas.microsoft.com/office/powerpoint/2010/main" val="3834238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73559069"/>
                    </a:ext>
                  </a:extLst>
                </a:gridCol>
                <a:gridCol w="1316735">
                  <a:extLst>
                    <a:ext uri="{9D8B030D-6E8A-4147-A177-3AD203B41FA5}">
                      <a16:colId xmlns:a16="http://schemas.microsoft.com/office/drawing/2014/main" val="1091234458"/>
                    </a:ext>
                  </a:extLst>
                </a:gridCol>
                <a:gridCol w="905256">
                  <a:extLst>
                    <a:ext uri="{9D8B030D-6E8A-4147-A177-3AD203B41FA5}">
                      <a16:colId xmlns:a16="http://schemas.microsoft.com/office/drawing/2014/main" val="1300009118"/>
                    </a:ext>
                  </a:extLst>
                </a:gridCol>
                <a:gridCol w="411480">
                  <a:extLst>
                    <a:ext uri="{9D8B030D-6E8A-4147-A177-3AD203B41FA5}">
                      <a16:colId xmlns:a16="http://schemas.microsoft.com/office/drawing/2014/main" val="1503338352"/>
                    </a:ext>
                  </a:extLst>
                </a:gridCol>
                <a:gridCol w="411480">
                  <a:extLst>
                    <a:ext uri="{9D8B030D-6E8A-4147-A177-3AD203B41FA5}">
                      <a16:colId xmlns:a16="http://schemas.microsoft.com/office/drawing/2014/main" val="3099001533"/>
                    </a:ext>
                  </a:extLst>
                </a:gridCol>
                <a:gridCol w="411480">
                  <a:extLst>
                    <a:ext uri="{9D8B030D-6E8A-4147-A177-3AD203B41FA5}">
                      <a16:colId xmlns:a16="http://schemas.microsoft.com/office/drawing/2014/main" val="2409375901"/>
                    </a:ext>
                  </a:extLst>
                </a:gridCol>
                <a:gridCol w="411480">
                  <a:extLst>
                    <a:ext uri="{9D8B030D-6E8A-4147-A177-3AD203B41FA5}">
                      <a16:colId xmlns:a16="http://schemas.microsoft.com/office/drawing/2014/main" val="4172634612"/>
                    </a:ext>
                  </a:extLst>
                </a:gridCol>
                <a:gridCol w="411480">
                  <a:extLst>
                    <a:ext uri="{9D8B030D-6E8A-4147-A177-3AD203B41FA5}">
                      <a16:colId xmlns:a16="http://schemas.microsoft.com/office/drawing/2014/main" val="2412421832"/>
                    </a:ext>
                  </a:extLst>
                </a:gridCol>
                <a:gridCol w="411480">
                  <a:extLst>
                    <a:ext uri="{9D8B030D-6E8A-4147-A177-3AD203B41FA5}">
                      <a16:colId xmlns:a16="http://schemas.microsoft.com/office/drawing/2014/main" val="2152408442"/>
                    </a:ext>
                  </a:extLst>
                </a:gridCol>
                <a:gridCol w="411480">
                  <a:extLst>
                    <a:ext uri="{9D8B030D-6E8A-4147-A177-3AD203B41FA5}">
                      <a16:colId xmlns:a16="http://schemas.microsoft.com/office/drawing/2014/main" val="70682207"/>
                    </a:ext>
                  </a:extLst>
                </a:gridCol>
                <a:gridCol w="411480">
                  <a:extLst>
                    <a:ext uri="{9D8B030D-6E8A-4147-A177-3AD203B41FA5}">
                      <a16:colId xmlns:a16="http://schemas.microsoft.com/office/drawing/2014/main" val="73063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6209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- 2022-10-07 11:29:31</a:t>
                      </a:r>
                      <a:r>
                        <a:rPr kumimoji="0" lang="en-US" sz="1000" b="0" i="0" u="none" strike="noStrike" kern="1200" cap="none" spc="0" normalizeH="0" baseline="0" noProof="0">
                          <a:ln>
                            <a:noFill/>
                          </a:ln>
                          <a:solidFill>
                            <a:prstClr val="black"/>
                          </a:solidFill>
                          <a:effectLst/>
                          <a:uLnTx/>
                          <a:uFillTx/>
                          <a:latin typeface="+mn-lt"/>
                          <a:ea typeface="+mn-ea"/>
                          <a:cs typeface="+mn-cs"/>
                        </a:rPr>
                        <a:t>
 🗡️Get ready to slay your day with 《SEKKISEI X DEMON SLAYER》Clear Wellness essentials now upgraded with exclusive limited edition designs inspired by the popular Demon Slayer anime. 
This limited edition collections includes exclusive designs for: 
⛩️[Moisturizing Lotion] SEKKISEI Clear Wellness Natural Drip and SEKKISEI Clear Wellness Pure Concentrate
⛩️[Moisturizing Emulsion] SEKKISEI Clear Wellness Smoothing Milk and SEKKISEI Clear Wellness Refining Milk
⛩️[UV Protection] SEKKISEI Clear Wellness UV Gel. 
Suitable for both sensitive or normal skin types. 
Buy before 31 October while stocks last and enjoy exclusive demon slayer merchandise as gift with purchase. Find out more on our website here: https://bit.ly/SekkiseiXDemonSlayer
#SekkiseixDemonslayer
#SnowBreathing
#SustainableSkincare
#KimetsuNoYaiba
#KoseMY
#DemonSlayer
#</a:t>
                      </a:r>
                      <a:r>
                        <a:rPr kumimoji="0" lang="ja-JP" altLang="en-US" sz="1000" b="0" i="0" u="none" strike="noStrike" kern="1200" cap="none" spc="0" normalizeH="0" baseline="0" noProof="0">
                          <a:ln>
                            <a:noFill/>
                          </a:ln>
                          <a:solidFill>
                            <a:prstClr val="black"/>
                          </a:solidFill>
                          <a:effectLst/>
                          <a:uLnTx/>
                          <a:uFillTx/>
                          <a:latin typeface="+mn-lt"/>
                          <a:ea typeface="+mn-ea"/>
                          <a:cs typeface="+mn-cs"/>
                        </a:rPr>
                        <a:t>雪肌精</a:t>
                      </a:r>
                      <a:r>
                        <a:rPr kumimoji="0" lang="en-US" sz="1000" b="0" i="0" u="none" strike="noStrike" kern="1200" cap="none" spc="0" normalizeH="0" baseline="0" noProof="0">
                          <a:ln>
                            <a:noFill/>
                          </a:ln>
                          <a:solidFill>
                            <a:prstClr val="black"/>
                          </a:solidFill>
                          <a:effectLst/>
                          <a:uLnTx/>
                          <a:uFillTx/>
                          <a:latin typeface="+mn-lt"/>
                          <a:ea typeface="+mn-ea"/>
                          <a:cs typeface="+mn-cs"/>
                        </a:rPr>
                        <a:t>x</a:t>
                      </a:r>
                      <a:r>
                        <a:rPr kumimoji="0" lang="ja-JP" altLang="en-US" sz="1000" b="0" i="0" u="none" strike="noStrike" kern="1200" cap="none" spc="0" normalizeH="0" baseline="0" noProof="0">
                          <a:ln>
                            <a:noFill/>
                          </a:ln>
                          <a:solidFill>
                            <a:prstClr val="black"/>
                          </a:solidFill>
                          <a:effectLst/>
                          <a:uLnTx/>
                          <a:uFillTx/>
                          <a:latin typeface="+mn-lt"/>
                          <a:ea typeface="+mn-ea"/>
                          <a:cs typeface="+mn-cs"/>
                        </a:rPr>
                        <a:t>鬼滅之刃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雪之呼吸</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https://quintly-image-storage.s3.amazonaws.com/7d5b6d70f9f023a754b2f0ac6b1cb496/47bf1232220634fcf0dd1f3291c1a4d5.jpg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10:22:36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5209143"/>
                  </a:ext>
                </a:extLst>
              </a:tr>
            </a:tbl>
          </a:graphicData>
        </a:graphic>
      </p:graphicFrame>
      <p:sp>
        <p:nvSpPr>
          <p:cNvPr id="4" name="Text Placeholder 3">
            <a:extLst>
              <a:ext uri="{FF2B5EF4-FFF2-40B4-BE49-F238E27FC236}">
                <a16:creationId xmlns:a16="http://schemas.microsoft.com/office/drawing/2014/main" id="{1DC48AF3-AD80-43D3-8E75-B85A8621EE08}"/>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213567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CE9AF-0199-4A11-BE33-DD65C8BEAF40}"/>
              </a:ext>
            </a:extLst>
          </p:cNvPr>
          <p:cNvSpPr>
            <a:spLocks noGrp="1"/>
          </p:cNvSpPr>
          <p:nvPr>
            <p:ph type="title"/>
          </p:nvPr>
        </p:nvSpPr>
        <p:spPr/>
        <p:txBody>
          <a:bodyPr/>
          <a:lstStyle/>
          <a:p>
            <a:r>
              <a:rPr lang="en-US"/>
              <a:t>Facebook Own Posts Table | 1 group and 1 profile - 13 of 26</a:t>
            </a:r>
          </a:p>
        </p:txBody>
      </p:sp>
      <p:graphicFrame>
        <p:nvGraphicFramePr>
          <p:cNvPr id="5" name="Table Placeholder 4">
            <a:extLst>
              <a:ext uri="{FF2B5EF4-FFF2-40B4-BE49-F238E27FC236}">
                <a16:creationId xmlns:a16="http://schemas.microsoft.com/office/drawing/2014/main" id="{6382591F-CF43-4E19-B013-E5436CCE9D7E}"/>
              </a:ext>
            </a:extLst>
          </p:cNvPr>
          <p:cNvGraphicFramePr>
            <a:graphicFrameLocks noGrp="1"/>
          </p:cNvGraphicFramePr>
          <p:nvPr>
            <p:ph type="tbl" sz="quarter" idx="13"/>
            <p:extLst>
              <p:ext uri="{D42A27DB-BD31-4B8C-83A1-F6EECF244321}">
                <p14:modId xmlns:p14="http://schemas.microsoft.com/office/powerpoint/2010/main" val="101444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26355110"/>
                    </a:ext>
                  </a:extLst>
                </a:gridCol>
                <a:gridCol w="1316735">
                  <a:extLst>
                    <a:ext uri="{9D8B030D-6E8A-4147-A177-3AD203B41FA5}">
                      <a16:colId xmlns:a16="http://schemas.microsoft.com/office/drawing/2014/main" val="3484601575"/>
                    </a:ext>
                  </a:extLst>
                </a:gridCol>
                <a:gridCol w="905256">
                  <a:extLst>
                    <a:ext uri="{9D8B030D-6E8A-4147-A177-3AD203B41FA5}">
                      <a16:colId xmlns:a16="http://schemas.microsoft.com/office/drawing/2014/main" val="385151753"/>
                    </a:ext>
                  </a:extLst>
                </a:gridCol>
                <a:gridCol w="411480">
                  <a:extLst>
                    <a:ext uri="{9D8B030D-6E8A-4147-A177-3AD203B41FA5}">
                      <a16:colId xmlns:a16="http://schemas.microsoft.com/office/drawing/2014/main" val="1663352020"/>
                    </a:ext>
                  </a:extLst>
                </a:gridCol>
                <a:gridCol w="411480">
                  <a:extLst>
                    <a:ext uri="{9D8B030D-6E8A-4147-A177-3AD203B41FA5}">
                      <a16:colId xmlns:a16="http://schemas.microsoft.com/office/drawing/2014/main" val="358273751"/>
                    </a:ext>
                  </a:extLst>
                </a:gridCol>
                <a:gridCol w="411480">
                  <a:extLst>
                    <a:ext uri="{9D8B030D-6E8A-4147-A177-3AD203B41FA5}">
                      <a16:colId xmlns:a16="http://schemas.microsoft.com/office/drawing/2014/main" val="744102484"/>
                    </a:ext>
                  </a:extLst>
                </a:gridCol>
                <a:gridCol w="411480">
                  <a:extLst>
                    <a:ext uri="{9D8B030D-6E8A-4147-A177-3AD203B41FA5}">
                      <a16:colId xmlns:a16="http://schemas.microsoft.com/office/drawing/2014/main" val="2928108145"/>
                    </a:ext>
                  </a:extLst>
                </a:gridCol>
                <a:gridCol w="411480">
                  <a:extLst>
                    <a:ext uri="{9D8B030D-6E8A-4147-A177-3AD203B41FA5}">
                      <a16:colId xmlns:a16="http://schemas.microsoft.com/office/drawing/2014/main" val="2095044452"/>
                    </a:ext>
                  </a:extLst>
                </a:gridCol>
                <a:gridCol w="411480">
                  <a:extLst>
                    <a:ext uri="{9D8B030D-6E8A-4147-A177-3AD203B41FA5}">
                      <a16:colId xmlns:a16="http://schemas.microsoft.com/office/drawing/2014/main" val="1216355682"/>
                    </a:ext>
                  </a:extLst>
                </a:gridCol>
                <a:gridCol w="411480">
                  <a:extLst>
                    <a:ext uri="{9D8B030D-6E8A-4147-A177-3AD203B41FA5}">
                      <a16:colId xmlns:a16="http://schemas.microsoft.com/office/drawing/2014/main" val="1492506146"/>
                    </a:ext>
                  </a:extLst>
                </a:gridCol>
                <a:gridCol w="411480">
                  <a:extLst>
                    <a:ext uri="{9D8B030D-6E8A-4147-A177-3AD203B41FA5}">
                      <a16:colId xmlns:a16="http://schemas.microsoft.com/office/drawing/2014/main" val="69955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0753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Coffee Bean &amp; Tea Leaf - Malaysia - 2022-10-06 16:02:07</a:t>
                      </a:r>
                      <a:r>
                        <a:rPr kumimoji="0" lang="en-US" sz="1000" b="0" i="0" u="none" strike="noStrike" kern="1200" cap="none" spc="0" normalizeH="0" baseline="0" noProof="0">
                          <a:ln>
                            <a:noFill/>
                          </a:ln>
                          <a:solidFill>
                            <a:prstClr val="black"/>
                          </a:solidFill>
                          <a:effectLst/>
                          <a:uLnTx/>
                          <a:uFillTx/>
                          <a:latin typeface="+mn-lt"/>
                          <a:ea typeface="+mn-ea"/>
                          <a:cs typeface="+mn-cs"/>
                        </a:rPr>
                        <a:t>
 October edition of promos are here. Remember to screenshot and save! 📸
✨Promos list:✨
7-10 Oct: The Coffee Bean Card Specials 1
21-24 Oct: Deepavali Promo
25-30 Oct: The Coffee Bean Card Specials 2
#CoffeeBeanMY #TheCoffeeBeanCard #TheCoffeeBeanCardSpecials #LoyaltyPromo #DeepavaliPromo #Deepavali #Promo #BeanTheMoment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https://quintly-image-storage.s3.amazonaws.com/0e787bae1be32aef9a8b9eb6767bde41/64444a9d4d27362f46e4e695f6a32495.jpg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45557"/>
                  </a:ext>
                </a:extLst>
              </a:tr>
            </a:tbl>
          </a:graphicData>
        </a:graphic>
      </p:graphicFrame>
      <p:sp>
        <p:nvSpPr>
          <p:cNvPr id="4" name="Text Placeholder 3">
            <a:extLst>
              <a:ext uri="{FF2B5EF4-FFF2-40B4-BE49-F238E27FC236}">
                <a16:creationId xmlns:a16="http://schemas.microsoft.com/office/drawing/2014/main" id="{553B6516-5031-46CA-9374-DE1D00F589BD}"/>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4266347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2FB0-E079-46E4-B11F-FBC81D0CB6C1}"/>
              </a:ext>
            </a:extLst>
          </p:cNvPr>
          <p:cNvSpPr>
            <a:spLocks noGrp="1"/>
          </p:cNvSpPr>
          <p:nvPr>
            <p:ph type="title"/>
          </p:nvPr>
        </p:nvSpPr>
        <p:spPr/>
        <p:txBody>
          <a:bodyPr/>
          <a:lstStyle/>
          <a:p>
            <a:r>
              <a:rPr lang="en-US"/>
              <a:t>Facebook Own Posts Table | 1 group and 1 profile - 14 of 26</a:t>
            </a:r>
          </a:p>
        </p:txBody>
      </p:sp>
      <p:graphicFrame>
        <p:nvGraphicFramePr>
          <p:cNvPr id="5" name="Table Placeholder 4">
            <a:extLst>
              <a:ext uri="{FF2B5EF4-FFF2-40B4-BE49-F238E27FC236}">
                <a16:creationId xmlns:a16="http://schemas.microsoft.com/office/drawing/2014/main" id="{F6ED326D-CD98-43FA-B832-C63D8A336900}"/>
              </a:ext>
            </a:extLst>
          </p:cNvPr>
          <p:cNvGraphicFramePr>
            <a:graphicFrameLocks noGrp="1"/>
          </p:cNvGraphicFramePr>
          <p:nvPr>
            <p:ph type="tbl" sz="quarter" idx="13"/>
            <p:extLst>
              <p:ext uri="{D42A27DB-BD31-4B8C-83A1-F6EECF244321}">
                <p14:modId xmlns:p14="http://schemas.microsoft.com/office/powerpoint/2010/main" val="352454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46140428"/>
                    </a:ext>
                  </a:extLst>
                </a:gridCol>
                <a:gridCol w="1316735">
                  <a:extLst>
                    <a:ext uri="{9D8B030D-6E8A-4147-A177-3AD203B41FA5}">
                      <a16:colId xmlns:a16="http://schemas.microsoft.com/office/drawing/2014/main" val="3160409871"/>
                    </a:ext>
                  </a:extLst>
                </a:gridCol>
                <a:gridCol w="905256">
                  <a:extLst>
                    <a:ext uri="{9D8B030D-6E8A-4147-A177-3AD203B41FA5}">
                      <a16:colId xmlns:a16="http://schemas.microsoft.com/office/drawing/2014/main" val="4052329272"/>
                    </a:ext>
                  </a:extLst>
                </a:gridCol>
                <a:gridCol w="411480">
                  <a:extLst>
                    <a:ext uri="{9D8B030D-6E8A-4147-A177-3AD203B41FA5}">
                      <a16:colId xmlns:a16="http://schemas.microsoft.com/office/drawing/2014/main" val="1923874863"/>
                    </a:ext>
                  </a:extLst>
                </a:gridCol>
                <a:gridCol w="411480">
                  <a:extLst>
                    <a:ext uri="{9D8B030D-6E8A-4147-A177-3AD203B41FA5}">
                      <a16:colId xmlns:a16="http://schemas.microsoft.com/office/drawing/2014/main" val="1549966372"/>
                    </a:ext>
                  </a:extLst>
                </a:gridCol>
                <a:gridCol w="411480">
                  <a:extLst>
                    <a:ext uri="{9D8B030D-6E8A-4147-A177-3AD203B41FA5}">
                      <a16:colId xmlns:a16="http://schemas.microsoft.com/office/drawing/2014/main" val="3442764042"/>
                    </a:ext>
                  </a:extLst>
                </a:gridCol>
                <a:gridCol w="411480">
                  <a:extLst>
                    <a:ext uri="{9D8B030D-6E8A-4147-A177-3AD203B41FA5}">
                      <a16:colId xmlns:a16="http://schemas.microsoft.com/office/drawing/2014/main" val="3704156288"/>
                    </a:ext>
                  </a:extLst>
                </a:gridCol>
                <a:gridCol w="411480">
                  <a:extLst>
                    <a:ext uri="{9D8B030D-6E8A-4147-A177-3AD203B41FA5}">
                      <a16:colId xmlns:a16="http://schemas.microsoft.com/office/drawing/2014/main" val="2102837033"/>
                    </a:ext>
                  </a:extLst>
                </a:gridCol>
                <a:gridCol w="411480">
                  <a:extLst>
                    <a:ext uri="{9D8B030D-6E8A-4147-A177-3AD203B41FA5}">
                      <a16:colId xmlns:a16="http://schemas.microsoft.com/office/drawing/2014/main" val="4173676785"/>
                    </a:ext>
                  </a:extLst>
                </a:gridCol>
                <a:gridCol w="411480">
                  <a:extLst>
                    <a:ext uri="{9D8B030D-6E8A-4147-A177-3AD203B41FA5}">
                      <a16:colId xmlns:a16="http://schemas.microsoft.com/office/drawing/2014/main" val="1001281033"/>
                    </a:ext>
                  </a:extLst>
                </a:gridCol>
                <a:gridCol w="411480">
                  <a:extLst>
                    <a:ext uri="{9D8B030D-6E8A-4147-A177-3AD203B41FA5}">
                      <a16:colId xmlns:a16="http://schemas.microsoft.com/office/drawing/2014/main" val="3154808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65438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- 2022-10-06 14:26:01</a:t>
                      </a:r>
                      <a:r>
                        <a:rPr kumimoji="0" lang="en-US" sz="1000" b="0" i="0" u="none" strike="noStrike" kern="1200" cap="none" spc="0" normalizeH="0" baseline="0" noProof="0">
                          <a:ln>
                            <a:noFill/>
                          </a:ln>
                          <a:solidFill>
                            <a:prstClr val="black"/>
                          </a:solidFill>
                          <a:effectLst/>
                          <a:uLnTx/>
                          <a:uFillTx/>
                          <a:latin typeface="+mn-lt"/>
                          <a:ea typeface="+mn-ea"/>
                          <a:cs typeface="+mn-cs"/>
                        </a:rPr>
                        <a:t>
 NEW! Hydra Hyaluronic Acid⁴ Intensive Treatment 💆🏻‍♀️
An absolute hydration tailored-made just for you! With record efficiency in 1 treatment, this exclusive, customizable, formula combines with Digi-Esthétique® to quench your skin and reveal
💦100% hydrated, radiant skin*
💦+55% smoother skin
💦+33% more supple skin
Experience the absolute hydration now at https://sothys.com.my/shop/store-locator 
#sothysmalaysia #HydraHyaluronicAcid4 #HyaluronicAcid #mask #Moisturizer #skincare #treatment #antiageing #hydration #evenskintone #skinbarrier #betterskinwithSothys 
*self-assessment on 20 people after one treatment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https://quintly-image-storage.s3.amazonaws.com/1d8cb112c59f273c1d6352dc2828950a/57d0bf7d655ae6710f500c17c7e92b20.jpg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66244242"/>
                  </a:ext>
                </a:extLst>
              </a:tr>
            </a:tbl>
          </a:graphicData>
        </a:graphic>
      </p:graphicFrame>
      <p:sp>
        <p:nvSpPr>
          <p:cNvPr id="4" name="Text Placeholder 3">
            <a:extLst>
              <a:ext uri="{FF2B5EF4-FFF2-40B4-BE49-F238E27FC236}">
                <a16:creationId xmlns:a16="http://schemas.microsoft.com/office/drawing/2014/main" id="{253E4B75-AC78-4ECB-A41E-4BBE5B3DFB0D}"/>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1637386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F7C26-18F7-46E4-B605-135DB49C097F}"/>
              </a:ext>
            </a:extLst>
          </p:cNvPr>
          <p:cNvSpPr>
            <a:spLocks noGrp="1"/>
          </p:cNvSpPr>
          <p:nvPr>
            <p:ph type="title"/>
          </p:nvPr>
        </p:nvSpPr>
        <p:spPr/>
        <p:txBody>
          <a:bodyPr/>
          <a:lstStyle/>
          <a:p>
            <a:r>
              <a:rPr lang="en-US"/>
              <a:t>Facebook Own Posts Table | 1 group and 1 profile - 15 of 26</a:t>
            </a:r>
          </a:p>
        </p:txBody>
      </p:sp>
      <p:graphicFrame>
        <p:nvGraphicFramePr>
          <p:cNvPr id="5" name="Table Placeholder 4">
            <a:extLst>
              <a:ext uri="{FF2B5EF4-FFF2-40B4-BE49-F238E27FC236}">
                <a16:creationId xmlns:a16="http://schemas.microsoft.com/office/drawing/2014/main" id="{2D87100B-2239-481A-9132-66EEA3D6B4BC}"/>
              </a:ext>
            </a:extLst>
          </p:cNvPr>
          <p:cNvGraphicFramePr>
            <a:graphicFrameLocks noGrp="1"/>
          </p:cNvGraphicFramePr>
          <p:nvPr>
            <p:ph type="tbl" sz="quarter" idx="13"/>
            <p:extLst>
              <p:ext uri="{D42A27DB-BD31-4B8C-83A1-F6EECF244321}">
                <p14:modId xmlns:p14="http://schemas.microsoft.com/office/powerpoint/2010/main" val="2951114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57429350"/>
                    </a:ext>
                  </a:extLst>
                </a:gridCol>
                <a:gridCol w="1316735">
                  <a:extLst>
                    <a:ext uri="{9D8B030D-6E8A-4147-A177-3AD203B41FA5}">
                      <a16:colId xmlns:a16="http://schemas.microsoft.com/office/drawing/2014/main" val="1423856444"/>
                    </a:ext>
                  </a:extLst>
                </a:gridCol>
                <a:gridCol w="905256">
                  <a:extLst>
                    <a:ext uri="{9D8B030D-6E8A-4147-A177-3AD203B41FA5}">
                      <a16:colId xmlns:a16="http://schemas.microsoft.com/office/drawing/2014/main" val="1271181757"/>
                    </a:ext>
                  </a:extLst>
                </a:gridCol>
                <a:gridCol w="411480">
                  <a:extLst>
                    <a:ext uri="{9D8B030D-6E8A-4147-A177-3AD203B41FA5}">
                      <a16:colId xmlns:a16="http://schemas.microsoft.com/office/drawing/2014/main" val="2814938938"/>
                    </a:ext>
                  </a:extLst>
                </a:gridCol>
                <a:gridCol w="411480">
                  <a:extLst>
                    <a:ext uri="{9D8B030D-6E8A-4147-A177-3AD203B41FA5}">
                      <a16:colId xmlns:a16="http://schemas.microsoft.com/office/drawing/2014/main" val="68334367"/>
                    </a:ext>
                  </a:extLst>
                </a:gridCol>
                <a:gridCol w="411480">
                  <a:extLst>
                    <a:ext uri="{9D8B030D-6E8A-4147-A177-3AD203B41FA5}">
                      <a16:colId xmlns:a16="http://schemas.microsoft.com/office/drawing/2014/main" val="2036738354"/>
                    </a:ext>
                  </a:extLst>
                </a:gridCol>
                <a:gridCol w="411480">
                  <a:extLst>
                    <a:ext uri="{9D8B030D-6E8A-4147-A177-3AD203B41FA5}">
                      <a16:colId xmlns:a16="http://schemas.microsoft.com/office/drawing/2014/main" val="29980810"/>
                    </a:ext>
                  </a:extLst>
                </a:gridCol>
                <a:gridCol w="411480">
                  <a:extLst>
                    <a:ext uri="{9D8B030D-6E8A-4147-A177-3AD203B41FA5}">
                      <a16:colId xmlns:a16="http://schemas.microsoft.com/office/drawing/2014/main" val="3616124925"/>
                    </a:ext>
                  </a:extLst>
                </a:gridCol>
                <a:gridCol w="411480">
                  <a:extLst>
                    <a:ext uri="{9D8B030D-6E8A-4147-A177-3AD203B41FA5}">
                      <a16:colId xmlns:a16="http://schemas.microsoft.com/office/drawing/2014/main" val="1525953717"/>
                    </a:ext>
                  </a:extLst>
                </a:gridCol>
                <a:gridCol w="411480">
                  <a:extLst>
                    <a:ext uri="{9D8B030D-6E8A-4147-A177-3AD203B41FA5}">
                      <a16:colId xmlns:a16="http://schemas.microsoft.com/office/drawing/2014/main" val="2130303637"/>
                    </a:ext>
                  </a:extLst>
                </a:gridCol>
                <a:gridCol w="411480">
                  <a:extLst>
                    <a:ext uri="{9D8B030D-6E8A-4147-A177-3AD203B41FA5}">
                      <a16:colId xmlns:a16="http://schemas.microsoft.com/office/drawing/2014/main" val="2802055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23919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- 2022-10-06 14:00:09</a:t>
                      </a:r>
                      <a:r>
                        <a:rPr kumimoji="0" lang="en-US" sz="1000" b="0" i="0" u="none" strike="noStrike" kern="1200" cap="none" spc="0" normalizeH="0" baseline="0" noProof="0">
                          <a:ln>
                            <a:noFill/>
                          </a:ln>
                          <a:solidFill>
                            <a:prstClr val="black"/>
                          </a:solidFill>
                          <a:effectLst/>
                          <a:uLnTx/>
                          <a:uFillTx/>
                          <a:latin typeface="+mn-lt"/>
                          <a:ea typeface="+mn-ea"/>
                          <a:cs typeface="+mn-cs"/>
                        </a:rPr>
                        <a:t>
 NEW! Hydra Hyaluronic Acid⁴ Intensive Treatment 💆🏻‍♀️
An absolute hydration tailored-made just for you! With record efficiency in 1 treatment, this exclusive, customizable, formula combines with Digi-Esthétique® to quench your skin and reveal
💦100% hydrated, radiant skin*
💦+55% smoother skin
💦+33% more supple skin
Experience the absolute hydration now at https://sothys.com.my/shop/store-locator 
#sothysmalaysia #HydraHyaluronicAcid4 #HyaluronicAcid #mask #Moisturizer #skincare #treatment #antiageing #hydration #evenskintone #skinbarrier #betterskinwithSothys 
*self-assessment on 20 people after one treatment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https://quintly-image-storage.s3.amazonaws.com/1d8cb112c59f273c1d6352dc2828950a/32aab08d7daaa96a89f40c4502b41bfe.jpg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73523012"/>
                  </a:ext>
                </a:extLst>
              </a:tr>
            </a:tbl>
          </a:graphicData>
        </a:graphic>
      </p:graphicFrame>
      <p:sp>
        <p:nvSpPr>
          <p:cNvPr id="4" name="Text Placeholder 3">
            <a:extLst>
              <a:ext uri="{FF2B5EF4-FFF2-40B4-BE49-F238E27FC236}">
                <a16:creationId xmlns:a16="http://schemas.microsoft.com/office/drawing/2014/main" id="{B073BA89-38A4-4CFA-8F47-9BC2B8931977}"/>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4068507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34955-8F2C-4A6A-ABB8-7CF9EDB849D5}"/>
              </a:ext>
            </a:extLst>
          </p:cNvPr>
          <p:cNvSpPr>
            <a:spLocks noGrp="1"/>
          </p:cNvSpPr>
          <p:nvPr>
            <p:ph type="title"/>
          </p:nvPr>
        </p:nvSpPr>
        <p:spPr/>
        <p:txBody>
          <a:bodyPr/>
          <a:lstStyle/>
          <a:p>
            <a:r>
              <a:rPr lang="en-US"/>
              <a:t>Facebook Own Posts Table | 1 group and 1 profile - 16 of 26</a:t>
            </a:r>
          </a:p>
        </p:txBody>
      </p:sp>
      <p:graphicFrame>
        <p:nvGraphicFramePr>
          <p:cNvPr id="5" name="Table Placeholder 4">
            <a:extLst>
              <a:ext uri="{FF2B5EF4-FFF2-40B4-BE49-F238E27FC236}">
                <a16:creationId xmlns:a16="http://schemas.microsoft.com/office/drawing/2014/main" id="{D63D317F-A585-4AB7-B62A-E17F232DDB3B}"/>
              </a:ext>
            </a:extLst>
          </p:cNvPr>
          <p:cNvGraphicFramePr>
            <a:graphicFrameLocks noGrp="1"/>
          </p:cNvGraphicFramePr>
          <p:nvPr>
            <p:ph type="tbl" sz="quarter" idx="13"/>
            <p:extLst>
              <p:ext uri="{D42A27DB-BD31-4B8C-83A1-F6EECF244321}">
                <p14:modId xmlns:p14="http://schemas.microsoft.com/office/powerpoint/2010/main" val="2841654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57104617"/>
                    </a:ext>
                  </a:extLst>
                </a:gridCol>
                <a:gridCol w="1316735">
                  <a:extLst>
                    <a:ext uri="{9D8B030D-6E8A-4147-A177-3AD203B41FA5}">
                      <a16:colId xmlns:a16="http://schemas.microsoft.com/office/drawing/2014/main" val="621407511"/>
                    </a:ext>
                  </a:extLst>
                </a:gridCol>
                <a:gridCol w="905256">
                  <a:extLst>
                    <a:ext uri="{9D8B030D-6E8A-4147-A177-3AD203B41FA5}">
                      <a16:colId xmlns:a16="http://schemas.microsoft.com/office/drawing/2014/main" val="2228188651"/>
                    </a:ext>
                  </a:extLst>
                </a:gridCol>
                <a:gridCol w="411480">
                  <a:extLst>
                    <a:ext uri="{9D8B030D-6E8A-4147-A177-3AD203B41FA5}">
                      <a16:colId xmlns:a16="http://schemas.microsoft.com/office/drawing/2014/main" val="2105529847"/>
                    </a:ext>
                  </a:extLst>
                </a:gridCol>
                <a:gridCol w="411480">
                  <a:extLst>
                    <a:ext uri="{9D8B030D-6E8A-4147-A177-3AD203B41FA5}">
                      <a16:colId xmlns:a16="http://schemas.microsoft.com/office/drawing/2014/main" val="2975130983"/>
                    </a:ext>
                  </a:extLst>
                </a:gridCol>
                <a:gridCol w="411480">
                  <a:extLst>
                    <a:ext uri="{9D8B030D-6E8A-4147-A177-3AD203B41FA5}">
                      <a16:colId xmlns:a16="http://schemas.microsoft.com/office/drawing/2014/main" val="3484309221"/>
                    </a:ext>
                  </a:extLst>
                </a:gridCol>
                <a:gridCol w="411480">
                  <a:extLst>
                    <a:ext uri="{9D8B030D-6E8A-4147-A177-3AD203B41FA5}">
                      <a16:colId xmlns:a16="http://schemas.microsoft.com/office/drawing/2014/main" val="36704501"/>
                    </a:ext>
                  </a:extLst>
                </a:gridCol>
                <a:gridCol w="411480">
                  <a:extLst>
                    <a:ext uri="{9D8B030D-6E8A-4147-A177-3AD203B41FA5}">
                      <a16:colId xmlns:a16="http://schemas.microsoft.com/office/drawing/2014/main" val="2266207852"/>
                    </a:ext>
                  </a:extLst>
                </a:gridCol>
                <a:gridCol w="411480">
                  <a:extLst>
                    <a:ext uri="{9D8B030D-6E8A-4147-A177-3AD203B41FA5}">
                      <a16:colId xmlns:a16="http://schemas.microsoft.com/office/drawing/2014/main" val="1331860164"/>
                    </a:ext>
                  </a:extLst>
                </a:gridCol>
                <a:gridCol w="411480">
                  <a:extLst>
                    <a:ext uri="{9D8B030D-6E8A-4147-A177-3AD203B41FA5}">
                      <a16:colId xmlns:a16="http://schemas.microsoft.com/office/drawing/2014/main" val="3411060692"/>
                    </a:ext>
                  </a:extLst>
                </a:gridCol>
                <a:gridCol w="411480">
                  <a:extLst>
                    <a:ext uri="{9D8B030D-6E8A-4147-A177-3AD203B41FA5}">
                      <a16:colId xmlns:a16="http://schemas.microsoft.com/office/drawing/2014/main" val="3741169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4916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- 2022-10-06 13:30:03</a:t>
                      </a:r>
                      <a:r>
                        <a:rPr kumimoji="0" lang="en-US" sz="1000" b="0" i="0" u="none" strike="noStrike" kern="1200" cap="none" spc="0" normalizeH="0" baseline="0" noProof="0">
                          <a:ln>
                            <a:noFill/>
                          </a:ln>
                          <a:solidFill>
                            <a:prstClr val="black"/>
                          </a:solidFill>
                          <a:effectLst/>
                          <a:uLnTx/>
                          <a:uFillTx/>
                          <a:latin typeface="+mn-lt"/>
                          <a:ea typeface="+mn-ea"/>
                          <a:cs typeface="+mn-cs"/>
                        </a:rPr>
                        <a:t>
 #Resipi
Tema bulan Oktober merupakan tema Coklat. Resipi pertama adalah Roti Coklat oleh Duta Baking Buttercup Chef Mato .
Resipi ini menggunakan Buttercup Luxury Spread dan sangat sesuai untuk seisi keluarga.
Kami tak sabar tengok gambar hasil baking anda di ruang komen di bawah.
Nantikan resipi yang baharu minggu depan!
#ButtercupMalaysia #DutaBakingButtercup #Coklat #ButtercupLuxurySpread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https://quintly-image-storage.s3.amazonaws.com/19f541bc255d90c6e5e6ec5e1ac8a468/87ed31d7040736198a4cd6be7e73c1e2.jpg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7699127"/>
                  </a:ext>
                </a:extLst>
              </a:tr>
            </a:tbl>
          </a:graphicData>
        </a:graphic>
      </p:graphicFrame>
      <p:sp>
        <p:nvSpPr>
          <p:cNvPr id="4" name="Text Placeholder 3">
            <a:extLst>
              <a:ext uri="{FF2B5EF4-FFF2-40B4-BE49-F238E27FC236}">
                <a16:creationId xmlns:a16="http://schemas.microsoft.com/office/drawing/2014/main" id="{F230BABC-6411-4889-890D-76A0C95465FD}"/>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301964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D2D20-982F-4377-B143-FE1444C3888D}"/>
              </a:ext>
            </a:extLst>
          </p:cNvPr>
          <p:cNvSpPr>
            <a:spLocks noGrp="1"/>
          </p:cNvSpPr>
          <p:nvPr>
            <p:ph type="title"/>
          </p:nvPr>
        </p:nvSpPr>
        <p:spPr/>
        <p:txBody>
          <a:bodyPr/>
          <a:lstStyle/>
          <a:p>
            <a:r>
              <a:rPr lang="en-US"/>
              <a:t>Facebook Own Posts Table | 1 group and 1 profile - 17 of 26</a:t>
            </a:r>
          </a:p>
        </p:txBody>
      </p:sp>
      <p:graphicFrame>
        <p:nvGraphicFramePr>
          <p:cNvPr id="5" name="Table Placeholder 4">
            <a:extLst>
              <a:ext uri="{FF2B5EF4-FFF2-40B4-BE49-F238E27FC236}">
                <a16:creationId xmlns:a16="http://schemas.microsoft.com/office/drawing/2014/main" id="{5039376F-F28E-4AAD-98C1-C7F19CCCCEC9}"/>
              </a:ext>
            </a:extLst>
          </p:cNvPr>
          <p:cNvGraphicFramePr>
            <a:graphicFrameLocks noGrp="1"/>
          </p:cNvGraphicFramePr>
          <p:nvPr>
            <p:ph type="tbl" sz="quarter" idx="13"/>
            <p:extLst>
              <p:ext uri="{D42A27DB-BD31-4B8C-83A1-F6EECF244321}">
                <p14:modId xmlns:p14="http://schemas.microsoft.com/office/powerpoint/2010/main" val="2999211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76432787"/>
                    </a:ext>
                  </a:extLst>
                </a:gridCol>
                <a:gridCol w="1316735">
                  <a:extLst>
                    <a:ext uri="{9D8B030D-6E8A-4147-A177-3AD203B41FA5}">
                      <a16:colId xmlns:a16="http://schemas.microsoft.com/office/drawing/2014/main" val="3962646894"/>
                    </a:ext>
                  </a:extLst>
                </a:gridCol>
                <a:gridCol w="905256">
                  <a:extLst>
                    <a:ext uri="{9D8B030D-6E8A-4147-A177-3AD203B41FA5}">
                      <a16:colId xmlns:a16="http://schemas.microsoft.com/office/drawing/2014/main" val="3935891967"/>
                    </a:ext>
                  </a:extLst>
                </a:gridCol>
                <a:gridCol w="411480">
                  <a:extLst>
                    <a:ext uri="{9D8B030D-6E8A-4147-A177-3AD203B41FA5}">
                      <a16:colId xmlns:a16="http://schemas.microsoft.com/office/drawing/2014/main" val="2210821252"/>
                    </a:ext>
                  </a:extLst>
                </a:gridCol>
                <a:gridCol w="411480">
                  <a:extLst>
                    <a:ext uri="{9D8B030D-6E8A-4147-A177-3AD203B41FA5}">
                      <a16:colId xmlns:a16="http://schemas.microsoft.com/office/drawing/2014/main" val="3829115226"/>
                    </a:ext>
                  </a:extLst>
                </a:gridCol>
                <a:gridCol w="411480">
                  <a:extLst>
                    <a:ext uri="{9D8B030D-6E8A-4147-A177-3AD203B41FA5}">
                      <a16:colId xmlns:a16="http://schemas.microsoft.com/office/drawing/2014/main" val="2157090757"/>
                    </a:ext>
                  </a:extLst>
                </a:gridCol>
                <a:gridCol w="411480">
                  <a:extLst>
                    <a:ext uri="{9D8B030D-6E8A-4147-A177-3AD203B41FA5}">
                      <a16:colId xmlns:a16="http://schemas.microsoft.com/office/drawing/2014/main" val="795996733"/>
                    </a:ext>
                  </a:extLst>
                </a:gridCol>
                <a:gridCol w="411480">
                  <a:extLst>
                    <a:ext uri="{9D8B030D-6E8A-4147-A177-3AD203B41FA5}">
                      <a16:colId xmlns:a16="http://schemas.microsoft.com/office/drawing/2014/main" val="3009285713"/>
                    </a:ext>
                  </a:extLst>
                </a:gridCol>
                <a:gridCol w="411480">
                  <a:extLst>
                    <a:ext uri="{9D8B030D-6E8A-4147-A177-3AD203B41FA5}">
                      <a16:colId xmlns:a16="http://schemas.microsoft.com/office/drawing/2014/main" val="1616673333"/>
                    </a:ext>
                  </a:extLst>
                </a:gridCol>
                <a:gridCol w="411480">
                  <a:extLst>
                    <a:ext uri="{9D8B030D-6E8A-4147-A177-3AD203B41FA5}">
                      <a16:colId xmlns:a16="http://schemas.microsoft.com/office/drawing/2014/main" val="1762698203"/>
                    </a:ext>
                  </a:extLst>
                </a:gridCol>
                <a:gridCol w="411480">
                  <a:extLst>
                    <a:ext uri="{9D8B030D-6E8A-4147-A177-3AD203B41FA5}">
                      <a16:colId xmlns:a16="http://schemas.microsoft.com/office/drawing/2014/main" val="2899013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737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- 2022-10-06 13:30:02</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This October we’re bringing out different cheesecake recipes for you!
Starting off with SCS Baking Ambassador Wong Choon Yee ’s soft and fluffy Japanese Cotton Cheesecake made with SCS Salted Butter and SCS Cream Cheese Spread.
Try your hand on this and share with us your creations in the comments below! 
Stay tuned next Wednesday for a new Baking Ambassador Recipe.
#SCSSaltedButter #SCSCreamCheeseSpread #JapaneseCottonCheesecake #Cheesecake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https://quintly-image-storage.s3.amazonaws.com/644423ac1869f89664db59b20d609670/cd883c72e89609beb24774431aeb7b47.jpg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8587144"/>
                  </a:ext>
                </a:extLst>
              </a:tr>
            </a:tbl>
          </a:graphicData>
        </a:graphic>
      </p:graphicFrame>
      <p:sp>
        <p:nvSpPr>
          <p:cNvPr id="4" name="Text Placeholder 3">
            <a:extLst>
              <a:ext uri="{FF2B5EF4-FFF2-40B4-BE49-F238E27FC236}">
                <a16:creationId xmlns:a16="http://schemas.microsoft.com/office/drawing/2014/main" id="{9FBDDD5D-E93F-4A91-9CE4-DC32E260E8ED}"/>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3794127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9FF4D-8840-481F-A3F4-0E8E7574E9E0}"/>
              </a:ext>
            </a:extLst>
          </p:cNvPr>
          <p:cNvSpPr>
            <a:spLocks noGrp="1"/>
          </p:cNvSpPr>
          <p:nvPr>
            <p:ph type="title"/>
          </p:nvPr>
        </p:nvSpPr>
        <p:spPr/>
        <p:txBody>
          <a:bodyPr/>
          <a:lstStyle/>
          <a:p>
            <a:r>
              <a:rPr lang="en-US"/>
              <a:t>Facebook Own Posts Table | 1 group and 1 profile - 18 of 26</a:t>
            </a:r>
          </a:p>
        </p:txBody>
      </p:sp>
      <p:graphicFrame>
        <p:nvGraphicFramePr>
          <p:cNvPr id="5" name="Table Placeholder 4">
            <a:extLst>
              <a:ext uri="{FF2B5EF4-FFF2-40B4-BE49-F238E27FC236}">
                <a16:creationId xmlns:a16="http://schemas.microsoft.com/office/drawing/2014/main" id="{DD429466-BC04-4C13-8259-C305DD87E266}"/>
              </a:ext>
            </a:extLst>
          </p:cNvPr>
          <p:cNvGraphicFramePr>
            <a:graphicFrameLocks noGrp="1"/>
          </p:cNvGraphicFramePr>
          <p:nvPr>
            <p:ph type="tbl" sz="quarter" idx="13"/>
            <p:extLst>
              <p:ext uri="{D42A27DB-BD31-4B8C-83A1-F6EECF244321}">
                <p14:modId xmlns:p14="http://schemas.microsoft.com/office/powerpoint/2010/main" val="61788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18925767"/>
                    </a:ext>
                  </a:extLst>
                </a:gridCol>
                <a:gridCol w="1316735">
                  <a:extLst>
                    <a:ext uri="{9D8B030D-6E8A-4147-A177-3AD203B41FA5}">
                      <a16:colId xmlns:a16="http://schemas.microsoft.com/office/drawing/2014/main" val="1563960961"/>
                    </a:ext>
                  </a:extLst>
                </a:gridCol>
                <a:gridCol w="905256">
                  <a:extLst>
                    <a:ext uri="{9D8B030D-6E8A-4147-A177-3AD203B41FA5}">
                      <a16:colId xmlns:a16="http://schemas.microsoft.com/office/drawing/2014/main" val="1118253218"/>
                    </a:ext>
                  </a:extLst>
                </a:gridCol>
                <a:gridCol w="411480">
                  <a:extLst>
                    <a:ext uri="{9D8B030D-6E8A-4147-A177-3AD203B41FA5}">
                      <a16:colId xmlns:a16="http://schemas.microsoft.com/office/drawing/2014/main" val="826734349"/>
                    </a:ext>
                  </a:extLst>
                </a:gridCol>
                <a:gridCol w="411480">
                  <a:extLst>
                    <a:ext uri="{9D8B030D-6E8A-4147-A177-3AD203B41FA5}">
                      <a16:colId xmlns:a16="http://schemas.microsoft.com/office/drawing/2014/main" val="1351859291"/>
                    </a:ext>
                  </a:extLst>
                </a:gridCol>
                <a:gridCol w="411480">
                  <a:extLst>
                    <a:ext uri="{9D8B030D-6E8A-4147-A177-3AD203B41FA5}">
                      <a16:colId xmlns:a16="http://schemas.microsoft.com/office/drawing/2014/main" val="1212804141"/>
                    </a:ext>
                  </a:extLst>
                </a:gridCol>
                <a:gridCol w="411480">
                  <a:extLst>
                    <a:ext uri="{9D8B030D-6E8A-4147-A177-3AD203B41FA5}">
                      <a16:colId xmlns:a16="http://schemas.microsoft.com/office/drawing/2014/main" val="3552520739"/>
                    </a:ext>
                  </a:extLst>
                </a:gridCol>
                <a:gridCol w="411480">
                  <a:extLst>
                    <a:ext uri="{9D8B030D-6E8A-4147-A177-3AD203B41FA5}">
                      <a16:colId xmlns:a16="http://schemas.microsoft.com/office/drawing/2014/main" val="1193611100"/>
                    </a:ext>
                  </a:extLst>
                </a:gridCol>
                <a:gridCol w="411480">
                  <a:extLst>
                    <a:ext uri="{9D8B030D-6E8A-4147-A177-3AD203B41FA5}">
                      <a16:colId xmlns:a16="http://schemas.microsoft.com/office/drawing/2014/main" val="1961659594"/>
                    </a:ext>
                  </a:extLst>
                </a:gridCol>
                <a:gridCol w="411480">
                  <a:extLst>
                    <a:ext uri="{9D8B030D-6E8A-4147-A177-3AD203B41FA5}">
                      <a16:colId xmlns:a16="http://schemas.microsoft.com/office/drawing/2014/main" val="2871058318"/>
                    </a:ext>
                  </a:extLst>
                </a:gridCol>
                <a:gridCol w="411480">
                  <a:extLst>
                    <a:ext uri="{9D8B030D-6E8A-4147-A177-3AD203B41FA5}">
                      <a16:colId xmlns:a16="http://schemas.microsoft.com/office/drawing/2014/main" val="2144802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4268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- 2022-10-06 12:30:10</a:t>
                      </a:r>
                      <a:r>
                        <a:rPr kumimoji="0" lang="en-US" sz="1000" b="0" i="0" u="none" strike="noStrike" kern="1200" cap="none" spc="0" normalizeH="0" baseline="0" noProof="0">
                          <a:ln>
                            <a:noFill/>
                          </a:ln>
                          <a:solidFill>
                            <a:prstClr val="black"/>
                          </a:solidFill>
                          <a:effectLst/>
                          <a:uLnTx/>
                          <a:uFillTx/>
                          <a:latin typeface="+mn-lt"/>
                          <a:ea typeface="+mn-ea"/>
                          <a:cs typeface="+mn-cs"/>
                        </a:rPr>
                        <a:t>
 SPLAT innovative toothbrush for children with silver ions has antibacterial effect, is perfect to the everyday hygiene for your kids. 
The bristles are nearly one-third smaller than traditional toothbrush bristles and act incredibly gently on your child's teeth and gums.
(LAZADA):  https://bit.ly/SPLATOctOfferLaz2 
(SHOPEE): https://bit.ly/SplatOctOfferShopee2 
#SPLATtoothbrush
#SPLATkids #SPLATjunior
#SPLATdeals #SPLAToffers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https://quintly-image-storage.s3.amazonaws.com/1ac3859d95d653dabbdd6c6c93775110/e69deaaa406f79d572726aa8441a1622.jpg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88340495"/>
                  </a:ext>
                </a:extLst>
              </a:tr>
            </a:tbl>
          </a:graphicData>
        </a:graphic>
      </p:graphicFrame>
      <p:sp>
        <p:nvSpPr>
          <p:cNvPr id="4" name="Text Placeholder 3">
            <a:extLst>
              <a:ext uri="{FF2B5EF4-FFF2-40B4-BE49-F238E27FC236}">
                <a16:creationId xmlns:a16="http://schemas.microsoft.com/office/drawing/2014/main" id="{F3F92496-2987-4F55-9B19-2807A5C37555}"/>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202475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440B9-D097-4E1D-90A5-0DCF8A3B15DC}"/>
              </a:ext>
            </a:extLst>
          </p:cNvPr>
          <p:cNvSpPr>
            <a:spLocks noGrp="1"/>
          </p:cNvSpPr>
          <p:nvPr>
            <p:ph type="title"/>
          </p:nvPr>
        </p:nvSpPr>
        <p:spPr/>
        <p:txBody>
          <a:bodyPr/>
          <a:lstStyle/>
          <a:p>
            <a:r>
              <a:rPr lang="en-US"/>
              <a:t>Facebook Own Posts Table | 1 group and 1 profile - 19 of 26</a:t>
            </a:r>
          </a:p>
        </p:txBody>
      </p:sp>
      <p:graphicFrame>
        <p:nvGraphicFramePr>
          <p:cNvPr id="5" name="Table Placeholder 4">
            <a:extLst>
              <a:ext uri="{FF2B5EF4-FFF2-40B4-BE49-F238E27FC236}">
                <a16:creationId xmlns:a16="http://schemas.microsoft.com/office/drawing/2014/main" id="{62E9AA98-C6A5-41DB-ADD8-D4CEAE38AFF5}"/>
              </a:ext>
            </a:extLst>
          </p:cNvPr>
          <p:cNvGraphicFramePr>
            <a:graphicFrameLocks noGrp="1"/>
          </p:cNvGraphicFramePr>
          <p:nvPr>
            <p:ph type="tbl" sz="quarter" idx="13"/>
            <p:extLst>
              <p:ext uri="{D42A27DB-BD31-4B8C-83A1-F6EECF244321}">
                <p14:modId xmlns:p14="http://schemas.microsoft.com/office/powerpoint/2010/main" val="985711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94940793"/>
                    </a:ext>
                  </a:extLst>
                </a:gridCol>
                <a:gridCol w="1316735">
                  <a:extLst>
                    <a:ext uri="{9D8B030D-6E8A-4147-A177-3AD203B41FA5}">
                      <a16:colId xmlns:a16="http://schemas.microsoft.com/office/drawing/2014/main" val="3831363830"/>
                    </a:ext>
                  </a:extLst>
                </a:gridCol>
                <a:gridCol w="905256">
                  <a:extLst>
                    <a:ext uri="{9D8B030D-6E8A-4147-A177-3AD203B41FA5}">
                      <a16:colId xmlns:a16="http://schemas.microsoft.com/office/drawing/2014/main" val="2212111880"/>
                    </a:ext>
                  </a:extLst>
                </a:gridCol>
                <a:gridCol w="411480">
                  <a:extLst>
                    <a:ext uri="{9D8B030D-6E8A-4147-A177-3AD203B41FA5}">
                      <a16:colId xmlns:a16="http://schemas.microsoft.com/office/drawing/2014/main" val="1334586194"/>
                    </a:ext>
                  </a:extLst>
                </a:gridCol>
                <a:gridCol w="411480">
                  <a:extLst>
                    <a:ext uri="{9D8B030D-6E8A-4147-A177-3AD203B41FA5}">
                      <a16:colId xmlns:a16="http://schemas.microsoft.com/office/drawing/2014/main" val="4235181509"/>
                    </a:ext>
                  </a:extLst>
                </a:gridCol>
                <a:gridCol w="411480">
                  <a:extLst>
                    <a:ext uri="{9D8B030D-6E8A-4147-A177-3AD203B41FA5}">
                      <a16:colId xmlns:a16="http://schemas.microsoft.com/office/drawing/2014/main" val="2561061715"/>
                    </a:ext>
                  </a:extLst>
                </a:gridCol>
                <a:gridCol w="411480">
                  <a:extLst>
                    <a:ext uri="{9D8B030D-6E8A-4147-A177-3AD203B41FA5}">
                      <a16:colId xmlns:a16="http://schemas.microsoft.com/office/drawing/2014/main" val="1914363281"/>
                    </a:ext>
                  </a:extLst>
                </a:gridCol>
                <a:gridCol w="411480">
                  <a:extLst>
                    <a:ext uri="{9D8B030D-6E8A-4147-A177-3AD203B41FA5}">
                      <a16:colId xmlns:a16="http://schemas.microsoft.com/office/drawing/2014/main" val="3501363742"/>
                    </a:ext>
                  </a:extLst>
                </a:gridCol>
                <a:gridCol w="411480">
                  <a:extLst>
                    <a:ext uri="{9D8B030D-6E8A-4147-A177-3AD203B41FA5}">
                      <a16:colId xmlns:a16="http://schemas.microsoft.com/office/drawing/2014/main" val="1789755848"/>
                    </a:ext>
                  </a:extLst>
                </a:gridCol>
                <a:gridCol w="411480">
                  <a:extLst>
                    <a:ext uri="{9D8B030D-6E8A-4147-A177-3AD203B41FA5}">
                      <a16:colId xmlns:a16="http://schemas.microsoft.com/office/drawing/2014/main" val="2516578894"/>
                    </a:ext>
                  </a:extLst>
                </a:gridCol>
                <a:gridCol w="411480">
                  <a:extLst>
                    <a:ext uri="{9D8B030D-6E8A-4147-A177-3AD203B41FA5}">
                      <a16:colId xmlns:a16="http://schemas.microsoft.com/office/drawing/2014/main" val="3230909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2537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- 2022-10-06 12:00:08</a:t>
                      </a:r>
                      <a:r>
                        <a:rPr kumimoji="0" lang="en-US" sz="1000" b="0" i="0" u="none" strike="noStrike" kern="1200" cap="none" spc="0" normalizeH="0" baseline="0" noProof="0">
                          <a:ln>
                            <a:noFill/>
                          </a:ln>
                          <a:solidFill>
                            <a:prstClr val="black"/>
                          </a:solidFill>
                          <a:effectLst/>
                          <a:uLnTx/>
                          <a:uFillTx/>
                          <a:latin typeface="+mn-lt"/>
                          <a:ea typeface="+mn-ea"/>
                          <a:cs typeface="+mn-cs"/>
                        </a:rPr>
                        <a:t>
 Through our provision of a stimulating, holistic experience at Nexus Boarding, our schedule encompasses learning in many ways. Aligned with our school time education, we remind our Boarders that learning takes place in many forms, in many places. As well as the fitness benefits, we know that sport and exercise improves the function of the teenage brain.
Our boarders had a fun time in a friendly competition of badminton against each other 🏸, which taught them to work together in teams while striving towards a common goal of success.
#NexusWay
#NexusCommunity
#NexusLearners
#NexusBoarding
#BeyondBoarding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https://quintly-image-storage.s3.amazonaws.com/8350ef32deac62dffa041129418be71d/54fc346b6d4ae191b1cf13cbcee55a2b.jpg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21118431"/>
                  </a:ext>
                </a:extLst>
              </a:tr>
            </a:tbl>
          </a:graphicData>
        </a:graphic>
      </p:graphicFrame>
      <p:sp>
        <p:nvSpPr>
          <p:cNvPr id="4" name="Text Placeholder 3">
            <a:extLst>
              <a:ext uri="{FF2B5EF4-FFF2-40B4-BE49-F238E27FC236}">
                <a16:creationId xmlns:a16="http://schemas.microsoft.com/office/drawing/2014/main" id="{D95257B3-1D5C-4294-8FD8-60D20661ADB2}"/>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2574960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A4F13-E2B3-4AFE-A472-4EB521F38DBB}"/>
              </a:ext>
            </a:extLst>
          </p:cNvPr>
          <p:cNvSpPr>
            <a:spLocks noGrp="1"/>
          </p:cNvSpPr>
          <p:nvPr>
            <p:ph type="title"/>
          </p:nvPr>
        </p:nvSpPr>
        <p:spPr/>
        <p:txBody>
          <a:bodyPr/>
          <a:lstStyle/>
          <a:p>
            <a:r>
              <a:rPr lang="en-US"/>
              <a:t>Facebook Own Posts Table | 1 group and 1 profile - 20 of 26</a:t>
            </a:r>
          </a:p>
        </p:txBody>
      </p:sp>
      <p:graphicFrame>
        <p:nvGraphicFramePr>
          <p:cNvPr id="5" name="Table Placeholder 4">
            <a:extLst>
              <a:ext uri="{FF2B5EF4-FFF2-40B4-BE49-F238E27FC236}">
                <a16:creationId xmlns:a16="http://schemas.microsoft.com/office/drawing/2014/main" id="{A584FF2F-DAB8-4CC3-AB7D-B327176E8150}"/>
              </a:ext>
            </a:extLst>
          </p:cNvPr>
          <p:cNvGraphicFramePr>
            <a:graphicFrameLocks noGrp="1"/>
          </p:cNvGraphicFramePr>
          <p:nvPr>
            <p:ph type="tbl" sz="quarter" idx="13"/>
            <p:extLst>
              <p:ext uri="{D42A27DB-BD31-4B8C-83A1-F6EECF244321}">
                <p14:modId xmlns:p14="http://schemas.microsoft.com/office/powerpoint/2010/main" val="3902767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14167562"/>
                    </a:ext>
                  </a:extLst>
                </a:gridCol>
                <a:gridCol w="1316735">
                  <a:extLst>
                    <a:ext uri="{9D8B030D-6E8A-4147-A177-3AD203B41FA5}">
                      <a16:colId xmlns:a16="http://schemas.microsoft.com/office/drawing/2014/main" val="646858034"/>
                    </a:ext>
                  </a:extLst>
                </a:gridCol>
                <a:gridCol w="905256">
                  <a:extLst>
                    <a:ext uri="{9D8B030D-6E8A-4147-A177-3AD203B41FA5}">
                      <a16:colId xmlns:a16="http://schemas.microsoft.com/office/drawing/2014/main" val="2544854963"/>
                    </a:ext>
                  </a:extLst>
                </a:gridCol>
                <a:gridCol w="411480">
                  <a:extLst>
                    <a:ext uri="{9D8B030D-6E8A-4147-A177-3AD203B41FA5}">
                      <a16:colId xmlns:a16="http://schemas.microsoft.com/office/drawing/2014/main" val="2863350051"/>
                    </a:ext>
                  </a:extLst>
                </a:gridCol>
                <a:gridCol w="411480">
                  <a:extLst>
                    <a:ext uri="{9D8B030D-6E8A-4147-A177-3AD203B41FA5}">
                      <a16:colId xmlns:a16="http://schemas.microsoft.com/office/drawing/2014/main" val="2585103269"/>
                    </a:ext>
                  </a:extLst>
                </a:gridCol>
                <a:gridCol w="411480">
                  <a:extLst>
                    <a:ext uri="{9D8B030D-6E8A-4147-A177-3AD203B41FA5}">
                      <a16:colId xmlns:a16="http://schemas.microsoft.com/office/drawing/2014/main" val="3559403770"/>
                    </a:ext>
                  </a:extLst>
                </a:gridCol>
                <a:gridCol w="411480">
                  <a:extLst>
                    <a:ext uri="{9D8B030D-6E8A-4147-A177-3AD203B41FA5}">
                      <a16:colId xmlns:a16="http://schemas.microsoft.com/office/drawing/2014/main" val="2034835496"/>
                    </a:ext>
                  </a:extLst>
                </a:gridCol>
                <a:gridCol w="411480">
                  <a:extLst>
                    <a:ext uri="{9D8B030D-6E8A-4147-A177-3AD203B41FA5}">
                      <a16:colId xmlns:a16="http://schemas.microsoft.com/office/drawing/2014/main" val="3957572699"/>
                    </a:ext>
                  </a:extLst>
                </a:gridCol>
                <a:gridCol w="411480">
                  <a:extLst>
                    <a:ext uri="{9D8B030D-6E8A-4147-A177-3AD203B41FA5}">
                      <a16:colId xmlns:a16="http://schemas.microsoft.com/office/drawing/2014/main" val="994183883"/>
                    </a:ext>
                  </a:extLst>
                </a:gridCol>
                <a:gridCol w="411480">
                  <a:extLst>
                    <a:ext uri="{9D8B030D-6E8A-4147-A177-3AD203B41FA5}">
                      <a16:colId xmlns:a16="http://schemas.microsoft.com/office/drawing/2014/main" val="765622877"/>
                    </a:ext>
                  </a:extLst>
                </a:gridCol>
                <a:gridCol w="411480">
                  <a:extLst>
                    <a:ext uri="{9D8B030D-6E8A-4147-A177-3AD203B41FA5}">
                      <a16:colId xmlns:a16="http://schemas.microsoft.com/office/drawing/2014/main" val="2162407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1636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Coffee Bean &amp; Tea Leaf - Malaysia - 2022-10-05 23:14:40</a:t>
                      </a:r>
                      <a:r>
                        <a:rPr kumimoji="0" lang="en-US" sz="1000" b="0" i="0" u="none" strike="noStrike" kern="1200" cap="none" spc="0" normalizeH="0" baseline="0" noProof="0">
                          <a:ln>
                            <a:noFill/>
                          </a:ln>
                          <a:solidFill>
                            <a:prstClr val="black"/>
                          </a:solidFill>
                          <a:effectLst/>
                          <a:uLnTx/>
                          <a:uFillTx/>
                          <a:latin typeface="+mn-lt"/>
                          <a:ea typeface="+mn-ea"/>
                          <a:cs typeface="+mn-cs"/>
                        </a:rPr>
                        <a:t>
 [The Coffee Bean Card Specials] Craving some pumpkin goodness? Enjoy a pumpkin beverage for FREE when you spend RM50 with your TCB card from 7-10 October! 🎃😋👅
Spread the word to your pumpkin loving friends. T&amp;Cs in the comments.
#CoffeeBeanMY #Fall #Halloween #Pumpkin #IceBlended® #PumpkinIceBlended® #PumpkinCream #ColdBrew #Latte #PumpkinCreamColdBrew #PumpkinLatte #TheCoffeeBeanCard #TheCoffeeBeanCardSpecials #LoyaltyPromo #BeanTheMoment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https://quintly-image-storage.s3.amazonaws.com/0e787bae1be32aef9a8b9eb6767bde41/534495973a5545c2cd444b4214eb1dd7.jpg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8504346"/>
                  </a:ext>
                </a:extLst>
              </a:tr>
            </a:tbl>
          </a:graphicData>
        </a:graphic>
      </p:graphicFrame>
      <p:sp>
        <p:nvSpPr>
          <p:cNvPr id="4" name="Text Placeholder 3">
            <a:extLst>
              <a:ext uri="{FF2B5EF4-FFF2-40B4-BE49-F238E27FC236}">
                <a16:creationId xmlns:a16="http://schemas.microsoft.com/office/drawing/2014/main" id="{852E399E-D8AD-4865-800D-05D4FF758DE2}"/>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313592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4B260-AEFE-4926-BBD8-66356A4DB59C}"/>
              </a:ext>
            </a:extLst>
          </p:cNvPr>
          <p:cNvSpPr>
            <a:spLocks noGrp="1"/>
          </p:cNvSpPr>
          <p:nvPr>
            <p:ph type="title"/>
          </p:nvPr>
        </p:nvSpPr>
        <p:spPr/>
        <p:txBody>
          <a:bodyPr/>
          <a:lstStyle/>
          <a:p>
            <a:r>
              <a:rPr lang="en-US"/>
              <a:t>Facebook Own Posts Table | 1 group and 1 profile - 21 of 26</a:t>
            </a:r>
          </a:p>
        </p:txBody>
      </p:sp>
      <p:graphicFrame>
        <p:nvGraphicFramePr>
          <p:cNvPr id="5" name="Table Placeholder 4">
            <a:extLst>
              <a:ext uri="{FF2B5EF4-FFF2-40B4-BE49-F238E27FC236}">
                <a16:creationId xmlns:a16="http://schemas.microsoft.com/office/drawing/2014/main" id="{2EACD501-0EEB-493B-970F-B0BD741303D5}"/>
              </a:ext>
            </a:extLst>
          </p:cNvPr>
          <p:cNvGraphicFramePr>
            <a:graphicFrameLocks noGrp="1"/>
          </p:cNvGraphicFramePr>
          <p:nvPr>
            <p:ph type="tbl" sz="quarter" idx="13"/>
            <p:extLst>
              <p:ext uri="{D42A27DB-BD31-4B8C-83A1-F6EECF244321}">
                <p14:modId xmlns:p14="http://schemas.microsoft.com/office/powerpoint/2010/main" val="3293905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23251507"/>
                    </a:ext>
                  </a:extLst>
                </a:gridCol>
                <a:gridCol w="1316735">
                  <a:extLst>
                    <a:ext uri="{9D8B030D-6E8A-4147-A177-3AD203B41FA5}">
                      <a16:colId xmlns:a16="http://schemas.microsoft.com/office/drawing/2014/main" val="2338950833"/>
                    </a:ext>
                  </a:extLst>
                </a:gridCol>
                <a:gridCol w="905256">
                  <a:extLst>
                    <a:ext uri="{9D8B030D-6E8A-4147-A177-3AD203B41FA5}">
                      <a16:colId xmlns:a16="http://schemas.microsoft.com/office/drawing/2014/main" val="4208279897"/>
                    </a:ext>
                  </a:extLst>
                </a:gridCol>
                <a:gridCol w="411480">
                  <a:extLst>
                    <a:ext uri="{9D8B030D-6E8A-4147-A177-3AD203B41FA5}">
                      <a16:colId xmlns:a16="http://schemas.microsoft.com/office/drawing/2014/main" val="2586150603"/>
                    </a:ext>
                  </a:extLst>
                </a:gridCol>
                <a:gridCol w="411480">
                  <a:extLst>
                    <a:ext uri="{9D8B030D-6E8A-4147-A177-3AD203B41FA5}">
                      <a16:colId xmlns:a16="http://schemas.microsoft.com/office/drawing/2014/main" val="358154219"/>
                    </a:ext>
                  </a:extLst>
                </a:gridCol>
                <a:gridCol w="411480">
                  <a:extLst>
                    <a:ext uri="{9D8B030D-6E8A-4147-A177-3AD203B41FA5}">
                      <a16:colId xmlns:a16="http://schemas.microsoft.com/office/drawing/2014/main" val="3329721745"/>
                    </a:ext>
                  </a:extLst>
                </a:gridCol>
                <a:gridCol w="411480">
                  <a:extLst>
                    <a:ext uri="{9D8B030D-6E8A-4147-A177-3AD203B41FA5}">
                      <a16:colId xmlns:a16="http://schemas.microsoft.com/office/drawing/2014/main" val="2604929355"/>
                    </a:ext>
                  </a:extLst>
                </a:gridCol>
                <a:gridCol w="411480">
                  <a:extLst>
                    <a:ext uri="{9D8B030D-6E8A-4147-A177-3AD203B41FA5}">
                      <a16:colId xmlns:a16="http://schemas.microsoft.com/office/drawing/2014/main" val="105107721"/>
                    </a:ext>
                  </a:extLst>
                </a:gridCol>
                <a:gridCol w="411480">
                  <a:extLst>
                    <a:ext uri="{9D8B030D-6E8A-4147-A177-3AD203B41FA5}">
                      <a16:colId xmlns:a16="http://schemas.microsoft.com/office/drawing/2014/main" val="3294380879"/>
                    </a:ext>
                  </a:extLst>
                </a:gridCol>
                <a:gridCol w="411480">
                  <a:extLst>
                    <a:ext uri="{9D8B030D-6E8A-4147-A177-3AD203B41FA5}">
                      <a16:colId xmlns:a16="http://schemas.microsoft.com/office/drawing/2014/main" val="1651089391"/>
                    </a:ext>
                  </a:extLst>
                </a:gridCol>
                <a:gridCol w="411480">
                  <a:extLst>
                    <a:ext uri="{9D8B030D-6E8A-4147-A177-3AD203B41FA5}">
                      <a16:colId xmlns:a16="http://schemas.microsoft.com/office/drawing/2014/main" val="503109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83821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- 2022-10-05 13:15:27</a:t>
                      </a:r>
                      <a:r>
                        <a:rPr kumimoji="0" lang="en-US" sz="1000" b="0" i="0" u="none" strike="noStrike" kern="1200" cap="none" spc="0" normalizeH="0" baseline="0" noProof="0">
                          <a:ln>
                            <a:noFill/>
                          </a:ln>
                          <a:solidFill>
                            <a:prstClr val="black"/>
                          </a:solidFill>
                          <a:effectLst/>
                          <a:uLnTx/>
                          <a:uFillTx/>
                          <a:latin typeface="+mn-lt"/>
                          <a:ea typeface="+mn-ea"/>
                          <a:cs typeface="+mn-cs"/>
                        </a:rPr>
                        <a:t>
 The heat is on! 🔥 Our outlet in Sunway Carnival Mall, Penang is now officially open!
Pay us a visit, we saved you a seat. 😉
Outlet details:
Chili's Grill &amp; Bar Sunway Carnival
LG-67, Lower Ground Sunway Carnival Mall, 3068, Jalan Todak, Pusat Bandar Seberang Jaya,13700 Seberang Jaya, Pulau Pinang
Operation Hours: 11AM-11PM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https://quintly-image-storage.s3.amazonaws.com/63fa965049b306c50a2690299c07983d/384acba278db55f2e59611a3c02d6aac.jpg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52888822"/>
                  </a:ext>
                </a:extLst>
              </a:tr>
            </a:tbl>
          </a:graphicData>
        </a:graphic>
      </p:graphicFrame>
      <p:sp>
        <p:nvSpPr>
          <p:cNvPr id="4" name="Text Placeholder 3">
            <a:extLst>
              <a:ext uri="{FF2B5EF4-FFF2-40B4-BE49-F238E27FC236}">
                <a16:creationId xmlns:a16="http://schemas.microsoft.com/office/drawing/2014/main" id="{BDCD8121-D1D7-48FB-B761-43230043070C}"/>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4026002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AE001-E052-451A-8F7A-7032A2A56A23}"/>
              </a:ext>
            </a:extLst>
          </p:cNvPr>
          <p:cNvSpPr>
            <a:spLocks noGrp="1"/>
          </p:cNvSpPr>
          <p:nvPr>
            <p:ph type="title"/>
          </p:nvPr>
        </p:nvSpPr>
        <p:spPr/>
        <p:txBody>
          <a:bodyPr/>
          <a:lstStyle/>
          <a:p>
            <a:r>
              <a:rPr lang="en-US"/>
              <a:t>Facebook Own Posts Table | 1 group and 1 profile - 22 of 26</a:t>
            </a:r>
          </a:p>
        </p:txBody>
      </p:sp>
      <p:graphicFrame>
        <p:nvGraphicFramePr>
          <p:cNvPr id="5" name="Table Placeholder 4">
            <a:extLst>
              <a:ext uri="{FF2B5EF4-FFF2-40B4-BE49-F238E27FC236}">
                <a16:creationId xmlns:a16="http://schemas.microsoft.com/office/drawing/2014/main" id="{3C1D43C4-FF31-48E4-BEB7-1C2ACD4638CE}"/>
              </a:ext>
            </a:extLst>
          </p:cNvPr>
          <p:cNvGraphicFramePr>
            <a:graphicFrameLocks noGrp="1"/>
          </p:cNvGraphicFramePr>
          <p:nvPr>
            <p:ph type="tbl" sz="quarter" idx="13"/>
            <p:extLst>
              <p:ext uri="{D42A27DB-BD31-4B8C-83A1-F6EECF244321}">
                <p14:modId xmlns:p14="http://schemas.microsoft.com/office/powerpoint/2010/main" val="3096557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79594817"/>
                    </a:ext>
                  </a:extLst>
                </a:gridCol>
                <a:gridCol w="1316735">
                  <a:extLst>
                    <a:ext uri="{9D8B030D-6E8A-4147-A177-3AD203B41FA5}">
                      <a16:colId xmlns:a16="http://schemas.microsoft.com/office/drawing/2014/main" val="784881115"/>
                    </a:ext>
                  </a:extLst>
                </a:gridCol>
                <a:gridCol w="905256">
                  <a:extLst>
                    <a:ext uri="{9D8B030D-6E8A-4147-A177-3AD203B41FA5}">
                      <a16:colId xmlns:a16="http://schemas.microsoft.com/office/drawing/2014/main" val="3723730499"/>
                    </a:ext>
                  </a:extLst>
                </a:gridCol>
                <a:gridCol w="411480">
                  <a:extLst>
                    <a:ext uri="{9D8B030D-6E8A-4147-A177-3AD203B41FA5}">
                      <a16:colId xmlns:a16="http://schemas.microsoft.com/office/drawing/2014/main" val="3174597518"/>
                    </a:ext>
                  </a:extLst>
                </a:gridCol>
                <a:gridCol w="411480">
                  <a:extLst>
                    <a:ext uri="{9D8B030D-6E8A-4147-A177-3AD203B41FA5}">
                      <a16:colId xmlns:a16="http://schemas.microsoft.com/office/drawing/2014/main" val="3322726149"/>
                    </a:ext>
                  </a:extLst>
                </a:gridCol>
                <a:gridCol w="411480">
                  <a:extLst>
                    <a:ext uri="{9D8B030D-6E8A-4147-A177-3AD203B41FA5}">
                      <a16:colId xmlns:a16="http://schemas.microsoft.com/office/drawing/2014/main" val="3737111614"/>
                    </a:ext>
                  </a:extLst>
                </a:gridCol>
                <a:gridCol w="411480">
                  <a:extLst>
                    <a:ext uri="{9D8B030D-6E8A-4147-A177-3AD203B41FA5}">
                      <a16:colId xmlns:a16="http://schemas.microsoft.com/office/drawing/2014/main" val="54521193"/>
                    </a:ext>
                  </a:extLst>
                </a:gridCol>
                <a:gridCol w="411480">
                  <a:extLst>
                    <a:ext uri="{9D8B030D-6E8A-4147-A177-3AD203B41FA5}">
                      <a16:colId xmlns:a16="http://schemas.microsoft.com/office/drawing/2014/main" val="769234193"/>
                    </a:ext>
                  </a:extLst>
                </a:gridCol>
                <a:gridCol w="411480">
                  <a:extLst>
                    <a:ext uri="{9D8B030D-6E8A-4147-A177-3AD203B41FA5}">
                      <a16:colId xmlns:a16="http://schemas.microsoft.com/office/drawing/2014/main" val="3489725613"/>
                    </a:ext>
                  </a:extLst>
                </a:gridCol>
                <a:gridCol w="411480">
                  <a:extLst>
                    <a:ext uri="{9D8B030D-6E8A-4147-A177-3AD203B41FA5}">
                      <a16:colId xmlns:a16="http://schemas.microsoft.com/office/drawing/2014/main" val="4221091388"/>
                    </a:ext>
                  </a:extLst>
                </a:gridCol>
                <a:gridCol w="411480">
                  <a:extLst>
                    <a:ext uri="{9D8B030D-6E8A-4147-A177-3AD203B41FA5}">
                      <a16:colId xmlns:a16="http://schemas.microsoft.com/office/drawing/2014/main" val="2848837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9822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- 2022-10-05 12:36:25</a:t>
                      </a:r>
                      <a:r>
                        <a:rPr kumimoji="0" lang="en-US" sz="1000" b="0" i="0" u="none" strike="noStrike" kern="1200" cap="none" spc="0" normalizeH="0" baseline="0" noProof="0">
                          <a:ln>
                            <a:noFill/>
                          </a:ln>
                          <a:solidFill>
                            <a:prstClr val="black"/>
                          </a:solidFill>
                          <a:effectLst/>
                          <a:uLnTx/>
                          <a:uFillTx/>
                          <a:latin typeface="+mn-lt"/>
                          <a:ea typeface="+mn-ea"/>
                          <a:cs typeface="+mn-cs"/>
                        </a:rPr>
                        <a:t>
 Our outlet in Sunway Carnival Mall, Penang is now officially open! 🎉 
We can’t wait to get sizzling with everyone!
Outlet details:
Chili's Grill &amp; Bar Sunway Carnival
LG-67, Lower Ground Sunway Carnival Mall, 3068, Jalan Todak, Pusat Bandar Seberang Jaya,13700 Seberang Jaya, Pulau Pinang
Operation Hours: 11AM-11PM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https://quintly-image-storage.s3.amazonaws.com/63fa965049b306c50a2690299c07983d/8a75fb8471f6a573b4b3098e5ca9364e.png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40092723"/>
                  </a:ext>
                </a:extLst>
              </a:tr>
            </a:tbl>
          </a:graphicData>
        </a:graphic>
      </p:graphicFrame>
      <p:sp>
        <p:nvSpPr>
          <p:cNvPr id="4" name="Text Placeholder 3">
            <a:extLst>
              <a:ext uri="{FF2B5EF4-FFF2-40B4-BE49-F238E27FC236}">
                <a16:creationId xmlns:a16="http://schemas.microsoft.com/office/drawing/2014/main" id="{9B109764-E73D-4A10-A15F-66DC95D8156C}"/>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996167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8EDF-F0AF-4973-ADC8-2703AC6CA712}"/>
              </a:ext>
            </a:extLst>
          </p:cNvPr>
          <p:cNvSpPr>
            <a:spLocks noGrp="1"/>
          </p:cNvSpPr>
          <p:nvPr>
            <p:ph type="title"/>
          </p:nvPr>
        </p:nvSpPr>
        <p:spPr/>
        <p:txBody>
          <a:bodyPr/>
          <a:lstStyle/>
          <a:p>
            <a:r>
              <a:rPr lang="en-US"/>
              <a:t>Facebook Own Posts Table | 1 group and 1 profile - 23 of 26</a:t>
            </a:r>
          </a:p>
        </p:txBody>
      </p:sp>
      <p:graphicFrame>
        <p:nvGraphicFramePr>
          <p:cNvPr id="5" name="Table Placeholder 4">
            <a:extLst>
              <a:ext uri="{FF2B5EF4-FFF2-40B4-BE49-F238E27FC236}">
                <a16:creationId xmlns:a16="http://schemas.microsoft.com/office/drawing/2014/main" id="{CFB10328-3B01-4280-A654-1AD906D5BA5D}"/>
              </a:ext>
            </a:extLst>
          </p:cNvPr>
          <p:cNvGraphicFramePr>
            <a:graphicFrameLocks noGrp="1"/>
          </p:cNvGraphicFramePr>
          <p:nvPr>
            <p:ph type="tbl" sz="quarter" idx="13"/>
            <p:extLst>
              <p:ext uri="{D42A27DB-BD31-4B8C-83A1-F6EECF244321}">
                <p14:modId xmlns:p14="http://schemas.microsoft.com/office/powerpoint/2010/main" val="967467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22322408"/>
                    </a:ext>
                  </a:extLst>
                </a:gridCol>
                <a:gridCol w="1316735">
                  <a:extLst>
                    <a:ext uri="{9D8B030D-6E8A-4147-A177-3AD203B41FA5}">
                      <a16:colId xmlns:a16="http://schemas.microsoft.com/office/drawing/2014/main" val="3709662837"/>
                    </a:ext>
                  </a:extLst>
                </a:gridCol>
                <a:gridCol w="905256">
                  <a:extLst>
                    <a:ext uri="{9D8B030D-6E8A-4147-A177-3AD203B41FA5}">
                      <a16:colId xmlns:a16="http://schemas.microsoft.com/office/drawing/2014/main" val="684224443"/>
                    </a:ext>
                  </a:extLst>
                </a:gridCol>
                <a:gridCol w="411480">
                  <a:extLst>
                    <a:ext uri="{9D8B030D-6E8A-4147-A177-3AD203B41FA5}">
                      <a16:colId xmlns:a16="http://schemas.microsoft.com/office/drawing/2014/main" val="3496923336"/>
                    </a:ext>
                  </a:extLst>
                </a:gridCol>
                <a:gridCol w="411480">
                  <a:extLst>
                    <a:ext uri="{9D8B030D-6E8A-4147-A177-3AD203B41FA5}">
                      <a16:colId xmlns:a16="http://schemas.microsoft.com/office/drawing/2014/main" val="61790149"/>
                    </a:ext>
                  </a:extLst>
                </a:gridCol>
                <a:gridCol w="411480">
                  <a:extLst>
                    <a:ext uri="{9D8B030D-6E8A-4147-A177-3AD203B41FA5}">
                      <a16:colId xmlns:a16="http://schemas.microsoft.com/office/drawing/2014/main" val="2790301463"/>
                    </a:ext>
                  </a:extLst>
                </a:gridCol>
                <a:gridCol w="411480">
                  <a:extLst>
                    <a:ext uri="{9D8B030D-6E8A-4147-A177-3AD203B41FA5}">
                      <a16:colId xmlns:a16="http://schemas.microsoft.com/office/drawing/2014/main" val="4004098744"/>
                    </a:ext>
                  </a:extLst>
                </a:gridCol>
                <a:gridCol w="411480">
                  <a:extLst>
                    <a:ext uri="{9D8B030D-6E8A-4147-A177-3AD203B41FA5}">
                      <a16:colId xmlns:a16="http://schemas.microsoft.com/office/drawing/2014/main" val="973235141"/>
                    </a:ext>
                  </a:extLst>
                </a:gridCol>
                <a:gridCol w="411480">
                  <a:extLst>
                    <a:ext uri="{9D8B030D-6E8A-4147-A177-3AD203B41FA5}">
                      <a16:colId xmlns:a16="http://schemas.microsoft.com/office/drawing/2014/main" val="4166306757"/>
                    </a:ext>
                  </a:extLst>
                </a:gridCol>
                <a:gridCol w="411480">
                  <a:extLst>
                    <a:ext uri="{9D8B030D-6E8A-4147-A177-3AD203B41FA5}">
                      <a16:colId xmlns:a16="http://schemas.microsoft.com/office/drawing/2014/main" val="127524660"/>
                    </a:ext>
                  </a:extLst>
                </a:gridCol>
                <a:gridCol w="411480">
                  <a:extLst>
                    <a:ext uri="{9D8B030D-6E8A-4147-A177-3AD203B41FA5}">
                      <a16:colId xmlns:a16="http://schemas.microsoft.com/office/drawing/2014/main" val="37949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6635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- 2022-10-05 12:30:07</a:t>
                      </a:r>
                      <a:r>
                        <a:rPr kumimoji="0" lang="en-US" sz="1000" b="0" i="0" u="none" strike="noStrike" kern="1200" cap="none" spc="0" normalizeH="0" baseline="0" noProof="0">
                          <a:ln>
                            <a:noFill/>
                          </a:ln>
                          <a:solidFill>
                            <a:prstClr val="black"/>
                          </a:solidFill>
                          <a:effectLst/>
                          <a:uLnTx/>
                          <a:uFillTx/>
                          <a:latin typeface="+mn-lt"/>
                          <a:ea typeface="+mn-ea"/>
                          <a:cs typeface="+mn-cs"/>
                        </a:rPr>
                        <a:t>
 Do you get a brief, sharp sensation following a bite of something hot, cold, or sweet?
With our bundle pack, which includes a mouthwash, toothbrush, and toothpaste for less than RM50, SPLAT is here to help you resolve your sensitive teeth issue.
Save 10% when you buy from us: 
(LAZADA):  https://bit.ly/SplatOctOfferLaz1
(SHOPEE): https://bit.ly/SplatOctOfferShopee1
#SPLATdeals #SPLAToffers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https://quintly-image-storage.s3.amazonaws.com/1ac3859d95d653dabbdd6c6c93775110/97318bdce6413b488b9b58874fea2e8b.jpg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35934792"/>
                  </a:ext>
                </a:extLst>
              </a:tr>
            </a:tbl>
          </a:graphicData>
        </a:graphic>
      </p:graphicFrame>
      <p:sp>
        <p:nvSpPr>
          <p:cNvPr id="4" name="Text Placeholder 3">
            <a:extLst>
              <a:ext uri="{FF2B5EF4-FFF2-40B4-BE49-F238E27FC236}">
                <a16:creationId xmlns:a16="http://schemas.microsoft.com/office/drawing/2014/main" id="{AA7A2B1F-E25B-442B-A775-D75279DAA080}"/>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1565319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310F7-EC89-4DF8-AC95-7D0DA59AAE7D}"/>
              </a:ext>
            </a:extLst>
          </p:cNvPr>
          <p:cNvSpPr>
            <a:spLocks noGrp="1"/>
          </p:cNvSpPr>
          <p:nvPr>
            <p:ph type="title"/>
          </p:nvPr>
        </p:nvSpPr>
        <p:spPr/>
        <p:txBody>
          <a:bodyPr/>
          <a:lstStyle/>
          <a:p>
            <a:r>
              <a:rPr lang="en-US"/>
              <a:t>Facebook Own Posts Table | 1 group and 1 profile - 24 of 26</a:t>
            </a:r>
          </a:p>
        </p:txBody>
      </p:sp>
      <p:graphicFrame>
        <p:nvGraphicFramePr>
          <p:cNvPr id="5" name="Table Placeholder 4">
            <a:extLst>
              <a:ext uri="{FF2B5EF4-FFF2-40B4-BE49-F238E27FC236}">
                <a16:creationId xmlns:a16="http://schemas.microsoft.com/office/drawing/2014/main" id="{F36E0EAC-D2AA-4422-9842-982A0D48C027}"/>
              </a:ext>
            </a:extLst>
          </p:cNvPr>
          <p:cNvGraphicFramePr>
            <a:graphicFrameLocks noGrp="1"/>
          </p:cNvGraphicFramePr>
          <p:nvPr>
            <p:ph type="tbl" sz="quarter" idx="13"/>
            <p:extLst>
              <p:ext uri="{D42A27DB-BD31-4B8C-83A1-F6EECF244321}">
                <p14:modId xmlns:p14="http://schemas.microsoft.com/office/powerpoint/2010/main" val="509033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15744718"/>
                    </a:ext>
                  </a:extLst>
                </a:gridCol>
                <a:gridCol w="1316735">
                  <a:extLst>
                    <a:ext uri="{9D8B030D-6E8A-4147-A177-3AD203B41FA5}">
                      <a16:colId xmlns:a16="http://schemas.microsoft.com/office/drawing/2014/main" val="3961332687"/>
                    </a:ext>
                  </a:extLst>
                </a:gridCol>
                <a:gridCol w="905256">
                  <a:extLst>
                    <a:ext uri="{9D8B030D-6E8A-4147-A177-3AD203B41FA5}">
                      <a16:colId xmlns:a16="http://schemas.microsoft.com/office/drawing/2014/main" val="2167094395"/>
                    </a:ext>
                  </a:extLst>
                </a:gridCol>
                <a:gridCol w="411480">
                  <a:extLst>
                    <a:ext uri="{9D8B030D-6E8A-4147-A177-3AD203B41FA5}">
                      <a16:colId xmlns:a16="http://schemas.microsoft.com/office/drawing/2014/main" val="929657691"/>
                    </a:ext>
                  </a:extLst>
                </a:gridCol>
                <a:gridCol w="411480">
                  <a:extLst>
                    <a:ext uri="{9D8B030D-6E8A-4147-A177-3AD203B41FA5}">
                      <a16:colId xmlns:a16="http://schemas.microsoft.com/office/drawing/2014/main" val="1275689962"/>
                    </a:ext>
                  </a:extLst>
                </a:gridCol>
                <a:gridCol w="411480">
                  <a:extLst>
                    <a:ext uri="{9D8B030D-6E8A-4147-A177-3AD203B41FA5}">
                      <a16:colId xmlns:a16="http://schemas.microsoft.com/office/drawing/2014/main" val="2536106349"/>
                    </a:ext>
                  </a:extLst>
                </a:gridCol>
                <a:gridCol w="411480">
                  <a:extLst>
                    <a:ext uri="{9D8B030D-6E8A-4147-A177-3AD203B41FA5}">
                      <a16:colId xmlns:a16="http://schemas.microsoft.com/office/drawing/2014/main" val="2633610080"/>
                    </a:ext>
                  </a:extLst>
                </a:gridCol>
                <a:gridCol w="411480">
                  <a:extLst>
                    <a:ext uri="{9D8B030D-6E8A-4147-A177-3AD203B41FA5}">
                      <a16:colId xmlns:a16="http://schemas.microsoft.com/office/drawing/2014/main" val="3237966334"/>
                    </a:ext>
                  </a:extLst>
                </a:gridCol>
                <a:gridCol w="411480">
                  <a:extLst>
                    <a:ext uri="{9D8B030D-6E8A-4147-A177-3AD203B41FA5}">
                      <a16:colId xmlns:a16="http://schemas.microsoft.com/office/drawing/2014/main" val="1505986480"/>
                    </a:ext>
                  </a:extLst>
                </a:gridCol>
                <a:gridCol w="411480">
                  <a:extLst>
                    <a:ext uri="{9D8B030D-6E8A-4147-A177-3AD203B41FA5}">
                      <a16:colId xmlns:a16="http://schemas.microsoft.com/office/drawing/2014/main" val="2536803034"/>
                    </a:ext>
                  </a:extLst>
                </a:gridCol>
                <a:gridCol w="411480">
                  <a:extLst>
                    <a:ext uri="{9D8B030D-6E8A-4147-A177-3AD203B41FA5}">
                      <a16:colId xmlns:a16="http://schemas.microsoft.com/office/drawing/2014/main" val="3688410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132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- 2022-10-05 11:01:26</a:t>
                      </a:r>
                      <a:r>
                        <a:rPr kumimoji="0" lang="en-US" sz="1000" b="0" i="0" u="none" strike="noStrike" kern="1200" cap="none" spc="0" normalizeH="0" baseline="0" noProof="0">
                          <a:ln>
                            <a:noFill/>
                          </a:ln>
                          <a:solidFill>
                            <a:prstClr val="black"/>
                          </a:solidFill>
                          <a:effectLst/>
                          <a:uLnTx/>
                          <a:uFillTx/>
                          <a:latin typeface="+mn-lt"/>
                          <a:ea typeface="+mn-ea"/>
                          <a:cs typeface="+mn-cs"/>
                        </a:rPr>
                        <a:t>
 #SCSPromo | No Matter The Baking Season…
SCS Dairy is here to make your dishes, desserts and delights taste luxurious, addictive and melt-in-the-mouth good! 🤤 No matter if you need to bake cookies for a party 🍪 or add a touch of special to your main courses, 🍗 you can find it in the goodness of SCS Dairy products. 🌟
Stock up now via Lazada (The Culina Co.): https://bit.ly/3G3jYSn
#SCS #SCSDairyMY #SCSButter #ButterIsBetter #premiumbutter #goodness #SCSDoubleChurn #SCSUnsaltedButter #SCSSaltedButter #SCSSlicedCheese #SCSCreamCheeseSpread #Lazada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https://quintly-image-storage.s3.amazonaws.com/644423ac1869f89664db59b20d609670/1fe64af7900ccfab533f205058043d6c.png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0720834"/>
                  </a:ext>
                </a:extLst>
              </a:tr>
            </a:tbl>
          </a:graphicData>
        </a:graphic>
      </p:graphicFrame>
      <p:sp>
        <p:nvSpPr>
          <p:cNvPr id="4" name="Text Placeholder 3">
            <a:extLst>
              <a:ext uri="{FF2B5EF4-FFF2-40B4-BE49-F238E27FC236}">
                <a16:creationId xmlns:a16="http://schemas.microsoft.com/office/drawing/2014/main" id="{E6BED760-0BD9-4438-AB35-C06A4746324B}"/>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1519382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B1364-D36C-4A3F-9D2A-FDAEFC0E03AA}"/>
              </a:ext>
            </a:extLst>
          </p:cNvPr>
          <p:cNvSpPr>
            <a:spLocks noGrp="1"/>
          </p:cNvSpPr>
          <p:nvPr>
            <p:ph type="title"/>
          </p:nvPr>
        </p:nvSpPr>
        <p:spPr/>
        <p:txBody>
          <a:bodyPr/>
          <a:lstStyle/>
          <a:p>
            <a:r>
              <a:rPr lang="en-US"/>
              <a:t>Facebook Own Posts Table | 1 group and 1 profile - 25 of 26</a:t>
            </a:r>
          </a:p>
        </p:txBody>
      </p:sp>
      <p:graphicFrame>
        <p:nvGraphicFramePr>
          <p:cNvPr id="5" name="Table Placeholder 4">
            <a:extLst>
              <a:ext uri="{FF2B5EF4-FFF2-40B4-BE49-F238E27FC236}">
                <a16:creationId xmlns:a16="http://schemas.microsoft.com/office/drawing/2014/main" id="{E4F84DD1-D71D-45AC-A9FD-C0B0E7283334}"/>
              </a:ext>
            </a:extLst>
          </p:cNvPr>
          <p:cNvGraphicFramePr>
            <a:graphicFrameLocks noGrp="1"/>
          </p:cNvGraphicFramePr>
          <p:nvPr>
            <p:ph type="tbl" sz="quarter" idx="13"/>
            <p:extLst>
              <p:ext uri="{D42A27DB-BD31-4B8C-83A1-F6EECF244321}">
                <p14:modId xmlns:p14="http://schemas.microsoft.com/office/powerpoint/2010/main" val="1038431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59948448"/>
                    </a:ext>
                  </a:extLst>
                </a:gridCol>
                <a:gridCol w="1316735">
                  <a:extLst>
                    <a:ext uri="{9D8B030D-6E8A-4147-A177-3AD203B41FA5}">
                      <a16:colId xmlns:a16="http://schemas.microsoft.com/office/drawing/2014/main" val="2050959213"/>
                    </a:ext>
                  </a:extLst>
                </a:gridCol>
                <a:gridCol w="905256">
                  <a:extLst>
                    <a:ext uri="{9D8B030D-6E8A-4147-A177-3AD203B41FA5}">
                      <a16:colId xmlns:a16="http://schemas.microsoft.com/office/drawing/2014/main" val="2502832731"/>
                    </a:ext>
                  </a:extLst>
                </a:gridCol>
                <a:gridCol w="411480">
                  <a:extLst>
                    <a:ext uri="{9D8B030D-6E8A-4147-A177-3AD203B41FA5}">
                      <a16:colId xmlns:a16="http://schemas.microsoft.com/office/drawing/2014/main" val="2271249631"/>
                    </a:ext>
                  </a:extLst>
                </a:gridCol>
                <a:gridCol w="411480">
                  <a:extLst>
                    <a:ext uri="{9D8B030D-6E8A-4147-A177-3AD203B41FA5}">
                      <a16:colId xmlns:a16="http://schemas.microsoft.com/office/drawing/2014/main" val="3800014632"/>
                    </a:ext>
                  </a:extLst>
                </a:gridCol>
                <a:gridCol w="411480">
                  <a:extLst>
                    <a:ext uri="{9D8B030D-6E8A-4147-A177-3AD203B41FA5}">
                      <a16:colId xmlns:a16="http://schemas.microsoft.com/office/drawing/2014/main" val="2910218652"/>
                    </a:ext>
                  </a:extLst>
                </a:gridCol>
                <a:gridCol w="411480">
                  <a:extLst>
                    <a:ext uri="{9D8B030D-6E8A-4147-A177-3AD203B41FA5}">
                      <a16:colId xmlns:a16="http://schemas.microsoft.com/office/drawing/2014/main" val="3149148032"/>
                    </a:ext>
                  </a:extLst>
                </a:gridCol>
                <a:gridCol w="411480">
                  <a:extLst>
                    <a:ext uri="{9D8B030D-6E8A-4147-A177-3AD203B41FA5}">
                      <a16:colId xmlns:a16="http://schemas.microsoft.com/office/drawing/2014/main" val="4174901346"/>
                    </a:ext>
                  </a:extLst>
                </a:gridCol>
                <a:gridCol w="411480">
                  <a:extLst>
                    <a:ext uri="{9D8B030D-6E8A-4147-A177-3AD203B41FA5}">
                      <a16:colId xmlns:a16="http://schemas.microsoft.com/office/drawing/2014/main" val="1445327221"/>
                    </a:ext>
                  </a:extLst>
                </a:gridCol>
                <a:gridCol w="411480">
                  <a:extLst>
                    <a:ext uri="{9D8B030D-6E8A-4147-A177-3AD203B41FA5}">
                      <a16:colId xmlns:a16="http://schemas.microsoft.com/office/drawing/2014/main" val="610579726"/>
                    </a:ext>
                  </a:extLst>
                </a:gridCol>
                <a:gridCol w="411480">
                  <a:extLst>
                    <a:ext uri="{9D8B030D-6E8A-4147-A177-3AD203B41FA5}">
                      <a16:colId xmlns:a16="http://schemas.microsoft.com/office/drawing/2014/main" val="2095280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8551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- 2022-10-04 16:11:55</a:t>
                      </a:r>
                      <a:r>
                        <a:rPr kumimoji="0" lang="en-US" sz="1000" b="0" i="0" u="none" strike="noStrike" kern="1200" cap="none" spc="0" normalizeH="0" baseline="0" noProof="0">
                          <a:ln>
                            <a:noFill/>
                          </a:ln>
                          <a:solidFill>
                            <a:prstClr val="black"/>
                          </a:solidFill>
                          <a:effectLst/>
                          <a:uLnTx/>
                          <a:uFillTx/>
                          <a:latin typeface="+mn-lt"/>
                          <a:ea typeface="+mn-ea"/>
                          <a:cs typeface="+mn-cs"/>
                        </a:rPr>
                        <a:t>
 Do you get a brief, sharp sensation following a bite of something hot, cold, or sweet?
With our bundle pack, which includes a mouthwash, toothbrush, and toothpaste for less than RM50, SPLAT is here to help you resolve your sensitive teeth issue.
Save 10% when you buy from us: 
(LAZADA):  https://bit.ly/SplatOctOfferLaz1
(SHOPEE): https://bit.ly/SplatOctOfferShopee1
#SPLATdeals #SPLAToffers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https://quintly-image-storage.s3.amazonaws.com/1ac3859d95d653dabbdd6c6c93775110/af6928017a86639756a30ebf03833b36.jpg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10/04/2022 22:08:00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84380966"/>
                  </a:ext>
                </a:extLst>
              </a:tr>
            </a:tbl>
          </a:graphicData>
        </a:graphic>
      </p:graphicFrame>
      <p:sp>
        <p:nvSpPr>
          <p:cNvPr id="4" name="Text Placeholder 3">
            <a:extLst>
              <a:ext uri="{FF2B5EF4-FFF2-40B4-BE49-F238E27FC236}">
                <a16:creationId xmlns:a16="http://schemas.microsoft.com/office/drawing/2014/main" id="{DC8AE03D-8CC2-445D-AE09-0FEAA43C2F4F}"/>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9062014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D233D-0CBC-4A89-A18C-212521B9A1DF}"/>
              </a:ext>
            </a:extLst>
          </p:cNvPr>
          <p:cNvSpPr>
            <a:spLocks noGrp="1"/>
          </p:cNvSpPr>
          <p:nvPr>
            <p:ph type="title"/>
          </p:nvPr>
        </p:nvSpPr>
        <p:spPr/>
        <p:txBody>
          <a:bodyPr/>
          <a:lstStyle/>
          <a:p>
            <a:r>
              <a:rPr lang="en-US"/>
              <a:t>Facebook Own Posts Table | 1 group and 1 profile - 26 of 26</a:t>
            </a:r>
          </a:p>
        </p:txBody>
      </p:sp>
      <p:graphicFrame>
        <p:nvGraphicFramePr>
          <p:cNvPr id="5" name="Table Placeholder 4">
            <a:extLst>
              <a:ext uri="{FF2B5EF4-FFF2-40B4-BE49-F238E27FC236}">
                <a16:creationId xmlns:a16="http://schemas.microsoft.com/office/drawing/2014/main" id="{BC63B6EE-E3C0-44FE-8DFB-A89249EFAD0B}"/>
              </a:ext>
            </a:extLst>
          </p:cNvPr>
          <p:cNvGraphicFramePr>
            <a:graphicFrameLocks noGrp="1"/>
          </p:cNvGraphicFramePr>
          <p:nvPr>
            <p:ph type="tbl" sz="quarter" idx="13"/>
            <p:extLst>
              <p:ext uri="{D42A27DB-BD31-4B8C-83A1-F6EECF244321}">
                <p14:modId xmlns:p14="http://schemas.microsoft.com/office/powerpoint/2010/main" val="1015205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20123594"/>
                    </a:ext>
                  </a:extLst>
                </a:gridCol>
                <a:gridCol w="1316735">
                  <a:extLst>
                    <a:ext uri="{9D8B030D-6E8A-4147-A177-3AD203B41FA5}">
                      <a16:colId xmlns:a16="http://schemas.microsoft.com/office/drawing/2014/main" val="2227753638"/>
                    </a:ext>
                  </a:extLst>
                </a:gridCol>
                <a:gridCol w="905256">
                  <a:extLst>
                    <a:ext uri="{9D8B030D-6E8A-4147-A177-3AD203B41FA5}">
                      <a16:colId xmlns:a16="http://schemas.microsoft.com/office/drawing/2014/main" val="2427713994"/>
                    </a:ext>
                  </a:extLst>
                </a:gridCol>
                <a:gridCol w="411480">
                  <a:extLst>
                    <a:ext uri="{9D8B030D-6E8A-4147-A177-3AD203B41FA5}">
                      <a16:colId xmlns:a16="http://schemas.microsoft.com/office/drawing/2014/main" val="3693054576"/>
                    </a:ext>
                  </a:extLst>
                </a:gridCol>
                <a:gridCol w="411480">
                  <a:extLst>
                    <a:ext uri="{9D8B030D-6E8A-4147-A177-3AD203B41FA5}">
                      <a16:colId xmlns:a16="http://schemas.microsoft.com/office/drawing/2014/main" val="3528128511"/>
                    </a:ext>
                  </a:extLst>
                </a:gridCol>
                <a:gridCol w="411480">
                  <a:extLst>
                    <a:ext uri="{9D8B030D-6E8A-4147-A177-3AD203B41FA5}">
                      <a16:colId xmlns:a16="http://schemas.microsoft.com/office/drawing/2014/main" val="2149868208"/>
                    </a:ext>
                  </a:extLst>
                </a:gridCol>
                <a:gridCol w="411480">
                  <a:extLst>
                    <a:ext uri="{9D8B030D-6E8A-4147-A177-3AD203B41FA5}">
                      <a16:colId xmlns:a16="http://schemas.microsoft.com/office/drawing/2014/main" val="2893015445"/>
                    </a:ext>
                  </a:extLst>
                </a:gridCol>
                <a:gridCol w="411480">
                  <a:extLst>
                    <a:ext uri="{9D8B030D-6E8A-4147-A177-3AD203B41FA5}">
                      <a16:colId xmlns:a16="http://schemas.microsoft.com/office/drawing/2014/main" val="2468441209"/>
                    </a:ext>
                  </a:extLst>
                </a:gridCol>
                <a:gridCol w="411480">
                  <a:extLst>
                    <a:ext uri="{9D8B030D-6E8A-4147-A177-3AD203B41FA5}">
                      <a16:colId xmlns:a16="http://schemas.microsoft.com/office/drawing/2014/main" val="2409557074"/>
                    </a:ext>
                  </a:extLst>
                </a:gridCol>
                <a:gridCol w="411480">
                  <a:extLst>
                    <a:ext uri="{9D8B030D-6E8A-4147-A177-3AD203B41FA5}">
                      <a16:colId xmlns:a16="http://schemas.microsoft.com/office/drawing/2014/main" val="1773279832"/>
                    </a:ext>
                  </a:extLst>
                </a:gridCol>
                <a:gridCol w="411480">
                  <a:extLst>
                    <a:ext uri="{9D8B030D-6E8A-4147-A177-3AD203B41FA5}">
                      <a16:colId xmlns:a16="http://schemas.microsoft.com/office/drawing/2014/main" val="2847840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0450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- 2022-10-04 16:00:58</a:t>
                      </a:r>
                      <a:r>
                        <a:rPr kumimoji="0" lang="en-US" sz="1000" b="0" i="0" u="none" strike="noStrike" kern="1200" cap="none" spc="0" normalizeH="0" baseline="0" noProof="0">
                          <a:ln>
                            <a:noFill/>
                          </a:ln>
                          <a:solidFill>
                            <a:prstClr val="black"/>
                          </a:solidFill>
                          <a:effectLst/>
                          <a:uLnTx/>
                          <a:uFillTx/>
                          <a:latin typeface="+mn-lt"/>
                          <a:ea typeface="+mn-ea"/>
                          <a:cs typeface="+mn-cs"/>
                        </a:rPr>
                        <a:t>
 Our recent Primary Assembly was packed with activities galore! To kick off the show, we had a wondrous music performance for our learners who had their birthday this month. Then, our Year 5 learners spoke about their IPC Topic - The Ocean. This was followed by our Year 6 learners explaining about the beautiful Jalur Gemilang as well as the history of Malaysia in accordance with Malaysia Day!
Mr Rob also took to the stage to speak about "Responsible Gecko" and how our learners can make good choices by never being on any equipment without teacher supervision. Finally, Ms Ann led everyone in a warm up session before they wrapped up the assembly with a song! 🎶
#NexusWay
#NexusCommunity
#NexusLearners
#NexusPrimary
#NexusIPC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https://quintly-image-storage.s3.amazonaws.com/8350ef32deac62dffa041129418be71d/f63b41a85e49c35741b97fafbde88e73.jpg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71899253"/>
                  </a:ext>
                </a:extLst>
              </a:tr>
            </a:tbl>
          </a:graphicData>
        </a:graphic>
      </p:graphicFrame>
      <p:sp>
        <p:nvSpPr>
          <p:cNvPr id="4" name="Text Placeholder 3">
            <a:extLst>
              <a:ext uri="{FF2B5EF4-FFF2-40B4-BE49-F238E27FC236}">
                <a16:creationId xmlns:a16="http://schemas.microsoft.com/office/drawing/2014/main" id="{9819505F-9AD9-4800-9A25-CB29DFDF3973}"/>
              </a:ext>
            </a:extLst>
          </p:cNvPr>
          <p:cNvSpPr>
            <a:spLocks noGrp="1"/>
          </p:cNvSpPr>
          <p:nvPr>
            <p:ph type="body" sz="quarter" idx="14"/>
          </p:nvPr>
        </p:nvSpPr>
        <p:spPr/>
        <p:txBody>
          <a:bodyPr/>
          <a:lstStyle/>
          <a:p>
            <a:r>
              <a:rPr lang="en-US"/>
              <a:t>09/25/2022 - 10/09/2022</a:t>
            </a:r>
          </a:p>
        </p:txBody>
      </p:sp>
    </p:spTree>
    <p:extLst>
      <p:ext uri="{BB962C8B-B14F-4D97-AF65-F5344CB8AC3E}">
        <p14:creationId xmlns:p14="http://schemas.microsoft.com/office/powerpoint/2010/main" val="750880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82655-65B2-4E30-B551-CE1A8A2C66CF}"/>
              </a:ext>
            </a:extLst>
          </p:cNvPr>
          <p:cNvSpPr>
            <a:spLocks noGrp="1"/>
          </p:cNvSpPr>
          <p:nvPr>
            <p:ph type="title"/>
          </p:nvPr>
        </p:nvSpPr>
        <p:spPr/>
        <p:txBody>
          <a:bodyPr/>
          <a:lstStyle/>
          <a:p>
            <a:r>
              <a:rPr lang="en-US"/>
              <a:t>Facebook Key Metrics Radar | 1 group and 1 profile</a:t>
            </a:r>
          </a:p>
        </p:txBody>
      </p:sp>
      <p:graphicFrame>
        <p:nvGraphicFramePr>
          <p:cNvPr id="6" name="Chart Placeholder 5">
            <a:extLst>
              <a:ext uri="{FF2B5EF4-FFF2-40B4-BE49-F238E27FC236}">
                <a16:creationId xmlns:a16="http://schemas.microsoft.com/office/drawing/2014/main" id="{EC013F24-7873-4A40-B5D0-D8CA10FE7484}"/>
              </a:ext>
            </a:extLst>
          </p:cNvPr>
          <p:cNvGraphicFramePr>
            <a:graphicFrameLocks noGrp="1"/>
          </p:cNvGraphicFramePr>
          <p:nvPr>
            <p:ph type="chart" sz="quarter" idx="13"/>
            <p:extLst>
              <p:ext uri="{D42A27DB-BD31-4B8C-83A1-F6EECF244321}">
                <p14:modId xmlns:p14="http://schemas.microsoft.com/office/powerpoint/2010/main" val="3843291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0C10F0-8859-4280-88E7-49FC0B7FAA6E}"/>
              </a:ext>
            </a:extLst>
          </p:cNvPr>
          <p:cNvSpPr>
            <a:spLocks noGrp="1"/>
          </p:cNvSpPr>
          <p:nvPr>
            <p:ph type="body" sz="quarter" idx="14"/>
          </p:nvPr>
        </p:nvSpPr>
        <p:spPr/>
        <p:txBody>
          <a:bodyPr/>
          <a:lstStyle/>
          <a:p>
            <a:r>
              <a:rPr lang="en-US"/>
              <a:t>09/25/2022 - 10/09/2022</a:t>
            </a:r>
          </a:p>
        </p:txBody>
      </p:sp>
      <p:sp>
        <p:nvSpPr>
          <p:cNvPr id="5" name="Footer Placeholder 4">
            <a:extLst>
              <a:ext uri="{FF2B5EF4-FFF2-40B4-BE49-F238E27FC236}">
                <a16:creationId xmlns:a16="http://schemas.microsoft.com/office/drawing/2014/main" id="{5C82F18B-BAD9-4738-B6F1-A45E9A1C13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56164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1987</Words>
  <Application>Microsoft Office PowerPoint</Application>
  <PresentationFormat>On-screen Show (4:3)</PresentationFormat>
  <Paragraphs>802</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Overview</vt:lpstr>
      <vt:lpstr>Facebook Key Metrics Table | 1 group and 1 profile - 1 of 2</vt:lpstr>
      <vt:lpstr>Facebook Key Metrics Table | 1 group and 1 profile - 2 of 2</vt:lpstr>
      <vt:lpstr>Facebook Fans or Followers Total | 1 group and 1 profile</vt:lpstr>
      <vt:lpstr>Facebook Fans Change Rate | 1 group and 1 profile</vt:lpstr>
      <vt:lpstr>Facebook Interaction Rate | 1 group and 1 profile</vt:lpstr>
      <vt:lpstr>Facebook Total Interactions | 1 group and 1 profile</vt:lpstr>
      <vt:lpstr>Facebook Own Posts Table | 1 group and 1 profile - 1 of 26</vt:lpstr>
      <vt:lpstr>Facebook Own Posts Table | 1 group and 1 profile - 2 of 26</vt:lpstr>
      <vt:lpstr>Facebook Own Posts Table | 1 group and 1 profile - 3 of 26</vt:lpstr>
      <vt:lpstr>Facebook Own Posts Table | 1 group and 1 profile - 4 of 26</vt:lpstr>
      <vt:lpstr>Facebook Own Posts Table | 1 group and 1 profile - 5 of 26</vt:lpstr>
      <vt:lpstr>Facebook Own Posts Table | 1 group and 1 profile - 6 of 26</vt:lpstr>
      <vt:lpstr>Facebook Own Posts Table | 1 group and 1 profile - 7 of 26</vt:lpstr>
      <vt:lpstr>Facebook Own Posts Table | 1 group and 1 profile - 8 of 26</vt:lpstr>
      <vt:lpstr>Facebook Own Posts Table | 1 group and 1 profile - 9 of 26</vt:lpstr>
      <vt:lpstr>Facebook Own Posts Table | 1 group and 1 profile - 10 of 26</vt:lpstr>
      <vt:lpstr>Facebook Own Posts Table | 1 group and 1 profile - 11 of 26</vt:lpstr>
      <vt:lpstr>Facebook Own Posts Table | 1 group and 1 profile - 12 of 26</vt:lpstr>
      <vt:lpstr>Facebook Own Posts Table | 1 group and 1 profile - 13 of 26</vt:lpstr>
      <vt:lpstr>Facebook Own Posts Table | 1 group and 1 profile - 14 of 26</vt:lpstr>
      <vt:lpstr>Facebook Own Posts Table | 1 group and 1 profile - 15 of 26</vt:lpstr>
      <vt:lpstr>Facebook Own Posts Table | 1 group and 1 profile - 16 of 26</vt:lpstr>
      <vt:lpstr>Facebook Own Posts Table | 1 group and 1 profile - 17 of 26</vt:lpstr>
      <vt:lpstr>Facebook Own Posts Table | 1 group and 1 profile - 18 of 26</vt:lpstr>
      <vt:lpstr>Facebook Own Posts Table | 1 group and 1 profile - 19 of 26</vt:lpstr>
      <vt:lpstr>Facebook Own Posts Table | 1 group and 1 profile - 20 of 26</vt:lpstr>
      <vt:lpstr>Facebook Own Posts Table | 1 group and 1 profile - 21 of 26</vt:lpstr>
      <vt:lpstr>Facebook Own Posts Table | 1 group and 1 profile - 22 of 26</vt:lpstr>
      <vt:lpstr>Facebook Own Posts Table | 1 group and 1 profile - 23 of 26</vt:lpstr>
      <vt:lpstr>Facebook Own Posts Table | 1 group and 1 profile - 24 of 26</vt:lpstr>
      <vt:lpstr>Facebook Own Posts Table | 1 group and 1 profile - 25 of 26</vt:lpstr>
      <vt:lpstr>Facebook Own Posts Table | 1 group and 1 profile - 26 of 26</vt:lpstr>
      <vt:lpstr>Facebook Key Metrics Radar | 1 group and 1 profile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2022-10-11T02:50:55Z</dcterms:created>
  <dcterms:modified xsi:type="dcterms:W3CDTF">2022-10-11T02:51:50Z</dcterms:modified>
</cp:coreProperties>
</file>