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Jotun Malaysia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160648</c:v>
                </c:pt>
                <c:pt idx="1">
                  <c:v>161810</c:v>
                </c:pt>
                <c:pt idx="2">
                  <c:v>162616</c:v>
                </c:pt>
                <c:pt idx="3">
                  <c:v>163245</c:v>
                </c:pt>
                <c:pt idx="4">
                  <c:v>164230</c:v>
                </c:pt>
                <c:pt idx="5">
                  <c:v>165023</c:v>
                </c:pt>
                <c:pt idx="6">
                  <c:v>165232</c:v>
                </c:pt>
                <c:pt idx="7">
                  <c:v>165494</c:v>
                </c:pt>
                <c:pt idx="8">
                  <c:v>165905</c:v>
                </c:pt>
                <c:pt idx="9">
                  <c:v>166288</c:v>
                </c:pt>
                <c:pt idx="10">
                  <c:v>166610</c:v>
                </c:pt>
                <c:pt idx="11">
                  <c:v>167064</c:v>
                </c:pt>
              </c:numCache>
            </c:numRef>
          </c:val>
          <c:smooth val="0"/>
          <c:extLst>
            <c:ext xmlns:c16="http://schemas.microsoft.com/office/drawing/2014/chart" uri="{C3380CC4-5D6E-409C-BE32-E72D297353CC}">
              <c16:uniqueId val="{00000000-1B22-43DD-B829-8B5CA46EBBAD}"/>
            </c:ext>
          </c:extLst>
        </c:ser>
        <c:dLbls>
          <c:showLegendKey val="0"/>
          <c:showVal val="0"/>
          <c:showCatName val="0"/>
          <c:showSerName val="0"/>
          <c:showPercent val="0"/>
          <c:showBubbleSize val="0"/>
        </c:dLbls>
        <c:smooth val="0"/>
        <c:axId val="378462568"/>
        <c:axId val="378463552"/>
      </c:lineChart>
      <c:dateAx>
        <c:axId val="378462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463552"/>
        <c:crosses val="autoZero"/>
        <c:auto val="1"/>
        <c:lblOffset val="100"/>
        <c:baseTimeUnit val="months"/>
      </c:dateAx>
      <c:valAx>
        <c:axId val="37846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46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Jotun Malaysia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0.83290966037119996</c:v>
                </c:pt>
                <c:pt idx="1">
                  <c:v>0.72332055176535004</c:v>
                </c:pt>
                <c:pt idx="2">
                  <c:v>0.49811507323403997</c:v>
                </c:pt>
                <c:pt idx="3">
                  <c:v>0.38680080680867801</c:v>
                </c:pt>
                <c:pt idx="4">
                  <c:v>0.60338754632607405</c:v>
                </c:pt>
                <c:pt idx="5">
                  <c:v>0.48285940449369802</c:v>
                </c:pt>
                <c:pt idx="6">
                  <c:v>0.12664901256188499</c:v>
                </c:pt>
                <c:pt idx="7">
                  <c:v>0.158564926890675</c:v>
                </c:pt>
                <c:pt idx="8">
                  <c:v>0.248347372110167</c:v>
                </c:pt>
                <c:pt idx="9">
                  <c:v>0.23085500738374401</c:v>
                </c:pt>
                <c:pt idx="10">
                  <c:v>0.193639949966323</c:v>
                </c:pt>
                <c:pt idx="11">
                  <c:v>0.27249264750015001</c:v>
                </c:pt>
              </c:numCache>
            </c:numRef>
          </c:val>
          <c:smooth val="0"/>
          <c:extLst>
            <c:ext xmlns:c16="http://schemas.microsoft.com/office/drawing/2014/chart" uri="{C3380CC4-5D6E-409C-BE32-E72D297353CC}">
              <c16:uniqueId val="{00000000-88DF-45FD-9AD4-BB19FC9F9506}"/>
            </c:ext>
          </c:extLst>
        </c:ser>
        <c:dLbls>
          <c:showLegendKey val="0"/>
          <c:showVal val="0"/>
          <c:showCatName val="0"/>
          <c:showSerName val="0"/>
          <c:showPercent val="0"/>
          <c:showBubbleSize val="0"/>
        </c:dLbls>
        <c:smooth val="0"/>
        <c:axId val="320304976"/>
        <c:axId val="406552656"/>
      </c:lineChart>
      <c:dateAx>
        <c:axId val="320304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552656"/>
        <c:crosses val="autoZero"/>
        <c:auto val="1"/>
        <c:lblOffset val="100"/>
        <c:baseTimeUnit val="months"/>
      </c:dateAx>
      <c:valAx>
        <c:axId val="40655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0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Jotun Malaysia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0.46888617433171897</c:v>
                </c:pt>
                <c:pt idx="1">
                  <c:v>0.17552673526474799</c:v>
                </c:pt>
                <c:pt idx="2">
                  <c:v>5.3897388882870899E-2</c:v>
                </c:pt>
                <c:pt idx="3">
                  <c:v>0.18631467501380999</c:v>
                </c:pt>
                <c:pt idx="4">
                  <c:v>0.40227112177862501</c:v>
                </c:pt>
                <c:pt idx="5">
                  <c:v>0.418914908424463</c:v>
                </c:pt>
                <c:pt idx="6">
                  <c:v>0.94759020192171595</c:v>
                </c:pt>
                <c:pt idx="7">
                  <c:v>0.49237132853177601</c:v>
                </c:pt>
                <c:pt idx="8">
                  <c:v>0.460904583440024</c:v>
                </c:pt>
                <c:pt idx="9">
                  <c:v>0.64701538066339104</c:v>
                </c:pt>
                <c:pt idx="10">
                  <c:v>3.62109278353894E-2</c:v>
                </c:pt>
                <c:pt idx="11">
                  <c:v>0.16832209246855601</c:v>
                </c:pt>
              </c:numCache>
            </c:numRef>
          </c:val>
          <c:smooth val="0"/>
          <c:extLst>
            <c:ext xmlns:c16="http://schemas.microsoft.com/office/drawing/2014/chart" uri="{C3380CC4-5D6E-409C-BE32-E72D297353CC}">
              <c16:uniqueId val="{00000000-D084-47F3-BA1C-6A3D16F0643D}"/>
            </c:ext>
          </c:extLst>
        </c:ser>
        <c:dLbls>
          <c:showLegendKey val="0"/>
          <c:showVal val="0"/>
          <c:showCatName val="0"/>
          <c:showSerName val="0"/>
          <c:showPercent val="0"/>
          <c:showBubbleSize val="0"/>
        </c:dLbls>
        <c:smooth val="0"/>
        <c:axId val="406545440"/>
        <c:axId val="406551672"/>
      </c:lineChart>
      <c:dateAx>
        <c:axId val="406545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551672"/>
        <c:crosses val="autoZero"/>
        <c:auto val="1"/>
        <c:lblOffset val="100"/>
        <c:baseTimeUnit val="months"/>
      </c:dateAx>
      <c:valAx>
        <c:axId val="40655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54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Jotun Malaysia</c:v>
                </c:pt>
              </c:strCache>
            </c:strRef>
          </c:cat>
          <c:val>
            <c:numRef>
              <c:f>Sheet1!$B$2</c:f>
              <c:numCache>
                <c:formatCode>General</c:formatCode>
                <c:ptCount val="1"/>
                <c:pt idx="0">
                  <c:v>80355</c:v>
                </c:pt>
              </c:numCache>
            </c:numRef>
          </c:val>
          <c:extLst>
            <c:ext xmlns:c16="http://schemas.microsoft.com/office/drawing/2014/chart" uri="{C3380CC4-5D6E-409C-BE32-E72D297353CC}">
              <c16:uniqueId val="{00000000-1807-43C1-9B34-D96F85B9423F}"/>
            </c:ext>
          </c:extLst>
        </c:ser>
        <c:dLbls>
          <c:showLegendKey val="0"/>
          <c:showVal val="0"/>
          <c:showCatName val="0"/>
          <c:showSerName val="0"/>
          <c:showPercent val="0"/>
          <c:showBubbleSize val="0"/>
        </c:dLbls>
        <c:gapWidth val="219"/>
        <c:overlap val="-27"/>
        <c:axId val="406556920"/>
        <c:axId val="406555608"/>
      </c:barChart>
      <c:catAx>
        <c:axId val="406556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555608"/>
        <c:crosses val="autoZero"/>
        <c:auto val="1"/>
        <c:lblAlgn val="ctr"/>
        <c:lblOffset val="100"/>
        <c:noMultiLvlLbl val="0"/>
      </c:catAx>
      <c:valAx>
        <c:axId val="40655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55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Jotun Malaysia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100</c:v>
                </c:pt>
                <c:pt idx="4">
                  <c:v>100</c:v>
                </c:pt>
                <c:pt idx="5">
                  <c:v>100</c:v>
                </c:pt>
              </c:numCache>
            </c:numRef>
          </c:val>
          <c:extLst>
            <c:ext xmlns:c16="http://schemas.microsoft.com/office/drawing/2014/chart" uri="{C3380CC4-5D6E-409C-BE32-E72D297353CC}">
              <c16:uniqueId val="{00000000-C9B5-4DF5-9219-7FC9C66E084E}"/>
            </c:ext>
          </c:extLst>
        </c:ser>
        <c:dLbls>
          <c:showLegendKey val="0"/>
          <c:showVal val="0"/>
          <c:showCatName val="0"/>
          <c:showSerName val="0"/>
          <c:showPercent val="0"/>
          <c:showBubbleSize val="0"/>
        </c:dLbls>
        <c:axId val="247393408"/>
        <c:axId val="247389800"/>
      </c:radarChart>
      <c:catAx>
        <c:axId val="24739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389800"/>
        <c:crosses val="autoZero"/>
        <c:auto val="1"/>
        <c:lblAlgn val="ctr"/>
        <c:lblOffset val="100"/>
        <c:noMultiLvlLbl val="0"/>
      </c:catAx>
      <c:valAx>
        <c:axId val="247389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39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5EDF0-793F-4FE2-8254-0E1BFA7AE653}"/>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F4A795EA-10EA-4DB6-BDFB-8250036D0FB3}"/>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481633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8D700-81CD-4532-93EF-EC563694044F}"/>
              </a:ext>
            </a:extLst>
          </p:cNvPr>
          <p:cNvSpPr>
            <a:spLocks noGrp="1"/>
          </p:cNvSpPr>
          <p:nvPr>
            <p:ph type="title"/>
          </p:nvPr>
        </p:nvSpPr>
        <p:spPr/>
        <p:txBody>
          <a:bodyPr/>
          <a:lstStyle/>
          <a:p>
            <a:r>
              <a:rPr lang="en-US"/>
              <a:t>Facebook Key Metrics Table | Jotun Malaysia</a:t>
            </a:r>
          </a:p>
        </p:txBody>
      </p:sp>
      <p:graphicFrame>
        <p:nvGraphicFramePr>
          <p:cNvPr id="5" name="Table Placeholder 4">
            <a:extLst>
              <a:ext uri="{FF2B5EF4-FFF2-40B4-BE49-F238E27FC236}">
                <a16:creationId xmlns:a16="http://schemas.microsoft.com/office/drawing/2014/main" id="{1A1A5955-649E-4588-912D-F66C54D76037}"/>
              </a:ext>
            </a:extLst>
          </p:cNvPr>
          <p:cNvGraphicFramePr>
            <a:graphicFrameLocks noGrp="1"/>
          </p:cNvGraphicFramePr>
          <p:nvPr>
            <p:ph type="tbl" sz="quarter" idx="13"/>
            <p:extLst>
              <p:ext uri="{D42A27DB-BD31-4B8C-83A1-F6EECF244321}">
                <p14:modId xmlns:p14="http://schemas.microsoft.com/office/powerpoint/2010/main" val="2216499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1141977353"/>
                    </a:ext>
                  </a:extLst>
                </a:gridCol>
                <a:gridCol w="740665">
                  <a:extLst>
                    <a:ext uri="{9D8B030D-6E8A-4147-A177-3AD203B41FA5}">
                      <a16:colId xmlns:a16="http://schemas.microsoft.com/office/drawing/2014/main" val="2127775516"/>
                    </a:ext>
                  </a:extLst>
                </a:gridCol>
                <a:gridCol w="411480">
                  <a:extLst>
                    <a:ext uri="{9D8B030D-6E8A-4147-A177-3AD203B41FA5}">
                      <a16:colId xmlns:a16="http://schemas.microsoft.com/office/drawing/2014/main" val="2546485621"/>
                    </a:ext>
                  </a:extLst>
                </a:gridCol>
                <a:gridCol w="740665">
                  <a:extLst>
                    <a:ext uri="{9D8B030D-6E8A-4147-A177-3AD203B41FA5}">
                      <a16:colId xmlns:a16="http://schemas.microsoft.com/office/drawing/2014/main" val="2769150748"/>
                    </a:ext>
                  </a:extLst>
                </a:gridCol>
                <a:gridCol w="411480">
                  <a:extLst>
                    <a:ext uri="{9D8B030D-6E8A-4147-A177-3AD203B41FA5}">
                      <a16:colId xmlns:a16="http://schemas.microsoft.com/office/drawing/2014/main" val="1841580901"/>
                    </a:ext>
                  </a:extLst>
                </a:gridCol>
                <a:gridCol w="411480">
                  <a:extLst>
                    <a:ext uri="{9D8B030D-6E8A-4147-A177-3AD203B41FA5}">
                      <a16:colId xmlns:a16="http://schemas.microsoft.com/office/drawing/2014/main" val="2617520672"/>
                    </a:ext>
                  </a:extLst>
                </a:gridCol>
                <a:gridCol w="411480">
                  <a:extLst>
                    <a:ext uri="{9D8B030D-6E8A-4147-A177-3AD203B41FA5}">
                      <a16:colId xmlns:a16="http://schemas.microsoft.com/office/drawing/2014/main" val="4098437444"/>
                    </a:ext>
                  </a:extLst>
                </a:gridCol>
                <a:gridCol w="411480">
                  <a:extLst>
                    <a:ext uri="{9D8B030D-6E8A-4147-A177-3AD203B41FA5}">
                      <a16:colId xmlns:a16="http://schemas.microsoft.com/office/drawing/2014/main" val="2113541114"/>
                    </a:ext>
                  </a:extLst>
                </a:gridCol>
                <a:gridCol w="411480">
                  <a:extLst>
                    <a:ext uri="{9D8B030D-6E8A-4147-A177-3AD203B41FA5}">
                      <a16:colId xmlns:a16="http://schemas.microsoft.com/office/drawing/2014/main" val="2033263415"/>
                    </a:ext>
                  </a:extLst>
                </a:gridCol>
                <a:gridCol w="411480">
                  <a:extLst>
                    <a:ext uri="{9D8B030D-6E8A-4147-A177-3AD203B41FA5}">
                      <a16:colId xmlns:a16="http://schemas.microsoft.com/office/drawing/2014/main" val="812129439"/>
                    </a:ext>
                  </a:extLst>
                </a:gridCol>
                <a:gridCol w="411480">
                  <a:extLst>
                    <a:ext uri="{9D8B030D-6E8A-4147-A177-3AD203B41FA5}">
                      <a16:colId xmlns:a16="http://schemas.microsoft.com/office/drawing/2014/main" val="1742375769"/>
                    </a:ext>
                  </a:extLst>
                </a:gridCol>
                <a:gridCol w="411480">
                  <a:extLst>
                    <a:ext uri="{9D8B030D-6E8A-4147-A177-3AD203B41FA5}">
                      <a16:colId xmlns:a16="http://schemas.microsoft.com/office/drawing/2014/main" val="26385653"/>
                    </a:ext>
                  </a:extLst>
                </a:gridCol>
                <a:gridCol w="411480">
                  <a:extLst>
                    <a:ext uri="{9D8B030D-6E8A-4147-A177-3AD203B41FA5}">
                      <a16:colId xmlns:a16="http://schemas.microsoft.com/office/drawing/2014/main" val="4291576998"/>
                    </a:ext>
                  </a:extLst>
                </a:gridCol>
                <a:gridCol w="411480">
                  <a:extLst>
                    <a:ext uri="{9D8B030D-6E8A-4147-A177-3AD203B41FA5}">
                      <a16:colId xmlns:a16="http://schemas.microsoft.com/office/drawing/2014/main" val="309799040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55236645"/>
                  </a:ext>
                </a:extLst>
              </a:tr>
              <a:tr h="370840">
                <a:tc>
                  <a:txBody>
                    <a:bodyPr/>
                    <a:lstStyle/>
                    <a:p>
                      <a:r>
                        <a:rPr lang="en-US" sz="1000"/>
                        <a:t>Jotun Malaysia</a:t>
                      </a:r>
                    </a:p>
                  </a:txBody>
                  <a:tcPr/>
                </a:tc>
                <a:tc>
                  <a:txBody>
                    <a:bodyPr/>
                    <a:lstStyle/>
                    <a:p>
                      <a:r>
                        <a:rPr lang="en-US" sz="1000"/>
                        <a:t>167064</a:t>
                      </a:r>
                    </a:p>
                  </a:txBody>
                  <a:tcPr/>
                </a:tc>
                <a:tc>
                  <a:txBody>
                    <a:bodyPr/>
                    <a:lstStyle/>
                    <a:p>
                      <a:r>
                        <a:rPr lang="en-US" sz="1000"/>
                        <a:t>7743</a:t>
                      </a:r>
                    </a:p>
                  </a:txBody>
                  <a:tcPr/>
                </a:tc>
                <a:tc>
                  <a:txBody>
                    <a:bodyPr/>
                    <a:lstStyle/>
                    <a:p>
                      <a:r>
                        <a:rPr lang="en-US" sz="1000"/>
                        <a:t>171023</a:t>
                      </a:r>
                    </a:p>
                  </a:txBody>
                  <a:tcPr/>
                </a:tc>
                <a:tc>
                  <a:txBody>
                    <a:bodyPr/>
                    <a:lstStyle/>
                    <a:p>
                      <a:r>
                        <a:rPr lang="en-US" sz="1000"/>
                        <a:t>n/a</a:t>
                      </a:r>
                    </a:p>
                  </a:txBody>
                  <a:tcPr/>
                </a:tc>
                <a:tc>
                  <a:txBody>
                    <a:bodyPr/>
                    <a:lstStyle/>
                    <a:p>
                      <a:r>
                        <a:rPr lang="en-US" sz="1000"/>
                        <a:t>136</a:t>
                      </a:r>
                    </a:p>
                  </a:txBody>
                  <a:tcPr/>
                </a:tc>
                <a:tc>
                  <a:txBody>
                    <a:bodyPr/>
                    <a:lstStyle/>
                    <a:p>
                      <a:r>
                        <a:rPr lang="en-US" sz="1000"/>
                        <a:t>77192</a:t>
                      </a:r>
                    </a:p>
                  </a:txBody>
                  <a:tcPr/>
                </a:tc>
                <a:tc>
                  <a:txBody>
                    <a:bodyPr/>
                    <a:lstStyle/>
                    <a:p>
                      <a:r>
                        <a:rPr lang="en-US" sz="1000"/>
                        <a:t>14</a:t>
                      </a:r>
                    </a:p>
                  </a:txBody>
                  <a:tcPr/>
                </a:tc>
                <a:tc>
                  <a:txBody>
                    <a:bodyPr/>
                    <a:lstStyle/>
                    <a:p>
                      <a:r>
                        <a:rPr lang="en-US" sz="1000"/>
                        <a:t>934</a:t>
                      </a:r>
                    </a:p>
                  </a:txBody>
                  <a:tcPr/>
                </a:tc>
                <a:tc>
                  <a:txBody>
                    <a:bodyPr/>
                    <a:lstStyle/>
                    <a:p>
                      <a:r>
                        <a:rPr lang="en-US" sz="1000"/>
                        <a:t>2229</a:t>
                      </a:r>
                    </a:p>
                  </a:txBody>
                  <a:tcPr/>
                </a:tc>
                <a:tc>
                  <a:txBody>
                    <a:bodyPr/>
                    <a:lstStyle/>
                    <a:p>
                      <a:r>
                        <a:rPr lang="en-US" sz="1000"/>
                        <a:t>10</a:t>
                      </a:r>
                    </a:p>
                  </a:txBody>
                  <a:tcPr/>
                </a:tc>
                <a:tc>
                  <a:txBody>
                    <a:bodyPr/>
                    <a:lstStyle/>
                    <a:p>
                      <a:r>
                        <a:rPr lang="en-US" sz="1000"/>
                        <a:t>3</a:t>
                      </a:r>
                    </a:p>
                  </a:txBody>
                  <a:tcPr/>
                </a:tc>
                <a:tc>
                  <a:txBody>
                    <a:bodyPr/>
                    <a:lstStyle/>
                    <a:p>
                      <a:r>
                        <a:rPr lang="en-US" sz="1000"/>
                        <a:t>0.3621 %</a:t>
                      </a:r>
                    </a:p>
                  </a:txBody>
                  <a:tcPr/>
                </a:tc>
                <a:tc>
                  <a:txBody>
                    <a:bodyPr/>
                    <a:lstStyle/>
                    <a:p>
                      <a:r>
                        <a:rPr lang="en-US" sz="1000"/>
                        <a:t>33.3 %</a:t>
                      </a:r>
                    </a:p>
                  </a:txBody>
                  <a:tcPr/>
                </a:tc>
                <a:extLst>
                  <a:ext uri="{0D108BD9-81ED-4DB2-BD59-A6C34878D82A}">
                    <a16:rowId xmlns:a16="http://schemas.microsoft.com/office/drawing/2014/main" val="1333702230"/>
                  </a:ext>
                </a:extLst>
              </a:tr>
            </a:tbl>
          </a:graphicData>
        </a:graphic>
      </p:graphicFrame>
      <p:sp>
        <p:nvSpPr>
          <p:cNvPr id="4" name="Text Placeholder 3">
            <a:extLst>
              <a:ext uri="{FF2B5EF4-FFF2-40B4-BE49-F238E27FC236}">
                <a16:creationId xmlns:a16="http://schemas.microsoft.com/office/drawing/2014/main" id="{3631017F-611E-496F-916A-C6BFA87B88F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304577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86DBB-CBDD-4785-BF2F-24A64DAEE80E}"/>
              </a:ext>
            </a:extLst>
          </p:cNvPr>
          <p:cNvSpPr>
            <a:spLocks noGrp="1"/>
          </p:cNvSpPr>
          <p:nvPr>
            <p:ph type="title"/>
          </p:nvPr>
        </p:nvSpPr>
        <p:spPr/>
        <p:txBody>
          <a:bodyPr/>
          <a:lstStyle/>
          <a:p>
            <a:r>
              <a:rPr lang="en-US"/>
              <a:t>Facebook Page Likes Total | Jotun Malaysia</a:t>
            </a:r>
          </a:p>
        </p:txBody>
      </p:sp>
      <p:graphicFrame>
        <p:nvGraphicFramePr>
          <p:cNvPr id="6" name="Chart Placeholder 5">
            <a:extLst>
              <a:ext uri="{FF2B5EF4-FFF2-40B4-BE49-F238E27FC236}">
                <a16:creationId xmlns:a16="http://schemas.microsoft.com/office/drawing/2014/main" id="{A00D5AF7-2099-4873-98EB-69D7FF2CC076}"/>
              </a:ext>
            </a:extLst>
          </p:cNvPr>
          <p:cNvGraphicFramePr>
            <a:graphicFrameLocks noGrp="1"/>
          </p:cNvGraphicFramePr>
          <p:nvPr>
            <p:ph type="chart" sz="quarter" idx="13"/>
            <p:extLst>
              <p:ext uri="{D42A27DB-BD31-4B8C-83A1-F6EECF244321}">
                <p14:modId xmlns:p14="http://schemas.microsoft.com/office/powerpoint/2010/main" val="1804057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47B14A-F073-4270-8683-AC30468BBA5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1465E71-7E98-435F-9DBF-728C7BE9FD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4827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F1CC8-69E4-445B-8C24-42675662424C}"/>
              </a:ext>
            </a:extLst>
          </p:cNvPr>
          <p:cNvSpPr>
            <a:spLocks noGrp="1"/>
          </p:cNvSpPr>
          <p:nvPr>
            <p:ph type="title"/>
          </p:nvPr>
        </p:nvSpPr>
        <p:spPr/>
        <p:txBody>
          <a:bodyPr/>
          <a:lstStyle/>
          <a:p>
            <a:r>
              <a:rPr lang="en-US"/>
              <a:t>Facebook Fans Change Rate | Jotun Malaysia</a:t>
            </a:r>
          </a:p>
        </p:txBody>
      </p:sp>
      <p:graphicFrame>
        <p:nvGraphicFramePr>
          <p:cNvPr id="6" name="Chart Placeholder 5">
            <a:extLst>
              <a:ext uri="{FF2B5EF4-FFF2-40B4-BE49-F238E27FC236}">
                <a16:creationId xmlns:a16="http://schemas.microsoft.com/office/drawing/2014/main" id="{3EB40462-742B-483A-A438-3539373DF4CE}"/>
              </a:ext>
            </a:extLst>
          </p:cNvPr>
          <p:cNvGraphicFramePr>
            <a:graphicFrameLocks noGrp="1"/>
          </p:cNvGraphicFramePr>
          <p:nvPr>
            <p:ph type="chart" sz="quarter" idx="13"/>
            <p:extLst>
              <p:ext uri="{D42A27DB-BD31-4B8C-83A1-F6EECF244321}">
                <p14:modId xmlns:p14="http://schemas.microsoft.com/office/powerpoint/2010/main" val="3453114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BA7D46-E4EA-4A64-BFC3-9E81061C3F4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25EB942-358E-488C-9A85-18551E86E3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2135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7FD62-8A76-4EB3-9BCF-5BE98AA76A54}"/>
              </a:ext>
            </a:extLst>
          </p:cNvPr>
          <p:cNvSpPr>
            <a:spLocks noGrp="1"/>
          </p:cNvSpPr>
          <p:nvPr>
            <p:ph type="title"/>
          </p:nvPr>
        </p:nvSpPr>
        <p:spPr/>
        <p:txBody>
          <a:bodyPr/>
          <a:lstStyle/>
          <a:p>
            <a:r>
              <a:rPr lang="en-US"/>
              <a:t>Facebook Interaction Rate | Jotun Malaysia</a:t>
            </a:r>
          </a:p>
        </p:txBody>
      </p:sp>
      <p:graphicFrame>
        <p:nvGraphicFramePr>
          <p:cNvPr id="6" name="Chart Placeholder 5">
            <a:extLst>
              <a:ext uri="{FF2B5EF4-FFF2-40B4-BE49-F238E27FC236}">
                <a16:creationId xmlns:a16="http://schemas.microsoft.com/office/drawing/2014/main" id="{2D61F9F2-C972-4C85-AFB6-77FECC28D624}"/>
              </a:ext>
            </a:extLst>
          </p:cNvPr>
          <p:cNvGraphicFramePr>
            <a:graphicFrameLocks noGrp="1"/>
          </p:cNvGraphicFramePr>
          <p:nvPr>
            <p:ph type="chart" sz="quarter" idx="13"/>
            <p:extLst>
              <p:ext uri="{D42A27DB-BD31-4B8C-83A1-F6EECF244321}">
                <p14:modId xmlns:p14="http://schemas.microsoft.com/office/powerpoint/2010/main" val="3023632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0D89FF-756E-4A3B-AA99-2EF8D383523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AABEDC5-FC46-45E5-8873-BF53DEDF87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5860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28801-6604-443B-921F-71F7B7D6682D}"/>
              </a:ext>
            </a:extLst>
          </p:cNvPr>
          <p:cNvSpPr>
            <a:spLocks noGrp="1"/>
          </p:cNvSpPr>
          <p:nvPr>
            <p:ph type="title"/>
          </p:nvPr>
        </p:nvSpPr>
        <p:spPr/>
        <p:txBody>
          <a:bodyPr/>
          <a:lstStyle/>
          <a:p>
            <a:r>
              <a:rPr lang="en-US"/>
              <a:t>Facebook Total Interactions | Jotun Malaysia</a:t>
            </a:r>
          </a:p>
        </p:txBody>
      </p:sp>
      <p:graphicFrame>
        <p:nvGraphicFramePr>
          <p:cNvPr id="6" name="Chart Placeholder 5">
            <a:extLst>
              <a:ext uri="{FF2B5EF4-FFF2-40B4-BE49-F238E27FC236}">
                <a16:creationId xmlns:a16="http://schemas.microsoft.com/office/drawing/2014/main" id="{DAC6C2DB-1314-45E0-A8B0-66D8C931189A}"/>
              </a:ext>
            </a:extLst>
          </p:cNvPr>
          <p:cNvGraphicFramePr>
            <a:graphicFrameLocks noGrp="1"/>
          </p:cNvGraphicFramePr>
          <p:nvPr>
            <p:ph type="chart" sz="quarter" idx="13"/>
            <p:extLst>
              <p:ext uri="{D42A27DB-BD31-4B8C-83A1-F6EECF244321}">
                <p14:modId xmlns:p14="http://schemas.microsoft.com/office/powerpoint/2010/main" val="730168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6FDCFB-21BB-43CA-A410-36751285762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131C50D-E560-4F75-9F5C-53FDDBE429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6845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0D0BB-E12E-4E03-93A1-422AE32DF8F2}"/>
              </a:ext>
            </a:extLst>
          </p:cNvPr>
          <p:cNvSpPr>
            <a:spLocks noGrp="1"/>
          </p:cNvSpPr>
          <p:nvPr>
            <p:ph type="title"/>
          </p:nvPr>
        </p:nvSpPr>
        <p:spPr/>
        <p:txBody>
          <a:bodyPr/>
          <a:lstStyle/>
          <a:p>
            <a:r>
              <a:rPr lang="en-US"/>
              <a:t>Facebook Own Posts Table | Jotun Malaysia - 1 of 14</a:t>
            </a:r>
          </a:p>
        </p:txBody>
      </p:sp>
      <p:graphicFrame>
        <p:nvGraphicFramePr>
          <p:cNvPr id="5" name="Table Placeholder 4">
            <a:extLst>
              <a:ext uri="{FF2B5EF4-FFF2-40B4-BE49-F238E27FC236}">
                <a16:creationId xmlns:a16="http://schemas.microsoft.com/office/drawing/2014/main" id="{F450F242-8F77-4B86-932F-EB67AB8AFAFC}"/>
              </a:ext>
            </a:extLst>
          </p:cNvPr>
          <p:cNvGraphicFramePr>
            <a:graphicFrameLocks noGrp="1"/>
          </p:cNvGraphicFramePr>
          <p:nvPr>
            <p:ph type="tbl" sz="quarter" idx="13"/>
            <p:extLst>
              <p:ext uri="{D42A27DB-BD31-4B8C-83A1-F6EECF244321}">
                <p14:modId xmlns:p14="http://schemas.microsoft.com/office/powerpoint/2010/main" val="2632709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09100046"/>
                    </a:ext>
                  </a:extLst>
                </a:gridCol>
                <a:gridCol w="1152144">
                  <a:extLst>
                    <a:ext uri="{9D8B030D-6E8A-4147-A177-3AD203B41FA5}">
                      <a16:colId xmlns:a16="http://schemas.microsoft.com/office/drawing/2014/main" val="2942069605"/>
                    </a:ext>
                  </a:extLst>
                </a:gridCol>
                <a:gridCol w="576072">
                  <a:extLst>
                    <a:ext uri="{9D8B030D-6E8A-4147-A177-3AD203B41FA5}">
                      <a16:colId xmlns:a16="http://schemas.microsoft.com/office/drawing/2014/main" val="2749909808"/>
                    </a:ext>
                  </a:extLst>
                </a:gridCol>
                <a:gridCol w="576072">
                  <a:extLst>
                    <a:ext uri="{9D8B030D-6E8A-4147-A177-3AD203B41FA5}">
                      <a16:colId xmlns:a16="http://schemas.microsoft.com/office/drawing/2014/main" val="1379052266"/>
                    </a:ext>
                  </a:extLst>
                </a:gridCol>
                <a:gridCol w="576072">
                  <a:extLst>
                    <a:ext uri="{9D8B030D-6E8A-4147-A177-3AD203B41FA5}">
                      <a16:colId xmlns:a16="http://schemas.microsoft.com/office/drawing/2014/main" val="3388372355"/>
                    </a:ext>
                  </a:extLst>
                </a:gridCol>
                <a:gridCol w="576072">
                  <a:extLst>
                    <a:ext uri="{9D8B030D-6E8A-4147-A177-3AD203B41FA5}">
                      <a16:colId xmlns:a16="http://schemas.microsoft.com/office/drawing/2014/main" val="3324884709"/>
                    </a:ext>
                  </a:extLst>
                </a:gridCol>
                <a:gridCol w="576072">
                  <a:extLst>
                    <a:ext uri="{9D8B030D-6E8A-4147-A177-3AD203B41FA5}">
                      <a16:colId xmlns:a16="http://schemas.microsoft.com/office/drawing/2014/main" val="3953180780"/>
                    </a:ext>
                  </a:extLst>
                </a:gridCol>
                <a:gridCol w="576072">
                  <a:extLst>
                    <a:ext uri="{9D8B030D-6E8A-4147-A177-3AD203B41FA5}">
                      <a16:colId xmlns:a16="http://schemas.microsoft.com/office/drawing/2014/main" val="3769218571"/>
                    </a:ext>
                  </a:extLst>
                </a:gridCol>
                <a:gridCol w="576072">
                  <a:extLst>
                    <a:ext uri="{9D8B030D-6E8A-4147-A177-3AD203B41FA5}">
                      <a16:colId xmlns:a16="http://schemas.microsoft.com/office/drawing/2014/main" val="3505566986"/>
                    </a:ext>
                  </a:extLst>
                </a:gridCol>
                <a:gridCol w="576072">
                  <a:extLst>
                    <a:ext uri="{9D8B030D-6E8A-4147-A177-3AD203B41FA5}">
                      <a16:colId xmlns:a16="http://schemas.microsoft.com/office/drawing/2014/main" val="3492683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64777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- 2021-12-29 10:00:00</a:t>
                      </a:r>
                      <a:r>
                        <a:rPr kumimoji="0" lang="en-US" sz="1000" b="0" i="0" u="none" strike="noStrike" kern="1200" cap="none" spc="0" normalizeH="0" baseline="0" noProof="0">
                          <a:ln>
                            <a:noFill/>
                          </a:ln>
                          <a:solidFill>
                            <a:prstClr val="black"/>
                          </a:solidFill>
                          <a:effectLst/>
                          <a:uLnTx/>
                          <a:uFillTx/>
                          <a:latin typeface="+mn-lt"/>
                          <a:ea typeface="+mn-ea"/>
                          <a:cs typeface="+mn-cs"/>
                        </a:rPr>
                        <a:t>
 It's always the little things that elevate the aesthetics of a home. Take care of the details with Jotun Majestic Supreme finish to give wood and trims a beautiful, flawless appearance.
Get paint delivered to your doorstep, just order online. https://getyourpaint.jotun.my/
#Jotun #ColourTrends2022 #JotunMajestic #Jotun2040LightGranite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27968073"/>
                  </a:ext>
                </a:extLst>
              </a:tr>
            </a:tbl>
          </a:graphicData>
        </a:graphic>
      </p:graphicFrame>
      <p:sp>
        <p:nvSpPr>
          <p:cNvPr id="4" name="Text Placeholder 3">
            <a:extLst>
              <a:ext uri="{FF2B5EF4-FFF2-40B4-BE49-F238E27FC236}">
                <a16:creationId xmlns:a16="http://schemas.microsoft.com/office/drawing/2014/main" id="{5F0C1920-D73F-4B4F-B65B-C84150E3D0C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924905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C64C0-65E3-4EFE-A899-6F2E16BB3D46}"/>
              </a:ext>
            </a:extLst>
          </p:cNvPr>
          <p:cNvSpPr>
            <a:spLocks noGrp="1"/>
          </p:cNvSpPr>
          <p:nvPr>
            <p:ph type="title"/>
          </p:nvPr>
        </p:nvSpPr>
        <p:spPr/>
        <p:txBody>
          <a:bodyPr/>
          <a:lstStyle/>
          <a:p>
            <a:r>
              <a:rPr lang="en-US"/>
              <a:t>Facebook Own Posts Table | Jotun Malaysia - 2 of 14</a:t>
            </a:r>
          </a:p>
        </p:txBody>
      </p:sp>
      <p:graphicFrame>
        <p:nvGraphicFramePr>
          <p:cNvPr id="5" name="Table Placeholder 4">
            <a:extLst>
              <a:ext uri="{FF2B5EF4-FFF2-40B4-BE49-F238E27FC236}">
                <a16:creationId xmlns:a16="http://schemas.microsoft.com/office/drawing/2014/main" id="{AD08373E-19E1-4AFE-B63A-CD62C2FC42D5}"/>
              </a:ext>
            </a:extLst>
          </p:cNvPr>
          <p:cNvGraphicFramePr>
            <a:graphicFrameLocks noGrp="1"/>
          </p:cNvGraphicFramePr>
          <p:nvPr>
            <p:ph type="tbl" sz="quarter" idx="13"/>
            <p:extLst>
              <p:ext uri="{D42A27DB-BD31-4B8C-83A1-F6EECF244321}">
                <p14:modId xmlns:p14="http://schemas.microsoft.com/office/powerpoint/2010/main" val="2399585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25756527"/>
                    </a:ext>
                  </a:extLst>
                </a:gridCol>
                <a:gridCol w="1152144">
                  <a:extLst>
                    <a:ext uri="{9D8B030D-6E8A-4147-A177-3AD203B41FA5}">
                      <a16:colId xmlns:a16="http://schemas.microsoft.com/office/drawing/2014/main" val="4211421631"/>
                    </a:ext>
                  </a:extLst>
                </a:gridCol>
                <a:gridCol w="576072">
                  <a:extLst>
                    <a:ext uri="{9D8B030D-6E8A-4147-A177-3AD203B41FA5}">
                      <a16:colId xmlns:a16="http://schemas.microsoft.com/office/drawing/2014/main" val="4117919271"/>
                    </a:ext>
                  </a:extLst>
                </a:gridCol>
                <a:gridCol w="576072">
                  <a:extLst>
                    <a:ext uri="{9D8B030D-6E8A-4147-A177-3AD203B41FA5}">
                      <a16:colId xmlns:a16="http://schemas.microsoft.com/office/drawing/2014/main" val="3287059618"/>
                    </a:ext>
                  </a:extLst>
                </a:gridCol>
                <a:gridCol w="576072">
                  <a:extLst>
                    <a:ext uri="{9D8B030D-6E8A-4147-A177-3AD203B41FA5}">
                      <a16:colId xmlns:a16="http://schemas.microsoft.com/office/drawing/2014/main" val="3502302491"/>
                    </a:ext>
                  </a:extLst>
                </a:gridCol>
                <a:gridCol w="576072">
                  <a:extLst>
                    <a:ext uri="{9D8B030D-6E8A-4147-A177-3AD203B41FA5}">
                      <a16:colId xmlns:a16="http://schemas.microsoft.com/office/drawing/2014/main" val="4022931882"/>
                    </a:ext>
                  </a:extLst>
                </a:gridCol>
                <a:gridCol w="576072">
                  <a:extLst>
                    <a:ext uri="{9D8B030D-6E8A-4147-A177-3AD203B41FA5}">
                      <a16:colId xmlns:a16="http://schemas.microsoft.com/office/drawing/2014/main" val="1384396370"/>
                    </a:ext>
                  </a:extLst>
                </a:gridCol>
                <a:gridCol w="576072">
                  <a:extLst>
                    <a:ext uri="{9D8B030D-6E8A-4147-A177-3AD203B41FA5}">
                      <a16:colId xmlns:a16="http://schemas.microsoft.com/office/drawing/2014/main" val="1046513418"/>
                    </a:ext>
                  </a:extLst>
                </a:gridCol>
                <a:gridCol w="576072">
                  <a:extLst>
                    <a:ext uri="{9D8B030D-6E8A-4147-A177-3AD203B41FA5}">
                      <a16:colId xmlns:a16="http://schemas.microsoft.com/office/drawing/2014/main" val="780773826"/>
                    </a:ext>
                  </a:extLst>
                </a:gridCol>
                <a:gridCol w="576072">
                  <a:extLst>
                    <a:ext uri="{9D8B030D-6E8A-4147-A177-3AD203B41FA5}">
                      <a16:colId xmlns:a16="http://schemas.microsoft.com/office/drawing/2014/main" val="4051101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25915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- 2021-12-27 10:00:00</a:t>
                      </a:r>
                      <a:r>
                        <a:rPr kumimoji="0" lang="en-US" sz="1000" b="0" i="0" u="none" strike="noStrike" kern="1200" cap="none" spc="0" normalizeH="0" baseline="0" noProof="0">
                          <a:ln>
                            <a:noFill/>
                          </a:ln>
                          <a:solidFill>
                            <a:prstClr val="black"/>
                          </a:solidFill>
                          <a:effectLst/>
                          <a:uLnTx/>
                          <a:uFillTx/>
                          <a:latin typeface="+mn-lt"/>
                          <a:ea typeface="+mn-ea"/>
                          <a:cs typeface="+mn-cs"/>
                        </a:rPr>
                        <a:t>
 Wake up to the comforting warmth of EMBRACE and CAPPUCCINO every single day.
Find more shades to colour your days with Jotun’s colour trends for the year 2022.
Chat with our Colour Expert to get paint recommendations and free paint vouchers: https://bit.ly/jotuncolourexperts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09574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- 2021-12-25 10:00:01</a:t>
                      </a:r>
                      <a:r>
                        <a:rPr kumimoji="0" lang="en-US" sz="1000" b="0" i="0" u="none" strike="noStrike" kern="1200" cap="none" spc="0" normalizeH="0" baseline="0" noProof="0">
                          <a:ln>
                            <a:noFill/>
                          </a:ln>
                          <a:solidFill>
                            <a:prstClr val="black"/>
                          </a:solidFill>
                          <a:effectLst/>
                          <a:uLnTx/>
                          <a:uFillTx/>
                          <a:latin typeface="+mn-lt"/>
                          <a:ea typeface="+mn-ea"/>
                          <a:cs typeface="+mn-cs"/>
                        </a:rPr>
                        <a:t>
 Happy Holidays and Merry Christmas to you and your loved ones from Jotun. May this season be filled with love, peace, and happiness for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06982960"/>
                  </a:ext>
                </a:extLst>
              </a:tr>
            </a:tbl>
          </a:graphicData>
        </a:graphic>
      </p:graphicFrame>
      <p:sp>
        <p:nvSpPr>
          <p:cNvPr id="4" name="Text Placeholder 3">
            <a:extLst>
              <a:ext uri="{FF2B5EF4-FFF2-40B4-BE49-F238E27FC236}">
                <a16:creationId xmlns:a16="http://schemas.microsoft.com/office/drawing/2014/main" id="{D457F4F6-B53C-4A11-A6ED-771B5F0611A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386262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4ACF3-302A-498C-B1FC-DA7750C513FF}"/>
              </a:ext>
            </a:extLst>
          </p:cNvPr>
          <p:cNvSpPr>
            <a:spLocks noGrp="1"/>
          </p:cNvSpPr>
          <p:nvPr>
            <p:ph type="title"/>
          </p:nvPr>
        </p:nvSpPr>
        <p:spPr/>
        <p:txBody>
          <a:bodyPr/>
          <a:lstStyle/>
          <a:p>
            <a:r>
              <a:rPr lang="en-US"/>
              <a:t>Facebook Own Posts Table | Jotun Malaysia - 3 of 14</a:t>
            </a:r>
          </a:p>
        </p:txBody>
      </p:sp>
      <p:graphicFrame>
        <p:nvGraphicFramePr>
          <p:cNvPr id="5" name="Table Placeholder 4">
            <a:extLst>
              <a:ext uri="{FF2B5EF4-FFF2-40B4-BE49-F238E27FC236}">
                <a16:creationId xmlns:a16="http://schemas.microsoft.com/office/drawing/2014/main" id="{B86BF45F-DE2A-44C4-8848-553A6AA1E44C}"/>
              </a:ext>
            </a:extLst>
          </p:cNvPr>
          <p:cNvGraphicFramePr>
            <a:graphicFrameLocks noGrp="1"/>
          </p:cNvGraphicFramePr>
          <p:nvPr>
            <p:ph type="tbl" sz="quarter" idx="13"/>
            <p:extLst>
              <p:ext uri="{D42A27DB-BD31-4B8C-83A1-F6EECF244321}">
                <p14:modId xmlns:p14="http://schemas.microsoft.com/office/powerpoint/2010/main" val="1247298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09063216"/>
                    </a:ext>
                  </a:extLst>
                </a:gridCol>
                <a:gridCol w="1152144">
                  <a:extLst>
                    <a:ext uri="{9D8B030D-6E8A-4147-A177-3AD203B41FA5}">
                      <a16:colId xmlns:a16="http://schemas.microsoft.com/office/drawing/2014/main" val="861736812"/>
                    </a:ext>
                  </a:extLst>
                </a:gridCol>
                <a:gridCol w="576072">
                  <a:extLst>
                    <a:ext uri="{9D8B030D-6E8A-4147-A177-3AD203B41FA5}">
                      <a16:colId xmlns:a16="http://schemas.microsoft.com/office/drawing/2014/main" val="1086685331"/>
                    </a:ext>
                  </a:extLst>
                </a:gridCol>
                <a:gridCol w="576072">
                  <a:extLst>
                    <a:ext uri="{9D8B030D-6E8A-4147-A177-3AD203B41FA5}">
                      <a16:colId xmlns:a16="http://schemas.microsoft.com/office/drawing/2014/main" val="674366937"/>
                    </a:ext>
                  </a:extLst>
                </a:gridCol>
                <a:gridCol w="576072">
                  <a:extLst>
                    <a:ext uri="{9D8B030D-6E8A-4147-A177-3AD203B41FA5}">
                      <a16:colId xmlns:a16="http://schemas.microsoft.com/office/drawing/2014/main" val="559156135"/>
                    </a:ext>
                  </a:extLst>
                </a:gridCol>
                <a:gridCol w="576072">
                  <a:extLst>
                    <a:ext uri="{9D8B030D-6E8A-4147-A177-3AD203B41FA5}">
                      <a16:colId xmlns:a16="http://schemas.microsoft.com/office/drawing/2014/main" val="1013381839"/>
                    </a:ext>
                  </a:extLst>
                </a:gridCol>
                <a:gridCol w="576072">
                  <a:extLst>
                    <a:ext uri="{9D8B030D-6E8A-4147-A177-3AD203B41FA5}">
                      <a16:colId xmlns:a16="http://schemas.microsoft.com/office/drawing/2014/main" val="2270644630"/>
                    </a:ext>
                  </a:extLst>
                </a:gridCol>
                <a:gridCol w="576072">
                  <a:extLst>
                    <a:ext uri="{9D8B030D-6E8A-4147-A177-3AD203B41FA5}">
                      <a16:colId xmlns:a16="http://schemas.microsoft.com/office/drawing/2014/main" val="1719203169"/>
                    </a:ext>
                  </a:extLst>
                </a:gridCol>
                <a:gridCol w="576072">
                  <a:extLst>
                    <a:ext uri="{9D8B030D-6E8A-4147-A177-3AD203B41FA5}">
                      <a16:colId xmlns:a16="http://schemas.microsoft.com/office/drawing/2014/main" val="2396485504"/>
                    </a:ext>
                  </a:extLst>
                </a:gridCol>
                <a:gridCol w="576072">
                  <a:extLst>
                    <a:ext uri="{9D8B030D-6E8A-4147-A177-3AD203B41FA5}">
                      <a16:colId xmlns:a16="http://schemas.microsoft.com/office/drawing/2014/main" val="1986330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8464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- 2021-12-24 10:00:00</a:t>
                      </a:r>
                      <a:r>
                        <a:rPr kumimoji="0" lang="en-US" sz="1000" b="0" i="0" u="none" strike="noStrike" kern="1200" cap="none" spc="0" normalizeH="0" baseline="0" noProof="0">
                          <a:ln>
                            <a:noFill/>
                          </a:ln>
                          <a:solidFill>
                            <a:prstClr val="black"/>
                          </a:solidFill>
                          <a:effectLst/>
                          <a:uLnTx/>
                          <a:uFillTx/>
                          <a:latin typeface="+mn-lt"/>
                          <a:ea typeface="+mn-ea"/>
                          <a:cs typeface="+mn-cs"/>
                        </a:rPr>
                        <a:t>
 This medley of CHALK OCHRE, IMAGINE, and LIGHT GRANITE creates a gorgeous colour story in your home.
Find more shades that suit your style with Jotun’s colour trends for the year 2022.
Chat with our Colour Expert to get paint recommendations and free paint vouchers: https://bit.ly/jotuncolourexperts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27786129"/>
                  </a:ext>
                </a:extLst>
              </a:tr>
            </a:tbl>
          </a:graphicData>
        </a:graphic>
      </p:graphicFrame>
      <p:sp>
        <p:nvSpPr>
          <p:cNvPr id="4" name="Text Placeholder 3">
            <a:extLst>
              <a:ext uri="{FF2B5EF4-FFF2-40B4-BE49-F238E27FC236}">
                <a16:creationId xmlns:a16="http://schemas.microsoft.com/office/drawing/2014/main" id="{92AEB00B-61AE-4671-82BF-07C156508AC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352512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4E900-62D0-404D-8F59-298B881F134D}"/>
              </a:ext>
            </a:extLst>
          </p:cNvPr>
          <p:cNvSpPr>
            <a:spLocks noGrp="1"/>
          </p:cNvSpPr>
          <p:nvPr>
            <p:ph type="title"/>
          </p:nvPr>
        </p:nvSpPr>
        <p:spPr/>
        <p:txBody>
          <a:bodyPr/>
          <a:lstStyle/>
          <a:p>
            <a:r>
              <a:rPr lang="en-US"/>
              <a:t>Facebook Own Posts Table | Jotun Malaysia - 4 of 14</a:t>
            </a:r>
          </a:p>
        </p:txBody>
      </p:sp>
      <p:graphicFrame>
        <p:nvGraphicFramePr>
          <p:cNvPr id="5" name="Table Placeholder 4">
            <a:extLst>
              <a:ext uri="{FF2B5EF4-FFF2-40B4-BE49-F238E27FC236}">
                <a16:creationId xmlns:a16="http://schemas.microsoft.com/office/drawing/2014/main" id="{8A3B8511-E327-4C75-AABB-3593DE342D3E}"/>
              </a:ext>
            </a:extLst>
          </p:cNvPr>
          <p:cNvGraphicFramePr>
            <a:graphicFrameLocks noGrp="1"/>
          </p:cNvGraphicFramePr>
          <p:nvPr>
            <p:ph type="tbl" sz="quarter" idx="13"/>
            <p:extLst>
              <p:ext uri="{D42A27DB-BD31-4B8C-83A1-F6EECF244321}">
                <p14:modId xmlns:p14="http://schemas.microsoft.com/office/powerpoint/2010/main" val="1754494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1363260"/>
                    </a:ext>
                  </a:extLst>
                </a:gridCol>
                <a:gridCol w="1152144">
                  <a:extLst>
                    <a:ext uri="{9D8B030D-6E8A-4147-A177-3AD203B41FA5}">
                      <a16:colId xmlns:a16="http://schemas.microsoft.com/office/drawing/2014/main" val="1757928696"/>
                    </a:ext>
                  </a:extLst>
                </a:gridCol>
                <a:gridCol w="576072">
                  <a:extLst>
                    <a:ext uri="{9D8B030D-6E8A-4147-A177-3AD203B41FA5}">
                      <a16:colId xmlns:a16="http://schemas.microsoft.com/office/drawing/2014/main" val="2264387320"/>
                    </a:ext>
                  </a:extLst>
                </a:gridCol>
                <a:gridCol w="576072">
                  <a:extLst>
                    <a:ext uri="{9D8B030D-6E8A-4147-A177-3AD203B41FA5}">
                      <a16:colId xmlns:a16="http://schemas.microsoft.com/office/drawing/2014/main" val="3294204886"/>
                    </a:ext>
                  </a:extLst>
                </a:gridCol>
                <a:gridCol w="576072">
                  <a:extLst>
                    <a:ext uri="{9D8B030D-6E8A-4147-A177-3AD203B41FA5}">
                      <a16:colId xmlns:a16="http://schemas.microsoft.com/office/drawing/2014/main" val="3579839064"/>
                    </a:ext>
                  </a:extLst>
                </a:gridCol>
                <a:gridCol w="576072">
                  <a:extLst>
                    <a:ext uri="{9D8B030D-6E8A-4147-A177-3AD203B41FA5}">
                      <a16:colId xmlns:a16="http://schemas.microsoft.com/office/drawing/2014/main" val="3067750862"/>
                    </a:ext>
                  </a:extLst>
                </a:gridCol>
                <a:gridCol w="576072">
                  <a:extLst>
                    <a:ext uri="{9D8B030D-6E8A-4147-A177-3AD203B41FA5}">
                      <a16:colId xmlns:a16="http://schemas.microsoft.com/office/drawing/2014/main" val="3537281003"/>
                    </a:ext>
                  </a:extLst>
                </a:gridCol>
                <a:gridCol w="576072">
                  <a:extLst>
                    <a:ext uri="{9D8B030D-6E8A-4147-A177-3AD203B41FA5}">
                      <a16:colId xmlns:a16="http://schemas.microsoft.com/office/drawing/2014/main" val="1245623011"/>
                    </a:ext>
                  </a:extLst>
                </a:gridCol>
                <a:gridCol w="576072">
                  <a:extLst>
                    <a:ext uri="{9D8B030D-6E8A-4147-A177-3AD203B41FA5}">
                      <a16:colId xmlns:a16="http://schemas.microsoft.com/office/drawing/2014/main" val="2300638969"/>
                    </a:ext>
                  </a:extLst>
                </a:gridCol>
                <a:gridCol w="576072">
                  <a:extLst>
                    <a:ext uri="{9D8B030D-6E8A-4147-A177-3AD203B41FA5}">
                      <a16:colId xmlns:a16="http://schemas.microsoft.com/office/drawing/2014/main" val="483205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25994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- 2021-12-22 10:00:00</a:t>
                      </a:r>
                      <a:r>
                        <a:rPr kumimoji="0" lang="en-US" sz="1000" b="0" i="0" u="none" strike="noStrike" kern="1200" cap="none" spc="0" normalizeH="0" baseline="0" noProof="0">
                          <a:ln>
                            <a:noFill/>
                          </a:ln>
                          <a:solidFill>
                            <a:prstClr val="black"/>
                          </a:solidFill>
                          <a:effectLst/>
                          <a:uLnTx/>
                          <a:uFillTx/>
                          <a:latin typeface="+mn-lt"/>
                          <a:ea typeface="+mn-ea"/>
                          <a:cs typeface="+mn-cs"/>
                        </a:rPr>
                        <a:t>
 Jotun Majestic Perfect Beauty &amp; Care is proven to have the minimal emissions and low odour, so you and your family can breathe easy in your beautiful home.
Get paint delivered to your doorstep, just order online at https://getyourpaint.jotun.my/
#PaintYourWorldBright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03334260"/>
                  </a:ext>
                </a:extLst>
              </a:tr>
            </a:tbl>
          </a:graphicData>
        </a:graphic>
      </p:graphicFrame>
      <p:sp>
        <p:nvSpPr>
          <p:cNvPr id="4" name="Text Placeholder 3">
            <a:extLst>
              <a:ext uri="{FF2B5EF4-FFF2-40B4-BE49-F238E27FC236}">
                <a16:creationId xmlns:a16="http://schemas.microsoft.com/office/drawing/2014/main" id="{BF58B209-70D5-4DF8-BFAB-506A34AA723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511040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F5139-CC03-49BF-A697-997472107812}"/>
              </a:ext>
            </a:extLst>
          </p:cNvPr>
          <p:cNvSpPr>
            <a:spLocks noGrp="1"/>
          </p:cNvSpPr>
          <p:nvPr>
            <p:ph type="title"/>
          </p:nvPr>
        </p:nvSpPr>
        <p:spPr/>
        <p:txBody>
          <a:bodyPr/>
          <a:lstStyle/>
          <a:p>
            <a:r>
              <a:rPr lang="en-US"/>
              <a:t>Facebook Own Posts Table | Jotun Malaysia - 5 of 14</a:t>
            </a:r>
          </a:p>
        </p:txBody>
      </p:sp>
      <p:graphicFrame>
        <p:nvGraphicFramePr>
          <p:cNvPr id="5" name="Table Placeholder 4">
            <a:extLst>
              <a:ext uri="{FF2B5EF4-FFF2-40B4-BE49-F238E27FC236}">
                <a16:creationId xmlns:a16="http://schemas.microsoft.com/office/drawing/2014/main" id="{C50271EB-4300-4B10-932E-6F0732AB2606}"/>
              </a:ext>
            </a:extLst>
          </p:cNvPr>
          <p:cNvGraphicFramePr>
            <a:graphicFrameLocks noGrp="1"/>
          </p:cNvGraphicFramePr>
          <p:nvPr>
            <p:ph type="tbl" sz="quarter" idx="13"/>
            <p:extLst>
              <p:ext uri="{D42A27DB-BD31-4B8C-83A1-F6EECF244321}">
                <p14:modId xmlns:p14="http://schemas.microsoft.com/office/powerpoint/2010/main" val="2668464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70314744"/>
                    </a:ext>
                  </a:extLst>
                </a:gridCol>
                <a:gridCol w="1152144">
                  <a:extLst>
                    <a:ext uri="{9D8B030D-6E8A-4147-A177-3AD203B41FA5}">
                      <a16:colId xmlns:a16="http://schemas.microsoft.com/office/drawing/2014/main" val="1851445061"/>
                    </a:ext>
                  </a:extLst>
                </a:gridCol>
                <a:gridCol w="576072">
                  <a:extLst>
                    <a:ext uri="{9D8B030D-6E8A-4147-A177-3AD203B41FA5}">
                      <a16:colId xmlns:a16="http://schemas.microsoft.com/office/drawing/2014/main" val="3010995136"/>
                    </a:ext>
                  </a:extLst>
                </a:gridCol>
                <a:gridCol w="576072">
                  <a:extLst>
                    <a:ext uri="{9D8B030D-6E8A-4147-A177-3AD203B41FA5}">
                      <a16:colId xmlns:a16="http://schemas.microsoft.com/office/drawing/2014/main" val="1369389019"/>
                    </a:ext>
                  </a:extLst>
                </a:gridCol>
                <a:gridCol w="576072">
                  <a:extLst>
                    <a:ext uri="{9D8B030D-6E8A-4147-A177-3AD203B41FA5}">
                      <a16:colId xmlns:a16="http://schemas.microsoft.com/office/drawing/2014/main" val="3450258936"/>
                    </a:ext>
                  </a:extLst>
                </a:gridCol>
                <a:gridCol w="576072">
                  <a:extLst>
                    <a:ext uri="{9D8B030D-6E8A-4147-A177-3AD203B41FA5}">
                      <a16:colId xmlns:a16="http://schemas.microsoft.com/office/drawing/2014/main" val="3826875681"/>
                    </a:ext>
                  </a:extLst>
                </a:gridCol>
                <a:gridCol w="576072">
                  <a:extLst>
                    <a:ext uri="{9D8B030D-6E8A-4147-A177-3AD203B41FA5}">
                      <a16:colId xmlns:a16="http://schemas.microsoft.com/office/drawing/2014/main" val="49962102"/>
                    </a:ext>
                  </a:extLst>
                </a:gridCol>
                <a:gridCol w="576072">
                  <a:extLst>
                    <a:ext uri="{9D8B030D-6E8A-4147-A177-3AD203B41FA5}">
                      <a16:colId xmlns:a16="http://schemas.microsoft.com/office/drawing/2014/main" val="180406635"/>
                    </a:ext>
                  </a:extLst>
                </a:gridCol>
                <a:gridCol w="576072">
                  <a:extLst>
                    <a:ext uri="{9D8B030D-6E8A-4147-A177-3AD203B41FA5}">
                      <a16:colId xmlns:a16="http://schemas.microsoft.com/office/drawing/2014/main" val="4369201"/>
                    </a:ext>
                  </a:extLst>
                </a:gridCol>
                <a:gridCol w="576072">
                  <a:extLst>
                    <a:ext uri="{9D8B030D-6E8A-4147-A177-3AD203B41FA5}">
                      <a16:colId xmlns:a16="http://schemas.microsoft.com/office/drawing/2014/main" val="2992654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51405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- 2021-12-20 10:00:00</a:t>
                      </a:r>
                      <a:r>
                        <a:rPr kumimoji="0" lang="en-US" sz="1000" b="0" i="0" u="none" strike="noStrike" kern="1200" cap="none" spc="0" normalizeH="0" baseline="0" noProof="0">
                          <a:ln>
                            <a:noFill/>
                          </a:ln>
                          <a:solidFill>
                            <a:prstClr val="black"/>
                          </a:solidFill>
                          <a:effectLst/>
                          <a:uLnTx/>
                          <a:uFillTx/>
                          <a:latin typeface="+mn-lt"/>
                          <a:ea typeface="+mn-ea"/>
                          <a:cs typeface="+mn-cs"/>
                        </a:rPr>
                        <a:t>
 Colours speak louder than words. Let your space make a bold statement about who you are with these cool, bright tones. Introducing the Playful colour palette from Jotun’s colour trends for the year 2022.
Chat with our Colour Expert to get paint recommendations and free paint vouchers. https://bit.ly/jotuncolourexperts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08294910"/>
                  </a:ext>
                </a:extLst>
              </a:tr>
            </a:tbl>
          </a:graphicData>
        </a:graphic>
      </p:graphicFrame>
      <p:sp>
        <p:nvSpPr>
          <p:cNvPr id="4" name="Text Placeholder 3">
            <a:extLst>
              <a:ext uri="{FF2B5EF4-FFF2-40B4-BE49-F238E27FC236}">
                <a16:creationId xmlns:a16="http://schemas.microsoft.com/office/drawing/2014/main" id="{5267D88E-58FB-469D-8E05-27F6128D78D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536694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F4FB7-E8C7-4305-A6B2-734A3B4ACA9C}"/>
              </a:ext>
            </a:extLst>
          </p:cNvPr>
          <p:cNvSpPr>
            <a:spLocks noGrp="1"/>
          </p:cNvSpPr>
          <p:nvPr>
            <p:ph type="title"/>
          </p:nvPr>
        </p:nvSpPr>
        <p:spPr/>
        <p:txBody>
          <a:bodyPr/>
          <a:lstStyle/>
          <a:p>
            <a:r>
              <a:rPr lang="en-US"/>
              <a:t>Facebook Own Posts Table | Jotun Malaysia - 6 of 14</a:t>
            </a:r>
          </a:p>
        </p:txBody>
      </p:sp>
      <p:graphicFrame>
        <p:nvGraphicFramePr>
          <p:cNvPr id="5" name="Table Placeholder 4">
            <a:extLst>
              <a:ext uri="{FF2B5EF4-FFF2-40B4-BE49-F238E27FC236}">
                <a16:creationId xmlns:a16="http://schemas.microsoft.com/office/drawing/2014/main" id="{693D9267-503A-4CA5-81DD-7C5B14C64319}"/>
              </a:ext>
            </a:extLst>
          </p:cNvPr>
          <p:cNvGraphicFramePr>
            <a:graphicFrameLocks noGrp="1"/>
          </p:cNvGraphicFramePr>
          <p:nvPr>
            <p:ph type="tbl" sz="quarter" idx="13"/>
            <p:extLst>
              <p:ext uri="{D42A27DB-BD31-4B8C-83A1-F6EECF244321}">
                <p14:modId xmlns:p14="http://schemas.microsoft.com/office/powerpoint/2010/main" val="4168026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28389079"/>
                    </a:ext>
                  </a:extLst>
                </a:gridCol>
                <a:gridCol w="1152144">
                  <a:extLst>
                    <a:ext uri="{9D8B030D-6E8A-4147-A177-3AD203B41FA5}">
                      <a16:colId xmlns:a16="http://schemas.microsoft.com/office/drawing/2014/main" val="4722743"/>
                    </a:ext>
                  </a:extLst>
                </a:gridCol>
                <a:gridCol w="576072">
                  <a:extLst>
                    <a:ext uri="{9D8B030D-6E8A-4147-A177-3AD203B41FA5}">
                      <a16:colId xmlns:a16="http://schemas.microsoft.com/office/drawing/2014/main" val="2544169896"/>
                    </a:ext>
                  </a:extLst>
                </a:gridCol>
                <a:gridCol w="576072">
                  <a:extLst>
                    <a:ext uri="{9D8B030D-6E8A-4147-A177-3AD203B41FA5}">
                      <a16:colId xmlns:a16="http://schemas.microsoft.com/office/drawing/2014/main" val="55107193"/>
                    </a:ext>
                  </a:extLst>
                </a:gridCol>
                <a:gridCol w="576072">
                  <a:extLst>
                    <a:ext uri="{9D8B030D-6E8A-4147-A177-3AD203B41FA5}">
                      <a16:colId xmlns:a16="http://schemas.microsoft.com/office/drawing/2014/main" val="3862254382"/>
                    </a:ext>
                  </a:extLst>
                </a:gridCol>
                <a:gridCol w="576072">
                  <a:extLst>
                    <a:ext uri="{9D8B030D-6E8A-4147-A177-3AD203B41FA5}">
                      <a16:colId xmlns:a16="http://schemas.microsoft.com/office/drawing/2014/main" val="4273113742"/>
                    </a:ext>
                  </a:extLst>
                </a:gridCol>
                <a:gridCol w="576072">
                  <a:extLst>
                    <a:ext uri="{9D8B030D-6E8A-4147-A177-3AD203B41FA5}">
                      <a16:colId xmlns:a16="http://schemas.microsoft.com/office/drawing/2014/main" val="4011532178"/>
                    </a:ext>
                  </a:extLst>
                </a:gridCol>
                <a:gridCol w="576072">
                  <a:extLst>
                    <a:ext uri="{9D8B030D-6E8A-4147-A177-3AD203B41FA5}">
                      <a16:colId xmlns:a16="http://schemas.microsoft.com/office/drawing/2014/main" val="589645797"/>
                    </a:ext>
                  </a:extLst>
                </a:gridCol>
                <a:gridCol w="576072">
                  <a:extLst>
                    <a:ext uri="{9D8B030D-6E8A-4147-A177-3AD203B41FA5}">
                      <a16:colId xmlns:a16="http://schemas.microsoft.com/office/drawing/2014/main" val="2969210166"/>
                    </a:ext>
                  </a:extLst>
                </a:gridCol>
                <a:gridCol w="576072">
                  <a:extLst>
                    <a:ext uri="{9D8B030D-6E8A-4147-A177-3AD203B41FA5}">
                      <a16:colId xmlns:a16="http://schemas.microsoft.com/office/drawing/2014/main" val="153806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51583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- 2021-12-17 10:00:00</a:t>
                      </a:r>
                      <a:r>
                        <a:rPr kumimoji="0" lang="en-US" sz="1000" b="0" i="0" u="none" strike="noStrike" kern="1200" cap="none" spc="0" normalizeH="0" baseline="0" noProof="0">
                          <a:ln>
                            <a:noFill/>
                          </a:ln>
                          <a:solidFill>
                            <a:prstClr val="black"/>
                          </a:solidFill>
                          <a:effectLst/>
                          <a:uLnTx/>
                          <a:uFillTx/>
                          <a:latin typeface="+mn-lt"/>
                          <a:ea typeface="+mn-ea"/>
                          <a:cs typeface="+mn-cs"/>
                        </a:rPr>
                        <a:t>
 Beautiful walls are the basis of a beautiful home. Feel the difference of a smooth, luxurious finish with Jotun Majestic True Beauty.
Find out painting tips and redeem a free paint voucher when you chat with our colour experts on Whatsapp today!
https://bit.ly/jotuncolourexperts.
#PaintYourWorldBright #Jotun #ColourTrends2022 #JotunMajestic #Jotun2040LightGranite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8998540"/>
                  </a:ext>
                </a:extLst>
              </a:tr>
            </a:tbl>
          </a:graphicData>
        </a:graphic>
      </p:graphicFrame>
      <p:sp>
        <p:nvSpPr>
          <p:cNvPr id="4" name="Text Placeholder 3">
            <a:extLst>
              <a:ext uri="{FF2B5EF4-FFF2-40B4-BE49-F238E27FC236}">
                <a16:creationId xmlns:a16="http://schemas.microsoft.com/office/drawing/2014/main" id="{BFB881DC-6C69-4C37-82A9-A387AE00DA6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001795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02587-20F8-4170-972C-CB0AFC649F66}"/>
              </a:ext>
            </a:extLst>
          </p:cNvPr>
          <p:cNvSpPr>
            <a:spLocks noGrp="1"/>
          </p:cNvSpPr>
          <p:nvPr>
            <p:ph type="title"/>
          </p:nvPr>
        </p:nvSpPr>
        <p:spPr/>
        <p:txBody>
          <a:bodyPr/>
          <a:lstStyle/>
          <a:p>
            <a:r>
              <a:rPr lang="en-US"/>
              <a:t>Facebook Own Posts Table | Jotun Malaysia - 7 of 14</a:t>
            </a:r>
          </a:p>
        </p:txBody>
      </p:sp>
      <p:graphicFrame>
        <p:nvGraphicFramePr>
          <p:cNvPr id="5" name="Table Placeholder 4">
            <a:extLst>
              <a:ext uri="{FF2B5EF4-FFF2-40B4-BE49-F238E27FC236}">
                <a16:creationId xmlns:a16="http://schemas.microsoft.com/office/drawing/2014/main" id="{DB99C2E1-0672-42B8-84D5-11A37CF0391F}"/>
              </a:ext>
            </a:extLst>
          </p:cNvPr>
          <p:cNvGraphicFramePr>
            <a:graphicFrameLocks noGrp="1"/>
          </p:cNvGraphicFramePr>
          <p:nvPr>
            <p:ph type="tbl" sz="quarter" idx="13"/>
            <p:extLst>
              <p:ext uri="{D42A27DB-BD31-4B8C-83A1-F6EECF244321}">
                <p14:modId xmlns:p14="http://schemas.microsoft.com/office/powerpoint/2010/main" val="2403700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23205434"/>
                    </a:ext>
                  </a:extLst>
                </a:gridCol>
                <a:gridCol w="1152144">
                  <a:extLst>
                    <a:ext uri="{9D8B030D-6E8A-4147-A177-3AD203B41FA5}">
                      <a16:colId xmlns:a16="http://schemas.microsoft.com/office/drawing/2014/main" val="2296681816"/>
                    </a:ext>
                  </a:extLst>
                </a:gridCol>
                <a:gridCol w="576072">
                  <a:extLst>
                    <a:ext uri="{9D8B030D-6E8A-4147-A177-3AD203B41FA5}">
                      <a16:colId xmlns:a16="http://schemas.microsoft.com/office/drawing/2014/main" val="4134882152"/>
                    </a:ext>
                  </a:extLst>
                </a:gridCol>
                <a:gridCol w="576072">
                  <a:extLst>
                    <a:ext uri="{9D8B030D-6E8A-4147-A177-3AD203B41FA5}">
                      <a16:colId xmlns:a16="http://schemas.microsoft.com/office/drawing/2014/main" val="540976614"/>
                    </a:ext>
                  </a:extLst>
                </a:gridCol>
                <a:gridCol w="576072">
                  <a:extLst>
                    <a:ext uri="{9D8B030D-6E8A-4147-A177-3AD203B41FA5}">
                      <a16:colId xmlns:a16="http://schemas.microsoft.com/office/drawing/2014/main" val="3957020207"/>
                    </a:ext>
                  </a:extLst>
                </a:gridCol>
                <a:gridCol w="576072">
                  <a:extLst>
                    <a:ext uri="{9D8B030D-6E8A-4147-A177-3AD203B41FA5}">
                      <a16:colId xmlns:a16="http://schemas.microsoft.com/office/drawing/2014/main" val="1853378021"/>
                    </a:ext>
                  </a:extLst>
                </a:gridCol>
                <a:gridCol w="576072">
                  <a:extLst>
                    <a:ext uri="{9D8B030D-6E8A-4147-A177-3AD203B41FA5}">
                      <a16:colId xmlns:a16="http://schemas.microsoft.com/office/drawing/2014/main" val="1407461313"/>
                    </a:ext>
                  </a:extLst>
                </a:gridCol>
                <a:gridCol w="576072">
                  <a:extLst>
                    <a:ext uri="{9D8B030D-6E8A-4147-A177-3AD203B41FA5}">
                      <a16:colId xmlns:a16="http://schemas.microsoft.com/office/drawing/2014/main" val="2476052468"/>
                    </a:ext>
                  </a:extLst>
                </a:gridCol>
                <a:gridCol w="576072">
                  <a:extLst>
                    <a:ext uri="{9D8B030D-6E8A-4147-A177-3AD203B41FA5}">
                      <a16:colId xmlns:a16="http://schemas.microsoft.com/office/drawing/2014/main" val="3899467879"/>
                    </a:ext>
                  </a:extLst>
                </a:gridCol>
                <a:gridCol w="576072">
                  <a:extLst>
                    <a:ext uri="{9D8B030D-6E8A-4147-A177-3AD203B41FA5}">
                      <a16:colId xmlns:a16="http://schemas.microsoft.com/office/drawing/2014/main" val="2571444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21584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- 2021-12-15 10:00:00</a:t>
                      </a:r>
                      <a:r>
                        <a:rPr kumimoji="0" lang="en-US" sz="1000" b="0" i="0" u="none" strike="noStrike" kern="1200" cap="none" spc="0" normalizeH="0" baseline="0" noProof="0">
                          <a:ln>
                            <a:noFill/>
                          </a:ln>
                          <a:solidFill>
                            <a:prstClr val="black"/>
                          </a:solidFill>
                          <a:effectLst/>
                          <a:uLnTx/>
                          <a:uFillTx/>
                          <a:latin typeface="+mn-lt"/>
                          <a:ea typeface="+mn-ea"/>
                          <a:cs typeface="+mn-cs"/>
                        </a:rPr>
                        <a:t>
 Open your home to cherished companions, shared laughter, and treasured moments with these warm, rustic hues. Introducing the Embrace colour palette from Jotun’s colour trends for the year 2022.
WhatsApp our Colour Expert to find your favourite colours. https://bit.ly/jotuncolourexperts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66361482"/>
                  </a:ext>
                </a:extLst>
              </a:tr>
            </a:tbl>
          </a:graphicData>
        </a:graphic>
      </p:graphicFrame>
      <p:sp>
        <p:nvSpPr>
          <p:cNvPr id="4" name="Text Placeholder 3">
            <a:extLst>
              <a:ext uri="{FF2B5EF4-FFF2-40B4-BE49-F238E27FC236}">
                <a16:creationId xmlns:a16="http://schemas.microsoft.com/office/drawing/2014/main" id="{CB2EAF62-A628-4210-9EFF-799F5833A28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755345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547BA-BD02-4F25-9BE3-D84A6B47ADD4}"/>
              </a:ext>
            </a:extLst>
          </p:cNvPr>
          <p:cNvSpPr>
            <a:spLocks noGrp="1"/>
          </p:cNvSpPr>
          <p:nvPr>
            <p:ph type="title"/>
          </p:nvPr>
        </p:nvSpPr>
        <p:spPr/>
        <p:txBody>
          <a:bodyPr/>
          <a:lstStyle/>
          <a:p>
            <a:r>
              <a:rPr lang="en-US"/>
              <a:t>Facebook Own Posts Table | Jotun Malaysia - 8 of 14</a:t>
            </a:r>
          </a:p>
        </p:txBody>
      </p:sp>
      <p:graphicFrame>
        <p:nvGraphicFramePr>
          <p:cNvPr id="5" name="Table Placeholder 4">
            <a:extLst>
              <a:ext uri="{FF2B5EF4-FFF2-40B4-BE49-F238E27FC236}">
                <a16:creationId xmlns:a16="http://schemas.microsoft.com/office/drawing/2014/main" id="{1454C9F8-7BA4-4E48-B206-B4CB559A5F21}"/>
              </a:ext>
            </a:extLst>
          </p:cNvPr>
          <p:cNvGraphicFramePr>
            <a:graphicFrameLocks noGrp="1"/>
          </p:cNvGraphicFramePr>
          <p:nvPr>
            <p:ph type="tbl" sz="quarter" idx="13"/>
            <p:extLst>
              <p:ext uri="{D42A27DB-BD31-4B8C-83A1-F6EECF244321}">
                <p14:modId xmlns:p14="http://schemas.microsoft.com/office/powerpoint/2010/main" val="1074690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27110902"/>
                    </a:ext>
                  </a:extLst>
                </a:gridCol>
                <a:gridCol w="1152144">
                  <a:extLst>
                    <a:ext uri="{9D8B030D-6E8A-4147-A177-3AD203B41FA5}">
                      <a16:colId xmlns:a16="http://schemas.microsoft.com/office/drawing/2014/main" val="2662335071"/>
                    </a:ext>
                  </a:extLst>
                </a:gridCol>
                <a:gridCol w="576072">
                  <a:extLst>
                    <a:ext uri="{9D8B030D-6E8A-4147-A177-3AD203B41FA5}">
                      <a16:colId xmlns:a16="http://schemas.microsoft.com/office/drawing/2014/main" val="2162908378"/>
                    </a:ext>
                  </a:extLst>
                </a:gridCol>
                <a:gridCol w="576072">
                  <a:extLst>
                    <a:ext uri="{9D8B030D-6E8A-4147-A177-3AD203B41FA5}">
                      <a16:colId xmlns:a16="http://schemas.microsoft.com/office/drawing/2014/main" val="1045982766"/>
                    </a:ext>
                  </a:extLst>
                </a:gridCol>
                <a:gridCol w="576072">
                  <a:extLst>
                    <a:ext uri="{9D8B030D-6E8A-4147-A177-3AD203B41FA5}">
                      <a16:colId xmlns:a16="http://schemas.microsoft.com/office/drawing/2014/main" val="2148757672"/>
                    </a:ext>
                  </a:extLst>
                </a:gridCol>
                <a:gridCol w="576072">
                  <a:extLst>
                    <a:ext uri="{9D8B030D-6E8A-4147-A177-3AD203B41FA5}">
                      <a16:colId xmlns:a16="http://schemas.microsoft.com/office/drawing/2014/main" val="3552003561"/>
                    </a:ext>
                  </a:extLst>
                </a:gridCol>
                <a:gridCol w="576072">
                  <a:extLst>
                    <a:ext uri="{9D8B030D-6E8A-4147-A177-3AD203B41FA5}">
                      <a16:colId xmlns:a16="http://schemas.microsoft.com/office/drawing/2014/main" val="1721736708"/>
                    </a:ext>
                  </a:extLst>
                </a:gridCol>
                <a:gridCol w="576072">
                  <a:extLst>
                    <a:ext uri="{9D8B030D-6E8A-4147-A177-3AD203B41FA5}">
                      <a16:colId xmlns:a16="http://schemas.microsoft.com/office/drawing/2014/main" val="658042631"/>
                    </a:ext>
                  </a:extLst>
                </a:gridCol>
                <a:gridCol w="576072">
                  <a:extLst>
                    <a:ext uri="{9D8B030D-6E8A-4147-A177-3AD203B41FA5}">
                      <a16:colId xmlns:a16="http://schemas.microsoft.com/office/drawing/2014/main" val="4168140426"/>
                    </a:ext>
                  </a:extLst>
                </a:gridCol>
                <a:gridCol w="576072">
                  <a:extLst>
                    <a:ext uri="{9D8B030D-6E8A-4147-A177-3AD203B41FA5}">
                      <a16:colId xmlns:a16="http://schemas.microsoft.com/office/drawing/2014/main" val="3858315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92694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- 2021-12-13 10:00:00</a:t>
                      </a:r>
                      <a:r>
                        <a:rPr kumimoji="0" lang="en-US" sz="1000" b="0" i="0" u="none" strike="noStrike" kern="1200" cap="none" spc="0" normalizeH="0" baseline="0" noProof="0">
                          <a:ln>
                            <a:noFill/>
                          </a:ln>
                          <a:solidFill>
                            <a:prstClr val="black"/>
                          </a:solidFill>
                          <a:effectLst/>
                          <a:uLnTx/>
                          <a:uFillTx/>
                          <a:latin typeface="+mn-lt"/>
                          <a:ea typeface="+mn-ea"/>
                          <a:cs typeface="+mn-cs"/>
                        </a:rPr>
                        <a:t>
 Take pride in your home and experience a smoother and more luxurious finish by refreshing your walls with Jotun Majestic.
Find your perfect colours with our Colour Expert today. https://bit.ly/jotuncolourexperts
#PaintYourWorldBright #Jotun #ColourTrends2022 #JotunMajestic #Jotun2040LightGranite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68784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- 2021-12-10 10:00:00</a:t>
                      </a:r>
                      <a:r>
                        <a:rPr kumimoji="0" lang="en-US" sz="1000" b="0" i="0" u="none" strike="noStrike" kern="1200" cap="none" spc="0" normalizeH="0" baseline="0" noProof="0">
                          <a:ln>
                            <a:noFill/>
                          </a:ln>
                          <a:solidFill>
                            <a:prstClr val="black"/>
                          </a:solidFill>
                          <a:effectLst/>
                          <a:uLnTx/>
                          <a:uFillTx/>
                          <a:latin typeface="+mn-lt"/>
                          <a:ea typeface="+mn-ea"/>
                          <a:cs typeface="+mn-cs"/>
                        </a:rPr>
                        <a:t>
 Bring the family together and share in the joy of decorating your home. See the colours come to life with Jotun Majestic.
Start your colour consultation today! https://bit.ly/jotuncolourexperts
#PaintYourWorldBright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63363151"/>
                  </a:ext>
                </a:extLst>
              </a:tr>
            </a:tbl>
          </a:graphicData>
        </a:graphic>
      </p:graphicFrame>
      <p:sp>
        <p:nvSpPr>
          <p:cNvPr id="4" name="Text Placeholder 3">
            <a:extLst>
              <a:ext uri="{FF2B5EF4-FFF2-40B4-BE49-F238E27FC236}">
                <a16:creationId xmlns:a16="http://schemas.microsoft.com/office/drawing/2014/main" id="{BC171AB3-5A6F-42F8-9786-651AEDA4C3B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95177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98B75-6FDD-4043-9CFB-0737083080F5}"/>
              </a:ext>
            </a:extLst>
          </p:cNvPr>
          <p:cNvSpPr>
            <a:spLocks noGrp="1"/>
          </p:cNvSpPr>
          <p:nvPr>
            <p:ph type="title"/>
          </p:nvPr>
        </p:nvSpPr>
        <p:spPr/>
        <p:txBody>
          <a:bodyPr/>
          <a:lstStyle/>
          <a:p>
            <a:r>
              <a:rPr lang="en-US"/>
              <a:t>Facebook Own Posts Table | Jotun Malaysia - 9 of 14</a:t>
            </a:r>
          </a:p>
        </p:txBody>
      </p:sp>
      <p:graphicFrame>
        <p:nvGraphicFramePr>
          <p:cNvPr id="5" name="Table Placeholder 4">
            <a:extLst>
              <a:ext uri="{FF2B5EF4-FFF2-40B4-BE49-F238E27FC236}">
                <a16:creationId xmlns:a16="http://schemas.microsoft.com/office/drawing/2014/main" id="{86A04B83-07A2-41C0-AF1C-9F61056AA7E0}"/>
              </a:ext>
            </a:extLst>
          </p:cNvPr>
          <p:cNvGraphicFramePr>
            <a:graphicFrameLocks noGrp="1"/>
          </p:cNvGraphicFramePr>
          <p:nvPr>
            <p:ph type="tbl" sz="quarter" idx="13"/>
            <p:extLst>
              <p:ext uri="{D42A27DB-BD31-4B8C-83A1-F6EECF244321}">
                <p14:modId xmlns:p14="http://schemas.microsoft.com/office/powerpoint/2010/main" val="1489615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31186037"/>
                    </a:ext>
                  </a:extLst>
                </a:gridCol>
                <a:gridCol w="1152144">
                  <a:extLst>
                    <a:ext uri="{9D8B030D-6E8A-4147-A177-3AD203B41FA5}">
                      <a16:colId xmlns:a16="http://schemas.microsoft.com/office/drawing/2014/main" val="3074527714"/>
                    </a:ext>
                  </a:extLst>
                </a:gridCol>
                <a:gridCol w="576072">
                  <a:extLst>
                    <a:ext uri="{9D8B030D-6E8A-4147-A177-3AD203B41FA5}">
                      <a16:colId xmlns:a16="http://schemas.microsoft.com/office/drawing/2014/main" val="2261955168"/>
                    </a:ext>
                  </a:extLst>
                </a:gridCol>
                <a:gridCol w="576072">
                  <a:extLst>
                    <a:ext uri="{9D8B030D-6E8A-4147-A177-3AD203B41FA5}">
                      <a16:colId xmlns:a16="http://schemas.microsoft.com/office/drawing/2014/main" val="2926033112"/>
                    </a:ext>
                  </a:extLst>
                </a:gridCol>
                <a:gridCol w="576072">
                  <a:extLst>
                    <a:ext uri="{9D8B030D-6E8A-4147-A177-3AD203B41FA5}">
                      <a16:colId xmlns:a16="http://schemas.microsoft.com/office/drawing/2014/main" val="3084460716"/>
                    </a:ext>
                  </a:extLst>
                </a:gridCol>
                <a:gridCol w="576072">
                  <a:extLst>
                    <a:ext uri="{9D8B030D-6E8A-4147-A177-3AD203B41FA5}">
                      <a16:colId xmlns:a16="http://schemas.microsoft.com/office/drawing/2014/main" val="1317685533"/>
                    </a:ext>
                  </a:extLst>
                </a:gridCol>
                <a:gridCol w="576072">
                  <a:extLst>
                    <a:ext uri="{9D8B030D-6E8A-4147-A177-3AD203B41FA5}">
                      <a16:colId xmlns:a16="http://schemas.microsoft.com/office/drawing/2014/main" val="4293834156"/>
                    </a:ext>
                  </a:extLst>
                </a:gridCol>
                <a:gridCol w="576072">
                  <a:extLst>
                    <a:ext uri="{9D8B030D-6E8A-4147-A177-3AD203B41FA5}">
                      <a16:colId xmlns:a16="http://schemas.microsoft.com/office/drawing/2014/main" val="2236208888"/>
                    </a:ext>
                  </a:extLst>
                </a:gridCol>
                <a:gridCol w="576072">
                  <a:extLst>
                    <a:ext uri="{9D8B030D-6E8A-4147-A177-3AD203B41FA5}">
                      <a16:colId xmlns:a16="http://schemas.microsoft.com/office/drawing/2014/main" val="2190022947"/>
                    </a:ext>
                  </a:extLst>
                </a:gridCol>
                <a:gridCol w="576072">
                  <a:extLst>
                    <a:ext uri="{9D8B030D-6E8A-4147-A177-3AD203B41FA5}">
                      <a16:colId xmlns:a16="http://schemas.microsoft.com/office/drawing/2014/main" val="2823892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19218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Jotun Malaysia - 2021-12-08 11:13:19</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13588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Jotun Malaysia - 2021-12-08 11:01:45</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18820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Jotun Malaysia - 2021-12-08 10:37:25</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49356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- 2021-12-08 10:00:00</a:t>
                      </a:r>
                      <a:r>
                        <a:rPr kumimoji="0" lang="en-US" sz="1000" b="0" i="0" u="none" strike="noStrike" kern="1200" cap="none" spc="0" normalizeH="0" baseline="0" noProof="0">
                          <a:ln>
                            <a:noFill/>
                          </a:ln>
                          <a:solidFill>
                            <a:prstClr val="black"/>
                          </a:solidFill>
                          <a:effectLst/>
                          <a:uLnTx/>
                          <a:uFillTx/>
                          <a:latin typeface="+mn-lt"/>
                          <a:ea typeface="+mn-ea"/>
                          <a:cs typeface="+mn-cs"/>
                        </a:rPr>
                        <a:t>
 Curate a home that sparks joy and relaxation with the beautiful colours and long-lasting finish of Jotun Majestic.
WhatsApp our Colour Experts to get free colour consultation today. https://bit.ly/jotuncolourexperts
#PaintYourWorldBright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10014325"/>
                  </a:ext>
                </a:extLst>
              </a:tr>
            </a:tbl>
          </a:graphicData>
        </a:graphic>
      </p:graphicFrame>
      <p:sp>
        <p:nvSpPr>
          <p:cNvPr id="4" name="Text Placeholder 3">
            <a:extLst>
              <a:ext uri="{FF2B5EF4-FFF2-40B4-BE49-F238E27FC236}">
                <a16:creationId xmlns:a16="http://schemas.microsoft.com/office/drawing/2014/main" id="{460B0841-9490-4D42-B329-06F97B14E01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69785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07FA9-03CC-46A1-BF69-30F23C474525}"/>
              </a:ext>
            </a:extLst>
          </p:cNvPr>
          <p:cNvSpPr>
            <a:spLocks noGrp="1"/>
          </p:cNvSpPr>
          <p:nvPr>
            <p:ph type="title"/>
          </p:nvPr>
        </p:nvSpPr>
        <p:spPr/>
        <p:txBody>
          <a:bodyPr/>
          <a:lstStyle/>
          <a:p>
            <a:r>
              <a:rPr lang="en-US"/>
              <a:t>Facebook Own Posts Table | Jotun Malaysia - 10 of 14</a:t>
            </a:r>
          </a:p>
        </p:txBody>
      </p:sp>
      <p:graphicFrame>
        <p:nvGraphicFramePr>
          <p:cNvPr id="5" name="Table Placeholder 4">
            <a:extLst>
              <a:ext uri="{FF2B5EF4-FFF2-40B4-BE49-F238E27FC236}">
                <a16:creationId xmlns:a16="http://schemas.microsoft.com/office/drawing/2014/main" id="{07D6657F-2F46-4BDD-97DB-8E7967C18B98}"/>
              </a:ext>
            </a:extLst>
          </p:cNvPr>
          <p:cNvGraphicFramePr>
            <a:graphicFrameLocks noGrp="1"/>
          </p:cNvGraphicFramePr>
          <p:nvPr>
            <p:ph type="tbl" sz="quarter" idx="13"/>
            <p:extLst>
              <p:ext uri="{D42A27DB-BD31-4B8C-83A1-F6EECF244321}">
                <p14:modId xmlns:p14="http://schemas.microsoft.com/office/powerpoint/2010/main" val="1154211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60369247"/>
                    </a:ext>
                  </a:extLst>
                </a:gridCol>
                <a:gridCol w="1152144">
                  <a:extLst>
                    <a:ext uri="{9D8B030D-6E8A-4147-A177-3AD203B41FA5}">
                      <a16:colId xmlns:a16="http://schemas.microsoft.com/office/drawing/2014/main" val="1843145125"/>
                    </a:ext>
                  </a:extLst>
                </a:gridCol>
                <a:gridCol w="576072">
                  <a:extLst>
                    <a:ext uri="{9D8B030D-6E8A-4147-A177-3AD203B41FA5}">
                      <a16:colId xmlns:a16="http://schemas.microsoft.com/office/drawing/2014/main" val="1209282933"/>
                    </a:ext>
                  </a:extLst>
                </a:gridCol>
                <a:gridCol w="576072">
                  <a:extLst>
                    <a:ext uri="{9D8B030D-6E8A-4147-A177-3AD203B41FA5}">
                      <a16:colId xmlns:a16="http://schemas.microsoft.com/office/drawing/2014/main" val="3189574152"/>
                    </a:ext>
                  </a:extLst>
                </a:gridCol>
                <a:gridCol w="576072">
                  <a:extLst>
                    <a:ext uri="{9D8B030D-6E8A-4147-A177-3AD203B41FA5}">
                      <a16:colId xmlns:a16="http://schemas.microsoft.com/office/drawing/2014/main" val="971990480"/>
                    </a:ext>
                  </a:extLst>
                </a:gridCol>
                <a:gridCol w="576072">
                  <a:extLst>
                    <a:ext uri="{9D8B030D-6E8A-4147-A177-3AD203B41FA5}">
                      <a16:colId xmlns:a16="http://schemas.microsoft.com/office/drawing/2014/main" val="1548997706"/>
                    </a:ext>
                  </a:extLst>
                </a:gridCol>
                <a:gridCol w="576072">
                  <a:extLst>
                    <a:ext uri="{9D8B030D-6E8A-4147-A177-3AD203B41FA5}">
                      <a16:colId xmlns:a16="http://schemas.microsoft.com/office/drawing/2014/main" val="3210631079"/>
                    </a:ext>
                  </a:extLst>
                </a:gridCol>
                <a:gridCol w="576072">
                  <a:extLst>
                    <a:ext uri="{9D8B030D-6E8A-4147-A177-3AD203B41FA5}">
                      <a16:colId xmlns:a16="http://schemas.microsoft.com/office/drawing/2014/main" val="669601425"/>
                    </a:ext>
                  </a:extLst>
                </a:gridCol>
                <a:gridCol w="576072">
                  <a:extLst>
                    <a:ext uri="{9D8B030D-6E8A-4147-A177-3AD203B41FA5}">
                      <a16:colId xmlns:a16="http://schemas.microsoft.com/office/drawing/2014/main" val="3113196069"/>
                    </a:ext>
                  </a:extLst>
                </a:gridCol>
                <a:gridCol w="576072">
                  <a:extLst>
                    <a:ext uri="{9D8B030D-6E8A-4147-A177-3AD203B41FA5}">
                      <a16:colId xmlns:a16="http://schemas.microsoft.com/office/drawing/2014/main" val="1028711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3912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- 2021-12-06 10:00:00</a:t>
                      </a:r>
                      <a:r>
                        <a:rPr kumimoji="0" lang="en-US" sz="1000" b="0" i="0" u="none" strike="noStrike" kern="1200" cap="none" spc="0" normalizeH="0" baseline="0" noProof="0">
                          <a:ln>
                            <a:noFill/>
                          </a:ln>
                          <a:solidFill>
                            <a:prstClr val="black"/>
                          </a:solidFill>
                          <a:effectLst/>
                          <a:uLnTx/>
                          <a:uFillTx/>
                          <a:latin typeface="+mn-lt"/>
                          <a:ea typeface="+mn-ea"/>
                          <a:cs typeface="+mn-cs"/>
                        </a:rPr>
                        <a:t>
 Earthy neutrals inspire an elegant and calming ambience to help you relax in your favourite space. Introducing the Cherish colour palette from Jotun’s colour trends for the year 2022.
Use WhatsApp Colour Consultation to instantly see what colour suits your space. https://bit.ly/jotuncolourexperts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68315170"/>
                  </a:ext>
                </a:extLst>
              </a:tr>
            </a:tbl>
          </a:graphicData>
        </a:graphic>
      </p:graphicFrame>
      <p:sp>
        <p:nvSpPr>
          <p:cNvPr id="4" name="Text Placeholder 3">
            <a:extLst>
              <a:ext uri="{FF2B5EF4-FFF2-40B4-BE49-F238E27FC236}">
                <a16:creationId xmlns:a16="http://schemas.microsoft.com/office/drawing/2014/main" id="{BFACD6C7-C929-4208-A4FB-9D3F71678BE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184896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7856F-070A-460D-9C51-413FB8B15913}"/>
              </a:ext>
            </a:extLst>
          </p:cNvPr>
          <p:cNvSpPr>
            <a:spLocks noGrp="1"/>
          </p:cNvSpPr>
          <p:nvPr>
            <p:ph type="title"/>
          </p:nvPr>
        </p:nvSpPr>
        <p:spPr/>
        <p:txBody>
          <a:bodyPr/>
          <a:lstStyle/>
          <a:p>
            <a:r>
              <a:rPr lang="en-US"/>
              <a:t>Facebook Own Posts Table | Jotun Malaysia - 11 of 14</a:t>
            </a:r>
          </a:p>
        </p:txBody>
      </p:sp>
      <p:graphicFrame>
        <p:nvGraphicFramePr>
          <p:cNvPr id="5" name="Table Placeholder 4">
            <a:extLst>
              <a:ext uri="{FF2B5EF4-FFF2-40B4-BE49-F238E27FC236}">
                <a16:creationId xmlns:a16="http://schemas.microsoft.com/office/drawing/2014/main" id="{F87D646F-CE65-4019-AA46-D2C56883CB8E}"/>
              </a:ext>
            </a:extLst>
          </p:cNvPr>
          <p:cNvGraphicFramePr>
            <a:graphicFrameLocks noGrp="1"/>
          </p:cNvGraphicFramePr>
          <p:nvPr>
            <p:ph type="tbl" sz="quarter" idx="13"/>
            <p:extLst>
              <p:ext uri="{D42A27DB-BD31-4B8C-83A1-F6EECF244321}">
                <p14:modId xmlns:p14="http://schemas.microsoft.com/office/powerpoint/2010/main" val="413856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7573380"/>
                    </a:ext>
                  </a:extLst>
                </a:gridCol>
                <a:gridCol w="1152144">
                  <a:extLst>
                    <a:ext uri="{9D8B030D-6E8A-4147-A177-3AD203B41FA5}">
                      <a16:colId xmlns:a16="http://schemas.microsoft.com/office/drawing/2014/main" val="3229277203"/>
                    </a:ext>
                  </a:extLst>
                </a:gridCol>
                <a:gridCol w="576072">
                  <a:extLst>
                    <a:ext uri="{9D8B030D-6E8A-4147-A177-3AD203B41FA5}">
                      <a16:colId xmlns:a16="http://schemas.microsoft.com/office/drawing/2014/main" val="1838513695"/>
                    </a:ext>
                  </a:extLst>
                </a:gridCol>
                <a:gridCol w="576072">
                  <a:extLst>
                    <a:ext uri="{9D8B030D-6E8A-4147-A177-3AD203B41FA5}">
                      <a16:colId xmlns:a16="http://schemas.microsoft.com/office/drawing/2014/main" val="1625955031"/>
                    </a:ext>
                  </a:extLst>
                </a:gridCol>
                <a:gridCol w="576072">
                  <a:extLst>
                    <a:ext uri="{9D8B030D-6E8A-4147-A177-3AD203B41FA5}">
                      <a16:colId xmlns:a16="http://schemas.microsoft.com/office/drawing/2014/main" val="2553914752"/>
                    </a:ext>
                  </a:extLst>
                </a:gridCol>
                <a:gridCol w="576072">
                  <a:extLst>
                    <a:ext uri="{9D8B030D-6E8A-4147-A177-3AD203B41FA5}">
                      <a16:colId xmlns:a16="http://schemas.microsoft.com/office/drawing/2014/main" val="1955185401"/>
                    </a:ext>
                  </a:extLst>
                </a:gridCol>
                <a:gridCol w="576072">
                  <a:extLst>
                    <a:ext uri="{9D8B030D-6E8A-4147-A177-3AD203B41FA5}">
                      <a16:colId xmlns:a16="http://schemas.microsoft.com/office/drawing/2014/main" val="3862572019"/>
                    </a:ext>
                  </a:extLst>
                </a:gridCol>
                <a:gridCol w="576072">
                  <a:extLst>
                    <a:ext uri="{9D8B030D-6E8A-4147-A177-3AD203B41FA5}">
                      <a16:colId xmlns:a16="http://schemas.microsoft.com/office/drawing/2014/main" val="3762637129"/>
                    </a:ext>
                  </a:extLst>
                </a:gridCol>
                <a:gridCol w="576072">
                  <a:extLst>
                    <a:ext uri="{9D8B030D-6E8A-4147-A177-3AD203B41FA5}">
                      <a16:colId xmlns:a16="http://schemas.microsoft.com/office/drawing/2014/main" val="2180193216"/>
                    </a:ext>
                  </a:extLst>
                </a:gridCol>
                <a:gridCol w="576072">
                  <a:extLst>
                    <a:ext uri="{9D8B030D-6E8A-4147-A177-3AD203B41FA5}">
                      <a16:colId xmlns:a16="http://schemas.microsoft.com/office/drawing/2014/main" val="3863871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81297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- 2021-12-03 12:00:01</a:t>
                      </a:r>
                      <a:r>
                        <a:rPr kumimoji="0" lang="en-US" sz="1000" b="0" i="0" u="none" strike="noStrike" kern="1200" cap="none" spc="0" normalizeH="0" baseline="0" noProof="0">
                          <a:ln>
                            <a:noFill/>
                          </a:ln>
                          <a:solidFill>
                            <a:prstClr val="black"/>
                          </a:solidFill>
                          <a:effectLst/>
                          <a:uLnTx/>
                          <a:uFillTx/>
                          <a:latin typeface="+mn-lt"/>
                          <a:ea typeface="+mn-ea"/>
                          <a:cs typeface="+mn-cs"/>
                        </a:rPr>
                        <a:t>
 Let the different shades of Jotun’s Colour Trends 2022 find harmony in your home. 
Chat with our Jotun Colour Experts to find out more: https://bit.ly/jotuncolourexperts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42863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- 2021-12-01 11:25:58</a:t>
                      </a:r>
                      <a:r>
                        <a:rPr kumimoji="0" lang="en-US" sz="1000" b="0" i="0" u="none" strike="noStrike" kern="1200" cap="none" spc="0" normalizeH="0" baseline="0" noProof="0">
                          <a:ln>
                            <a:noFill/>
                          </a:ln>
                          <a:solidFill>
                            <a:prstClr val="black"/>
                          </a:solidFill>
                          <a:effectLst/>
                          <a:uLnTx/>
                          <a:uFillTx/>
                          <a:latin typeface="+mn-lt"/>
                          <a:ea typeface="+mn-ea"/>
                          <a:cs typeface="+mn-cs"/>
                        </a:rPr>
                        <a:t>
 Take a deep breath and get ready for everything to fall into place with the launch of Together — Jotun’s colour trends for the year 2022.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51640328"/>
                  </a:ext>
                </a:extLst>
              </a:tr>
            </a:tbl>
          </a:graphicData>
        </a:graphic>
      </p:graphicFrame>
      <p:sp>
        <p:nvSpPr>
          <p:cNvPr id="4" name="Text Placeholder 3">
            <a:extLst>
              <a:ext uri="{FF2B5EF4-FFF2-40B4-BE49-F238E27FC236}">
                <a16:creationId xmlns:a16="http://schemas.microsoft.com/office/drawing/2014/main" id="{61B61C23-58BE-4F17-92E9-14E562746E7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637081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9BF21-1B2A-4836-AA90-9180F8BBB384}"/>
              </a:ext>
            </a:extLst>
          </p:cNvPr>
          <p:cNvSpPr>
            <a:spLocks noGrp="1"/>
          </p:cNvSpPr>
          <p:nvPr>
            <p:ph type="title"/>
          </p:nvPr>
        </p:nvSpPr>
        <p:spPr/>
        <p:txBody>
          <a:bodyPr/>
          <a:lstStyle/>
          <a:p>
            <a:r>
              <a:rPr lang="en-US"/>
              <a:t>Facebook Own Posts Table | Jotun Malaysia - 12 of 14</a:t>
            </a:r>
          </a:p>
        </p:txBody>
      </p:sp>
      <p:graphicFrame>
        <p:nvGraphicFramePr>
          <p:cNvPr id="5" name="Table Placeholder 4">
            <a:extLst>
              <a:ext uri="{FF2B5EF4-FFF2-40B4-BE49-F238E27FC236}">
                <a16:creationId xmlns:a16="http://schemas.microsoft.com/office/drawing/2014/main" id="{813D31DB-BFFB-4E06-B65C-037D4746FB01}"/>
              </a:ext>
            </a:extLst>
          </p:cNvPr>
          <p:cNvGraphicFramePr>
            <a:graphicFrameLocks noGrp="1"/>
          </p:cNvGraphicFramePr>
          <p:nvPr>
            <p:ph type="tbl" sz="quarter" idx="13"/>
            <p:extLst>
              <p:ext uri="{D42A27DB-BD31-4B8C-83A1-F6EECF244321}">
                <p14:modId xmlns:p14="http://schemas.microsoft.com/office/powerpoint/2010/main" val="2221776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8775132"/>
                    </a:ext>
                  </a:extLst>
                </a:gridCol>
                <a:gridCol w="1152144">
                  <a:extLst>
                    <a:ext uri="{9D8B030D-6E8A-4147-A177-3AD203B41FA5}">
                      <a16:colId xmlns:a16="http://schemas.microsoft.com/office/drawing/2014/main" val="3087860852"/>
                    </a:ext>
                  </a:extLst>
                </a:gridCol>
                <a:gridCol w="576072">
                  <a:extLst>
                    <a:ext uri="{9D8B030D-6E8A-4147-A177-3AD203B41FA5}">
                      <a16:colId xmlns:a16="http://schemas.microsoft.com/office/drawing/2014/main" val="1388543029"/>
                    </a:ext>
                  </a:extLst>
                </a:gridCol>
                <a:gridCol w="576072">
                  <a:extLst>
                    <a:ext uri="{9D8B030D-6E8A-4147-A177-3AD203B41FA5}">
                      <a16:colId xmlns:a16="http://schemas.microsoft.com/office/drawing/2014/main" val="1952400731"/>
                    </a:ext>
                  </a:extLst>
                </a:gridCol>
                <a:gridCol w="576072">
                  <a:extLst>
                    <a:ext uri="{9D8B030D-6E8A-4147-A177-3AD203B41FA5}">
                      <a16:colId xmlns:a16="http://schemas.microsoft.com/office/drawing/2014/main" val="4211911352"/>
                    </a:ext>
                  </a:extLst>
                </a:gridCol>
                <a:gridCol w="576072">
                  <a:extLst>
                    <a:ext uri="{9D8B030D-6E8A-4147-A177-3AD203B41FA5}">
                      <a16:colId xmlns:a16="http://schemas.microsoft.com/office/drawing/2014/main" val="1155036179"/>
                    </a:ext>
                  </a:extLst>
                </a:gridCol>
                <a:gridCol w="576072">
                  <a:extLst>
                    <a:ext uri="{9D8B030D-6E8A-4147-A177-3AD203B41FA5}">
                      <a16:colId xmlns:a16="http://schemas.microsoft.com/office/drawing/2014/main" val="2559282922"/>
                    </a:ext>
                  </a:extLst>
                </a:gridCol>
                <a:gridCol w="576072">
                  <a:extLst>
                    <a:ext uri="{9D8B030D-6E8A-4147-A177-3AD203B41FA5}">
                      <a16:colId xmlns:a16="http://schemas.microsoft.com/office/drawing/2014/main" val="1044366863"/>
                    </a:ext>
                  </a:extLst>
                </a:gridCol>
                <a:gridCol w="576072">
                  <a:extLst>
                    <a:ext uri="{9D8B030D-6E8A-4147-A177-3AD203B41FA5}">
                      <a16:colId xmlns:a16="http://schemas.microsoft.com/office/drawing/2014/main" val="837816789"/>
                    </a:ext>
                  </a:extLst>
                </a:gridCol>
                <a:gridCol w="576072">
                  <a:extLst>
                    <a:ext uri="{9D8B030D-6E8A-4147-A177-3AD203B41FA5}">
                      <a16:colId xmlns:a16="http://schemas.microsoft.com/office/drawing/2014/main" val="1287274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84760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- 2021-11-30 10:00:02</a:t>
                      </a:r>
                      <a:r>
                        <a:rPr kumimoji="0" lang="en-US" sz="1000" b="0" i="0" u="none" strike="noStrike" kern="1200" cap="none" spc="0" normalizeH="0" baseline="0" noProof="0">
                          <a:ln>
                            <a:noFill/>
                          </a:ln>
                          <a:solidFill>
                            <a:prstClr val="black"/>
                          </a:solidFill>
                          <a:effectLst/>
                          <a:uLnTx/>
                          <a:uFillTx/>
                          <a:latin typeface="+mn-lt"/>
                          <a:ea typeface="+mn-ea"/>
                          <a:cs typeface="+mn-cs"/>
                        </a:rPr>
                        <a:t>
 Formulated with AntiDirt Technology, Jotashield Ultra Clean resists dirt and self-cleans with rain to keep exteriors looking as good as new. Learn more here https://bit.ly/3qwCJtu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88456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- 2021-11-26 10:00:02</a:t>
                      </a:r>
                      <a:r>
                        <a:rPr kumimoji="0" lang="en-US" sz="1000" b="0" i="0" u="none" strike="noStrike" kern="1200" cap="none" spc="0" normalizeH="0" baseline="0" noProof="0">
                          <a:ln>
                            <a:noFill/>
                          </a:ln>
                          <a:solidFill>
                            <a:prstClr val="black"/>
                          </a:solidFill>
                          <a:effectLst/>
                          <a:uLnTx/>
                          <a:uFillTx/>
                          <a:latin typeface="+mn-lt"/>
                          <a:ea typeface="+mn-ea"/>
                          <a:cs typeface="+mn-cs"/>
                        </a:rPr>
                        <a:t>
 Bye-bye, dirty walls. Hello, Jotashield Ultra Clean. It's a superior dirt-repellent paint for exteriors that self-cleans whenever it rains.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15618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- 2021-11-22 10:00:01</a:t>
                      </a:r>
                      <a:r>
                        <a:rPr kumimoji="0" lang="en-US" sz="1000" b="0" i="0" u="none" strike="noStrike" kern="1200" cap="none" spc="0" normalizeH="0" baseline="0" noProof="0">
                          <a:ln>
                            <a:noFill/>
                          </a:ln>
                          <a:solidFill>
                            <a:prstClr val="black"/>
                          </a:solidFill>
                          <a:effectLst/>
                          <a:uLnTx/>
                          <a:uFillTx/>
                          <a:latin typeface="+mn-lt"/>
                          <a:ea typeface="+mn-ea"/>
                          <a:cs typeface="+mn-cs"/>
                        </a:rPr>
                        <a:t>
 Make your house look as good as new all year round with Jotashield Ultra Clean. It's a superior dirt-repellent paint for exteriors that self-cleans whenever it rains.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86873137"/>
                  </a:ext>
                </a:extLst>
              </a:tr>
            </a:tbl>
          </a:graphicData>
        </a:graphic>
      </p:graphicFrame>
      <p:sp>
        <p:nvSpPr>
          <p:cNvPr id="4" name="Text Placeholder 3">
            <a:extLst>
              <a:ext uri="{FF2B5EF4-FFF2-40B4-BE49-F238E27FC236}">
                <a16:creationId xmlns:a16="http://schemas.microsoft.com/office/drawing/2014/main" id="{A1E8508F-D442-40AC-AE4C-1282862837A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784101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956DC-AB62-4436-A875-B1E6B53A3046}"/>
              </a:ext>
            </a:extLst>
          </p:cNvPr>
          <p:cNvSpPr>
            <a:spLocks noGrp="1"/>
          </p:cNvSpPr>
          <p:nvPr>
            <p:ph type="title"/>
          </p:nvPr>
        </p:nvSpPr>
        <p:spPr/>
        <p:txBody>
          <a:bodyPr/>
          <a:lstStyle/>
          <a:p>
            <a:r>
              <a:rPr lang="en-US"/>
              <a:t>Facebook Own Posts Table | Jotun Malaysia - 13 of 14</a:t>
            </a:r>
          </a:p>
        </p:txBody>
      </p:sp>
      <p:graphicFrame>
        <p:nvGraphicFramePr>
          <p:cNvPr id="5" name="Table Placeholder 4">
            <a:extLst>
              <a:ext uri="{FF2B5EF4-FFF2-40B4-BE49-F238E27FC236}">
                <a16:creationId xmlns:a16="http://schemas.microsoft.com/office/drawing/2014/main" id="{F281B99E-41C3-4416-AC52-B175136A858D}"/>
              </a:ext>
            </a:extLst>
          </p:cNvPr>
          <p:cNvGraphicFramePr>
            <a:graphicFrameLocks noGrp="1"/>
          </p:cNvGraphicFramePr>
          <p:nvPr>
            <p:ph type="tbl" sz="quarter" idx="13"/>
            <p:extLst>
              <p:ext uri="{D42A27DB-BD31-4B8C-83A1-F6EECF244321}">
                <p14:modId xmlns:p14="http://schemas.microsoft.com/office/powerpoint/2010/main" val="1181563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24268558"/>
                    </a:ext>
                  </a:extLst>
                </a:gridCol>
                <a:gridCol w="1152144">
                  <a:extLst>
                    <a:ext uri="{9D8B030D-6E8A-4147-A177-3AD203B41FA5}">
                      <a16:colId xmlns:a16="http://schemas.microsoft.com/office/drawing/2014/main" val="1923569759"/>
                    </a:ext>
                  </a:extLst>
                </a:gridCol>
                <a:gridCol w="576072">
                  <a:extLst>
                    <a:ext uri="{9D8B030D-6E8A-4147-A177-3AD203B41FA5}">
                      <a16:colId xmlns:a16="http://schemas.microsoft.com/office/drawing/2014/main" val="3558471844"/>
                    </a:ext>
                  </a:extLst>
                </a:gridCol>
                <a:gridCol w="576072">
                  <a:extLst>
                    <a:ext uri="{9D8B030D-6E8A-4147-A177-3AD203B41FA5}">
                      <a16:colId xmlns:a16="http://schemas.microsoft.com/office/drawing/2014/main" val="3714645377"/>
                    </a:ext>
                  </a:extLst>
                </a:gridCol>
                <a:gridCol w="576072">
                  <a:extLst>
                    <a:ext uri="{9D8B030D-6E8A-4147-A177-3AD203B41FA5}">
                      <a16:colId xmlns:a16="http://schemas.microsoft.com/office/drawing/2014/main" val="575034484"/>
                    </a:ext>
                  </a:extLst>
                </a:gridCol>
                <a:gridCol w="576072">
                  <a:extLst>
                    <a:ext uri="{9D8B030D-6E8A-4147-A177-3AD203B41FA5}">
                      <a16:colId xmlns:a16="http://schemas.microsoft.com/office/drawing/2014/main" val="3363952384"/>
                    </a:ext>
                  </a:extLst>
                </a:gridCol>
                <a:gridCol w="576072">
                  <a:extLst>
                    <a:ext uri="{9D8B030D-6E8A-4147-A177-3AD203B41FA5}">
                      <a16:colId xmlns:a16="http://schemas.microsoft.com/office/drawing/2014/main" val="3717707252"/>
                    </a:ext>
                  </a:extLst>
                </a:gridCol>
                <a:gridCol w="576072">
                  <a:extLst>
                    <a:ext uri="{9D8B030D-6E8A-4147-A177-3AD203B41FA5}">
                      <a16:colId xmlns:a16="http://schemas.microsoft.com/office/drawing/2014/main" val="1521672237"/>
                    </a:ext>
                  </a:extLst>
                </a:gridCol>
                <a:gridCol w="576072">
                  <a:extLst>
                    <a:ext uri="{9D8B030D-6E8A-4147-A177-3AD203B41FA5}">
                      <a16:colId xmlns:a16="http://schemas.microsoft.com/office/drawing/2014/main" val="2636590283"/>
                    </a:ext>
                  </a:extLst>
                </a:gridCol>
                <a:gridCol w="576072">
                  <a:extLst>
                    <a:ext uri="{9D8B030D-6E8A-4147-A177-3AD203B41FA5}">
                      <a16:colId xmlns:a16="http://schemas.microsoft.com/office/drawing/2014/main" val="2490552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63035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- 2021-11-22 09:44:30</a:t>
                      </a:r>
                      <a:r>
                        <a:rPr kumimoji="0" lang="en-US" sz="1000" b="0" i="0" u="none" strike="noStrike" kern="1200" cap="none" spc="0" normalizeH="0" baseline="0" noProof="0">
                          <a:ln>
                            <a:noFill/>
                          </a:ln>
                          <a:solidFill>
                            <a:prstClr val="black"/>
                          </a:solidFill>
                          <a:effectLst/>
                          <a:uLnTx/>
                          <a:uFillTx/>
                          <a:latin typeface="+mn-lt"/>
                          <a:ea typeface="+mn-ea"/>
                          <a:cs typeface="+mn-cs"/>
                        </a:rPr>
                        <a:t>
 Just put on a fresh coat of paint on your walls and watch it stay that way with Jotashield Ultra Clean. It's a superior dirt-repellent paint for exteriors that self-cleans whenever it rains.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90484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Jotun Malaysia - 2021-11-16 08:53:14</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60654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- 2021-11-15 15:16:15</a:t>
                      </a:r>
                      <a:r>
                        <a:rPr kumimoji="0" lang="en-US" sz="1000" b="0" i="0" u="none" strike="noStrike" kern="1200" cap="none" spc="0" normalizeH="0" baseline="0" noProof="0">
                          <a:ln>
                            <a:noFill/>
                          </a:ln>
                          <a:solidFill>
                            <a:prstClr val="black"/>
                          </a:solidFill>
                          <a:effectLst/>
                          <a:uLnTx/>
                          <a:uFillTx/>
                          <a:latin typeface="+mn-lt"/>
                          <a:ea typeface="+mn-ea"/>
                          <a:cs typeface="+mn-cs"/>
                        </a:rPr>
                        <a:t>
 The All New JOTASHIELD ULTRA CLEAN with AntiDirt Technology from JOTUN - an exterior paint that resists dirt and self-cleans with rain to keep exterior walls looking fresh and clean, every day. 
JOTASHIELD ULTRA CLEAN dengan Teknologi AntiDirt yang baharu dari JOTUN - Cat luaran yang menangkis kotoran dan membersih bersama hujan, memastikan rumah kelihatan baru dicat, setiap hari.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68203544"/>
                  </a:ext>
                </a:extLst>
              </a:tr>
            </a:tbl>
          </a:graphicData>
        </a:graphic>
      </p:graphicFrame>
      <p:sp>
        <p:nvSpPr>
          <p:cNvPr id="4" name="Text Placeholder 3">
            <a:extLst>
              <a:ext uri="{FF2B5EF4-FFF2-40B4-BE49-F238E27FC236}">
                <a16:creationId xmlns:a16="http://schemas.microsoft.com/office/drawing/2014/main" id="{645AF2A7-2B92-4C72-B801-451A8935E09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6385984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A69A1-3CFE-4437-B978-3DAC300CCFB7}"/>
              </a:ext>
            </a:extLst>
          </p:cNvPr>
          <p:cNvSpPr>
            <a:spLocks noGrp="1"/>
          </p:cNvSpPr>
          <p:nvPr>
            <p:ph type="title"/>
          </p:nvPr>
        </p:nvSpPr>
        <p:spPr/>
        <p:txBody>
          <a:bodyPr/>
          <a:lstStyle/>
          <a:p>
            <a:r>
              <a:rPr lang="en-US"/>
              <a:t>Facebook Own Posts Table | Jotun Malaysia - 14 of 14</a:t>
            </a:r>
          </a:p>
        </p:txBody>
      </p:sp>
      <p:graphicFrame>
        <p:nvGraphicFramePr>
          <p:cNvPr id="5" name="Table Placeholder 4">
            <a:extLst>
              <a:ext uri="{FF2B5EF4-FFF2-40B4-BE49-F238E27FC236}">
                <a16:creationId xmlns:a16="http://schemas.microsoft.com/office/drawing/2014/main" id="{9ECB90B2-6737-45C8-AE9C-0324581316B2}"/>
              </a:ext>
            </a:extLst>
          </p:cNvPr>
          <p:cNvGraphicFramePr>
            <a:graphicFrameLocks noGrp="1"/>
          </p:cNvGraphicFramePr>
          <p:nvPr>
            <p:ph type="tbl" sz="quarter" idx="13"/>
            <p:extLst>
              <p:ext uri="{D42A27DB-BD31-4B8C-83A1-F6EECF244321}">
                <p14:modId xmlns:p14="http://schemas.microsoft.com/office/powerpoint/2010/main" val="1363231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49423819"/>
                    </a:ext>
                  </a:extLst>
                </a:gridCol>
                <a:gridCol w="1152144">
                  <a:extLst>
                    <a:ext uri="{9D8B030D-6E8A-4147-A177-3AD203B41FA5}">
                      <a16:colId xmlns:a16="http://schemas.microsoft.com/office/drawing/2014/main" val="4141837152"/>
                    </a:ext>
                  </a:extLst>
                </a:gridCol>
                <a:gridCol w="576072">
                  <a:extLst>
                    <a:ext uri="{9D8B030D-6E8A-4147-A177-3AD203B41FA5}">
                      <a16:colId xmlns:a16="http://schemas.microsoft.com/office/drawing/2014/main" val="875719964"/>
                    </a:ext>
                  </a:extLst>
                </a:gridCol>
                <a:gridCol w="576072">
                  <a:extLst>
                    <a:ext uri="{9D8B030D-6E8A-4147-A177-3AD203B41FA5}">
                      <a16:colId xmlns:a16="http://schemas.microsoft.com/office/drawing/2014/main" val="2733692371"/>
                    </a:ext>
                  </a:extLst>
                </a:gridCol>
                <a:gridCol w="576072">
                  <a:extLst>
                    <a:ext uri="{9D8B030D-6E8A-4147-A177-3AD203B41FA5}">
                      <a16:colId xmlns:a16="http://schemas.microsoft.com/office/drawing/2014/main" val="2578295465"/>
                    </a:ext>
                  </a:extLst>
                </a:gridCol>
                <a:gridCol w="576072">
                  <a:extLst>
                    <a:ext uri="{9D8B030D-6E8A-4147-A177-3AD203B41FA5}">
                      <a16:colId xmlns:a16="http://schemas.microsoft.com/office/drawing/2014/main" val="1028567078"/>
                    </a:ext>
                  </a:extLst>
                </a:gridCol>
                <a:gridCol w="576072">
                  <a:extLst>
                    <a:ext uri="{9D8B030D-6E8A-4147-A177-3AD203B41FA5}">
                      <a16:colId xmlns:a16="http://schemas.microsoft.com/office/drawing/2014/main" val="1897457253"/>
                    </a:ext>
                  </a:extLst>
                </a:gridCol>
                <a:gridCol w="576072">
                  <a:extLst>
                    <a:ext uri="{9D8B030D-6E8A-4147-A177-3AD203B41FA5}">
                      <a16:colId xmlns:a16="http://schemas.microsoft.com/office/drawing/2014/main" val="3387092449"/>
                    </a:ext>
                  </a:extLst>
                </a:gridCol>
                <a:gridCol w="576072">
                  <a:extLst>
                    <a:ext uri="{9D8B030D-6E8A-4147-A177-3AD203B41FA5}">
                      <a16:colId xmlns:a16="http://schemas.microsoft.com/office/drawing/2014/main" val="3590609721"/>
                    </a:ext>
                  </a:extLst>
                </a:gridCol>
                <a:gridCol w="576072">
                  <a:extLst>
                    <a:ext uri="{9D8B030D-6E8A-4147-A177-3AD203B41FA5}">
                      <a16:colId xmlns:a16="http://schemas.microsoft.com/office/drawing/2014/main" val="3101014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96952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- 2021-11-14 11:00:06</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introduce Jotashield Ultra Clean. It's a superior dirt-repellent paint that self-cleans whenever it rains,  keeping exteriors looking as good as new. Visit https://bit.ly/3qwCJtu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51410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- 2021-11-12 10:00:03</a:t>
                      </a:r>
                      <a:r>
                        <a:rPr kumimoji="0" lang="en-US" sz="1000" b="0" i="0" u="none" strike="noStrike" kern="1200" cap="none" spc="0" normalizeH="0" baseline="0" noProof="0">
                          <a:ln>
                            <a:noFill/>
                          </a:ln>
                          <a:solidFill>
                            <a:prstClr val="black"/>
                          </a:solidFill>
                          <a:effectLst/>
                          <a:uLnTx/>
                          <a:uFillTx/>
                          <a:latin typeface="+mn-lt"/>
                          <a:ea typeface="+mn-ea"/>
                          <a:cs typeface="+mn-cs"/>
                        </a:rPr>
                        <a:t>
 Polluted air is a problem for paint. Dirt particles stick to its surface and then cause streaks when it rains. But there is a solution. Coming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2215740"/>
                  </a:ext>
                </a:extLst>
              </a:tr>
            </a:tbl>
          </a:graphicData>
        </a:graphic>
      </p:graphicFrame>
      <p:sp>
        <p:nvSpPr>
          <p:cNvPr id="4" name="Text Placeholder 3">
            <a:extLst>
              <a:ext uri="{FF2B5EF4-FFF2-40B4-BE49-F238E27FC236}">
                <a16:creationId xmlns:a16="http://schemas.microsoft.com/office/drawing/2014/main" id="{020C5C9D-4B79-4A2E-9AEC-119BFBE2A56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025532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CE898-9FFA-4C73-B717-7F308458813B}"/>
              </a:ext>
            </a:extLst>
          </p:cNvPr>
          <p:cNvSpPr>
            <a:spLocks noGrp="1"/>
          </p:cNvSpPr>
          <p:nvPr>
            <p:ph type="title"/>
          </p:nvPr>
        </p:nvSpPr>
        <p:spPr/>
        <p:txBody>
          <a:bodyPr/>
          <a:lstStyle/>
          <a:p>
            <a:r>
              <a:rPr lang="en-US"/>
              <a:t>Facebook Key Metrics Radar | Jotun Malaysia</a:t>
            </a:r>
          </a:p>
        </p:txBody>
      </p:sp>
      <p:graphicFrame>
        <p:nvGraphicFramePr>
          <p:cNvPr id="6" name="Chart Placeholder 5">
            <a:extLst>
              <a:ext uri="{FF2B5EF4-FFF2-40B4-BE49-F238E27FC236}">
                <a16:creationId xmlns:a16="http://schemas.microsoft.com/office/drawing/2014/main" id="{D9CE67ED-2D37-48A1-9BAD-A4DE2EFDC565}"/>
              </a:ext>
            </a:extLst>
          </p:cNvPr>
          <p:cNvGraphicFramePr>
            <a:graphicFrameLocks noGrp="1"/>
          </p:cNvGraphicFramePr>
          <p:nvPr>
            <p:ph type="chart" sz="quarter" idx="13"/>
            <p:extLst>
              <p:ext uri="{D42A27DB-BD31-4B8C-83A1-F6EECF244321}">
                <p14:modId xmlns:p14="http://schemas.microsoft.com/office/powerpoint/2010/main" val="2824120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AF1F28-4061-4749-A664-36AA023E87F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CD934E5-7EE3-4A9D-9667-023BBD5FD5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07644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921</Words>
  <Application>Microsoft Office PowerPoint</Application>
  <PresentationFormat>On-screen Show (4:3)</PresentationFormat>
  <Paragraphs>465</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Overview</vt:lpstr>
      <vt:lpstr>Facebook Key Metrics Table | Jotun Malaysia</vt:lpstr>
      <vt:lpstr>Facebook Page Likes Total | Jotun Malaysia</vt:lpstr>
      <vt:lpstr>Facebook Fans Change Rate | Jotun Malaysia</vt:lpstr>
      <vt:lpstr>Facebook Interaction Rate | Jotun Malaysia</vt:lpstr>
      <vt:lpstr>Facebook Total Interactions | Jotun Malaysia</vt:lpstr>
      <vt:lpstr>Facebook Own Posts Table | Jotun Malaysia - 1 of 14</vt:lpstr>
      <vt:lpstr>Facebook Own Posts Table | Jotun Malaysia - 2 of 14</vt:lpstr>
      <vt:lpstr>Facebook Own Posts Table | Jotun Malaysia - 3 of 14</vt:lpstr>
      <vt:lpstr>Facebook Own Posts Table | Jotun Malaysia - 4 of 14</vt:lpstr>
      <vt:lpstr>Facebook Own Posts Table | Jotun Malaysia - 5 of 14</vt:lpstr>
      <vt:lpstr>Facebook Own Posts Table | Jotun Malaysia - 6 of 14</vt:lpstr>
      <vt:lpstr>Facebook Own Posts Table | Jotun Malaysia - 7 of 14</vt:lpstr>
      <vt:lpstr>Facebook Own Posts Table | Jotun Malaysia - 8 of 14</vt:lpstr>
      <vt:lpstr>Facebook Own Posts Table | Jotun Malaysia - 9 of 14</vt:lpstr>
      <vt:lpstr>Facebook Own Posts Table | Jotun Malaysia - 10 of 14</vt:lpstr>
      <vt:lpstr>Facebook Own Posts Table | Jotun Malaysia - 11 of 14</vt:lpstr>
      <vt:lpstr>Facebook Own Posts Table | Jotun Malaysia - 12 of 14</vt:lpstr>
      <vt:lpstr>Facebook Own Posts Table | Jotun Malaysia - 13 of 14</vt:lpstr>
      <vt:lpstr>Facebook Own Posts Table | Jotun Malaysia - 14 of 14</vt:lpstr>
      <vt:lpstr>Facebook Key Metrics Radar | Jotun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2022-04-13T05:50:19Z</dcterms:created>
  <dcterms:modified xsi:type="dcterms:W3CDTF">2022-04-13T05:51:00Z</dcterms:modified>
</cp:coreProperties>
</file>