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134893</c:v>
                </c:pt>
                <c:pt idx="1">
                  <c:v>134830</c:v>
                </c:pt>
                <c:pt idx="2">
                  <c:v>136780</c:v>
                </c:pt>
                <c:pt idx="3">
                  <c:v>141956</c:v>
                </c:pt>
                <c:pt idx="4">
                  <c:v>146946</c:v>
                </c:pt>
                <c:pt idx="5">
                  <c:v>151952</c:v>
                </c:pt>
                <c:pt idx="6">
                  <c:v>154893</c:v>
                </c:pt>
                <c:pt idx="7">
                  <c:v>157263</c:v>
                </c:pt>
                <c:pt idx="8">
                  <c:v>157514</c:v>
                </c:pt>
                <c:pt idx="9">
                  <c:v>157846</c:v>
                </c:pt>
                <c:pt idx="10">
                  <c:v>158713</c:v>
                </c:pt>
                <c:pt idx="11">
                  <c:v>159321</c:v>
                </c:pt>
              </c:numCache>
            </c:numRef>
          </c:val>
          <c:smooth val="0"/>
          <c:extLst>
            <c:ext xmlns:c16="http://schemas.microsoft.com/office/drawing/2014/chart" uri="{C3380CC4-5D6E-409C-BE32-E72D297353CC}">
              <c16:uniqueId val="{00000000-4C94-4D4E-BFCD-0B3D4F9099DA}"/>
            </c:ext>
          </c:extLst>
        </c:ser>
        <c:dLbls>
          <c:showLegendKey val="0"/>
          <c:showVal val="0"/>
          <c:showCatName val="0"/>
          <c:showSerName val="0"/>
          <c:showPercent val="0"/>
          <c:showBubbleSize val="0"/>
        </c:dLbls>
        <c:smooth val="0"/>
        <c:axId val="394217768"/>
        <c:axId val="394218424"/>
      </c:lineChart>
      <c:dateAx>
        <c:axId val="39421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18424"/>
        <c:crosses val="autoZero"/>
        <c:auto val="1"/>
        <c:lblOffset val="100"/>
        <c:baseTimeUnit val="months"/>
      </c:dateAx>
      <c:valAx>
        <c:axId val="39421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1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3.1031926195990298</c:v>
                </c:pt>
                <c:pt idx="1">
                  <c:v>-4.6703683660382703E-2</c:v>
                </c:pt>
                <c:pt idx="2">
                  <c:v>1.4462656678780701</c:v>
                </c:pt>
                <c:pt idx="3">
                  <c:v>3.7841789735341398</c:v>
                </c:pt>
                <c:pt idx="4">
                  <c:v>3.5151737157992602</c:v>
                </c:pt>
                <c:pt idx="5">
                  <c:v>3.4066936153416898</c:v>
                </c:pt>
                <c:pt idx="6">
                  <c:v>1.9354796251447799</c:v>
                </c:pt>
                <c:pt idx="7">
                  <c:v>1.5300885127152299</c:v>
                </c:pt>
                <c:pt idx="8">
                  <c:v>0.15960524726095801</c:v>
                </c:pt>
                <c:pt idx="9">
                  <c:v>0.210774915245629</c:v>
                </c:pt>
                <c:pt idx="10">
                  <c:v>0.549269541198383</c:v>
                </c:pt>
                <c:pt idx="11">
                  <c:v>0.38308141110054</c:v>
                </c:pt>
              </c:numCache>
            </c:numRef>
          </c:val>
          <c:smooth val="0"/>
          <c:extLst>
            <c:ext xmlns:c16="http://schemas.microsoft.com/office/drawing/2014/chart" uri="{C3380CC4-5D6E-409C-BE32-E72D297353CC}">
              <c16:uniqueId val="{00000000-8EA0-4EBE-ACAB-284AAF07D8D1}"/>
            </c:ext>
          </c:extLst>
        </c:ser>
        <c:dLbls>
          <c:showLegendKey val="0"/>
          <c:showVal val="0"/>
          <c:showCatName val="0"/>
          <c:showSerName val="0"/>
          <c:showPercent val="0"/>
          <c:showBubbleSize val="0"/>
        </c:dLbls>
        <c:smooth val="0"/>
        <c:axId val="408695352"/>
        <c:axId val="408696008"/>
      </c:lineChart>
      <c:dateAx>
        <c:axId val="40869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6008"/>
        <c:crosses val="autoZero"/>
        <c:auto val="1"/>
        <c:lblOffset val="100"/>
        <c:baseTimeUnit val="months"/>
      </c:dateAx>
      <c:valAx>
        <c:axId val="40869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0.17297380144824501</c:v>
                </c:pt>
                <c:pt idx="1">
                  <c:v>0.19886216178138999</c:v>
                </c:pt>
                <c:pt idx="2">
                  <c:v>0.294867232019767</c:v>
                </c:pt>
                <c:pt idx="3">
                  <c:v>0.17029255878920099</c:v>
                </c:pt>
                <c:pt idx="4">
                  <c:v>7.4702903343757301E-2</c:v>
                </c:pt>
                <c:pt idx="5">
                  <c:v>8.59155966249356E-2</c:v>
                </c:pt>
                <c:pt idx="6">
                  <c:v>5.0695322559853102E-2</c:v>
                </c:pt>
                <c:pt idx="7">
                  <c:v>0.129788585560699</c:v>
                </c:pt>
                <c:pt idx="8">
                  <c:v>9.8835715274071395E-2</c:v>
                </c:pt>
                <c:pt idx="9">
                  <c:v>0.25484915895874799</c:v>
                </c:pt>
                <c:pt idx="10">
                  <c:v>0.10558009029063301</c:v>
                </c:pt>
                <c:pt idx="11">
                  <c:v>0.15460369259019699</c:v>
                </c:pt>
              </c:numCache>
            </c:numRef>
          </c:val>
          <c:smooth val="0"/>
          <c:extLst>
            <c:ext xmlns:c16="http://schemas.microsoft.com/office/drawing/2014/chart" uri="{C3380CC4-5D6E-409C-BE32-E72D297353CC}">
              <c16:uniqueId val="{00000000-038E-4343-A654-BA6B2FAE0B19}"/>
            </c:ext>
          </c:extLst>
        </c:ser>
        <c:dLbls>
          <c:showLegendKey val="0"/>
          <c:showVal val="0"/>
          <c:showCatName val="0"/>
          <c:showSerName val="0"/>
          <c:showPercent val="0"/>
          <c:showBubbleSize val="0"/>
        </c:dLbls>
        <c:smooth val="0"/>
        <c:axId val="408694368"/>
        <c:axId val="408699944"/>
      </c:lineChart>
      <c:dateAx>
        <c:axId val="40869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9944"/>
        <c:crosses val="autoZero"/>
        <c:auto val="1"/>
        <c:lblOffset val="100"/>
        <c:baseTimeUnit val="months"/>
      </c:dateAx>
      <c:valAx>
        <c:axId val="40869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Jotun Malaysia</c:v>
                </c:pt>
              </c:strCache>
            </c:strRef>
          </c:cat>
          <c:val>
            <c:numRef>
              <c:f>Sheet1!$B$2</c:f>
              <c:numCache>
                <c:formatCode>General</c:formatCode>
                <c:ptCount val="1"/>
                <c:pt idx="0">
                  <c:v>29184</c:v>
                </c:pt>
              </c:numCache>
            </c:numRef>
          </c:val>
          <c:extLst>
            <c:ext xmlns:c16="http://schemas.microsoft.com/office/drawing/2014/chart" uri="{C3380CC4-5D6E-409C-BE32-E72D297353CC}">
              <c16:uniqueId val="{00000000-393C-478F-B021-C13FDF4B6737}"/>
            </c:ext>
          </c:extLst>
        </c:ser>
        <c:dLbls>
          <c:showLegendKey val="0"/>
          <c:showVal val="0"/>
          <c:showCatName val="0"/>
          <c:showSerName val="0"/>
          <c:showPercent val="0"/>
          <c:showBubbleSize val="0"/>
        </c:dLbls>
        <c:gapWidth val="219"/>
        <c:overlap val="-27"/>
        <c:axId val="408705192"/>
        <c:axId val="408705520"/>
      </c:barChart>
      <c:catAx>
        <c:axId val="40870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05520"/>
        <c:crosses val="autoZero"/>
        <c:auto val="1"/>
        <c:lblAlgn val="ctr"/>
        <c:lblOffset val="100"/>
        <c:noMultiLvlLbl val="0"/>
      </c:catAx>
      <c:valAx>
        <c:axId val="40870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0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4148-4415-8447-EFFE2FC13D41}"/>
            </c:ext>
          </c:extLst>
        </c:ser>
        <c:dLbls>
          <c:showLegendKey val="0"/>
          <c:showVal val="0"/>
          <c:showCatName val="0"/>
          <c:showSerName val="0"/>
          <c:showPercent val="0"/>
          <c:showBubbleSize val="0"/>
        </c:dLbls>
        <c:axId val="260915472"/>
        <c:axId val="260908912"/>
      </c:radarChart>
      <c:catAx>
        <c:axId val="26091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08912"/>
        <c:crosses val="autoZero"/>
        <c:auto val="1"/>
        <c:lblAlgn val="ctr"/>
        <c:lblOffset val="100"/>
        <c:noMultiLvlLbl val="0"/>
      </c:catAx>
      <c:valAx>
        <c:axId val="26090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1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EF7F4-3DC7-4D20-9741-A47C2FD33B8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4915BE2-717F-4FE9-B8F2-64BD8AA543F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70869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3CCE3-BE9D-499F-9D7E-CD4E926F8369}"/>
              </a:ext>
            </a:extLst>
          </p:cNvPr>
          <p:cNvSpPr>
            <a:spLocks noGrp="1"/>
          </p:cNvSpPr>
          <p:nvPr>
            <p:ph type="title"/>
          </p:nvPr>
        </p:nvSpPr>
        <p:spPr/>
        <p:txBody>
          <a:bodyPr/>
          <a:lstStyle/>
          <a:p>
            <a:r>
              <a:rPr lang="en-US"/>
              <a:t>Facebook Key Metrics Table | Jotun Malaysia</a:t>
            </a:r>
          </a:p>
        </p:txBody>
      </p:sp>
      <p:graphicFrame>
        <p:nvGraphicFramePr>
          <p:cNvPr id="5" name="Table Placeholder 4">
            <a:extLst>
              <a:ext uri="{FF2B5EF4-FFF2-40B4-BE49-F238E27FC236}">
                <a16:creationId xmlns:a16="http://schemas.microsoft.com/office/drawing/2014/main" id="{67A0CFA1-C9CB-4EE2-AF84-64BAD20562A4}"/>
              </a:ext>
            </a:extLst>
          </p:cNvPr>
          <p:cNvGraphicFramePr>
            <a:graphicFrameLocks noGrp="1"/>
          </p:cNvGraphicFramePr>
          <p:nvPr>
            <p:ph type="tbl" sz="quarter" idx="13"/>
            <p:extLst>
              <p:ext uri="{D42A27DB-BD31-4B8C-83A1-F6EECF244321}">
                <p14:modId xmlns:p14="http://schemas.microsoft.com/office/powerpoint/2010/main" val="168331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585292024"/>
                    </a:ext>
                  </a:extLst>
                </a:gridCol>
                <a:gridCol w="740665">
                  <a:extLst>
                    <a:ext uri="{9D8B030D-6E8A-4147-A177-3AD203B41FA5}">
                      <a16:colId xmlns:a16="http://schemas.microsoft.com/office/drawing/2014/main" val="94570780"/>
                    </a:ext>
                  </a:extLst>
                </a:gridCol>
                <a:gridCol w="411480">
                  <a:extLst>
                    <a:ext uri="{9D8B030D-6E8A-4147-A177-3AD203B41FA5}">
                      <a16:colId xmlns:a16="http://schemas.microsoft.com/office/drawing/2014/main" val="978079449"/>
                    </a:ext>
                  </a:extLst>
                </a:gridCol>
                <a:gridCol w="740665">
                  <a:extLst>
                    <a:ext uri="{9D8B030D-6E8A-4147-A177-3AD203B41FA5}">
                      <a16:colId xmlns:a16="http://schemas.microsoft.com/office/drawing/2014/main" val="2033701702"/>
                    </a:ext>
                  </a:extLst>
                </a:gridCol>
                <a:gridCol w="411480">
                  <a:extLst>
                    <a:ext uri="{9D8B030D-6E8A-4147-A177-3AD203B41FA5}">
                      <a16:colId xmlns:a16="http://schemas.microsoft.com/office/drawing/2014/main" val="2590216314"/>
                    </a:ext>
                  </a:extLst>
                </a:gridCol>
                <a:gridCol w="411480">
                  <a:extLst>
                    <a:ext uri="{9D8B030D-6E8A-4147-A177-3AD203B41FA5}">
                      <a16:colId xmlns:a16="http://schemas.microsoft.com/office/drawing/2014/main" val="533046084"/>
                    </a:ext>
                  </a:extLst>
                </a:gridCol>
                <a:gridCol w="411480">
                  <a:extLst>
                    <a:ext uri="{9D8B030D-6E8A-4147-A177-3AD203B41FA5}">
                      <a16:colId xmlns:a16="http://schemas.microsoft.com/office/drawing/2014/main" val="379078624"/>
                    </a:ext>
                  </a:extLst>
                </a:gridCol>
                <a:gridCol w="411480">
                  <a:extLst>
                    <a:ext uri="{9D8B030D-6E8A-4147-A177-3AD203B41FA5}">
                      <a16:colId xmlns:a16="http://schemas.microsoft.com/office/drawing/2014/main" val="3238977271"/>
                    </a:ext>
                  </a:extLst>
                </a:gridCol>
                <a:gridCol w="411480">
                  <a:extLst>
                    <a:ext uri="{9D8B030D-6E8A-4147-A177-3AD203B41FA5}">
                      <a16:colId xmlns:a16="http://schemas.microsoft.com/office/drawing/2014/main" val="4108080668"/>
                    </a:ext>
                  </a:extLst>
                </a:gridCol>
                <a:gridCol w="411480">
                  <a:extLst>
                    <a:ext uri="{9D8B030D-6E8A-4147-A177-3AD203B41FA5}">
                      <a16:colId xmlns:a16="http://schemas.microsoft.com/office/drawing/2014/main" val="2614364558"/>
                    </a:ext>
                  </a:extLst>
                </a:gridCol>
                <a:gridCol w="411480">
                  <a:extLst>
                    <a:ext uri="{9D8B030D-6E8A-4147-A177-3AD203B41FA5}">
                      <a16:colId xmlns:a16="http://schemas.microsoft.com/office/drawing/2014/main" val="874229114"/>
                    </a:ext>
                  </a:extLst>
                </a:gridCol>
                <a:gridCol w="411480">
                  <a:extLst>
                    <a:ext uri="{9D8B030D-6E8A-4147-A177-3AD203B41FA5}">
                      <a16:colId xmlns:a16="http://schemas.microsoft.com/office/drawing/2014/main" val="2687259646"/>
                    </a:ext>
                  </a:extLst>
                </a:gridCol>
                <a:gridCol w="411480">
                  <a:extLst>
                    <a:ext uri="{9D8B030D-6E8A-4147-A177-3AD203B41FA5}">
                      <a16:colId xmlns:a16="http://schemas.microsoft.com/office/drawing/2014/main" val="3031770990"/>
                    </a:ext>
                  </a:extLst>
                </a:gridCol>
                <a:gridCol w="411480">
                  <a:extLst>
                    <a:ext uri="{9D8B030D-6E8A-4147-A177-3AD203B41FA5}">
                      <a16:colId xmlns:a16="http://schemas.microsoft.com/office/drawing/2014/main" val="28205282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24956389"/>
                  </a:ext>
                </a:extLst>
              </a:tr>
              <a:tr h="370840">
                <a:tc>
                  <a:txBody>
                    <a:bodyPr/>
                    <a:lstStyle/>
                    <a:p>
                      <a:r>
                        <a:rPr lang="en-US" sz="1000"/>
                        <a:t>Jotun Malaysia</a:t>
                      </a:r>
                    </a:p>
                  </a:txBody>
                  <a:tcPr/>
                </a:tc>
                <a:tc>
                  <a:txBody>
                    <a:bodyPr/>
                    <a:lstStyle/>
                    <a:p>
                      <a:r>
                        <a:rPr lang="en-US" sz="1000"/>
                        <a:t>159321</a:t>
                      </a:r>
                    </a:p>
                  </a:txBody>
                  <a:tcPr/>
                </a:tc>
                <a:tc>
                  <a:txBody>
                    <a:bodyPr/>
                    <a:lstStyle/>
                    <a:p>
                      <a:r>
                        <a:rPr lang="en-US" sz="1000"/>
                        <a:t>28488</a:t>
                      </a:r>
                    </a:p>
                  </a:txBody>
                  <a:tcPr/>
                </a:tc>
                <a:tc>
                  <a:txBody>
                    <a:bodyPr/>
                    <a:lstStyle/>
                    <a:p>
                      <a:r>
                        <a:rPr lang="en-US" sz="1000"/>
                        <a:t>n/a</a:t>
                      </a:r>
                    </a:p>
                  </a:txBody>
                  <a:tcPr/>
                </a:tc>
                <a:tc>
                  <a:txBody>
                    <a:bodyPr/>
                    <a:lstStyle/>
                    <a:p>
                      <a:r>
                        <a:rPr lang="en-US" sz="1000"/>
                        <a:t>n/a</a:t>
                      </a:r>
                    </a:p>
                  </a:txBody>
                  <a:tcPr/>
                </a:tc>
                <a:tc>
                  <a:txBody>
                    <a:bodyPr/>
                    <a:lstStyle/>
                    <a:p>
                      <a:r>
                        <a:rPr lang="en-US" sz="1000"/>
                        <a:t>129</a:t>
                      </a:r>
                    </a:p>
                  </a:txBody>
                  <a:tcPr/>
                </a:tc>
                <a:tc>
                  <a:txBody>
                    <a:bodyPr/>
                    <a:lstStyle/>
                    <a:p>
                      <a:r>
                        <a:rPr lang="en-US" sz="1000"/>
                        <a:t>25558</a:t>
                      </a:r>
                    </a:p>
                  </a:txBody>
                  <a:tcPr/>
                </a:tc>
                <a:tc>
                  <a:txBody>
                    <a:bodyPr/>
                    <a:lstStyle/>
                    <a:p>
                      <a:r>
                        <a:rPr lang="en-US" sz="1000"/>
                        <a:t>0</a:t>
                      </a:r>
                    </a:p>
                  </a:txBody>
                  <a:tcPr/>
                </a:tc>
                <a:tc>
                  <a:txBody>
                    <a:bodyPr/>
                    <a:lstStyle/>
                    <a:p>
                      <a:r>
                        <a:rPr lang="en-US" sz="1000"/>
                        <a:t>1080</a:t>
                      </a:r>
                    </a:p>
                  </a:txBody>
                  <a:tcPr/>
                </a:tc>
                <a:tc>
                  <a:txBody>
                    <a:bodyPr/>
                    <a:lstStyle/>
                    <a:p>
                      <a:r>
                        <a:rPr lang="en-US" sz="1000"/>
                        <a:t>2546</a:t>
                      </a:r>
                    </a:p>
                  </a:txBody>
                  <a:tcPr/>
                </a:tc>
                <a:tc>
                  <a:txBody>
                    <a:bodyPr/>
                    <a:lstStyle/>
                    <a:p>
                      <a:r>
                        <a:rPr lang="en-US" sz="1000"/>
                        <a:t>12</a:t>
                      </a:r>
                    </a:p>
                  </a:txBody>
                  <a:tcPr/>
                </a:tc>
                <a:tc>
                  <a:txBody>
                    <a:bodyPr/>
                    <a:lstStyle/>
                    <a:p>
                      <a:r>
                        <a:rPr lang="en-US" sz="1000"/>
                        <a:t>4</a:t>
                      </a:r>
                    </a:p>
                  </a:txBody>
                  <a:tcPr/>
                </a:tc>
                <a:tc>
                  <a:txBody>
                    <a:bodyPr/>
                    <a:lstStyle/>
                    <a:p>
                      <a:r>
                        <a:rPr lang="en-US" sz="1000"/>
                        <a:t>0.1559 %</a:t>
                      </a:r>
                    </a:p>
                  </a:txBody>
                  <a:tcPr/>
                </a:tc>
                <a:tc>
                  <a:txBody>
                    <a:bodyPr/>
                    <a:lstStyle/>
                    <a:p>
                      <a:r>
                        <a:rPr lang="en-US" sz="1000"/>
                        <a:t>25.0 %</a:t>
                      </a:r>
                    </a:p>
                  </a:txBody>
                  <a:tcPr/>
                </a:tc>
                <a:extLst>
                  <a:ext uri="{0D108BD9-81ED-4DB2-BD59-A6C34878D82A}">
                    <a16:rowId xmlns:a16="http://schemas.microsoft.com/office/drawing/2014/main" val="42091563"/>
                  </a:ext>
                </a:extLst>
              </a:tr>
            </a:tbl>
          </a:graphicData>
        </a:graphic>
      </p:graphicFrame>
      <p:sp>
        <p:nvSpPr>
          <p:cNvPr id="4" name="Text Placeholder 3">
            <a:extLst>
              <a:ext uri="{FF2B5EF4-FFF2-40B4-BE49-F238E27FC236}">
                <a16:creationId xmlns:a16="http://schemas.microsoft.com/office/drawing/2014/main" id="{661C4AFD-8DA7-4B70-A5F5-DBE40A35BDBE}"/>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252853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F444E-CA48-4E0C-9B7B-51C557FB4E15}"/>
              </a:ext>
            </a:extLst>
          </p:cNvPr>
          <p:cNvSpPr>
            <a:spLocks noGrp="1"/>
          </p:cNvSpPr>
          <p:nvPr>
            <p:ph type="title"/>
          </p:nvPr>
        </p:nvSpPr>
        <p:spPr/>
        <p:txBody>
          <a:bodyPr/>
          <a:lstStyle/>
          <a:p>
            <a:r>
              <a:rPr lang="en-US"/>
              <a:t>Facebook Page Likes Total | Jotun Malaysia</a:t>
            </a:r>
          </a:p>
        </p:txBody>
      </p:sp>
      <p:graphicFrame>
        <p:nvGraphicFramePr>
          <p:cNvPr id="6" name="Chart Placeholder 5">
            <a:extLst>
              <a:ext uri="{FF2B5EF4-FFF2-40B4-BE49-F238E27FC236}">
                <a16:creationId xmlns:a16="http://schemas.microsoft.com/office/drawing/2014/main" id="{B3023E28-8CA7-4918-A282-17F3C3AA44AD}"/>
              </a:ext>
            </a:extLst>
          </p:cNvPr>
          <p:cNvGraphicFramePr>
            <a:graphicFrameLocks noGrp="1"/>
          </p:cNvGraphicFramePr>
          <p:nvPr>
            <p:ph type="chart" sz="quarter" idx="13"/>
            <p:extLst>
              <p:ext uri="{D42A27DB-BD31-4B8C-83A1-F6EECF244321}">
                <p14:modId xmlns:p14="http://schemas.microsoft.com/office/powerpoint/2010/main" val="629340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99023-71C1-4D4D-81EC-9C194331036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AEAB3C5-F686-4F59-B6BA-DF27F2AA8E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504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354DB-88BA-41CE-B2F6-3A32D8D81CCF}"/>
              </a:ext>
            </a:extLst>
          </p:cNvPr>
          <p:cNvSpPr>
            <a:spLocks noGrp="1"/>
          </p:cNvSpPr>
          <p:nvPr>
            <p:ph type="title"/>
          </p:nvPr>
        </p:nvSpPr>
        <p:spPr/>
        <p:txBody>
          <a:bodyPr/>
          <a:lstStyle/>
          <a:p>
            <a:r>
              <a:rPr lang="en-US"/>
              <a:t>Facebook Fans Change Rate | Jotun Malaysia</a:t>
            </a:r>
          </a:p>
        </p:txBody>
      </p:sp>
      <p:graphicFrame>
        <p:nvGraphicFramePr>
          <p:cNvPr id="6" name="Chart Placeholder 5">
            <a:extLst>
              <a:ext uri="{FF2B5EF4-FFF2-40B4-BE49-F238E27FC236}">
                <a16:creationId xmlns:a16="http://schemas.microsoft.com/office/drawing/2014/main" id="{B14182E7-2FCF-42CD-821F-3F14DA20A218}"/>
              </a:ext>
            </a:extLst>
          </p:cNvPr>
          <p:cNvGraphicFramePr>
            <a:graphicFrameLocks noGrp="1"/>
          </p:cNvGraphicFramePr>
          <p:nvPr>
            <p:ph type="chart" sz="quarter" idx="13"/>
            <p:extLst>
              <p:ext uri="{D42A27DB-BD31-4B8C-83A1-F6EECF244321}">
                <p14:modId xmlns:p14="http://schemas.microsoft.com/office/powerpoint/2010/main" val="1694688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54F32-63B0-4CA9-868E-95D9486E6E0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6BB1BC6-9748-43EC-A4B7-8AEB9BB1B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794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ECD6-0AFE-4472-8886-02E6A7A0CB06}"/>
              </a:ext>
            </a:extLst>
          </p:cNvPr>
          <p:cNvSpPr>
            <a:spLocks noGrp="1"/>
          </p:cNvSpPr>
          <p:nvPr>
            <p:ph type="title"/>
          </p:nvPr>
        </p:nvSpPr>
        <p:spPr/>
        <p:txBody>
          <a:bodyPr/>
          <a:lstStyle/>
          <a:p>
            <a:r>
              <a:rPr lang="en-US"/>
              <a:t>Facebook Interaction Rate | Jotun Malaysia</a:t>
            </a:r>
          </a:p>
        </p:txBody>
      </p:sp>
      <p:graphicFrame>
        <p:nvGraphicFramePr>
          <p:cNvPr id="6" name="Chart Placeholder 5">
            <a:extLst>
              <a:ext uri="{FF2B5EF4-FFF2-40B4-BE49-F238E27FC236}">
                <a16:creationId xmlns:a16="http://schemas.microsoft.com/office/drawing/2014/main" id="{A1E2641F-2F31-4B32-845B-24AFD7B6D96F}"/>
              </a:ext>
            </a:extLst>
          </p:cNvPr>
          <p:cNvGraphicFramePr>
            <a:graphicFrameLocks noGrp="1"/>
          </p:cNvGraphicFramePr>
          <p:nvPr>
            <p:ph type="chart" sz="quarter" idx="13"/>
            <p:extLst>
              <p:ext uri="{D42A27DB-BD31-4B8C-83A1-F6EECF244321}">
                <p14:modId xmlns:p14="http://schemas.microsoft.com/office/powerpoint/2010/main" val="2084847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14688D-3435-49C9-88A0-5DD0AA8648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83F584F-1BB5-4071-B585-83450041B3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011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8FC0-5297-4BBB-A8B7-62140B78DC18}"/>
              </a:ext>
            </a:extLst>
          </p:cNvPr>
          <p:cNvSpPr>
            <a:spLocks noGrp="1"/>
          </p:cNvSpPr>
          <p:nvPr>
            <p:ph type="title"/>
          </p:nvPr>
        </p:nvSpPr>
        <p:spPr/>
        <p:txBody>
          <a:bodyPr/>
          <a:lstStyle/>
          <a:p>
            <a:r>
              <a:rPr lang="en-US"/>
              <a:t>Facebook Total Interactions | Jotun Malaysia</a:t>
            </a:r>
          </a:p>
        </p:txBody>
      </p:sp>
      <p:graphicFrame>
        <p:nvGraphicFramePr>
          <p:cNvPr id="6" name="Chart Placeholder 5">
            <a:extLst>
              <a:ext uri="{FF2B5EF4-FFF2-40B4-BE49-F238E27FC236}">
                <a16:creationId xmlns:a16="http://schemas.microsoft.com/office/drawing/2014/main" id="{134B10AF-7A11-4AF4-BF07-CC06B082D1B7}"/>
              </a:ext>
            </a:extLst>
          </p:cNvPr>
          <p:cNvGraphicFramePr>
            <a:graphicFrameLocks noGrp="1"/>
          </p:cNvGraphicFramePr>
          <p:nvPr>
            <p:ph type="chart" sz="quarter" idx="13"/>
            <p:extLst>
              <p:ext uri="{D42A27DB-BD31-4B8C-83A1-F6EECF244321}">
                <p14:modId xmlns:p14="http://schemas.microsoft.com/office/powerpoint/2010/main" val="191563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39A86-7159-4F5A-AD1F-69D317BC56C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5F20943-7279-4955-9C30-48325BEC7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975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792E-84EA-4C40-A6C6-A1F4DE82A505}"/>
              </a:ext>
            </a:extLst>
          </p:cNvPr>
          <p:cNvSpPr>
            <a:spLocks noGrp="1"/>
          </p:cNvSpPr>
          <p:nvPr>
            <p:ph type="title"/>
          </p:nvPr>
        </p:nvSpPr>
        <p:spPr/>
        <p:txBody>
          <a:bodyPr/>
          <a:lstStyle/>
          <a:p>
            <a:r>
              <a:rPr lang="en-US"/>
              <a:t>Facebook Own Posts Table | Jotun Malaysia - 1 of 12</a:t>
            </a:r>
          </a:p>
        </p:txBody>
      </p:sp>
      <p:graphicFrame>
        <p:nvGraphicFramePr>
          <p:cNvPr id="5" name="Table Placeholder 4">
            <a:extLst>
              <a:ext uri="{FF2B5EF4-FFF2-40B4-BE49-F238E27FC236}">
                <a16:creationId xmlns:a16="http://schemas.microsoft.com/office/drawing/2014/main" id="{3B705E43-B5EB-48AA-8DED-165FE8902238}"/>
              </a:ext>
            </a:extLst>
          </p:cNvPr>
          <p:cNvGraphicFramePr>
            <a:graphicFrameLocks noGrp="1"/>
          </p:cNvGraphicFramePr>
          <p:nvPr>
            <p:ph type="tbl" sz="quarter" idx="13"/>
            <p:extLst>
              <p:ext uri="{D42A27DB-BD31-4B8C-83A1-F6EECF244321}">
                <p14:modId xmlns:p14="http://schemas.microsoft.com/office/powerpoint/2010/main" val="3731109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2075725"/>
                    </a:ext>
                  </a:extLst>
                </a:gridCol>
                <a:gridCol w="1152144">
                  <a:extLst>
                    <a:ext uri="{9D8B030D-6E8A-4147-A177-3AD203B41FA5}">
                      <a16:colId xmlns:a16="http://schemas.microsoft.com/office/drawing/2014/main" val="1627621633"/>
                    </a:ext>
                  </a:extLst>
                </a:gridCol>
                <a:gridCol w="576072">
                  <a:extLst>
                    <a:ext uri="{9D8B030D-6E8A-4147-A177-3AD203B41FA5}">
                      <a16:colId xmlns:a16="http://schemas.microsoft.com/office/drawing/2014/main" val="2729460961"/>
                    </a:ext>
                  </a:extLst>
                </a:gridCol>
                <a:gridCol w="576072">
                  <a:extLst>
                    <a:ext uri="{9D8B030D-6E8A-4147-A177-3AD203B41FA5}">
                      <a16:colId xmlns:a16="http://schemas.microsoft.com/office/drawing/2014/main" val="83239449"/>
                    </a:ext>
                  </a:extLst>
                </a:gridCol>
                <a:gridCol w="576072">
                  <a:extLst>
                    <a:ext uri="{9D8B030D-6E8A-4147-A177-3AD203B41FA5}">
                      <a16:colId xmlns:a16="http://schemas.microsoft.com/office/drawing/2014/main" val="316344020"/>
                    </a:ext>
                  </a:extLst>
                </a:gridCol>
                <a:gridCol w="576072">
                  <a:extLst>
                    <a:ext uri="{9D8B030D-6E8A-4147-A177-3AD203B41FA5}">
                      <a16:colId xmlns:a16="http://schemas.microsoft.com/office/drawing/2014/main" val="941856713"/>
                    </a:ext>
                  </a:extLst>
                </a:gridCol>
                <a:gridCol w="576072">
                  <a:extLst>
                    <a:ext uri="{9D8B030D-6E8A-4147-A177-3AD203B41FA5}">
                      <a16:colId xmlns:a16="http://schemas.microsoft.com/office/drawing/2014/main" val="3424163010"/>
                    </a:ext>
                  </a:extLst>
                </a:gridCol>
                <a:gridCol w="576072">
                  <a:extLst>
                    <a:ext uri="{9D8B030D-6E8A-4147-A177-3AD203B41FA5}">
                      <a16:colId xmlns:a16="http://schemas.microsoft.com/office/drawing/2014/main" val="3709241979"/>
                    </a:ext>
                  </a:extLst>
                </a:gridCol>
                <a:gridCol w="576072">
                  <a:extLst>
                    <a:ext uri="{9D8B030D-6E8A-4147-A177-3AD203B41FA5}">
                      <a16:colId xmlns:a16="http://schemas.microsoft.com/office/drawing/2014/main" val="4164895294"/>
                    </a:ext>
                  </a:extLst>
                </a:gridCol>
                <a:gridCol w="576072">
                  <a:extLst>
                    <a:ext uri="{9D8B030D-6E8A-4147-A177-3AD203B41FA5}">
                      <a16:colId xmlns:a16="http://schemas.microsoft.com/office/drawing/2014/main" val="253227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447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- 2020-12-31 15:51:36</a:t>
                      </a:r>
                      <a:r>
                        <a:rPr kumimoji="0" lang="en-US" sz="1000" b="0" i="0" u="none" strike="noStrike" kern="1200" cap="none" spc="0" normalizeH="0" baseline="0" noProof="0">
                          <a:ln>
                            <a:noFill/>
                          </a:ln>
                          <a:solidFill>
                            <a:prstClr val="black"/>
                          </a:solidFill>
                          <a:effectLst/>
                          <a:uLnTx/>
                          <a:uFillTx/>
                          <a:latin typeface="+mn-lt"/>
                          <a:ea typeface="+mn-ea"/>
                          <a:cs typeface="+mn-cs"/>
                        </a:rPr>
                        <a:t>
 Build a colour story of warmth, invitation and comfort in your home with the colours from Warm and Rustic Shades - a palette that includes any beautiful earthy tone you can think of.
Learn more about each colour and visualize your next dream interior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5456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Malaysia - 2020-12-30 13:48:19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195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- 2020-12-25 10:00:01</a:t>
                      </a:r>
                      <a:r>
                        <a:rPr kumimoji="0" lang="en-US" sz="1000" b="0" i="0" u="none" strike="noStrike" kern="1200" cap="none" spc="0" normalizeH="0" baseline="0" noProof="0">
                          <a:ln>
                            <a:noFill/>
                          </a:ln>
                          <a:solidFill>
                            <a:prstClr val="black"/>
                          </a:solidFill>
                          <a:effectLst/>
                          <a:uLnTx/>
                          <a:uFillTx/>
                          <a:latin typeface="+mn-lt"/>
                          <a:ea typeface="+mn-ea"/>
                          <a:cs typeface="+mn-cs"/>
                        </a:rPr>
                        <a:t>
 This Christmas, our wish of joy, peace and happiness for you and your loved ones. 
A Very Merry Christmas from all of us at Jotun Malaysia.
 photo: @annettenordstrom.no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6456016"/>
                  </a:ext>
                </a:extLst>
              </a:tr>
            </a:tbl>
          </a:graphicData>
        </a:graphic>
      </p:graphicFrame>
      <p:sp>
        <p:nvSpPr>
          <p:cNvPr id="4" name="Text Placeholder 3">
            <a:extLst>
              <a:ext uri="{FF2B5EF4-FFF2-40B4-BE49-F238E27FC236}">
                <a16:creationId xmlns:a16="http://schemas.microsoft.com/office/drawing/2014/main" id="{4C8B69CB-CB3B-4310-9598-C6B3896A12BC}"/>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124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A10C1-C185-4D70-B53F-EBAF373B0C17}"/>
              </a:ext>
            </a:extLst>
          </p:cNvPr>
          <p:cNvSpPr>
            <a:spLocks noGrp="1"/>
          </p:cNvSpPr>
          <p:nvPr>
            <p:ph type="title"/>
          </p:nvPr>
        </p:nvSpPr>
        <p:spPr/>
        <p:txBody>
          <a:bodyPr/>
          <a:lstStyle/>
          <a:p>
            <a:r>
              <a:rPr lang="en-US"/>
              <a:t>Facebook Own Posts Table | Jotun Malaysia - 2 of 12</a:t>
            </a:r>
          </a:p>
        </p:txBody>
      </p:sp>
      <p:graphicFrame>
        <p:nvGraphicFramePr>
          <p:cNvPr id="5" name="Table Placeholder 4">
            <a:extLst>
              <a:ext uri="{FF2B5EF4-FFF2-40B4-BE49-F238E27FC236}">
                <a16:creationId xmlns:a16="http://schemas.microsoft.com/office/drawing/2014/main" id="{67D022B4-CCA4-4977-8336-DE4777CCF9A0}"/>
              </a:ext>
            </a:extLst>
          </p:cNvPr>
          <p:cNvGraphicFramePr>
            <a:graphicFrameLocks noGrp="1"/>
          </p:cNvGraphicFramePr>
          <p:nvPr>
            <p:ph type="tbl" sz="quarter" idx="13"/>
            <p:extLst>
              <p:ext uri="{D42A27DB-BD31-4B8C-83A1-F6EECF244321}">
                <p14:modId xmlns:p14="http://schemas.microsoft.com/office/powerpoint/2010/main" val="121738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799682"/>
                    </a:ext>
                  </a:extLst>
                </a:gridCol>
                <a:gridCol w="1152144">
                  <a:extLst>
                    <a:ext uri="{9D8B030D-6E8A-4147-A177-3AD203B41FA5}">
                      <a16:colId xmlns:a16="http://schemas.microsoft.com/office/drawing/2014/main" val="358647566"/>
                    </a:ext>
                  </a:extLst>
                </a:gridCol>
                <a:gridCol w="576072">
                  <a:extLst>
                    <a:ext uri="{9D8B030D-6E8A-4147-A177-3AD203B41FA5}">
                      <a16:colId xmlns:a16="http://schemas.microsoft.com/office/drawing/2014/main" val="3197758185"/>
                    </a:ext>
                  </a:extLst>
                </a:gridCol>
                <a:gridCol w="576072">
                  <a:extLst>
                    <a:ext uri="{9D8B030D-6E8A-4147-A177-3AD203B41FA5}">
                      <a16:colId xmlns:a16="http://schemas.microsoft.com/office/drawing/2014/main" val="719145604"/>
                    </a:ext>
                  </a:extLst>
                </a:gridCol>
                <a:gridCol w="576072">
                  <a:extLst>
                    <a:ext uri="{9D8B030D-6E8A-4147-A177-3AD203B41FA5}">
                      <a16:colId xmlns:a16="http://schemas.microsoft.com/office/drawing/2014/main" val="1560289333"/>
                    </a:ext>
                  </a:extLst>
                </a:gridCol>
                <a:gridCol w="576072">
                  <a:extLst>
                    <a:ext uri="{9D8B030D-6E8A-4147-A177-3AD203B41FA5}">
                      <a16:colId xmlns:a16="http://schemas.microsoft.com/office/drawing/2014/main" val="330654989"/>
                    </a:ext>
                  </a:extLst>
                </a:gridCol>
                <a:gridCol w="576072">
                  <a:extLst>
                    <a:ext uri="{9D8B030D-6E8A-4147-A177-3AD203B41FA5}">
                      <a16:colId xmlns:a16="http://schemas.microsoft.com/office/drawing/2014/main" val="2380050062"/>
                    </a:ext>
                  </a:extLst>
                </a:gridCol>
                <a:gridCol w="576072">
                  <a:extLst>
                    <a:ext uri="{9D8B030D-6E8A-4147-A177-3AD203B41FA5}">
                      <a16:colId xmlns:a16="http://schemas.microsoft.com/office/drawing/2014/main" val="217169651"/>
                    </a:ext>
                  </a:extLst>
                </a:gridCol>
                <a:gridCol w="576072">
                  <a:extLst>
                    <a:ext uri="{9D8B030D-6E8A-4147-A177-3AD203B41FA5}">
                      <a16:colId xmlns:a16="http://schemas.microsoft.com/office/drawing/2014/main" val="4253211205"/>
                    </a:ext>
                  </a:extLst>
                </a:gridCol>
                <a:gridCol w="576072">
                  <a:extLst>
                    <a:ext uri="{9D8B030D-6E8A-4147-A177-3AD203B41FA5}">
                      <a16:colId xmlns:a16="http://schemas.microsoft.com/office/drawing/2014/main" val="3928802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9331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- 2020-12-24 10:00:18</a:t>
                      </a:r>
                      <a:r>
                        <a:rPr kumimoji="0" lang="en-US" sz="1000" b="0" i="0" u="none" strike="noStrike" kern="1200" cap="none" spc="0" normalizeH="0" baseline="0" noProof="0">
                          <a:ln>
                            <a:noFill/>
                          </a:ln>
                          <a:solidFill>
                            <a:prstClr val="black"/>
                          </a:solidFill>
                          <a:effectLst/>
                          <a:uLnTx/>
                          <a:uFillTx/>
                          <a:latin typeface="+mn-lt"/>
                          <a:ea typeface="+mn-ea"/>
                          <a:cs typeface="+mn-cs"/>
                        </a:rPr>
                        <a:t>
 Introducing Colour Trends 2021 – our latest collection that consists of 29 new and timeless shades to personalize your space with four distinct colour stories.
Find out how the collection can uplift your home in ways you never thought were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853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- 2020-12-23 10:00:01</a:t>
                      </a:r>
                      <a:r>
                        <a:rPr kumimoji="0" lang="en-US" sz="1000" b="0" i="0" u="none" strike="noStrike" kern="1200" cap="none" spc="0" normalizeH="0" baseline="0" noProof="0">
                          <a:ln>
                            <a:noFill/>
                          </a:ln>
                          <a:solidFill>
                            <a:prstClr val="black"/>
                          </a:solidFill>
                          <a:effectLst/>
                          <a:uLnTx/>
                          <a:uFillTx/>
                          <a:latin typeface="+mn-lt"/>
                          <a:ea typeface="+mn-ea"/>
                          <a:cs typeface="+mn-cs"/>
                        </a:rPr>
                        <a:t>
 Rediscover your home with the new, fresh and harmonious 12118 Hummus paired with the timelessly inspiring 1392 Antique Yellow, that can be called on to tell new stories for the years to come.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480060"/>
                  </a:ext>
                </a:extLst>
              </a:tr>
            </a:tbl>
          </a:graphicData>
        </a:graphic>
      </p:graphicFrame>
      <p:sp>
        <p:nvSpPr>
          <p:cNvPr id="4" name="Text Placeholder 3">
            <a:extLst>
              <a:ext uri="{FF2B5EF4-FFF2-40B4-BE49-F238E27FC236}">
                <a16:creationId xmlns:a16="http://schemas.microsoft.com/office/drawing/2014/main" id="{FD2AFE38-5426-40F3-852E-6C0E1C87CF95}"/>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143815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DFB7-C7AE-4283-BEDB-1DBD5A44597B}"/>
              </a:ext>
            </a:extLst>
          </p:cNvPr>
          <p:cNvSpPr>
            <a:spLocks noGrp="1"/>
          </p:cNvSpPr>
          <p:nvPr>
            <p:ph type="title"/>
          </p:nvPr>
        </p:nvSpPr>
        <p:spPr/>
        <p:txBody>
          <a:bodyPr/>
          <a:lstStyle/>
          <a:p>
            <a:r>
              <a:rPr lang="en-US"/>
              <a:t>Facebook Own Posts Table | Jotun Malaysia - 3 of 12</a:t>
            </a:r>
          </a:p>
        </p:txBody>
      </p:sp>
      <p:graphicFrame>
        <p:nvGraphicFramePr>
          <p:cNvPr id="5" name="Table Placeholder 4">
            <a:extLst>
              <a:ext uri="{FF2B5EF4-FFF2-40B4-BE49-F238E27FC236}">
                <a16:creationId xmlns:a16="http://schemas.microsoft.com/office/drawing/2014/main" id="{59799AB9-C976-42F0-8716-753BE438398A}"/>
              </a:ext>
            </a:extLst>
          </p:cNvPr>
          <p:cNvGraphicFramePr>
            <a:graphicFrameLocks noGrp="1"/>
          </p:cNvGraphicFramePr>
          <p:nvPr>
            <p:ph type="tbl" sz="quarter" idx="13"/>
            <p:extLst>
              <p:ext uri="{D42A27DB-BD31-4B8C-83A1-F6EECF244321}">
                <p14:modId xmlns:p14="http://schemas.microsoft.com/office/powerpoint/2010/main" val="4134211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587134"/>
                    </a:ext>
                  </a:extLst>
                </a:gridCol>
                <a:gridCol w="1152144">
                  <a:extLst>
                    <a:ext uri="{9D8B030D-6E8A-4147-A177-3AD203B41FA5}">
                      <a16:colId xmlns:a16="http://schemas.microsoft.com/office/drawing/2014/main" val="4115734914"/>
                    </a:ext>
                  </a:extLst>
                </a:gridCol>
                <a:gridCol w="576072">
                  <a:extLst>
                    <a:ext uri="{9D8B030D-6E8A-4147-A177-3AD203B41FA5}">
                      <a16:colId xmlns:a16="http://schemas.microsoft.com/office/drawing/2014/main" val="3191073865"/>
                    </a:ext>
                  </a:extLst>
                </a:gridCol>
                <a:gridCol w="576072">
                  <a:extLst>
                    <a:ext uri="{9D8B030D-6E8A-4147-A177-3AD203B41FA5}">
                      <a16:colId xmlns:a16="http://schemas.microsoft.com/office/drawing/2014/main" val="217997882"/>
                    </a:ext>
                  </a:extLst>
                </a:gridCol>
                <a:gridCol w="576072">
                  <a:extLst>
                    <a:ext uri="{9D8B030D-6E8A-4147-A177-3AD203B41FA5}">
                      <a16:colId xmlns:a16="http://schemas.microsoft.com/office/drawing/2014/main" val="3686808668"/>
                    </a:ext>
                  </a:extLst>
                </a:gridCol>
                <a:gridCol w="576072">
                  <a:extLst>
                    <a:ext uri="{9D8B030D-6E8A-4147-A177-3AD203B41FA5}">
                      <a16:colId xmlns:a16="http://schemas.microsoft.com/office/drawing/2014/main" val="1385422671"/>
                    </a:ext>
                  </a:extLst>
                </a:gridCol>
                <a:gridCol w="576072">
                  <a:extLst>
                    <a:ext uri="{9D8B030D-6E8A-4147-A177-3AD203B41FA5}">
                      <a16:colId xmlns:a16="http://schemas.microsoft.com/office/drawing/2014/main" val="2439107160"/>
                    </a:ext>
                  </a:extLst>
                </a:gridCol>
                <a:gridCol w="576072">
                  <a:extLst>
                    <a:ext uri="{9D8B030D-6E8A-4147-A177-3AD203B41FA5}">
                      <a16:colId xmlns:a16="http://schemas.microsoft.com/office/drawing/2014/main" val="3884564240"/>
                    </a:ext>
                  </a:extLst>
                </a:gridCol>
                <a:gridCol w="576072">
                  <a:extLst>
                    <a:ext uri="{9D8B030D-6E8A-4147-A177-3AD203B41FA5}">
                      <a16:colId xmlns:a16="http://schemas.microsoft.com/office/drawing/2014/main" val="2665181338"/>
                    </a:ext>
                  </a:extLst>
                </a:gridCol>
                <a:gridCol w="576072">
                  <a:extLst>
                    <a:ext uri="{9D8B030D-6E8A-4147-A177-3AD203B41FA5}">
                      <a16:colId xmlns:a16="http://schemas.microsoft.com/office/drawing/2014/main" val="356092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0505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- 2020-12-22 11:08:06</a:t>
                      </a:r>
                      <a:r>
                        <a:rPr kumimoji="0" lang="en-US" sz="1000" b="0" i="0" u="none" strike="noStrike" kern="1200" cap="none" spc="0" normalizeH="0" baseline="0" noProof="0">
                          <a:ln>
                            <a:noFill/>
                          </a:ln>
                          <a:solidFill>
                            <a:prstClr val="black"/>
                          </a:solidFill>
                          <a:effectLst/>
                          <a:uLnTx/>
                          <a:uFillTx/>
                          <a:latin typeface="+mn-lt"/>
                          <a:ea typeface="+mn-ea"/>
                          <a:cs typeface="+mn-cs"/>
                        </a:rPr>
                        <a:t>
 It’s a lovely season to decorate your home! The lushes green tree here sits harmoniously between the warm burnt tones of the 20120 Organic Red and the 9918 Morning Fog, adding festive cheer to our lovely space. 
Photo: @enkontrast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932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- 2020-12-18 10:00:00</a:t>
                      </a:r>
                      <a:r>
                        <a:rPr kumimoji="0" lang="en-US" sz="1000" b="0" i="0" u="none" strike="noStrike" kern="1200" cap="none" spc="0" normalizeH="0" baseline="0" noProof="0">
                          <a:ln>
                            <a:noFill/>
                          </a:ln>
                          <a:solidFill>
                            <a:prstClr val="black"/>
                          </a:solidFill>
                          <a:effectLst/>
                          <a:uLnTx/>
                          <a:uFillTx/>
                          <a:latin typeface="+mn-lt"/>
                          <a:ea typeface="+mn-ea"/>
                          <a:cs typeface="+mn-cs"/>
                        </a:rPr>
                        <a:t>
 Taking inspiration from rustic lifestyles and earthy tones, a sense of warmth, abundance and stability can be found in the Warm and Rustic palette.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Add a welcoming and comforting touch to your home with the reds, browns, muted yellows and more in this palette here: http://bit.ly/3nGuVRP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4138293"/>
                  </a:ext>
                </a:extLst>
              </a:tr>
            </a:tbl>
          </a:graphicData>
        </a:graphic>
      </p:graphicFrame>
      <p:sp>
        <p:nvSpPr>
          <p:cNvPr id="4" name="Text Placeholder 3">
            <a:extLst>
              <a:ext uri="{FF2B5EF4-FFF2-40B4-BE49-F238E27FC236}">
                <a16:creationId xmlns:a16="http://schemas.microsoft.com/office/drawing/2014/main" id="{3CF4A665-E856-4962-9F8F-06D7A64C7645}"/>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136597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B8F2-053D-4D7A-800D-59D74C51B12C}"/>
              </a:ext>
            </a:extLst>
          </p:cNvPr>
          <p:cNvSpPr>
            <a:spLocks noGrp="1"/>
          </p:cNvSpPr>
          <p:nvPr>
            <p:ph type="title"/>
          </p:nvPr>
        </p:nvSpPr>
        <p:spPr/>
        <p:txBody>
          <a:bodyPr/>
          <a:lstStyle/>
          <a:p>
            <a:r>
              <a:rPr lang="en-US"/>
              <a:t>Facebook Own Posts Table | Jotun Malaysia - 4 of 12</a:t>
            </a:r>
          </a:p>
        </p:txBody>
      </p:sp>
      <p:graphicFrame>
        <p:nvGraphicFramePr>
          <p:cNvPr id="5" name="Table Placeholder 4">
            <a:extLst>
              <a:ext uri="{FF2B5EF4-FFF2-40B4-BE49-F238E27FC236}">
                <a16:creationId xmlns:a16="http://schemas.microsoft.com/office/drawing/2014/main" id="{4BBFEB73-9A01-4D1F-B09B-F1C8CAD25A82}"/>
              </a:ext>
            </a:extLst>
          </p:cNvPr>
          <p:cNvGraphicFramePr>
            <a:graphicFrameLocks noGrp="1"/>
          </p:cNvGraphicFramePr>
          <p:nvPr>
            <p:ph type="tbl" sz="quarter" idx="13"/>
            <p:extLst>
              <p:ext uri="{D42A27DB-BD31-4B8C-83A1-F6EECF244321}">
                <p14:modId xmlns:p14="http://schemas.microsoft.com/office/powerpoint/2010/main" val="248869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3797799"/>
                    </a:ext>
                  </a:extLst>
                </a:gridCol>
                <a:gridCol w="1152144">
                  <a:extLst>
                    <a:ext uri="{9D8B030D-6E8A-4147-A177-3AD203B41FA5}">
                      <a16:colId xmlns:a16="http://schemas.microsoft.com/office/drawing/2014/main" val="3882617026"/>
                    </a:ext>
                  </a:extLst>
                </a:gridCol>
                <a:gridCol w="576072">
                  <a:extLst>
                    <a:ext uri="{9D8B030D-6E8A-4147-A177-3AD203B41FA5}">
                      <a16:colId xmlns:a16="http://schemas.microsoft.com/office/drawing/2014/main" val="2504648536"/>
                    </a:ext>
                  </a:extLst>
                </a:gridCol>
                <a:gridCol w="576072">
                  <a:extLst>
                    <a:ext uri="{9D8B030D-6E8A-4147-A177-3AD203B41FA5}">
                      <a16:colId xmlns:a16="http://schemas.microsoft.com/office/drawing/2014/main" val="2354058795"/>
                    </a:ext>
                  </a:extLst>
                </a:gridCol>
                <a:gridCol w="576072">
                  <a:extLst>
                    <a:ext uri="{9D8B030D-6E8A-4147-A177-3AD203B41FA5}">
                      <a16:colId xmlns:a16="http://schemas.microsoft.com/office/drawing/2014/main" val="1600543477"/>
                    </a:ext>
                  </a:extLst>
                </a:gridCol>
                <a:gridCol w="576072">
                  <a:extLst>
                    <a:ext uri="{9D8B030D-6E8A-4147-A177-3AD203B41FA5}">
                      <a16:colId xmlns:a16="http://schemas.microsoft.com/office/drawing/2014/main" val="2636149381"/>
                    </a:ext>
                  </a:extLst>
                </a:gridCol>
                <a:gridCol w="576072">
                  <a:extLst>
                    <a:ext uri="{9D8B030D-6E8A-4147-A177-3AD203B41FA5}">
                      <a16:colId xmlns:a16="http://schemas.microsoft.com/office/drawing/2014/main" val="2504796374"/>
                    </a:ext>
                  </a:extLst>
                </a:gridCol>
                <a:gridCol w="576072">
                  <a:extLst>
                    <a:ext uri="{9D8B030D-6E8A-4147-A177-3AD203B41FA5}">
                      <a16:colId xmlns:a16="http://schemas.microsoft.com/office/drawing/2014/main" val="721785958"/>
                    </a:ext>
                  </a:extLst>
                </a:gridCol>
                <a:gridCol w="576072">
                  <a:extLst>
                    <a:ext uri="{9D8B030D-6E8A-4147-A177-3AD203B41FA5}">
                      <a16:colId xmlns:a16="http://schemas.microsoft.com/office/drawing/2014/main" val="2182741328"/>
                    </a:ext>
                  </a:extLst>
                </a:gridCol>
                <a:gridCol w="576072">
                  <a:extLst>
                    <a:ext uri="{9D8B030D-6E8A-4147-A177-3AD203B41FA5}">
                      <a16:colId xmlns:a16="http://schemas.microsoft.com/office/drawing/2014/main" val="217550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7101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- 2020-12-14 11:58:52</a:t>
                      </a:r>
                      <a:r>
                        <a:rPr kumimoji="0" lang="en-US" sz="1000" b="0" i="0" u="none" strike="noStrike" kern="1200" cap="none" spc="0" normalizeH="0" baseline="0" noProof="0">
                          <a:ln>
                            <a:noFill/>
                          </a:ln>
                          <a:solidFill>
                            <a:prstClr val="black"/>
                          </a:solidFill>
                          <a:effectLst/>
                          <a:uLnTx/>
                          <a:uFillTx/>
                          <a:latin typeface="+mn-lt"/>
                          <a:ea typeface="+mn-ea"/>
                          <a:cs typeface="+mn-cs"/>
                        </a:rPr>
                        <a:t>
 We were completely stunned by the creative designs of the winners!
To everyone who joined the #MakeItMajestic Contest, a huge thank you and worry not as future contests are sure to come your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017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- 2020-12-12 23:38:43</a:t>
                      </a:r>
                      <a:r>
                        <a:rPr kumimoji="0" lang="en-US" sz="1000" b="0" i="0" u="none" strike="noStrike" kern="1200" cap="none" spc="0" normalizeH="0" baseline="0" noProof="0">
                          <a:ln>
                            <a:noFill/>
                          </a:ln>
                          <a:solidFill>
                            <a:prstClr val="black"/>
                          </a:solidFill>
                          <a:effectLst/>
                          <a:uLnTx/>
                          <a:uFillTx/>
                          <a:latin typeface="+mn-lt"/>
                          <a:ea typeface="+mn-ea"/>
                          <a:cs typeface="+mn-cs"/>
                        </a:rPr>
                        <a:t>
 Striking a good balance to provide you colour and delicacy, this palette consists of irresistible pastels and muted tones to satisfy the vibrant spirit in you.
https://bit.ly/3qLBp3L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603758"/>
                  </a:ext>
                </a:extLst>
              </a:tr>
            </a:tbl>
          </a:graphicData>
        </a:graphic>
      </p:graphicFrame>
      <p:sp>
        <p:nvSpPr>
          <p:cNvPr id="4" name="Text Placeholder 3">
            <a:extLst>
              <a:ext uri="{FF2B5EF4-FFF2-40B4-BE49-F238E27FC236}">
                <a16:creationId xmlns:a16="http://schemas.microsoft.com/office/drawing/2014/main" id="{98B2C020-EA0F-452F-ABA4-408F41A4021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513510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7387-F331-453B-A50E-E1D8A98000E5}"/>
              </a:ext>
            </a:extLst>
          </p:cNvPr>
          <p:cNvSpPr>
            <a:spLocks noGrp="1"/>
          </p:cNvSpPr>
          <p:nvPr>
            <p:ph type="title"/>
          </p:nvPr>
        </p:nvSpPr>
        <p:spPr/>
        <p:txBody>
          <a:bodyPr/>
          <a:lstStyle/>
          <a:p>
            <a:r>
              <a:rPr lang="en-US"/>
              <a:t>Facebook Own Posts Table | Jotun Malaysia - 5 of 12</a:t>
            </a:r>
          </a:p>
        </p:txBody>
      </p:sp>
      <p:graphicFrame>
        <p:nvGraphicFramePr>
          <p:cNvPr id="5" name="Table Placeholder 4">
            <a:extLst>
              <a:ext uri="{FF2B5EF4-FFF2-40B4-BE49-F238E27FC236}">
                <a16:creationId xmlns:a16="http://schemas.microsoft.com/office/drawing/2014/main" id="{A764E4A0-17D8-4193-9E83-885FABA53AF2}"/>
              </a:ext>
            </a:extLst>
          </p:cNvPr>
          <p:cNvGraphicFramePr>
            <a:graphicFrameLocks noGrp="1"/>
          </p:cNvGraphicFramePr>
          <p:nvPr>
            <p:ph type="tbl" sz="quarter" idx="13"/>
            <p:extLst>
              <p:ext uri="{D42A27DB-BD31-4B8C-83A1-F6EECF244321}">
                <p14:modId xmlns:p14="http://schemas.microsoft.com/office/powerpoint/2010/main" val="3519626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32870113"/>
                    </a:ext>
                  </a:extLst>
                </a:gridCol>
                <a:gridCol w="1152144">
                  <a:extLst>
                    <a:ext uri="{9D8B030D-6E8A-4147-A177-3AD203B41FA5}">
                      <a16:colId xmlns:a16="http://schemas.microsoft.com/office/drawing/2014/main" val="2740237072"/>
                    </a:ext>
                  </a:extLst>
                </a:gridCol>
                <a:gridCol w="576072">
                  <a:extLst>
                    <a:ext uri="{9D8B030D-6E8A-4147-A177-3AD203B41FA5}">
                      <a16:colId xmlns:a16="http://schemas.microsoft.com/office/drawing/2014/main" val="4240318684"/>
                    </a:ext>
                  </a:extLst>
                </a:gridCol>
                <a:gridCol w="576072">
                  <a:extLst>
                    <a:ext uri="{9D8B030D-6E8A-4147-A177-3AD203B41FA5}">
                      <a16:colId xmlns:a16="http://schemas.microsoft.com/office/drawing/2014/main" val="1220175007"/>
                    </a:ext>
                  </a:extLst>
                </a:gridCol>
                <a:gridCol w="576072">
                  <a:extLst>
                    <a:ext uri="{9D8B030D-6E8A-4147-A177-3AD203B41FA5}">
                      <a16:colId xmlns:a16="http://schemas.microsoft.com/office/drawing/2014/main" val="303185453"/>
                    </a:ext>
                  </a:extLst>
                </a:gridCol>
                <a:gridCol w="576072">
                  <a:extLst>
                    <a:ext uri="{9D8B030D-6E8A-4147-A177-3AD203B41FA5}">
                      <a16:colId xmlns:a16="http://schemas.microsoft.com/office/drawing/2014/main" val="2178189370"/>
                    </a:ext>
                  </a:extLst>
                </a:gridCol>
                <a:gridCol w="576072">
                  <a:extLst>
                    <a:ext uri="{9D8B030D-6E8A-4147-A177-3AD203B41FA5}">
                      <a16:colId xmlns:a16="http://schemas.microsoft.com/office/drawing/2014/main" val="2769636314"/>
                    </a:ext>
                  </a:extLst>
                </a:gridCol>
                <a:gridCol w="576072">
                  <a:extLst>
                    <a:ext uri="{9D8B030D-6E8A-4147-A177-3AD203B41FA5}">
                      <a16:colId xmlns:a16="http://schemas.microsoft.com/office/drawing/2014/main" val="2969541939"/>
                    </a:ext>
                  </a:extLst>
                </a:gridCol>
                <a:gridCol w="576072">
                  <a:extLst>
                    <a:ext uri="{9D8B030D-6E8A-4147-A177-3AD203B41FA5}">
                      <a16:colId xmlns:a16="http://schemas.microsoft.com/office/drawing/2014/main" val="3487491112"/>
                    </a:ext>
                  </a:extLst>
                </a:gridCol>
                <a:gridCol w="576072">
                  <a:extLst>
                    <a:ext uri="{9D8B030D-6E8A-4147-A177-3AD203B41FA5}">
                      <a16:colId xmlns:a16="http://schemas.microsoft.com/office/drawing/2014/main" val="138740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2716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- 2020-12-07 09:21:45</a:t>
                      </a:r>
                      <a:r>
                        <a:rPr kumimoji="0" lang="en-US" sz="1000" b="0" i="0" u="none" strike="noStrike" kern="1200" cap="none" spc="0" normalizeH="0" baseline="0" noProof="0">
                          <a:ln>
                            <a:noFill/>
                          </a:ln>
                          <a:solidFill>
                            <a:prstClr val="black"/>
                          </a:solidFill>
                          <a:effectLst/>
                          <a:uLnTx/>
                          <a:uFillTx/>
                          <a:latin typeface="+mn-lt"/>
                          <a:ea typeface="+mn-ea"/>
                          <a:cs typeface="+mn-cs"/>
                        </a:rPr>
                        <a:t>
 With familiar colours that are inspired by elements like the sea, sky and botanicals, let the airy blues and weathered tones from this palette enchant and bring you a touch closer to nature.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https://bit.ly/37JFEUq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324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- 2020-12-05 10:00:01</a:t>
                      </a:r>
                      <a:r>
                        <a:rPr kumimoji="0" lang="en-US" sz="1000" b="0" i="0" u="none" strike="noStrike" kern="1200" cap="none" spc="0" normalizeH="0" baseline="0" noProof="0">
                          <a:ln>
                            <a:noFill/>
                          </a:ln>
                          <a:solidFill>
                            <a:prstClr val="black"/>
                          </a:solidFill>
                          <a:effectLst/>
                          <a:uLnTx/>
                          <a:uFillTx/>
                          <a:latin typeface="+mn-lt"/>
                          <a:ea typeface="+mn-ea"/>
                          <a:cs typeface="+mn-cs"/>
                        </a:rPr>
                        <a:t>
 Draw yourself to beautiful simplicity in the most subtle yet confident shades - this newly released palette consisting of soft neutrals and textile hues will leave you feeling a sense of clarity and peace.</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https://bit.ly/2VBqUS4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11595359"/>
                  </a:ext>
                </a:extLst>
              </a:tr>
            </a:tbl>
          </a:graphicData>
        </a:graphic>
      </p:graphicFrame>
      <p:sp>
        <p:nvSpPr>
          <p:cNvPr id="4" name="Text Placeholder 3">
            <a:extLst>
              <a:ext uri="{FF2B5EF4-FFF2-40B4-BE49-F238E27FC236}">
                <a16:creationId xmlns:a16="http://schemas.microsoft.com/office/drawing/2014/main" id="{E3060B40-301B-4AA3-8C96-6132D4B210FC}"/>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188649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ABDB0-20E7-4486-B16B-5150EFB12031}"/>
              </a:ext>
            </a:extLst>
          </p:cNvPr>
          <p:cNvSpPr>
            <a:spLocks noGrp="1"/>
          </p:cNvSpPr>
          <p:nvPr>
            <p:ph type="title"/>
          </p:nvPr>
        </p:nvSpPr>
        <p:spPr/>
        <p:txBody>
          <a:bodyPr/>
          <a:lstStyle/>
          <a:p>
            <a:r>
              <a:rPr lang="en-US"/>
              <a:t>Facebook Own Posts Table | Jotun Malaysia - 6 of 12</a:t>
            </a:r>
          </a:p>
        </p:txBody>
      </p:sp>
      <p:graphicFrame>
        <p:nvGraphicFramePr>
          <p:cNvPr id="5" name="Table Placeholder 4">
            <a:extLst>
              <a:ext uri="{FF2B5EF4-FFF2-40B4-BE49-F238E27FC236}">
                <a16:creationId xmlns:a16="http://schemas.microsoft.com/office/drawing/2014/main" id="{5CC5C057-1146-4516-81BD-5B3616E25084}"/>
              </a:ext>
            </a:extLst>
          </p:cNvPr>
          <p:cNvGraphicFramePr>
            <a:graphicFrameLocks noGrp="1"/>
          </p:cNvGraphicFramePr>
          <p:nvPr>
            <p:ph type="tbl" sz="quarter" idx="13"/>
            <p:extLst>
              <p:ext uri="{D42A27DB-BD31-4B8C-83A1-F6EECF244321}">
                <p14:modId xmlns:p14="http://schemas.microsoft.com/office/powerpoint/2010/main" val="1385848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80856521"/>
                    </a:ext>
                  </a:extLst>
                </a:gridCol>
                <a:gridCol w="1152144">
                  <a:extLst>
                    <a:ext uri="{9D8B030D-6E8A-4147-A177-3AD203B41FA5}">
                      <a16:colId xmlns:a16="http://schemas.microsoft.com/office/drawing/2014/main" val="2954965282"/>
                    </a:ext>
                  </a:extLst>
                </a:gridCol>
                <a:gridCol w="576072">
                  <a:extLst>
                    <a:ext uri="{9D8B030D-6E8A-4147-A177-3AD203B41FA5}">
                      <a16:colId xmlns:a16="http://schemas.microsoft.com/office/drawing/2014/main" val="2677474947"/>
                    </a:ext>
                  </a:extLst>
                </a:gridCol>
                <a:gridCol w="576072">
                  <a:extLst>
                    <a:ext uri="{9D8B030D-6E8A-4147-A177-3AD203B41FA5}">
                      <a16:colId xmlns:a16="http://schemas.microsoft.com/office/drawing/2014/main" val="2325687379"/>
                    </a:ext>
                  </a:extLst>
                </a:gridCol>
                <a:gridCol w="576072">
                  <a:extLst>
                    <a:ext uri="{9D8B030D-6E8A-4147-A177-3AD203B41FA5}">
                      <a16:colId xmlns:a16="http://schemas.microsoft.com/office/drawing/2014/main" val="3402056127"/>
                    </a:ext>
                  </a:extLst>
                </a:gridCol>
                <a:gridCol w="576072">
                  <a:extLst>
                    <a:ext uri="{9D8B030D-6E8A-4147-A177-3AD203B41FA5}">
                      <a16:colId xmlns:a16="http://schemas.microsoft.com/office/drawing/2014/main" val="3463143424"/>
                    </a:ext>
                  </a:extLst>
                </a:gridCol>
                <a:gridCol w="576072">
                  <a:extLst>
                    <a:ext uri="{9D8B030D-6E8A-4147-A177-3AD203B41FA5}">
                      <a16:colId xmlns:a16="http://schemas.microsoft.com/office/drawing/2014/main" val="2170288755"/>
                    </a:ext>
                  </a:extLst>
                </a:gridCol>
                <a:gridCol w="576072">
                  <a:extLst>
                    <a:ext uri="{9D8B030D-6E8A-4147-A177-3AD203B41FA5}">
                      <a16:colId xmlns:a16="http://schemas.microsoft.com/office/drawing/2014/main" val="1747778401"/>
                    </a:ext>
                  </a:extLst>
                </a:gridCol>
                <a:gridCol w="576072">
                  <a:extLst>
                    <a:ext uri="{9D8B030D-6E8A-4147-A177-3AD203B41FA5}">
                      <a16:colId xmlns:a16="http://schemas.microsoft.com/office/drawing/2014/main" val="79103251"/>
                    </a:ext>
                  </a:extLst>
                </a:gridCol>
                <a:gridCol w="576072">
                  <a:extLst>
                    <a:ext uri="{9D8B030D-6E8A-4147-A177-3AD203B41FA5}">
                      <a16:colId xmlns:a16="http://schemas.microsoft.com/office/drawing/2014/main" val="1043227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592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- 2020-12-03 18:00:00</a:t>
                      </a:r>
                      <a:r>
                        <a:rPr kumimoji="0" lang="en-US" sz="1000" b="0" i="0" u="none" strike="noStrike" kern="1200" cap="none" spc="0" normalizeH="0" baseline="0" noProof="0">
                          <a:ln>
                            <a:noFill/>
                          </a:ln>
                          <a:solidFill>
                            <a:prstClr val="black"/>
                          </a:solidFill>
                          <a:effectLst/>
                          <a:uLnTx/>
                          <a:uFillTx/>
                          <a:latin typeface="+mn-lt"/>
                          <a:ea typeface="+mn-ea"/>
                          <a:cs typeface="+mn-cs"/>
                        </a:rPr>
                        <a:t>
 Curated with warm rustic shades, cultural touches and inspiration from raw materials around us - this new palette encourages slow living and sensory appreciation to any proud homeowner.</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https://bit.ly/33C9lWq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1952898"/>
                  </a:ext>
                </a:extLst>
              </a:tr>
            </a:tbl>
          </a:graphicData>
        </a:graphic>
      </p:graphicFrame>
      <p:sp>
        <p:nvSpPr>
          <p:cNvPr id="4" name="Text Placeholder 3">
            <a:extLst>
              <a:ext uri="{FF2B5EF4-FFF2-40B4-BE49-F238E27FC236}">
                <a16:creationId xmlns:a16="http://schemas.microsoft.com/office/drawing/2014/main" id="{9FBC2393-7AD6-4E6D-A8E6-70444564B641}"/>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62733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C2B2-7CC1-4082-90C9-32B3B2DE8E5A}"/>
              </a:ext>
            </a:extLst>
          </p:cNvPr>
          <p:cNvSpPr>
            <a:spLocks noGrp="1"/>
          </p:cNvSpPr>
          <p:nvPr>
            <p:ph type="title"/>
          </p:nvPr>
        </p:nvSpPr>
        <p:spPr/>
        <p:txBody>
          <a:bodyPr/>
          <a:lstStyle/>
          <a:p>
            <a:r>
              <a:rPr lang="en-US"/>
              <a:t>Facebook Own Posts Table | Jotun Malaysia - 7 of 12</a:t>
            </a:r>
          </a:p>
        </p:txBody>
      </p:sp>
      <p:graphicFrame>
        <p:nvGraphicFramePr>
          <p:cNvPr id="5" name="Table Placeholder 4">
            <a:extLst>
              <a:ext uri="{FF2B5EF4-FFF2-40B4-BE49-F238E27FC236}">
                <a16:creationId xmlns:a16="http://schemas.microsoft.com/office/drawing/2014/main" id="{1FFBF9FB-B821-4A79-BAA5-0A426123662D}"/>
              </a:ext>
            </a:extLst>
          </p:cNvPr>
          <p:cNvGraphicFramePr>
            <a:graphicFrameLocks noGrp="1"/>
          </p:cNvGraphicFramePr>
          <p:nvPr>
            <p:ph type="tbl" sz="quarter" idx="13"/>
            <p:extLst>
              <p:ext uri="{D42A27DB-BD31-4B8C-83A1-F6EECF244321}">
                <p14:modId xmlns:p14="http://schemas.microsoft.com/office/powerpoint/2010/main" val="105346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90101337"/>
                    </a:ext>
                  </a:extLst>
                </a:gridCol>
                <a:gridCol w="1152144">
                  <a:extLst>
                    <a:ext uri="{9D8B030D-6E8A-4147-A177-3AD203B41FA5}">
                      <a16:colId xmlns:a16="http://schemas.microsoft.com/office/drawing/2014/main" val="1626532139"/>
                    </a:ext>
                  </a:extLst>
                </a:gridCol>
                <a:gridCol w="576072">
                  <a:extLst>
                    <a:ext uri="{9D8B030D-6E8A-4147-A177-3AD203B41FA5}">
                      <a16:colId xmlns:a16="http://schemas.microsoft.com/office/drawing/2014/main" val="2118537993"/>
                    </a:ext>
                  </a:extLst>
                </a:gridCol>
                <a:gridCol w="576072">
                  <a:extLst>
                    <a:ext uri="{9D8B030D-6E8A-4147-A177-3AD203B41FA5}">
                      <a16:colId xmlns:a16="http://schemas.microsoft.com/office/drawing/2014/main" val="3311482678"/>
                    </a:ext>
                  </a:extLst>
                </a:gridCol>
                <a:gridCol w="576072">
                  <a:extLst>
                    <a:ext uri="{9D8B030D-6E8A-4147-A177-3AD203B41FA5}">
                      <a16:colId xmlns:a16="http://schemas.microsoft.com/office/drawing/2014/main" val="2633571384"/>
                    </a:ext>
                  </a:extLst>
                </a:gridCol>
                <a:gridCol w="576072">
                  <a:extLst>
                    <a:ext uri="{9D8B030D-6E8A-4147-A177-3AD203B41FA5}">
                      <a16:colId xmlns:a16="http://schemas.microsoft.com/office/drawing/2014/main" val="1058038966"/>
                    </a:ext>
                  </a:extLst>
                </a:gridCol>
                <a:gridCol w="576072">
                  <a:extLst>
                    <a:ext uri="{9D8B030D-6E8A-4147-A177-3AD203B41FA5}">
                      <a16:colId xmlns:a16="http://schemas.microsoft.com/office/drawing/2014/main" val="3845174052"/>
                    </a:ext>
                  </a:extLst>
                </a:gridCol>
                <a:gridCol w="576072">
                  <a:extLst>
                    <a:ext uri="{9D8B030D-6E8A-4147-A177-3AD203B41FA5}">
                      <a16:colId xmlns:a16="http://schemas.microsoft.com/office/drawing/2014/main" val="2428471307"/>
                    </a:ext>
                  </a:extLst>
                </a:gridCol>
                <a:gridCol w="576072">
                  <a:extLst>
                    <a:ext uri="{9D8B030D-6E8A-4147-A177-3AD203B41FA5}">
                      <a16:colId xmlns:a16="http://schemas.microsoft.com/office/drawing/2014/main" val="3127503207"/>
                    </a:ext>
                  </a:extLst>
                </a:gridCol>
                <a:gridCol w="576072">
                  <a:extLst>
                    <a:ext uri="{9D8B030D-6E8A-4147-A177-3AD203B41FA5}">
                      <a16:colId xmlns:a16="http://schemas.microsoft.com/office/drawing/2014/main" val="75030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8598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- 2020-12-01 10:00:00</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launch of a set of 29 colours from Jotun Colour Trends 2021.
Specially selected to allow your creativity run wild, build your very own colour story with colours ranging from warm rustics, to soft neutrals, nature-inspired hues and alluring pastels.
Explore the possibilities with colour - browse our alluring shades here: https://bit.ly/3fVwckS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929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- 2020-11-26 09:00:01</a:t>
                      </a:r>
                      <a:r>
                        <a:rPr kumimoji="0" lang="en-US" sz="1000" b="0" i="0" u="none" strike="noStrike" kern="1200" cap="none" spc="0" normalizeH="0" baseline="0" noProof="0">
                          <a:ln>
                            <a:noFill/>
                          </a:ln>
                          <a:solidFill>
                            <a:prstClr val="black"/>
                          </a:solidFill>
                          <a:effectLst/>
                          <a:uLnTx/>
                          <a:uFillTx/>
                          <a:latin typeface="+mn-lt"/>
                          <a:ea typeface="+mn-ea"/>
                          <a:cs typeface="+mn-cs"/>
                        </a:rPr>
                        <a:t>
 We’re 5 days away to releasing a whole new colour story! Keep your eyes peeled for the launch of 29 beautiful colours. #RediscoverWithJotun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7411650"/>
                  </a:ext>
                </a:extLst>
              </a:tr>
            </a:tbl>
          </a:graphicData>
        </a:graphic>
      </p:graphicFrame>
      <p:sp>
        <p:nvSpPr>
          <p:cNvPr id="4" name="Text Placeholder 3">
            <a:extLst>
              <a:ext uri="{FF2B5EF4-FFF2-40B4-BE49-F238E27FC236}">
                <a16:creationId xmlns:a16="http://schemas.microsoft.com/office/drawing/2014/main" id="{1EB5534D-A008-4862-A34C-BEB9D39FD1A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16554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D4D98-8AE6-4C0A-BF4D-D73CC4576677}"/>
              </a:ext>
            </a:extLst>
          </p:cNvPr>
          <p:cNvSpPr>
            <a:spLocks noGrp="1"/>
          </p:cNvSpPr>
          <p:nvPr>
            <p:ph type="title"/>
          </p:nvPr>
        </p:nvSpPr>
        <p:spPr/>
        <p:txBody>
          <a:bodyPr/>
          <a:lstStyle/>
          <a:p>
            <a:r>
              <a:rPr lang="en-US"/>
              <a:t>Facebook Own Posts Table | Jotun Malaysia - 8 of 12</a:t>
            </a:r>
          </a:p>
        </p:txBody>
      </p:sp>
      <p:graphicFrame>
        <p:nvGraphicFramePr>
          <p:cNvPr id="5" name="Table Placeholder 4">
            <a:extLst>
              <a:ext uri="{FF2B5EF4-FFF2-40B4-BE49-F238E27FC236}">
                <a16:creationId xmlns:a16="http://schemas.microsoft.com/office/drawing/2014/main" id="{DC55AC8C-BA3F-41F4-93CD-5C9DBAA58B7E}"/>
              </a:ext>
            </a:extLst>
          </p:cNvPr>
          <p:cNvGraphicFramePr>
            <a:graphicFrameLocks noGrp="1"/>
          </p:cNvGraphicFramePr>
          <p:nvPr>
            <p:ph type="tbl" sz="quarter" idx="13"/>
            <p:extLst>
              <p:ext uri="{D42A27DB-BD31-4B8C-83A1-F6EECF244321}">
                <p14:modId xmlns:p14="http://schemas.microsoft.com/office/powerpoint/2010/main" val="388683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1303533"/>
                    </a:ext>
                  </a:extLst>
                </a:gridCol>
                <a:gridCol w="1152144">
                  <a:extLst>
                    <a:ext uri="{9D8B030D-6E8A-4147-A177-3AD203B41FA5}">
                      <a16:colId xmlns:a16="http://schemas.microsoft.com/office/drawing/2014/main" val="615095835"/>
                    </a:ext>
                  </a:extLst>
                </a:gridCol>
                <a:gridCol w="576072">
                  <a:extLst>
                    <a:ext uri="{9D8B030D-6E8A-4147-A177-3AD203B41FA5}">
                      <a16:colId xmlns:a16="http://schemas.microsoft.com/office/drawing/2014/main" val="3942347415"/>
                    </a:ext>
                  </a:extLst>
                </a:gridCol>
                <a:gridCol w="576072">
                  <a:extLst>
                    <a:ext uri="{9D8B030D-6E8A-4147-A177-3AD203B41FA5}">
                      <a16:colId xmlns:a16="http://schemas.microsoft.com/office/drawing/2014/main" val="606397604"/>
                    </a:ext>
                  </a:extLst>
                </a:gridCol>
                <a:gridCol w="576072">
                  <a:extLst>
                    <a:ext uri="{9D8B030D-6E8A-4147-A177-3AD203B41FA5}">
                      <a16:colId xmlns:a16="http://schemas.microsoft.com/office/drawing/2014/main" val="835484203"/>
                    </a:ext>
                  </a:extLst>
                </a:gridCol>
                <a:gridCol w="576072">
                  <a:extLst>
                    <a:ext uri="{9D8B030D-6E8A-4147-A177-3AD203B41FA5}">
                      <a16:colId xmlns:a16="http://schemas.microsoft.com/office/drawing/2014/main" val="1992269670"/>
                    </a:ext>
                  </a:extLst>
                </a:gridCol>
                <a:gridCol w="576072">
                  <a:extLst>
                    <a:ext uri="{9D8B030D-6E8A-4147-A177-3AD203B41FA5}">
                      <a16:colId xmlns:a16="http://schemas.microsoft.com/office/drawing/2014/main" val="3118019633"/>
                    </a:ext>
                  </a:extLst>
                </a:gridCol>
                <a:gridCol w="576072">
                  <a:extLst>
                    <a:ext uri="{9D8B030D-6E8A-4147-A177-3AD203B41FA5}">
                      <a16:colId xmlns:a16="http://schemas.microsoft.com/office/drawing/2014/main" val="4103574053"/>
                    </a:ext>
                  </a:extLst>
                </a:gridCol>
                <a:gridCol w="576072">
                  <a:extLst>
                    <a:ext uri="{9D8B030D-6E8A-4147-A177-3AD203B41FA5}">
                      <a16:colId xmlns:a16="http://schemas.microsoft.com/office/drawing/2014/main" val="2359647907"/>
                    </a:ext>
                  </a:extLst>
                </a:gridCol>
                <a:gridCol w="576072">
                  <a:extLst>
                    <a:ext uri="{9D8B030D-6E8A-4147-A177-3AD203B41FA5}">
                      <a16:colId xmlns:a16="http://schemas.microsoft.com/office/drawing/2014/main" val="418691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4179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- 2020-11-25 16:11:02</a:t>
                      </a:r>
                      <a:r>
                        <a:rPr kumimoji="0" lang="en-US" sz="1000" b="0" i="0" u="none" strike="noStrike" kern="1200" cap="none" spc="0" normalizeH="0" baseline="0" noProof="0">
                          <a:ln>
                            <a:noFill/>
                          </a:ln>
                          <a:solidFill>
                            <a:prstClr val="black"/>
                          </a:solidFill>
                          <a:effectLst/>
                          <a:uLnTx/>
                          <a:uFillTx/>
                          <a:latin typeface="+mn-lt"/>
                          <a:ea typeface="+mn-ea"/>
                          <a:cs typeface="+mn-cs"/>
                        </a:rPr>
                        <a:t>
 Why settle for one paint colour when you can have two? Balance a dark and light color to add depth and a fresh contrast to your walls instantly. #MakeItMajestic
Get started when you order Majestic Paint Online at: https://getyourpaint.jotun.my/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9588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- 2020-11-23 13:30:01</a:t>
                      </a:r>
                      <a:r>
                        <a:rPr kumimoji="0" lang="en-US" sz="1000" b="0" i="0" u="none" strike="noStrike" kern="1200" cap="none" spc="0" normalizeH="0" baseline="0" noProof="0">
                          <a:ln>
                            <a:noFill/>
                          </a:ln>
                          <a:solidFill>
                            <a:prstClr val="black"/>
                          </a:solidFill>
                          <a:effectLst/>
                          <a:uLnTx/>
                          <a:uFillTx/>
                          <a:latin typeface="+mn-lt"/>
                          <a:ea typeface="+mn-ea"/>
                          <a:cs typeface="+mn-cs"/>
                        </a:rPr>
                        <a:t>
 Same room, different vibe! Switch up the vibe of your home with just one simple change. Explore your personal style with Majestic True Beauty. #MakeItMajestic
Send your makeover images to us and be in the running to win RM10,000 cash prizes. Find out more at https://getyourpaint.jotun.my/contest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8873738"/>
                  </a:ext>
                </a:extLst>
              </a:tr>
            </a:tbl>
          </a:graphicData>
        </a:graphic>
      </p:graphicFrame>
      <p:sp>
        <p:nvSpPr>
          <p:cNvPr id="4" name="Text Placeholder 3">
            <a:extLst>
              <a:ext uri="{FF2B5EF4-FFF2-40B4-BE49-F238E27FC236}">
                <a16:creationId xmlns:a16="http://schemas.microsoft.com/office/drawing/2014/main" id="{AD21C36F-27C8-447E-8755-35E5AC3A47D0}"/>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685389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7FDCD-5C5D-47BE-BFB0-969FEC0A7255}"/>
              </a:ext>
            </a:extLst>
          </p:cNvPr>
          <p:cNvSpPr>
            <a:spLocks noGrp="1"/>
          </p:cNvSpPr>
          <p:nvPr>
            <p:ph type="title"/>
          </p:nvPr>
        </p:nvSpPr>
        <p:spPr/>
        <p:txBody>
          <a:bodyPr/>
          <a:lstStyle/>
          <a:p>
            <a:r>
              <a:rPr lang="en-US"/>
              <a:t>Facebook Own Posts Table | Jotun Malaysia - 9 of 12</a:t>
            </a:r>
          </a:p>
        </p:txBody>
      </p:sp>
      <p:graphicFrame>
        <p:nvGraphicFramePr>
          <p:cNvPr id="5" name="Table Placeholder 4">
            <a:extLst>
              <a:ext uri="{FF2B5EF4-FFF2-40B4-BE49-F238E27FC236}">
                <a16:creationId xmlns:a16="http://schemas.microsoft.com/office/drawing/2014/main" id="{2EC2AEBC-F0A1-486D-83DE-BBD6B0A5A96B}"/>
              </a:ext>
            </a:extLst>
          </p:cNvPr>
          <p:cNvGraphicFramePr>
            <a:graphicFrameLocks noGrp="1"/>
          </p:cNvGraphicFramePr>
          <p:nvPr>
            <p:ph type="tbl" sz="quarter" idx="13"/>
            <p:extLst>
              <p:ext uri="{D42A27DB-BD31-4B8C-83A1-F6EECF244321}">
                <p14:modId xmlns:p14="http://schemas.microsoft.com/office/powerpoint/2010/main" val="587185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0388173"/>
                    </a:ext>
                  </a:extLst>
                </a:gridCol>
                <a:gridCol w="1152144">
                  <a:extLst>
                    <a:ext uri="{9D8B030D-6E8A-4147-A177-3AD203B41FA5}">
                      <a16:colId xmlns:a16="http://schemas.microsoft.com/office/drawing/2014/main" val="3563658424"/>
                    </a:ext>
                  </a:extLst>
                </a:gridCol>
                <a:gridCol w="576072">
                  <a:extLst>
                    <a:ext uri="{9D8B030D-6E8A-4147-A177-3AD203B41FA5}">
                      <a16:colId xmlns:a16="http://schemas.microsoft.com/office/drawing/2014/main" val="3060386587"/>
                    </a:ext>
                  </a:extLst>
                </a:gridCol>
                <a:gridCol w="576072">
                  <a:extLst>
                    <a:ext uri="{9D8B030D-6E8A-4147-A177-3AD203B41FA5}">
                      <a16:colId xmlns:a16="http://schemas.microsoft.com/office/drawing/2014/main" val="4107135426"/>
                    </a:ext>
                  </a:extLst>
                </a:gridCol>
                <a:gridCol w="576072">
                  <a:extLst>
                    <a:ext uri="{9D8B030D-6E8A-4147-A177-3AD203B41FA5}">
                      <a16:colId xmlns:a16="http://schemas.microsoft.com/office/drawing/2014/main" val="2057382261"/>
                    </a:ext>
                  </a:extLst>
                </a:gridCol>
                <a:gridCol w="576072">
                  <a:extLst>
                    <a:ext uri="{9D8B030D-6E8A-4147-A177-3AD203B41FA5}">
                      <a16:colId xmlns:a16="http://schemas.microsoft.com/office/drawing/2014/main" val="125130666"/>
                    </a:ext>
                  </a:extLst>
                </a:gridCol>
                <a:gridCol w="576072">
                  <a:extLst>
                    <a:ext uri="{9D8B030D-6E8A-4147-A177-3AD203B41FA5}">
                      <a16:colId xmlns:a16="http://schemas.microsoft.com/office/drawing/2014/main" val="1700690483"/>
                    </a:ext>
                  </a:extLst>
                </a:gridCol>
                <a:gridCol w="576072">
                  <a:extLst>
                    <a:ext uri="{9D8B030D-6E8A-4147-A177-3AD203B41FA5}">
                      <a16:colId xmlns:a16="http://schemas.microsoft.com/office/drawing/2014/main" val="2149669466"/>
                    </a:ext>
                  </a:extLst>
                </a:gridCol>
                <a:gridCol w="576072">
                  <a:extLst>
                    <a:ext uri="{9D8B030D-6E8A-4147-A177-3AD203B41FA5}">
                      <a16:colId xmlns:a16="http://schemas.microsoft.com/office/drawing/2014/main" val="161329064"/>
                    </a:ext>
                  </a:extLst>
                </a:gridCol>
                <a:gridCol w="576072">
                  <a:extLst>
                    <a:ext uri="{9D8B030D-6E8A-4147-A177-3AD203B41FA5}">
                      <a16:colId xmlns:a16="http://schemas.microsoft.com/office/drawing/2014/main" val="351282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5906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- 2020-11-17 13:30:01</a:t>
                      </a:r>
                      <a:r>
                        <a:rPr kumimoji="0" lang="en-US" sz="1000" b="0" i="0" u="none" strike="noStrike" kern="1200" cap="none" spc="0" normalizeH="0" baseline="0" noProof="0">
                          <a:ln>
                            <a:noFill/>
                          </a:ln>
                          <a:solidFill>
                            <a:prstClr val="black"/>
                          </a:solidFill>
                          <a:effectLst/>
                          <a:uLnTx/>
                          <a:uFillTx/>
                          <a:latin typeface="+mn-lt"/>
                          <a:ea typeface="+mn-ea"/>
                          <a:cs typeface="+mn-cs"/>
                        </a:rPr>
                        <a:t>
 Bring some liveliness to your space and experience the beauty at home. Tap to find out how many coats it takes to easily achieve perfectly coated walls with Majestic True Beauty! #MakeItMajestic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278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- 2020-11-14 21:18:17</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everyone Happy Deepavali! May The Festival Of Lights Bring You Light, Joy, Health And 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11/14/2020 21:21:40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705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- 2020-11-14 21:18:17</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everyone Happy Deepavali! May The Festival Of Lights Bring You Light, Joy, Health And 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435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- 2020-11-14 10:00:01</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everyone Happy Deepavali! May The Festival Of Lights Bring You Light, Joy, Health And 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11/14/2020 15:26:03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1694776"/>
                  </a:ext>
                </a:extLst>
              </a:tr>
            </a:tbl>
          </a:graphicData>
        </a:graphic>
      </p:graphicFrame>
      <p:sp>
        <p:nvSpPr>
          <p:cNvPr id="4" name="Text Placeholder 3">
            <a:extLst>
              <a:ext uri="{FF2B5EF4-FFF2-40B4-BE49-F238E27FC236}">
                <a16:creationId xmlns:a16="http://schemas.microsoft.com/office/drawing/2014/main" id="{BCBE3B41-FB38-4670-96DD-A56D9ED1640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95014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6996A-5839-42CF-B410-F4143647976B}"/>
              </a:ext>
            </a:extLst>
          </p:cNvPr>
          <p:cNvSpPr>
            <a:spLocks noGrp="1"/>
          </p:cNvSpPr>
          <p:nvPr>
            <p:ph type="title"/>
          </p:nvPr>
        </p:nvSpPr>
        <p:spPr/>
        <p:txBody>
          <a:bodyPr/>
          <a:lstStyle/>
          <a:p>
            <a:r>
              <a:rPr lang="en-US"/>
              <a:t>Facebook Own Posts Table | Jotun Malaysia - 10 of 12</a:t>
            </a:r>
          </a:p>
        </p:txBody>
      </p:sp>
      <p:graphicFrame>
        <p:nvGraphicFramePr>
          <p:cNvPr id="5" name="Table Placeholder 4">
            <a:extLst>
              <a:ext uri="{FF2B5EF4-FFF2-40B4-BE49-F238E27FC236}">
                <a16:creationId xmlns:a16="http://schemas.microsoft.com/office/drawing/2014/main" id="{844504DF-495F-40D7-B5F3-A2F667F3D023}"/>
              </a:ext>
            </a:extLst>
          </p:cNvPr>
          <p:cNvGraphicFramePr>
            <a:graphicFrameLocks noGrp="1"/>
          </p:cNvGraphicFramePr>
          <p:nvPr>
            <p:ph type="tbl" sz="quarter" idx="13"/>
            <p:extLst>
              <p:ext uri="{D42A27DB-BD31-4B8C-83A1-F6EECF244321}">
                <p14:modId xmlns:p14="http://schemas.microsoft.com/office/powerpoint/2010/main" val="322573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3216045"/>
                    </a:ext>
                  </a:extLst>
                </a:gridCol>
                <a:gridCol w="1152144">
                  <a:extLst>
                    <a:ext uri="{9D8B030D-6E8A-4147-A177-3AD203B41FA5}">
                      <a16:colId xmlns:a16="http://schemas.microsoft.com/office/drawing/2014/main" val="651361531"/>
                    </a:ext>
                  </a:extLst>
                </a:gridCol>
                <a:gridCol w="576072">
                  <a:extLst>
                    <a:ext uri="{9D8B030D-6E8A-4147-A177-3AD203B41FA5}">
                      <a16:colId xmlns:a16="http://schemas.microsoft.com/office/drawing/2014/main" val="1402364874"/>
                    </a:ext>
                  </a:extLst>
                </a:gridCol>
                <a:gridCol w="576072">
                  <a:extLst>
                    <a:ext uri="{9D8B030D-6E8A-4147-A177-3AD203B41FA5}">
                      <a16:colId xmlns:a16="http://schemas.microsoft.com/office/drawing/2014/main" val="230880122"/>
                    </a:ext>
                  </a:extLst>
                </a:gridCol>
                <a:gridCol w="576072">
                  <a:extLst>
                    <a:ext uri="{9D8B030D-6E8A-4147-A177-3AD203B41FA5}">
                      <a16:colId xmlns:a16="http://schemas.microsoft.com/office/drawing/2014/main" val="3525520226"/>
                    </a:ext>
                  </a:extLst>
                </a:gridCol>
                <a:gridCol w="576072">
                  <a:extLst>
                    <a:ext uri="{9D8B030D-6E8A-4147-A177-3AD203B41FA5}">
                      <a16:colId xmlns:a16="http://schemas.microsoft.com/office/drawing/2014/main" val="2457005461"/>
                    </a:ext>
                  </a:extLst>
                </a:gridCol>
                <a:gridCol w="576072">
                  <a:extLst>
                    <a:ext uri="{9D8B030D-6E8A-4147-A177-3AD203B41FA5}">
                      <a16:colId xmlns:a16="http://schemas.microsoft.com/office/drawing/2014/main" val="2881512275"/>
                    </a:ext>
                  </a:extLst>
                </a:gridCol>
                <a:gridCol w="576072">
                  <a:extLst>
                    <a:ext uri="{9D8B030D-6E8A-4147-A177-3AD203B41FA5}">
                      <a16:colId xmlns:a16="http://schemas.microsoft.com/office/drawing/2014/main" val="2682708837"/>
                    </a:ext>
                  </a:extLst>
                </a:gridCol>
                <a:gridCol w="576072">
                  <a:extLst>
                    <a:ext uri="{9D8B030D-6E8A-4147-A177-3AD203B41FA5}">
                      <a16:colId xmlns:a16="http://schemas.microsoft.com/office/drawing/2014/main" val="1734828117"/>
                    </a:ext>
                  </a:extLst>
                </a:gridCol>
                <a:gridCol w="576072">
                  <a:extLst>
                    <a:ext uri="{9D8B030D-6E8A-4147-A177-3AD203B41FA5}">
                      <a16:colId xmlns:a16="http://schemas.microsoft.com/office/drawing/2014/main" val="346925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3934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- 2020-11-09 13:30:01</a:t>
                      </a:r>
                      <a:r>
                        <a:rPr kumimoji="0" lang="en-US" sz="1000" b="0" i="0" u="none" strike="noStrike" kern="1200" cap="none" spc="0" normalizeH="0" baseline="0" noProof="0">
                          <a:ln>
                            <a:noFill/>
                          </a:ln>
                          <a:solidFill>
                            <a:prstClr val="black"/>
                          </a:solidFill>
                          <a:effectLst/>
                          <a:uLnTx/>
                          <a:uFillTx/>
                          <a:latin typeface="+mn-lt"/>
                          <a:ea typeface="+mn-ea"/>
                          <a:cs typeface="+mn-cs"/>
                        </a:rPr>
                        <a:t>
 We’re loving all the beautiful home makeover submissions that we received so far and we decided to extend the #MakeItMajestic contest to the 30th November!
So beautify your home with Jotun Majestic paints and stand a chance to win cash prizes! Find out more here https://getyourpaint.jotun.my/contest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2779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- 2020-11-03 13:30:01</a:t>
                      </a:r>
                      <a:r>
                        <a:rPr kumimoji="0" lang="en-US" sz="1000" b="0" i="0" u="none" strike="noStrike" kern="1200" cap="none" spc="0" normalizeH="0" baseline="0" noProof="0">
                          <a:ln>
                            <a:noFill/>
                          </a:ln>
                          <a:solidFill>
                            <a:prstClr val="black"/>
                          </a:solidFill>
                          <a:effectLst/>
                          <a:uLnTx/>
                          <a:uFillTx/>
                          <a:latin typeface="+mn-lt"/>
                          <a:ea typeface="+mn-ea"/>
                          <a:cs typeface="+mn-cs"/>
                        </a:rPr>
                        <a:t>
 What better time to give your walls a transformation than now? Show some TLC to your living space as they’ve done for you, by joining our #MakeItMajestic contest here: https://getyourpaint.jotun.my/contest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0746357"/>
                  </a:ext>
                </a:extLst>
              </a:tr>
            </a:tbl>
          </a:graphicData>
        </a:graphic>
      </p:graphicFrame>
      <p:sp>
        <p:nvSpPr>
          <p:cNvPr id="4" name="Text Placeholder 3">
            <a:extLst>
              <a:ext uri="{FF2B5EF4-FFF2-40B4-BE49-F238E27FC236}">
                <a16:creationId xmlns:a16="http://schemas.microsoft.com/office/drawing/2014/main" id="{017BA91A-B7DA-45CB-B387-8FD5A75A2581}"/>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492939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75E0-26FB-4A22-A47E-3BB91CE519AF}"/>
              </a:ext>
            </a:extLst>
          </p:cNvPr>
          <p:cNvSpPr>
            <a:spLocks noGrp="1"/>
          </p:cNvSpPr>
          <p:nvPr>
            <p:ph type="title"/>
          </p:nvPr>
        </p:nvSpPr>
        <p:spPr/>
        <p:txBody>
          <a:bodyPr/>
          <a:lstStyle/>
          <a:p>
            <a:r>
              <a:rPr lang="en-US"/>
              <a:t>Facebook Own Posts Table | Jotun Malaysia - 11 of 12</a:t>
            </a:r>
          </a:p>
        </p:txBody>
      </p:sp>
      <p:graphicFrame>
        <p:nvGraphicFramePr>
          <p:cNvPr id="5" name="Table Placeholder 4">
            <a:extLst>
              <a:ext uri="{FF2B5EF4-FFF2-40B4-BE49-F238E27FC236}">
                <a16:creationId xmlns:a16="http://schemas.microsoft.com/office/drawing/2014/main" id="{52A83F00-1124-4CC8-ACB9-6F926B2BD2F5}"/>
              </a:ext>
            </a:extLst>
          </p:cNvPr>
          <p:cNvGraphicFramePr>
            <a:graphicFrameLocks noGrp="1"/>
          </p:cNvGraphicFramePr>
          <p:nvPr>
            <p:ph type="tbl" sz="quarter" idx="13"/>
            <p:extLst>
              <p:ext uri="{D42A27DB-BD31-4B8C-83A1-F6EECF244321}">
                <p14:modId xmlns:p14="http://schemas.microsoft.com/office/powerpoint/2010/main" val="3093489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01012361"/>
                    </a:ext>
                  </a:extLst>
                </a:gridCol>
                <a:gridCol w="1152144">
                  <a:extLst>
                    <a:ext uri="{9D8B030D-6E8A-4147-A177-3AD203B41FA5}">
                      <a16:colId xmlns:a16="http://schemas.microsoft.com/office/drawing/2014/main" val="1829710882"/>
                    </a:ext>
                  </a:extLst>
                </a:gridCol>
                <a:gridCol w="576072">
                  <a:extLst>
                    <a:ext uri="{9D8B030D-6E8A-4147-A177-3AD203B41FA5}">
                      <a16:colId xmlns:a16="http://schemas.microsoft.com/office/drawing/2014/main" val="3675984889"/>
                    </a:ext>
                  </a:extLst>
                </a:gridCol>
                <a:gridCol w="576072">
                  <a:extLst>
                    <a:ext uri="{9D8B030D-6E8A-4147-A177-3AD203B41FA5}">
                      <a16:colId xmlns:a16="http://schemas.microsoft.com/office/drawing/2014/main" val="2015738835"/>
                    </a:ext>
                  </a:extLst>
                </a:gridCol>
                <a:gridCol w="576072">
                  <a:extLst>
                    <a:ext uri="{9D8B030D-6E8A-4147-A177-3AD203B41FA5}">
                      <a16:colId xmlns:a16="http://schemas.microsoft.com/office/drawing/2014/main" val="1066375917"/>
                    </a:ext>
                  </a:extLst>
                </a:gridCol>
                <a:gridCol w="576072">
                  <a:extLst>
                    <a:ext uri="{9D8B030D-6E8A-4147-A177-3AD203B41FA5}">
                      <a16:colId xmlns:a16="http://schemas.microsoft.com/office/drawing/2014/main" val="797416349"/>
                    </a:ext>
                  </a:extLst>
                </a:gridCol>
                <a:gridCol w="576072">
                  <a:extLst>
                    <a:ext uri="{9D8B030D-6E8A-4147-A177-3AD203B41FA5}">
                      <a16:colId xmlns:a16="http://schemas.microsoft.com/office/drawing/2014/main" val="3255288697"/>
                    </a:ext>
                  </a:extLst>
                </a:gridCol>
                <a:gridCol w="576072">
                  <a:extLst>
                    <a:ext uri="{9D8B030D-6E8A-4147-A177-3AD203B41FA5}">
                      <a16:colId xmlns:a16="http://schemas.microsoft.com/office/drawing/2014/main" val="1655294877"/>
                    </a:ext>
                  </a:extLst>
                </a:gridCol>
                <a:gridCol w="576072">
                  <a:extLst>
                    <a:ext uri="{9D8B030D-6E8A-4147-A177-3AD203B41FA5}">
                      <a16:colId xmlns:a16="http://schemas.microsoft.com/office/drawing/2014/main" val="721919939"/>
                    </a:ext>
                  </a:extLst>
                </a:gridCol>
                <a:gridCol w="576072">
                  <a:extLst>
                    <a:ext uri="{9D8B030D-6E8A-4147-A177-3AD203B41FA5}">
                      <a16:colId xmlns:a16="http://schemas.microsoft.com/office/drawing/2014/main" val="477554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988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- 2020-10-31 10:00:00</a:t>
                      </a:r>
                      <a:r>
                        <a:rPr kumimoji="0" lang="en-US" sz="1000" b="0" i="0" u="none" strike="noStrike" kern="1200" cap="none" spc="0" normalizeH="0" baseline="0" noProof="0">
                          <a:ln>
                            <a:noFill/>
                          </a:ln>
                          <a:solidFill>
                            <a:prstClr val="black"/>
                          </a:solidFill>
                          <a:effectLst/>
                          <a:uLnTx/>
                          <a:uFillTx/>
                          <a:latin typeface="+mn-lt"/>
                          <a:ea typeface="+mn-ea"/>
                          <a:cs typeface="+mn-cs"/>
                        </a:rPr>
                        <a:t>
 Majestic True Beauty enables you to clean stains off your walls easily, making your home look beautiful. #MakeItMajestic
Experience the different, book a painter or get Jotun Majestic Paint online today at https://getyourpaint.jotun.my/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2071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- 2020-10-28 18:52:27</a:t>
                      </a:r>
                      <a:r>
                        <a:rPr kumimoji="0" lang="en-US" sz="1000" b="0" i="0" u="none" strike="noStrike" kern="1200" cap="none" spc="0" normalizeH="0" baseline="0" noProof="0">
                          <a:ln>
                            <a:noFill/>
                          </a:ln>
                          <a:solidFill>
                            <a:prstClr val="black"/>
                          </a:solidFill>
                          <a:effectLst/>
                          <a:uLnTx/>
                          <a:uFillTx/>
                          <a:latin typeface="+mn-lt"/>
                          <a:ea typeface="+mn-ea"/>
                          <a:cs typeface="+mn-cs"/>
                        </a:rPr>
                        <a:t>
 Want to spruce up your space but not sure where to begin? Here are some Painting Protips to get you motivated and in the mood to #MakeItMajestic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47987109"/>
                  </a:ext>
                </a:extLst>
              </a:tr>
            </a:tbl>
          </a:graphicData>
        </a:graphic>
      </p:graphicFrame>
      <p:sp>
        <p:nvSpPr>
          <p:cNvPr id="4" name="Text Placeholder 3">
            <a:extLst>
              <a:ext uri="{FF2B5EF4-FFF2-40B4-BE49-F238E27FC236}">
                <a16:creationId xmlns:a16="http://schemas.microsoft.com/office/drawing/2014/main" id="{BC368085-2CCC-4F06-B68C-881DB294E78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22163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2024-98A9-4C51-BE03-A325CA2018B2}"/>
              </a:ext>
            </a:extLst>
          </p:cNvPr>
          <p:cNvSpPr>
            <a:spLocks noGrp="1"/>
          </p:cNvSpPr>
          <p:nvPr>
            <p:ph type="title"/>
          </p:nvPr>
        </p:nvSpPr>
        <p:spPr/>
        <p:txBody>
          <a:bodyPr/>
          <a:lstStyle/>
          <a:p>
            <a:r>
              <a:rPr lang="en-US"/>
              <a:t>Facebook Own Posts Table | Jotun Malaysia - 12 of 12</a:t>
            </a:r>
          </a:p>
        </p:txBody>
      </p:sp>
      <p:graphicFrame>
        <p:nvGraphicFramePr>
          <p:cNvPr id="5" name="Table Placeholder 4">
            <a:extLst>
              <a:ext uri="{FF2B5EF4-FFF2-40B4-BE49-F238E27FC236}">
                <a16:creationId xmlns:a16="http://schemas.microsoft.com/office/drawing/2014/main" id="{BAF5338C-DF42-4B19-946D-5BCF86EC7474}"/>
              </a:ext>
            </a:extLst>
          </p:cNvPr>
          <p:cNvGraphicFramePr>
            <a:graphicFrameLocks noGrp="1"/>
          </p:cNvGraphicFramePr>
          <p:nvPr>
            <p:ph type="tbl" sz="quarter" idx="13"/>
            <p:extLst>
              <p:ext uri="{D42A27DB-BD31-4B8C-83A1-F6EECF244321}">
                <p14:modId xmlns:p14="http://schemas.microsoft.com/office/powerpoint/2010/main" val="97809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59938369"/>
                    </a:ext>
                  </a:extLst>
                </a:gridCol>
                <a:gridCol w="1152144">
                  <a:extLst>
                    <a:ext uri="{9D8B030D-6E8A-4147-A177-3AD203B41FA5}">
                      <a16:colId xmlns:a16="http://schemas.microsoft.com/office/drawing/2014/main" val="554366261"/>
                    </a:ext>
                  </a:extLst>
                </a:gridCol>
                <a:gridCol w="576072">
                  <a:extLst>
                    <a:ext uri="{9D8B030D-6E8A-4147-A177-3AD203B41FA5}">
                      <a16:colId xmlns:a16="http://schemas.microsoft.com/office/drawing/2014/main" val="997711619"/>
                    </a:ext>
                  </a:extLst>
                </a:gridCol>
                <a:gridCol w="576072">
                  <a:extLst>
                    <a:ext uri="{9D8B030D-6E8A-4147-A177-3AD203B41FA5}">
                      <a16:colId xmlns:a16="http://schemas.microsoft.com/office/drawing/2014/main" val="272899436"/>
                    </a:ext>
                  </a:extLst>
                </a:gridCol>
                <a:gridCol w="576072">
                  <a:extLst>
                    <a:ext uri="{9D8B030D-6E8A-4147-A177-3AD203B41FA5}">
                      <a16:colId xmlns:a16="http://schemas.microsoft.com/office/drawing/2014/main" val="14467080"/>
                    </a:ext>
                  </a:extLst>
                </a:gridCol>
                <a:gridCol w="576072">
                  <a:extLst>
                    <a:ext uri="{9D8B030D-6E8A-4147-A177-3AD203B41FA5}">
                      <a16:colId xmlns:a16="http://schemas.microsoft.com/office/drawing/2014/main" val="369720886"/>
                    </a:ext>
                  </a:extLst>
                </a:gridCol>
                <a:gridCol w="576072">
                  <a:extLst>
                    <a:ext uri="{9D8B030D-6E8A-4147-A177-3AD203B41FA5}">
                      <a16:colId xmlns:a16="http://schemas.microsoft.com/office/drawing/2014/main" val="2040028274"/>
                    </a:ext>
                  </a:extLst>
                </a:gridCol>
                <a:gridCol w="576072">
                  <a:extLst>
                    <a:ext uri="{9D8B030D-6E8A-4147-A177-3AD203B41FA5}">
                      <a16:colId xmlns:a16="http://schemas.microsoft.com/office/drawing/2014/main" val="3723264363"/>
                    </a:ext>
                  </a:extLst>
                </a:gridCol>
                <a:gridCol w="576072">
                  <a:extLst>
                    <a:ext uri="{9D8B030D-6E8A-4147-A177-3AD203B41FA5}">
                      <a16:colId xmlns:a16="http://schemas.microsoft.com/office/drawing/2014/main" val="1946204225"/>
                    </a:ext>
                  </a:extLst>
                </a:gridCol>
                <a:gridCol w="576072">
                  <a:extLst>
                    <a:ext uri="{9D8B030D-6E8A-4147-A177-3AD203B41FA5}">
                      <a16:colId xmlns:a16="http://schemas.microsoft.com/office/drawing/2014/main" val="143802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4569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- 2020-10-26 14:11:00</a:t>
                      </a:r>
                      <a:r>
                        <a:rPr kumimoji="0" lang="en-US" sz="1000" b="0" i="0" u="none" strike="noStrike" kern="1200" cap="none" spc="0" normalizeH="0" baseline="0" noProof="0">
                          <a:ln>
                            <a:noFill/>
                          </a:ln>
                          <a:solidFill>
                            <a:prstClr val="black"/>
                          </a:solidFill>
                          <a:effectLst/>
                          <a:uLnTx/>
                          <a:uFillTx/>
                          <a:latin typeface="+mn-lt"/>
                          <a:ea typeface="+mn-ea"/>
                          <a:cs typeface="+mn-cs"/>
                        </a:rPr>
                        <a:t>
 Colour inspiration comes from all places! Inject a little creativity to your walls by matching colours to accents of your furniture for a cohesive flow in your space. 
Find out how you can turn inspiration into reality with ease. Fill in an enquiry on Get Your Paint website! #MakeItMajestic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17:03:18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2990153"/>
                  </a:ext>
                </a:extLst>
              </a:tr>
            </a:tbl>
          </a:graphicData>
        </a:graphic>
      </p:graphicFrame>
      <p:sp>
        <p:nvSpPr>
          <p:cNvPr id="4" name="Text Placeholder 3">
            <a:extLst>
              <a:ext uri="{FF2B5EF4-FFF2-40B4-BE49-F238E27FC236}">
                <a16:creationId xmlns:a16="http://schemas.microsoft.com/office/drawing/2014/main" id="{57B49CAD-A379-482E-8BA4-96F642D13BAA}"/>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677812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CAAA-A551-45D6-AED3-FFCBECC47947}"/>
              </a:ext>
            </a:extLst>
          </p:cNvPr>
          <p:cNvSpPr>
            <a:spLocks noGrp="1"/>
          </p:cNvSpPr>
          <p:nvPr>
            <p:ph type="title"/>
          </p:nvPr>
        </p:nvSpPr>
        <p:spPr/>
        <p:txBody>
          <a:bodyPr/>
          <a:lstStyle/>
          <a:p>
            <a:r>
              <a:rPr lang="en-US"/>
              <a:t>Facebook Key Metrics Radar | Jotun Malaysia</a:t>
            </a:r>
          </a:p>
        </p:txBody>
      </p:sp>
      <p:graphicFrame>
        <p:nvGraphicFramePr>
          <p:cNvPr id="6" name="Chart Placeholder 5">
            <a:extLst>
              <a:ext uri="{FF2B5EF4-FFF2-40B4-BE49-F238E27FC236}">
                <a16:creationId xmlns:a16="http://schemas.microsoft.com/office/drawing/2014/main" id="{6412976E-0614-4763-8894-A14835EC775A}"/>
              </a:ext>
            </a:extLst>
          </p:cNvPr>
          <p:cNvGraphicFramePr>
            <a:graphicFrameLocks noGrp="1"/>
          </p:cNvGraphicFramePr>
          <p:nvPr>
            <p:ph type="chart" sz="quarter" idx="13"/>
            <p:extLst>
              <p:ext uri="{D42A27DB-BD31-4B8C-83A1-F6EECF244321}">
                <p14:modId xmlns:p14="http://schemas.microsoft.com/office/powerpoint/2010/main" val="639242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DC769-B62F-42FC-930C-86CB8B84AC1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A6F3B18-8D1D-4C66-AF04-1A08997D4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07715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865</Words>
  <Application>Microsoft Office PowerPoint</Application>
  <PresentationFormat>On-screen Show (4:3)</PresentationFormat>
  <Paragraphs>441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Overview</vt:lpstr>
      <vt:lpstr>Facebook Key Metrics Table | Jotun Malaysia</vt:lpstr>
      <vt:lpstr>Facebook Page Likes Total | Jotun Malaysia</vt:lpstr>
      <vt:lpstr>Facebook Fans Change Rate | Jotun Malaysia</vt:lpstr>
      <vt:lpstr>Facebook Interaction Rate | Jotun Malaysia</vt:lpstr>
      <vt:lpstr>Facebook Total Interactions | Jotun Malaysia</vt:lpstr>
      <vt:lpstr>Facebook Own Posts Table | Jotun Malaysia - 1 of 12</vt:lpstr>
      <vt:lpstr>Facebook Own Posts Table | Jotun Malaysia - 2 of 12</vt:lpstr>
      <vt:lpstr>Facebook Own Posts Table | Jotun Malaysia - 3 of 12</vt:lpstr>
      <vt:lpstr>Facebook Own Posts Table | Jotun Malaysia - 4 of 12</vt:lpstr>
      <vt:lpstr>Facebook Own Posts Table | Jotun Malaysia - 5 of 12</vt:lpstr>
      <vt:lpstr>Facebook Own Posts Table | Jotun Malaysia - 6 of 12</vt:lpstr>
      <vt:lpstr>Facebook Own Posts Table | Jotun Malaysia - 7 of 12</vt:lpstr>
      <vt:lpstr>Facebook Own Posts Table | Jotun Malaysia - 8 of 12</vt:lpstr>
      <vt:lpstr>Facebook Own Posts Table | Jotun Malaysia - 9 of 12</vt:lpstr>
      <vt:lpstr>Facebook Own Posts Table | Jotun Malaysia - 10 of 12</vt:lpstr>
      <vt:lpstr>Facebook Own Posts Table | Jotun Malaysia - 11 of 12</vt:lpstr>
      <vt:lpstr>Facebook Own Posts Table | Jotun Malaysia - 12 of 12</vt:lpstr>
      <vt:lpstr>Facebook Key Metrics Radar | Jotun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2022-04-13T05:42:14Z</dcterms:created>
  <dcterms:modified xsi:type="dcterms:W3CDTF">2022-04-13T05:42:54Z</dcterms:modified>
</cp:coreProperties>
</file>