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Sheet1!$A$2:$A$103</c:f>
              <c:numCache>
                <c:formatCode>m/d/yyyy</c:formatCode>
                <c:ptCount val="102"/>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numCache>
            </c:numRef>
          </c:cat>
          <c:val>
            <c:numRef>
              <c:f>Sheet1!$B$2:$B$103</c:f>
              <c:numCache>
                <c:formatCode>General</c:formatCode>
                <c:ptCount val="102"/>
                <c:pt idx="0">
                  <c:v>167066</c:v>
                </c:pt>
                <c:pt idx="1">
                  <c:v>167066</c:v>
                </c:pt>
                <c:pt idx="2">
                  <c:v>167068</c:v>
                </c:pt>
                <c:pt idx="3">
                  <c:v>167077</c:v>
                </c:pt>
                <c:pt idx="4">
                  <c:v>167094</c:v>
                </c:pt>
                <c:pt idx="5">
                  <c:v>167124</c:v>
                </c:pt>
                <c:pt idx="6">
                  <c:v>167167</c:v>
                </c:pt>
                <c:pt idx="7">
                  <c:v>167191</c:v>
                </c:pt>
                <c:pt idx="8">
                  <c:v>167209</c:v>
                </c:pt>
                <c:pt idx="9">
                  <c:v>167254</c:v>
                </c:pt>
                <c:pt idx="10">
                  <c:v>167294</c:v>
                </c:pt>
                <c:pt idx="11">
                  <c:v>167334</c:v>
                </c:pt>
                <c:pt idx="12">
                  <c:v>167362</c:v>
                </c:pt>
                <c:pt idx="13">
                  <c:v>167390</c:v>
                </c:pt>
                <c:pt idx="14">
                  <c:v>167405</c:v>
                </c:pt>
                <c:pt idx="15">
                  <c:v>167419</c:v>
                </c:pt>
                <c:pt idx="16">
                  <c:v>167439</c:v>
                </c:pt>
                <c:pt idx="17">
                  <c:v>167471</c:v>
                </c:pt>
                <c:pt idx="18">
                  <c:v>167493</c:v>
                </c:pt>
                <c:pt idx="19">
                  <c:v>167514</c:v>
                </c:pt>
                <c:pt idx="20">
                  <c:v>167529</c:v>
                </c:pt>
                <c:pt idx="21">
                  <c:v>167546</c:v>
                </c:pt>
                <c:pt idx="22">
                  <c:v>167556</c:v>
                </c:pt>
                <c:pt idx="23">
                  <c:v>167576</c:v>
                </c:pt>
                <c:pt idx="24">
                  <c:v>167609</c:v>
                </c:pt>
                <c:pt idx="25">
                  <c:v>167646</c:v>
                </c:pt>
                <c:pt idx="26">
                  <c:v>167656</c:v>
                </c:pt>
                <c:pt idx="27">
                  <c:v>167663</c:v>
                </c:pt>
                <c:pt idx="28">
                  <c:v>167668</c:v>
                </c:pt>
                <c:pt idx="29">
                  <c:v>167669</c:v>
                </c:pt>
                <c:pt idx="30">
                  <c:v>167663</c:v>
                </c:pt>
                <c:pt idx="31">
                  <c:v>167668</c:v>
                </c:pt>
                <c:pt idx="32">
                  <c:v>167671</c:v>
                </c:pt>
                <c:pt idx="33">
                  <c:v>167680</c:v>
                </c:pt>
                <c:pt idx="34">
                  <c:v>167699</c:v>
                </c:pt>
                <c:pt idx="35">
                  <c:v>167704</c:v>
                </c:pt>
                <c:pt idx="36">
                  <c:v>167710</c:v>
                </c:pt>
                <c:pt idx="37">
                  <c:v>167713</c:v>
                </c:pt>
                <c:pt idx="38">
                  <c:v>167733</c:v>
                </c:pt>
                <c:pt idx="39">
                  <c:v>167751</c:v>
                </c:pt>
                <c:pt idx="40">
                  <c:v>167769</c:v>
                </c:pt>
                <c:pt idx="41">
                  <c:v>167775</c:v>
                </c:pt>
                <c:pt idx="42">
                  <c:v>167790</c:v>
                </c:pt>
                <c:pt idx="43">
                  <c:v>167802</c:v>
                </c:pt>
                <c:pt idx="44">
                  <c:v>167812</c:v>
                </c:pt>
                <c:pt idx="45">
                  <c:v>167837</c:v>
                </c:pt>
                <c:pt idx="46">
                  <c:v>167865</c:v>
                </c:pt>
                <c:pt idx="47">
                  <c:v>167891</c:v>
                </c:pt>
                <c:pt idx="48">
                  <c:v>167904</c:v>
                </c:pt>
                <c:pt idx="49">
                  <c:v>167930</c:v>
                </c:pt>
                <c:pt idx="50">
                  <c:v>167955</c:v>
                </c:pt>
                <c:pt idx="51">
                  <c:v>167973</c:v>
                </c:pt>
                <c:pt idx="52">
                  <c:v>167995</c:v>
                </c:pt>
                <c:pt idx="53">
                  <c:v>168016</c:v>
                </c:pt>
                <c:pt idx="54">
                  <c:v>168032</c:v>
                </c:pt>
                <c:pt idx="55">
                  <c:v>168044</c:v>
                </c:pt>
                <c:pt idx="56">
                  <c:v>168065</c:v>
                </c:pt>
                <c:pt idx="57">
                  <c:v>168080</c:v>
                </c:pt>
                <c:pt idx="58">
                  <c:v>168088</c:v>
                </c:pt>
                <c:pt idx="59">
                  <c:v>168095</c:v>
                </c:pt>
                <c:pt idx="60">
                  <c:v>168097</c:v>
                </c:pt>
                <c:pt idx="61">
                  <c:v>168112</c:v>
                </c:pt>
                <c:pt idx="62">
                  <c:v>168126</c:v>
                </c:pt>
                <c:pt idx="63">
                  <c:v>168128</c:v>
                </c:pt>
                <c:pt idx="64">
                  <c:v>168138</c:v>
                </c:pt>
                <c:pt idx="65">
                  <c:v>168142</c:v>
                </c:pt>
                <c:pt idx="66">
                  <c:v>168148</c:v>
                </c:pt>
                <c:pt idx="67">
                  <c:v>168151</c:v>
                </c:pt>
                <c:pt idx="68">
                  <c:v>168155</c:v>
                </c:pt>
                <c:pt idx="69">
                  <c:v>168161</c:v>
                </c:pt>
                <c:pt idx="70">
                  <c:v>168169</c:v>
                </c:pt>
                <c:pt idx="71">
                  <c:v>168173</c:v>
                </c:pt>
                <c:pt idx="72">
                  <c:v>168187</c:v>
                </c:pt>
                <c:pt idx="73">
                  <c:v>168199</c:v>
                </c:pt>
                <c:pt idx="74">
                  <c:v>168205</c:v>
                </c:pt>
                <c:pt idx="75">
                  <c:v>168213</c:v>
                </c:pt>
                <c:pt idx="76">
                  <c:v>168221</c:v>
                </c:pt>
                <c:pt idx="77">
                  <c:v>168231</c:v>
                </c:pt>
                <c:pt idx="78">
                  <c:v>168245</c:v>
                </c:pt>
                <c:pt idx="79">
                  <c:v>168252</c:v>
                </c:pt>
                <c:pt idx="80">
                  <c:v>168260</c:v>
                </c:pt>
                <c:pt idx="81">
                  <c:v>168267</c:v>
                </c:pt>
                <c:pt idx="82">
                  <c:v>168273</c:v>
                </c:pt>
                <c:pt idx="83">
                  <c:v>168281</c:v>
                </c:pt>
                <c:pt idx="84">
                  <c:v>168292</c:v>
                </c:pt>
                <c:pt idx="85">
                  <c:v>168305</c:v>
                </c:pt>
                <c:pt idx="86">
                  <c:v>168330</c:v>
                </c:pt>
                <c:pt idx="87">
                  <c:v>168361</c:v>
                </c:pt>
                <c:pt idx="88">
                  <c:v>168383</c:v>
                </c:pt>
                <c:pt idx="89">
                  <c:v>168400</c:v>
                </c:pt>
                <c:pt idx="90">
                  <c:v>168399</c:v>
                </c:pt>
                <c:pt idx="91">
                  <c:v>168401</c:v>
                </c:pt>
                <c:pt idx="92">
                  <c:v>168405</c:v>
                </c:pt>
                <c:pt idx="93">
                  <c:v>168416</c:v>
                </c:pt>
                <c:pt idx="94">
                  <c:v>168422</c:v>
                </c:pt>
                <c:pt idx="95">
                  <c:v>168435</c:v>
                </c:pt>
                <c:pt idx="96">
                  <c:v>168446</c:v>
                </c:pt>
                <c:pt idx="97">
                  <c:v>168460</c:v>
                </c:pt>
                <c:pt idx="98">
                  <c:v>168470</c:v>
                </c:pt>
                <c:pt idx="99">
                  <c:v>168476</c:v>
                </c:pt>
                <c:pt idx="100">
                  <c:v>168484</c:v>
                </c:pt>
                <c:pt idx="101">
                  <c:v>168482</c:v>
                </c:pt>
              </c:numCache>
            </c:numRef>
          </c:val>
          <c:smooth val="0"/>
          <c:extLst>
            <c:ext xmlns:c16="http://schemas.microsoft.com/office/drawing/2014/chart" uri="{C3380CC4-5D6E-409C-BE32-E72D297353CC}">
              <c16:uniqueId val="{00000000-A5C5-4C0A-809D-075DAC83416D}"/>
            </c:ext>
          </c:extLst>
        </c:ser>
        <c:dLbls>
          <c:showLegendKey val="0"/>
          <c:showVal val="0"/>
          <c:showCatName val="0"/>
          <c:showSerName val="0"/>
          <c:showPercent val="0"/>
          <c:showBubbleSize val="0"/>
        </c:dLbls>
        <c:smooth val="0"/>
        <c:axId val="387792624"/>
        <c:axId val="387796888"/>
      </c:lineChart>
      <c:dateAx>
        <c:axId val="38779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96888"/>
        <c:crosses val="autoZero"/>
        <c:auto val="1"/>
        <c:lblOffset val="100"/>
        <c:baseTimeUnit val="days"/>
      </c:dateAx>
      <c:valAx>
        <c:axId val="38779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9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Sheet1!$A$2:$A$103</c:f>
              <c:numCache>
                <c:formatCode>m/d/yyyy</c:formatCode>
                <c:ptCount val="102"/>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numCache>
            </c:numRef>
          </c:cat>
          <c:val>
            <c:numRef>
              <c:f>Sheet1!$B$2:$B$103</c:f>
              <c:numCache>
                <c:formatCode>General</c:formatCode>
                <c:ptCount val="102"/>
                <c:pt idx="0">
                  <c:v>1.1971460039266401E-3</c:v>
                </c:pt>
                <c:pt idx="1">
                  <c:v>0</c:v>
                </c:pt>
                <c:pt idx="2">
                  <c:v>1.1971316725126601E-3</c:v>
                </c:pt>
                <c:pt idx="3">
                  <c:v>5.3870280364881401E-3</c:v>
                </c:pt>
                <c:pt idx="4">
                  <c:v>1.0174949274885201E-2</c:v>
                </c:pt>
                <c:pt idx="5">
                  <c:v>1.7953966031096301E-2</c:v>
                </c:pt>
                <c:pt idx="6">
                  <c:v>2.5729398530432501E-2</c:v>
                </c:pt>
                <c:pt idx="7">
                  <c:v>1.43569005844455E-2</c:v>
                </c:pt>
                <c:pt idx="8">
                  <c:v>1.0766129755788299E-2</c:v>
                </c:pt>
                <c:pt idx="9">
                  <c:v>2.6912426962663501E-2</c:v>
                </c:pt>
                <c:pt idx="10">
                  <c:v>2.3915720999198802E-2</c:v>
                </c:pt>
                <c:pt idx="11">
                  <c:v>2.39100027496503E-2</c:v>
                </c:pt>
                <c:pt idx="12">
                  <c:v>1.6733001063740802E-2</c:v>
                </c:pt>
                <c:pt idx="13">
                  <c:v>1.6730201598929299E-2</c:v>
                </c:pt>
                <c:pt idx="14">
                  <c:v>8.9611087878606905E-3</c:v>
                </c:pt>
                <c:pt idx="15">
                  <c:v>8.3629521220990998E-3</c:v>
                </c:pt>
                <c:pt idx="16">
                  <c:v>1.19460754155741E-2</c:v>
                </c:pt>
                <c:pt idx="17">
                  <c:v>1.9111437598170099E-2</c:v>
                </c:pt>
                <c:pt idx="18">
                  <c:v>1.31366027551039E-2</c:v>
                </c:pt>
                <c:pt idx="19">
                  <c:v>1.25378374021601E-2</c:v>
                </c:pt>
                <c:pt idx="20">
                  <c:v>8.9544754468283295E-3</c:v>
                </c:pt>
                <c:pt idx="21">
                  <c:v>1.0147496851291401E-2</c:v>
                </c:pt>
                <c:pt idx="22">
                  <c:v>5.9685101404987296E-3</c:v>
                </c:pt>
                <c:pt idx="23">
                  <c:v>1.1936307861252399E-2</c:v>
                </c:pt>
                <c:pt idx="24">
                  <c:v>1.9692557406788599E-2</c:v>
                </c:pt>
                <c:pt idx="25">
                  <c:v>2.2075186893305301E-2</c:v>
                </c:pt>
                <c:pt idx="26">
                  <c:v>5.9649499540698897E-3</c:v>
                </c:pt>
                <c:pt idx="27">
                  <c:v>4.1752159183089197E-3</c:v>
                </c:pt>
                <c:pt idx="28">
                  <c:v>2.98217257236242E-3</c:v>
                </c:pt>
                <c:pt idx="29">
                  <c:v>5.9641672829639498E-4</c:v>
                </c:pt>
                <c:pt idx="30">
                  <c:v>-3.57847902713083E-3</c:v>
                </c:pt>
                <c:pt idx="31">
                  <c:v>2.98217257236242E-3</c:v>
                </c:pt>
                <c:pt idx="32">
                  <c:v>1.7892501848891899E-3</c:v>
                </c:pt>
                <c:pt idx="33">
                  <c:v>5.3676545138992404E-3</c:v>
                </c:pt>
                <c:pt idx="34">
                  <c:v>1.1331106870229E-2</c:v>
                </c:pt>
                <c:pt idx="35">
                  <c:v>2.9815323883863399E-3</c:v>
                </c:pt>
                <c:pt idx="36">
                  <c:v>3.5777321948194398E-3</c:v>
                </c:pt>
                <c:pt idx="37">
                  <c:v>1.7888020988611299E-3</c:v>
                </c:pt>
                <c:pt idx="38">
                  <c:v>1.1925134008693401E-2</c:v>
                </c:pt>
                <c:pt idx="39">
                  <c:v>1.07313408810431E-2</c:v>
                </c:pt>
                <c:pt idx="40">
                  <c:v>1.07301893878427E-2</c:v>
                </c:pt>
                <c:pt idx="41">
                  <c:v>3.57634604724353E-3</c:v>
                </c:pt>
                <c:pt idx="42">
                  <c:v>8.9405453732677703E-3</c:v>
                </c:pt>
                <c:pt idx="43">
                  <c:v>7.1517968889683496E-3</c:v>
                </c:pt>
                <c:pt idx="44">
                  <c:v>5.95940453629873E-3</c:v>
                </c:pt>
                <c:pt idx="45">
                  <c:v>1.4897623531094299E-2</c:v>
                </c:pt>
                <c:pt idx="46">
                  <c:v>1.66828530061905E-2</c:v>
                </c:pt>
                <c:pt idx="47">
                  <c:v>1.5488636702111799E-2</c:v>
                </c:pt>
                <c:pt idx="48">
                  <c:v>7.7431190474772302E-3</c:v>
                </c:pt>
                <c:pt idx="49">
                  <c:v>1.54850390699447E-2</c:v>
                </c:pt>
                <c:pt idx="50">
                  <c:v>1.48871553623534E-2</c:v>
                </c:pt>
                <c:pt idx="51">
                  <c:v>1.0717156381173499E-2</c:v>
                </c:pt>
                <c:pt idx="52">
                  <c:v>1.3097343025367201E-2</c:v>
                </c:pt>
                <c:pt idx="53">
                  <c:v>1.2500372034881999E-2</c:v>
                </c:pt>
                <c:pt idx="54">
                  <c:v>9.5229025807066006E-3</c:v>
                </c:pt>
                <c:pt idx="55">
                  <c:v>7.1414968577413803E-3</c:v>
                </c:pt>
                <c:pt idx="56">
                  <c:v>1.2496727047678E-2</c:v>
                </c:pt>
                <c:pt idx="57">
                  <c:v>8.9251182578169198E-3</c:v>
                </c:pt>
                <c:pt idx="58">
                  <c:v>4.7596382674916704E-3</c:v>
                </c:pt>
                <c:pt idx="59">
                  <c:v>4.1644852696206798E-3</c:v>
                </c:pt>
                <c:pt idx="60">
                  <c:v>1.18980338499063E-3</c:v>
                </c:pt>
                <c:pt idx="61">
                  <c:v>8.9234192162858297E-3</c:v>
                </c:pt>
                <c:pt idx="62">
                  <c:v>8.3277814790139893E-3</c:v>
                </c:pt>
                <c:pt idx="63">
                  <c:v>1.18958400247433E-3</c:v>
                </c:pt>
                <c:pt idx="64">
                  <c:v>5.94784925770841E-3</c:v>
                </c:pt>
                <c:pt idx="65">
                  <c:v>2.37899820385636E-3</c:v>
                </c:pt>
                <c:pt idx="66">
                  <c:v>3.56841241331732E-3</c:v>
                </c:pt>
                <c:pt idx="67">
                  <c:v>1.78414254109475E-3</c:v>
                </c:pt>
                <c:pt idx="68">
                  <c:v>2.37881428002212E-3</c:v>
                </c:pt>
                <c:pt idx="69">
                  <c:v>3.5681365406916199E-3</c:v>
                </c:pt>
                <c:pt idx="70">
                  <c:v>4.75734563900072E-3</c:v>
                </c:pt>
                <c:pt idx="71">
                  <c:v>2.3785596631959501E-3</c:v>
                </c:pt>
                <c:pt idx="72">
                  <c:v>8.3247608117830996E-3</c:v>
                </c:pt>
                <c:pt idx="73">
                  <c:v>7.1349153026096001E-3</c:v>
                </c:pt>
                <c:pt idx="74">
                  <c:v>3.5672031343824901E-3</c:v>
                </c:pt>
                <c:pt idx="75">
                  <c:v>4.7561011860527301E-3</c:v>
                </c:pt>
                <c:pt idx="76">
                  <c:v>4.7558749918258404E-3</c:v>
                </c:pt>
                <c:pt idx="77">
                  <c:v>5.9445610238911904E-3</c:v>
                </c:pt>
                <c:pt idx="78">
                  <c:v>8.3218907335746699E-3</c:v>
                </c:pt>
                <c:pt idx="79">
                  <c:v>4.1605991262741804E-3</c:v>
                </c:pt>
                <c:pt idx="80">
                  <c:v>4.75477260300026E-3</c:v>
                </c:pt>
                <c:pt idx="81">
                  <c:v>4.16022821823369E-3</c:v>
                </c:pt>
                <c:pt idx="82">
                  <c:v>3.5657615575246499E-3</c:v>
                </c:pt>
                <c:pt idx="83">
                  <c:v>4.7541792206711696E-3</c:v>
                </c:pt>
                <c:pt idx="84">
                  <c:v>6.5366856626713696E-3</c:v>
                </c:pt>
                <c:pt idx="85">
                  <c:v>7.72466902764243E-3</c:v>
                </c:pt>
                <c:pt idx="86">
                  <c:v>1.4853985324262501E-2</c:v>
                </c:pt>
                <c:pt idx="87">
                  <c:v>1.8416206261510099E-2</c:v>
                </c:pt>
                <c:pt idx="88">
                  <c:v>1.3067159258973299E-2</c:v>
                </c:pt>
                <c:pt idx="89">
                  <c:v>1.00960310720203E-2</c:v>
                </c:pt>
                <c:pt idx="90">
                  <c:v>-5.9382422802850305E-4</c:v>
                </c:pt>
                <c:pt idx="91">
                  <c:v>1.1876555086431601E-3</c:v>
                </c:pt>
                <c:pt idx="92">
                  <c:v>2.37528280710922E-3</c:v>
                </c:pt>
                <c:pt idx="93">
                  <c:v>6.5318725691042396E-3</c:v>
                </c:pt>
                <c:pt idx="94">
                  <c:v>3.5626068782063499E-3</c:v>
                </c:pt>
                <c:pt idx="95">
                  <c:v>7.7187065822754697E-3</c:v>
                </c:pt>
                <c:pt idx="96">
                  <c:v>6.5307091756463898E-3</c:v>
                </c:pt>
                <c:pt idx="97">
                  <c:v>8.3112688932951793E-3</c:v>
                </c:pt>
                <c:pt idx="98">
                  <c:v>5.9361272705686797E-3</c:v>
                </c:pt>
                <c:pt idx="99">
                  <c:v>3.5614649492491201E-3</c:v>
                </c:pt>
                <c:pt idx="100">
                  <c:v>4.74845081792065E-3</c:v>
                </c:pt>
                <c:pt idx="101">
                  <c:v>-1.18705633769379E-3</c:v>
                </c:pt>
              </c:numCache>
            </c:numRef>
          </c:val>
          <c:smooth val="0"/>
          <c:extLst>
            <c:ext xmlns:c16="http://schemas.microsoft.com/office/drawing/2014/chart" uri="{C3380CC4-5D6E-409C-BE32-E72D297353CC}">
              <c16:uniqueId val="{00000000-5913-4B29-BFCA-CEEBC1E5A21B}"/>
            </c:ext>
          </c:extLst>
        </c:ser>
        <c:dLbls>
          <c:showLegendKey val="0"/>
          <c:showVal val="0"/>
          <c:showCatName val="0"/>
          <c:showSerName val="0"/>
          <c:showPercent val="0"/>
          <c:showBubbleSize val="0"/>
        </c:dLbls>
        <c:smooth val="0"/>
        <c:axId val="402597560"/>
        <c:axId val="402590672"/>
      </c:lineChart>
      <c:dateAx>
        <c:axId val="40259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90672"/>
        <c:crosses val="autoZero"/>
        <c:auto val="1"/>
        <c:lblOffset val="100"/>
        <c:baseTimeUnit val="days"/>
      </c:dateAx>
      <c:valAx>
        <c:axId val="40259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9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numRef>
              <c:f>Sheet1!$A$2:$A$103</c:f>
              <c:numCache>
                <c:formatCode>m/d/yyyy</c:formatCode>
                <c:ptCount val="102"/>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numCache>
            </c:numRef>
          </c:cat>
          <c:val>
            <c:numRef>
              <c:f>Sheet1!$B$2:$B$103</c:f>
              <c:numCache>
                <c:formatCode>General</c:formatCode>
                <c:ptCount val="102"/>
                <c:pt idx="0">
                  <c:v>2.63370544398887E-2</c:v>
                </c:pt>
                <c:pt idx="1">
                  <c:v>0</c:v>
                </c:pt>
                <c:pt idx="2">
                  <c:v>2.2745365631752501E-2</c:v>
                </c:pt>
                <c:pt idx="3">
                  <c:v>0</c:v>
                </c:pt>
                <c:pt idx="4">
                  <c:v>5.6258790436005603E-2</c:v>
                </c:pt>
                <c:pt idx="5">
                  <c:v>0</c:v>
                </c:pt>
                <c:pt idx="6">
                  <c:v>1.7350204911902801E-2</c:v>
                </c:pt>
                <c:pt idx="7">
                  <c:v>0</c:v>
                </c:pt>
                <c:pt idx="8">
                  <c:v>0</c:v>
                </c:pt>
                <c:pt idx="9">
                  <c:v>2.8702812277628002E-2</c:v>
                </c:pt>
                <c:pt idx="10">
                  <c:v>0</c:v>
                </c:pt>
                <c:pt idx="11">
                  <c:v>2.2711787417669799E-2</c:v>
                </c:pt>
                <c:pt idx="12">
                  <c:v>0</c:v>
                </c:pt>
                <c:pt idx="13">
                  <c:v>1.1351687219195101E-2</c:v>
                </c:pt>
                <c:pt idx="14">
                  <c:v>0</c:v>
                </c:pt>
                <c:pt idx="15">
                  <c:v>0</c:v>
                </c:pt>
                <c:pt idx="16">
                  <c:v>1.4083581697316501</c:v>
                </c:pt>
                <c:pt idx="17">
                  <c:v>0</c:v>
                </c:pt>
                <c:pt idx="18">
                  <c:v>1.6718214494692001E-2</c:v>
                </c:pt>
                <c:pt idx="19">
                  <c:v>0</c:v>
                </c:pt>
                <c:pt idx="20">
                  <c:v>1.23268127578035</c:v>
                </c:pt>
                <c:pt idx="21">
                  <c:v>0</c:v>
                </c:pt>
                <c:pt idx="22">
                  <c:v>0</c:v>
                </c:pt>
                <c:pt idx="23">
                  <c:v>2.5661530382058401E-2</c:v>
                </c:pt>
                <c:pt idx="24">
                  <c:v>0</c:v>
                </c:pt>
                <c:pt idx="25">
                  <c:v>1.55106277628306E-2</c:v>
                </c:pt>
                <c:pt idx="26">
                  <c:v>0</c:v>
                </c:pt>
                <c:pt idx="27">
                  <c:v>3.22082321855671E-2</c:v>
                </c:pt>
                <c:pt idx="28">
                  <c:v>0</c:v>
                </c:pt>
                <c:pt idx="29">
                  <c:v>0</c:v>
                </c:pt>
                <c:pt idx="30">
                  <c:v>0</c:v>
                </c:pt>
                <c:pt idx="31">
                  <c:v>1.5507112396743501</c:v>
                </c:pt>
                <c:pt idx="32">
                  <c:v>0</c:v>
                </c:pt>
                <c:pt idx="33">
                  <c:v>0</c:v>
                </c:pt>
                <c:pt idx="34">
                  <c:v>2.5642707631389101E-2</c:v>
                </c:pt>
                <c:pt idx="35">
                  <c:v>0</c:v>
                </c:pt>
                <c:pt idx="36">
                  <c:v>0</c:v>
                </c:pt>
                <c:pt idx="37">
                  <c:v>5.9030117285091603E-2</c:v>
                </c:pt>
                <c:pt idx="38">
                  <c:v>0</c:v>
                </c:pt>
                <c:pt idx="39">
                  <c:v>0</c:v>
                </c:pt>
                <c:pt idx="40">
                  <c:v>5.06676204101097E-2</c:v>
                </c:pt>
                <c:pt idx="41">
                  <c:v>0</c:v>
                </c:pt>
                <c:pt idx="42">
                  <c:v>0</c:v>
                </c:pt>
                <c:pt idx="43">
                  <c:v>0</c:v>
                </c:pt>
                <c:pt idx="44">
                  <c:v>0.67100895671813499</c:v>
                </c:pt>
                <c:pt idx="45">
                  <c:v>0</c:v>
                </c:pt>
                <c:pt idx="46">
                  <c:v>0</c:v>
                </c:pt>
                <c:pt idx="47">
                  <c:v>1.00013104754643</c:v>
                </c:pt>
                <c:pt idx="48">
                  <c:v>0</c:v>
                </c:pt>
                <c:pt idx="49">
                  <c:v>0</c:v>
                </c:pt>
                <c:pt idx="50">
                  <c:v>0</c:v>
                </c:pt>
                <c:pt idx="51">
                  <c:v>0.76683098759257895</c:v>
                </c:pt>
                <c:pt idx="52">
                  <c:v>0</c:v>
                </c:pt>
                <c:pt idx="53">
                  <c:v>0</c:v>
                </c:pt>
                <c:pt idx="54">
                  <c:v>0.85285435413988497</c:v>
                </c:pt>
                <c:pt idx="55">
                  <c:v>0</c:v>
                </c:pt>
                <c:pt idx="56">
                  <c:v>0</c:v>
                </c:pt>
                <c:pt idx="57">
                  <c:v>0</c:v>
                </c:pt>
                <c:pt idx="58">
                  <c:v>0.11303871873587</c:v>
                </c:pt>
                <c:pt idx="59">
                  <c:v>0</c:v>
                </c:pt>
                <c:pt idx="60">
                  <c:v>0</c:v>
                </c:pt>
                <c:pt idx="61">
                  <c:v>0.93989435111597597</c:v>
                </c:pt>
                <c:pt idx="62">
                  <c:v>0</c:v>
                </c:pt>
                <c:pt idx="63">
                  <c:v>0</c:v>
                </c:pt>
                <c:pt idx="64">
                  <c:v>0</c:v>
                </c:pt>
                <c:pt idx="65">
                  <c:v>0</c:v>
                </c:pt>
                <c:pt idx="66">
                  <c:v>0</c:v>
                </c:pt>
                <c:pt idx="67">
                  <c:v>0</c:v>
                </c:pt>
                <c:pt idx="68">
                  <c:v>0</c:v>
                </c:pt>
                <c:pt idx="69">
                  <c:v>0</c:v>
                </c:pt>
                <c:pt idx="70">
                  <c:v>1.0109119020010099E-2</c:v>
                </c:pt>
                <c:pt idx="71">
                  <c:v>0</c:v>
                </c:pt>
                <c:pt idx="72">
                  <c:v>1.3081222499702699E-2</c:v>
                </c:pt>
                <c:pt idx="73">
                  <c:v>0</c:v>
                </c:pt>
                <c:pt idx="74">
                  <c:v>0</c:v>
                </c:pt>
                <c:pt idx="75">
                  <c:v>4.8748877884060897E-2</c:v>
                </c:pt>
                <c:pt idx="76">
                  <c:v>2.37788095139017E-2</c:v>
                </c:pt>
                <c:pt idx="77">
                  <c:v>6.2416035571195898E-2</c:v>
                </c:pt>
                <c:pt idx="78">
                  <c:v>0</c:v>
                </c:pt>
                <c:pt idx="79">
                  <c:v>0</c:v>
                </c:pt>
                <c:pt idx="80">
                  <c:v>0</c:v>
                </c:pt>
                <c:pt idx="81">
                  <c:v>0</c:v>
                </c:pt>
                <c:pt idx="82">
                  <c:v>6.5371129731978403E-3</c:v>
                </c:pt>
                <c:pt idx="83">
                  <c:v>0</c:v>
                </c:pt>
                <c:pt idx="84">
                  <c:v>9.8047371736210993E-3</c:v>
                </c:pt>
                <c:pt idx="85">
                  <c:v>0</c:v>
                </c:pt>
                <c:pt idx="86">
                  <c:v>0</c:v>
                </c:pt>
                <c:pt idx="87">
                  <c:v>0</c:v>
                </c:pt>
                <c:pt idx="88">
                  <c:v>0</c:v>
                </c:pt>
                <c:pt idx="89">
                  <c:v>0</c:v>
                </c:pt>
                <c:pt idx="90">
                  <c:v>0</c:v>
                </c:pt>
                <c:pt idx="91">
                  <c:v>0</c:v>
                </c:pt>
                <c:pt idx="92">
                  <c:v>0</c:v>
                </c:pt>
                <c:pt idx="93">
                  <c:v>0</c:v>
                </c:pt>
                <c:pt idx="94">
                  <c:v>1.0093873019077401E-2</c:v>
                </c:pt>
                <c:pt idx="95">
                  <c:v>0</c:v>
                </c:pt>
                <c:pt idx="96">
                  <c:v>2.9684160531940201E-2</c:v>
                </c:pt>
                <c:pt idx="97">
                  <c:v>0</c:v>
                </c:pt>
                <c:pt idx="98">
                  <c:v>1.06847119579735E-2</c:v>
                </c:pt>
                <c:pt idx="99">
                  <c:v>0</c:v>
                </c:pt>
                <c:pt idx="100">
                  <c:v>7.12250712250712E-3</c:v>
                </c:pt>
                <c:pt idx="101">
                  <c:v>0</c:v>
                </c:pt>
              </c:numCache>
            </c:numRef>
          </c:val>
          <c:smooth val="0"/>
          <c:extLst>
            <c:ext xmlns:c16="http://schemas.microsoft.com/office/drawing/2014/chart" uri="{C3380CC4-5D6E-409C-BE32-E72D297353CC}">
              <c16:uniqueId val="{00000000-7C55-4030-9BC7-62081A1EC1F2}"/>
            </c:ext>
          </c:extLst>
        </c:ser>
        <c:dLbls>
          <c:showLegendKey val="0"/>
          <c:showVal val="0"/>
          <c:showCatName val="0"/>
          <c:showSerName val="0"/>
          <c:showPercent val="0"/>
          <c:showBubbleSize val="0"/>
        </c:dLbls>
        <c:smooth val="0"/>
        <c:axId val="402602808"/>
        <c:axId val="402606416"/>
      </c:lineChart>
      <c:dateAx>
        <c:axId val="40260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6416"/>
        <c:crosses val="autoZero"/>
        <c:auto val="1"/>
        <c:lblOffset val="100"/>
        <c:baseTimeUnit val="days"/>
      </c:dateAx>
      <c:valAx>
        <c:axId val="40260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Jotun Malaysia</c:v>
                </c:pt>
              </c:strCache>
            </c:strRef>
          </c:cat>
          <c:val>
            <c:numRef>
              <c:f>Sheet1!$B$2</c:f>
              <c:numCache>
                <c:formatCode>General</c:formatCode>
                <c:ptCount val="1"/>
                <c:pt idx="0">
                  <c:v>15652</c:v>
                </c:pt>
              </c:numCache>
            </c:numRef>
          </c:val>
          <c:extLst>
            <c:ext xmlns:c16="http://schemas.microsoft.com/office/drawing/2014/chart" uri="{C3380CC4-5D6E-409C-BE32-E72D297353CC}">
              <c16:uniqueId val="{00000000-93A7-4DE7-BF8F-F0C8D2EF4C1B}"/>
            </c:ext>
          </c:extLst>
        </c:ser>
        <c:dLbls>
          <c:showLegendKey val="0"/>
          <c:showVal val="0"/>
          <c:showCatName val="0"/>
          <c:showSerName val="0"/>
          <c:showPercent val="0"/>
          <c:showBubbleSize val="0"/>
        </c:dLbls>
        <c:gapWidth val="219"/>
        <c:overlap val="-27"/>
        <c:axId val="402603464"/>
        <c:axId val="402608712"/>
      </c:barChart>
      <c:catAx>
        <c:axId val="40260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8712"/>
        <c:crosses val="autoZero"/>
        <c:auto val="1"/>
        <c:lblAlgn val="ctr"/>
        <c:lblOffset val="100"/>
        <c:noMultiLvlLbl val="0"/>
      </c:catAx>
      <c:valAx>
        <c:axId val="40260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0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Jotun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27F-4603-B263-4941BA6657F1}"/>
            </c:ext>
          </c:extLst>
        </c:ser>
        <c:dLbls>
          <c:showLegendKey val="0"/>
          <c:showVal val="0"/>
          <c:showCatName val="0"/>
          <c:showSerName val="0"/>
          <c:showPercent val="0"/>
          <c:showBubbleSize val="0"/>
        </c:dLbls>
        <c:axId val="495117040"/>
        <c:axId val="495119336"/>
      </c:radarChart>
      <c:catAx>
        <c:axId val="49511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19336"/>
        <c:crosses val="autoZero"/>
        <c:auto val="1"/>
        <c:lblAlgn val="ctr"/>
        <c:lblOffset val="100"/>
        <c:noMultiLvlLbl val="0"/>
      </c:catAx>
      <c:valAx>
        <c:axId val="49511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1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9877-8BAD-4986-A6DD-F1F17D803B9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1D6CA6D-6BE1-49BE-AD16-A1A24EE87EE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61339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5C9B-74A8-40F9-A9F5-6459B459BB41}"/>
              </a:ext>
            </a:extLst>
          </p:cNvPr>
          <p:cNvSpPr>
            <a:spLocks noGrp="1"/>
          </p:cNvSpPr>
          <p:nvPr>
            <p:ph type="title"/>
          </p:nvPr>
        </p:nvSpPr>
        <p:spPr/>
        <p:txBody>
          <a:bodyPr/>
          <a:lstStyle/>
          <a:p>
            <a:r>
              <a:rPr lang="en-US"/>
              <a:t>Facebook Key Metrics Table | Jotun Malaysia</a:t>
            </a:r>
          </a:p>
        </p:txBody>
      </p:sp>
      <p:graphicFrame>
        <p:nvGraphicFramePr>
          <p:cNvPr id="5" name="Table Placeholder 4">
            <a:extLst>
              <a:ext uri="{FF2B5EF4-FFF2-40B4-BE49-F238E27FC236}">
                <a16:creationId xmlns:a16="http://schemas.microsoft.com/office/drawing/2014/main" id="{12EB89E0-C463-4572-A590-AF935BDF18CA}"/>
              </a:ext>
            </a:extLst>
          </p:cNvPr>
          <p:cNvGraphicFramePr>
            <a:graphicFrameLocks noGrp="1"/>
          </p:cNvGraphicFramePr>
          <p:nvPr>
            <p:ph type="tbl" sz="quarter" idx="13"/>
            <p:extLst>
              <p:ext uri="{D42A27DB-BD31-4B8C-83A1-F6EECF244321}">
                <p14:modId xmlns:p14="http://schemas.microsoft.com/office/powerpoint/2010/main" val="3768910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69087593"/>
                    </a:ext>
                  </a:extLst>
                </a:gridCol>
                <a:gridCol w="740665">
                  <a:extLst>
                    <a:ext uri="{9D8B030D-6E8A-4147-A177-3AD203B41FA5}">
                      <a16:colId xmlns:a16="http://schemas.microsoft.com/office/drawing/2014/main" val="2238688905"/>
                    </a:ext>
                  </a:extLst>
                </a:gridCol>
                <a:gridCol w="411480">
                  <a:extLst>
                    <a:ext uri="{9D8B030D-6E8A-4147-A177-3AD203B41FA5}">
                      <a16:colId xmlns:a16="http://schemas.microsoft.com/office/drawing/2014/main" val="3170335236"/>
                    </a:ext>
                  </a:extLst>
                </a:gridCol>
                <a:gridCol w="740665">
                  <a:extLst>
                    <a:ext uri="{9D8B030D-6E8A-4147-A177-3AD203B41FA5}">
                      <a16:colId xmlns:a16="http://schemas.microsoft.com/office/drawing/2014/main" val="3614794661"/>
                    </a:ext>
                  </a:extLst>
                </a:gridCol>
                <a:gridCol w="411480">
                  <a:extLst>
                    <a:ext uri="{9D8B030D-6E8A-4147-A177-3AD203B41FA5}">
                      <a16:colId xmlns:a16="http://schemas.microsoft.com/office/drawing/2014/main" val="2332175667"/>
                    </a:ext>
                  </a:extLst>
                </a:gridCol>
                <a:gridCol w="411480">
                  <a:extLst>
                    <a:ext uri="{9D8B030D-6E8A-4147-A177-3AD203B41FA5}">
                      <a16:colId xmlns:a16="http://schemas.microsoft.com/office/drawing/2014/main" val="975295661"/>
                    </a:ext>
                  </a:extLst>
                </a:gridCol>
                <a:gridCol w="411480">
                  <a:extLst>
                    <a:ext uri="{9D8B030D-6E8A-4147-A177-3AD203B41FA5}">
                      <a16:colId xmlns:a16="http://schemas.microsoft.com/office/drawing/2014/main" val="935359755"/>
                    </a:ext>
                  </a:extLst>
                </a:gridCol>
                <a:gridCol w="411480">
                  <a:extLst>
                    <a:ext uri="{9D8B030D-6E8A-4147-A177-3AD203B41FA5}">
                      <a16:colId xmlns:a16="http://schemas.microsoft.com/office/drawing/2014/main" val="3949929488"/>
                    </a:ext>
                  </a:extLst>
                </a:gridCol>
                <a:gridCol w="411480">
                  <a:extLst>
                    <a:ext uri="{9D8B030D-6E8A-4147-A177-3AD203B41FA5}">
                      <a16:colId xmlns:a16="http://schemas.microsoft.com/office/drawing/2014/main" val="2734643001"/>
                    </a:ext>
                  </a:extLst>
                </a:gridCol>
                <a:gridCol w="411480">
                  <a:extLst>
                    <a:ext uri="{9D8B030D-6E8A-4147-A177-3AD203B41FA5}">
                      <a16:colId xmlns:a16="http://schemas.microsoft.com/office/drawing/2014/main" val="1563868835"/>
                    </a:ext>
                  </a:extLst>
                </a:gridCol>
                <a:gridCol w="411480">
                  <a:extLst>
                    <a:ext uri="{9D8B030D-6E8A-4147-A177-3AD203B41FA5}">
                      <a16:colId xmlns:a16="http://schemas.microsoft.com/office/drawing/2014/main" val="1472900897"/>
                    </a:ext>
                  </a:extLst>
                </a:gridCol>
                <a:gridCol w="411480">
                  <a:extLst>
                    <a:ext uri="{9D8B030D-6E8A-4147-A177-3AD203B41FA5}">
                      <a16:colId xmlns:a16="http://schemas.microsoft.com/office/drawing/2014/main" val="3079094081"/>
                    </a:ext>
                  </a:extLst>
                </a:gridCol>
                <a:gridCol w="411480">
                  <a:extLst>
                    <a:ext uri="{9D8B030D-6E8A-4147-A177-3AD203B41FA5}">
                      <a16:colId xmlns:a16="http://schemas.microsoft.com/office/drawing/2014/main" val="1605253833"/>
                    </a:ext>
                  </a:extLst>
                </a:gridCol>
                <a:gridCol w="411480">
                  <a:extLst>
                    <a:ext uri="{9D8B030D-6E8A-4147-A177-3AD203B41FA5}">
                      <a16:colId xmlns:a16="http://schemas.microsoft.com/office/drawing/2014/main" val="5588547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60305217"/>
                  </a:ext>
                </a:extLst>
              </a:tr>
              <a:tr h="370840">
                <a:tc>
                  <a:txBody>
                    <a:bodyPr/>
                    <a:lstStyle/>
                    <a:p>
                      <a:r>
                        <a:rPr lang="en-US" sz="1000"/>
                        <a:t>Jotun Malaysia</a:t>
                      </a:r>
                    </a:p>
                  </a:txBody>
                  <a:tcPr/>
                </a:tc>
                <a:tc>
                  <a:txBody>
                    <a:bodyPr/>
                    <a:lstStyle/>
                    <a:p>
                      <a:r>
                        <a:rPr lang="en-US" sz="1000"/>
                        <a:t>168482</a:t>
                      </a:r>
                    </a:p>
                  </a:txBody>
                  <a:tcPr/>
                </a:tc>
                <a:tc>
                  <a:txBody>
                    <a:bodyPr/>
                    <a:lstStyle/>
                    <a:p>
                      <a:r>
                        <a:rPr lang="en-US" sz="1000"/>
                        <a:t>1418</a:t>
                      </a:r>
                    </a:p>
                  </a:txBody>
                  <a:tcPr/>
                </a:tc>
                <a:tc>
                  <a:txBody>
                    <a:bodyPr/>
                    <a:lstStyle/>
                    <a:p>
                      <a:r>
                        <a:rPr lang="en-US" sz="1000"/>
                        <a:t>172753</a:t>
                      </a:r>
                    </a:p>
                  </a:txBody>
                  <a:tcPr/>
                </a:tc>
                <a:tc>
                  <a:txBody>
                    <a:bodyPr/>
                    <a:lstStyle/>
                    <a:p>
                      <a:r>
                        <a:rPr lang="en-US" sz="1000"/>
                        <a:t>1730</a:t>
                      </a:r>
                    </a:p>
                  </a:txBody>
                  <a:tcPr/>
                </a:tc>
                <a:tc>
                  <a:txBody>
                    <a:bodyPr/>
                    <a:lstStyle/>
                    <a:p>
                      <a:r>
                        <a:rPr lang="en-US" sz="1000"/>
                        <a:t>38</a:t>
                      </a:r>
                    </a:p>
                  </a:txBody>
                  <a:tcPr/>
                </a:tc>
                <a:tc>
                  <a:txBody>
                    <a:bodyPr/>
                    <a:lstStyle/>
                    <a:p>
                      <a:r>
                        <a:rPr lang="en-US" sz="1000"/>
                        <a:t>15172</a:t>
                      </a:r>
                    </a:p>
                  </a:txBody>
                  <a:tcPr/>
                </a:tc>
                <a:tc>
                  <a:txBody>
                    <a:bodyPr/>
                    <a:lstStyle/>
                    <a:p>
                      <a:r>
                        <a:rPr lang="en-US" sz="1000"/>
                        <a:t>9</a:t>
                      </a:r>
                    </a:p>
                  </a:txBody>
                  <a:tcPr/>
                </a:tc>
                <a:tc>
                  <a:txBody>
                    <a:bodyPr/>
                    <a:lstStyle/>
                    <a:p>
                      <a:r>
                        <a:rPr lang="en-US" sz="1000"/>
                        <a:t>152</a:t>
                      </a:r>
                    </a:p>
                  </a:txBody>
                  <a:tcPr/>
                </a:tc>
                <a:tc>
                  <a:txBody>
                    <a:bodyPr/>
                    <a:lstStyle/>
                    <a:p>
                      <a:r>
                        <a:rPr lang="en-US" sz="1000"/>
                        <a:t>328</a:t>
                      </a:r>
                    </a:p>
                  </a:txBody>
                  <a:tcPr/>
                </a:tc>
                <a:tc>
                  <a:txBody>
                    <a:bodyPr/>
                    <a:lstStyle/>
                    <a:p>
                      <a:r>
                        <a:rPr lang="en-US" sz="1000"/>
                        <a:t>2</a:t>
                      </a:r>
                    </a:p>
                  </a:txBody>
                  <a:tcPr/>
                </a:tc>
                <a:tc>
                  <a:txBody>
                    <a:bodyPr/>
                    <a:lstStyle/>
                    <a:p>
                      <a:r>
                        <a:rPr lang="en-US" sz="1000"/>
                        <a:t>0</a:t>
                      </a:r>
                    </a:p>
                  </a:txBody>
                  <a:tcPr/>
                </a:tc>
                <a:tc>
                  <a:txBody>
                    <a:bodyPr/>
                    <a:lstStyle/>
                    <a:p>
                      <a:r>
                        <a:rPr lang="en-US" sz="1000"/>
                        <a:t>0.2455 %</a:t>
                      </a:r>
                    </a:p>
                  </a:txBody>
                  <a:tcPr/>
                </a:tc>
                <a:tc>
                  <a:txBody>
                    <a:bodyPr/>
                    <a:lstStyle/>
                    <a:p>
                      <a:r>
                        <a:rPr lang="en-US" sz="1000"/>
                        <a:t>0.0 %</a:t>
                      </a:r>
                    </a:p>
                  </a:txBody>
                  <a:tcPr/>
                </a:tc>
                <a:extLst>
                  <a:ext uri="{0D108BD9-81ED-4DB2-BD59-A6C34878D82A}">
                    <a16:rowId xmlns:a16="http://schemas.microsoft.com/office/drawing/2014/main" val="1274333675"/>
                  </a:ext>
                </a:extLst>
              </a:tr>
            </a:tbl>
          </a:graphicData>
        </a:graphic>
      </p:graphicFrame>
      <p:sp>
        <p:nvSpPr>
          <p:cNvPr id="4" name="Text Placeholder 3">
            <a:extLst>
              <a:ext uri="{FF2B5EF4-FFF2-40B4-BE49-F238E27FC236}">
                <a16:creationId xmlns:a16="http://schemas.microsoft.com/office/drawing/2014/main" id="{072F99B4-81CB-4EFD-B6D5-FC2F880E975C}"/>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21710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6993C-2BEE-4FAE-88E3-2F923DAE1C46}"/>
              </a:ext>
            </a:extLst>
          </p:cNvPr>
          <p:cNvSpPr>
            <a:spLocks noGrp="1"/>
          </p:cNvSpPr>
          <p:nvPr>
            <p:ph type="title"/>
          </p:nvPr>
        </p:nvSpPr>
        <p:spPr/>
        <p:txBody>
          <a:bodyPr/>
          <a:lstStyle/>
          <a:p>
            <a:r>
              <a:rPr lang="en-US"/>
              <a:t>Facebook Page Likes Total | Jotun Malaysia</a:t>
            </a:r>
          </a:p>
        </p:txBody>
      </p:sp>
      <p:graphicFrame>
        <p:nvGraphicFramePr>
          <p:cNvPr id="6" name="Chart Placeholder 5">
            <a:extLst>
              <a:ext uri="{FF2B5EF4-FFF2-40B4-BE49-F238E27FC236}">
                <a16:creationId xmlns:a16="http://schemas.microsoft.com/office/drawing/2014/main" id="{E948D212-F2C2-4334-86BC-6DBEE20A56C9}"/>
              </a:ext>
            </a:extLst>
          </p:cNvPr>
          <p:cNvGraphicFramePr>
            <a:graphicFrameLocks noGrp="1"/>
          </p:cNvGraphicFramePr>
          <p:nvPr>
            <p:ph type="chart" sz="quarter" idx="13"/>
            <p:extLst>
              <p:ext uri="{D42A27DB-BD31-4B8C-83A1-F6EECF244321}">
                <p14:modId xmlns:p14="http://schemas.microsoft.com/office/powerpoint/2010/main" val="852679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FFBB32-2530-459C-818F-12B2320B921F}"/>
              </a:ext>
            </a:extLst>
          </p:cNvPr>
          <p:cNvSpPr>
            <a:spLocks noGrp="1"/>
          </p:cNvSpPr>
          <p:nvPr>
            <p:ph type="body" sz="quarter" idx="14"/>
          </p:nvPr>
        </p:nvSpPr>
        <p:spPr/>
        <p:txBody>
          <a:bodyPr/>
          <a:lstStyle/>
          <a:p>
            <a:r>
              <a:rPr lang="en-US"/>
              <a:t>01/01/2022 - 04/12/2022</a:t>
            </a:r>
          </a:p>
        </p:txBody>
      </p:sp>
      <p:sp>
        <p:nvSpPr>
          <p:cNvPr id="5" name="Footer Placeholder 4">
            <a:extLst>
              <a:ext uri="{FF2B5EF4-FFF2-40B4-BE49-F238E27FC236}">
                <a16:creationId xmlns:a16="http://schemas.microsoft.com/office/drawing/2014/main" id="{AAA5E9AC-326F-4B85-AD06-AB9C8CC92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66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9631-F24F-407D-83C2-7AF8ACCBEE95}"/>
              </a:ext>
            </a:extLst>
          </p:cNvPr>
          <p:cNvSpPr>
            <a:spLocks noGrp="1"/>
          </p:cNvSpPr>
          <p:nvPr>
            <p:ph type="title"/>
          </p:nvPr>
        </p:nvSpPr>
        <p:spPr/>
        <p:txBody>
          <a:bodyPr/>
          <a:lstStyle/>
          <a:p>
            <a:r>
              <a:rPr lang="en-US"/>
              <a:t>Facebook Fans Change Rate | Jotun Malaysia</a:t>
            </a:r>
          </a:p>
        </p:txBody>
      </p:sp>
      <p:graphicFrame>
        <p:nvGraphicFramePr>
          <p:cNvPr id="6" name="Chart Placeholder 5">
            <a:extLst>
              <a:ext uri="{FF2B5EF4-FFF2-40B4-BE49-F238E27FC236}">
                <a16:creationId xmlns:a16="http://schemas.microsoft.com/office/drawing/2014/main" id="{7ACE0157-B355-4E09-98C1-9B2EB7AA1F3E}"/>
              </a:ext>
            </a:extLst>
          </p:cNvPr>
          <p:cNvGraphicFramePr>
            <a:graphicFrameLocks noGrp="1"/>
          </p:cNvGraphicFramePr>
          <p:nvPr>
            <p:ph type="chart" sz="quarter" idx="13"/>
            <p:extLst>
              <p:ext uri="{D42A27DB-BD31-4B8C-83A1-F6EECF244321}">
                <p14:modId xmlns:p14="http://schemas.microsoft.com/office/powerpoint/2010/main" val="3113578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84F787-0A38-41BA-9053-9F91D9E83133}"/>
              </a:ext>
            </a:extLst>
          </p:cNvPr>
          <p:cNvSpPr>
            <a:spLocks noGrp="1"/>
          </p:cNvSpPr>
          <p:nvPr>
            <p:ph type="body" sz="quarter" idx="14"/>
          </p:nvPr>
        </p:nvSpPr>
        <p:spPr/>
        <p:txBody>
          <a:bodyPr/>
          <a:lstStyle/>
          <a:p>
            <a:r>
              <a:rPr lang="en-US"/>
              <a:t>01/01/2022 - 04/12/2022</a:t>
            </a:r>
          </a:p>
        </p:txBody>
      </p:sp>
      <p:sp>
        <p:nvSpPr>
          <p:cNvPr id="5" name="Footer Placeholder 4">
            <a:extLst>
              <a:ext uri="{FF2B5EF4-FFF2-40B4-BE49-F238E27FC236}">
                <a16:creationId xmlns:a16="http://schemas.microsoft.com/office/drawing/2014/main" id="{C8CDA9EF-E231-43B4-8B53-E935BE436A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4778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119F-ECBA-4FA2-BB29-0275897FCAD6}"/>
              </a:ext>
            </a:extLst>
          </p:cNvPr>
          <p:cNvSpPr>
            <a:spLocks noGrp="1"/>
          </p:cNvSpPr>
          <p:nvPr>
            <p:ph type="title"/>
          </p:nvPr>
        </p:nvSpPr>
        <p:spPr/>
        <p:txBody>
          <a:bodyPr/>
          <a:lstStyle/>
          <a:p>
            <a:r>
              <a:rPr lang="en-US"/>
              <a:t>Facebook Interaction Rate | Jotun Malaysia</a:t>
            </a:r>
          </a:p>
        </p:txBody>
      </p:sp>
      <p:graphicFrame>
        <p:nvGraphicFramePr>
          <p:cNvPr id="6" name="Chart Placeholder 5">
            <a:extLst>
              <a:ext uri="{FF2B5EF4-FFF2-40B4-BE49-F238E27FC236}">
                <a16:creationId xmlns:a16="http://schemas.microsoft.com/office/drawing/2014/main" id="{9E431EC3-438C-443D-8C41-9AEC9EE03CF2}"/>
              </a:ext>
            </a:extLst>
          </p:cNvPr>
          <p:cNvGraphicFramePr>
            <a:graphicFrameLocks noGrp="1"/>
          </p:cNvGraphicFramePr>
          <p:nvPr>
            <p:ph type="chart" sz="quarter" idx="13"/>
            <p:extLst>
              <p:ext uri="{D42A27DB-BD31-4B8C-83A1-F6EECF244321}">
                <p14:modId xmlns:p14="http://schemas.microsoft.com/office/powerpoint/2010/main" val="7109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634CFC-7C26-455F-8B52-FED1472F1E30}"/>
              </a:ext>
            </a:extLst>
          </p:cNvPr>
          <p:cNvSpPr>
            <a:spLocks noGrp="1"/>
          </p:cNvSpPr>
          <p:nvPr>
            <p:ph type="body" sz="quarter" idx="14"/>
          </p:nvPr>
        </p:nvSpPr>
        <p:spPr/>
        <p:txBody>
          <a:bodyPr/>
          <a:lstStyle/>
          <a:p>
            <a:r>
              <a:rPr lang="en-US"/>
              <a:t>01/01/2022 - 04/12/2022</a:t>
            </a:r>
          </a:p>
        </p:txBody>
      </p:sp>
      <p:sp>
        <p:nvSpPr>
          <p:cNvPr id="5" name="Footer Placeholder 4">
            <a:extLst>
              <a:ext uri="{FF2B5EF4-FFF2-40B4-BE49-F238E27FC236}">
                <a16:creationId xmlns:a16="http://schemas.microsoft.com/office/drawing/2014/main" id="{983CA152-0933-4AA0-989E-FAE50476F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24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CC04A-6B40-42D6-A985-1A05E296D903}"/>
              </a:ext>
            </a:extLst>
          </p:cNvPr>
          <p:cNvSpPr>
            <a:spLocks noGrp="1"/>
          </p:cNvSpPr>
          <p:nvPr>
            <p:ph type="title"/>
          </p:nvPr>
        </p:nvSpPr>
        <p:spPr/>
        <p:txBody>
          <a:bodyPr/>
          <a:lstStyle/>
          <a:p>
            <a:r>
              <a:rPr lang="en-US"/>
              <a:t>Facebook Total Interactions | Jotun Malaysia</a:t>
            </a:r>
          </a:p>
        </p:txBody>
      </p:sp>
      <p:graphicFrame>
        <p:nvGraphicFramePr>
          <p:cNvPr id="6" name="Chart Placeholder 5">
            <a:extLst>
              <a:ext uri="{FF2B5EF4-FFF2-40B4-BE49-F238E27FC236}">
                <a16:creationId xmlns:a16="http://schemas.microsoft.com/office/drawing/2014/main" id="{DBC53E8B-A5E7-4D66-B4A3-BA00FA6992A9}"/>
              </a:ext>
            </a:extLst>
          </p:cNvPr>
          <p:cNvGraphicFramePr>
            <a:graphicFrameLocks noGrp="1"/>
          </p:cNvGraphicFramePr>
          <p:nvPr>
            <p:ph type="chart" sz="quarter" idx="13"/>
            <p:extLst>
              <p:ext uri="{D42A27DB-BD31-4B8C-83A1-F6EECF244321}">
                <p14:modId xmlns:p14="http://schemas.microsoft.com/office/powerpoint/2010/main" val="944275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5927CF-C56B-41B6-BE5A-29A156C96A63}"/>
              </a:ext>
            </a:extLst>
          </p:cNvPr>
          <p:cNvSpPr>
            <a:spLocks noGrp="1"/>
          </p:cNvSpPr>
          <p:nvPr>
            <p:ph type="body" sz="quarter" idx="14"/>
          </p:nvPr>
        </p:nvSpPr>
        <p:spPr/>
        <p:txBody>
          <a:bodyPr/>
          <a:lstStyle/>
          <a:p>
            <a:r>
              <a:rPr lang="en-US"/>
              <a:t>01/01/2022 - 04/12/2022</a:t>
            </a:r>
          </a:p>
        </p:txBody>
      </p:sp>
      <p:sp>
        <p:nvSpPr>
          <p:cNvPr id="5" name="Footer Placeholder 4">
            <a:extLst>
              <a:ext uri="{FF2B5EF4-FFF2-40B4-BE49-F238E27FC236}">
                <a16:creationId xmlns:a16="http://schemas.microsoft.com/office/drawing/2014/main" id="{D214593E-2D96-4487-A563-DA68E04572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723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564B0-AB41-4724-BDB7-88E7FC10E696}"/>
              </a:ext>
            </a:extLst>
          </p:cNvPr>
          <p:cNvSpPr>
            <a:spLocks noGrp="1"/>
          </p:cNvSpPr>
          <p:nvPr>
            <p:ph type="title"/>
          </p:nvPr>
        </p:nvSpPr>
        <p:spPr/>
        <p:txBody>
          <a:bodyPr/>
          <a:lstStyle/>
          <a:p>
            <a:r>
              <a:rPr lang="en-US"/>
              <a:t>Facebook Own Posts Table | Jotun Malaysia - 1 of 21</a:t>
            </a:r>
          </a:p>
        </p:txBody>
      </p:sp>
      <p:graphicFrame>
        <p:nvGraphicFramePr>
          <p:cNvPr id="5" name="Table Placeholder 4">
            <a:extLst>
              <a:ext uri="{FF2B5EF4-FFF2-40B4-BE49-F238E27FC236}">
                <a16:creationId xmlns:a16="http://schemas.microsoft.com/office/drawing/2014/main" id="{D7989EC4-C72C-46A5-90F1-64A6BBE960FC}"/>
              </a:ext>
            </a:extLst>
          </p:cNvPr>
          <p:cNvGraphicFramePr>
            <a:graphicFrameLocks noGrp="1"/>
          </p:cNvGraphicFramePr>
          <p:nvPr>
            <p:ph type="tbl" sz="quarter" idx="13"/>
            <p:extLst>
              <p:ext uri="{D42A27DB-BD31-4B8C-83A1-F6EECF244321}">
                <p14:modId xmlns:p14="http://schemas.microsoft.com/office/powerpoint/2010/main" val="195226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2850698"/>
                    </a:ext>
                  </a:extLst>
                </a:gridCol>
                <a:gridCol w="1152144">
                  <a:extLst>
                    <a:ext uri="{9D8B030D-6E8A-4147-A177-3AD203B41FA5}">
                      <a16:colId xmlns:a16="http://schemas.microsoft.com/office/drawing/2014/main" val="1935172637"/>
                    </a:ext>
                  </a:extLst>
                </a:gridCol>
                <a:gridCol w="576072">
                  <a:extLst>
                    <a:ext uri="{9D8B030D-6E8A-4147-A177-3AD203B41FA5}">
                      <a16:colId xmlns:a16="http://schemas.microsoft.com/office/drawing/2014/main" val="1994839378"/>
                    </a:ext>
                  </a:extLst>
                </a:gridCol>
                <a:gridCol w="576072">
                  <a:extLst>
                    <a:ext uri="{9D8B030D-6E8A-4147-A177-3AD203B41FA5}">
                      <a16:colId xmlns:a16="http://schemas.microsoft.com/office/drawing/2014/main" val="3016399322"/>
                    </a:ext>
                  </a:extLst>
                </a:gridCol>
                <a:gridCol w="576072">
                  <a:extLst>
                    <a:ext uri="{9D8B030D-6E8A-4147-A177-3AD203B41FA5}">
                      <a16:colId xmlns:a16="http://schemas.microsoft.com/office/drawing/2014/main" val="814653088"/>
                    </a:ext>
                  </a:extLst>
                </a:gridCol>
                <a:gridCol w="576072">
                  <a:extLst>
                    <a:ext uri="{9D8B030D-6E8A-4147-A177-3AD203B41FA5}">
                      <a16:colId xmlns:a16="http://schemas.microsoft.com/office/drawing/2014/main" val="378594298"/>
                    </a:ext>
                  </a:extLst>
                </a:gridCol>
                <a:gridCol w="576072">
                  <a:extLst>
                    <a:ext uri="{9D8B030D-6E8A-4147-A177-3AD203B41FA5}">
                      <a16:colId xmlns:a16="http://schemas.microsoft.com/office/drawing/2014/main" val="2098885120"/>
                    </a:ext>
                  </a:extLst>
                </a:gridCol>
                <a:gridCol w="576072">
                  <a:extLst>
                    <a:ext uri="{9D8B030D-6E8A-4147-A177-3AD203B41FA5}">
                      <a16:colId xmlns:a16="http://schemas.microsoft.com/office/drawing/2014/main" val="494976638"/>
                    </a:ext>
                  </a:extLst>
                </a:gridCol>
                <a:gridCol w="576072">
                  <a:extLst>
                    <a:ext uri="{9D8B030D-6E8A-4147-A177-3AD203B41FA5}">
                      <a16:colId xmlns:a16="http://schemas.microsoft.com/office/drawing/2014/main" val="2925706424"/>
                    </a:ext>
                  </a:extLst>
                </a:gridCol>
                <a:gridCol w="576072">
                  <a:extLst>
                    <a:ext uri="{9D8B030D-6E8A-4147-A177-3AD203B41FA5}">
                      <a16:colId xmlns:a16="http://schemas.microsoft.com/office/drawing/2014/main" val="194159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425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- 2022-04-11 10:00:01</a:t>
                      </a:r>
                      <a:r>
                        <a:rPr kumimoji="0" lang="en-US" sz="1000" b="0" i="0" u="none" strike="noStrike" kern="1200" cap="none" spc="0" normalizeH="0" baseline="0" noProof="0">
                          <a:ln>
                            <a:noFill/>
                          </a:ln>
                          <a:solidFill>
                            <a:prstClr val="black"/>
                          </a:solidFill>
                          <a:effectLst/>
                          <a:uLnTx/>
                          <a:uFillTx/>
                          <a:latin typeface="+mn-lt"/>
                          <a:ea typeface="+mn-ea"/>
                          <a:cs typeface="+mn-cs"/>
                        </a:rPr>
                        <a:t>
 Look no further, Jotashield Ultra Clean is here to keep dirt out of sight. It's a superior dirt-repellent paint for exteriors that self-cleans whenever it rains. 
Need to find a colour that suits your home? Jotun colour experts are just a whatsapp away. https://bit.ly/jotuncolourexperts
#JotunMalaysia #LetHappinessRain #JotashieldUltraClean #SelfCleaningPaint #AntiDirtTechnology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1209053"/>
                  </a:ext>
                </a:extLst>
              </a:tr>
            </a:tbl>
          </a:graphicData>
        </a:graphic>
      </p:graphicFrame>
      <p:sp>
        <p:nvSpPr>
          <p:cNvPr id="4" name="Text Placeholder 3">
            <a:extLst>
              <a:ext uri="{FF2B5EF4-FFF2-40B4-BE49-F238E27FC236}">
                <a16:creationId xmlns:a16="http://schemas.microsoft.com/office/drawing/2014/main" id="{F842C08C-59D0-44A9-BAA6-2CBBFEAA6557}"/>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850947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12C0-7FBE-47D4-936C-66B573A17324}"/>
              </a:ext>
            </a:extLst>
          </p:cNvPr>
          <p:cNvSpPr>
            <a:spLocks noGrp="1"/>
          </p:cNvSpPr>
          <p:nvPr>
            <p:ph type="title"/>
          </p:nvPr>
        </p:nvSpPr>
        <p:spPr/>
        <p:txBody>
          <a:bodyPr/>
          <a:lstStyle/>
          <a:p>
            <a:r>
              <a:rPr lang="en-US"/>
              <a:t>Facebook Own Posts Table | Jotun Malaysia - 2 of 21</a:t>
            </a:r>
          </a:p>
        </p:txBody>
      </p:sp>
      <p:graphicFrame>
        <p:nvGraphicFramePr>
          <p:cNvPr id="5" name="Table Placeholder 4">
            <a:extLst>
              <a:ext uri="{FF2B5EF4-FFF2-40B4-BE49-F238E27FC236}">
                <a16:creationId xmlns:a16="http://schemas.microsoft.com/office/drawing/2014/main" id="{7A690B0C-462D-42CC-B2C2-5ECE68622A70}"/>
              </a:ext>
            </a:extLst>
          </p:cNvPr>
          <p:cNvGraphicFramePr>
            <a:graphicFrameLocks noGrp="1"/>
          </p:cNvGraphicFramePr>
          <p:nvPr>
            <p:ph type="tbl" sz="quarter" idx="13"/>
            <p:extLst>
              <p:ext uri="{D42A27DB-BD31-4B8C-83A1-F6EECF244321}">
                <p14:modId xmlns:p14="http://schemas.microsoft.com/office/powerpoint/2010/main" val="3695842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72603274"/>
                    </a:ext>
                  </a:extLst>
                </a:gridCol>
                <a:gridCol w="1152144">
                  <a:extLst>
                    <a:ext uri="{9D8B030D-6E8A-4147-A177-3AD203B41FA5}">
                      <a16:colId xmlns:a16="http://schemas.microsoft.com/office/drawing/2014/main" val="2063747580"/>
                    </a:ext>
                  </a:extLst>
                </a:gridCol>
                <a:gridCol w="576072">
                  <a:extLst>
                    <a:ext uri="{9D8B030D-6E8A-4147-A177-3AD203B41FA5}">
                      <a16:colId xmlns:a16="http://schemas.microsoft.com/office/drawing/2014/main" val="380602644"/>
                    </a:ext>
                  </a:extLst>
                </a:gridCol>
                <a:gridCol w="576072">
                  <a:extLst>
                    <a:ext uri="{9D8B030D-6E8A-4147-A177-3AD203B41FA5}">
                      <a16:colId xmlns:a16="http://schemas.microsoft.com/office/drawing/2014/main" val="2236291379"/>
                    </a:ext>
                  </a:extLst>
                </a:gridCol>
                <a:gridCol w="576072">
                  <a:extLst>
                    <a:ext uri="{9D8B030D-6E8A-4147-A177-3AD203B41FA5}">
                      <a16:colId xmlns:a16="http://schemas.microsoft.com/office/drawing/2014/main" val="3930797222"/>
                    </a:ext>
                  </a:extLst>
                </a:gridCol>
                <a:gridCol w="576072">
                  <a:extLst>
                    <a:ext uri="{9D8B030D-6E8A-4147-A177-3AD203B41FA5}">
                      <a16:colId xmlns:a16="http://schemas.microsoft.com/office/drawing/2014/main" val="3505579908"/>
                    </a:ext>
                  </a:extLst>
                </a:gridCol>
                <a:gridCol w="576072">
                  <a:extLst>
                    <a:ext uri="{9D8B030D-6E8A-4147-A177-3AD203B41FA5}">
                      <a16:colId xmlns:a16="http://schemas.microsoft.com/office/drawing/2014/main" val="3996680424"/>
                    </a:ext>
                  </a:extLst>
                </a:gridCol>
                <a:gridCol w="576072">
                  <a:extLst>
                    <a:ext uri="{9D8B030D-6E8A-4147-A177-3AD203B41FA5}">
                      <a16:colId xmlns:a16="http://schemas.microsoft.com/office/drawing/2014/main" val="3361254458"/>
                    </a:ext>
                  </a:extLst>
                </a:gridCol>
                <a:gridCol w="576072">
                  <a:extLst>
                    <a:ext uri="{9D8B030D-6E8A-4147-A177-3AD203B41FA5}">
                      <a16:colId xmlns:a16="http://schemas.microsoft.com/office/drawing/2014/main" val="1790743262"/>
                    </a:ext>
                  </a:extLst>
                </a:gridCol>
                <a:gridCol w="576072">
                  <a:extLst>
                    <a:ext uri="{9D8B030D-6E8A-4147-A177-3AD203B41FA5}">
                      <a16:colId xmlns:a16="http://schemas.microsoft.com/office/drawing/2014/main" val="3127699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902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- 2022-04-09 10:00:04</a:t>
                      </a:r>
                      <a:r>
                        <a:rPr kumimoji="0" lang="en-US" sz="1000" b="0" i="0" u="none" strike="noStrike" kern="1200" cap="none" spc="0" normalizeH="0" baseline="0" noProof="0">
                          <a:ln>
                            <a:noFill/>
                          </a:ln>
                          <a:solidFill>
                            <a:prstClr val="black"/>
                          </a:solidFill>
                          <a:effectLst/>
                          <a:uLnTx/>
                          <a:uFillTx/>
                          <a:latin typeface="+mn-lt"/>
                          <a:ea typeface="+mn-ea"/>
                          <a:cs typeface="+mn-cs"/>
                        </a:rPr>
                        <a:t>
 When rain meets Jotashield Ultra Clean, there’s no room for stubborn dirt. Just a coat of our dirt-resistant paint for a lasting fresh look.
Need to find a colour that suits your home? Jotun colour experts are just a whatsapp away. https://bit.ly/jotuncolourexperts
#JotunMalaysia #LetHappinessRain #SelfCleaningPaint #AntiDirtTechnology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3026929"/>
                  </a:ext>
                </a:extLst>
              </a:tr>
            </a:tbl>
          </a:graphicData>
        </a:graphic>
      </p:graphicFrame>
      <p:sp>
        <p:nvSpPr>
          <p:cNvPr id="4" name="Text Placeholder 3">
            <a:extLst>
              <a:ext uri="{FF2B5EF4-FFF2-40B4-BE49-F238E27FC236}">
                <a16:creationId xmlns:a16="http://schemas.microsoft.com/office/drawing/2014/main" id="{0429A818-433A-46F3-930E-1D71CBF1CD89}"/>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319411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D8607-261F-4C18-99E6-FC879BAE2083}"/>
              </a:ext>
            </a:extLst>
          </p:cNvPr>
          <p:cNvSpPr>
            <a:spLocks noGrp="1"/>
          </p:cNvSpPr>
          <p:nvPr>
            <p:ph type="title"/>
          </p:nvPr>
        </p:nvSpPr>
        <p:spPr/>
        <p:txBody>
          <a:bodyPr/>
          <a:lstStyle/>
          <a:p>
            <a:r>
              <a:rPr lang="en-US"/>
              <a:t>Facebook Own Posts Table | Jotun Malaysia - 3 of 21</a:t>
            </a:r>
          </a:p>
        </p:txBody>
      </p:sp>
      <p:graphicFrame>
        <p:nvGraphicFramePr>
          <p:cNvPr id="5" name="Table Placeholder 4">
            <a:extLst>
              <a:ext uri="{FF2B5EF4-FFF2-40B4-BE49-F238E27FC236}">
                <a16:creationId xmlns:a16="http://schemas.microsoft.com/office/drawing/2014/main" id="{07D897FA-3A34-4375-BFEF-A5EDAD400BC1}"/>
              </a:ext>
            </a:extLst>
          </p:cNvPr>
          <p:cNvGraphicFramePr>
            <a:graphicFrameLocks noGrp="1"/>
          </p:cNvGraphicFramePr>
          <p:nvPr>
            <p:ph type="tbl" sz="quarter" idx="13"/>
            <p:extLst>
              <p:ext uri="{D42A27DB-BD31-4B8C-83A1-F6EECF244321}">
                <p14:modId xmlns:p14="http://schemas.microsoft.com/office/powerpoint/2010/main" val="2008187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01139445"/>
                    </a:ext>
                  </a:extLst>
                </a:gridCol>
                <a:gridCol w="1152144">
                  <a:extLst>
                    <a:ext uri="{9D8B030D-6E8A-4147-A177-3AD203B41FA5}">
                      <a16:colId xmlns:a16="http://schemas.microsoft.com/office/drawing/2014/main" val="1681062776"/>
                    </a:ext>
                  </a:extLst>
                </a:gridCol>
                <a:gridCol w="576072">
                  <a:extLst>
                    <a:ext uri="{9D8B030D-6E8A-4147-A177-3AD203B41FA5}">
                      <a16:colId xmlns:a16="http://schemas.microsoft.com/office/drawing/2014/main" val="2636563917"/>
                    </a:ext>
                  </a:extLst>
                </a:gridCol>
                <a:gridCol w="576072">
                  <a:extLst>
                    <a:ext uri="{9D8B030D-6E8A-4147-A177-3AD203B41FA5}">
                      <a16:colId xmlns:a16="http://schemas.microsoft.com/office/drawing/2014/main" val="3528592019"/>
                    </a:ext>
                  </a:extLst>
                </a:gridCol>
                <a:gridCol w="576072">
                  <a:extLst>
                    <a:ext uri="{9D8B030D-6E8A-4147-A177-3AD203B41FA5}">
                      <a16:colId xmlns:a16="http://schemas.microsoft.com/office/drawing/2014/main" val="2071032674"/>
                    </a:ext>
                  </a:extLst>
                </a:gridCol>
                <a:gridCol w="576072">
                  <a:extLst>
                    <a:ext uri="{9D8B030D-6E8A-4147-A177-3AD203B41FA5}">
                      <a16:colId xmlns:a16="http://schemas.microsoft.com/office/drawing/2014/main" val="1178059261"/>
                    </a:ext>
                  </a:extLst>
                </a:gridCol>
                <a:gridCol w="576072">
                  <a:extLst>
                    <a:ext uri="{9D8B030D-6E8A-4147-A177-3AD203B41FA5}">
                      <a16:colId xmlns:a16="http://schemas.microsoft.com/office/drawing/2014/main" val="70327897"/>
                    </a:ext>
                  </a:extLst>
                </a:gridCol>
                <a:gridCol w="576072">
                  <a:extLst>
                    <a:ext uri="{9D8B030D-6E8A-4147-A177-3AD203B41FA5}">
                      <a16:colId xmlns:a16="http://schemas.microsoft.com/office/drawing/2014/main" val="2798983872"/>
                    </a:ext>
                  </a:extLst>
                </a:gridCol>
                <a:gridCol w="576072">
                  <a:extLst>
                    <a:ext uri="{9D8B030D-6E8A-4147-A177-3AD203B41FA5}">
                      <a16:colId xmlns:a16="http://schemas.microsoft.com/office/drawing/2014/main" val="1101336748"/>
                    </a:ext>
                  </a:extLst>
                </a:gridCol>
                <a:gridCol w="576072">
                  <a:extLst>
                    <a:ext uri="{9D8B030D-6E8A-4147-A177-3AD203B41FA5}">
                      <a16:colId xmlns:a16="http://schemas.microsoft.com/office/drawing/2014/main" val="366597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1670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- 2022-04-07 10:00:02</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therapeutic than the sound of rain. So turn up the volume and #LetHappinessRain with Jotashield Ultra Clean, the self-cleaning paint. 
Need help to find a colour that suits your home? Jotun colour experts are just a whatsapp away. https://bit.ly/jotuncolourexperts 
#JotunMalaysia #LetHappinessRain #TheSoundOfHappiness #SelfCleaningPaint #AntiDirtTechnology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97355360"/>
                  </a:ext>
                </a:extLst>
              </a:tr>
            </a:tbl>
          </a:graphicData>
        </a:graphic>
      </p:graphicFrame>
      <p:sp>
        <p:nvSpPr>
          <p:cNvPr id="4" name="Text Placeholder 3">
            <a:extLst>
              <a:ext uri="{FF2B5EF4-FFF2-40B4-BE49-F238E27FC236}">
                <a16:creationId xmlns:a16="http://schemas.microsoft.com/office/drawing/2014/main" id="{FD3279AF-FE53-4DDA-B3CC-D1ED8163C539}"/>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223534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16B3-EC09-4B82-828C-D832ECC293FD}"/>
              </a:ext>
            </a:extLst>
          </p:cNvPr>
          <p:cNvSpPr>
            <a:spLocks noGrp="1"/>
          </p:cNvSpPr>
          <p:nvPr>
            <p:ph type="title"/>
          </p:nvPr>
        </p:nvSpPr>
        <p:spPr/>
        <p:txBody>
          <a:bodyPr/>
          <a:lstStyle/>
          <a:p>
            <a:r>
              <a:rPr lang="en-US"/>
              <a:t>Facebook Own Posts Table | Jotun Malaysia - 4 of 21</a:t>
            </a:r>
          </a:p>
        </p:txBody>
      </p:sp>
      <p:graphicFrame>
        <p:nvGraphicFramePr>
          <p:cNvPr id="5" name="Table Placeholder 4">
            <a:extLst>
              <a:ext uri="{FF2B5EF4-FFF2-40B4-BE49-F238E27FC236}">
                <a16:creationId xmlns:a16="http://schemas.microsoft.com/office/drawing/2014/main" id="{F55660B9-067F-4090-BB6B-116FCED84683}"/>
              </a:ext>
            </a:extLst>
          </p:cNvPr>
          <p:cNvGraphicFramePr>
            <a:graphicFrameLocks noGrp="1"/>
          </p:cNvGraphicFramePr>
          <p:nvPr>
            <p:ph type="tbl" sz="quarter" idx="13"/>
            <p:extLst>
              <p:ext uri="{D42A27DB-BD31-4B8C-83A1-F6EECF244321}">
                <p14:modId xmlns:p14="http://schemas.microsoft.com/office/powerpoint/2010/main" val="312702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5468205"/>
                    </a:ext>
                  </a:extLst>
                </a:gridCol>
                <a:gridCol w="1152144">
                  <a:extLst>
                    <a:ext uri="{9D8B030D-6E8A-4147-A177-3AD203B41FA5}">
                      <a16:colId xmlns:a16="http://schemas.microsoft.com/office/drawing/2014/main" val="347241373"/>
                    </a:ext>
                  </a:extLst>
                </a:gridCol>
                <a:gridCol w="576072">
                  <a:extLst>
                    <a:ext uri="{9D8B030D-6E8A-4147-A177-3AD203B41FA5}">
                      <a16:colId xmlns:a16="http://schemas.microsoft.com/office/drawing/2014/main" val="2074006300"/>
                    </a:ext>
                  </a:extLst>
                </a:gridCol>
                <a:gridCol w="576072">
                  <a:extLst>
                    <a:ext uri="{9D8B030D-6E8A-4147-A177-3AD203B41FA5}">
                      <a16:colId xmlns:a16="http://schemas.microsoft.com/office/drawing/2014/main" val="3613024816"/>
                    </a:ext>
                  </a:extLst>
                </a:gridCol>
                <a:gridCol w="576072">
                  <a:extLst>
                    <a:ext uri="{9D8B030D-6E8A-4147-A177-3AD203B41FA5}">
                      <a16:colId xmlns:a16="http://schemas.microsoft.com/office/drawing/2014/main" val="2670208411"/>
                    </a:ext>
                  </a:extLst>
                </a:gridCol>
                <a:gridCol w="576072">
                  <a:extLst>
                    <a:ext uri="{9D8B030D-6E8A-4147-A177-3AD203B41FA5}">
                      <a16:colId xmlns:a16="http://schemas.microsoft.com/office/drawing/2014/main" val="4162329451"/>
                    </a:ext>
                  </a:extLst>
                </a:gridCol>
                <a:gridCol w="576072">
                  <a:extLst>
                    <a:ext uri="{9D8B030D-6E8A-4147-A177-3AD203B41FA5}">
                      <a16:colId xmlns:a16="http://schemas.microsoft.com/office/drawing/2014/main" val="3760743776"/>
                    </a:ext>
                  </a:extLst>
                </a:gridCol>
                <a:gridCol w="576072">
                  <a:extLst>
                    <a:ext uri="{9D8B030D-6E8A-4147-A177-3AD203B41FA5}">
                      <a16:colId xmlns:a16="http://schemas.microsoft.com/office/drawing/2014/main" val="482790011"/>
                    </a:ext>
                  </a:extLst>
                </a:gridCol>
                <a:gridCol w="576072">
                  <a:extLst>
                    <a:ext uri="{9D8B030D-6E8A-4147-A177-3AD203B41FA5}">
                      <a16:colId xmlns:a16="http://schemas.microsoft.com/office/drawing/2014/main" val="2862910929"/>
                    </a:ext>
                  </a:extLst>
                </a:gridCol>
                <a:gridCol w="576072">
                  <a:extLst>
                    <a:ext uri="{9D8B030D-6E8A-4147-A177-3AD203B41FA5}">
                      <a16:colId xmlns:a16="http://schemas.microsoft.com/office/drawing/2014/main" val="423076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4878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- 2022-04-05 15:58:37</a:t>
                      </a:r>
                      <a:r>
                        <a:rPr kumimoji="0" lang="en-US" sz="1000" b="0" i="0" u="none" strike="noStrike" kern="1200" cap="none" spc="0" normalizeH="0" baseline="0" noProof="0">
                          <a:ln>
                            <a:noFill/>
                          </a:ln>
                          <a:solidFill>
                            <a:prstClr val="black"/>
                          </a:solidFill>
                          <a:effectLst/>
                          <a:uLnTx/>
                          <a:uFillTx/>
                          <a:latin typeface="+mn-lt"/>
                          <a:ea typeface="+mn-ea"/>
                          <a:cs typeface="+mn-cs"/>
                        </a:rPr>
                        <a:t>
 When you’ve got a dirt-repellent paint and the rain to keep your home clean, it’s hard to wipe the smile off your face. Quit dirty walls for good with Jotashield Ultra Clean.  
Find more shades that suit your style with Jotun’s colour. Chat with our colour experts via whatsapp at: https://bit.ly/jotuncolourexperts  
#LetHappinessRain #JotunMalaysia #FeelTheRain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1467895"/>
                  </a:ext>
                </a:extLst>
              </a:tr>
            </a:tbl>
          </a:graphicData>
        </a:graphic>
      </p:graphicFrame>
      <p:sp>
        <p:nvSpPr>
          <p:cNvPr id="4" name="Text Placeholder 3">
            <a:extLst>
              <a:ext uri="{FF2B5EF4-FFF2-40B4-BE49-F238E27FC236}">
                <a16:creationId xmlns:a16="http://schemas.microsoft.com/office/drawing/2014/main" id="{316D53A6-B39F-4583-8F3F-B0B0DC9F849C}"/>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392810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8D6D-D537-4EE7-90E0-9C8362E8419D}"/>
              </a:ext>
            </a:extLst>
          </p:cNvPr>
          <p:cNvSpPr>
            <a:spLocks noGrp="1"/>
          </p:cNvSpPr>
          <p:nvPr>
            <p:ph type="title"/>
          </p:nvPr>
        </p:nvSpPr>
        <p:spPr/>
        <p:txBody>
          <a:bodyPr/>
          <a:lstStyle/>
          <a:p>
            <a:r>
              <a:rPr lang="en-US"/>
              <a:t>Facebook Own Posts Table | Jotun Malaysia - 5 of 21</a:t>
            </a:r>
          </a:p>
        </p:txBody>
      </p:sp>
      <p:graphicFrame>
        <p:nvGraphicFramePr>
          <p:cNvPr id="5" name="Table Placeholder 4">
            <a:extLst>
              <a:ext uri="{FF2B5EF4-FFF2-40B4-BE49-F238E27FC236}">
                <a16:creationId xmlns:a16="http://schemas.microsoft.com/office/drawing/2014/main" id="{515A1E87-03D9-4460-A60F-184B75039115}"/>
              </a:ext>
            </a:extLst>
          </p:cNvPr>
          <p:cNvGraphicFramePr>
            <a:graphicFrameLocks noGrp="1"/>
          </p:cNvGraphicFramePr>
          <p:nvPr>
            <p:ph type="tbl" sz="quarter" idx="13"/>
            <p:extLst>
              <p:ext uri="{D42A27DB-BD31-4B8C-83A1-F6EECF244321}">
                <p14:modId xmlns:p14="http://schemas.microsoft.com/office/powerpoint/2010/main" val="300079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7990161"/>
                    </a:ext>
                  </a:extLst>
                </a:gridCol>
                <a:gridCol w="1152144">
                  <a:extLst>
                    <a:ext uri="{9D8B030D-6E8A-4147-A177-3AD203B41FA5}">
                      <a16:colId xmlns:a16="http://schemas.microsoft.com/office/drawing/2014/main" val="2443654628"/>
                    </a:ext>
                  </a:extLst>
                </a:gridCol>
                <a:gridCol w="576072">
                  <a:extLst>
                    <a:ext uri="{9D8B030D-6E8A-4147-A177-3AD203B41FA5}">
                      <a16:colId xmlns:a16="http://schemas.microsoft.com/office/drawing/2014/main" val="3762754214"/>
                    </a:ext>
                  </a:extLst>
                </a:gridCol>
                <a:gridCol w="576072">
                  <a:extLst>
                    <a:ext uri="{9D8B030D-6E8A-4147-A177-3AD203B41FA5}">
                      <a16:colId xmlns:a16="http://schemas.microsoft.com/office/drawing/2014/main" val="260776024"/>
                    </a:ext>
                  </a:extLst>
                </a:gridCol>
                <a:gridCol w="576072">
                  <a:extLst>
                    <a:ext uri="{9D8B030D-6E8A-4147-A177-3AD203B41FA5}">
                      <a16:colId xmlns:a16="http://schemas.microsoft.com/office/drawing/2014/main" val="1207202262"/>
                    </a:ext>
                  </a:extLst>
                </a:gridCol>
                <a:gridCol w="576072">
                  <a:extLst>
                    <a:ext uri="{9D8B030D-6E8A-4147-A177-3AD203B41FA5}">
                      <a16:colId xmlns:a16="http://schemas.microsoft.com/office/drawing/2014/main" val="2212491120"/>
                    </a:ext>
                  </a:extLst>
                </a:gridCol>
                <a:gridCol w="576072">
                  <a:extLst>
                    <a:ext uri="{9D8B030D-6E8A-4147-A177-3AD203B41FA5}">
                      <a16:colId xmlns:a16="http://schemas.microsoft.com/office/drawing/2014/main" val="3840726275"/>
                    </a:ext>
                  </a:extLst>
                </a:gridCol>
                <a:gridCol w="576072">
                  <a:extLst>
                    <a:ext uri="{9D8B030D-6E8A-4147-A177-3AD203B41FA5}">
                      <a16:colId xmlns:a16="http://schemas.microsoft.com/office/drawing/2014/main" val="4277507663"/>
                    </a:ext>
                  </a:extLst>
                </a:gridCol>
                <a:gridCol w="576072">
                  <a:extLst>
                    <a:ext uri="{9D8B030D-6E8A-4147-A177-3AD203B41FA5}">
                      <a16:colId xmlns:a16="http://schemas.microsoft.com/office/drawing/2014/main" val="843439974"/>
                    </a:ext>
                  </a:extLst>
                </a:gridCol>
                <a:gridCol w="576072">
                  <a:extLst>
                    <a:ext uri="{9D8B030D-6E8A-4147-A177-3AD203B41FA5}">
                      <a16:colId xmlns:a16="http://schemas.microsoft.com/office/drawing/2014/main" val="1513659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4316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- 2022-03-26 10:16:54</a:t>
                      </a:r>
                      <a:r>
                        <a:rPr kumimoji="0" lang="en-US" sz="1000" b="0" i="0" u="none" strike="noStrike" kern="1200" cap="none" spc="0" normalizeH="0" baseline="0" noProof="0">
                          <a:ln>
                            <a:noFill/>
                          </a:ln>
                          <a:solidFill>
                            <a:prstClr val="black"/>
                          </a:solidFill>
                          <a:effectLst/>
                          <a:uLnTx/>
                          <a:uFillTx/>
                          <a:latin typeface="+mn-lt"/>
                          <a:ea typeface="+mn-ea"/>
                          <a:cs typeface="+mn-cs"/>
                        </a:rPr>
                        <a:t>
 Can’t decide on a colour for your exterior walls? Pick a colour that stands out and get one that speaks your style beautifully.
Discover more on Jotun’s colour trends for the year 2022. Chat with our Colour Expert: https://bit.ly/jotuncolourexperts
#LetHappinessRain #JotunMalaysia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8328896"/>
                  </a:ext>
                </a:extLst>
              </a:tr>
            </a:tbl>
          </a:graphicData>
        </a:graphic>
      </p:graphicFrame>
      <p:sp>
        <p:nvSpPr>
          <p:cNvPr id="4" name="Text Placeholder 3">
            <a:extLst>
              <a:ext uri="{FF2B5EF4-FFF2-40B4-BE49-F238E27FC236}">
                <a16:creationId xmlns:a16="http://schemas.microsoft.com/office/drawing/2014/main" id="{6B6FCD8C-6DF2-4A59-9692-797D4769AA55}"/>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924960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9B53-147F-4E63-906F-AE2BE9DF08A7}"/>
              </a:ext>
            </a:extLst>
          </p:cNvPr>
          <p:cNvSpPr>
            <a:spLocks noGrp="1"/>
          </p:cNvSpPr>
          <p:nvPr>
            <p:ph type="title"/>
          </p:nvPr>
        </p:nvSpPr>
        <p:spPr/>
        <p:txBody>
          <a:bodyPr/>
          <a:lstStyle/>
          <a:p>
            <a:r>
              <a:rPr lang="en-US"/>
              <a:t>Facebook Own Posts Table | Jotun Malaysia - 6 of 21</a:t>
            </a:r>
          </a:p>
        </p:txBody>
      </p:sp>
      <p:graphicFrame>
        <p:nvGraphicFramePr>
          <p:cNvPr id="5" name="Table Placeholder 4">
            <a:extLst>
              <a:ext uri="{FF2B5EF4-FFF2-40B4-BE49-F238E27FC236}">
                <a16:creationId xmlns:a16="http://schemas.microsoft.com/office/drawing/2014/main" id="{196D49F7-4465-49F1-A60A-08F24284E1D4}"/>
              </a:ext>
            </a:extLst>
          </p:cNvPr>
          <p:cNvGraphicFramePr>
            <a:graphicFrameLocks noGrp="1"/>
          </p:cNvGraphicFramePr>
          <p:nvPr>
            <p:ph type="tbl" sz="quarter" idx="13"/>
            <p:extLst>
              <p:ext uri="{D42A27DB-BD31-4B8C-83A1-F6EECF244321}">
                <p14:modId xmlns:p14="http://schemas.microsoft.com/office/powerpoint/2010/main" val="172644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7915551"/>
                    </a:ext>
                  </a:extLst>
                </a:gridCol>
                <a:gridCol w="1152144">
                  <a:extLst>
                    <a:ext uri="{9D8B030D-6E8A-4147-A177-3AD203B41FA5}">
                      <a16:colId xmlns:a16="http://schemas.microsoft.com/office/drawing/2014/main" val="1387827577"/>
                    </a:ext>
                  </a:extLst>
                </a:gridCol>
                <a:gridCol w="576072">
                  <a:extLst>
                    <a:ext uri="{9D8B030D-6E8A-4147-A177-3AD203B41FA5}">
                      <a16:colId xmlns:a16="http://schemas.microsoft.com/office/drawing/2014/main" val="2500542723"/>
                    </a:ext>
                  </a:extLst>
                </a:gridCol>
                <a:gridCol w="576072">
                  <a:extLst>
                    <a:ext uri="{9D8B030D-6E8A-4147-A177-3AD203B41FA5}">
                      <a16:colId xmlns:a16="http://schemas.microsoft.com/office/drawing/2014/main" val="4071001770"/>
                    </a:ext>
                  </a:extLst>
                </a:gridCol>
                <a:gridCol w="576072">
                  <a:extLst>
                    <a:ext uri="{9D8B030D-6E8A-4147-A177-3AD203B41FA5}">
                      <a16:colId xmlns:a16="http://schemas.microsoft.com/office/drawing/2014/main" val="3267265730"/>
                    </a:ext>
                  </a:extLst>
                </a:gridCol>
                <a:gridCol w="576072">
                  <a:extLst>
                    <a:ext uri="{9D8B030D-6E8A-4147-A177-3AD203B41FA5}">
                      <a16:colId xmlns:a16="http://schemas.microsoft.com/office/drawing/2014/main" val="2074824969"/>
                    </a:ext>
                  </a:extLst>
                </a:gridCol>
                <a:gridCol w="576072">
                  <a:extLst>
                    <a:ext uri="{9D8B030D-6E8A-4147-A177-3AD203B41FA5}">
                      <a16:colId xmlns:a16="http://schemas.microsoft.com/office/drawing/2014/main" val="2817660204"/>
                    </a:ext>
                  </a:extLst>
                </a:gridCol>
                <a:gridCol w="576072">
                  <a:extLst>
                    <a:ext uri="{9D8B030D-6E8A-4147-A177-3AD203B41FA5}">
                      <a16:colId xmlns:a16="http://schemas.microsoft.com/office/drawing/2014/main" val="3866653738"/>
                    </a:ext>
                  </a:extLst>
                </a:gridCol>
                <a:gridCol w="576072">
                  <a:extLst>
                    <a:ext uri="{9D8B030D-6E8A-4147-A177-3AD203B41FA5}">
                      <a16:colId xmlns:a16="http://schemas.microsoft.com/office/drawing/2014/main" val="3324242478"/>
                    </a:ext>
                  </a:extLst>
                </a:gridCol>
                <a:gridCol w="576072">
                  <a:extLst>
                    <a:ext uri="{9D8B030D-6E8A-4147-A177-3AD203B41FA5}">
                      <a16:colId xmlns:a16="http://schemas.microsoft.com/office/drawing/2014/main" val="125793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198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- 2022-03-26 10:10:15</a:t>
                      </a:r>
                      <a:r>
                        <a:rPr kumimoji="0" lang="en-US" sz="1000" b="0" i="0" u="none" strike="noStrike" kern="1200" cap="none" spc="0" normalizeH="0" baseline="0" noProof="0">
                          <a:ln>
                            <a:noFill/>
                          </a:ln>
                          <a:solidFill>
                            <a:prstClr val="black"/>
                          </a:solidFill>
                          <a:effectLst/>
                          <a:uLnTx/>
                          <a:uFillTx/>
                          <a:latin typeface="+mn-lt"/>
                          <a:ea typeface="+mn-ea"/>
                          <a:cs typeface="+mn-cs"/>
                        </a:rPr>
                        <a:t>
 Can’t decide on a colour for your exterior walls? Pick a colour that stands out and get one that speaks your style beautifully.
Discover more on Jotun’s colour trends for the year 2022. Chat with our Colour Expert: https://bit.ly/jotuncolourexperts
#LetHappinessRain #JotunMalaysia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6733454"/>
                  </a:ext>
                </a:extLst>
              </a:tr>
            </a:tbl>
          </a:graphicData>
        </a:graphic>
      </p:graphicFrame>
      <p:sp>
        <p:nvSpPr>
          <p:cNvPr id="4" name="Text Placeholder 3">
            <a:extLst>
              <a:ext uri="{FF2B5EF4-FFF2-40B4-BE49-F238E27FC236}">
                <a16:creationId xmlns:a16="http://schemas.microsoft.com/office/drawing/2014/main" id="{561B1965-B71B-460D-86B6-018239DEBCA9}"/>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4123400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1C1B-E1D1-4413-8457-BDF1708B7F29}"/>
              </a:ext>
            </a:extLst>
          </p:cNvPr>
          <p:cNvSpPr>
            <a:spLocks noGrp="1"/>
          </p:cNvSpPr>
          <p:nvPr>
            <p:ph type="title"/>
          </p:nvPr>
        </p:nvSpPr>
        <p:spPr/>
        <p:txBody>
          <a:bodyPr/>
          <a:lstStyle/>
          <a:p>
            <a:r>
              <a:rPr lang="en-US"/>
              <a:t>Facebook Own Posts Table | Jotun Malaysia - 7 of 21</a:t>
            </a:r>
          </a:p>
        </p:txBody>
      </p:sp>
      <p:graphicFrame>
        <p:nvGraphicFramePr>
          <p:cNvPr id="5" name="Table Placeholder 4">
            <a:extLst>
              <a:ext uri="{FF2B5EF4-FFF2-40B4-BE49-F238E27FC236}">
                <a16:creationId xmlns:a16="http://schemas.microsoft.com/office/drawing/2014/main" id="{4E89AC63-5F06-4227-B0CD-2FB26FA471DA}"/>
              </a:ext>
            </a:extLst>
          </p:cNvPr>
          <p:cNvGraphicFramePr>
            <a:graphicFrameLocks noGrp="1"/>
          </p:cNvGraphicFramePr>
          <p:nvPr>
            <p:ph type="tbl" sz="quarter" idx="13"/>
            <p:extLst>
              <p:ext uri="{D42A27DB-BD31-4B8C-83A1-F6EECF244321}">
                <p14:modId xmlns:p14="http://schemas.microsoft.com/office/powerpoint/2010/main" val="3656497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04167966"/>
                    </a:ext>
                  </a:extLst>
                </a:gridCol>
                <a:gridCol w="1152144">
                  <a:extLst>
                    <a:ext uri="{9D8B030D-6E8A-4147-A177-3AD203B41FA5}">
                      <a16:colId xmlns:a16="http://schemas.microsoft.com/office/drawing/2014/main" val="6079399"/>
                    </a:ext>
                  </a:extLst>
                </a:gridCol>
                <a:gridCol w="576072">
                  <a:extLst>
                    <a:ext uri="{9D8B030D-6E8A-4147-A177-3AD203B41FA5}">
                      <a16:colId xmlns:a16="http://schemas.microsoft.com/office/drawing/2014/main" val="4107278521"/>
                    </a:ext>
                  </a:extLst>
                </a:gridCol>
                <a:gridCol w="576072">
                  <a:extLst>
                    <a:ext uri="{9D8B030D-6E8A-4147-A177-3AD203B41FA5}">
                      <a16:colId xmlns:a16="http://schemas.microsoft.com/office/drawing/2014/main" val="542453247"/>
                    </a:ext>
                  </a:extLst>
                </a:gridCol>
                <a:gridCol w="576072">
                  <a:extLst>
                    <a:ext uri="{9D8B030D-6E8A-4147-A177-3AD203B41FA5}">
                      <a16:colId xmlns:a16="http://schemas.microsoft.com/office/drawing/2014/main" val="291937618"/>
                    </a:ext>
                  </a:extLst>
                </a:gridCol>
                <a:gridCol w="576072">
                  <a:extLst>
                    <a:ext uri="{9D8B030D-6E8A-4147-A177-3AD203B41FA5}">
                      <a16:colId xmlns:a16="http://schemas.microsoft.com/office/drawing/2014/main" val="644174757"/>
                    </a:ext>
                  </a:extLst>
                </a:gridCol>
                <a:gridCol w="576072">
                  <a:extLst>
                    <a:ext uri="{9D8B030D-6E8A-4147-A177-3AD203B41FA5}">
                      <a16:colId xmlns:a16="http://schemas.microsoft.com/office/drawing/2014/main" val="3397232806"/>
                    </a:ext>
                  </a:extLst>
                </a:gridCol>
                <a:gridCol w="576072">
                  <a:extLst>
                    <a:ext uri="{9D8B030D-6E8A-4147-A177-3AD203B41FA5}">
                      <a16:colId xmlns:a16="http://schemas.microsoft.com/office/drawing/2014/main" val="4052198671"/>
                    </a:ext>
                  </a:extLst>
                </a:gridCol>
                <a:gridCol w="576072">
                  <a:extLst>
                    <a:ext uri="{9D8B030D-6E8A-4147-A177-3AD203B41FA5}">
                      <a16:colId xmlns:a16="http://schemas.microsoft.com/office/drawing/2014/main" val="1074231339"/>
                    </a:ext>
                  </a:extLst>
                </a:gridCol>
                <a:gridCol w="576072">
                  <a:extLst>
                    <a:ext uri="{9D8B030D-6E8A-4147-A177-3AD203B41FA5}">
                      <a16:colId xmlns:a16="http://schemas.microsoft.com/office/drawing/2014/main" val="413879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4687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- 2022-03-24 10:00:02</a:t>
                      </a:r>
                      <a:r>
                        <a:rPr kumimoji="0" lang="en-US" sz="1000" b="0" i="0" u="none" strike="noStrike" kern="1200" cap="none" spc="0" normalizeH="0" baseline="0" noProof="0">
                          <a:ln>
                            <a:noFill/>
                          </a:ln>
                          <a:solidFill>
                            <a:prstClr val="black"/>
                          </a:solidFill>
                          <a:effectLst/>
                          <a:uLnTx/>
                          <a:uFillTx/>
                          <a:latin typeface="+mn-lt"/>
                          <a:ea typeface="+mn-ea"/>
                          <a:cs typeface="+mn-cs"/>
                        </a:rPr>
                        <a:t>
 Can’t decide on a colour for your exterior walls? Pick a colour that stands out and get one that speaks your style beautifully.
Discover more on Jotun’s colour trends for the year 2022. Chat with our Colour Expert: https://bit.ly/jotuncolourexperts
#LetHappinessRain #Jotun #JotunMalaysia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03/26/2022 09:56:49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587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- 2022-03-19 16:23:56</a:t>
                      </a:r>
                      <a:r>
                        <a:rPr kumimoji="0" lang="en-US" sz="1000" b="0" i="0" u="none" strike="noStrike" kern="1200" cap="none" spc="0" normalizeH="0" baseline="0" noProof="0">
                          <a:ln>
                            <a:noFill/>
                          </a:ln>
                          <a:solidFill>
                            <a:prstClr val="black"/>
                          </a:solidFill>
                          <a:effectLst/>
                          <a:uLnTx/>
                          <a:uFillTx/>
                          <a:latin typeface="+mn-lt"/>
                          <a:ea typeface="+mn-ea"/>
                          <a:cs typeface="+mn-cs"/>
                        </a:rPr>
                        <a:t>
 Biarkan kotoran ditangkis dengan mudah untuk dinding yang kelihatan cantik dan baharu - hanya dengan Jotashield Ultra Clean, cat yang membersih bersama hujan.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9688671"/>
                  </a:ext>
                </a:extLst>
              </a:tr>
            </a:tbl>
          </a:graphicData>
        </a:graphic>
      </p:graphicFrame>
      <p:sp>
        <p:nvSpPr>
          <p:cNvPr id="4" name="Text Placeholder 3">
            <a:extLst>
              <a:ext uri="{FF2B5EF4-FFF2-40B4-BE49-F238E27FC236}">
                <a16:creationId xmlns:a16="http://schemas.microsoft.com/office/drawing/2014/main" id="{CB27F964-1CEB-40F9-8AA1-EEE56F3D3A52}"/>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4199995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7BE16-2430-4C2F-A088-1EB770FDEED2}"/>
              </a:ext>
            </a:extLst>
          </p:cNvPr>
          <p:cNvSpPr>
            <a:spLocks noGrp="1"/>
          </p:cNvSpPr>
          <p:nvPr>
            <p:ph type="title"/>
          </p:nvPr>
        </p:nvSpPr>
        <p:spPr/>
        <p:txBody>
          <a:bodyPr/>
          <a:lstStyle/>
          <a:p>
            <a:r>
              <a:rPr lang="en-US"/>
              <a:t>Facebook Own Posts Table | Jotun Malaysia - 8 of 21</a:t>
            </a:r>
          </a:p>
        </p:txBody>
      </p:sp>
      <p:graphicFrame>
        <p:nvGraphicFramePr>
          <p:cNvPr id="5" name="Table Placeholder 4">
            <a:extLst>
              <a:ext uri="{FF2B5EF4-FFF2-40B4-BE49-F238E27FC236}">
                <a16:creationId xmlns:a16="http://schemas.microsoft.com/office/drawing/2014/main" id="{50AB7D04-390E-4FD8-B5C8-69D6530E83ED}"/>
              </a:ext>
            </a:extLst>
          </p:cNvPr>
          <p:cNvGraphicFramePr>
            <a:graphicFrameLocks noGrp="1"/>
          </p:cNvGraphicFramePr>
          <p:nvPr>
            <p:ph type="tbl" sz="quarter" idx="13"/>
            <p:extLst>
              <p:ext uri="{D42A27DB-BD31-4B8C-83A1-F6EECF244321}">
                <p14:modId xmlns:p14="http://schemas.microsoft.com/office/powerpoint/2010/main" val="363050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2405503"/>
                    </a:ext>
                  </a:extLst>
                </a:gridCol>
                <a:gridCol w="1152144">
                  <a:extLst>
                    <a:ext uri="{9D8B030D-6E8A-4147-A177-3AD203B41FA5}">
                      <a16:colId xmlns:a16="http://schemas.microsoft.com/office/drawing/2014/main" val="2670285507"/>
                    </a:ext>
                  </a:extLst>
                </a:gridCol>
                <a:gridCol w="576072">
                  <a:extLst>
                    <a:ext uri="{9D8B030D-6E8A-4147-A177-3AD203B41FA5}">
                      <a16:colId xmlns:a16="http://schemas.microsoft.com/office/drawing/2014/main" val="1442513818"/>
                    </a:ext>
                  </a:extLst>
                </a:gridCol>
                <a:gridCol w="576072">
                  <a:extLst>
                    <a:ext uri="{9D8B030D-6E8A-4147-A177-3AD203B41FA5}">
                      <a16:colId xmlns:a16="http://schemas.microsoft.com/office/drawing/2014/main" val="3227654523"/>
                    </a:ext>
                  </a:extLst>
                </a:gridCol>
                <a:gridCol w="576072">
                  <a:extLst>
                    <a:ext uri="{9D8B030D-6E8A-4147-A177-3AD203B41FA5}">
                      <a16:colId xmlns:a16="http://schemas.microsoft.com/office/drawing/2014/main" val="2409374379"/>
                    </a:ext>
                  </a:extLst>
                </a:gridCol>
                <a:gridCol w="576072">
                  <a:extLst>
                    <a:ext uri="{9D8B030D-6E8A-4147-A177-3AD203B41FA5}">
                      <a16:colId xmlns:a16="http://schemas.microsoft.com/office/drawing/2014/main" val="1611159832"/>
                    </a:ext>
                  </a:extLst>
                </a:gridCol>
                <a:gridCol w="576072">
                  <a:extLst>
                    <a:ext uri="{9D8B030D-6E8A-4147-A177-3AD203B41FA5}">
                      <a16:colId xmlns:a16="http://schemas.microsoft.com/office/drawing/2014/main" val="1897491997"/>
                    </a:ext>
                  </a:extLst>
                </a:gridCol>
                <a:gridCol w="576072">
                  <a:extLst>
                    <a:ext uri="{9D8B030D-6E8A-4147-A177-3AD203B41FA5}">
                      <a16:colId xmlns:a16="http://schemas.microsoft.com/office/drawing/2014/main" val="1673580229"/>
                    </a:ext>
                  </a:extLst>
                </a:gridCol>
                <a:gridCol w="576072">
                  <a:extLst>
                    <a:ext uri="{9D8B030D-6E8A-4147-A177-3AD203B41FA5}">
                      <a16:colId xmlns:a16="http://schemas.microsoft.com/office/drawing/2014/main" val="1335754052"/>
                    </a:ext>
                  </a:extLst>
                </a:gridCol>
                <a:gridCol w="576072">
                  <a:extLst>
                    <a:ext uri="{9D8B030D-6E8A-4147-A177-3AD203B41FA5}">
                      <a16:colId xmlns:a16="http://schemas.microsoft.com/office/drawing/2014/main" val="246385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867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- 2022-03-18 14:33:17</a:t>
                      </a:r>
                      <a:r>
                        <a:rPr kumimoji="0" lang="en-US" sz="1000" b="0" i="0" u="none" strike="noStrike" kern="1200" cap="none" spc="0" normalizeH="0" baseline="0" noProof="0">
                          <a:ln>
                            <a:noFill/>
                          </a:ln>
                          <a:solidFill>
                            <a:prstClr val="black"/>
                          </a:solidFill>
                          <a:effectLst/>
                          <a:uLnTx/>
                          <a:uFillTx/>
                          <a:latin typeface="+mn-lt"/>
                          <a:ea typeface="+mn-ea"/>
                          <a:cs typeface="+mn-cs"/>
                        </a:rPr>
                        <a:t>
 Effortlessly wash away the dirt and keep the walls looking beautiful and brand new - with the help of Jotashield Ultra Clean, the self-cleaning paint.
#LetHappinessRain #JotunMalaysia  #TheRain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910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- 2022-03-17 12:37:31</a:t>
                      </a:r>
                      <a:r>
                        <a:rPr kumimoji="0" lang="en-US" sz="1000" b="0" i="0" u="none" strike="noStrike" kern="1200" cap="none" spc="0" normalizeH="0" baseline="0" noProof="0">
                          <a:ln>
                            <a:noFill/>
                          </a:ln>
                          <a:solidFill>
                            <a:prstClr val="black"/>
                          </a:solidFill>
                          <a:effectLst/>
                          <a:uLnTx/>
                          <a:uFillTx/>
                          <a:latin typeface="+mn-lt"/>
                          <a:ea typeface="+mn-ea"/>
                          <a:cs typeface="+mn-cs"/>
                        </a:rPr>
                        <a:t>
 Look no further, happiness is here. Jotashield Ultra Clean, a superior dirt-resistant paint that self-cleans with rain all year round. 
Say goodbye dirt and #LetHappinessRain.
#JotunMalaysia  #TheRain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13143789"/>
                  </a:ext>
                </a:extLst>
              </a:tr>
            </a:tbl>
          </a:graphicData>
        </a:graphic>
      </p:graphicFrame>
      <p:sp>
        <p:nvSpPr>
          <p:cNvPr id="4" name="Text Placeholder 3">
            <a:extLst>
              <a:ext uri="{FF2B5EF4-FFF2-40B4-BE49-F238E27FC236}">
                <a16:creationId xmlns:a16="http://schemas.microsoft.com/office/drawing/2014/main" id="{C28242FE-EA30-4B59-93DD-63EA69808EDF}"/>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276675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206F5-2F74-4FC8-83D2-393D26B44130}"/>
              </a:ext>
            </a:extLst>
          </p:cNvPr>
          <p:cNvSpPr>
            <a:spLocks noGrp="1"/>
          </p:cNvSpPr>
          <p:nvPr>
            <p:ph type="title"/>
          </p:nvPr>
        </p:nvSpPr>
        <p:spPr/>
        <p:txBody>
          <a:bodyPr/>
          <a:lstStyle/>
          <a:p>
            <a:r>
              <a:rPr lang="en-US"/>
              <a:t>Facebook Own Posts Table | Jotun Malaysia - 9 of 21</a:t>
            </a:r>
          </a:p>
        </p:txBody>
      </p:sp>
      <p:graphicFrame>
        <p:nvGraphicFramePr>
          <p:cNvPr id="5" name="Table Placeholder 4">
            <a:extLst>
              <a:ext uri="{FF2B5EF4-FFF2-40B4-BE49-F238E27FC236}">
                <a16:creationId xmlns:a16="http://schemas.microsoft.com/office/drawing/2014/main" id="{D7D12742-8DAD-423A-865F-D76D106FC741}"/>
              </a:ext>
            </a:extLst>
          </p:cNvPr>
          <p:cNvGraphicFramePr>
            <a:graphicFrameLocks noGrp="1"/>
          </p:cNvGraphicFramePr>
          <p:nvPr>
            <p:ph type="tbl" sz="quarter" idx="13"/>
            <p:extLst>
              <p:ext uri="{D42A27DB-BD31-4B8C-83A1-F6EECF244321}">
                <p14:modId xmlns:p14="http://schemas.microsoft.com/office/powerpoint/2010/main" val="164921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0063487"/>
                    </a:ext>
                  </a:extLst>
                </a:gridCol>
                <a:gridCol w="1152144">
                  <a:extLst>
                    <a:ext uri="{9D8B030D-6E8A-4147-A177-3AD203B41FA5}">
                      <a16:colId xmlns:a16="http://schemas.microsoft.com/office/drawing/2014/main" val="363743267"/>
                    </a:ext>
                  </a:extLst>
                </a:gridCol>
                <a:gridCol w="576072">
                  <a:extLst>
                    <a:ext uri="{9D8B030D-6E8A-4147-A177-3AD203B41FA5}">
                      <a16:colId xmlns:a16="http://schemas.microsoft.com/office/drawing/2014/main" val="523658360"/>
                    </a:ext>
                  </a:extLst>
                </a:gridCol>
                <a:gridCol w="576072">
                  <a:extLst>
                    <a:ext uri="{9D8B030D-6E8A-4147-A177-3AD203B41FA5}">
                      <a16:colId xmlns:a16="http://schemas.microsoft.com/office/drawing/2014/main" val="945950567"/>
                    </a:ext>
                  </a:extLst>
                </a:gridCol>
                <a:gridCol w="576072">
                  <a:extLst>
                    <a:ext uri="{9D8B030D-6E8A-4147-A177-3AD203B41FA5}">
                      <a16:colId xmlns:a16="http://schemas.microsoft.com/office/drawing/2014/main" val="3988638614"/>
                    </a:ext>
                  </a:extLst>
                </a:gridCol>
                <a:gridCol w="576072">
                  <a:extLst>
                    <a:ext uri="{9D8B030D-6E8A-4147-A177-3AD203B41FA5}">
                      <a16:colId xmlns:a16="http://schemas.microsoft.com/office/drawing/2014/main" val="2329698790"/>
                    </a:ext>
                  </a:extLst>
                </a:gridCol>
                <a:gridCol w="576072">
                  <a:extLst>
                    <a:ext uri="{9D8B030D-6E8A-4147-A177-3AD203B41FA5}">
                      <a16:colId xmlns:a16="http://schemas.microsoft.com/office/drawing/2014/main" val="1282105728"/>
                    </a:ext>
                  </a:extLst>
                </a:gridCol>
                <a:gridCol w="576072">
                  <a:extLst>
                    <a:ext uri="{9D8B030D-6E8A-4147-A177-3AD203B41FA5}">
                      <a16:colId xmlns:a16="http://schemas.microsoft.com/office/drawing/2014/main" val="2343383545"/>
                    </a:ext>
                  </a:extLst>
                </a:gridCol>
                <a:gridCol w="576072">
                  <a:extLst>
                    <a:ext uri="{9D8B030D-6E8A-4147-A177-3AD203B41FA5}">
                      <a16:colId xmlns:a16="http://schemas.microsoft.com/office/drawing/2014/main" val="4091824083"/>
                    </a:ext>
                  </a:extLst>
                </a:gridCol>
                <a:gridCol w="576072">
                  <a:extLst>
                    <a:ext uri="{9D8B030D-6E8A-4147-A177-3AD203B41FA5}">
                      <a16:colId xmlns:a16="http://schemas.microsoft.com/office/drawing/2014/main" val="3519332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559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Malaysia - 2022-03-14 10:50:49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4552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- 2022-03-14 10:00:00</a:t>
                      </a:r>
                      <a:r>
                        <a:rPr kumimoji="0" lang="en-US" sz="1000" b="0" i="0" u="none" strike="noStrike" kern="1200" cap="none" spc="0" normalizeH="0" baseline="0" noProof="0">
                          <a:ln>
                            <a:noFill/>
                          </a:ln>
                          <a:solidFill>
                            <a:prstClr val="black"/>
                          </a:solidFill>
                          <a:effectLst/>
                          <a:uLnTx/>
                          <a:uFillTx/>
                          <a:latin typeface="+mn-lt"/>
                          <a:ea typeface="+mn-ea"/>
                          <a:cs typeface="+mn-cs"/>
                        </a:rPr>
                        <a:t>
 A coat of Jotashield Ultra Clean is all your home needs to breathe new life into exterior walls — and wash away your worries.
Formulated with AntiDirt Technology, it actively repels dirt and self-cleans whenever it rains. 
Find out more from our colour expert for the beautiful colour of Jotashield Ultra Clean for your home. https://bit.ly/jotuncolourexperts
#LetHappinessRain #JotunMalaysia  #TheRain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9985669"/>
                  </a:ext>
                </a:extLst>
              </a:tr>
            </a:tbl>
          </a:graphicData>
        </a:graphic>
      </p:graphicFrame>
      <p:sp>
        <p:nvSpPr>
          <p:cNvPr id="4" name="Text Placeholder 3">
            <a:extLst>
              <a:ext uri="{FF2B5EF4-FFF2-40B4-BE49-F238E27FC236}">
                <a16:creationId xmlns:a16="http://schemas.microsoft.com/office/drawing/2014/main" id="{DC8B03B6-2E58-46AF-9BA1-9E014E902C71}"/>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540880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8E718-86C8-4F01-A31A-448131791CC2}"/>
              </a:ext>
            </a:extLst>
          </p:cNvPr>
          <p:cNvSpPr>
            <a:spLocks noGrp="1"/>
          </p:cNvSpPr>
          <p:nvPr>
            <p:ph type="title"/>
          </p:nvPr>
        </p:nvSpPr>
        <p:spPr/>
        <p:txBody>
          <a:bodyPr/>
          <a:lstStyle/>
          <a:p>
            <a:r>
              <a:rPr lang="en-US"/>
              <a:t>Facebook Own Posts Table | Jotun Malaysia - 10 of 21</a:t>
            </a:r>
          </a:p>
        </p:txBody>
      </p:sp>
      <p:graphicFrame>
        <p:nvGraphicFramePr>
          <p:cNvPr id="5" name="Table Placeholder 4">
            <a:extLst>
              <a:ext uri="{FF2B5EF4-FFF2-40B4-BE49-F238E27FC236}">
                <a16:creationId xmlns:a16="http://schemas.microsoft.com/office/drawing/2014/main" id="{E4AA3CAE-7E01-462C-A7B8-9BDEA8C48A44}"/>
              </a:ext>
            </a:extLst>
          </p:cNvPr>
          <p:cNvGraphicFramePr>
            <a:graphicFrameLocks noGrp="1"/>
          </p:cNvGraphicFramePr>
          <p:nvPr>
            <p:ph type="tbl" sz="quarter" idx="13"/>
            <p:extLst>
              <p:ext uri="{D42A27DB-BD31-4B8C-83A1-F6EECF244321}">
                <p14:modId xmlns:p14="http://schemas.microsoft.com/office/powerpoint/2010/main" val="404261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82948851"/>
                    </a:ext>
                  </a:extLst>
                </a:gridCol>
                <a:gridCol w="1152144">
                  <a:extLst>
                    <a:ext uri="{9D8B030D-6E8A-4147-A177-3AD203B41FA5}">
                      <a16:colId xmlns:a16="http://schemas.microsoft.com/office/drawing/2014/main" val="1558132051"/>
                    </a:ext>
                  </a:extLst>
                </a:gridCol>
                <a:gridCol w="576072">
                  <a:extLst>
                    <a:ext uri="{9D8B030D-6E8A-4147-A177-3AD203B41FA5}">
                      <a16:colId xmlns:a16="http://schemas.microsoft.com/office/drawing/2014/main" val="453867046"/>
                    </a:ext>
                  </a:extLst>
                </a:gridCol>
                <a:gridCol w="576072">
                  <a:extLst>
                    <a:ext uri="{9D8B030D-6E8A-4147-A177-3AD203B41FA5}">
                      <a16:colId xmlns:a16="http://schemas.microsoft.com/office/drawing/2014/main" val="1713764554"/>
                    </a:ext>
                  </a:extLst>
                </a:gridCol>
                <a:gridCol w="576072">
                  <a:extLst>
                    <a:ext uri="{9D8B030D-6E8A-4147-A177-3AD203B41FA5}">
                      <a16:colId xmlns:a16="http://schemas.microsoft.com/office/drawing/2014/main" val="585614926"/>
                    </a:ext>
                  </a:extLst>
                </a:gridCol>
                <a:gridCol w="576072">
                  <a:extLst>
                    <a:ext uri="{9D8B030D-6E8A-4147-A177-3AD203B41FA5}">
                      <a16:colId xmlns:a16="http://schemas.microsoft.com/office/drawing/2014/main" val="2571775579"/>
                    </a:ext>
                  </a:extLst>
                </a:gridCol>
                <a:gridCol w="576072">
                  <a:extLst>
                    <a:ext uri="{9D8B030D-6E8A-4147-A177-3AD203B41FA5}">
                      <a16:colId xmlns:a16="http://schemas.microsoft.com/office/drawing/2014/main" val="2943498316"/>
                    </a:ext>
                  </a:extLst>
                </a:gridCol>
                <a:gridCol w="576072">
                  <a:extLst>
                    <a:ext uri="{9D8B030D-6E8A-4147-A177-3AD203B41FA5}">
                      <a16:colId xmlns:a16="http://schemas.microsoft.com/office/drawing/2014/main" val="1774125542"/>
                    </a:ext>
                  </a:extLst>
                </a:gridCol>
                <a:gridCol w="576072">
                  <a:extLst>
                    <a:ext uri="{9D8B030D-6E8A-4147-A177-3AD203B41FA5}">
                      <a16:colId xmlns:a16="http://schemas.microsoft.com/office/drawing/2014/main" val="1061545093"/>
                    </a:ext>
                  </a:extLst>
                </a:gridCol>
                <a:gridCol w="576072">
                  <a:extLst>
                    <a:ext uri="{9D8B030D-6E8A-4147-A177-3AD203B41FA5}">
                      <a16:colId xmlns:a16="http://schemas.microsoft.com/office/drawing/2014/main" val="408661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0568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- 2022-03-12 10:00:01</a:t>
                      </a:r>
                      <a:r>
                        <a:rPr kumimoji="0" lang="en-US" sz="1000" b="0" i="0" u="none" strike="noStrike" kern="1200" cap="none" spc="0" normalizeH="0" baseline="0" noProof="0">
                          <a:ln>
                            <a:noFill/>
                          </a:ln>
                          <a:solidFill>
                            <a:prstClr val="black"/>
                          </a:solidFill>
                          <a:effectLst/>
                          <a:uLnTx/>
                          <a:uFillTx/>
                          <a:latin typeface="+mn-lt"/>
                          <a:ea typeface="+mn-ea"/>
                          <a:cs typeface="+mn-cs"/>
                        </a:rPr>
                        <a:t>
 They say happiness is a state of mind. But what if it’s something you can see and touch every day? Stay tuned to see happiness unfold. 
#LetHappinessRain #JotunMalaysia  #TheRain #AntiDirtTechnology #SelfCleaningPaint #ExteriorPaint #JotunColourExpert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7269903"/>
                  </a:ext>
                </a:extLst>
              </a:tr>
            </a:tbl>
          </a:graphicData>
        </a:graphic>
      </p:graphicFrame>
      <p:sp>
        <p:nvSpPr>
          <p:cNvPr id="4" name="Text Placeholder 3">
            <a:extLst>
              <a:ext uri="{FF2B5EF4-FFF2-40B4-BE49-F238E27FC236}">
                <a16:creationId xmlns:a16="http://schemas.microsoft.com/office/drawing/2014/main" id="{EC4369B7-A819-4003-BAFA-641CD9FC01F7}"/>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929691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A86C-05E5-4607-9D15-839A7511373C}"/>
              </a:ext>
            </a:extLst>
          </p:cNvPr>
          <p:cNvSpPr>
            <a:spLocks noGrp="1"/>
          </p:cNvSpPr>
          <p:nvPr>
            <p:ph type="title"/>
          </p:nvPr>
        </p:nvSpPr>
        <p:spPr/>
        <p:txBody>
          <a:bodyPr/>
          <a:lstStyle/>
          <a:p>
            <a:r>
              <a:rPr lang="en-US"/>
              <a:t>Facebook Own Posts Table | Jotun Malaysia - 11 of 21</a:t>
            </a:r>
          </a:p>
        </p:txBody>
      </p:sp>
      <p:graphicFrame>
        <p:nvGraphicFramePr>
          <p:cNvPr id="5" name="Table Placeholder 4">
            <a:extLst>
              <a:ext uri="{FF2B5EF4-FFF2-40B4-BE49-F238E27FC236}">
                <a16:creationId xmlns:a16="http://schemas.microsoft.com/office/drawing/2014/main" id="{977CAE8D-EAB5-464E-8D27-F56976B0F81C}"/>
              </a:ext>
            </a:extLst>
          </p:cNvPr>
          <p:cNvGraphicFramePr>
            <a:graphicFrameLocks noGrp="1"/>
          </p:cNvGraphicFramePr>
          <p:nvPr>
            <p:ph type="tbl" sz="quarter" idx="13"/>
            <p:extLst>
              <p:ext uri="{D42A27DB-BD31-4B8C-83A1-F6EECF244321}">
                <p14:modId xmlns:p14="http://schemas.microsoft.com/office/powerpoint/2010/main" val="51589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0220980"/>
                    </a:ext>
                  </a:extLst>
                </a:gridCol>
                <a:gridCol w="1152144">
                  <a:extLst>
                    <a:ext uri="{9D8B030D-6E8A-4147-A177-3AD203B41FA5}">
                      <a16:colId xmlns:a16="http://schemas.microsoft.com/office/drawing/2014/main" val="533084854"/>
                    </a:ext>
                  </a:extLst>
                </a:gridCol>
                <a:gridCol w="576072">
                  <a:extLst>
                    <a:ext uri="{9D8B030D-6E8A-4147-A177-3AD203B41FA5}">
                      <a16:colId xmlns:a16="http://schemas.microsoft.com/office/drawing/2014/main" val="3668058702"/>
                    </a:ext>
                  </a:extLst>
                </a:gridCol>
                <a:gridCol w="576072">
                  <a:extLst>
                    <a:ext uri="{9D8B030D-6E8A-4147-A177-3AD203B41FA5}">
                      <a16:colId xmlns:a16="http://schemas.microsoft.com/office/drawing/2014/main" val="3686074170"/>
                    </a:ext>
                  </a:extLst>
                </a:gridCol>
                <a:gridCol w="576072">
                  <a:extLst>
                    <a:ext uri="{9D8B030D-6E8A-4147-A177-3AD203B41FA5}">
                      <a16:colId xmlns:a16="http://schemas.microsoft.com/office/drawing/2014/main" val="2948486904"/>
                    </a:ext>
                  </a:extLst>
                </a:gridCol>
                <a:gridCol w="576072">
                  <a:extLst>
                    <a:ext uri="{9D8B030D-6E8A-4147-A177-3AD203B41FA5}">
                      <a16:colId xmlns:a16="http://schemas.microsoft.com/office/drawing/2014/main" val="3278029947"/>
                    </a:ext>
                  </a:extLst>
                </a:gridCol>
                <a:gridCol w="576072">
                  <a:extLst>
                    <a:ext uri="{9D8B030D-6E8A-4147-A177-3AD203B41FA5}">
                      <a16:colId xmlns:a16="http://schemas.microsoft.com/office/drawing/2014/main" val="4128867841"/>
                    </a:ext>
                  </a:extLst>
                </a:gridCol>
                <a:gridCol w="576072">
                  <a:extLst>
                    <a:ext uri="{9D8B030D-6E8A-4147-A177-3AD203B41FA5}">
                      <a16:colId xmlns:a16="http://schemas.microsoft.com/office/drawing/2014/main" val="3382525291"/>
                    </a:ext>
                  </a:extLst>
                </a:gridCol>
                <a:gridCol w="576072">
                  <a:extLst>
                    <a:ext uri="{9D8B030D-6E8A-4147-A177-3AD203B41FA5}">
                      <a16:colId xmlns:a16="http://schemas.microsoft.com/office/drawing/2014/main" val="129216366"/>
                    </a:ext>
                  </a:extLst>
                </a:gridCol>
                <a:gridCol w="576072">
                  <a:extLst>
                    <a:ext uri="{9D8B030D-6E8A-4147-A177-3AD203B41FA5}">
                      <a16:colId xmlns:a16="http://schemas.microsoft.com/office/drawing/2014/main" val="60829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9903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- 2022-03-03 10:00:00</a:t>
                      </a:r>
                      <a:r>
                        <a:rPr kumimoji="0" lang="en-US" sz="1000" b="0" i="0" u="none" strike="noStrike" kern="1200" cap="none" spc="0" normalizeH="0" baseline="0" noProof="0">
                          <a:ln>
                            <a:noFill/>
                          </a:ln>
                          <a:solidFill>
                            <a:prstClr val="black"/>
                          </a:solidFill>
                          <a:effectLst/>
                          <a:uLnTx/>
                          <a:uFillTx/>
                          <a:latin typeface="+mn-lt"/>
                          <a:ea typeface="+mn-ea"/>
                          <a:cs typeface="+mn-cs"/>
                        </a:rPr>
                        <a:t>
 Home is our sanctuary, a comforting place to unwind, relax, and be ourselves. 
In this stunning dining room, the walls are painted in 12182 Gentle Whisper, a new greyish beige colour from our latest collection. Accompanying this beautiful space is a dining table painted with Majestic Supreme Finish 2011 Antique Brass which completes the aesthetic perfectly. 
Get professional colour advice and find more shades that suit your style with Jotun’s colour trends for the year 2022: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3099312"/>
                  </a:ext>
                </a:extLst>
              </a:tr>
            </a:tbl>
          </a:graphicData>
        </a:graphic>
      </p:graphicFrame>
      <p:sp>
        <p:nvSpPr>
          <p:cNvPr id="4" name="Text Placeholder 3">
            <a:extLst>
              <a:ext uri="{FF2B5EF4-FFF2-40B4-BE49-F238E27FC236}">
                <a16:creationId xmlns:a16="http://schemas.microsoft.com/office/drawing/2014/main" id="{BA0DFDC6-C639-47E5-857E-B4AF890ED994}"/>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548493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05ED-A336-49CB-B14C-A06FFBA3C8E7}"/>
              </a:ext>
            </a:extLst>
          </p:cNvPr>
          <p:cNvSpPr>
            <a:spLocks noGrp="1"/>
          </p:cNvSpPr>
          <p:nvPr>
            <p:ph type="title"/>
          </p:nvPr>
        </p:nvSpPr>
        <p:spPr/>
        <p:txBody>
          <a:bodyPr/>
          <a:lstStyle/>
          <a:p>
            <a:r>
              <a:rPr lang="en-US"/>
              <a:t>Facebook Own Posts Table | Jotun Malaysia - 12 of 21</a:t>
            </a:r>
          </a:p>
        </p:txBody>
      </p:sp>
      <p:graphicFrame>
        <p:nvGraphicFramePr>
          <p:cNvPr id="5" name="Table Placeholder 4">
            <a:extLst>
              <a:ext uri="{FF2B5EF4-FFF2-40B4-BE49-F238E27FC236}">
                <a16:creationId xmlns:a16="http://schemas.microsoft.com/office/drawing/2014/main" id="{F1DE31F1-DEB6-42DA-A27A-A36A8C908456}"/>
              </a:ext>
            </a:extLst>
          </p:cNvPr>
          <p:cNvGraphicFramePr>
            <a:graphicFrameLocks noGrp="1"/>
          </p:cNvGraphicFramePr>
          <p:nvPr>
            <p:ph type="tbl" sz="quarter" idx="13"/>
            <p:extLst>
              <p:ext uri="{D42A27DB-BD31-4B8C-83A1-F6EECF244321}">
                <p14:modId xmlns:p14="http://schemas.microsoft.com/office/powerpoint/2010/main" val="354738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9027316"/>
                    </a:ext>
                  </a:extLst>
                </a:gridCol>
                <a:gridCol w="1152144">
                  <a:extLst>
                    <a:ext uri="{9D8B030D-6E8A-4147-A177-3AD203B41FA5}">
                      <a16:colId xmlns:a16="http://schemas.microsoft.com/office/drawing/2014/main" val="3172817347"/>
                    </a:ext>
                  </a:extLst>
                </a:gridCol>
                <a:gridCol w="576072">
                  <a:extLst>
                    <a:ext uri="{9D8B030D-6E8A-4147-A177-3AD203B41FA5}">
                      <a16:colId xmlns:a16="http://schemas.microsoft.com/office/drawing/2014/main" val="1181779423"/>
                    </a:ext>
                  </a:extLst>
                </a:gridCol>
                <a:gridCol w="576072">
                  <a:extLst>
                    <a:ext uri="{9D8B030D-6E8A-4147-A177-3AD203B41FA5}">
                      <a16:colId xmlns:a16="http://schemas.microsoft.com/office/drawing/2014/main" val="507922912"/>
                    </a:ext>
                  </a:extLst>
                </a:gridCol>
                <a:gridCol w="576072">
                  <a:extLst>
                    <a:ext uri="{9D8B030D-6E8A-4147-A177-3AD203B41FA5}">
                      <a16:colId xmlns:a16="http://schemas.microsoft.com/office/drawing/2014/main" val="1994921900"/>
                    </a:ext>
                  </a:extLst>
                </a:gridCol>
                <a:gridCol w="576072">
                  <a:extLst>
                    <a:ext uri="{9D8B030D-6E8A-4147-A177-3AD203B41FA5}">
                      <a16:colId xmlns:a16="http://schemas.microsoft.com/office/drawing/2014/main" val="5220867"/>
                    </a:ext>
                  </a:extLst>
                </a:gridCol>
                <a:gridCol w="576072">
                  <a:extLst>
                    <a:ext uri="{9D8B030D-6E8A-4147-A177-3AD203B41FA5}">
                      <a16:colId xmlns:a16="http://schemas.microsoft.com/office/drawing/2014/main" val="1828695994"/>
                    </a:ext>
                  </a:extLst>
                </a:gridCol>
                <a:gridCol w="576072">
                  <a:extLst>
                    <a:ext uri="{9D8B030D-6E8A-4147-A177-3AD203B41FA5}">
                      <a16:colId xmlns:a16="http://schemas.microsoft.com/office/drawing/2014/main" val="2952543478"/>
                    </a:ext>
                  </a:extLst>
                </a:gridCol>
                <a:gridCol w="576072">
                  <a:extLst>
                    <a:ext uri="{9D8B030D-6E8A-4147-A177-3AD203B41FA5}">
                      <a16:colId xmlns:a16="http://schemas.microsoft.com/office/drawing/2014/main" val="868616586"/>
                    </a:ext>
                  </a:extLst>
                </a:gridCol>
                <a:gridCol w="576072">
                  <a:extLst>
                    <a:ext uri="{9D8B030D-6E8A-4147-A177-3AD203B41FA5}">
                      <a16:colId xmlns:a16="http://schemas.microsoft.com/office/drawing/2014/main" val="415050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6241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- 2022-02-28 15:03:03</a:t>
                      </a:r>
                      <a:r>
                        <a:rPr kumimoji="0" lang="en-US" sz="1000" b="0" i="0" u="none" strike="noStrike" kern="1200" cap="none" spc="0" normalizeH="0" baseline="0" noProof="0">
                          <a:ln>
                            <a:noFill/>
                          </a:ln>
                          <a:solidFill>
                            <a:prstClr val="black"/>
                          </a:solidFill>
                          <a:effectLst/>
                          <a:uLnTx/>
                          <a:uFillTx/>
                          <a:latin typeface="+mn-lt"/>
                          <a:ea typeface="+mn-ea"/>
                          <a:cs typeface="+mn-cs"/>
                        </a:rPr>
                        <a:t>
 Jotashield Ultra Clean - the paint that self-cleans with rain to keep your exterior walls fresh all year long! 
Chat with our Jotun Colour Consultants for recommendations of colours https://bit.ly/jotuncolourexperts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248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- 2022-02-28 10:00:01</a:t>
                      </a:r>
                      <a:r>
                        <a:rPr kumimoji="0" lang="en-US" sz="1000" b="0" i="0" u="none" strike="noStrike" kern="1200" cap="none" spc="0" normalizeH="0" baseline="0" noProof="0">
                          <a:ln>
                            <a:noFill/>
                          </a:ln>
                          <a:solidFill>
                            <a:prstClr val="black"/>
                          </a:solidFill>
                          <a:effectLst/>
                          <a:uLnTx/>
                          <a:uFillTx/>
                          <a:latin typeface="+mn-lt"/>
                          <a:ea typeface="+mn-ea"/>
                          <a:cs typeface="+mn-cs"/>
                        </a:rPr>
                        <a:t>
 Want to build a space that sparks creativity and imagination? Let the colour combination of WISH together with IMAGINE create a calming and fresh atmosphere that is perfectly balanced in energy. 
Find more shades that suit your style with Jotun’s colour trends for the year 2022. Chat with our Colour Expert: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5938181"/>
                  </a:ext>
                </a:extLst>
              </a:tr>
            </a:tbl>
          </a:graphicData>
        </a:graphic>
      </p:graphicFrame>
      <p:sp>
        <p:nvSpPr>
          <p:cNvPr id="4" name="Text Placeholder 3">
            <a:extLst>
              <a:ext uri="{FF2B5EF4-FFF2-40B4-BE49-F238E27FC236}">
                <a16:creationId xmlns:a16="http://schemas.microsoft.com/office/drawing/2014/main" id="{9B998415-79F7-41E4-B11A-C385D0069C03}"/>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4026963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F7C57-0F19-4A52-8A7C-B32E0F58EE72}"/>
              </a:ext>
            </a:extLst>
          </p:cNvPr>
          <p:cNvSpPr>
            <a:spLocks noGrp="1"/>
          </p:cNvSpPr>
          <p:nvPr>
            <p:ph type="title"/>
          </p:nvPr>
        </p:nvSpPr>
        <p:spPr/>
        <p:txBody>
          <a:bodyPr/>
          <a:lstStyle/>
          <a:p>
            <a:r>
              <a:rPr lang="en-US"/>
              <a:t>Facebook Own Posts Table | Jotun Malaysia - 13 of 21</a:t>
            </a:r>
          </a:p>
        </p:txBody>
      </p:sp>
      <p:graphicFrame>
        <p:nvGraphicFramePr>
          <p:cNvPr id="5" name="Table Placeholder 4">
            <a:extLst>
              <a:ext uri="{FF2B5EF4-FFF2-40B4-BE49-F238E27FC236}">
                <a16:creationId xmlns:a16="http://schemas.microsoft.com/office/drawing/2014/main" id="{C48804C1-B519-47D9-AB2F-9EF4DDB4B0DC}"/>
              </a:ext>
            </a:extLst>
          </p:cNvPr>
          <p:cNvGraphicFramePr>
            <a:graphicFrameLocks noGrp="1"/>
          </p:cNvGraphicFramePr>
          <p:nvPr>
            <p:ph type="tbl" sz="quarter" idx="13"/>
            <p:extLst>
              <p:ext uri="{D42A27DB-BD31-4B8C-83A1-F6EECF244321}">
                <p14:modId xmlns:p14="http://schemas.microsoft.com/office/powerpoint/2010/main" val="1710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3633990"/>
                    </a:ext>
                  </a:extLst>
                </a:gridCol>
                <a:gridCol w="1152144">
                  <a:extLst>
                    <a:ext uri="{9D8B030D-6E8A-4147-A177-3AD203B41FA5}">
                      <a16:colId xmlns:a16="http://schemas.microsoft.com/office/drawing/2014/main" val="1438947989"/>
                    </a:ext>
                  </a:extLst>
                </a:gridCol>
                <a:gridCol w="576072">
                  <a:extLst>
                    <a:ext uri="{9D8B030D-6E8A-4147-A177-3AD203B41FA5}">
                      <a16:colId xmlns:a16="http://schemas.microsoft.com/office/drawing/2014/main" val="3548387847"/>
                    </a:ext>
                  </a:extLst>
                </a:gridCol>
                <a:gridCol w="576072">
                  <a:extLst>
                    <a:ext uri="{9D8B030D-6E8A-4147-A177-3AD203B41FA5}">
                      <a16:colId xmlns:a16="http://schemas.microsoft.com/office/drawing/2014/main" val="1246352823"/>
                    </a:ext>
                  </a:extLst>
                </a:gridCol>
                <a:gridCol w="576072">
                  <a:extLst>
                    <a:ext uri="{9D8B030D-6E8A-4147-A177-3AD203B41FA5}">
                      <a16:colId xmlns:a16="http://schemas.microsoft.com/office/drawing/2014/main" val="2954542520"/>
                    </a:ext>
                  </a:extLst>
                </a:gridCol>
                <a:gridCol w="576072">
                  <a:extLst>
                    <a:ext uri="{9D8B030D-6E8A-4147-A177-3AD203B41FA5}">
                      <a16:colId xmlns:a16="http://schemas.microsoft.com/office/drawing/2014/main" val="2174607885"/>
                    </a:ext>
                  </a:extLst>
                </a:gridCol>
                <a:gridCol w="576072">
                  <a:extLst>
                    <a:ext uri="{9D8B030D-6E8A-4147-A177-3AD203B41FA5}">
                      <a16:colId xmlns:a16="http://schemas.microsoft.com/office/drawing/2014/main" val="1259146313"/>
                    </a:ext>
                  </a:extLst>
                </a:gridCol>
                <a:gridCol w="576072">
                  <a:extLst>
                    <a:ext uri="{9D8B030D-6E8A-4147-A177-3AD203B41FA5}">
                      <a16:colId xmlns:a16="http://schemas.microsoft.com/office/drawing/2014/main" val="1932900671"/>
                    </a:ext>
                  </a:extLst>
                </a:gridCol>
                <a:gridCol w="576072">
                  <a:extLst>
                    <a:ext uri="{9D8B030D-6E8A-4147-A177-3AD203B41FA5}">
                      <a16:colId xmlns:a16="http://schemas.microsoft.com/office/drawing/2014/main" val="264010474"/>
                    </a:ext>
                  </a:extLst>
                </a:gridCol>
                <a:gridCol w="576072">
                  <a:extLst>
                    <a:ext uri="{9D8B030D-6E8A-4147-A177-3AD203B41FA5}">
                      <a16:colId xmlns:a16="http://schemas.microsoft.com/office/drawing/2014/main" val="4249442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0946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- 2022-02-24 10:00:00</a:t>
                      </a:r>
                      <a:r>
                        <a:rPr kumimoji="0" lang="en-US" sz="1000" b="0" i="0" u="none" strike="noStrike" kern="1200" cap="none" spc="0" normalizeH="0" baseline="0" noProof="0">
                          <a:ln>
                            <a:noFill/>
                          </a:ln>
                          <a:solidFill>
                            <a:prstClr val="black"/>
                          </a:solidFill>
                          <a:effectLst/>
                          <a:uLnTx/>
                          <a:uFillTx/>
                          <a:latin typeface="+mn-lt"/>
                          <a:ea typeface="+mn-ea"/>
                          <a:cs typeface="+mn-cs"/>
                        </a:rPr>
                        <a:t>
 Transform your room into a place of complete tranquility with the warm earthy colour of CHALK OCHRE. The natural colour creates an environment that encourages us to relax and be present in the moment. 
Chat with our Colour Expert to get colour recommendations and free paint vouchers: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4308140"/>
                  </a:ext>
                </a:extLst>
              </a:tr>
            </a:tbl>
          </a:graphicData>
        </a:graphic>
      </p:graphicFrame>
      <p:sp>
        <p:nvSpPr>
          <p:cNvPr id="4" name="Text Placeholder 3">
            <a:extLst>
              <a:ext uri="{FF2B5EF4-FFF2-40B4-BE49-F238E27FC236}">
                <a16:creationId xmlns:a16="http://schemas.microsoft.com/office/drawing/2014/main" id="{7B8C18F8-2B80-4CE4-8BC2-E05861959FA1}"/>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99826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C826D-83D6-4776-9B87-2AD76E08DEC5}"/>
              </a:ext>
            </a:extLst>
          </p:cNvPr>
          <p:cNvSpPr>
            <a:spLocks noGrp="1"/>
          </p:cNvSpPr>
          <p:nvPr>
            <p:ph type="title"/>
          </p:nvPr>
        </p:nvSpPr>
        <p:spPr/>
        <p:txBody>
          <a:bodyPr/>
          <a:lstStyle/>
          <a:p>
            <a:r>
              <a:rPr lang="en-US"/>
              <a:t>Facebook Own Posts Table | Jotun Malaysia - 14 of 21</a:t>
            </a:r>
          </a:p>
        </p:txBody>
      </p:sp>
      <p:graphicFrame>
        <p:nvGraphicFramePr>
          <p:cNvPr id="5" name="Table Placeholder 4">
            <a:extLst>
              <a:ext uri="{FF2B5EF4-FFF2-40B4-BE49-F238E27FC236}">
                <a16:creationId xmlns:a16="http://schemas.microsoft.com/office/drawing/2014/main" id="{BB5919A4-3CFB-45C1-A440-CFDC487C1B97}"/>
              </a:ext>
            </a:extLst>
          </p:cNvPr>
          <p:cNvGraphicFramePr>
            <a:graphicFrameLocks noGrp="1"/>
          </p:cNvGraphicFramePr>
          <p:nvPr>
            <p:ph type="tbl" sz="quarter" idx="13"/>
            <p:extLst>
              <p:ext uri="{D42A27DB-BD31-4B8C-83A1-F6EECF244321}">
                <p14:modId xmlns:p14="http://schemas.microsoft.com/office/powerpoint/2010/main" val="78495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76155476"/>
                    </a:ext>
                  </a:extLst>
                </a:gridCol>
                <a:gridCol w="1152144">
                  <a:extLst>
                    <a:ext uri="{9D8B030D-6E8A-4147-A177-3AD203B41FA5}">
                      <a16:colId xmlns:a16="http://schemas.microsoft.com/office/drawing/2014/main" val="3042707010"/>
                    </a:ext>
                  </a:extLst>
                </a:gridCol>
                <a:gridCol w="576072">
                  <a:extLst>
                    <a:ext uri="{9D8B030D-6E8A-4147-A177-3AD203B41FA5}">
                      <a16:colId xmlns:a16="http://schemas.microsoft.com/office/drawing/2014/main" val="1566351795"/>
                    </a:ext>
                  </a:extLst>
                </a:gridCol>
                <a:gridCol w="576072">
                  <a:extLst>
                    <a:ext uri="{9D8B030D-6E8A-4147-A177-3AD203B41FA5}">
                      <a16:colId xmlns:a16="http://schemas.microsoft.com/office/drawing/2014/main" val="3430836968"/>
                    </a:ext>
                  </a:extLst>
                </a:gridCol>
                <a:gridCol w="576072">
                  <a:extLst>
                    <a:ext uri="{9D8B030D-6E8A-4147-A177-3AD203B41FA5}">
                      <a16:colId xmlns:a16="http://schemas.microsoft.com/office/drawing/2014/main" val="2057318068"/>
                    </a:ext>
                  </a:extLst>
                </a:gridCol>
                <a:gridCol w="576072">
                  <a:extLst>
                    <a:ext uri="{9D8B030D-6E8A-4147-A177-3AD203B41FA5}">
                      <a16:colId xmlns:a16="http://schemas.microsoft.com/office/drawing/2014/main" val="245605614"/>
                    </a:ext>
                  </a:extLst>
                </a:gridCol>
                <a:gridCol w="576072">
                  <a:extLst>
                    <a:ext uri="{9D8B030D-6E8A-4147-A177-3AD203B41FA5}">
                      <a16:colId xmlns:a16="http://schemas.microsoft.com/office/drawing/2014/main" val="3372894465"/>
                    </a:ext>
                  </a:extLst>
                </a:gridCol>
                <a:gridCol w="576072">
                  <a:extLst>
                    <a:ext uri="{9D8B030D-6E8A-4147-A177-3AD203B41FA5}">
                      <a16:colId xmlns:a16="http://schemas.microsoft.com/office/drawing/2014/main" val="2285410709"/>
                    </a:ext>
                  </a:extLst>
                </a:gridCol>
                <a:gridCol w="576072">
                  <a:extLst>
                    <a:ext uri="{9D8B030D-6E8A-4147-A177-3AD203B41FA5}">
                      <a16:colId xmlns:a16="http://schemas.microsoft.com/office/drawing/2014/main" val="1936769195"/>
                    </a:ext>
                  </a:extLst>
                </a:gridCol>
                <a:gridCol w="576072">
                  <a:extLst>
                    <a:ext uri="{9D8B030D-6E8A-4147-A177-3AD203B41FA5}">
                      <a16:colId xmlns:a16="http://schemas.microsoft.com/office/drawing/2014/main" val="207363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4559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- 2022-02-21 10:00:00</a:t>
                      </a:r>
                      <a:r>
                        <a:rPr kumimoji="0" lang="en-US" sz="1000" b="0" i="0" u="none" strike="noStrike" kern="1200" cap="none" spc="0" normalizeH="0" baseline="0" noProof="0">
                          <a:ln>
                            <a:noFill/>
                          </a:ln>
                          <a:solidFill>
                            <a:prstClr val="black"/>
                          </a:solidFill>
                          <a:effectLst/>
                          <a:uLnTx/>
                          <a:uFillTx/>
                          <a:latin typeface="+mn-lt"/>
                          <a:ea typeface="+mn-ea"/>
                          <a:cs typeface="+mn-cs"/>
                        </a:rPr>
                        <a:t>
 Turn your room into a space of zen. The colour CAPPUCCINO has a light earthy tone that helps soothe and clarify the mind. A calm colour that allows you to be yourself and feel safe. 
Find more shades that suit your style with Jotun’s colour trends for the year 2022. Get professional colour advice and paint vouchers directly from our colour experts via whatsapp at: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4124418"/>
                  </a:ext>
                </a:extLst>
              </a:tr>
            </a:tbl>
          </a:graphicData>
        </a:graphic>
      </p:graphicFrame>
      <p:sp>
        <p:nvSpPr>
          <p:cNvPr id="4" name="Text Placeholder 3">
            <a:extLst>
              <a:ext uri="{FF2B5EF4-FFF2-40B4-BE49-F238E27FC236}">
                <a16:creationId xmlns:a16="http://schemas.microsoft.com/office/drawing/2014/main" id="{4F5E218E-9D65-481B-900D-11B241474056}"/>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618824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BF86-3111-4EC0-B9D7-E5F942DEAAA2}"/>
              </a:ext>
            </a:extLst>
          </p:cNvPr>
          <p:cNvSpPr>
            <a:spLocks noGrp="1"/>
          </p:cNvSpPr>
          <p:nvPr>
            <p:ph type="title"/>
          </p:nvPr>
        </p:nvSpPr>
        <p:spPr/>
        <p:txBody>
          <a:bodyPr/>
          <a:lstStyle/>
          <a:p>
            <a:r>
              <a:rPr lang="en-US"/>
              <a:t>Facebook Own Posts Table | Jotun Malaysia - 15 of 21</a:t>
            </a:r>
          </a:p>
        </p:txBody>
      </p:sp>
      <p:graphicFrame>
        <p:nvGraphicFramePr>
          <p:cNvPr id="5" name="Table Placeholder 4">
            <a:extLst>
              <a:ext uri="{FF2B5EF4-FFF2-40B4-BE49-F238E27FC236}">
                <a16:creationId xmlns:a16="http://schemas.microsoft.com/office/drawing/2014/main" id="{01F113EA-166A-4A31-AB9A-E8B421DCEAA4}"/>
              </a:ext>
            </a:extLst>
          </p:cNvPr>
          <p:cNvGraphicFramePr>
            <a:graphicFrameLocks noGrp="1"/>
          </p:cNvGraphicFramePr>
          <p:nvPr>
            <p:ph type="tbl" sz="quarter" idx="13"/>
            <p:extLst>
              <p:ext uri="{D42A27DB-BD31-4B8C-83A1-F6EECF244321}">
                <p14:modId xmlns:p14="http://schemas.microsoft.com/office/powerpoint/2010/main" val="2259707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365859"/>
                    </a:ext>
                  </a:extLst>
                </a:gridCol>
                <a:gridCol w="1152144">
                  <a:extLst>
                    <a:ext uri="{9D8B030D-6E8A-4147-A177-3AD203B41FA5}">
                      <a16:colId xmlns:a16="http://schemas.microsoft.com/office/drawing/2014/main" val="2286028038"/>
                    </a:ext>
                  </a:extLst>
                </a:gridCol>
                <a:gridCol w="576072">
                  <a:extLst>
                    <a:ext uri="{9D8B030D-6E8A-4147-A177-3AD203B41FA5}">
                      <a16:colId xmlns:a16="http://schemas.microsoft.com/office/drawing/2014/main" val="4070929256"/>
                    </a:ext>
                  </a:extLst>
                </a:gridCol>
                <a:gridCol w="576072">
                  <a:extLst>
                    <a:ext uri="{9D8B030D-6E8A-4147-A177-3AD203B41FA5}">
                      <a16:colId xmlns:a16="http://schemas.microsoft.com/office/drawing/2014/main" val="234025455"/>
                    </a:ext>
                  </a:extLst>
                </a:gridCol>
                <a:gridCol w="576072">
                  <a:extLst>
                    <a:ext uri="{9D8B030D-6E8A-4147-A177-3AD203B41FA5}">
                      <a16:colId xmlns:a16="http://schemas.microsoft.com/office/drawing/2014/main" val="3928381695"/>
                    </a:ext>
                  </a:extLst>
                </a:gridCol>
                <a:gridCol w="576072">
                  <a:extLst>
                    <a:ext uri="{9D8B030D-6E8A-4147-A177-3AD203B41FA5}">
                      <a16:colId xmlns:a16="http://schemas.microsoft.com/office/drawing/2014/main" val="768619692"/>
                    </a:ext>
                  </a:extLst>
                </a:gridCol>
                <a:gridCol w="576072">
                  <a:extLst>
                    <a:ext uri="{9D8B030D-6E8A-4147-A177-3AD203B41FA5}">
                      <a16:colId xmlns:a16="http://schemas.microsoft.com/office/drawing/2014/main" val="778942085"/>
                    </a:ext>
                  </a:extLst>
                </a:gridCol>
                <a:gridCol w="576072">
                  <a:extLst>
                    <a:ext uri="{9D8B030D-6E8A-4147-A177-3AD203B41FA5}">
                      <a16:colId xmlns:a16="http://schemas.microsoft.com/office/drawing/2014/main" val="2358334521"/>
                    </a:ext>
                  </a:extLst>
                </a:gridCol>
                <a:gridCol w="576072">
                  <a:extLst>
                    <a:ext uri="{9D8B030D-6E8A-4147-A177-3AD203B41FA5}">
                      <a16:colId xmlns:a16="http://schemas.microsoft.com/office/drawing/2014/main" val="2342541711"/>
                    </a:ext>
                  </a:extLst>
                </a:gridCol>
                <a:gridCol w="576072">
                  <a:extLst>
                    <a:ext uri="{9D8B030D-6E8A-4147-A177-3AD203B41FA5}">
                      <a16:colId xmlns:a16="http://schemas.microsoft.com/office/drawing/2014/main" val="3729673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061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- 2022-02-17 10:00:01</a:t>
                      </a:r>
                      <a:r>
                        <a:rPr kumimoji="0" lang="en-US" sz="1000" b="0" i="0" u="none" strike="noStrike" kern="1200" cap="none" spc="0" normalizeH="0" baseline="0" noProof="0">
                          <a:ln>
                            <a:noFill/>
                          </a:ln>
                          <a:solidFill>
                            <a:prstClr val="black"/>
                          </a:solidFill>
                          <a:effectLst/>
                          <a:uLnTx/>
                          <a:uFillTx/>
                          <a:latin typeface="+mn-lt"/>
                          <a:ea typeface="+mn-ea"/>
                          <a:cs typeface="+mn-cs"/>
                        </a:rPr>
                        <a:t>
 Create a sophisticated escape with the colour of EMBRACE. This earthy tone helps hold an elegant look while also offering a feeling of warmth and security. Let this colour paint the perfect picture of elegance for you. 
Chat with our Colour Expert to find more shades that suit your style with Jotun’s colour trends for the year 2022: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7129233"/>
                  </a:ext>
                </a:extLst>
              </a:tr>
            </a:tbl>
          </a:graphicData>
        </a:graphic>
      </p:graphicFrame>
      <p:sp>
        <p:nvSpPr>
          <p:cNvPr id="4" name="Text Placeholder 3">
            <a:extLst>
              <a:ext uri="{FF2B5EF4-FFF2-40B4-BE49-F238E27FC236}">
                <a16:creationId xmlns:a16="http://schemas.microsoft.com/office/drawing/2014/main" id="{19EAD2FD-2836-4539-94F2-978980B212CB}"/>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1051735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91CE-58AD-4C6A-81DE-228BCA43FB06}"/>
              </a:ext>
            </a:extLst>
          </p:cNvPr>
          <p:cNvSpPr>
            <a:spLocks noGrp="1"/>
          </p:cNvSpPr>
          <p:nvPr>
            <p:ph type="title"/>
          </p:nvPr>
        </p:nvSpPr>
        <p:spPr/>
        <p:txBody>
          <a:bodyPr/>
          <a:lstStyle/>
          <a:p>
            <a:r>
              <a:rPr lang="en-US"/>
              <a:t>Facebook Own Posts Table | Jotun Malaysia - 16 of 21</a:t>
            </a:r>
          </a:p>
        </p:txBody>
      </p:sp>
      <p:graphicFrame>
        <p:nvGraphicFramePr>
          <p:cNvPr id="5" name="Table Placeholder 4">
            <a:extLst>
              <a:ext uri="{FF2B5EF4-FFF2-40B4-BE49-F238E27FC236}">
                <a16:creationId xmlns:a16="http://schemas.microsoft.com/office/drawing/2014/main" id="{7BB9743A-1A6A-4768-AFE8-BB8F339B153F}"/>
              </a:ext>
            </a:extLst>
          </p:cNvPr>
          <p:cNvGraphicFramePr>
            <a:graphicFrameLocks noGrp="1"/>
          </p:cNvGraphicFramePr>
          <p:nvPr>
            <p:ph type="tbl" sz="quarter" idx="13"/>
            <p:extLst>
              <p:ext uri="{D42A27DB-BD31-4B8C-83A1-F6EECF244321}">
                <p14:modId xmlns:p14="http://schemas.microsoft.com/office/powerpoint/2010/main" val="247593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3114085"/>
                    </a:ext>
                  </a:extLst>
                </a:gridCol>
                <a:gridCol w="1152144">
                  <a:extLst>
                    <a:ext uri="{9D8B030D-6E8A-4147-A177-3AD203B41FA5}">
                      <a16:colId xmlns:a16="http://schemas.microsoft.com/office/drawing/2014/main" val="3425978325"/>
                    </a:ext>
                  </a:extLst>
                </a:gridCol>
                <a:gridCol w="576072">
                  <a:extLst>
                    <a:ext uri="{9D8B030D-6E8A-4147-A177-3AD203B41FA5}">
                      <a16:colId xmlns:a16="http://schemas.microsoft.com/office/drawing/2014/main" val="147409251"/>
                    </a:ext>
                  </a:extLst>
                </a:gridCol>
                <a:gridCol w="576072">
                  <a:extLst>
                    <a:ext uri="{9D8B030D-6E8A-4147-A177-3AD203B41FA5}">
                      <a16:colId xmlns:a16="http://schemas.microsoft.com/office/drawing/2014/main" val="4208211862"/>
                    </a:ext>
                  </a:extLst>
                </a:gridCol>
                <a:gridCol w="576072">
                  <a:extLst>
                    <a:ext uri="{9D8B030D-6E8A-4147-A177-3AD203B41FA5}">
                      <a16:colId xmlns:a16="http://schemas.microsoft.com/office/drawing/2014/main" val="150245341"/>
                    </a:ext>
                  </a:extLst>
                </a:gridCol>
                <a:gridCol w="576072">
                  <a:extLst>
                    <a:ext uri="{9D8B030D-6E8A-4147-A177-3AD203B41FA5}">
                      <a16:colId xmlns:a16="http://schemas.microsoft.com/office/drawing/2014/main" val="258118470"/>
                    </a:ext>
                  </a:extLst>
                </a:gridCol>
                <a:gridCol w="576072">
                  <a:extLst>
                    <a:ext uri="{9D8B030D-6E8A-4147-A177-3AD203B41FA5}">
                      <a16:colId xmlns:a16="http://schemas.microsoft.com/office/drawing/2014/main" val="2389708072"/>
                    </a:ext>
                  </a:extLst>
                </a:gridCol>
                <a:gridCol w="576072">
                  <a:extLst>
                    <a:ext uri="{9D8B030D-6E8A-4147-A177-3AD203B41FA5}">
                      <a16:colId xmlns:a16="http://schemas.microsoft.com/office/drawing/2014/main" val="1403619892"/>
                    </a:ext>
                  </a:extLst>
                </a:gridCol>
                <a:gridCol w="576072">
                  <a:extLst>
                    <a:ext uri="{9D8B030D-6E8A-4147-A177-3AD203B41FA5}">
                      <a16:colId xmlns:a16="http://schemas.microsoft.com/office/drawing/2014/main" val="453636213"/>
                    </a:ext>
                  </a:extLst>
                </a:gridCol>
                <a:gridCol w="576072">
                  <a:extLst>
                    <a:ext uri="{9D8B030D-6E8A-4147-A177-3AD203B41FA5}">
                      <a16:colId xmlns:a16="http://schemas.microsoft.com/office/drawing/2014/main" val="3460830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4003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- 2022-02-14 10:00:00</a:t>
                      </a:r>
                      <a:r>
                        <a:rPr kumimoji="0" lang="en-US" sz="1000" b="0" i="0" u="none" strike="noStrike" kern="1200" cap="none" spc="0" normalizeH="0" baseline="0" noProof="0">
                          <a:ln>
                            <a:noFill/>
                          </a:ln>
                          <a:solidFill>
                            <a:prstClr val="black"/>
                          </a:solidFill>
                          <a:effectLst/>
                          <a:uLnTx/>
                          <a:uFillTx/>
                          <a:latin typeface="+mn-lt"/>
                          <a:ea typeface="+mn-ea"/>
                          <a:cs typeface="+mn-cs"/>
                        </a:rPr>
                        <a:t>
 A well designed bedroom can turn your area into a relaxing retreat, one that you'll like spending quality time in every time you come through the door. 
Majestic Supreme Finish, our water-based paint for wood and trim, brings out the finer details of your bedroom with a flawless finish that lasts 
Discover more on Jotun’s colour trends for the year 2022. Chat with our Colour Expert: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9567770"/>
                  </a:ext>
                </a:extLst>
              </a:tr>
            </a:tbl>
          </a:graphicData>
        </a:graphic>
      </p:graphicFrame>
      <p:sp>
        <p:nvSpPr>
          <p:cNvPr id="4" name="Text Placeholder 3">
            <a:extLst>
              <a:ext uri="{FF2B5EF4-FFF2-40B4-BE49-F238E27FC236}">
                <a16:creationId xmlns:a16="http://schemas.microsoft.com/office/drawing/2014/main" id="{1B7C1FCC-9EF7-4FA6-8101-E88C5CA70B12}"/>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3444340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54231-E3A1-4B09-ABE8-1FA81D3B5091}"/>
              </a:ext>
            </a:extLst>
          </p:cNvPr>
          <p:cNvSpPr>
            <a:spLocks noGrp="1"/>
          </p:cNvSpPr>
          <p:nvPr>
            <p:ph type="title"/>
          </p:nvPr>
        </p:nvSpPr>
        <p:spPr/>
        <p:txBody>
          <a:bodyPr/>
          <a:lstStyle/>
          <a:p>
            <a:r>
              <a:rPr lang="en-US"/>
              <a:t>Facebook Own Posts Table | Jotun Malaysia - 17 of 21</a:t>
            </a:r>
          </a:p>
        </p:txBody>
      </p:sp>
      <p:graphicFrame>
        <p:nvGraphicFramePr>
          <p:cNvPr id="5" name="Table Placeholder 4">
            <a:extLst>
              <a:ext uri="{FF2B5EF4-FFF2-40B4-BE49-F238E27FC236}">
                <a16:creationId xmlns:a16="http://schemas.microsoft.com/office/drawing/2014/main" id="{82CE916B-0805-4998-A697-357A79B71615}"/>
              </a:ext>
            </a:extLst>
          </p:cNvPr>
          <p:cNvGraphicFramePr>
            <a:graphicFrameLocks noGrp="1"/>
          </p:cNvGraphicFramePr>
          <p:nvPr>
            <p:ph type="tbl" sz="quarter" idx="13"/>
            <p:extLst>
              <p:ext uri="{D42A27DB-BD31-4B8C-83A1-F6EECF244321}">
                <p14:modId xmlns:p14="http://schemas.microsoft.com/office/powerpoint/2010/main" val="29090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20434220"/>
                    </a:ext>
                  </a:extLst>
                </a:gridCol>
                <a:gridCol w="1152144">
                  <a:extLst>
                    <a:ext uri="{9D8B030D-6E8A-4147-A177-3AD203B41FA5}">
                      <a16:colId xmlns:a16="http://schemas.microsoft.com/office/drawing/2014/main" val="606447257"/>
                    </a:ext>
                  </a:extLst>
                </a:gridCol>
                <a:gridCol w="576072">
                  <a:extLst>
                    <a:ext uri="{9D8B030D-6E8A-4147-A177-3AD203B41FA5}">
                      <a16:colId xmlns:a16="http://schemas.microsoft.com/office/drawing/2014/main" val="2244707467"/>
                    </a:ext>
                  </a:extLst>
                </a:gridCol>
                <a:gridCol w="576072">
                  <a:extLst>
                    <a:ext uri="{9D8B030D-6E8A-4147-A177-3AD203B41FA5}">
                      <a16:colId xmlns:a16="http://schemas.microsoft.com/office/drawing/2014/main" val="2852318421"/>
                    </a:ext>
                  </a:extLst>
                </a:gridCol>
                <a:gridCol w="576072">
                  <a:extLst>
                    <a:ext uri="{9D8B030D-6E8A-4147-A177-3AD203B41FA5}">
                      <a16:colId xmlns:a16="http://schemas.microsoft.com/office/drawing/2014/main" val="4021864143"/>
                    </a:ext>
                  </a:extLst>
                </a:gridCol>
                <a:gridCol w="576072">
                  <a:extLst>
                    <a:ext uri="{9D8B030D-6E8A-4147-A177-3AD203B41FA5}">
                      <a16:colId xmlns:a16="http://schemas.microsoft.com/office/drawing/2014/main" val="2777517333"/>
                    </a:ext>
                  </a:extLst>
                </a:gridCol>
                <a:gridCol w="576072">
                  <a:extLst>
                    <a:ext uri="{9D8B030D-6E8A-4147-A177-3AD203B41FA5}">
                      <a16:colId xmlns:a16="http://schemas.microsoft.com/office/drawing/2014/main" val="2089399858"/>
                    </a:ext>
                  </a:extLst>
                </a:gridCol>
                <a:gridCol w="576072">
                  <a:extLst>
                    <a:ext uri="{9D8B030D-6E8A-4147-A177-3AD203B41FA5}">
                      <a16:colId xmlns:a16="http://schemas.microsoft.com/office/drawing/2014/main" val="369604336"/>
                    </a:ext>
                  </a:extLst>
                </a:gridCol>
                <a:gridCol w="576072">
                  <a:extLst>
                    <a:ext uri="{9D8B030D-6E8A-4147-A177-3AD203B41FA5}">
                      <a16:colId xmlns:a16="http://schemas.microsoft.com/office/drawing/2014/main" val="2797550972"/>
                    </a:ext>
                  </a:extLst>
                </a:gridCol>
                <a:gridCol w="576072">
                  <a:extLst>
                    <a:ext uri="{9D8B030D-6E8A-4147-A177-3AD203B41FA5}">
                      <a16:colId xmlns:a16="http://schemas.microsoft.com/office/drawing/2014/main" val="399368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6586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- 2022-02-10 10:00:02</a:t>
                      </a:r>
                      <a:r>
                        <a:rPr kumimoji="0" lang="en-US" sz="1000" b="0" i="0" u="none" strike="noStrike" kern="1200" cap="none" spc="0" normalizeH="0" baseline="0" noProof="0">
                          <a:ln>
                            <a:noFill/>
                          </a:ln>
                          <a:solidFill>
                            <a:prstClr val="black"/>
                          </a:solidFill>
                          <a:effectLst/>
                          <a:uLnTx/>
                          <a:uFillTx/>
                          <a:latin typeface="+mn-lt"/>
                          <a:ea typeface="+mn-ea"/>
                          <a:cs typeface="+mn-cs"/>
                        </a:rPr>
                        <a:t>
 Immerse yourself in rich beautiful colours and healthy surroundings free of harmful chemicals. 
Majestic Perfect Beauty &amp; Care is our best interior paint, proven to deliver the most elegant wall finish with lowest emission, ensuring your home is both beautiful and healthy. 
Get professional colour advice and paint vouchers directly from our colour experts via whatsapp at: https://bit.ly/jotuncolourexperts  
#PaintYourWorldBright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3809781"/>
                  </a:ext>
                </a:extLst>
              </a:tr>
            </a:tbl>
          </a:graphicData>
        </a:graphic>
      </p:graphicFrame>
      <p:sp>
        <p:nvSpPr>
          <p:cNvPr id="4" name="Text Placeholder 3">
            <a:extLst>
              <a:ext uri="{FF2B5EF4-FFF2-40B4-BE49-F238E27FC236}">
                <a16:creationId xmlns:a16="http://schemas.microsoft.com/office/drawing/2014/main" id="{A9128EFC-3496-4E2B-92FB-3E5B78F355D0}"/>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4187396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C765-13C1-45C8-A134-91FEA92E1A1B}"/>
              </a:ext>
            </a:extLst>
          </p:cNvPr>
          <p:cNvSpPr>
            <a:spLocks noGrp="1"/>
          </p:cNvSpPr>
          <p:nvPr>
            <p:ph type="title"/>
          </p:nvPr>
        </p:nvSpPr>
        <p:spPr/>
        <p:txBody>
          <a:bodyPr/>
          <a:lstStyle/>
          <a:p>
            <a:r>
              <a:rPr lang="en-US"/>
              <a:t>Facebook Own Posts Table | Jotun Malaysia - 18 of 21</a:t>
            </a:r>
          </a:p>
        </p:txBody>
      </p:sp>
      <p:graphicFrame>
        <p:nvGraphicFramePr>
          <p:cNvPr id="5" name="Table Placeholder 4">
            <a:extLst>
              <a:ext uri="{FF2B5EF4-FFF2-40B4-BE49-F238E27FC236}">
                <a16:creationId xmlns:a16="http://schemas.microsoft.com/office/drawing/2014/main" id="{20DF818B-2F83-4722-BBE9-2C4443FC9400}"/>
              </a:ext>
            </a:extLst>
          </p:cNvPr>
          <p:cNvGraphicFramePr>
            <a:graphicFrameLocks noGrp="1"/>
          </p:cNvGraphicFramePr>
          <p:nvPr>
            <p:ph type="tbl" sz="quarter" idx="13"/>
            <p:extLst>
              <p:ext uri="{D42A27DB-BD31-4B8C-83A1-F6EECF244321}">
                <p14:modId xmlns:p14="http://schemas.microsoft.com/office/powerpoint/2010/main" val="419731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9678583"/>
                    </a:ext>
                  </a:extLst>
                </a:gridCol>
                <a:gridCol w="1152144">
                  <a:extLst>
                    <a:ext uri="{9D8B030D-6E8A-4147-A177-3AD203B41FA5}">
                      <a16:colId xmlns:a16="http://schemas.microsoft.com/office/drawing/2014/main" val="3373940784"/>
                    </a:ext>
                  </a:extLst>
                </a:gridCol>
                <a:gridCol w="576072">
                  <a:extLst>
                    <a:ext uri="{9D8B030D-6E8A-4147-A177-3AD203B41FA5}">
                      <a16:colId xmlns:a16="http://schemas.microsoft.com/office/drawing/2014/main" val="3395794119"/>
                    </a:ext>
                  </a:extLst>
                </a:gridCol>
                <a:gridCol w="576072">
                  <a:extLst>
                    <a:ext uri="{9D8B030D-6E8A-4147-A177-3AD203B41FA5}">
                      <a16:colId xmlns:a16="http://schemas.microsoft.com/office/drawing/2014/main" val="571698052"/>
                    </a:ext>
                  </a:extLst>
                </a:gridCol>
                <a:gridCol w="576072">
                  <a:extLst>
                    <a:ext uri="{9D8B030D-6E8A-4147-A177-3AD203B41FA5}">
                      <a16:colId xmlns:a16="http://schemas.microsoft.com/office/drawing/2014/main" val="1914353035"/>
                    </a:ext>
                  </a:extLst>
                </a:gridCol>
                <a:gridCol w="576072">
                  <a:extLst>
                    <a:ext uri="{9D8B030D-6E8A-4147-A177-3AD203B41FA5}">
                      <a16:colId xmlns:a16="http://schemas.microsoft.com/office/drawing/2014/main" val="82356802"/>
                    </a:ext>
                  </a:extLst>
                </a:gridCol>
                <a:gridCol w="576072">
                  <a:extLst>
                    <a:ext uri="{9D8B030D-6E8A-4147-A177-3AD203B41FA5}">
                      <a16:colId xmlns:a16="http://schemas.microsoft.com/office/drawing/2014/main" val="664888852"/>
                    </a:ext>
                  </a:extLst>
                </a:gridCol>
                <a:gridCol w="576072">
                  <a:extLst>
                    <a:ext uri="{9D8B030D-6E8A-4147-A177-3AD203B41FA5}">
                      <a16:colId xmlns:a16="http://schemas.microsoft.com/office/drawing/2014/main" val="1020769530"/>
                    </a:ext>
                  </a:extLst>
                </a:gridCol>
                <a:gridCol w="576072">
                  <a:extLst>
                    <a:ext uri="{9D8B030D-6E8A-4147-A177-3AD203B41FA5}">
                      <a16:colId xmlns:a16="http://schemas.microsoft.com/office/drawing/2014/main" val="917693720"/>
                    </a:ext>
                  </a:extLst>
                </a:gridCol>
                <a:gridCol w="576072">
                  <a:extLst>
                    <a:ext uri="{9D8B030D-6E8A-4147-A177-3AD203B41FA5}">
                      <a16:colId xmlns:a16="http://schemas.microsoft.com/office/drawing/2014/main" val="3227068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740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- 2022-02-07 10:01:07</a:t>
                      </a:r>
                      <a:r>
                        <a:rPr kumimoji="0" lang="en-US" sz="1000" b="0" i="0" u="none" strike="noStrike" kern="1200" cap="none" spc="0" normalizeH="0" baseline="0" noProof="0">
                          <a:ln>
                            <a:noFill/>
                          </a:ln>
                          <a:solidFill>
                            <a:prstClr val="black"/>
                          </a:solidFill>
                          <a:effectLst/>
                          <a:uLnTx/>
                          <a:uFillTx/>
                          <a:latin typeface="+mn-lt"/>
                          <a:ea typeface="+mn-ea"/>
                          <a:cs typeface="+mn-cs"/>
                        </a:rPr>
                        <a:t>
 Never underestimate the importance of a home office that caters to your senses. We all need a space to clear our minds and let ideas blossom. 
Choosing soft neutral colours like GENTLE WHISPER and THOUGHTFUL PINK visually open up a room, making it seem wider and brighter. 
Chat with our Colour Expert to get colour recommendations and free paint vouchers: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7814794"/>
                  </a:ext>
                </a:extLst>
              </a:tr>
            </a:tbl>
          </a:graphicData>
        </a:graphic>
      </p:graphicFrame>
      <p:sp>
        <p:nvSpPr>
          <p:cNvPr id="4" name="Text Placeholder 3">
            <a:extLst>
              <a:ext uri="{FF2B5EF4-FFF2-40B4-BE49-F238E27FC236}">
                <a16:creationId xmlns:a16="http://schemas.microsoft.com/office/drawing/2014/main" id="{7AB38583-EDC9-4720-867C-456EC221187B}"/>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3955700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2152E-016F-48BB-8FE2-6EA2BFC3089F}"/>
              </a:ext>
            </a:extLst>
          </p:cNvPr>
          <p:cNvSpPr>
            <a:spLocks noGrp="1"/>
          </p:cNvSpPr>
          <p:nvPr>
            <p:ph type="title"/>
          </p:nvPr>
        </p:nvSpPr>
        <p:spPr/>
        <p:txBody>
          <a:bodyPr/>
          <a:lstStyle/>
          <a:p>
            <a:r>
              <a:rPr lang="en-US"/>
              <a:t>Facebook Own Posts Table | Jotun Malaysia - 19 of 21</a:t>
            </a:r>
          </a:p>
        </p:txBody>
      </p:sp>
      <p:graphicFrame>
        <p:nvGraphicFramePr>
          <p:cNvPr id="5" name="Table Placeholder 4">
            <a:extLst>
              <a:ext uri="{FF2B5EF4-FFF2-40B4-BE49-F238E27FC236}">
                <a16:creationId xmlns:a16="http://schemas.microsoft.com/office/drawing/2014/main" id="{A5F953FC-7792-4451-A197-01171BE73D5B}"/>
              </a:ext>
            </a:extLst>
          </p:cNvPr>
          <p:cNvGraphicFramePr>
            <a:graphicFrameLocks noGrp="1"/>
          </p:cNvGraphicFramePr>
          <p:nvPr>
            <p:ph type="tbl" sz="quarter" idx="13"/>
            <p:extLst>
              <p:ext uri="{D42A27DB-BD31-4B8C-83A1-F6EECF244321}">
                <p14:modId xmlns:p14="http://schemas.microsoft.com/office/powerpoint/2010/main" val="154947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30759"/>
                    </a:ext>
                  </a:extLst>
                </a:gridCol>
                <a:gridCol w="1152144">
                  <a:extLst>
                    <a:ext uri="{9D8B030D-6E8A-4147-A177-3AD203B41FA5}">
                      <a16:colId xmlns:a16="http://schemas.microsoft.com/office/drawing/2014/main" val="568933365"/>
                    </a:ext>
                  </a:extLst>
                </a:gridCol>
                <a:gridCol w="576072">
                  <a:extLst>
                    <a:ext uri="{9D8B030D-6E8A-4147-A177-3AD203B41FA5}">
                      <a16:colId xmlns:a16="http://schemas.microsoft.com/office/drawing/2014/main" val="2091524923"/>
                    </a:ext>
                  </a:extLst>
                </a:gridCol>
                <a:gridCol w="576072">
                  <a:extLst>
                    <a:ext uri="{9D8B030D-6E8A-4147-A177-3AD203B41FA5}">
                      <a16:colId xmlns:a16="http://schemas.microsoft.com/office/drawing/2014/main" val="1266022519"/>
                    </a:ext>
                  </a:extLst>
                </a:gridCol>
                <a:gridCol w="576072">
                  <a:extLst>
                    <a:ext uri="{9D8B030D-6E8A-4147-A177-3AD203B41FA5}">
                      <a16:colId xmlns:a16="http://schemas.microsoft.com/office/drawing/2014/main" val="1969367128"/>
                    </a:ext>
                  </a:extLst>
                </a:gridCol>
                <a:gridCol w="576072">
                  <a:extLst>
                    <a:ext uri="{9D8B030D-6E8A-4147-A177-3AD203B41FA5}">
                      <a16:colId xmlns:a16="http://schemas.microsoft.com/office/drawing/2014/main" val="3267542117"/>
                    </a:ext>
                  </a:extLst>
                </a:gridCol>
                <a:gridCol w="576072">
                  <a:extLst>
                    <a:ext uri="{9D8B030D-6E8A-4147-A177-3AD203B41FA5}">
                      <a16:colId xmlns:a16="http://schemas.microsoft.com/office/drawing/2014/main" val="163353914"/>
                    </a:ext>
                  </a:extLst>
                </a:gridCol>
                <a:gridCol w="576072">
                  <a:extLst>
                    <a:ext uri="{9D8B030D-6E8A-4147-A177-3AD203B41FA5}">
                      <a16:colId xmlns:a16="http://schemas.microsoft.com/office/drawing/2014/main" val="3719076235"/>
                    </a:ext>
                  </a:extLst>
                </a:gridCol>
                <a:gridCol w="576072">
                  <a:extLst>
                    <a:ext uri="{9D8B030D-6E8A-4147-A177-3AD203B41FA5}">
                      <a16:colId xmlns:a16="http://schemas.microsoft.com/office/drawing/2014/main" val="908067183"/>
                    </a:ext>
                  </a:extLst>
                </a:gridCol>
                <a:gridCol w="576072">
                  <a:extLst>
                    <a:ext uri="{9D8B030D-6E8A-4147-A177-3AD203B41FA5}">
                      <a16:colId xmlns:a16="http://schemas.microsoft.com/office/drawing/2014/main" val="294717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2574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- 2022-02-04 10:00:00</a:t>
                      </a:r>
                      <a:r>
                        <a:rPr kumimoji="0" lang="en-US" sz="1000" b="0" i="0" u="none" strike="noStrike" kern="1200" cap="none" spc="0" normalizeH="0" baseline="0" noProof="0">
                          <a:ln>
                            <a:noFill/>
                          </a:ln>
                          <a:solidFill>
                            <a:prstClr val="black"/>
                          </a:solidFill>
                          <a:effectLst/>
                          <a:uLnTx/>
                          <a:uFillTx/>
                          <a:latin typeface="+mn-lt"/>
                          <a:ea typeface="+mn-ea"/>
                          <a:cs typeface="+mn-cs"/>
                        </a:rPr>
                        <a:t>
 When you spend your days at home, let your walls remind you of cherished memories of the past and inspire optimism for the days to come. 
Refresh your walls with gentle natural tones like THOUGHTFUL, a rose-tinted earth tone, and FRIENDLY PINK, a nuanced dusty pink. These colours create a space that lets your mind feel balanced, connected, and contented. 
Find more shades that suit your style with Jotun’s colour trends for the year 2022. Chat with our Colour Expert: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0967606"/>
                  </a:ext>
                </a:extLst>
              </a:tr>
            </a:tbl>
          </a:graphicData>
        </a:graphic>
      </p:graphicFrame>
      <p:sp>
        <p:nvSpPr>
          <p:cNvPr id="4" name="Text Placeholder 3">
            <a:extLst>
              <a:ext uri="{FF2B5EF4-FFF2-40B4-BE49-F238E27FC236}">
                <a16:creationId xmlns:a16="http://schemas.microsoft.com/office/drawing/2014/main" id="{B987F23A-2A5A-4F00-92A5-F4FD3409A6B6}"/>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656838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13E73-D5F0-4695-8DB2-1297B05FC832}"/>
              </a:ext>
            </a:extLst>
          </p:cNvPr>
          <p:cNvSpPr>
            <a:spLocks noGrp="1"/>
          </p:cNvSpPr>
          <p:nvPr>
            <p:ph type="title"/>
          </p:nvPr>
        </p:nvSpPr>
        <p:spPr/>
        <p:txBody>
          <a:bodyPr/>
          <a:lstStyle/>
          <a:p>
            <a:r>
              <a:rPr lang="en-US"/>
              <a:t>Facebook Own Posts Table | Jotun Malaysia - 20 of 21</a:t>
            </a:r>
          </a:p>
        </p:txBody>
      </p:sp>
      <p:graphicFrame>
        <p:nvGraphicFramePr>
          <p:cNvPr id="5" name="Table Placeholder 4">
            <a:extLst>
              <a:ext uri="{FF2B5EF4-FFF2-40B4-BE49-F238E27FC236}">
                <a16:creationId xmlns:a16="http://schemas.microsoft.com/office/drawing/2014/main" id="{DFAC7755-E3F4-4DFB-BC68-52DFB1C31917}"/>
              </a:ext>
            </a:extLst>
          </p:cNvPr>
          <p:cNvGraphicFramePr>
            <a:graphicFrameLocks noGrp="1"/>
          </p:cNvGraphicFramePr>
          <p:nvPr>
            <p:ph type="tbl" sz="quarter" idx="13"/>
            <p:extLst>
              <p:ext uri="{D42A27DB-BD31-4B8C-83A1-F6EECF244321}">
                <p14:modId xmlns:p14="http://schemas.microsoft.com/office/powerpoint/2010/main" val="164389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6628870"/>
                    </a:ext>
                  </a:extLst>
                </a:gridCol>
                <a:gridCol w="1152144">
                  <a:extLst>
                    <a:ext uri="{9D8B030D-6E8A-4147-A177-3AD203B41FA5}">
                      <a16:colId xmlns:a16="http://schemas.microsoft.com/office/drawing/2014/main" val="439189626"/>
                    </a:ext>
                  </a:extLst>
                </a:gridCol>
                <a:gridCol w="576072">
                  <a:extLst>
                    <a:ext uri="{9D8B030D-6E8A-4147-A177-3AD203B41FA5}">
                      <a16:colId xmlns:a16="http://schemas.microsoft.com/office/drawing/2014/main" val="3145215246"/>
                    </a:ext>
                  </a:extLst>
                </a:gridCol>
                <a:gridCol w="576072">
                  <a:extLst>
                    <a:ext uri="{9D8B030D-6E8A-4147-A177-3AD203B41FA5}">
                      <a16:colId xmlns:a16="http://schemas.microsoft.com/office/drawing/2014/main" val="4178393376"/>
                    </a:ext>
                  </a:extLst>
                </a:gridCol>
                <a:gridCol w="576072">
                  <a:extLst>
                    <a:ext uri="{9D8B030D-6E8A-4147-A177-3AD203B41FA5}">
                      <a16:colId xmlns:a16="http://schemas.microsoft.com/office/drawing/2014/main" val="4056648393"/>
                    </a:ext>
                  </a:extLst>
                </a:gridCol>
                <a:gridCol w="576072">
                  <a:extLst>
                    <a:ext uri="{9D8B030D-6E8A-4147-A177-3AD203B41FA5}">
                      <a16:colId xmlns:a16="http://schemas.microsoft.com/office/drawing/2014/main" val="917154403"/>
                    </a:ext>
                  </a:extLst>
                </a:gridCol>
                <a:gridCol w="576072">
                  <a:extLst>
                    <a:ext uri="{9D8B030D-6E8A-4147-A177-3AD203B41FA5}">
                      <a16:colId xmlns:a16="http://schemas.microsoft.com/office/drawing/2014/main" val="2608143723"/>
                    </a:ext>
                  </a:extLst>
                </a:gridCol>
                <a:gridCol w="576072">
                  <a:extLst>
                    <a:ext uri="{9D8B030D-6E8A-4147-A177-3AD203B41FA5}">
                      <a16:colId xmlns:a16="http://schemas.microsoft.com/office/drawing/2014/main" val="3200882461"/>
                    </a:ext>
                  </a:extLst>
                </a:gridCol>
                <a:gridCol w="576072">
                  <a:extLst>
                    <a:ext uri="{9D8B030D-6E8A-4147-A177-3AD203B41FA5}">
                      <a16:colId xmlns:a16="http://schemas.microsoft.com/office/drawing/2014/main" val="1023397812"/>
                    </a:ext>
                  </a:extLst>
                </a:gridCol>
                <a:gridCol w="576072">
                  <a:extLst>
                    <a:ext uri="{9D8B030D-6E8A-4147-A177-3AD203B41FA5}">
                      <a16:colId xmlns:a16="http://schemas.microsoft.com/office/drawing/2014/main" val="107456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737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- 2022-02-01 10:00:00</a:t>
                      </a:r>
                      <a:r>
                        <a:rPr kumimoji="0" lang="en-US" sz="1000" b="0" i="0" u="none" strike="noStrike" kern="1200" cap="none" spc="0" normalizeH="0" baseline="0" noProof="0">
                          <a:ln>
                            <a:noFill/>
                          </a:ln>
                          <a:solidFill>
                            <a:prstClr val="black"/>
                          </a:solidFill>
                          <a:effectLst/>
                          <a:uLnTx/>
                          <a:uFillTx/>
                          <a:latin typeface="+mn-lt"/>
                          <a:ea typeface="+mn-ea"/>
                          <a:cs typeface="+mn-cs"/>
                        </a:rPr>
                        <a:t>
 Jotun wishes you the utmost joy and prosperity on this special festivity. May this day be filled with the people you care for and a delightful dinner that is truly memorable.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3736963"/>
                  </a:ext>
                </a:extLst>
              </a:tr>
            </a:tbl>
          </a:graphicData>
        </a:graphic>
      </p:graphicFrame>
      <p:sp>
        <p:nvSpPr>
          <p:cNvPr id="4" name="Text Placeholder 3">
            <a:extLst>
              <a:ext uri="{FF2B5EF4-FFF2-40B4-BE49-F238E27FC236}">
                <a16:creationId xmlns:a16="http://schemas.microsoft.com/office/drawing/2014/main" id="{25755C83-812B-4F2C-A141-70B9C2D29B75}"/>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3353728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70B4-D662-407C-99F7-45F3CCDF9EAB}"/>
              </a:ext>
            </a:extLst>
          </p:cNvPr>
          <p:cNvSpPr>
            <a:spLocks noGrp="1"/>
          </p:cNvSpPr>
          <p:nvPr>
            <p:ph type="title"/>
          </p:nvPr>
        </p:nvSpPr>
        <p:spPr/>
        <p:txBody>
          <a:bodyPr/>
          <a:lstStyle/>
          <a:p>
            <a:r>
              <a:rPr lang="en-US"/>
              <a:t>Facebook Own Posts Table | Jotun Malaysia - 21 of 21</a:t>
            </a:r>
          </a:p>
        </p:txBody>
      </p:sp>
      <p:graphicFrame>
        <p:nvGraphicFramePr>
          <p:cNvPr id="5" name="Table Placeholder 4">
            <a:extLst>
              <a:ext uri="{FF2B5EF4-FFF2-40B4-BE49-F238E27FC236}">
                <a16:creationId xmlns:a16="http://schemas.microsoft.com/office/drawing/2014/main" id="{7E2E16E0-4803-4088-8A45-64CD1102FF31}"/>
              </a:ext>
            </a:extLst>
          </p:cNvPr>
          <p:cNvGraphicFramePr>
            <a:graphicFrameLocks noGrp="1"/>
          </p:cNvGraphicFramePr>
          <p:nvPr>
            <p:ph type="tbl" sz="quarter" idx="13"/>
            <p:extLst>
              <p:ext uri="{D42A27DB-BD31-4B8C-83A1-F6EECF244321}">
                <p14:modId xmlns:p14="http://schemas.microsoft.com/office/powerpoint/2010/main" val="658220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5124487"/>
                    </a:ext>
                  </a:extLst>
                </a:gridCol>
                <a:gridCol w="1152144">
                  <a:extLst>
                    <a:ext uri="{9D8B030D-6E8A-4147-A177-3AD203B41FA5}">
                      <a16:colId xmlns:a16="http://schemas.microsoft.com/office/drawing/2014/main" val="1436581341"/>
                    </a:ext>
                  </a:extLst>
                </a:gridCol>
                <a:gridCol w="576072">
                  <a:extLst>
                    <a:ext uri="{9D8B030D-6E8A-4147-A177-3AD203B41FA5}">
                      <a16:colId xmlns:a16="http://schemas.microsoft.com/office/drawing/2014/main" val="602093263"/>
                    </a:ext>
                  </a:extLst>
                </a:gridCol>
                <a:gridCol w="576072">
                  <a:extLst>
                    <a:ext uri="{9D8B030D-6E8A-4147-A177-3AD203B41FA5}">
                      <a16:colId xmlns:a16="http://schemas.microsoft.com/office/drawing/2014/main" val="3678902260"/>
                    </a:ext>
                  </a:extLst>
                </a:gridCol>
                <a:gridCol w="576072">
                  <a:extLst>
                    <a:ext uri="{9D8B030D-6E8A-4147-A177-3AD203B41FA5}">
                      <a16:colId xmlns:a16="http://schemas.microsoft.com/office/drawing/2014/main" val="2842180301"/>
                    </a:ext>
                  </a:extLst>
                </a:gridCol>
                <a:gridCol w="576072">
                  <a:extLst>
                    <a:ext uri="{9D8B030D-6E8A-4147-A177-3AD203B41FA5}">
                      <a16:colId xmlns:a16="http://schemas.microsoft.com/office/drawing/2014/main" val="2215131723"/>
                    </a:ext>
                  </a:extLst>
                </a:gridCol>
                <a:gridCol w="576072">
                  <a:extLst>
                    <a:ext uri="{9D8B030D-6E8A-4147-A177-3AD203B41FA5}">
                      <a16:colId xmlns:a16="http://schemas.microsoft.com/office/drawing/2014/main" val="1001600534"/>
                    </a:ext>
                  </a:extLst>
                </a:gridCol>
                <a:gridCol w="576072">
                  <a:extLst>
                    <a:ext uri="{9D8B030D-6E8A-4147-A177-3AD203B41FA5}">
                      <a16:colId xmlns:a16="http://schemas.microsoft.com/office/drawing/2014/main" val="3975973445"/>
                    </a:ext>
                  </a:extLst>
                </a:gridCol>
                <a:gridCol w="576072">
                  <a:extLst>
                    <a:ext uri="{9D8B030D-6E8A-4147-A177-3AD203B41FA5}">
                      <a16:colId xmlns:a16="http://schemas.microsoft.com/office/drawing/2014/main" val="3531046956"/>
                    </a:ext>
                  </a:extLst>
                </a:gridCol>
                <a:gridCol w="576072">
                  <a:extLst>
                    <a:ext uri="{9D8B030D-6E8A-4147-A177-3AD203B41FA5}">
                      <a16:colId xmlns:a16="http://schemas.microsoft.com/office/drawing/2014/main" val="184395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855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Malaysia - 2022-01-28 10:00:01</a:t>
                      </a:r>
                      <a:r>
                        <a:rPr kumimoji="0" lang="en-US" sz="1000" b="0" i="0" u="none" strike="noStrike" kern="1200" cap="none" spc="0" normalizeH="0" baseline="0" noProof="0">
                          <a:ln>
                            <a:noFill/>
                          </a:ln>
                          <a:solidFill>
                            <a:prstClr val="black"/>
                          </a:solidFill>
                          <a:effectLst/>
                          <a:uLnTx/>
                          <a:uFillTx/>
                          <a:latin typeface="+mn-lt"/>
                          <a:ea typeface="+mn-ea"/>
                          <a:cs typeface="+mn-cs"/>
                        </a:rPr>
                        <a:t>
 The best and brightest ideas often come when the space you're in inspires you. Design an environment with fun, playful colours that encourage your mind to wander and flourish creatively. 
Be your best self and choose bold colours that reflect that, such as HOPE, a soft grassy green, and WISH, a refreshing turquoise. 
Find more shades that suit your style with Jotun’s colour trends for the year 2022. Chat with our colour experts via whatsapp at: https://bit.ly/jotuncolourexperts 
#Jotun #ColourTrends2022 #JotunMajestic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09:21:57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52363241"/>
                  </a:ext>
                </a:extLst>
              </a:tr>
            </a:tbl>
          </a:graphicData>
        </a:graphic>
      </p:graphicFrame>
      <p:sp>
        <p:nvSpPr>
          <p:cNvPr id="4" name="Text Placeholder 3">
            <a:extLst>
              <a:ext uri="{FF2B5EF4-FFF2-40B4-BE49-F238E27FC236}">
                <a16:creationId xmlns:a16="http://schemas.microsoft.com/office/drawing/2014/main" id="{F4F5F09E-669F-4E4E-8A01-89507EC80FDF}"/>
              </a:ext>
            </a:extLst>
          </p:cNvPr>
          <p:cNvSpPr>
            <a:spLocks noGrp="1"/>
          </p:cNvSpPr>
          <p:nvPr>
            <p:ph type="body" sz="quarter" idx="14"/>
          </p:nvPr>
        </p:nvSpPr>
        <p:spPr/>
        <p:txBody>
          <a:bodyPr/>
          <a:lstStyle/>
          <a:p>
            <a:r>
              <a:rPr lang="en-US"/>
              <a:t>01/01/2022 - 04/12/2022</a:t>
            </a:r>
          </a:p>
        </p:txBody>
      </p:sp>
    </p:spTree>
    <p:extLst>
      <p:ext uri="{BB962C8B-B14F-4D97-AF65-F5344CB8AC3E}">
        <p14:creationId xmlns:p14="http://schemas.microsoft.com/office/powerpoint/2010/main" val="3531199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819F-3E21-467E-ADED-C5F1729E5775}"/>
              </a:ext>
            </a:extLst>
          </p:cNvPr>
          <p:cNvSpPr>
            <a:spLocks noGrp="1"/>
          </p:cNvSpPr>
          <p:nvPr>
            <p:ph type="title"/>
          </p:nvPr>
        </p:nvSpPr>
        <p:spPr/>
        <p:txBody>
          <a:bodyPr/>
          <a:lstStyle/>
          <a:p>
            <a:r>
              <a:rPr lang="en-US"/>
              <a:t>Facebook Key Metrics Radar | Jotun Malaysia</a:t>
            </a:r>
          </a:p>
        </p:txBody>
      </p:sp>
      <p:graphicFrame>
        <p:nvGraphicFramePr>
          <p:cNvPr id="6" name="Chart Placeholder 5">
            <a:extLst>
              <a:ext uri="{FF2B5EF4-FFF2-40B4-BE49-F238E27FC236}">
                <a16:creationId xmlns:a16="http://schemas.microsoft.com/office/drawing/2014/main" id="{96EC2F3A-E804-49B3-8AC9-AB4AD72F5ED8}"/>
              </a:ext>
            </a:extLst>
          </p:cNvPr>
          <p:cNvGraphicFramePr>
            <a:graphicFrameLocks noGrp="1"/>
          </p:cNvGraphicFramePr>
          <p:nvPr>
            <p:ph type="chart" sz="quarter" idx="13"/>
            <p:extLst>
              <p:ext uri="{D42A27DB-BD31-4B8C-83A1-F6EECF244321}">
                <p14:modId xmlns:p14="http://schemas.microsoft.com/office/powerpoint/2010/main" val="2711941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70E789-E7C3-4CAE-9A86-3D1540BEBD64}"/>
              </a:ext>
            </a:extLst>
          </p:cNvPr>
          <p:cNvSpPr>
            <a:spLocks noGrp="1"/>
          </p:cNvSpPr>
          <p:nvPr>
            <p:ph type="body" sz="quarter" idx="14"/>
          </p:nvPr>
        </p:nvSpPr>
        <p:spPr/>
        <p:txBody>
          <a:bodyPr/>
          <a:lstStyle/>
          <a:p>
            <a:r>
              <a:rPr lang="en-US"/>
              <a:t>01/01/2022 - 04/12/2022</a:t>
            </a:r>
          </a:p>
        </p:txBody>
      </p:sp>
      <p:sp>
        <p:nvSpPr>
          <p:cNvPr id="5" name="Footer Placeholder 4">
            <a:extLst>
              <a:ext uri="{FF2B5EF4-FFF2-40B4-BE49-F238E27FC236}">
                <a16:creationId xmlns:a16="http://schemas.microsoft.com/office/drawing/2014/main" id="{24B29E85-A256-401C-9164-AF4EE46EED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9667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1122</Words>
  <Application>Microsoft Office PowerPoint</Application>
  <PresentationFormat>On-screen Show (4:3)</PresentationFormat>
  <Paragraphs>549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Overview</vt:lpstr>
      <vt:lpstr>Facebook Key Metrics Table | Jotun Malaysia</vt:lpstr>
      <vt:lpstr>Facebook Page Likes Total | Jotun Malaysia</vt:lpstr>
      <vt:lpstr>Facebook Fans Change Rate | Jotun Malaysia</vt:lpstr>
      <vt:lpstr>Facebook Interaction Rate | Jotun Malaysia</vt:lpstr>
      <vt:lpstr>Facebook Total Interactions | Jotun Malaysia</vt:lpstr>
      <vt:lpstr>Facebook Own Posts Table | Jotun Malaysia - 1 of 21</vt:lpstr>
      <vt:lpstr>Facebook Own Posts Table | Jotun Malaysia - 2 of 21</vt:lpstr>
      <vt:lpstr>Facebook Own Posts Table | Jotun Malaysia - 3 of 21</vt:lpstr>
      <vt:lpstr>Facebook Own Posts Table | Jotun Malaysia - 4 of 21</vt:lpstr>
      <vt:lpstr>Facebook Own Posts Table | Jotun Malaysia - 5 of 21</vt:lpstr>
      <vt:lpstr>Facebook Own Posts Table | Jotun Malaysia - 6 of 21</vt:lpstr>
      <vt:lpstr>Facebook Own Posts Table | Jotun Malaysia - 7 of 21</vt:lpstr>
      <vt:lpstr>Facebook Own Posts Table | Jotun Malaysia - 8 of 21</vt:lpstr>
      <vt:lpstr>Facebook Own Posts Table | Jotun Malaysia - 9 of 21</vt:lpstr>
      <vt:lpstr>Facebook Own Posts Table | Jotun Malaysia - 10 of 21</vt:lpstr>
      <vt:lpstr>Facebook Own Posts Table | Jotun Malaysia - 11 of 21</vt:lpstr>
      <vt:lpstr>Facebook Own Posts Table | Jotun Malaysia - 12 of 21</vt:lpstr>
      <vt:lpstr>Facebook Own Posts Table | Jotun Malaysia - 13 of 21</vt:lpstr>
      <vt:lpstr>Facebook Own Posts Table | Jotun Malaysia - 14 of 21</vt:lpstr>
      <vt:lpstr>Facebook Own Posts Table | Jotun Malaysia - 15 of 21</vt:lpstr>
      <vt:lpstr>Facebook Own Posts Table | Jotun Malaysia - 16 of 21</vt:lpstr>
      <vt:lpstr>Facebook Own Posts Table | Jotun Malaysia - 17 of 21</vt:lpstr>
      <vt:lpstr>Facebook Own Posts Table | Jotun Malaysia - 18 of 21</vt:lpstr>
      <vt:lpstr>Facebook Own Posts Table | Jotun Malaysia - 19 of 21</vt:lpstr>
      <vt:lpstr>Facebook Own Posts Table | Jotun Malaysia - 20 of 21</vt:lpstr>
      <vt:lpstr>Facebook Own Posts Table | Jotun Malaysia - 21 of 21</vt:lpstr>
      <vt:lpstr>Facebook Key Metrics Radar | Jotun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2022-04-13T04:56:19Z</dcterms:created>
  <dcterms:modified xsi:type="dcterms:W3CDTF">2022-04-13T04:57:02Z</dcterms:modified>
</cp:coreProperties>
</file>