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4CEE-FA57-47E6-84A1-F267A2FD7F39}"/>
              </a:ext>
            </a:extLst>
          </p:cNvPr>
          <p:cNvSpPr>
            <a:spLocks noGrp="1"/>
          </p:cNvSpPr>
          <p:nvPr>
            <p:ph type="title"/>
          </p:nvPr>
        </p:nvSpPr>
        <p:spPr/>
        <p:txBody>
          <a:bodyPr/>
          <a:lstStyle/>
          <a:p>
            <a:r>
              <a:rPr lang="en-US"/>
              <a:t>Facebook Facebook FB - Own Posts Table I-Rate (Insights)  | SCS Dairy MY - 1 of 13</a:t>
            </a:r>
          </a:p>
        </p:txBody>
      </p:sp>
      <p:graphicFrame>
        <p:nvGraphicFramePr>
          <p:cNvPr id="5" name="Table Placeholder 4">
            <a:extLst>
              <a:ext uri="{FF2B5EF4-FFF2-40B4-BE49-F238E27FC236}">
                <a16:creationId xmlns:a16="http://schemas.microsoft.com/office/drawing/2014/main" id="{29101130-F429-48FC-8C4A-F627961F2837}"/>
              </a:ext>
            </a:extLst>
          </p:cNvPr>
          <p:cNvGraphicFramePr>
            <a:graphicFrameLocks noGrp="1"/>
          </p:cNvGraphicFramePr>
          <p:nvPr>
            <p:ph type="tbl" sz="quarter" idx="13"/>
            <p:extLst>
              <p:ext uri="{D42A27DB-BD31-4B8C-83A1-F6EECF244321}">
                <p14:modId xmlns:p14="http://schemas.microsoft.com/office/powerpoint/2010/main" val="3046371715"/>
              </p:ext>
            </p:extLst>
          </p:nvPr>
        </p:nvGraphicFramePr>
        <p:xfrm>
          <a:off x="457200" y="1731963"/>
          <a:ext cx="7653527" cy="33832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02038995"/>
                    </a:ext>
                  </a:extLst>
                </a:gridCol>
                <a:gridCol w="740664">
                  <a:extLst>
                    <a:ext uri="{9D8B030D-6E8A-4147-A177-3AD203B41FA5}">
                      <a16:colId xmlns:a16="http://schemas.microsoft.com/office/drawing/2014/main" val="2107403160"/>
                    </a:ext>
                  </a:extLst>
                </a:gridCol>
                <a:gridCol w="740664">
                  <a:extLst>
                    <a:ext uri="{9D8B030D-6E8A-4147-A177-3AD203B41FA5}">
                      <a16:colId xmlns:a16="http://schemas.microsoft.com/office/drawing/2014/main" val="280588898"/>
                    </a:ext>
                  </a:extLst>
                </a:gridCol>
                <a:gridCol w="576072">
                  <a:extLst>
                    <a:ext uri="{9D8B030D-6E8A-4147-A177-3AD203B41FA5}">
                      <a16:colId xmlns:a16="http://schemas.microsoft.com/office/drawing/2014/main" val="813175968"/>
                    </a:ext>
                  </a:extLst>
                </a:gridCol>
                <a:gridCol w="576072">
                  <a:extLst>
                    <a:ext uri="{9D8B030D-6E8A-4147-A177-3AD203B41FA5}">
                      <a16:colId xmlns:a16="http://schemas.microsoft.com/office/drawing/2014/main" val="1266812845"/>
                    </a:ext>
                  </a:extLst>
                </a:gridCol>
                <a:gridCol w="493776">
                  <a:extLst>
                    <a:ext uri="{9D8B030D-6E8A-4147-A177-3AD203B41FA5}">
                      <a16:colId xmlns:a16="http://schemas.microsoft.com/office/drawing/2014/main" val="1342918063"/>
                    </a:ext>
                  </a:extLst>
                </a:gridCol>
                <a:gridCol w="576072">
                  <a:extLst>
                    <a:ext uri="{9D8B030D-6E8A-4147-A177-3AD203B41FA5}">
                      <a16:colId xmlns:a16="http://schemas.microsoft.com/office/drawing/2014/main" val="1665578851"/>
                    </a:ext>
                  </a:extLst>
                </a:gridCol>
                <a:gridCol w="576072">
                  <a:extLst>
                    <a:ext uri="{9D8B030D-6E8A-4147-A177-3AD203B41FA5}">
                      <a16:colId xmlns:a16="http://schemas.microsoft.com/office/drawing/2014/main" val="4270525133"/>
                    </a:ext>
                  </a:extLst>
                </a:gridCol>
                <a:gridCol w="576072">
                  <a:extLst>
                    <a:ext uri="{9D8B030D-6E8A-4147-A177-3AD203B41FA5}">
                      <a16:colId xmlns:a16="http://schemas.microsoft.com/office/drawing/2014/main" val="1486673262"/>
                    </a:ext>
                  </a:extLst>
                </a:gridCol>
                <a:gridCol w="576072">
                  <a:extLst>
                    <a:ext uri="{9D8B030D-6E8A-4147-A177-3AD203B41FA5}">
                      <a16:colId xmlns:a16="http://schemas.microsoft.com/office/drawing/2014/main" val="4189052303"/>
                    </a:ext>
                  </a:extLst>
                </a:gridCol>
                <a:gridCol w="576072">
                  <a:extLst>
                    <a:ext uri="{9D8B030D-6E8A-4147-A177-3AD203B41FA5}">
                      <a16:colId xmlns:a16="http://schemas.microsoft.com/office/drawing/2014/main" val="2218346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9803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- 2022-01-07 13:07:05</a:t>
                      </a:r>
                      <a:r>
                        <a:rPr kumimoji="0" lang="en-US" sz="1000" b="0" i="0" u="none" strike="noStrike" kern="1200" cap="none" spc="0" normalizeH="0" baseline="0" noProof="0">
                          <a:ln>
                            <a:noFill/>
                          </a:ln>
                          <a:solidFill>
                            <a:prstClr val="black"/>
                          </a:solidFill>
                          <a:effectLst/>
                          <a:uLnTx/>
                          <a:uFillTx/>
                          <a:latin typeface="+mn-lt"/>
                          <a:ea typeface="+mn-ea"/>
                          <a:cs typeface="+mn-cs"/>
                        </a:rPr>
                        <a:t>
 For some baked goods like muffins and pancakes, having a few lumps in the batter is actually good for the baked good. The lumps help to make baked goods airy and fluffy, instead of dense. So if a recipe doesn't call for sifting, simply fold in the dry ingredients to the wet ingredients until the ingredients are combined. Leave those lumps!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280820302"/>
                  </a:ext>
                </a:extLst>
              </a:tr>
            </a:tbl>
          </a:graphicData>
        </a:graphic>
      </p:graphicFrame>
      <p:sp>
        <p:nvSpPr>
          <p:cNvPr id="4" name="Text Placeholder 3">
            <a:extLst>
              <a:ext uri="{FF2B5EF4-FFF2-40B4-BE49-F238E27FC236}">
                <a16:creationId xmlns:a16="http://schemas.microsoft.com/office/drawing/2014/main" id="{FBF6EEEF-67AD-4ACB-BC38-9D888573D6C9}"/>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2029557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044A3-3610-46EC-9AF6-8921761541B1}"/>
              </a:ext>
            </a:extLst>
          </p:cNvPr>
          <p:cNvSpPr>
            <a:spLocks noGrp="1"/>
          </p:cNvSpPr>
          <p:nvPr>
            <p:ph type="title"/>
          </p:nvPr>
        </p:nvSpPr>
        <p:spPr/>
        <p:txBody>
          <a:bodyPr/>
          <a:lstStyle/>
          <a:p>
            <a:r>
              <a:rPr lang="en-US"/>
              <a:t>Facebook Facebook FB - Own Posts Table I-Rate (Insights)  | SCS Dairy MY - 2 of 13</a:t>
            </a:r>
          </a:p>
        </p:txBody>
      </p:sp>
      <p:graphicFrame>
        <p:nvGraphicFramePr>
          <p:cNvPr id="5" name="Table Placeholder 4">
            <a:extLst>
              <a:ext uri="{FF2B5EF4-FFF2-40B4-BE49-F238E27FC236}">
                <a16:creationId xmlns:a16="http://schemas.microsoft.com/office/drawing/2014/main" id="{5CAFAECD-5EE4-4DA7-B102-BCF0D0A7120C}"/>
              </a:ext>
            </a:extLst>
          </p:cNvPr>
          <p:cNvGraphicFramePr>
            <a:graphicFrameLocks noGrp="1"/>
          </p:cNvGraphicFramePr>
          <p:nvPr>
            <p:ph type="tbl" sz="quarter" idx="13"/>
            <p:extLst>
              <p:ext uri="{D42A27DB-BD31-4B8C-83A1-F6EECF244321}">
                <p14:modId xmlns:p14="http://schemas.microsoft.com/office/powerpoint/2010/main" val="292151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49689715"/>
                    </a:ext>
                  </a:extLst>
                </a:gridCol>
                <a:gridCol w="740664">
                  <a:extLst>
                    <a:ext uri="{9D8B030D-6E8A-4147-A177-3AD203B41FA5}">
                      <a16:colId xmlns:a16="http://schemas.microsoft.com/office/drawing/2014/main" val="431299435"/>
                    </a:ext>
                  </a:extLst>
                </a:gridCol>
                <a:gridCol w="740664">
                  <a:extLst>
                    <a:ext uri="{9D8B030D-6E8A-4147-A177-3AD203B41FA5}">
                      <a16:colId xmlns:a16="http://schemas.microsoft.com/office/drawing/2014/main" val="1764834515"/>
                    </a:ext>
                  </a:extLst>
                </a:gridCol>
                <a:gridCol w="576072">
                  <a:extLst>
                    <a:ext uri="{9D8B030D-6E8A-4147-A177-3AD203B41FA5}">
                      <a16:colId xmlns:a16="http://schemas.microsoft.com/office/drawing/2014/main" val="3633841022"/>
                    </a:ext>
                  </a:extLst>
                </a:gridCol>
                <a:gridCol w="576072">
                  <a:extLst>
                    <a:ext uri="{9D8B030D-6E8A-4147-A177-3AD203B41FA5}">
                      <a16:colId xmlns:a16="http://schemas.microsoft.com/office/drawing/2014/main" val="517424727"/>
                    </a:ext>
                  </a:extLst>
                </a:gridCol>
                <a:gridCol w="493776">
                  <a:extLst>
                    <a:ext uri="{9D8B030D-6E8A-4147-A177-3AD203B41FA5}">
                      <a16:colId xmlns:a16="http://schemas.microsoft.com/office/drawing/2014/main" val="2540191760"/>
                    </a:ext>
                  </a:extLst>
                </a:gridCol>
                <a:gridCol w="576072">
                  <a:extLst>
                    <a:ext uri="{9D8B030D-6E8A-4147-A177-3AD203B41FA5}">
                      <a16:colId xmlns:a16="http://schemas.microsoft.com/office/drawing/2014/main" val="3029270646"/>
                    </a:ext>
                  </a:extLst>
                </a:gridCol>
                <a:gridCol w="576072">
                  <a:extLst>
                    <a:ext uri="{9D8B030D-6E8A-4147-A177-3AD203B41FA5}">
                      <a16:colId xmlns:a16="http://schemas.microsoft.com/office/drawing/2014/main" val="2431886349"/>
                    </a:ext>
                  </a:extLst>
                </a:gridCol>
                <a:gridCol w="576072">
                  <a:extLst>
                    <a:ext uri="{9D8B030D-6E8A-4147-A177-3AD203B41FA5}">
                      <a16:colId xmlns:a16="http://schemas.microsoft.com/office/drawing/2014/main" val="1271046836"/>
                    </a:ext>
                  </a:extLst>
                </a:gridCol>
                <a:gridCol w="576072">
                  <a:extLst>
                    <a:ext uri="{9D8B030D-6E8A-4147-A177-3AD203B41FA5}">
                      <a16:colId xmlns:a16="http://schemas.microsoft.com/office/drawing/2014/main" val="2094746387"/>
                    </a:ext>
                  </a:extLst>
                </a:gridCol>
                <a:gridCol w="576072">
                  <a:extLst>
                    <a:ext uri="{9D8B030D-6E8A-4147-A177-3AD203B41FA5}">
                      <a16:colId xmlns:a16="http://schemas.microsoft.com/office/drawing/2014/main" val="1041815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2390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- 2022-01-07 10:05:00</a:t>
                      </a:r>
                      <a:r>
                        <a:rPr kumimoji="0" lang="en-US" sz="1000" b="0" i="0" u="none" strike="noStrike" kern="1200" cap="none" spc="0" normalizeH="0" baseline="0" noProof="0">
                          <a:ln>
                            <a:noFill/>
                          </a:ln>
                          <a:solidFill>
                            <a:prstClr val="black"/>
                          </a:solidFill>
                          <a:effectLst/>
                          <a:uLnTx/>
                          <a:uFillTx/>
                          <a:latin typeface="+mn-lt"/>
                          <a:ea typeface="+mn-ea"/>
                          <a:cs typeface="+mn-cs"/>
                        </a:rPr>
                        <a:t>
 @anissyamimi says “Spread love as thick as you would. That would be my favourite quote everytime I use this new SCS Spreadable Butter. This spread is a quick way to level up my favorite foods and take us from ‘just fine’ to ‘five stars foods’ with fuss free, minimum effort, and time-saving. Because there’s a reason we say, “Just Add SCS Flavoured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916317424"/>
                  </a:ext>
                </a:extLst>
              </a:tr>
            </a:tbl>
          </a:graphicData>
        </a:graphic>
      </p:graphicFrame>
      <p:sp>
        <p:nvSpPr>
          <p:cNvPr id="4" name="Text Placeholder 3">
            <a:extLst>
              <a:ext uri="{FF2B5EF4-FFF2-40B4-BE49-F238E27FC236}">
                <a16:creationId xmlns:a16="http://schemas.microsoft.com/office/drawing/2014/main" id="{BEE96EB8-65CE-40B7-92FE-7BB1AE45B2F1}"/>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423453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6D3D2-BBE1-4187-BF71-60FBD9E959F5}"/>
              </a:ext>
            </a:extLst>
          </p:cNvPr>
          <p:cNvSpPr>
            <a:spLocks noGrp="1"/>
          </p:cNvSpPr>
          <p:nvPr>
            <p:ph type="title"/>
          </p:nvPr>
        </p:nvSpPr>
        <p:spPr/>
        <p:txBody>
          <a:bodyPr/>
          <a:lstStyle/>
          <a:p>
            <a:r>
              <a:rPr lang="en-US"/>
              <a:t>Facebook Facebook FB - Own Posts Table I-Rate (Insights)  | SCS Dairy MY - 3 of 13</a:t>
            </a:r>
          </a:p>
        </p:txBody>
      </p:sp>
      <p:graphicFrame>
        <p:nvGraphicFramePr>
          <p:cNvPr id="5" name="Table Placeholder 4">
            <a:extLst>
              <a:ext uri="{FF2B5EF4-FFF2-40B4-BE49-F238E27FC236}">
                <a16:creationId xmlns:a16="http://schemas.microsoft.com/office/drawing/2014/main" id="{34539D34-F9FD-4B88-B176-527BED676FEB}"/>
              </a:ext>
            </a:extLst>
          </p:cNvPr>
          <p:cNvGraphicFramePr>
            <a:graphicFrameLocks noGrp="1"/>
          </p:cNvGraphicFramePr>
          <p:nvPr>
            <p:ph type="tbl" sz="quarter" idx="13"/>
            <p:extLst>
              <p:ext uri="{D42A27DB-BD31-4B8C-83A1-F6EECF244321}">
                <p14:modId xmlns:p14="http://schemas.microsoft.com/office/powerpoint/2010/main" val="135705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19830182"/>
                    </a:ext>
                  </a:extLst>
                </a:gridCol>
                <a:gridCol w="740664">
                  <a:extLst>
                    <a:ext uri="{9D8B030D-6E8A-4147-A177-3AD203B41FA5}">
                      <a16:colId xmlns:a16="http://schemas.microsoft.com/office/drawing/2014/main" val="760178243"/>
                    </a:ext>
                  </a:extLst>
                </a:gridCol>
                <a:gridCol w="740664">
                  <a:extLst>
                    <a:ext uri="{9D8B030D-6E8A-4147-A177-3AD203B41FA5}">
                      <a16:colId xmlns:a16="http://schemas.microsoft.com/office/drawing/2014/main" val="3642890033"/>
                    </a:ext>
                  </a:extLst>
                </a:gridCol>
                <a:gridCol w="576072">
                  <a:extLst>
                    <a:ext uri="{9D8B030D-6E8A-4147-A177-3AD203B41FA5}">
                      <a16:colId xmlns:a16="http://schemas.microsoft.com/office/drawing/2014/main" val="1565732951"/>
                    </a:ext>
                  </a:extLst>
                </a:gridCol>
                <a:gridCol w="576072">
                  <a:extLst>
                    <a:ext uri="{9D8B030D-6E8A-4147-A177-3AD203B41FA5}">
                      <a16:colId xmlns:a16="http://schemas.microsoft.com/office/drawing/2014/main" val="631968127"/>
                    </a:ext>
                  </a:extLst>
                </a:gridCol>
                <a:gridCol w="493776">
                  <a:extLst>
                    <a:ext uri="{9D8B030D-6E8A-4147-A177-3AD203B41FA5}">
                      <a16:colId xmlns:a16="http://schemas.microsoft.com/office/drawing/2014/main" val="1188265295"/>
                    </a:ext>
                  </a:extLst>
                </a:gridCol>
                <a:gridCol w="576072">
                  <a:extLst>
                    <a:ext uri="{9D8B030D-6E8A-4147-A177-3AD203B41FA5}">
                      <a16:colId xmlns:a16="http://schemas.microsoft.com/office/drawing/2014/main" val="4018288582"/>
                    </a:ext>
                  </a:extLst>
                </a:gridCol>
                <a:gridCol w="576072">
                  <a:extLst>
                    <a:ext uri="{9D8B030D-6E8A-4147-A177-3AD203B41FA5}">
                      <a16:colId xmlns:a16="http://schemas.microsoft.com/office/drawing/2014/main" val="273128888"/>
                    </a:ext>
                  </a:extLst>
                </a:gridCol>
                <a:gridCol w="576072">
                  <a:extLst>
                    <a:ext uri="{9D8B030D-6E8A-4147-A177-3AD203B41FA5}">
                      <a16:colId xmlns:a16="http://schemas.microsoft.com/office/drawing/2014/main" val="1289477078"/>
                    </a:ext>
                  </a:extLst>
                </a:gridCol>
                <a:gridCol w="576072">
                  <a:extLst>
                    <a:ext uri="{9D8B030D-6E8A-4147-A177-3AD203B41FA5}">
                      <a16:colId xmlns:a16="http://schemas.microsoft.com/office/drawing/2014/main" val="4133584487"/>
                    </a:ext>
                  </a:extLst>
                </a:gridCol>
                <a:gridCol w="576072">
                  <a:extLst>
                    <a:ext uri="{9D8B030D-6E8A-4147-A177-3AD203B41FA5}">
                      <a16:colId xmlns:a16="http://schemas.microsoft.com/office/drawing/2014/main" val="1241623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8649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- 2022-01-06 13:02:01</a:t>
                      </a:r>
                      <a:r>
                        <a:rPr kumimoji="0" lang="en-US" sz="1000" b="0" i="0" u="none" strike="noStrike" kern="1200" cap="none" spc="0" normalizeH="0" baseline="0" noProof="0">
                          <a:ln>
                            <a:noFill/>
                          </a:ln>
                          <a:solidFill>
                            <a:prstClr val="black"/>
                          </a:solidFill>
                          <a:effectLst/>
                          <a:uLnTx/>
                          <a:uFillTx/>
                          <a:latin typeface="+mn-lt"/>
                          <a:ea typeface="+mn-ea"/>
                          <a:cs typeface="+mn-cs"/>
                        </a:rPr>
                        <a:t>
 After trying the new flavours of SCS Spreadable Butter; @betliew had this to say, “SCS Spreadable Butter is a quick way to level up my cooking. It is so easy to prepare a delicious and tasty dish with SCS Spreadable Butter especially for a busy person like me. Both of the spreadable butter are so smooth and it delivers a nice aroma to the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737352361"/>
                  </a:ext>
                </a:extLst>
              </a:tr>
            </a:tbl>
          </a:graphicData>
        </a:graphic>
      </p:graphicFrame>
      <p:sp>
        <p:nvSpPr>
          <p:cNvPr id="4" name="Text Placeholder 3">
            <a:extLst>
              <a:ext uri="{FF2B5EF4-FFF2-40B4-BE49-F238E27FC236}">
                <a16:creationId xmlns:a16="http://schemas.microsoft.com/office/drawing/2014/main" id="{428079F2-EB92-415B-A98B-F1FC984F26C2}"/>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987270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4D19-0D0C-4F3B-A7F1-9A754983B47D}"/>
              </a:ext>
            </a:extLst>
          </p:cNvPr>
          <p:cNvSpPr>
            <a:spLocks noGrp="1"/>
          </p:cNvSpPr>
          <p:nvPr>
            <p:ph type="title"/>
          </p:nvPr>
        </p:nvSpPr>
        <p:spPr/>
        <p:txBody>
          <a:bodyPr/>
          <a:lstStyle/>
          <a:p>
            <a:r>
              <a:rPr lang="en-US"/>
              <a:t>Facebook Facebook FB - Own Posts Table I-Rate (Insights)  | SCS Dairy MY - 4 of 13</a:t>
            </a:r>
          </a:p>
        </p:txBody>
      </p:sp>
      <p:graphicFrame>
        <p:nvGraphicFramePr>
          <p:cNvPr id="5" name="Table Placeholder 4">
            <a:extLst>
              <a:ext uri="{FF2B5EF4-FFF2-40B4-BE49-F238E27FC236}">
                <a16:creationId xmlns:a16="http://schemas.microsoft.com/office/drawing/2014/main" id="{E8239F7A-A16E-4D4A-B037-F8C4A9BF48EF}"/>
              </a:ext>
            </a:extLst>
          </p:cNvPr>
          <p:cNvGraphicFramePr>
            <a:graphicFrameLocks noGrp="1"/>
          </p:cNvGraphicFramePr>
          <p:nvPr>
            <p:ph type="tbl" sz="quarter" idx="13"/>
            <p:extLst>
              <p:ext uri="{D42A27DB-BD31-4B8C-83A1-F6EECF244321}">
                <p14:modId xmlns:p14="http://schemas.microsoft.com/office/powerpoint/2010/main" val="92642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82816233"/>
                    </a:ext>
                  </a:extLst>
                </a:gridCol>
                <a:gridCol w="740664">
                  <a:extLst>
                    <a:ext uri="{9D8B030D-6E8A-4147-A177-3AD203B41FA5}">
                      <a16:colId xmlns:a16="http://schemas.microsoft.com/office/drawing/2014/main" val="3720473016"/>
                    </a:ext>
                  </a:extLst>
                </a:gridCol>
                <a:gridCol w="740664">
                  <a:extLst>
                    <a:ext uri="{9D8B030D-6E8A-4147-A177-3AD203B41FA5}">
                      <a16:colId xmlns:a16="http://schemas.microsoft.com/office/drawing/2014/main" val="513379051"/>
                    </a:ext>
                  </a:extLst>
                </a:gridCol>
                <a:gridCol w="576072">
                  <a:extLst>
                    <a:ext uri="{9D8B030D-6E8A-4147-A177-3AD203B41FA5}">
                      <a16:colId xmlns:a16="http://schemas.microsoft.com/office/drawing/2014/main" val="1866101106"/>
                    </a:ext>
                  </a:extLst>
                </a:gridCol>
                <a:gridCol w="576072">
                  <a:extLst>
                    <a:ext uri="{9D8B030D-6E8A-4147-A177-3AD203B41FA5}">
                      <a16:colId xmlns:a16="http://schemas.microsoft.com/office/drawing/2014/main" val="2282734216"/>
                    </a:ext>
                  </a:extLst>
                </a:gridCol>
                <a:gridCol w="493776">
                  <a:extLst>
                    <a:ext uri="{9D8B030D-6E8A-4147-A177-3AD203B41FA5}">
                      <a16:colId xmlns:a16="http://schemas.microsoft.com/office/drawing/2014/main" val="1506246512"/>
                    </a:ext>
                  </a:extLst>
                </a:gridCol>
                <a:gridCol w="576072">
                  <a:extLst>
                    <a:ext uri="{9D8B030D-6E8A-4147-A177-3AD203B41FA5}">
                      <a16:colId xmlns:a16="http://schemas.microsoft.com/office/drawing/2014/main" val="3298245993"/>
                    </a:ext>
                  </a:extLst>
                </a:gridCol>
                <a:gridCol w="576072">
                  <a:extLst>
                    <a:ext uri="{9D8B030D-6E8A-4147-A177-3AD203B41FA5}">
                      <a16:colId xmlns:a16="http://schemas.microsoft.com/office/drawing/2014/main" val="1441334493"/>
                    </a:ext>
                  </a:extLst>
                </a:gridCol>
                <a:gridCol w="576072">
                  <a:extLst>
                    <a:ext uri="{9D8B030D-6E8A-4147-A177-3AD203B41FA5}">
                      <a16:colId xmlns:a16="http://schemas.microsoft.com/office/drawing/2014/main" val="2791263371"/>
                    </a:ext>
                  </a:extLst>
                </a:gridCol>
                <a:gridCol w="576072">
                  <a:extLst>
                    <a:ext uri="{9D8B030D-6E8A-4147-A177-3AD203B41FA5}">
                      <a16:colId xmlns:a16="http://schemas.microsoft.com/office/drawing/2014/main" val="875044735"/>
                    </a:ext>
                  </a:extLst>
                </a:gridCol>
                <a:gridCol w="576072">
                  <a:extLst>
                    <a:ext uri="{9D8B030D-6E8A-4147-A177-3AD203B41FA5}">
                      <a16:colId xmlns:a16="http://schemas.microsoft.com/office/drawing/2014/main" val="52698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8321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- 2022-01-05 14:05:00</a:t>
                      </a:r>
                      <a:r>
                        <a:rPr kumimoji="0" lang="en-US" sz="1000" b="0" i="0" u="none" strike="noStrike" kern="1200" cap="none" spc="0" normalizeH="0" baseline="0" noProof="0">
                          <a:ln>
                            <a:noFill/>
                          </a:ln>
                          <a:solidFill>
                            <a:prstClr val="black"/>
                          </a:solidFill>
                          <a:effectLst/>
                          <a:uLnTx/>
                          <a:uFillTx/>
                          <a:latin typeface="+mn-lt"/>
                          <a:ea typeface="+mn-ea"/>
                          <a:cs typeface="+mn-cs"/>
                        </a:rPr>
                        <a:t>
 @haninrameshan says that the new flavours of SCS Spreadable Butters are a convenient way to elevate her life! ✨”As an adult that needs to rush to work, this SCS Spreadable Butter is my life saviour, I love spreading the butter on the bread and toasting it in the oven for a few minutes before heading to work daily!” 🕰
If you are also looking for a thing that can elevate your cooking! Try this SCS Spreadable Butter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501707537"/>
                  </a:ext>
                </a:extLst>
              </a:tr>
            </a:tbl>
          </a:graphicData>
        </a:graphic>
      </p:graphicFrame>
      <p:sp>
        <p:nvSpPr>
          <p:cNvPr id="4" name="Text Placeholder 3">
            <a:extLst>
              <a:ext uri="{FF2B5EF4-FFF2-40B4-BE49-F238E27FC236}">
                <a16:creationId xmlns:a16="http://schemas.microsoft.com/office/drawing/2014/main" id="{1FC584D0-38E2-4897-9CE2-0FCA13AF3DEA}"/>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1337777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8E5FF-F6AD-4106-B35C-66480E94EEFE}"/>
              </a:ext>
            </a:extLst>
          </p:cNvPr>
          <p:cNvSpPr>
            <a:spLocks noGrp="1"/>
          </p:cNvSpPr>
          <p:nvPr>
            <p:ph type="title"/>
          </p:nvPr>
        </p:nvSpPr>
        <p:spPr/>
        <p:txBody>
          <a:bodyPr/>
          <a:lstStyle/>
          <a:p>
            <a:r>
              <a:rPr lang="en-US"/>
              <a:t>Facebook Facebook FB - Own Posts Table I-Rate (Insights)  | SCS Dairy MY - 5 of 13</a:t>
            </a:r>
          </a:p>
        </p:txBody>
      </p:sp>
      <p:graphicFrame>
        <p:nvGraphicFramePr>
          <p:cNvPr id="5" name="Table Placeholder 4">
            <a:extLst>
              <a:ext uri="{FF2B5EF4-FFF2-40B4-BE49-F238E27FC236}">
                <a16:creationId xmlns:a16="http://schemas.microsoft.com/office/drawing/2014/main" id="{A903BFF1-D759-4F94-BDA6-20D4BF17A0FD}"/>
              </a:ext>
            </a:extLst>
          </p:cNvPr>
          <p:cNvGraphicFramePr>
            <a:graphicFrameLocks noGrp="1"/>
          </p:cNvGraphicFramePr>
          <p:nvPr>
            <p:ph type="tbl" sz="quarter" idx="13"/>
            <p:extLst>
              <p:ext uri="{D42A27DB-BD31-4B8C-83A1-F6EECF244321}">
                <p14:modId xmlns:p14="http://schemas.microsoft.com/office/powerpoint/2010/main" val="376685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5515047"/>
                    </a:ext>
                  </a:extLst>
                </a:gridCol>
                <a:gridCol w="740664">
                  <a:extLst>
                    <a:ext uri="{9D8B030D-6E8A-4147-A177-3AD203B41FA5}">
                      <a16:colId xmlns:a16="http://schemas.microsoft.com/office/drawing/2014/main" val="1004625850"/>
                    </a:ext>
                  </a:extLst>
                </a:gridCol>
                <a:gridCol w="740664">
                  <a:extLst>
                    <a:ext uri="{9D8B030D-6E8A-4147-A177-3AD203B41FA5}">
                      <a16:colId xmlns:a16="http://schemas.microsoft.com/office/drawing/2014/main" val="2543617667"/>
                    </a:ext>
                  </a:extLst>
                </a:gridCol>
                <a:gridCol w="576072">
                  <a:extLst>
                    <a:ext uri="{9D8B030D-6E8A-4147-A177-3AD203B41FA5}">
                      <a16:colId xmlns:a16="http://schemas.microsoft.com/office/drawing/2014/main" val="3997238128"/>
                    </a:ext>
                  </a:extLst>
                </a:gridCol>
                <a:gridCol w="576072">
                  <a:extLst>
                    <a:ext uri="{9D8B030D-6E8A-4147-A177-3AD203B41FA5}">
                      <a16:colId xmlns:a16="http://schemas.microsoft.com/office/drawing/2014/main" val="3641194540"/>
                    </a:ext>
                  </a:extLst>
                </a:gridCol>
                <a:gridCol w="493776">
                  <a:extLst>
                    <a:ext uri="{9D8B030D-6E8A-4147-A177-3AD203B41FA5}">
                      <a16:colId xmlns:a16="http://schemas.microsoft.com/office/drawing/2014/main" val="2950153904"/>
                    </a:ext>
                  </a:extLst>
                </a:gridCol>
                <a:gridCol w="576072">
                  <a:extLst>
                    <a:ext uri="{9D8B030D-6E8A-4147-A177-3AD203B41FA5}">
                      <a16:colId xmlns:a16="http://schemas.microsoft.com/office/drawing/2014/main" val="2137242955"/>
                    </a:ext>
                  </a:extLst>
                </a:gridCol>
                <a:gridCol w="576072">
                  <a:extLst>
                    <a:ext uri="{9D8B030D-6E8A-4147-A177-3AD203B41FA5}">
                      <a16:colId xmlns:a16="http://schemas.microsoft.com/office/drawing/2014/main" val="3480687098"/>
                    </a:ext>
                  </a:extLst>
                </a:gridCol>
                <a:gridCol w="576072">
                  <a:extLst>
                    <a:ext uri="{9D8B030D-6E8A-4147-A177-3AD203B41FA5}">
                      <a16:colId xmlns:a16="http://schemas.microsoft.com/office/drawing/2014/main" val="867371553"/>
                    </a:ext>
                  </a:extLst>
                </a:gridCol>
                <a:gridCol w="576072">
                  <a:extLst>
                    <a:ext uri="{9D8B030D-6E8A-4147-A177-3AD203B41FA5}">
                      <a16:colId xmlns:a16="http://schemas.microsoft.com/office/drawing/2014/main" val="4108409814"/>
                    </a:ext>
                  </a:extLst>
                </a:gridCol>
                <a:gridCol w="576072">
                  <a:extLst>
                    <a:ext uri="{9D8B030D-6E8A-4147-A177-3AD203B41FA5}">
                      <a16:colId xmlns:a16="http://schemas.microsoft.com/office/drawing/2014/main" val="373084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9863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- 2022-01-05 11:05:01</a:t>
                      </a:r>
                      <a:r>
                        <a:rPr kumimoji="0" lang="en-US" sz="1000" b="0" i="0" u="none" strike="noStrike" kern="1200" cap="none" spc="0" normalizeH="0" baseline="0" noProof="0">
                          <a:ln>
                            <a:noFill/>
                          </a:ln>
                          <a:solidFill>
                            <a:prstClr val="black"/>
                          </a:solidFill>
                          <a:effectLst/>
                          <a:uLnTx/>
                          <a:uFillTx/>
                          <a:latin typeface="+mn-lt"/>
                          <a:ea typeface="+mn-ea"/>
                          <a:cs typeface="+mn-cs"/>
                        </a:rPr>
                        <a:t>
 CNY is the perfect time to bake and enjoy all your favourite cookies! Try Hup Toh Soh Chinese Walnut Cookies made with SCS Butter for CNY! They are super easy to make and absolutely delicious!
Hup Toh Soh Chinese Walnut Cookies
Ingredients:
175g SCS Unsalted Butter, room temperature
280g all-purpose flour
3/4 teaspoon salt
1 teaspoon baking powder
1 teaspoon baking soda
150g walnuts, toasted and coarsely chopped 
50g sesame seeds, toasted
90g sugar
3 egg yolks
1 egg, lightly beaten (for egg wash)
Instructions:
1. Preheat oven to 165°C. Line two half-sheet pans with parchment paper and set aside.
2. Whisk together all-purpose flour, salt, baking powder, and baking soda. Then add the walnut and sesame seeds and mix well. Set aside.
3. In a mixing bowl, beat SCS Unsalted Butter and sugar until light and fluffy, then add egg yolks and beat until well mixed. Then, lower the speed and gradually add the flour and walnut mixture and mix until it form a smooth cookie dough.
NOTE: The texture of this cookie dough can be quite dry, and it is usually easier to work with hands at the very end to gather the dough.
4. Form round balls (each about 1 teaspoon, or 10 gram) from the cookie dough and arrange on the prepared half-sheet pans. The dough should yield about 80 balls. Arrange them on a 5x8 cookies per half-sheet pan.
5. Use a fork and press each ball of cookie to create an indentation. Then brush the top of each cookie with the egg wash.
6. Bake in the preheated oven for 25-30 minutes, or until golden brown.
7. Remove cookies from oven and let them rest on the baking sheets for 5 minutes, then transfer to a wire rack to cool completely. Store cookies in an airtight container.
Source: https://dailycookingquest.com/hup-toh-soh-chinese-walnut-cookies.html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extLst>
                  <a:ext uri="{0D108BD9-81ED-4DB2-BD59-A6C34878D82A}">
                    <a16:rowId xmlns:a16="http://schemas.microsoft.com/office/drawing/2014/main" val="2308801723"/>
                  </a:ext>
                </a:extLst>
              </a:tr>
            </a:tbl>
          </a:graphicData>
        </a:graphic>
      </p:graphicFrame>
      <p:sp>
        <p:nvSpPr>
          <p:cNvPr id="4" name="Text Placeholder 3">
            <a:extLst>
              <a:ext uri="{FF2B5EF4-FFF2-40B4-BE49-F238E27FC236}">
                <a16:creationId xmlns:a16="http://schemas.microsoft.com/office/drawing/2014/main" id="{D1B3880B-714B-4B97-BA50-6130BFC1C51C}"/>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65919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DC5F6-BBA1-4B21-B53B-94D9DC96F32A}"/>
              </a:ext>
            </a:extLst>
          </p:cNvPr>
          <p:cNvSpPr>
            <a:spLocks noGrp="1"/>
          </p:cNvSpPr>
          <p:nvPr>
            <p:ph type="title"/>
          </p:nvPr>
        </p:nvSpPr>
        <p:spPr/>
        <p:txBody>
          <a:bodyPr/>
          <a:lstStyle/>
          <a:p>
            <a:r>
              <a:rPr lang="en-US"/>
              <a:t>Facebook Facebook FB - Own Posts Table I-Rate (Insights)  | SCS Dairy MY - 6 of 13</a:t>
            </a:r>
          </a:p>
        </p:txBody>
      </p:sp>
      <p:graphicFrame>
        <p:nvGraphicFramePr>
          <p:cNvPr id="5" name="Table Placeholder 4">
            <a:extLst>
              <a:ext uri="{FF2B5EF4-FFF2-40B4-BE49-F238E27FC236}">
                <a16:creationId xmlns:a16="http://schemas.microsoft.com/office/drawing/2014/main" id="{2BB90328-73B1-4495-9DC2-D232FBD13B6E}"/>
              </a:ext>
            </a:extLst>
          </p:cNvPr>
          <p:cNvGraphicFramePr>
            <a:graphicFrameLocks noGrp="1"/>
          </p:cNvGraphicFramePr>
          <p:nvPr>
            <p:ph type="tbl" sz="quarter" idx="13"/>
            <p:extLst>
              <p:ext uri="{D42A27DB-BD31-4B8C-83A1-F6EECF244321}">
                <p14:modId xmlns:p14="http://schemas.microsoft.com/office/powerpoint/2010/main" val="190408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35295353"/>
                    </a:ext>
                  </a:extLst>
                </a:gridCol>
                <a:gridCol w="740664">
                  <a:extLst>
                    <a:ext uri="{9D8B030D-6E8A-4147-A177-3AD203B41FA5}">
                      <a16:colId xmlns:a16="http://schemas.microsoft.com/office/drawing/2014/main" val="3810079966"/>
                    </a:ext>
                  </a:extLst>
                </a:gridCol>
                <a:gridCol w="740664">
                  <a:extLst>
                    <a:ext uri="{9D8B030D-6E8A-4147-A177-3AD203B41FA5}">
                      <a16:colId xmlns:a16="http://schemas.microsoft.com/office/drawing/2014/main" val="955858159"/>
                    </a:ext>
                  </a:extLst>
                </a:gridCol>
                <a:gridCol w="576072">
                  <a:extLst>
                    <a:ext uri="{9D8B030D-6E8A-4147-A177-3AD203B41FA5}">
                      <a16:colId xmlns:a16="http://schemas.microsoft.com/office/drawing/2014/main" val="2155356398"/>
                    </a:ext>
                  </a:extLst>
                </a:gridCol>
                <a:gridCol w="576072">
                  <a:extLst>
                    <a:ext uri="{9D8B030D-6E8A-4147-A177-3AD203B41FA5}">
                      <a16:colId xmlns:a16="http://schemas.microsoft.com/office/drawing/2014/main" val="1682355561"/>
                    </a:ext>
                  </a:extLst>
                </a:gridCol>
                <a:gridCol w="493776">
                  <a:extLst>
                    <a:ext uri="{9D8B030D-6E8A-4147-A177-3AD203B41FA5}">
                      <a16:colId xmlns:a16="http://schemas.microsoft.com/office/drawing/2014/main" val="3622604223"/>
                    </a:ext>
                  </a:extLst>
                </a:gridCol>
                <a:gridCol w="576072">
                  <a:extLst>
                    <a:ext uri="{9D8B030D-6E8A-4147-A177-3AD203B41FA5}">
                      <a16:colId xmlns:a16="http://schemas.microsoft.com/office/drawing/2014/main" val="2786340606"/>
                    </a:ext>
                  </a:extLst>
                </a:gridCol>
                <a:gridCol w="576072">
                  <a:extLst>
                    <a:ext uri="{9D8B030D-6E8A-4147-A177-3AD203B41FA5}">
                      <a16:colId xmlns:a16="http://schemas.microsoft.com/office/drawing/2014/main" val="3908620083"/>
                    </a:ext>
                  </a:extLst>
                </a:gridCol>
                <a:gridCol w="576072">
                  <a:extLst>
                    <a:ext uri="{9D8B030D-6E8A-4147-A177-3AD203B41FA5}">
                      <a16:colId xmlns:a16="http://schemas.microsoft.com/office/drawing/2014/main" val="3561354919"/>
                    </a:ext>
                  </a:extLst>
                </a:gridCol>
                <a:gridCol w="576072">
                  <a:extLst>
                    <a:ext uri="{9D8B030D-6E8A-4147-A177-3AD203B41FA5}">
                      <a16:colId xmlns:a16="http://schemas.microsoft.com/office/drawing/2014/main" val="2762576813"/>
                    </a:ext>
                  </a:extLst>
                </a:gridCol>
                <a:gridCol w="576072">
                  <a:extLst>
                    <a:ext uri="{9D8B030D-6E8A-4147-A177-3AD203B41FA5}">
                      <a16:colId xmlns:a16="http://schemas.microsoft.com/office/drawing/2014/main" val="388896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4334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- 2022-01-04 10:05:13</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chooses SCS Butter. Do you know why? 
SCS Butter goes through a special double churn process which gives it the signature, velvety texture and the 
delicious taste you love.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347371750"/>
                  </a:ext>
                </a:extLst>
              </a:tr>
            </a:tbl>
          </a:graphicData>
        </a:graphic>
      </p:graphicFrame>
      <p:sp>
        <p:nvSpPr>
          <p:cNvPr id="4" name="Text Placeholder 3">
            <a:extLst>
              <a:ext uri="{FF2B5EF4-FFF2-40B4-BE49-F238E27FC236}">
                <a16:creationId xmlns:a16="http://schemas.microsoft.com/office/drawing/2014/main" id="{2828FD6E-05DF-4D00-8EC6-79A24EE674EC}"/>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576654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F7B0-FBED-47BE-A4E1-628347BB6534}"/>
              </a:ext>
            </a:extLst>
          </p:cNvPr>
          <p:cNvSpPr>
            <a:spLocks noGrp="1"/>
          </p:cNvSpPr>
          <p:nvPr>
            <p:ph type="title"/>
          </p:nvPr>
        </p:nvSpPr>
        <p:spPr/>
        <p:txBody>
          <a:bodyPr/>
          <a:lstStyle/>
          <a:p>
            <a:r>
              <a:rPr lang="en-US"/>
              <a:t>Facebook Facebook FB - Own Posts Table I-Rate (Insights)  | SCS Dairy MY - 7 of 13</a:t>
            </a:r>
          </a:p>
        </p:txBody>
      </p:sp>
      <p:graphicFrame>
        <p:nvGraphicFramePr>
          <p:cNvPr id="5" name="Table Placeholder 4">
            <a:extLst>
              <a:ext uri="{FF2B5EF4-FFF2-40B4-BE49-F238E27FC236}">
                <a16:creationId xmlns:a16="http://schemas.microsoft.com/office/drawing/2014/main" id="{33A6D204-A25F-419F-B57B-24C2D8B2C7A7}"/>
              </a:ext>
            </a:extLst>
          </p:cNvPr>
          <p:cNvGraphicFramePr>
            <a:graphicFrameLocks noGrp="1"/>
          </p:cNvGraphicFramePr>
          <p:nvPr>
            <p:ph type="tbl" sz="quarter" idx="13"/>
            <p:extLst>
              <p:ext uri="{D42A27DB-BD31-4B8C-83A1-F6EECF244321}">
                <p14:modId xmlns:p14="http://schemas.microsoft.com/office/powerpoint/2010/main" val="3069547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64102978"/>
                    </a:ext>
                  </a:extLst>
                </a:gridCol>
                <a:gridCol w="740664">
                  <a:extLst>
                    <a:ext uri="{9D8B030D-6E8A-4147-A177-3AD203B41FA5}">
                      <a16:colId xmlns:a16="http://schemas.microsoft.com/office/drawing/2014/main" val="2522083759"/>
                    </a:ext>
                  </a:extLst>
                </a:gridCol>
                <a:gridCol w="740664">
                  <a:extLst>
                    <a:ext uri="{9D8B030D-6E8A-4147-A177-3AD203B41FA5}">
                      <a16:colId xmlns:a16="http://schemas.microsoft.com/office/drawing/2014/main" val="170667053"/>
                    </a:ext>
                  </a:extLst>
                </a:gridCol>
                <a:gridCol w="576072">
                  <a:extLst>
                    <a:ext uri="{9D8B030D-6E8A-4147-A177-3AD203B41FA5}">
                      <a16:colId xmlns:a16="http://schemas.microsoft.com/office/drawing/2014/main" val="344141353"/>
                    </a:ext>
                  </a:extLst>
                </a:gridCol>
                <a:gridCol w="576072">
                  <a:extLst>
                    <a:ext uri="{9D8B030D-6E8A-4147-A177-3AD203B41FA5}">
                      <a16:colId xmlns:a16="http://schemas.microsoft.com/office/drawing/2014/main" val="1719619145"/>
                    </a:ext>
                  </a:extLst>
                </a:gridCol>
                <a:gridCol w="493776">
                  <a:extLst>
                    <a:ext uri="{9D8B030D-6E8A-4147-A177-3AD203B41FA5}">
                      <a16:colId xmlns:a16="http://schemas.microsoft.com/office/drawing/2014/main" val="1571795505"/>
                    </a:ext>
                  </a:extLst>
                </a:gridCol>
                <a:gridCol w="576072">
                  <a:extLst>
                    <a:ext uri="{9D8B030D-6E8A-4147-A177-3AD203B41FA5}">
                      <a16:colId xmlns:a16="http://schemas.microsoft.com/office/drawing/2014/main" val="3478854200"/>
                    </a:ext>
                  </a:extLst>
                </a:gridCol>
                <a:gridCol w="576072">
                  <a:extLst>
                    <a:ext uri="{9D8B030D-6E8A-4147-A177-3AD203B41FA5}">
                      <a16:colId xmlns:a16="http://schemas.microsoft.com/office/drawing/2014/main" val="1648131292"/>
                    </a:ext>
                  </a:extLst>
                </a:gridCol>
                <a:gridCol w="576072">
                  <a:extLst>
                    <a:ext uri="{9D8B030D-6E8A-4147-A177-3AD203B41FA5}">
                      <a16:colId xmlns:a16="http://schemas.microsoft.com/office/drawing/2014/main" val="3907957466"/>
                    </a:ext>
                  </a:extLst>
                </a:gridCol>
                <a:gridCol w="576072">
                  <a:extLst>
                    <a:ext uri="{9D8B030D-6E8A-4147-A177-3AD203B41FA5}">
                      <a16:colId xmlns:a16="http://schemas.microsoft.com/office/drawing/2014/main" val="3563934765"/>
                    </a:ext>
                  </a:extLst>
                </a:gridCol>
                <a:gridCol w="576072">
                  <a:extLst>
                    <a:ext uri="{9D8B030D-6E8A-4147-A177-3AD203B41FA5}">
                      <a16:colId xmlns:a16="http://schemas.microsoft.com/office/drawing/2014/main" val="349222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0614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- 2022-01-04 10:03:00</a:t>
                      </a:r>
                      <a:r>
                        <a:rPr kumimoji="0" lang="en-US" sz="1000" b="0" i="0" u="none" strike="noStrike" kern="1200" cap="none" spc="0" normalizeH="0" baseline="0" noProof="0">
                          <a:ln>
                            <a:noFill/>
                          </a:ln>
                          <a:solidFill>
                            <a:prstClr val="black"/>
                          </a:solidFill>
                          <a:effectLst/>
                          <a:uLnTx/>
                          <a:uFillTx/>
                          <a:latin typeface="+mn-lt"/>
                          <a:ea typeface="+mn-ea"/>
                          <a:cs typeface="+mn-cs"/>
                        </a:rPr>
                        <a:t>
 @atqosp says “If you're a busy working woman like me, using SCS Spreadable Butter is a lifesaver as it is a quicker way to level up our food and take it from "just fine" to "5 Star food" with fuss free, minimum effort and a time saver! I can assure you that it is not just a regular spread. You can now elevate your bakes and cooks to the next level. Thanks to SCS Spreadable Butter, my Rosemary &amp; Herb Chicken Chop tastes yummier than ever. You should try their Butterscotch Spreadable Butter too! Add in the spread to your pancake mix and you can even use it as a topping for extra flavor.”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15049214"/>
                  </a:ext>
                </a:extLst>
              </a:tr>
            </a:tbl>
          </a:graphicData>
        </a:graphic>
      </p:graphicFrame>
      <p:sp>
        <p:nvSpPr>
          <p:cNvPr id="4" name="Text Placeholder 3">
            <a:extLst>
              <a:ext uri="{FF2B5EF4-FFF2-40B4-BE49-F238E27FC236}">
                <a16:creationId xmlns:a16="http://schemas.microsoft.com/office/drawing/2014/main" id="{AA207730-9E92-46B7-9D3B-CD868E555AAA}"/>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1669465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4ED7-F217-4D47-93BC-ECB5958B0B1A}"/>
              </a:ext>
            </a:extLst>
          </p:cNvPr>
          <p:cNvSpPr>
            <a:spLocks noGrp="1"/>
          </p:cNvSpPr>
          <p:nvPr>
            <p:ph type="title"/>
          </p:nvPr>
        </p:nvSpPr>
        <p:spPr/>
        <p:txBody>
          <a:bodyPr/>
          <a:lstStyle/>
          <a:p>
            <a:r>
              <a:rPr lang="en-US"/>
              <a:t>Facebook Facebook FB - Own Posts Table I-Rate (Insights)  | SCS Dairy MY - 8 of 13</a:t>
            </a:r>
          </a:p>
        </p:txBody>
      </p:sp>
      <p:graphicFrame>
        <p:nvGraphicFramePr>
          <p:cNvPr id="5" name="Table Placeholder 4">
            <a:extLst>
              <a:ext uri="{FF2B5EF4-FFF2-40B4-BE49-F238E27FC236}">
                <a16:creationId xmlns:a16="http://schemas.microsoft.com/office/drawing/2014/main" id="{36AC11C6-E7C7-4E41-BDD5-FB3EF5A55602}"/>
              </a:ext>
            </a:extLst>
          </p:cNvPr>
          <p:cNvGraphicFramePr>
            <a:graphicFrameLocks noGrp="1"/>
          </p:cNvGraphicFramePr>
          <p:nvPr>
            <p:ph type="tbl" sz="quarter" idx="13"/>
            <p:extLst>
              <p:ext uri="{D42A27DB-BD31-4B8C-83A1-F6EECF244321}">
                <p14:modId xmlns:p14="http://schemas.microsoft.com/office/powerpoint/2010/main" val="162992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28353274"/>
                    </a:ext>
                  </a:extLst>
                </a:gridCol>
                <a:gridCol w="740664">
                  <a:extLst>
                    <a:ext uri="{9D8B030D-6E8A-4147-A177-3AD203B41FA5}">
                      <a16:colId xmlns:a16="http://schemas.microsoft.com/office/drawing/2014/main" val="2749568075"/>
                    </a:ext>
                  </a:extLst>
                </a:gridCol>
                <a:gridCol w="740664">
                  <a:extLst>
                    <a:ext uri="{9D8B030D-6E8A-4147-A177-3AD203B41FA5}">
                      <a16:colId xmlns:a16="http://schemas.microsoft.com/office/drawing/2014/main" val="3273487754"/>
                    </a:ext>
                  </a:extLst>
                </a:gridCol>
                <a:gridCol w="576072">
                  <a:extLst>
                    <a:ext uri="{9D8B030D-6E8A-4147-A177-3AD203B41FA5}">
                      <a16:colId xmlns:a16="http://schemas.microsoft.com/office/drawing/2014/main" val="2056670112"/>
                    </a:ext>
                  </a:extLst>
                </a:gridCol>
                <a:gridCol w="576072">
                  <a:extLst>
                    <a:ext uri="{9D8B030D-6E8A-4147-A177-3AD203B41FA5}">
                      <a16:colId xmlns:a16="http://schemas.microsoft.com/office/drawing/2014/main" val="27396344"/>
                    </a:ext>
                  </a:extLst>
                </a:gridCol>
                <a:gridCol w="493776">
                  <a:extLst>
                    <a:ext uri="{9D8B030D-6E8A-4147-A177-3AD203B41FA5}">
                      <a16:colId xmlns:a16="http://schemas.microsoft.com/office/drawing/2014/main" val="1031805031"/>
                    </a:ext>
                  </a:extLst>
                </a:gridCol>
                <a:gridCol w="576072">
                  <a:extLst>
                    <a:ext uri="{9D8B030D-6E8A-4147-A177-3AD203B41FA5}">
                      <a16:colId xmlns:a16="http://schemas.microsoft.com/office/drawing/2014/main" val="1957680899"/>
                    </a:ext>
                  </a:extLst>
                </a:gridCol>
                <a:gridCol w="576072">
                  <a:extLst>
                    <a:ext uri="{9D8B030D-6E8A-4147-A177-3AD203B41FA5}">
                      <a16:colId xmlns:a16="http://schemas.microsoft.com/office/drawing/2014/main" val="3726359571"/>
                    </a:ext>
                  </a:extLst>
                </a:gridCol>
                <a:gridCol w="576072">
                  <a:extLst>
                    <a:ext uri="{9D8B030D-6E8A-4147-A177-3AD203B41FA5}">
                      <a16:colId xmlns:a16="http://schemas.microsoft.com/office/drawing/2014/main" val="3811886548"/>
                    </a:ext>
                  </a:extLst>
                </a:gridCol>
                <a:gridCol w="576072">
                  <a:extLst>
                    <a:ext uri="{9D8B030D-6E8A-4147-A177-3AD203B41FA5}">
                      <a16:colId xmlns:a16="http://schemas.microsoft.com/office/drawing/2014/main" val="3667041392"/>
                    </a:ext>
                  </a:extLst>
                </a:gridCol>
                <a:gridCol w="576072">
                  <a:extLst>
                    <a:ext uri="{9D8B030D-6E8A-4147-A177-3AD203B41FA5}">
                      <a16:colId xmlns:a16="http://schemas.microsoft.com/office/drawing/2014/main" val="22948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6521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- 2022-01-03 16:37:06</a:t>
                      </a:r>
                      <a:r>
                        <a:rPr kumimoji="0" lang="en-US" sz="1000" b="0" i="0" u="none" strike="noStrike" kern="1200" cap="none" spc="0" normalizeH="0" baseline="0" noProof="0">
                          <a:ln>
                            <a:noFill/>
                          </a:ln>
                          <a:solidFill>
                            <a:prstClr val="black"/>
                          </a:solidFill>
                          <a:effectLst/>
                          <a:uLnTx/>
                          <a:uFillTx/>
                          <a:latin typeface="+mn-lt"/>
                          <a:ea typeface="+mn-ea"/>
                          <a:cs typeface="+mn-cs"/>
                        </a:rPr>
                        <a:t>
 Let SCS make your CNY celebrations more festive and fun! Get a container absolutely FREE with SCS Salted/ Unsalted Triple Pack! 
Stocks are running low, head over to the below mentioned outlets today to get your FREE container!
Available exclusively at:
AEON
MaxValu Prime
B.I.G
Pasaraya OTK
Village Grocer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369848693"/>
                  </a:ext>
                </a:extLst>
              </a:tr>
            </a:tbl>
          </a:graphicData>
        </a:graphic>
      </p:graphicFrame>
      <p:sp>
        <p:nvSpPr>
          <p:cNvPr id="4" name="Text Placeholder 3">
            <a:extLst>
              <a:ext uri="{FF2B5EF4-FFF2-40B4-BE49-F238E27FC236}">
                <a16:creationId xmlns:a16="http://schemas.microsoft.com/office/drawing/2014/main" id="{69A0F9DE-7913-4D7E-B47D-7B6DF1737006}"/>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1023581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DF091-F94A-47FD-8816-F430EE345DBA}"/>
              </a:ext>
            </a:extLst>
          </p:cNvPr>
          <p:cNvSpPr>
            <a:spLocks noGrp="1"/>
          </p:cNvSpPr>
          <p:nvPr>
            <p:ph type="title"/>
          </p:nvPr>
        </p:nvSpPr>
        <p:spPr/>
        <p:txBody>
          <a:bodyPr/>
          <a:lstStyle/>
          <a:p>
            <a:r>
              <a:rPr lang="en-US"/>
              <a:t>Facebook Facebook FB - Own Posts Table I-Rate (Insights)  | SCS Dairy MY - 9 of 13</a:t>
            </a:r>
          </a:p>
        </p:txBody>
      </p:sp>
      <p:graphicFrame>
        <p:nvGraphicFramePr>
          <p:cNvPr id="5" name="Table Placeholder 4">
            <a:extLst>
              <a:ext uri="{FF2B5EF4-FFF2-40B4-BE49-F238E27FC236}">
                <a16:creationId xmlns:a16="http://schemas.microsoft.com/office/drawing/2014/main" id="{CE995BD6-493C-4F66-BB81-F95EF52CC6CF}"/>
              </a:ext>
            </a:extLst>
          </p:cNvPr>
          <p:cNvGraphicFramePr>
            <a:graphicFrameLocks noGrp="1"/>
          </p:cNvGraphicFramePr>
          <p:nvPr>
            <p:ph type="tbl" sz="quarter" idx="13"/>
            <p:extLst>
              <p:ext uri="{D42A27DB-BD31-4B8C-83A1-F6EECF244321}">
                <p14:modId xmlns:p14="http://schemas.microsoft.com/office/powerpoint/2010/main" val="2576450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66547917"/>
                    </a:ext>
                  </a:extLst>
                </a:gridCol>
                <a:gridCol w="740664">
                  <a:extLst>
                    <a:ext uri="{9D8B030D-6E8A-4147-A177-3AD203B41FA5}">
                      <a16:colId xmlns:a16="http://schemas.microsoft.com/office/drawing/2014/main" val="3676317408"/>
                    </a:ext>
                  </a:extLst>
                </a:gridCol>
                <a:gridCol w="740664">
                  <a:extLst>
                    <a:ext uri="{9D8B030D-6E8A-4147-A177-3AD203B41FA5}">
                      <a16:colId xmlns:a16="http://schemas.microsoft.com/office/drawing/2014/main" val="3768203340"/>
                    </a:ext>
                  </a:extLst>
                </a:gridCol>
                <a:gridCol w="576072">
                  <a:extLst>
                    <a:ext uri="{9D8B030D-6E8A-4147-A177-3AD203B41FA5}">
                      <a16:colId xmlns:a16="http://schemas.microsoft.com/office/drawing/2014/main" val="3521958698"/>
                    </a:ext>
                  </a:extLst>
                </a:gridCol>
                <a:gridCol w="576072">
                  <a:extLst>
                    <a:ext uri="{9D8B030D-6E8A-4147-A177-3AD203B41FA5}">
                      <a16:colId xmlns:a16="http://schemas.microsoft.com/office/drawing/2014/main" val="198362793"/>
                    </a:ext>
                  </a:extLst>
                </a:gridCol>
                <a:gridCol w="493776">
                  <a:extLst>
                    <a:ext uri="{9D8B030D-6E8A-4147-A177-3AD203B41FA5}">
                      <a16:colId xmlns:a16="http://schemas.microsoft.com/office/drawing/2014/main" val="3498065849"/>
                    </a:ext>
                  </a:extLst>
                </a:gridCol>
                <a:gridCol w="576072">
                  <a:extLst>
                    <a:ext uri="{9D8B030D-6E8A-4147-A177-3AD203B41FA5}">
                      <a16:colId xmlns:a16="http://schemas.microsoft.com/office/drawing/2014/main" val="3074162801"/>
                    </a:ext>
                  </a:extLst>
                </a:gridCol>
                <a:gridCol w="576072">
                  <a:extLst>
                    <a:ext uri="{9D8B030D-6E8A-4147-A177-3AD203B41FA5}">
                      <a16:colId xmlns:a16="http://schemas.microsoft.com/office/drawing/2014/main" val="482265318"/>
                    </a:ext>
                  </a:extLst>
                </a:gridCol>
                <a:gridCol w="576072">
                  <a:extLst>
                    <a:ext uri="{9D8B030D-6E8A-4147-A177-3AD203B41FA5}">
                      <a16:colId xmlns:a16="http://schemas.microsoft.com/office/drawing/2014/main" val="1854266628"/>
                    </a:ext>
                  </a:extLst>
                </a:gridCol>
                <a:gridCol w="576072">
                  <a:extLst>
                    <a:ext uri="{9D8B030D-6E8A-4147-A177-3AD203B41FA5}">
                      <a16:colId xmlns:a16="http://schemas.microsoft.com/office/drawing/2014/main" val="1231749491"/>
                    </a:ext>
                  </a:extLst>
                </a:gridCol>
                <a:gridCol w="576072">
                  <a:extLst>
                    <a:ext uri="{9D8B030D-6E8A-4147-A177-3AD203B41FA5}">
                      <a16:colId xmlns:a16="http://schemas.microsoft.com/office/drawing/2014/main" val="595592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3914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- 2022-01-02 11:02:00</a:t>
                      </a:r>
                      <a:r>
                        <a:rPr kumimoji="0" lang="en-US" sz="1000" b="0" i="0" u="none" strike="noStrike" kern="1200" cap="none" spc="0" normalizeH="0" baseline="0" noProof="0">
                          <a:ln>
                            <a:noFill/>
                          </a:ln>
                          <a:solidFill>
                            <a:prstClr val="black"/>
                          </a:solidFill>
                          <a:effectLst/>
                          <a:uLnTx/>
                          <a:uFillTx/>
                          <a:latin typeface="+mn-lt"/>
                          <a:ea typeface="+mn-ea"/>
                          <a:cs typeface="+mn-cs"/>
                        </a:rPr>
                        <a:t>
 @catherineyap.yx says that cooking with SCS Flavoured Spreadable Butter is a quick way to level up your favorite dishes and take us from “just fine” to ‘five stars’ with fuss free, minimum effort, and time-saving. Isn’t it awesome?” 
They really are awesome! Have you tried the new flavours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4230379703"/>
                  </a:ext>
                </a:extLst>
              </a:tr>
            </a:tbl>
          </a:graphicData>
        </a:graphic>
      </p:graphicFrame>
      <p:sp>
        <p:nvSpPr>
          <p:cNvPr id="4" name="Text Placeholder 3">
            <a:extLst>
              <a:ext uri="{FF2B5EF4-FFF2-40B4-BE49-F238E27FC236}">
                <a16:creationId xmlns:a16="http://schemas.microsoft.com/office/drawing/2014/main" id="{6C7A5DB8-5A2A-4A8B-87FB-2F226BE9E350}"/>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3320819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9784-5AE6-49EE-BC91-A40032884667}"/>
              </a:ext>
            </a:extLst>
          </p:cNvPr>
          <p:cNvSpPr>
            <a:spLocks noGrp="1"/>
          </p:cNvSpPr>
          <p:nvPr>
            <p:ph type="title"/>
          </p:nvPr>
        </p:nvSpPr>
        <p:spPr/>
        <p:txBody>
          <a:bodyPr/>
          <a:lstStyle/>
          <a:p>
            <a:r>
              <a:rPr lang="en-US"/>
              <a:t>Facebook Facebook FB - Own Posts Table I-Rate (Insights)  | SCS Dairy MY - 10 of 13</a:t>
            </a:r>
          </a:p>
        </p:txBody>
      </p:sp>
      <p:graphicFrame>
        <p:nvGraphicFramePr>
          <p:cNvPr id="5" name="Table Placeholder 4">
            <a:extLst>
              <a:ext uri="{FF2B5EF4-FFF2-40B4-BE49-F238E27FC236}">
                <a16:creationId xmlns:a16="http://schemas.microsoft.com/office/drawing/2014/main" id="{87AC3DBA-4332-4BF1-B69C-DD11EF4A5531}"/>
              </a:ext>
            </a:extLst>
          </p:cNvPr>
          <p:cNvGraphicFramePr>
            <a:graphicFrameLocks noGrp="1"/>
          </p:cNvGraphicFramePr>
          <p:nvPr>
            <p:ph type="tbl" sz="quarter" idx="13"/>
            <p:extLst>
              <p:ext uri="{D42A27DB-BD31-4B8C-83A1-F6EECF244321}">
                <p14:modId xmlns:p14="http://schemas.microsoft.com/office/powerpoint/2010/main" val="363376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25482661"/>
                    </a:ext>
                  </a:extLst>
                </a:gridCol>
                <a:gridCol w="740664">
                  <a:extLst>
                    <a:ext uri="{9D8B030D-6E8A-4147-A177-3AD203B41FA5}">
                      <a16:colId xmlns:a16="http://schemas.microsoft.com/office/drawing/2014/main" val="1362931834"/>
                    </a:ext>
                  </a:extLst>
                </a:gridCol>
                <a:gridCol w="740664">
                  <a:extLst>
                    <a:ext uri="{9D8B030D-6E8A-4147-A177-3AD203B41FA5}">
                      <a16:colId xmlns:a16="http://schemas.microsoft.com/office/drawing/2014/main" val="792955121"/>
                    </a:ext>
                  </a:extLst>
                </a:gridCol>
                <a:gridCol w="576072">
                  <a:extLst>
                    <a:ext uri="{9D8B030D-6E8A-4147-A177-3AD203B41FA5}">
                      <a16:colId xmlns:a16="http://schemas.microsoft.com/office/drawing/2014/main" val="1615246929"/>
                    </a:ext>
                  </a:extLst>
                </a:gridCol>
                <a:gridCol w="576072">
                  <a:extLst>
                    <a:ext uri="{9D8B030D-6E8A-4147-A177-3AD203B41FA5}">
                      <a16:colId xmlns:a16="http://schemas.microsoft.com/office/drawing/2014/main" val="337682172"/>
                    </a:ext>
                  </a:extLst>
                </a:gridCol>
                <a:gridCol w="493776">
                  <a:extLst>
                    <a:ext uri="{9D8B030D-6E8A-4147-A177-3AD203B41FA5}">
                      <a16:colId xmlns:a16="http://schemas.microsoft.com/office/drawing/2014/main" val="3796219892"/>
                    </a:ext>
                  </a:extLst>
                </a:gridCol>
                <a:gridCol w="576072">
                  <a:extLst>
                    <a:ext uri="{9D8B030D-6E8A-4147-A177-3AD203B41FA5}">
                      <a16:colId xmlns:a16="http://schemas.microsoft.com/office/drawing/2014/main" val="3425671094"/>
                    </a:ext>
                  </a:extLst>
                </a:gridCol>
                <a:gridCol w="576072">
                  <a:extLst>
                    <a:ext uri="{9D8B030D-6E8A-4147-A177-3AD203B41FA5}">
                      <a16:colId xmlns:a16="http://schemas.microsoft.com/office/drawing/2014/main" val="3268023204"/>
                    </a:ext>
                  </a:extLst>
                </a:gridCol>
                <a:gridCol w="576072">
                  <a:extLst>
                    <a:ext uri="{9D8B030D-6E8A-4147-A177-3AD203B41FA5}">
                      <a16:colId xmlns:a16="http://schemas.microsoft.com/office/drawing/2014/main" val="4167141956"/>
                    </a:ext>
                  </a:extLst>
                </a:gridCol>
                <a:gridCol w="576072">
                  <a:extLst>
                    <a:ext uri="{9D8B030D-6E8A-4147-A177-3AD203B41FA5}">
                      <a16:colId xmlns:a16="http://schemas.microsoft.com/office/drawing/2014/main" val="4265244983"/>
                    </a:ext>
                  </a:extLst>
                </a:gridCol>
                <a:gridCol w="576072">
                  <a:extLst>
                    <a:ext uri="{9D8B030D-6E8A-4147-A177-3AD203B41FA5}">
                      <a16:colId xmlns:a16="http://schemas.microsoft.com/office/drawing/2014/main" val="130282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2163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- 2022-01-01 13:02:01</a:t>
                      </a:r>
                      <a:r>
                        <a:rPr kumimoji="0" lang="en-US" sz="1000" b="0" i="0" u="none" strike="noStrike" kern="1200" cap="none" spc="0" normalizeH="0" baseline="0" noProof="0">
                          <a:ln>
                            <a:noFill/>
                          </a:ln>
                          <a:solidFill>
                            <a:prstClr val="black"/>
                          </a:solidFill>
                          <a:effectLst/>
                          <a:uLnTx/>
                          <a:uFillTx/>
                          <a:latin typeface="+mn-lt"/>
                          <a:ea typeface="+mn-ea"/>
                          <a:cs typeface="+mn-cs"/>
                        </a:rPr>
                        <a:t>
 @sweetieyee just needs to add the new flavours of SCS Spreadable Butter to turn simple meals into delicious ones! They are time saving and convenient to use. 
Check out the scrumptious dishes she made with SCS Rosemary &amp; Herb and SCS Butterscotch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673139897"/>
                  </a:ext>
                </a:extLst>
              </a:tr>
            </a:tbl>
          </a:graphicData>
        </a:graphic>
      </p:graphicFrame>
      <p:sp>
        <p:nvSpPr>
          <p:cNvPr id="4" name="Text Placeholder 3">
            <a:extLst>
              <a:ext uri="{FF2B5EF4-FFF2-40B4-BE49-F238E27FC236}">
                <a16:creationId xmlns:a16="http://schemas.microsoft.com/office/drawing/2014/main" id="{270D088B-7519-4E43-9A9C-E62785F07824}"/>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4163762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03F63-7CF4-4A69-B2BA-C5595D27B5CB}"/>
              </a:ext>
            </a:extLst>
          </p:cNvPr>
          <p:cNvSpPr>
            <a:spLocks noGrp="1"/>
          </p:cNvSpPr>
          <p:nvPr>
            <p:ph type="title"/>
          </p:nvPr>
        </p:nvSpPr>
        <p:spPr/>
        <p:txBody>
          <a:bodyPr/>
          <a:lstStyle/>
          <a:p>
            <a:r>
              <a:rPr lang="en-US"/>
              <a:t>Facebook Facebook FB - Own Posts Table I-Rate (Insights)  | SCS Dairy MY - 11 of 13</a:t>
            </a:r>
          </a:p>
        </p:txBody>
      </p:sp>
      <p:graphicFrame>
        <p:nvGraphicFramePr>
          <p:cNvPr id="5" name="Table Placeholder 4">
            <a:extLst>
              <a:ext uri="{FF2B5EF4-FFF2-40B4-BE49-F238E27FC236}">
                <a16:creationId xmlns:a16="http://schemas.microsoft.com/office/drawing/2014/main" id="{D0762E1E-45DF-4076-8ADC-DF95F31DDB33}"/>
              </a:ext>
            </a:extLst>
          </p:cNvPr>
          <p:cNvGraphicFramePr>
            <a:graphicFrameLocks noGrp="1"/>
          </p:cNvGraphicFramePr>
          <p:nvPr>
            <p:ph type="tbl" sz="quarter" idx="13"/>
            <p:extLst>
              <p:ext uri="{D42A27DB-BD31-4B8C-83A1-F6EECF244321}">
                <p14:modId xmlns:p14="http://schemas.microsoft.com/office/powerpoint/2010/main" val="151457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4338806"/>
                    </a:ext>
                  </a:extLst>
                </a:gridCol>
                <a:gridCol w="740664">
                  <a:extLst>
                    <a:ext uri="{9D8B030D-6E8A-4147-A177-3AD203B41FA5}">
                      <a16:colId xmlns:a16="http://schemas.microsoft.com/office/drawing/2014/main" val="398661985"/>
                    </a:ext>
                  </a:extLst>
                </a:gridCol>
                <a:gridCol w="740664">
                  <a:extLst>
                    <a:ext uri="{9D8B030D-6E8A-4147-A177-3AD203B41FA5}">
                      <a16:colId xmlns:a16="http://schemas.microsoft.com/office/drawing/2014/main" val="1929005014"/>
                    </a:ext>
                  </a:extLst>
                </a:gridCol>
                <a:gridCol w="576072">
                  <a:extLst>
                    <a:ext uri="{9D8B030D-6E8A-4147-A177-3AD203B41FA5}">
                      <a16:colId xmlns:a16="http://schemas.microsoft.com/office/drawing/2014/main" val="4098874907"/>
                    </a:ext>
                  </a:extLst>
                </a:gridCol>
                <a:gridCol w="576072">
                  <a:extLst>
                    <a:ext uri="{9D8B030D-6E8A-4147-A177-3AD203B41FA5}">
                      <a16:colId xmlns:a16="http://schemas.microsoft.com/office/drawing/2014/main" val="191644725"/>
                    </a:ext>
                  </a:extLst>
                </a:gridCol>
                <a:gridCol w="493776">
                  <a:extLst>
                    <a:ext uri="{9D8B030D-6E8A-4147-A177-3AD203B41FA5}">
                      <a16:colId xmlns:a16="http://schemas.microsoft.com/office/drawing/2014/main" val="4210176616"/>
                    </a:ext>
                  </a:extLst>
                </a:gridCol>
                <a:gridCol w="576072">
                  <a:extLst>
                    <a:ext uri="{9D8B030D-6E8A-4147-A177-3AD203B41FA5}">
                      <a16:colId xmlns:a16="http://schemas.microsoft.com/office/drawing/2014/main" val="3251649503"/>
                    </a:ext>
                  </a:extLst>
                </a:gridCol>
                <a:gridCol w="576072">
                  <a:extLst>
                    <a:ext uri="{9D8B030D-6E8A-4147-A177-3AD203B41FA5}">
                      <a16:colId xmlns:a16="http://schemas.microsoft.com/office/drawing/2014/main" val="3469650917"/>
                    </a:ext>
                  </a:extLst>
                </a:gridCol>
                <a:gridCol w="576072">
                  <a:extLst>
                    <a:ext uri="{9D8B030D-6E8A-4147-A177-3AD203B41FA5}">
                      <a16:colId xmlns:a16="http://schemas.microsoft.com/office/drawing/2014/main" val="2018653545"/>
                    </a:ext>
                  </a:extLst>
                </a:gridCol>
                <a:gridCol w="576072">
                  <a:extLst>
                    <a:ext uri="{9D8B030D-6E8A-4147-A177-3AD203B41FA5}">
                      <a16:colId xmlns:a16="http://schemas.microsoft.com/office/drawing/2014/main" val="3635649544"/>
                    </a:ext>
                  </a:extLst>
                </a:gridCol>
                <a:gridCol w="576072">
                  <a:extLst>
                    <a:ext uri="{9D8B030D-6E8A-4147-A177-3AD203B41FA5}">
                      <a16:colId xmlns:a16="http://schemas.microsoft.com/office/drawing/2014/main" val="294034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3308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- 2022-01-01 10:00:01</a:t>
                      </a:r>
                      <a:r>
                        <a:rPr kumimoji="0" lang="en-US" sz="1000" b="0" i="0" u="none" strike="noStrike" kern="1200" cap="none" spc="0" normalizeH="0" baseline="0" noProof="0">
                          <a:ln>
                            <a:noFill/>
                          </a:ln>
                          <a:solidFill>
                            <a:prstClr val="black"/>
                          </a:solidFill>
                          <a:effectLst/>
                          <a:uLnTx/>
                          <a:uFillTx/>
                          <a:latin typeface="+mn-lt"/>
                          <a:ea typeface="+mn-ea"/>
                          <a:cs typeface="+mn-cs"/>
                        </a:rPr>
                        <a:t>
 [#SCSContest] We have a total of RM8,800 e-ang paus to give away! Join our Bake &amp; Win Contest today to stand a chance to win Touch 'n Go eWallet Reload Pin e-ang paus from SCS!
Here’s how to join the contest:
1. Like and Follow SCS Dairy MY Facebook page.
2. Share a photo of your favourite CNY delicacy made with any SCS product in the comments section.
3. Tell us why you love using SCS products to create your CNY delicacies. 
4. Share this contest post and tag 5 friends. 100 lucky winners will be selected to win Touch 'n Go eWallet Reload Pin e-ang paus worth RM88 each from SCS!
Join now and comment below! Contest ends on 31 January 2022,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extLst>
                  <a:ext uri="{0D108BD9-81ED-4DB2-BD59-A6C34878D82A}">
                    <a16:rowId xmlns:a16="http://schemas.microsoft.com/office/drawing/2014/main" val="950962067"/>
                  </a:ext>
                </a:extLst>
              </a:tr>
            </a:tbl>
          </a:graphicData>
        </a:graphic>
      </p:graphicFrame>
      <p:sp>
        <p:nvSpPr>
          <p:cNvPr id="4" name="Text Placeholder 3">
            <a:extLst>
              <a:ext uri="{FF2B5EF4-FFF2-40B4-BE49-F238E27FC236}">
                <a16:creationId xmlns:a16="http://schemas.microsoft.com/office/drawing/2014/main" id="{78AB3447-B6F0-4B60-89A1-EE7E0FC6ACEA}"/>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3814932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4C329-250E-4FA9-97F0-16F04E67DD07}"/>
              </a:ext>
            </a:extLst>
          </p:cNvPr>
          <p:cNvSpPr>
            <a:spLocks noGrp="1"/>
          </p:cNvSpPr>
          <p:nvPr>
            <p:ph type="title"/>
          </p:nvPr>
        </p:nvSpPr>
        <p:spPr/>
        <p:txBody>
          <a:bodyPr/>
          <a:lstStyle/>
          <a:p>
            <a:r>
              <a:rPr lang="en-US"/>
              <a:t>Facebook Facebook FB - Own Posts Table I-Rate (Insights)  | SCS Dairy MY - 12 of 13</a:t>
            </a:r>
          </a:p>
        </p:txBody>
      </p:sp>
      <p:graphicFrame>
        <p:nvGraphicFramePr>
          <p:cNvPr id="5" name="Table Placeholder 4">
            <a:extLst>
              <a:ext uri="{FF2B5EF4-FFF2-40B4-BE49-F238E27FC236}">
                <a16:creationId xmlns:a16="http://schemas.microsoft.com/office/drawing/2014/main" id="{03F28C80-48BF-4BEE-8461-B82EDC0C9797}"/>
              </a:ext>
            </a:extLst>
          </p:cNvPr>
          <p:cNvGraphicFramePr>
            <a:graphicFrameLocks noGrp="1"/>
          </p:cNvGraphicFramePr>
          <p:nvPr>
            <p:ph type="tbl" sz="quarter" idx="13"/>
            <p:extLst>
              <p:ext uri="{D42A27DB-BD31-4B8C-83A1-F6EECF244321}">
                <p14:modId xmlns:p14="http://schemas.microsoft.com/office/powerpoint/2010/main" val="233328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7093554"/>
                    </a:ext>
                  </a:extLst>
                </a:gridCol>
                <a:gridCol w="740664">
                  <a:extLst>
                    <a:ext uri="{9D8B030D-6E8A-4147-A177-3AD203B41FA5}">
                      <a16:colId xmlns:a16="http://schemas.microsoft.com/office/drawing/2014/main" val="3533332905"/>
                    </a:ext>
                  </a:extLst>
                </a:gridCol>
                <a:gridCol w="740664">
                  <a:extLst>
                    <a:ext uri="{9D8B030D-6E8A-4147-A177-3AD203B41FA5}">
                      <a16:colId xmlns:a16="http://schemas.microsoft.com/office/drawing/2014/main" val="95379439"/>
                    </a:ext>
                  </a:extLst>
                </a:gridCol>
                <a:gridCol w="576072">
                  <a:extLst>
                    <a:ext uri="{9D8B030D-6E8A-4147-A177-3AD203B41FA5}">
                      <a16:colId xmlns:a16="http://schemas.microsoft.com/office/drawing/2014/main" val="1666140094"/>
                    </a:ext>
                  </a:extLst>
                </a:gridCol>
                <a:gridCol w="576072">
                  <a:extLst>
                    <a:ext uri="{9D8B030D-6E8A-4147-A177-3AD203B41FA5}">
                      <a16:colId xmlns:a16="http://schemas.microsoft.com/office/drawing/2014/main" val="2421326726"/>
                    </a:ext>
                  </a:extLst>
                </a:gridCol>
                <a:gridCol w="493776">
                  <a:extLst>
                    <a:ext uri="{9D8B030D-6E8A-4147-A177-3AD203B41FA5}">
                      <a16:colId xmlns:a16="http://schemas.microsoft.com/office/drawing/2014/main" val="1329861602"/>
                    </a:ext>
                  </a:extLst>
                </a:gridCol>
                <a:gridCol w="576072">
                  <a:extLst>
                    <a:ext uri="{9D8B030D-6E8A-4147-A177-3AD203B41FA5}">
                      <a16:colId xmlns:a16="http://schemas.microsoft.com/office/drawing/2014/main" val="1157519974"/>
                    </a:ext>
                  </a:extLst>
                </a:gridCol>
                <a:gridCol w="576072">
                  <a:extLst>
                    <a:ext uri="{9D8B030D-6E8A-4147-A177-3AD203B41FA5}">
                      <a16:colId xmlns:a16="http://schemas.microsoft.com/office/drawing/2014/main" val="2421498951"/>
                    </a:ext>
                  </a:extLst>
                </a:gridCol>
                <a:gridCol w="576072">
                  <a:extLst>
                    <a:ext uri="{9D8B030D-6E8A-4147-A177-3AD203B41FA5}">
                      <a16:colId xmlns:a16="http://schemas.microsoft.com/office/drawing/2014/main" val="2905608727"/>
                    </a:ext>
                  </a:extLst>
                </a:gridCol>
                <a:gridCol w="576072">
                  <a:extLst>
                    <a:ext uri="{9D8B030D-6E8A-4147-A177-3AD203B41FA5}">
                      <a16:colId xmlns:a16="http://schemas.microsoft.com/office/drawing/2014/main" val="3175861451"/>
                    </a:ext>
                  </a:extLst>
                </a:gridCol>
                <a:gridCol w="576072">
                  <a:extLst>
                    <a:ext uri="{9D8B030D-6E8A-4147-A177-3AD203B41FA5}">
                      <a16:colId xmlns:a16="http://schemas.microsoft.com/office/drawing/2014/main" val="253140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165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- 2022-01-01 10:00:01</a:t>
                      </a:r>
                      <a:r>
                        <a:rPr kumimoji="0" lang="en-US" sz="1000" b="0" i="0" u="none" strike="noStrike" kern="1200" cap="none" spc="0" normalizeH="0" baseline="0" noProof="0">
                          <a:ln>
                            <a:noFill/>
                          </a:ln>
                          <a:solidFill>
                            <a:prstClr val="black"/>
                          </a:solidFill>
                          <a:effectLst/>
                          <a:uLnTx/>
                          <a:uFillTx/>
                          <a:latin typeface="+mn-lt"/>
                          <a:ea typeface="+mn-ea"/>
                          <a:cs typeface="+mn-cs"/>
                        </a:rPr>
                        <a:t>
 Make your new year more prosperous with SCS Prosperity Sale!
Enjoy up to 50% OFF on all your favourite SCS products! Plus get FREE Delivery on purchases above RM50!
Remember to make the most of this amazing sale!
Log onto Lazada The Culina Co and shop away! 👉 https://bit.ly/SCSMYLazada
Prices are valid from 3 - 12 January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extLst>
                  <a:ext uri="{0D108BD9-81ED-4DB2-BD59-A6C34878D82A}">
                    <a16:rowId xmlns:a16="http://schemas.microsoft.com/office/drawing/2014/main" val="3613936473"/>
                  </a:ext>
                </a:extLst>
              </a:tr>
            </a:tbl>
          </a:graphicData>
        </a:graphic>
      </p:graphicFrame>
      <p:sp>
        <p:nvSpPr>
          <p:cNvPr id="4" name="Text Placeholder 3">
            <a:extLst>
              <a:ext uri="{FF2B5EF4-FFF2-40B4-BE49-F238E27FC236}">
                <a16:creationId xmlns:a16="http://schemas.microsoft.com/office/drawing/2014/main" id="{1C9E7F6C-EACF-41FA-BFA1-745845362502}"/>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2061567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A126E-80D7-4659-A471-21BF5A8932E0}"/>
              </a:ext>
            </a:extLst>
          </p:cNvPr>
          <p:cNvSpPr>
            <a:spLocks noGrp="1"/>
          </p:cNvSpPr>
          <p:nvPr>
            <p:ph type="title"/>
          </p:nvPr>
        </p:nvSpPr>
        <p:spPr/>
        <p:txBody>
          <a:bodyPr/>
          <a:lstStyle/>
          <a:p>
            <a:r>
              <a:rPr lang="en-US"/>
              <a:t>Facebook Facebook FB - Own Posts Table I-Rate (Insights)  | SCS Dairy MY - 13 of 13</a:t>
            </a:r>
          </a:p>
        </p:txBody>
      </p:sp>
      <p:graphicFrame>
        <p:nvGraphicFramePr>
          <p:cNvPr id="5" name="Table Placeholder 4">
            <a:extLst>
              <a:ext uri="{FF2B5EF4-FFF2-40B4-BE49-F238E27FC236}">
                <a16:creationId xmlns:a16="http://schemas.microsoft.com/office/drawing/2014/main" id="{748AA6DE-B4CB-404E-AF8C-609148D6604D}"/>
              </a:ext>
            </a:extLst>
          </p:cNvPr>
          <p:cNvGraphicFramePr>
            <a:graphicFrameLocks noGrp="1"/>
          </p:cNvGraphicFramePr>
          <p:nvPr>
            <p:ph type="tbl" sz="quarter" idx="13"/>
            <p:extLst>
              <p:ext uri="{D42A27DB-BD31-4B8C-83A1-F6EECF244321}">
                <p14:modId xmlns:p14="http://schemas.microsoft.com/office/powerpoint/2010/main" val="141046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63417609"/>
                    </a:ext>
                  </a:extLst>
                </a:gridCol>
                <a:gridCol w="740664">
                  <a:extLst>
                    <a:ext uri="{9D8B030D-6E8A-4147-A177-3AD203B41FA5}">
                      <a16:colId xmlns:a16="http://schemas.microsoft.com/office/drawing/2014/main" val="2665276542"/>
                    </a:ext>
                  </a:extLst>
                </a:gridCol>
                <a:gridCol w="740664">
                  <a:extLst>
                    <a:ext uri="{9D8B030D-6E8A-4147-A177-3AD203B41FA5}">
                      <a16:colId xmlns:a16="http://schemas.microsoft.com/office/drawing/2014/main" val="2880046069"/>
                    </a:ext>
                  </a:extLst>
                </a:gridCol>
                <a:gridCol w="576072">
                  <a:extLst>
                    <a:ext uri="{9D8B030D-6E8A-4147-A177-3AD203B41FA5}">
                      <a16:colId xmlns:a16="http://schemas.microsoft.com/office/drawing/2014/main" val="178200453"/>
                    </a:ext>
                  </a:extLst>
                </a:gridCol>
                <a:gridCol w="576072">
                  <a:extLst>
                    <a:ext uri="{9D8B030D-6E8A-4147-A177-3AD203B41FA5}">
                      <a16:colId xmlns:a16="http://schemas.microsoft.com/office/drawing/2014/main" val="944724711"/>
                    </a:ext>
                  </a:extLst>
                </a:gridCol>
                <a:gridCol w="493776">
                  <a:extLst>
                    <a:ext uri="{9D8B030D-6E8A-4147-A177-3AD203B41FA5}">
                      <a16:colId xmlns:a16="http://schemas.microsoft.com/office/drawing/2014/main" val="1785896415"/>
                    </a:ext>
                  </a:extLst>
                </a:gridCol>
                <a:gridCol w="576072">
                  <a:extLst>
                    <a:ext uri="{9D8B030D-6E8A-4147-A177-3AD203B41FA5}">
                      <a16:colId xmlns:a16="http://schemas.microsoft.com/office/drawing/2014/main" val="666957897"/>
                    </a:ext>
                  </a:extLst>
                </a:gridCol>
                <a:gridCol w="576072">
                  <a:extLst>
                    <a:ext uri="{9D8B030D-6E8A-4147-A177-3AD203B41FA5}">
                      <a16:colId xmlns:a16="http://schemas.microsoft.com/office/drawing/2014/main" val="2015075902"/>
                    </a:ext>
                  </a:extLst>
                </a:gridCol>
                <a:gridCol w="576072">
                  <a:extLst>
                    <a:ext uri="{9D8B030D-6E8A-4147-A177-3AD203B41FA5}">
                      <a16:colId xmlns:a16="http://schemas.microsoft.com/office/drawing/2014/main" val="758679219"/>
                    </a:ext>
                  </a:extLst>
                </a:gridCol>
                <a:gridCol w="576072">
                  <a:extLst>
                    <a:ext uri="{9D8B030D-6E8A-4147-A177-3AD203B41FA5}">
                      <a16:colId xmlns:a16="http://schemas.microsoft.com/office/drawing/2014/main" val="2365052346"/>
                    </a:ext>
                  </a:extLst>
                </a:gridCol>
                <a:gridCol w="576072">
                  <a:extLst>
                    <a:ext uri="{9D8B030D-6E8A-4147-A177-3AD203B41FA5}">
                      <a16:colId xmlns:a16="http://schemas.microsoft.com/office/drawing/2014/main" val="93783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3310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- 2022-01-01 00:00:00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2022 from SCS! Let’s vow to spread happiness and goodness all around us!
#SCSButter #ButterIsBetter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674662560"/>
                  </a:ext>
                </a:extLst>
              </a:tr>
            </a:tbl>
          </a:graphicData>
        </a:graphic>
      </p:graphicFrame>
      <p:sp>
        <p:nvSpPr>
          <p:cNvPr id="4" name="Text Placeholder 3">
            <a:extLst>
              <a:ext uri="{FF2B5EF4-FFF2-40B4-BE49-F238E27FC236}">
                <a16:creationId xmlns:a16="http://schemas.microsoft.com/office/drawing/2014/main" id="{61C43E7D-AAB7-4637-BE2B-5FF51D181CF0}"/>
              </a:ext>
            </a:extLst>
          </p:cNvPr>
          <p:cNvSpPr>
            <a:spLocks noGrp="1"/>
          </p:cNvSpPr>
          <p:nvPr>
            <p:ph type="body" sz="quarter" idx="14"/>
          </p:nvPr>
        </p:nvSpPr>
        <p:spPr/>
        <p:txBody>
          <a:bodyPr/>
          <a:lstStyle/>
          <a:p>
            <a:r>
              <a:rPr lang="en-US"/>
              <a:t>01/01/2022 - 01/07/2022</a:t>
            </a:r>
          </a:p>
        </p:txBody>
      </p:sp>
    </p:spTree>
    <p:extLst>
      <p:ext uri="{BB962C8B-B14F-4D97-AF65-F5344CB8AC3E}">
        <p14:creationId xmlns:p14="http://schemas.microsoft.com/office/powerpoint/2010/main" val="16820892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767</Words>
  <Application>Microsoft Office PowerPoint</Application>
  <PresentationFormat>On-screen Show (4:3)</PresentationFormat>
  <Paragraphs>312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Facebook FB - Own Posts Table I-Rate (Insights)  | SCS Dairy MY - 1 of 13</vt:lpstr>
      <vt:lpstr>Facebook Facebook FB - Own Posts Table I-Rate (Insights)  | SCS Dairy MY - 2 of 13</vt:lpstr>
      <vt:lpstr>Facebook Facebook FB - Own Posts Table I-Rate (Insights)  | SCS Dairy MY - 3 of 13</vt:lpstr>
      <vt:lpstr>Facebook Facebook FB - Own Posts Table I-Rate (Insights)  | SCS Dairy MY - 4 of 13</vt:lpstr>
      <vt:lpstr>Facebook Facebook FB - Own Posts Table I-Rate (Insights)  | SCS Dairy MY - 5 of 13</vt:lpstr>
      <vt:lpstr>Facebook Facebook FB - Own Posts Table I-Rate (Insights)  | SCS Dairy MY - 6 of 13</vt:lpstr>
      <vt:lpstr>Facebook Facebook FB - Own Posts Table I-Rate (Insights)  | SCS Dairy MY - 7 of 13</vt:lpstr>
      <vt:lpstr>Facebook Facebook FB - Own Posts Table I-Rate (Insights)  | SCS Dairy MY - 8 of 13</vt:lpstr>
      <vt:lpstr>Facebook Facebook FB - Own Posts Table I-Rate (Insights)  | SCS Dairy MY - 9 of 13</vt:lpstr>
      <vt:lpstr>Facebook Facebook FB - Own Posts Table I-Rate (Insights)  | SCS Dairy MY - 10 of 13</vt:lpstr>
      <vt:lpstr>Facebook Facebook FB - Own Posts Table I-Rate (Insights)  | SCS Dairy MY - 11 of 13</vt:lpstr>
      <vt:lpstr>Facebook Facebook FB - Own Posts Table I-Rate (Insights)  | SCS Dairy MY - 12 of 13</vt:lpstr>
      <vt:lpstr>Facebook Facebook FB - Own Posts Table I-Rate (Insights)  | SCS Dairy MY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 - 1 of 13</dc:title>
  <dc:creator>Administrator</dc:creator>
  <cp:lastModifiedBy>Administrator</cp:lastModifiedBy>
  <cp:revision>1</cp:revision>
  <dcterms:created xsi:type="dcterms:W3CDTF">2022-02-09T02:00:21Z</dcterms:created>
  <dcterms:modified xsi:type="dcterms:W3CDTF">2022-02-09T02:01:30Z</dcterms:modified>
</cp:coreProperties>
</file>