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0DC91-B97D-4EC0-9B23-2ECBB16E0A06}"/>
              </a:ext>
            </a:extLst>
          </p:cNvPr>
          <p:cNvSpPr>
            <a:spLocks noGrp="1"/>
          </p:cNvSpPr>
          <p:nvPr>
            <p:ph type="title"/>
          </p:nvPr>
        </p:nvSpPr>
        <p:spPr/>
        <p:txBody>
          <a:bodyPr/>
          <a:lstStyle/>
          <a:p>
            <a:r>
              <a:rPr lang="en-US"/>
              <a:t>Facebook Facebook FB - Own Posts Table I-Rate (Insights)  | SCS Dairy MY - 1 of 18</a:t>
            </a:r>
          </a:p>
        </p:txBody>
      </p:sp>
      <p:graphicFrame>
        <p:nvGraphicFramePr>
          <p:cNvPr id="5" name="Table Placeholder 4">
            <a:extLst>
              <a:ext uri="{FF2B5EF4-FFF2-40B4-BE49-F238E27FC236}">
                <a16:creationId xmlns:a16="http://schemas.microsoft.com/office/drawing/2014/main" id="{7FEA9B50-88EE-4CA6-ABC9-6234D0A6F54D}"/>
              </a:ext>
            </a:extLst>
          </p:cNvPr>
          <p:cNvGraphicFramePr>
            <a:graphicFrameLocks noGrp="1"/>
          </p:cNvGraphicFramePr>
          <p:nvPr>
            <p:ph type="tbl" sz="quarter" idx="13"/>
            <p:extLst>
              <p:ext uri="{D42A27DB-BD31-4B8C-83A1-F6EECF244321}">
                <p14:modId xmlns:p14="http://schemas.microsoft.com/office/powerpoint/2010/main" val="4292559249"/>
              </p:ext>
            </p:extLst>
          </p:nvPr>
        </p:nvGraphicFramePr>
        <p:xfrm>
          <a:off x="457200" y="1731963"/>
          <a:ext cx="7653527" cy="414528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72911577"/>
                    </a:ext>
                  </a:extLst>
                </a:gridCol>
                <a:gridCol w="740664">
                  <a:extLst>
                    <a:ext uri="{9D8B030D-6E8A-4147-A177-3AD203B41FA5}">
                      <a16:colId xmlns:a16="http://schemas.microsoft.com/office/drawing/2014/main" val="496742980"/>
                    </a:ext>
                  </a:extLst>
                </a:gridCol>
                <a:gridCol w="740664">
                  <a:extLst>
                    <a:ext uri="{9D8B030D-6E8A-4147-A177-3AD203B41FA5}">
                      <a16:colId xmlns:a16="http://schemas.microsoft.com/office/drawing/2014/main" val="1237653090"/>
                    </a:ext>
                  </a:extLst>
                </a:gridCol>
                <a:gridCol w="576072">
                  <a:extLst>
                    <a:ext uri="{9D8B030D-6E8A-4147-A177-3AD203B41FA5}">
                      <a16:colId xmlns:a16="http://schemas.microsoft.com/office/drawing/2014/main" val="1974240020"/>
                    </a:ext>
                  </a:extLst>
                </a:gridCol>
                <a:gridCol w="576072">
                  <a:extLst>
                    <a:ext uri="{9D8B030D-6E8A-4147-A177-3AD203B41FA5}">
                      <a16:colId xmlns:a16="http://schemas.microsoft.com/office/drawing/2014/main" val="2077617384"/>
                    </a:ext>
                  </a:extLst>
                </a:gridCol>
                <a:gridCol w="493776">
                  <a:extLst>
                    <a:ext uri="{9D8B030D-6E8A-4147-A177-3AD203B41FA5}">
                      <a16:colId xmlns:a16="http://schemas.microsoft.com/office/drawing/2014/main" val="2429213209"/>
                    </a:ext>
                  </a:extLst>
                </a:gridCol>
                <a:gridCol w="576072">
                  <a:extLst>
                    <a:ext uri="{9D8B030D-6E8A-4147-A177-3AD203B41FA5}">
                      <a16:colId xmlns:a16="http://schemas.microsoft.com/office/drawing/2014/main" val="2915872452"/>
                    </a:ext>
                  </a:extLst>
                </a:gridCol>
                <a:gridCol w="576072">
                  <a:extLst>
                    <a:ext uri="{9D8B030D-6E8A-4147-A177-3AD203B41FA5}">
                      <a16:colId xmlns:a16="http://schemas.microsoft.com/office/drawing/2014/main" val="3278797608"/>
                    </a:ext>
                  </a:extLst>
                </a:gridCol>
                <a:gridCol w="576072">
                  <a:extLst>
                    <a:ext uri="{9D8B030D-6E8A-4147-A177-3AD203B41FA5}">
                      <a16:colId xmlns:a16="http://schemas.microsoft.com/office/drawing/2014/main" val="1395749711"/>
                    </a:ext>
                  </a:extLst>
                </a:gridCol>
                <a:gridCol w="576072">
                  <a:extLst>
                    <a:ext uri="{9D8B030D-6E8A-4147-A177-3AD203B41FA5}">
                      <a16:colId xmlns:a16="http://schemas.microsoft.com/office/drawing/2014/main" val="3280157264"/>
                    </a:ext>
                  </a:extLst>
                </a:gridCol>
                <a:gridCol w="576072">
                  <a:extLst>
                    <a:ext uri="{9D8B030D-6E8A-4147-A177-3AD203B41FA5}">
                      <a16:colId xmlns:a16="http://schemas.microsoft.com/office/drawing/2014/main" val="15165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035419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- 2022-01-15 17:05:02</a:t>
                      </a:r>
                      <a:r>
                        <a:rPr kumimoji="0" lang="en-US" sz="1000" b="0" i="0" u="none" strike="noStrike" kern="1200" cap="none" spc="0" normalizeH="0" baseline="0" noProof="0">
                          <a:ln>
                            <a:noFill/>
                          </a:ln>
                          <a:solidFill>
                            <a:prstClr val="black"/>
                          </a:solidFill>
                          <a:effectLst/>
                          <a:uLnTx/>
                          <a:uFillTx/>
                          <a:latin typeface="+mn-lt"/>
                          <a:ea typeface="+mn-ea"/>
                          <a:cs typeface="+mn-cs"/>
                        </a:rPr>
                        <a:t>
 @fizafantagiro had this to say after trying the new flavours of SCS Spreadable Butter; “Fiza dah cuba kedua-duanya dan serius rasa dia sedapp. Untuk roti biasa ni fiza sapu je flavours SCS Butterscotch Spreadable Butter dan zass terus rasa dia bertukar dah macam five stars foods tauu korang. Terasa betul butterscotch dia tu. Fiza ni memang jarang nak ada masa masak sebab tu fiza selalu pilih menu simple macam ni untuk noah. Minimum effort but hasil dia boleh buat noah happy!”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3674257404"/>
                  </a:ext>
                </a:extLst>
              </a:tr>
            </a:tbl>
          </a:graphicData>
        </a:graphic>
      </p:graphicFrame>
      <p:sp>
        <p:nvSpPr>
          <p:cNvPr id="4" name="Text Placeholder 3">
            <a:extLst>
              <a:ext uri="{FF2B5EF4-FFF2-40B4-BE49-F238E27FC236}">
                <a16:creationId xmlns:a16="http://schemas.microsoft.com/office/drawing/2014/main" id="{9D86F5DE-83A1-408B-A1AF-81674AE4687E}"/>
              </a:ext>
            </a:extLst>
          </p:cNvPr>
          <p:cNvSpPr>
            <a:spLocks noGrp="1"/>
          </p:cNvSpPr>
          <p:nvPr>
            <p:ph type="body" sz="quarter" idx="14"/>
          </p:nvPr>
        </p:nvSpPr>
        <p:spPr/>
        <p:txBody>
          <a:bodyPr/>
          <a:lstStyle/>
          <a:p>
            <a:r>
              <a:rPr lang="en-US"/>
              <a:t>01/07/2022 - 01/15/2022</a:t>
            </a:r>
          </a:p>
        </p:txBody>
      </p:sp>
    </p:spTree>
    <p:extLst>
      <p:ext uri="{BB962C8B-B14F-4D97-AF65-F5344CB8AC3E}">
        <p14:creationId xmlns:p14="http://schemas.microsoft.com/office/powerpoint/2010/main" val="2618010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EB609-33C0-46FF-9F57-26336E110BDC}"/>
              </a:ext>
            </a:extLst>
          </p:cNvPr>
          <p:cNvSpPr>
            <a:spLocks noGrp="1"/>
          </p:cNvSpPr>
          <p:nvPr>
            <p:ph type="title"/>
          </p:nvPr>
        </p:nvSpPr>
        <p:spPr/>
        <p:txBody>
          <a:bodyPr/>
          <a:lstStyle/>
          <a:p>
            <a:r>
              <a:rPr lang="en-US"/>
              <a:t>Facebook Facebook FB - Own Posts Table I-Rate (Insights)  | SCS Dairy MY - 2 of 18</a:t>
            </a:r>
          </a:p>
        </p:txBody>
      </p:sp>
      <p:graphicFrame>
        <p:nvGraphicFramePr>
          <p:cNvPr id="5" name="Table Placeholder 4">
            <a:extLst>
              <a:ext uri="{FF2B5EF4-FFF2-40B4-BE49-F238E27FC236}">
                <a16:creationId xmlns:a16="http://schemas.microsoft.com/office/drawing/2014/main" id="{97A9A677-424F-4AF9-8F95-D18C89F9F94E}"/>
              </a:ext>
            </a:extLst>
          </p:cNvPr>
          <p:cNvGraphicFramePr>
            <a:graphicFrameLocks noGrp="1"/>
          </p:cNvGraphicFramePr>
          <p:nvPr>
            <p:ph type="tbl" sz="quarter" idx="13"/>
            <p:extLst>
              <p:ext uri="{D42A27DB-BD31-4B8C-83A1-F6EECF244321}">
                <p14:modId xmlns:p14="http://schemas.microsoft.com/office/powerpoint/2010/main" val="2227476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47043671"/>
                    </a:ext>
                  </a:extLst>
                </a:gridCol>
                <a:gridCol w="740664">
                  <a:extLst>
                    <a:ext uri="{9D8B030D-6E8A-4147-A177-3AD203B41FA5}">
                      <a16:colId xmlns:a16="http://schemas.microsoft.com/office/drawing/2014/main" val="2247310596"/>
                    </a:ext>
                  </a:extLst>
                </a:gridCol>
                <a:gridCol w="740664">
                  <a:extLst>
                    <a:ext uri="{9D8B030D-6E8A-4147-A177-3AD203B41FA5}">
                      <a16:colId xmlns:a16="http://schemas.microsoft.com/office/drawing/2014/main" val="2215777940"/>
                    </a:ext>
                  </a:extLst>
                </a:gridCol>
                <a:gridCol w="576072">
                  <a:extLst>
                    <a:ext uri="{9D8B030D-6E8A-4147-A177-3AD203B41FA5}">
                      <a16:colId xmlns:a16="http://schemas.microsoft.com/office/drawing/2014/main" val="3603531201"/>
                    </a:ext>
                  </a:extLst>
                </a:gridCol>
                <a:gridCol w="576072">
                  <a:extLst>
                    <a:ext uri="{9D8B030D-6E8A-4147-A177-3AD203B41FA5}">
                      <a16:colId xmlns:a16="http://schemas.microsoft.com/office/drawing/2014/main" val="3498712042"/>
                    </a:ext>
                  </a:extLst>
                </a:gridCol>
                <a:gridCol w="493776">
                  <a:extLst>
                    <a:ext uri="{9D8B030D-6E8A-4147-A177-3AD203B41FA5}">
                      <a16:colId xmlns:a16="http://schemas.microsoft.com/office/drawing/2014/main" val="2130513416"/>
                    </a:ext>
                  </a:extLst>
                </a:gridCol>
                <a:gridCol w="576072">
                  <a:extLst>
                    <a:ext uri="{9D8B030D-6E8A-4147-A177-3AD203B41FA5}">
                      <a16:colId xmlns:a16="http://schemas.microsoft.com/office/drawing/2014/main" val="1641481880"/>
                    </a:ext>
                  </a:extLst>
                </a:gridCol>
                <a:gridCol w="576072">
                  <a:extLst>
                    <a:ext uri="{9D8B030D-6E8A-4147-A177-3AD203B41FA5}">
                      <a16:colId xmlns:a16="http://schemas.microsoft.com/office/drawing/2014/main" val="915651525"/>
                    </a:ext>
                  </a:extLst>
                </a:gridCol>
                <a:gridCol w="576072">
                  <a:extLst>
                    <a:ext uri="{9D8B030D-6E8A-4147-A177-3AD203B41FA5}">
                      <a16:colId xmlns:a16="http://schemas.microsoft.com/office/drawing/2014/main" val="3135874577"/>
                    </a:ext>
                  </a:extLst>
                </a:gridCol>
                <a:gridCol w="576072">
                  <a:extLst>
                    <a:ext uri="{9D8B030D-6E8A-4147-A177-3AD203B41FA5}">
                      <a16:colId xmlns:a16="http://schemas.microsoft.com/office/drawing/2014/main" val="1303087908"/>
                    </a:ext>
                  </a:extLst>
                </a:gridCol>
                <a:gridCol w="576072">
                  <a:extLst>
                    <a:ext uri="{9D8B030D-6E8A-4147-A177-3AD203B41FA5}">
                      <a16:colId xmlns:a16="http://schemas.microsoft.com/office/drawing/2014/main" val="2966777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222319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- 2022-01-15 14:04:01</a:t>
                      </a:r>
                      <a:r>
                        <a:rPr kumimoji="0" lang="en-US" sz="1000" b="0" i="0" u="none" strike="noStrike" kern="1200" cap="none" spc="0" normalizeH="0" baseline="0" noProof="0">
                          <a:ln>
                            <a:noFill/>
                          </a:ln>
                          <a:solidFill>
                            <a:prstClr val="black"/>
                          </a:solidFill>
                          <a:effectLst/>
                          <a:uLnTx/>
                          <a:uFillTx/>
                          <a:latin typeface="+mn-lt"/>
                          <a:ea typeface="+mn-ea"/>
                          <a:cs typeface="+mn-cs"/>
                        </a:rPr>
                        <a:t>
 Almond cookies are loved by one and all during CNY! Add in a handful of chocolate chips to give it a twist and it’s just the perfect combination! These irresistible cookies made with SCS Butter will be wiped out within minutes!
Double Chocolate Almond Cookies
Ingredients:
100g SCS Unsalted Butter
45g castor sugar
45g brown sugar
20g egg
140g plain flour
20g cocoa powder
1/4 tsp baking soda
60g chocolate chips 
Handful of diced almonds
Instructions:
1. Cream butter with the sugars until light and fluffy.
2. Add in the egg a little at a time until it is well-incorporated with the batter.
3. Fold in the sifted flour, baking soda and cocoa powder until just incorporated.
4. Mix in the chocolate chips and diced almonds.
5. Roll tablespoonfuls of dough into a dough and flatten slightly on the baking sheet, spaced 1 inch apart.
6. Bake at 170°C for 12 minutes.
Source: http://sweetsandloves.blogspot.com/2010/01/double-chocolate-chip-almond-cookies.html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extLst>
                  <a:ext uri="{0D108BD9-81ED-4DB2-BD59-A6C34878D82A}">
                    <a16:rowId xmlns:a16="http://schemas.microsoft.com/office/drawing/2014/main" val="1522633659"/>
                  </a:ext>
                </a:extLst>
              </a:tr>
            </a:tbl>
          </a:graphicData>
        </a:graphic>
      </p:graphicFrame>
      <p:sp>
        <p:nvSpPr>
          <p:cNvPr id="4" name="Text Placeholder 3">
            <a:extLst>
              <a:ext uri="{FF2B5EF4-FFF2-40B4-BE49-F238E27FC236}">
                <a16:creationId xmlns:a16="http://schemas.microsoft.com/office/drawing/2014/main" id="{8F658B42-69F6-4309-B147-5B03767C3B5F}"/>
              </a:ext>
            </a:extLst>
          </p:cNvPr>
          <p:cNvSpPr>
            <a:spLocks noGrp="1"/>
          </p:cNvSpPr>
          <p:nvPr>
            <p:ph type="body" sz="quarter" idx="14"/>
          </p:nvPr>
        </p:nvSpPr>
        <p:spPr/>
        <p:txBody>
          <a:bodyPr/>
          <a:lstStyle/>
          <a:p>
            <a:r>
              <a:rPr lang="en-US"/>
              <a:t>01/07/2022 - 01/15/2022</a:t>
            </a:r>
          </a:p>
        </p:txBody>
      </p:sp>
    </p:spTree>
    <p:extLst>
      <p:ext uri="{BB962C8B-B14F-4D97-AF65-F5344CB8AC3E}">
        <p14:creationId xmlns:p14="http://schemas.microsoft.com/office/powerpoint/2010/main" val="3737901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E1E88-F8C7-4146-A69D-6B3091AEC41D}"/>
              </a:ext>
            </a:extLst>
          </p:cNvPr>
          <p:cNvSpPr>
            <a:spLocks noGrp="1"/>
          </p:cNvSpPr>
          <p:nvPr>
            <p:ph type="title"/>
          </p:nvPr>
        </p:nvSpPr>
        <p:spPr/>
        <p:txBody>
          <a:bodyPr/>
          <a:lstStyle/>
          <a:p>
            <a:r>
              <a:rPr lang="en-US"/>
              <a:t>Facebook Facebook FB - Own Posts Table I-Rate (Insights)  | SCS Dairy MY - 3 of 18</a:t>
            </a:r>
          </a:p>
        </p:txBody>
      </p:sp>
      <p:graphicFrame>
        <p:nvGraphicFramePr>
          <p:cNvPr id="5" name="Table Placeholder 4">
            <a:extLst>
              <a:ext uri="{FF2B5EF4-FFF2-40B4-BE49-F238E27FC236}">
                <a16:creationId xmlns:a16="http://schemas.microsoft.com/office/drawing/2014/main" id="{8D466A60-0AAC-475C-8CEC-AB39EF30024A}"/>
              </a:ext>
            </a:extLst>
          </p:cNvPr>
          <p:cNvGraphicFramePr>
            <a:graphicFrameLocks noGrp="1"/>
          </p:cNvGraphicFramePr>
          <p:nvPr>
            <p:ph type="tbl" sz="quarter" idx="13"/>
            <p:extLst>
              <p:ext uri="{D42A27DB-BD31-4B8C-83A1-F6EECF244321}">
                <p14:modId xmlns:p14="http://schemas.microsoft.com/office/powerpoint/2010/main" val="3740353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56356545"/>
                    </a:ext>
                  </a:extLst>
                </a:gridCol>
                <a:gridCol w="740664">
                  <a:extLst>
                    <a:ext uri="{9D8B030D-6E8A-4147-A177-3AD203B41FA5}">
                      <a16:colId xmlns:a16="http://schemas.microsoft.com/office/drawing/2014/main" val="760547615"/>
                    </a:ext>
                  </a:extLst>
                </a:gridCol>
                <a:gridCol w="740664">
                  <a:extLst>
                    <a:ext uri="{9D8B030D-6E8A-4147-A177-3AD203B41FA5}">
                      <a16:colId xmlns:a16="http://schemas.microsoft.com/office/drawing/2014/main" val="1659973947"/>
                    </a:ext>
                  </a:extLst>
                </a:gridCol>
                <a:gridCol w="576072">
                  <a:extLst>
                    <a:ext uri="{9D8B030D-6E8A-4147-A177-3AD203B41FA5}">
                      <a16:colId xmlns:a16="http://schemas.microsoft.com/office/drawing/2014/main" val="3034860855"/>
                    </a:ext>
                  </a:extLst>
                </a:gridCol>
                <a:gridCol w="576072">
                  <a:extLst>
                    <a:ext uri="{9D8B030D-6E8A-4147-A177-3AD203B41FA5}">
                      <a16:colId xmlns:a16="http://schemas.microsoft.com/office/drawing/2014/main" val="4031244048"/>
                    </a:ext>
                  </a:extLst>
                </a:gridCol>
                <a:gridCol w="493776">
                  <a:extLst>
                    <a:ext uri="{9D8B030D-6E8A-4147-A177-3AD203B41FA5}">
                      <a16:colId xmlns:a16="http://schemas.microsoft.com/office/drawing/2014/main" val="869235105"/>
                    </a:ext>
                  </a:extLst>
                </a:gridCol>
                <a:gridCol w="576072">
                  <a:extLst>
                    <a:ext uri="{9D8B030D-6E8A-4147-A177-3AD203B41FA5}">
                      <a16:colId xmlns:a16="http://schemas.microsoft.com/office/drawing/2014/main" val="735759028"/>
                    </a:ext>
                  </a:extLst>
                </a:gridCol>
                <a:gridCol w="576072">
                  <a:extLst>
                    <a:ext uri="{9D8B030D-6E8A-4147-A177-3AD203B41FA5}">
                      <a16:colId xmlns:a16="http://schemas.microsoft.com/office/drawing/2014/main" val="2059963889"/>
                    </a:ext>
                  </a:extLst>
                </a:gridCol>
                <a:gridCol w="576072">
                  <a:extLst>
                    <a:ext uri="{9D8B030D-6E8A-4147-A177-3AD203B41FA5}">
                      <a16:colId xmlns:a16="http://schemas.microsoft.com/office/drawing/2014/main" val="2367690562"/>
                    </a:ext>
                  </a:extLst>
                </a:gridCol>
                <a:gridCol w="576072">
                  <a:extLst>
                    <a:ext uri="{9D8B030D-6E8A-4147-A177-3AD203B41FA5}">
                      <a16:colId xmlns:a16="http://schemas.microsoft.com/office/drawing/2014/main" val="630091944"/>
                    </a:ext>
                  </a:extLst>
                </a:gridCol>
                <a:gridCol w="576072">
                  <a:extLst>
                    <a:ext uri="{9D8B030D-6E8A-4147-A177-3AD203B41FA5}">
                      <a16:colId xmlns:a16="http://schemas.microsoft.com/office/drawing/2014/main" val="4263801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147862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- 2022-01-15 10:05:00</a:t>
                      </a:r>
                      <a:r>
                        <a:rPr kumimoji="0" lang="en-US" sz="1000" b="0" i="0" u="none" strike="noStrike" kern="1200" cap="none" spc="0" normalizeH="0" baseline="0" noProof="0">
                          <a:ln>
                            <a:noFill/>
                          </a:ln>
                          <a:solidFill>
                            <a:prstClr val="black"/>
                          </a:solidFill>
                          <a:effectLst/>
                          <a:uLnTx/>
                          <a:uFillTx/>
                          <a:latin typeface="+mn-lt"/>
                          <a:ea typeface="+mn-ea"/>
                          <a:cs typeface="+mn-cs"/>
                        </a:rPr>
                        <a:t>
 The Year of the Tiger calls for some roaring cookies made with SCS Butter! Make these delectable and cute Tiger Cookies with SCS Butter and welcome the new year with a roar!
SCS CNY Tiger Cookies
Ingredients:
90g low gluten flour
15g milk powder
125g potato flour
125g SCS salted butter
40g castor sugar
Some orange food colouring
Garnishing：
Chocolate &amp; black sesame
Method：
1. In a bowl, cream butter and sugar until light and fluffy. 
2. Mix low gluten flour, potato flour, and milk powder.Add the flour mixture into butter mixture in 2 times, mix well. Knead into a soft dough.
3. Set asidea small portion of dough with original colour. Mix the rest of the dough with orange food colouring, mix well and divide into 13g portions.
4. Use the dough to make the tiger’s nose and ears, and black sesame to make the eyes.
5. Bake the cookies in the oven at 165°C for 20 minutes.
Lastly, melt the chocolate and pipe to make tiger stripes. Enjoy!
</a:t>
                      </a:r>
                      <a:r>
                        <a:rPr kumimoji="0" lang="ja-JP" altLang="en-US" sz="1000" b="0" i="0" u="none" strike="noStrike" kern="1200" cap="none" spc="0" normalizeH="0" baseline="0" noProof="0">
                          <a:ln>
                            <a:noFill/>
                          </a:ln>
                          <a:solidFill>
                            <a:prstClr val="black"/>
                          </a:solidFill>
                          <a:effectLst/>
                          <a:uLnTx/>
                          <a:uFillTx/>
                          <a:latin typeface="+mn-lt"/>
                          <a:ea typeface="+mn-ea"/>
                          <a:cs typeface="+mn-cs"/>
                        </a:rPr>
                        <a:t>材料：
低筋面粉  </a:t>
                      </a:r>
                      <a:r>
                        <a:rPr kumimoji="0" lang="en-US" altLang="ja-JP" sz="1000" b="0" i="0" u="none" strike="noStrike" kern="1200" cap="none" spc="0" normalizeH="0" baseline="0" noProof="0">
                          <a:ln>
                            <a:noFill/>
                          </a:ln>
                          <a:solidFill>
                            <a:prstClr val="black"/>
                          </a:solidFill>
                          <a:effectLst/>
                          <a:uLnTx/>
                          <a:uFillTx/>
                          <a:latin typeface="+mn-lt"/>
                          <a:ea typeface="+mn-ea"/>
                          <a:cs typeface="+mn-cs"/>
                        </a:rPr>
                        <a:t>90</a:t>
                      </a:r>
                      <a:r>
                        <a:rPr kumimoji="0" lang="ja-JP" altLang="en-US" sz="1000" b="0" i="0" u="none" strike="noStrike" kern="1200" cap="none" spc="0" normalizeH="0" baseline="0" noProof="0">
                          <a:ln>
                            <a:noFill/>
                          </a:ln>
                          <a:solidFill>
                            <a:prstClr val="black"/>
                          </a:solidFill>
                          <a:effectLst/>
                          <a:uLnTx/>
                          <a:uFillTx/>
                          <a:latin typeface="+mn-lt"/>
                          <a:ea typeface="+mn-ea"/>
                          <a:cs typeface="+mn-cs"/>
                        </a:rPr>
                        <a:t>克、奶粉  </a:t>
                      </a:r>
                      <a:r>
                        <a:rPr kumimoji="0" lang="en-US" altLang="ja-JP" sz="1000" b="0" i="0" u="none" strike="noStrike" kern="1200" cap="none" spc="0" normalizeH="0" baseline="0" noProof="0">
                          <a:ln>
                            <a:noFill/>
                          </a:ln>
                          <a:solidFill>
                            <a:prstClr val="black"/>
                          </a:solidFill>
                          <a:effectLst/>
                          <a:uLnTx/>
                          <a:uFillTx/>
                          <a:latin typeface="+mn-lt"/>
                          <a:ea typeface="+mn-ea"/>
                          <a:cs typeface="+mn-cs"/>
                        </a:rPr>
                        <a:t>15</a:t>
                      </a:r>
                      <a:r>
                        <a:rPr kumimoji="0" lang="ja-JP" altLang="en-US" sz="1000" b="0" i="0" u="none" strike="noStrike" kern="1200" cap="none" spc="0" normalizeH="0" baseline="0" noProof="0">
                          <a:ln>
                            <a:noFill/>
                          </a:ln>
                          <a:solidFill>
                            <a:prstClr val="black"/>
                          </a:solidFill>
                          <a:effectLst/>
                          <a:uLnTx/>
                          <a:uFillTx/>
                          <a:latin typeface="+mn-lt"/>
                          <a:ea typeface="+mn-ea"/>
                          <a:cs typeface="+mn-cs"/>
                        </a:rPr>
                        <a:t>克、马铃薯粉</a:t>
                      </a:r>
                      <a:r>
                        <a:rPr kumimoji="0" lang="en-US" altLang="ja-JP" sz="1000" b="0" i="0" u="none" strike="noStrike" kern="1200" cap="none" spc="0" normalizeH="0" baseline="0" noProof="0">
                          <a:ln>
                            <a:noFill/>
                          </a:ln>
                          <a:solidFill>
                            <a:prstClr val="black"/>
                          </a:solidFill>
                          <a:effectLst/>
                          <a:uLnTx/>
                          <a:uFillTx/>
                          <a:latin typeface="+mn-lt"/>
                          <a:ea typeface="+mn-ea"/>
                          <a:cs typeface="+mn-cs"/>
                        </a:rPr>
                        <a:t>125</a:t>
                      </a:r>
                      <a:r>
                        <a:rPr kumimoji="0" lang="ja-JP" altLang="en-US" sz="1000" b="0" i="0" u="none" strike="noStrike" kern="1200" cap="none" spc="0" normalizeH="0" baseline="0" noProof="0">
                          <a:ln>
                            <a:noFill/>
                          </a:ln>
                          <a:solidFill>
                            <a:prstClr val="black"/>
                          </a:solidFill>
                          <a:effectLst/>
                          <a:uLnTx/>
                          <a:uFillTx/>
                          <a:latin typeface="+mn-lt"/>
                          <a:ea typeface="+mn-ea"/>
                          <a:cs typeface="+mn-cs"/>
                        </a:rPr>
                        <a:t>克、</a:t>
                      </a:r>
                      <a:r>
                        <a:rPr kumimoji="0" lang="en-US" sz="1000" b="0" i="0" u="none" strike="noStrike" kern="1200" cap="none" spc="0" normalizeH="0" baseline="0" noProof="0">
                          <a:ln>
                            <a:noFill/>
                          </a:ln>
                          <a:solidFill>
                            <a:prstClr val="black"/>
                          </a:solidFill>
                          <a:effectLst/>
                          <a:uLnTx/>
                          <a:uFillTx/>
                          <a:latin typeface="+mn-lt"/>
                          <a:ea typeface="+mn-ea"/>
                          <a:cs typeface="+mn-cs"/>
                        </a:rPr>
                        <a:t>SCS </a:t>
                      </a:r>
                      <a:r>
                        <a:rPr kumimoji="0" lang="ja-JP" altLang="en-US" sz="1000" b="0" i="0" u="none" strike="noStrike" kern="1200" cap="none" spc="0" normalizeH="0" baseline="0" noProof="0">
                          <a:ln>
                            <a:noFill/>
                          </a:ln>
                          <a:solidFill>
                            <a:prstClr val="black"/>
                          </a:solidFill>
                          <a:effectLst/>
                          <a:uLnTx/>
                          <a:uFillTx/>
                          <a:latin typeface="+mn-lt"/>
                          <a:ea typeface="+mn-ea"/>
                          <a:cs typeface="+mn-cs"/>
                        </a:rPr>
                        <a:t>有盐牛油  </a:t>
                      </a:r>
                      <a:r>
                        <a:rPr kumimoji="0" lang="en-US" altLang="ja-JP" sz="1000" b="0" i="0" u="none" strike="noStrike" kern="1200" cap="none" spc="0" normalizeH="0" baseline="0" noProof="0">
                          <a:ln>
                            <a:noFill/>
                          </a:ln>
                          <a:solidFill>
                            <a:prstClr val="black"/>
                          </a:solidFill>
                          <a:effectLst/>
                          <a:uLnTx/>
                          <a:uFillTx/>
                          <a:latin typeface="+mn-lt"/>
                          <a:ea typeface="+mn-ea"/>
                          <a:cs typeface="+mn-cs"/>
                        </a:rPr>
                        <a:t>125</a:t>
                      </a:r>
                      <a:r>
                        <a:rPr kumimoji="0" lang="ja-JP" altLang="en-US" sz="1000" b="0" i="0" u="none" strike="noStrike" kern="1200" cap="none" spc="0" normalizeH="0" baseline="0" noProof="0">
                          <a:ln>
                            <a:noFill/>
                          </a:ln>
                          <a:solidFill>
                            <a:prstClr val="black"/>
                          </a:solidFill>
                          <a:effectLst/>
                          <a:uLnTx/>
                          <a:uFillTx/>
                          <a:latin typeface="+mn-lt"/>
                          <a:ea typeface="+mn-ea"/>
                          <a:cs typeface="+mn-cs"/>
                        </a:rPr>
                        <a:t>克、
糖粉</a:t>
                      </a:r>
                      <a:r>
                        <a:rPr kumimoji="0" lang="en-US" altLang="ja-JP" sz="1000" b="0" i="0" u="none" strike="noStrike" kern="1200" cap="none" spc="0" normalizeH="0" baseline="0" noProof="0">
                          <a:ln>
                            <a:noFill/>
                          </a:ln>
                          <a:solidFill>
                            <a:prstClr val="black"/>
                          </a:solidFill>
                          <a:effectLst/>
                          <a:uLnTx/>
                          <a:uFillTx/>
                          <a:latin typeface="+mn-lt"/>
                          <a:ea typeface="+mn-ea"/>
                          <a:cs typeface="+mn-cs"/>
                        </a:rPr>
                        <a:t>40</a:t>
                      </a:r>
                      <a:r>
                        <a:rPr kumimoji="0" lang="ja-JP" altLang="en-US" sz="1000" b="0" i="0" u="none" strike="noStrike" kern="1200" cap="none" spc="0" normalizeH="0" baseline="0" noProof="0">
                          <a:ln>
                            <a:noFill/>
                          </a:ln>
                          <a:solidFill>
                            <a:prstClr val="black"/>
                          </a:solidFill>
                          <a:effectLst/>
                          <a:uLnTx/>
                          <a:uFillTx/>
                          <a:latin typeface="+mn-lt"/>
                          <a:ea typeface="+mn-ea"/>
                          <a:cs typeface="+mn-cs"/>
                        </a:rPr>
                        <a:t>克、橙色色素
装饰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巧克力及黑芝麻适量
做法
</a:t>
                      </a:r>
                      <a:r>
                        <a:rPr kumimoji="0" lang="en-US" altLang="ja-JP" sz="1000" b="0" i="0" u="none" strike="noStrike" kern="1200" cap="none" spc="0" normalizeH="0" baseline="0" noProof="0">
                          <a:ln>
                            <a:noFill/>
                          </a:ln>
                          <a:solidFill>
                            <a:prstClr val="black"/>
                          </a:solidFill>
                          <a:effectLst/>
                          <a:uLnTx/>
                          <a:uFillTx/>
                          <a:latin typeface="+mn-lt"/>
                          <a:ea typeface="+mn-ea"/>
                          <a:cs typeface="+mn-cs"/>
                        </a:rPr>
                        <a:t>1. </a:t>
                      </a:r>
                      <a:r>
                        <a:rPr kumimoji="0" lang="ja-JP" altLang="en-US" sz="1000" b="0" i="0" u="none" strike="noStrike" kern="1200" cap="none" spc="0" normalizeH="0" baseline="0" noProof="0">
                          <a:ln>
                            <a:noFill/>
                          </a:ln>
                          <a:solidFill>
                            <a:prstClr val="black"/>
                          </a:solidFill>
                          <a:effectLst/>
                          <a:uLnTx/>
                          <a:uFillTx/>
                          <a:latin typeface="+mn-lt"/>
                          <a:ea typeface="+mn-ea"/>
                          <a:cs typeface="+mn-cs"/>
                        </a:rPr>
                        <a:t>将</a:t>
                      </a:r>
                      <a:r>
                        <a:rPr kumimoji="0" lang="en-US" sz="1000" b="0" i="0" u="none" strike="noStrike" kern="1200" cap="none" spc="0" normalizeH="0" baseline="0" noProof="0">
                          <a:ln>
                            <a:noFill/>
                          </a:ln>
                          <a:solidFill>
                            <a:prstClr val="black"/>
                          </a:solidFill>
                          <a:effectLst/>
                          <a:uLnTx/>
                          <a:uFillTx/>
                          <a:latin typeface="+mn-lt"/>
                          <a:ea typeface="+mn-ea"/>
                          <a:cs typeface="+mn-cs"/>
                        </a:rPr>
                        <a:t>SCS</a:t>
                      </a:r>
                      <a:r>
                        <a:rPr kumimoji="0" lang="ja-JP" altLang="en-US" sz="1000" b="0" i="0" u="none" strike="noStrike" kern="1200" cap="none" spc="0" normalizeH="0" baseline="0" noProof="0">
                          <a:ln>
                            <a:noFill/>
                          </a:ln>
                          <a:solidFill>
                            <a:prstClr val="black"/>
                          </a:solidFill>
                          <a:effectLst/>
                          <a:uLnTx/>
                          <a:uFillTx/>
                          <a:latin typeface="+mn-lt"/>
                          <a:ea typeface="+mn-ea"/>
                          <a:cs typeface="+mn-cs"/>
                        </a:rPr>
                        <a:t>牛油和糖打发备用。
</a:t>
                      </a:r>
                      <a:r>
                        <a:rPr kumimoji="0" lang="en-US" altLang="ja-JP" sz="1000" b="0" i="0" u="none" strike="noStrike" kern="1200" cap="none" spc="0" normalizeH="0" baseline="0" noProof="0">
                          <a:ln>
                            <a:noFill/>
                          </a:ln>
                          <a:solidFill>
                            <a:prstClr val="black"/>
                          </a:solidFill>
                          <a:effectLst/>
                          <a:uLnTx/>
                          <a:uFillTx/>
                          <a:latin typeface="+mn-lt"/>
                          <a:ea typeface="+mn-ea"/>
                          <a:cs typeface="+mn-cs"/>
                        </a:rPr>
                        <a:t>2. </a:t>
                      </a:r>
                      <a:r>
                        <a:rPr kumimoji="0" lang="ja-JP" altLang="en-US" sz="1000" b="0" i="0" u="none" strike="noStrike" kern="1200" cap="none" spc="0" normalizeH="0" baseline="0" noProof="0">
                          <a:ln>
                            <a:noFill/>
                          </a:ln>
                          <a:solidFill>
                            <a:prstClr val="black"/>
                          </a:solidFill>
                          <a:effectLst/>
                          <a:uLnTx/>
                          <a:uFillTx/>
                          <a:latin typeface="+mn-lt"/>
                          <a:ea typeface="+mn-ea"/>
                          <a:cs typeface="+mn-cs"/>
                        </a:rPr>
                        <a:t>碗内将低筋面粉、奶粉及马铃薯粉混匀，分</a:t>
                      </a:r>
                      <a:r>
                        <a:rPr kumimoji="0" lang="en-US" altLang="ja-JP" sz="1000" b="0" i="0" u="none" strike="noStrike" kern="1200" cap="none" spc="0" normalizeH="0" baseline="0" noProof="0">
                          <a:ln>
                            <a:noFill/>
                          </a:ln>
                          <a:solidFill>
                            <a:prstClr val="black"/>
                          </a:solidFill>
                          <a:effectLst/>
                          <a:uLnTx/>
                          <a:uFillTx/>
                          <a:latin typeface="+mn-lt"/>
                          <a:ea typeface="+mn-ea"/>
                          <a:cs typeface="+mn-cs"/>
                        </a:rPr>
                        <a:t>2 </a:t>
                      </a:r>
                      <a:r>
                        <a:rPr kumimoji="0" lang="ja-JP" altLang="en-US" sz="1000" b="0" i="0" u="none" strike="noStrike" kern="1200" cap="none" spc="0" normalizeH="0" baseline="0" noProof="0">
                          <a:ln>
                            <a:noFill/>
                          </a:ln>
                          <a:solidFill>
                            <a:prstClr val="black"/>
                          </a:solidFill>
                          <a:effectLst/>
                          <a:uLnTx/>
                          <a:uFillTx/>
                          <a:latin typeface="+mn-lt"/>
                          <a:ea typeface="+mn-ea"/>
                          <a:cs typeface="+mn-cs"/>
                        </a:rPr>
                        <a:t>次拌入牛油里，拌匀混合成面团。
</a:t>
                      </a:r>
                      <a:r>
                        <a:rPr kumimoji="0" lang="en-US" altLang="ja-JP" sz="1000" b="0" i="0" u="none" strike="noStrike" kern="1200" cap="none" spc="0" normalizeH="0" baseline="0" noProof="0">
                          <a:ln>
                            <a:noFill/>
                          </a:ln>
                          <a:solidFill>
                            <a:prstClr val="black"/>
                          </a:solidFill>
                          <a:effectLst/>
                          <a:uLnTx/>
                          <a:uFillTx/>
                          <a:latin typeface="+mn-lt"/>
                          <a:ea typeface="+mn-ea"/>
                          <a:cs typeface="+mn-cs"/>
                        </a:rPr>
                        <a:t>3. </a:t>
                      </a:r>
                      <a:r>
                        <a:rPr kumimoji="0" lang="ja-JP" altLang="en-US" sz="1000" b="0" i="0" u="none" strike="noStrike" kern="1200" cap="none" spc="0" normalizeH="0" baseline="0" noProof="0">
                          <a:ln>
                            <a:noFill/>
                          </a:ln>
                          <a:solidFill>
                            <a:prstClr val="black"/>
                          </a:solidFill>
                          <a:effectLst/>
                          <a:uLnTx/>
                          <a:uFillTx/>
                          <a:latin typeface="+mn-lt"/>
                          <a:ea typeface="+mn-ea"/>
                          <a:cs typeface="+mn-cs"/>
                        </a:rPr>
                        <a:t>取</a:t>
                      </a:r>
                      <a:r>
                        <a:rPr kumimoji="0" lang="en-US" altLang="ja-JP" sz="1000" b="0" i="0" u="none" strike="noStrike" kern="1200" cap="none" spc="0" normalizeH="0" baseline="0" noProof="0">
                          <a:ln>
                            <a:noFill/>
                          </a:ln>
                          <a:solidFill>
                            <a:prstClr val="black"/>
                          </a:solidFill>
                          <a:effectLst/>
                          <a:uLnTx/>
                          <a:uFillTx/>
                          <a:latin typeface="+mn-lt"/>
                          <a:ea typeface="+mn-ea"/>
                          <a:cs typeface="+mn-cs"/>
                        </a:rPr>
                        <a:t>1</a:t>
                      </a:r>
                      <a:r>
                        <a:rPr kumimoji="0" lang="ja-JP" altLang="en-US" sz="1000" b="0" i="0" u="none" strike="noStrike" kern="1200" cap="none" spc="0" normalizeH="0" baseline="0" noProof="0">
                          <a:ln>
                            <a:noFill/>
                          </a:ln>
                          <a:solidFill>
                            <a:prstClr val="black"/>
                          </a:solidFill>
                          <a:effectLst/>
                          <a:uLnTx/>
                          <a:uFillTx/>
                          <a:latin typeface="+mn-lt"/>
                          <a:ea typeface="+mn-ea"/>
                          <a:cs typeface="+mn-cs"/>
                        </a:rPr>
                        <a:t>小份保留原色，另一部分加入橙色素拌匀，再搓成每份</a:t>
                      </a:r>
                      <a:r>
                        <a:rPr kumimoji="0" lang="en-US" altLang="ja-JP" sz="1000" b="0" i="0" u="none" strike="noStrike" kern="1200" cap="none" spc="0" normalizeH="0" baseline="0" noProof="0">
                          <a:ln>
                            <a:noFill/>
                          </a:ln>
                          <a:solidFill>
                            <a:prstClr val="black"/>
                          </a:solidFill>
                          <a:effectLst/>
                          <a:uLnTx/>
                          <a:uFillTx/>
                          <a:latin typeface="+mn-lt"/>
                          <a:ea typeface="+mn-ea"/>
                          <a:cs typeface="+mn-cs"/>
                        </a:rPr>
                        <a:t>13</a:t>
                      </a:r>
                      <a:r>
                        <a:rPr kumimoji="0" lang="ja-JP" altLang="en-US" sz="1000" b="0" i="0" u="none" strike="noStrike" kern="1200" cap="none" spc="0" normalizeH="0" baseline="0" noProof="0">
                          <a:ln>
                            <a:noFill/>
                          </a:ln>
                          <a:solidFill>
                            <a:prstClr val="black"/>
                          </a:solidFill>
                          <a:effectLst/>
                          <a:uLnTx/>
                          <a:uFillTx/>
                          <a:latin typeface="+mn-lt"/>
                          <a:ea typeface="+mn-ea"/>
                          <a:cs typeface="+mn-cs"/>
                        </a:rPr>
                        <a:t>克。
</a:t>
                      </a:r>
                      <a:r>
                        <a:rPr kumimoji="0" lang="en-US" altLang="ja-JP" sz="1000" b="0" i="0" u="none" strike="noStrike" kern="1200" cap="none" spc="0" normalizeH="0" baseline="0" noProof="0">
                          <a:ln>
                            <a:noFill/>
                          </a:ln>
                          <a:solidFill>
                            <a:prstClr val="black"/>
                          </a:solidFill>
                          <a:effectLst/>
                          <a:uLnTx/>
                          <a:uFillTx/>
                          <a:latin typeface="+mn-lt"/>
                          <a:ea typeface="+mn-ea"/>
                          <a:cs typeface="+mn-cs"/>
                        </a:rPr>
                        <a:t>4. </a:t>
                      </a:r>
                      <a:r>
                        <a:rPr kumimoji="0" lang="ja-JP" altLang="en-US" sz="1000" b="0" i="0" u="none" strike="noStrike" kern="1200" cap="none" spc="0" normalizeH="0" baseline="0" noProof="0">
                          <a:ln>
                            <a:noFill/>
                          </a:ln>
                          <a:solidFill>
                            <a:prstClr val="black"/>
                          </a:solidFill>
                          <a:effectLst/>
                          <a:uLnTx/>
                          <a:uFillTx/>
                          <a:latin typeface="+mn-lt"/>
                          <a:ea typeface="+mn-ea"/>
                          <a:cs typeface="+mn-cs"/>
                        </a:rPr>
                        <a:t>取面团做成一对耳朵，脸，芝麻装饰眼睛。
</a:t>
                      </a:r>
                      <a:r>
                        <a:rPr kumimoji="0" lang="en-US" altLang="ja-JP" sz="1000" b="0" i="0" u="none" strike="noStrike" kern="1200" cap="none" spc="0" normalizeH="0" baseline="0" noProof="0">
                          <a:ln>
                            <a:noFill/>
                          </a:ln>
                          <a:solidFill>
                            <a:prstClr val="black"/>
                          </a:solidFill>
                          <a:effectLst/>
                          <a:uLnTx/>
                          <a:uFillTx/>
                          <a:latin typeface="+mn-lt"/>
                          <a:ea typeface="+mn-ea"/>
                          <a:cs typeface="+mn-cs"/>
                        </a:rPr>
                        <a:t>5. </a:t>
                      </a:r>
                      <a:r>
                        <a:rPr kumimoji="0" lang="ja-JP" altLang="en-US" sz="1000" b="0" i="0" u="none" strike="noStrike" kern="1200" cap="none" spc="0" normalizeH="0" baseline="0" noProof="0">
                          <a:ln>
                            <a:noFill/>
                          </a:ln>
                          <a:solidFill>
                            <a:prstClr val="black"/>
                          </a:solidFill>
                          <a:effectLst/>
                          <a:uLnTx/>
                          <a:uFillTx/>
                          <a:latin typeface="+mn-lt"/>
                          <a:ea typeface="+mn-ea"/>
                          <a:cs typeface="+mn-cs"/>
                        </a:rPr>
                        <a:t>将饼干放入预热烤箱以</a:t>
                      </a:r>
                      <a:r>
                        <a:rPr kumimoji="0" lang="en-US" altLang="ja-JP" sz="1000" b="0" i="0" u="none" strike="noStrike" kern="1200" cap="none" spc="0" normalizeH="0" baseline="0" noProof="0">
                          <a:ln>
                            <a:noFill/>
                          </a:ln>
                          <a:solidFill>
                            <a:prstClr val="black"/>
                          </a:solidFill>
                          <a:effectLst/>
                          <a:uLnTx/>
                          <a:uFillTx/>
                          <a:latin typeface="+mn-lt"/>
                          <a:ea typeface="+mn-ea"/>
                          <a:cs typeface="+mn-cs"/>
                        </a:rPr>
                        <a:t>165</a:t>
                      </a:r>
                      <a:r>
                        <a:rPr kumimoji="0" lang="en-US" sz="1000" b="0" i="0" u="none" strike="noStrike" kern="1200" cap="none" spc="0" normalizeH="0" baseline="0" noProof="0">
                          <a:ln>
                            <a:noFill/>
                          </a:ln>
                          <a:solidFill>
                            <a:prstClr val="black"/>
                          </a:solidFill>
                          <a:effectLst/>
                          <a:uLnTx/>
                          <a:uFillTx/>
                          <a:latin typeface="+mn-lt"/>
                          <a:ea typeface="+mn-ea"/>
                          <a:cs typeface="+mn-cs"/>
                        </a:rPr>
                        <a:t>C，</a:t>
                      </a:r>
                      <a:r>
                        <a:rPr kumimoji="0" lang="ja-JP" altLang="en-US" sz="1000" b="0" i="0" u="none" strike="noStrike" kern="1200" cap="none" spc="0" normalizeH="0" baseline="0" noProof="0">
                          <a:ln>
                            <a:noFill/>
                          </a:ln>
                          <a:solidFill>
                            <a:prstClr val="black"/>
                          </a:solidFill>
                          <a:effectLst/>
                          <a:uLnTx/>
                          <a:uFillTx/>
                          <a:latin typeface="+mn-lt"/>
                          <a:ea typeface="+mn-ea"/>
                          <a:cs typeface="+mn-cs"/>
                        </a:rPr>
                        <a:t>烤</a:t>
                      </a:r>
                      <a:r>
                        <a:rPr kumimoji="0" lang="en-US" altLang="ja-JP" sz="1000" b="0" i="0" u="none" strike="noStrike" kern="1200" cap="none" spc="0" normalizeH="0" baseline="0" noProof="0">
                          <a:ln>
                            <a:noFill/>
                          </a:ln>
                          <a:solidFill>
                            <a:prstClr val="black"/>
                          </a:solidFill>
                          <a:effectLst/>
                          <a:uLnTx/>
                          <a:uFillTx/>
                          <a:latin typeface="+mn-lt"/>
                          <a:ea typeface="+mn-ea"/>
                          <a:cs typeface="+mn-cs"/>
                        </a:rPr>
                        <a:t>20</a:t>
                      </a:r>
                      <a:r>
                        <a:rPr kumimoji="0" lang="ja-JP" altLang="en-US" sz="1000" b="0" i="0" u="none" strike="noStrike" kern="1200" cap="none" spc="0" normalizeH="0" baseline="0" noProof="0">
                          <a:ln>
                            <a:noFill/>
                          </a:ln>
                          <a:solidFill>
                            <a:prstClr val="black"/>
                          </a:solidFill>
                          <a:effectLst/>
                          <a:uLnTx/>
                          <a:uFillTx/>
                          <a:latin typeface="+mn-lt"/>
                          <a:ea typeface="+mn-ea"/>
                          <a:cs typeface="+mn-cs"/>
                        </a:rPr>
                        <a:t>分钟，完成。
</a:t>
                      </a:r>
                      <a:r>
                        <a:rPr kumimoji="0" lang="en-US" altLang="ja-JP" sz="1000" b="0" i="0" u="none" strike="noStrike" kern="1200" cap="none" spc="0" normalizeH="0" baseline="0" noProof="0">
                          <a:ln>
                            <a:noFill/>
                          </a:ln>
                          <a:solidFill>
                            <a:prstClr val="black"/>
                          </a:solidFill>
                          <a:effectLst/>
                          <a:uLnTx/>
                          <a:uFillTx/>
                          <a:latin typeface="+mn-lt"/>
                          <a:ea typeface="+mn-ea"/>
                          <a:cs typeface="+mn-cs"/>
                        </a:rPr>
                        <a:t>6. </a:t>
                      </a:r>
                      <a:r>
                        <a:rPr kumimoji="0" lang="ja-JP" altLang="en-US" sz="1000" b="0" i="0" u="none" strike="noStrike" kern="1200" cap="none" spc="0" normalizeH="0" baseline="0" noProof="0">
                          <a:ln>
                            <a:noFill/>
                          </a:ln>
                          <a:solidFill>
                            <a:prstClr val="black"/>
                          </a:solidFill>
                          <a:effectLst/>
                          <a:uLnTx/>
                          <a:uFillTx/>
                          <a:latin typeface="+mn-lt"/>
                          <a:ea typeface="+mn-ea"/>
                          <a:cs typeface="+mn-cs"/>
                        </a:rPr>
                        <a:t>冷却后用巧克力画上虎纹，完成。</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extLst>
                  <a:ext uri="{0D108BD9-81ED-4DB2-BD59-A6C34878D82A}">
                    <a16:rowId xmlns:a16="http://schemas.microsoft.com/office/drawing/2014/main" val="7112177"/>
                  </a:ext>
                </a:extLst>
              </a:tr>
            </a:tbl>
          </a:graphicData>
        </a:graphic>
      </p:graphicFrame>
      <p:sp>
        <p:nvSpPr>
          <p:cNvPr id="4" name="Text Placeholder 3">
            <a:extLst>
              <a:ext uri="{FF2B5EF4-FFF2-40B4-BE49-F238E27FC236}">
                <a16:creationId xmlns:a16="http://schemas.microsoft.com/office/drawing/2014/main" id="{1CDBB0F6-B9FB-4F6E-A78D-7226C27F17E6}"/>
              </a:ext>
            </a:extLst>
          </p:cNvPr>
          <p:cNvSpPr>
            <a:spLocks noGrp="1"/>
          </p:cNvSpPr>
          <p:nvPr>
            <p:ph type="body" sz="quarter" idx="14"/>
          </p:nvPr>
        </p:nvSpPr>
        <p:spPr/>
        <p:txBody>
          <a:bodyPr/>
          <a:lstStyle/>
          <a:p>
            <a:r>
              <a:rPr lang="en-US"/>
              <a:t>01/07/2022 - 01/15/2022</a:t>
            </a:r>
          </a:p>
        </p:txBody>
      </p:sp>
    </p:spTree>
    <p:extLst>
      <p:ext uri="{BB962C8B-B14F-4D97-AF65-F5344CB8AC3E}">
        <p14:creationId xmlns:p14="http://schemas.microsoft.com/office/powerpoint/2010/main" val="2629657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8B357-5C99-401E-8D29-A589DC861427}"/>
              </a:ext>
            </a:extLst>
          </p:cNvPr>
          <p:cNvSpPr>
            <a:spLocks noGrp="1"/>
          </p:cNvSpPr>
          <p:nvPr>
            <p:ph type="title"/>
          </p:nvPr>
        </p:nvSpPr>
        <p:spPr/>
        <p:txBody>
          <a:bodyPr/>
          <a:lstStyle/>
          <a:p>
            <a:r>
              <a:rPr lang="en-US"/>
              <a:t>Facebook Facebook FB - Own Posts Table I-Rate (Insights)  | SCS Dairy MY - 4 of 18</a:t>
            </a:r>
          </a:p>
        </p:txBody>
      </p:sp>
      <p:graphicFrame>
        <p:nvGraphicFramePr>
          <p:cNvPr id="5" name="Table Placeholder 4">
            <a:extLst>
              <a:ext uri="{FF2B5EF4-FFF2-40B4-BE49-F238E27FC236}">
                <a16:creationId xmlns:a16="http://schemas.microsoft.com/office/drawing/2014/main" id="{D2B4E75E-E7BB-41D5-8840-AC71E4511F32}"/>
              </a:ext>
            </a:extLst>
          </p:cNvPr>
          <p:cNvGraphicFramePr>
            <a:graphicFrameLocks noGrp="1"/>
          </p:cNvGraphicFramePr>
          <p:nvPr>
            <p:ph type="tbl" sz="quarter" idx="13"/>
            <p:extLst>
              <p:ext uri="{D42A27DB-BD31-4B8C-83A1-F6EECF244321}">
                <p14:modId xmlns:p14="http://schemas.microsoft.com/office/powerpoint/2010/main" val="2777246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43739873"/>
                    </a:ext>
                  </a:extLst>
                </a:gridCol>
                <a:gridCol w="740664">
                  <a:extLst>
                    <a:ext uri="{9D8B030D-6E8A-4147-A177-3AD203B41FA5}">
                      <a16:colId xmlns:a16="http://schemas.microsoft.com/office/drawing/2014/main" val="3727570254"/>
                    </a:ext>
                  </a:extLst>
                </a:gridCol>
                <a:gridCol w="740664">
                  <a:extLst>
                    <a:ext uri="{9D8B030D-6E8A-4147-A177-3AD203B41FA5}">
                      <a16:colId xmlns:a16="http://schemas.microsoft.com/office/drawing/2014/main" val="378757901"/>
                    </a:ext>
                  </a:extLst>
                </a:gridCol>
                <a:gridCol w="576072">
                  <a:extLst>
                    <a:ext uri="{9D8B030D-6E8A-4147-A177-3AD203B41FA5}">
                      <a16:colId xmlns:a16="http://schemas.microsoft.com/office/drawing/2014/main" val="2641187313"/>
                    </a:ext>
                  </a:extLst>
                </a:gridCol>
                <a:gridCol w="576072">
                  <a:extLst>
                    <a:ext uri="{9D8B030D-6E8A-4147-A177-3AD203B41FA5}">
                      <a16:colId xmlns:a16="http://schemas.microsoft.com/office/drawing/2014/main" val="979256123"/>
                    </a:ext>
                  </a:extLst>
                </a:gridCol>
                <a:gridCol w="493776">
                  <a:extLst>
                    <a:ext uri="{9D8B030D-6E8A-4147-A177-3AD203B41FA5}">
                      <a16:colId xmlns:a16="http://schemas.microsoft.com/office/drawing/2014/main" val="187270287"/>
                    </a:ext>
                  </a:extLst>
                </a:gridCol>
                <a:gridCol w="576072">
                  <a:extLst>
                    <a:ext uri="{9D8B030D-6E8A-4147-A177-3AD203B41FA5}">
                      <a16:colId xmlns:a16="http://schemas.microsoft.com/office/drawing/2014/main" val="15616510"/>
                    </a:ext>
                  </a:extLst>
                </a:gridCol>
                <a:gridCol w="576072">
                  <a:extLst>
                    <a:ext uri="{9D8B030D-6E8A-4147-A177-3AD203B41FA5}">
                      <a16:colId xmlns:a16="http://schemas.microsoft.com/office/drawing/2014/main" val="4102752222"/>
                    </a:ext>
                  </a:extLst>
                </a:gridCol>
                <a:gridCol w="576072">
                  <a:extLst>
                    <a:ext uri="{9D8B030D-6E8A-4147-A177-3AD203B41FA5}">
                      <a16:colId xmlns:a16="http://schemas.microsoft.com/office/drawing/2014/main" val="2009774455"/>
                    </a:ext>
                  </a:extLst>
                </a:gridCol>
                <a:gridCol w="576072">
                  <a:extLst>
                    <a:ext uri="{9D8B030D-6E8A-4147-A177-3AD203B41FA5}">
                      <a16:colId xmlns:a16="http://schemas.microsoft.com/office/drawing/2014/main" val="531817790"/>
                    </a:ext>
                  </a:extLst>
                </a:gridCol>
                <a:gridCol w="576072">
                  <a:extLst>
                    <a:ext uri="{9D8B030D-6E8A-4147-A177-3AD203B41FA5}">
                      <a16:colId xmlns:a16="http://schemas.microsoft.com/office/drawing/2014/main" val="3959166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835386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- 2022-01-14 13:09:00</a:t>
                      </a:r>
                      <a:r>
                        <a:rPr kumimoji="0" lang="en-US" sz="1000" b="0" i="0" u="none" strike="noStrike" kern="1200" cap="none" spc="0" normalizeH="0" baseline="0" noProof="0">
                          <a:ln>
                            <a:noFill/>
                          </a:ln>
                          <a:solidFill>
                            <a:prstClr val="black"/>
                          </a:solidFill>
                          <a:effectLst/>
                          <a:uLnTx/>
                          <a:uFillTx/>
                          <a:latin typeface="+mn-lt"/>
                          <a:ea typeface="+mn-ea"/>
                          <a:cs typeface="+mn-cs"/>
                        </a:rPr>
                        <a:t>
 Check out what @dhi4___ said about the new flavours of SCS Spreadable Butter! “SCS Spreadable Butter has launched new product range which are SCS Rosemary &amp; Herb Spreadable Butter and SCS Butterscotch Spreadable Butter. Im sure butterscotch is everyone’s favourite 😍 I never have never tried butterscotch spreadable butter before, this is my first time. I was super excited to try experimenting with this spreadable butter. And here it is my little cutie Butterscotch Croissant 🥐 ♥️
Btw there is also SCS Rosemary &amp; Herb Spreadable Butter which suits for cooking. Cooking with SCS Spreadable Butter is a quick way to level up our favorite food and take us from “just fine” to ‘five stars food’ 🤩🤩 with fuss free, minimum effort, and time-saving. You guys can also use these SCS Spreadable butter for spreading on bread 🍞 🤤🤤🤤 I am very sure sure that it’s super duper delicious!!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981466267"/>
                  </a:ext>
                </a:extLst>
              </a:tr>
            </a:tbl>
          </a:graphicData>
        </a:graphic>
      </p:graphicFrame>
      <p:sp>
        <p:nvSpPr>
          <p:cNvPr id="4" name="Text Placeholder 3">
            <a:extLst>
              <a:ext uri="{FF2B5EF4-FFF2-40B4-BE49-F238E27FC236}">
                <a16:creationId xmlns:a16="http://schemas.microsoft.com/office/drawing/2014/main" id="{A6A3244D-12B6-4EEA-B736-DAB2A0E957B5}"/>
              </a:ext>
            </a:extLst>
          </p:cNvPr>
          <p:cNvSpPr>
            <a:spLocks noGrp="1"/>
          </p:cNvSpPr>
          <p:nvPr>
            <p:ph type="body" sz="quarter" idx="14"/>
          </p:nvPr>
        </p:nvSpPr>
        <p:spPr/>
        <p:txBody>
          <a:bodyPr/>
          <a:lstStyle/>
          <a:p>
            <a:r>
              <a:rPr lang="en-US"/>
              <a:t>01/07/2022 - 01/15/2022</a:t>
            </a:r>
          </a:p>
        </p:txBody>
      </p:sp>
    </p:spTree>
    <p:extLst>
      <p:ext uri="{BB962C8B-B14F-4D97-AF65-F5344CB8AC3E}">
        <p14:creationId xmlns:p14="http://schemas.microsoft.com/office/powerpoint/2010/main" val="2927092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C7F0E-446A-4D6D-8FFF-E9B1D8F24F6D}"/>
              </a:ext>
            </a:extLst>
          </p:cNvPr>
          <p:cNvSpPr>
            <a:spLocks noGrp="1"/>
          </p:cNvSpPr>
          <p:nvPr>
            <p:ph type="title"/>
          </p:nvPr>
        </p:nvSpPr>
        <p:spPr/>
        <p:txBody>
          <a:bodyPr/>
          <a:lstStyle/>
          <a:p>
            <a:r>
              <a:rPr lang="en-US"/>
              <a:t>Facebook Facebook FB - Own Posts Table I-Rate (Insights)  | SCS Dairy MY - 5 of 18</a:t>
            </a:r>
          </a:p>
        </p:txBody>
      </p:sp>
      <p:graphicFrame>
        <p:nvGraphicFramePr>
          <p:cNvPr id="5" name="Table Placeholder 4">
            <a:extLst>
              <a:ext uri="{FF2B5EF4-FFF2-40B4-BE49-F238E27FC236}">
                <a16:creationId xmlns:a16="http://schemas.microsoft.com/office/drawing/2014/main" id="{BD68C00F-3B11-4366-8B45-00999D2C89B1}"/>
              </a:ext>
            </a:extLst>
          </p:cNvPr>
          <p:cNvGraphicFramePr>
            <a:graphicFrameLocks noGrp="1"/>
          </p:cNvGraphicFramePr>
          <p:nvPr>
            <p:ph type="tbl" sz="quarter" idx="13"/>
            <p:extLst>
              <p:ext uri="{D42A27DB-BD31-4B8C-83A1-F6EECF244321}">
                <p14:modId xmlns:p14="http://schemas.microsoft.com/office/powerpoint/2010/main" val="4198143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45096343"/>
                    </a:ext>
                  </a:extLst>
                </a:gridCol>
                <a:gridCol w="740664">
                  <a:extLst>
                    <a:ext uri="{9D8B030D-6E8A-4147-A177-3AD203B41FA5}">
                      <a16:colId xmlns:a16="http://schemas.microsoft.com/office/drawing/2014/main" val="356033849"/>
                    </a:ext>
                  </a:extLst>
                </a:gridCol>
                <a:gridCol w="740664">
                  <a:extLst>
                    <a:ext uri="{9D8B030D-6E8A-4147-A177-3AD203B41FA5}">
                      <a16:colId xmlns:a16="http://schemas.microsoft.com/office/drawing/2014/main" val="462134247"/>
                    </a:ext>
                  </a:extLst>
                </a:gridCol>
                <a:gridCol w="576072">
                  <a:extLst>
                    <a:ext uri="{9D8B030D-6E8A-4147-A177-3AD203B41FA5}">
                      <a16:colId xmlns:a16="http://schemas.microsoft.com/office/drawing/2014/main" val="1920702604"/>
                    </a:ext>
                  </a:extLst>
                </a:gridCol>
                <a:gridCol w="576072">
                  <a:extLst>
                    <a:ext uri="{9D8B030D-6E8A-4147-A177-3AD203B41FA5}">
                      <a16:colId xmlns:a16="http://schemas.microsoft.com/office/drawing/2014/main" val="3876197070"/>
                    </a:ext>
                  </a:extLst>
                </a:gridCol>
                <a:gridCol w="493776">
                  <a:extLst>
                    <a:ext uri="{9D8B030D-6E8A-4147-A177-3AD203B41FA5}">
                      <a16:colId xmlns:a16="http://schemas.microsoft.com/office/drawing/2014/main" val="3040701187"/>
                    </a:ext>
                  </a:extLst>
                </a:gridCol>
                <a:gridCol w="576072">
                  <a:extLst>
                    <a:ext uri="{9D8B030D-6E8A-4147-A177-3AD203B41FA5}">
                      <a16:colId xmlns:a16="http://schemas.microsoft.com/office/drawing/2014/main" val="1374983357"/>
                    </a:ext>
                  </a:extLst>
                </a:gridCol>
                <a:gridCol w="576072">
                  <a:extLst>
                    <a:ext uri="{9D8B030D-6E8A-4147-A177-3AD203B41FA5}">
                      <a16:colId xmlns:a16="http://schemas.microsoft.com/office/drawing/2014/main" val="1797956297"/>
                    </a:ext>
                  </a:extLst>
                </a:gridCol>
                <a:gridCol w="576072">
                  <a:extLst>
                    <a:ext uri="{9D8B030D-6E8A-4147-A177-3AD203B41FA5}">
                      <a16:colId xmlns:a16="http://schemas.microsoft.com/office/drawing/2014/main" val="1543986442"/>
                    </a:ext>
                  </a:extLst>
                </a:gridCol>
                <a:gridCol w="576072">
                  <a:extLst>
                    <a:ext uri="{9D8B030D-6E8A-4147-A177-3AD203B41FA5}">
                      <a16:colId xmlns:a16="http://schemas.microsoft.com/office/drawing/2014/main" val="781709383"/>
                    </a:ext>
                  </a:extLst>
                </a:gridCol>
                <a:gridCol w="576072">
                  <a:extLst>
                    <a:ext uri="{9D8B030D-6E8A-4147-A177-3AD203B41FA5}">
                      <a16:colId xmlns:a16="http://schemas.microsoft.com/office/drawing/2014/main" val="2775027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715429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- 2022-01-13 17:59:54</a:t>
                      </a:r>
                      <a:r>
                        <a:rPr kumimoji="0" lang="en-US" sz="1000" b="0" i="0" u="none" strike="noStrike" kern="1200" cap="none" spc="0" normalizeH="0" baseline="0" noProof="0">
                          <a:ln>
                            <a:noFill/>
                          </a:ln>
                          <a:solidFill>
                            <a:prstClr val="black"/>
                          </a:solidFill>
                          <a:effectLst/>
                          <a:uLnTx/>
                          <a:uFillTx/>
                          <a:latin typeface="+mn-lt"/>
                          <a:ea typeface="+mn-ea"/>
                          <a:cs typeface="+mn-cs"/>
                        </a:rPr>
                        <a:t>
 Take your CNY celebrations up a notch with these delicious and mouthwatering Orange Maltose Cookies made with SCS Butter!
SCS CNY Orange Maltose Cookies
Ingredients:
110g SCS salted butter
35g castor sugar
2 egg white
120g cake flour
40g corn flour
1/3 tsp orange food colouring
Some pumpkin seeds
Maltose filling:
1 tbsp maltose
70g sugar
2 tbsp water
40g SCSunsalted butter
80g almond flakes
Method:
1. To make maltose filling: Mix sugar with 2 tbsp water, cook with medium heat until golden brown. Add in SCS unsalted butter and almond flakes, add in 1 tbsp maltose and mix well to make soft dough.Divide dough into 4g each.
2. To make cookies, beat SCS salted butter with sugar till fluffy. Add in egg white, flour and orange colouring.
3. Arrange the mixture into piping bag, pipe on the baking tray, top with maltose and pumpkin seed, bake into preheated oven at 160°C with top and bottom heat for 20 minutes. Enjoy!
</a:t>
                      </a:r>
                      <a:r>
                        <a:rPr kumimoji="0" lang="ja-JP" altLang="en-US" sz="1000" b="0" i="0" u="none" strike="noStrike" kern="1200" cap="none" spc="0" normalizeH="0" baseline="0" noProof="0">
                          <a:ln>
                            <a:noFill/>
                          </a:ln>
                          <a:solidFill>
                            <a:prstClr val="black"/>
                          </a:solidFill>
                          <a:effectLst/>
                          <a:uLnTx/>
                          <a:uFillTx/>
                          <a:latin typeface="+mn-lt"/>
                          <a:ea typeface="+mn-ea"/>
                          <a:cs typeface="+mn-cs"/>
                        </a:rPr>
                        <a:t>饼干材料：
有盐牛油  </a:t>
                      </a:r>
                      <a:r>
                        <a:rPr kumimoji="0" lang="en-US" altLang="ja-JP" sz="1000" b="0" i="0" u="none" strike="noStrike" kern="1200" cap="none" spc="0" normalizeH="0" baseline="0" noProof="0">
                          <a:ln>
                            <a:noFill/>
                          </a:ln>
                          <a:solidFill>
                            <a:prstClr val="black"/>
                          </a:solidFill>
                          <a:effectLst/>
                          <a:uLnTx/>
                          <a:uFillTx/>
                          <a:latin typeface="+mn-lt"/>
                          <a:ea typeface="+mn-ea"/>
                          <a:cs typeface="+mn-cs"/>
                        </a:rPr>
                        <a:t>110</a:t>
                      </a:r>
                      <a:r>
                        <a:rPr kumimoji="0" lang="ja-JP" altLang="en-US" sz="1000" b="0" i="0" u="none" strike="noStrike" kern="1200" cap="none" spc="0" normalizeH="0" baseline="0" noProof="0">
                          <a:ln>
                            <a:noFill/>
                          </a:ln>
                          <a:solidFill>
                            <a:prstClr val="black"/>
                          </a:solidFill>
                          <a:effectLst/>
                          <a:uLnTx/>
                          <a:uFillTx/>
                          <a:latin typeface="+mn-lt"/>
                          <a:ea typeface="+mn-ea"/>
                          <a:cs typeface="+mn-cs"/>
                        </a:rPr>
                        <a:t>克、糖粉  </a:t>
                      </a:r>
                      <a:r>
                        <a:rPr kumimoji="0" lang="en-US" altLang="ja-JP" sz="1000" b="0" i="0" u="none" strike="noStrike" kern="1200" cap="none" spc="0" normalizeH="0" baseline="0" noProof="0">
                          <a:ln>
                            <a:noFill/>
                          </a:ln>
                          <a:solidFill>
                            <a:prstClr val="black"/>
                          </a:solidFill>
                          <a:effectLst/>
                          <a:uLnTx/>
                          <a:uFillTx/>
                          <a:latin typeface="+mn-lt"/>
                          <a:ea typeface="+mn-ea"/>
                          <a:cs typeface="+mn-cs"/>
                        </a:rPr>
                        <a:t>35</a:t>
                      </a:r>
                      <a:r>
                        <a:rPr kumimoji="0" lang="ja-JP" altLang="en-US" sz="1000" b="0" i="0" u="none" strike="noStrike" kern="1200" cap="none" spc="0" normalizeH="0" baseline="0" noProof="0">
                          <a:ln>
                            <a:noFill/>
                          </a:ln>
                          <a:solidFill>
                            <a:prstClr val="black"/>
                          </a:solidFill>
                          <a:effectLst/>
                          <a:uLnTx/>
                          <a:uFillTx/>
                          <a:latin typeface="+mn-lt"/>
                          <a:ea typeface="+mn-ea"/>
                          <a:cs typeface="+mn-cs"/>
                        </a:rPr>
                        <a:t>克、蛋白  </a:t>
                      </a:r>
                      <a:r>
                        <a:rPr kumimoji="0" lang="en-US" altLang="ja-JP" sz="1000" b="0" i="0" u="none" strike="noStrike" kern="1200" cap="none" spc="0" normalizeH="0" baseline="0" noProof="0">
                          <a:ln>
                            <a:noFill/>
                          </a:ln>
                          <a:solidFill>
                            <a:prstClr val="black"/>
                          </a:solidFill>
                          <a:effectLst/>
                          <a:uLnTx/>
                          <a:uFillTx/>
                          <a:latin typeface="+mn-lt"/>
                          <a:ea typeface="+mn-ea"/>
                          <a:cs typeface="+mn-cs"/>
                        </a:rPr>
                        <a:t>2 </a:t>
                      </a:r>
                      <a:r>
                        <a:rPr kumimoji="0" lang="ja-JP" altLang="en-US" sz="1000" b="0" i="0" u="none" strike="noStrike" kern="1200" cap="none" spc="0" normalizeH="0" baseline="0" noProof="0">
                          <a:ln>
                            <a:noFill/>
                          </a:ln>
                          <a:solidFill>
                            <a:prstClr val="black"/>
                          </a:solidFill>
                          <a:effectLst/>
                          <a:uLnTx/>
                          <a:uFillTx/>
                          <a:latin typeface="+mn-lt"/>
                          <a:ea typeface="+mn-ea"/>
                          <a:cs typeface="+mn-cs"/>
                        </a:rPr>
                        <a:t>粒、
低筋麵粉</a:t>
                      </a:r>
                      <a:r>
                        <a:rPr kumimoji="0" lang="en-US" altLang="ja-JP" sz="1000" b="0" i="0" u="none" strike="noStrike" kern="1200" cap="none" spc="0" normalizeH="0" baseline="0" noProof="0">
                          <a:ln>
                            <a:noFill/>
                          </a:ln>
                          <a:solidFill>
                            <a:prstClr val="black"/>
                          </a:solidFill>
                          <a:effectLst/>
                          <a:uLnTx/>
                          <a:uFillTx/>
                          <a:latin typeface="+mn-lt"/>
                          <a:ea typeface="+mn-ea"/>
                          <a:cs typeface="+mn-cs"/>
                        </a:rPr>
                        <a:t>120</a:t>
                      </a:r>
                      <a:r>
                        <a:rPr kumimoji="0" lang="ja-JP" altLang="en-US" sz="1000" b="0" i="0" u="none" strike="noStrike" kern="1200" cap="none" spc="0" normalizeH="0" baseline="0" noProof="0">
                          <a:ln>
                            <a:noFill/>
                          </a:ln>
                          <a:solidFill>
                            <a:prstClr val="black"/>
                          </a:solidFill>
                          <a:effectLst/>
                          <a:uLnTx/>
                          <a:uFillTx/>
                          <a:latin typeface="+mn-lt"/>
                          <a:ea typeface="+mn-ea"/>
                          <a:cs typeface="+mn-cs"/>
                        </a:rPr>
                        <a:t>克、玉米粉  </a:t>
                      </a:r>
                      <a:r>
                        <a:rPr kumimoji="0" lang="en-US" altLang="ja-JP" sz="1000" b="0" i="0" u="none" strike="noStrike" kern="1200" cap="none" spc="0" normalizeH="0" baseline="0" noProof="0">
                          <a:ln>
                            <a:noFill/>
                          </a:ln>
                          <a:solidFill>
                            <a:prstClr val="black"/>
                          </a:solidFill>
                          <a:effectLst/>
                          <a:uLnTx/>
                          <a:uFillTx/>
                          <a:latin typeface="+mn-lt"/>
                          <a:ea typeface="+mn-ea"/>
                          <a:cs typeface="+mn-cs"/>
                        </a:rPr>
                        <a:t>40</a:t>
                      </a:r>
                      <a:r>
                        <a:rPr kumimoji="0" lang="ja-JP" altLang="en-US" sz="1000" b="0" i="0" u="none" strike="noStrike" kern="1200" cap="none" spc="0" normalizeH="0" baseline="0" noProof="0">
                          <a:ln>
                            <a:noFill/>
                          </a:ln>
                          <a:solidFill>
                            <a:prstClr val="black"/>
                          </a:solidFill>
                          <a:effectLst/>
                          <a:uLnTx/>
                          <a:uFillTx/>
                          <a:latin typeface="+mn-lt"/>
                          <a:ea typeface="+mn-ea"/>
                          <a:cs typeface="+mn-cs"/>
                        </a:rPr>
                        <a:t>克、
橙色食用色素</a:t>
                      </a:r>
                      <a:r>
                        <a:rPr kumimoji="0" lang="en-US" altLang="ja-JP" sz="1000" b="0" i="0" u="none" strike="noStrike" kern="1200" cap="none" spc="0" normalizeH="0" baseline="0" noProof="0">
                          <a:ln>
                            <a:noFill/>
                          </a:ln>
                          <a:solidFill>
                            <a:prstClr val="black"/>
                          </a:solidFill>
                          <a:effectLst/>
                          <a:uLnTx/>
                          <a:uFillTx/>
                          <a:latin typeface="+mn-lt"/>
                          <a:ea typeface="+mn-ea"/>
                          <a:cs typeface="+mn-cs"/>
                        </a:rPr>
                        <a:t>1/3 </a:t>
                      </a:r>
                      <a:r>
                        <a:rPr kumimoji="0" lang="ja-JP" altLang="en-US" sz="1000" b="0" i="0" u="none" strike="noStrike" kern="1200" cap="none" spc="0" normalizeH="0" baseline="0" noProof="0">
                          <a:ln>
                            <a:noFill/>
                          </a:ln>
                          <a:solidFill>
                            <a:prstClr val="black"/>
                          </a:solidFill>
                          <a:effectLst/>
                          <a:uLnTx/>
                          <a:uFillTx/>
                          <a:latin typeface="+mn-lt"/>
                          <a:ea typeface="+mn-ea"/>
                          <a:cs typeface="+mn-cs"/>
                        </a:rPr>
                        <a:t>茶匙、南瓜子少许
麦芽糖馅料：
麦芽糖 </a:t>
                      </a:r>
                      <a:r>
                        <a:rPr kumimoji="0" lang="en-US" altLang="ja-JP" sz="1000" b="0" i="0" u="none" strike="noStrike" kern="1200" cap="none" spc="0" normalizeH="0" baseline="0" noProof="0">
                          <a:ln>
                            <a:noFill/>
                          </a:ln>
                          <a:solidFill>
                            <a:prstClr val="black"/>
                          </a:solidFill>
                          <a:effectLst/>
                          <a:uLnTx/>
                          <a:uFillTx/>
                          <a:latin typeface="+mn-lt"/>
                          <a:ea typeface="+mn-ea"/>
                          <a:cs typeface="+mn-cs"/>
                        </a:rPr>
                        <a:t>1 </a:t>
                      </a:r>
                      <a:r>
                        <a:rPr kumimoji="0" lang="ja-JP" altLang="en-US" sz="1000" b="0" i="0" u="none" strike="noStrike" kern="1200" cap="none" spc="0" normalizeH="0" baseline="0" noProof="0">
                          <a:ln>
                            <a:noFill/>
                          </a:ln>
                          <a:solidFill>
                            <a:prstClr val="black"/>
                          </a:solidFill>
                          <a:effectLst/>
                          <a:uLnTx/>
                          <a:uFillTx/>
                          <a:latin typeface="+mn-lt"/>
                          <a:ea typeface="+mn-ea"/>
                          <a:cs typeface="+mn-cs"/>
                        </a:rPr>
                        <a:t>汤匙、白糖  </a:t>
                      </a:r>
                      <a:r>
                        <a:rPr kumimoji="0" lang="en-US" altLang="ja-JP" sz="1000" b="0" i="0" u="none" strike="noStrike" kern="1200" cap="none" spc="0" normalizeH="0" baseline="0" noProof="0">
                          <a:ln>
                            <a:noFill/>
                          </a:ln>
                          <a:solidFill>
                            <a:prstClr val="black"/>
                          </a:solidFill>
                          <a:effectLst/>
                          <a:uLnTx/>
                          <a:uFillTx/>
                          <a:latin typeface="+mn-lt"/>
                          <a:ea typeface="+mn-ea"/>
                          <a:cs typeface="+mn-cs"/>
                        </a:rPr>
                        <a:t>70</a:t>
                      </a:r>
                      <a:r>
                        <a:rPr kumimoji="0" lang="ja-JP" altLang="en-US" sz="1000" b="0" i="0" u="none" strike="noStrike" kern="1200" cap="none" spc="0" normalizeH="0" baseline="0" noProof="0">
                          <a:ln>
                            <a:noFill/>
                          </a:ln>
                          <a:solidFill>
                            <a:prstClr val="black"/>
                          </a:solidFill>
                          <a:effectLst/>
                          <a:uLnTx/>
                          <a:uFillTx/>
                          <a:latin typeface="+mn-lt"/>
                          <a:ea typeface="+mn-ea"/>
                          <a:cs typeface="+mn-cs"/>
                        </a:rPr>
                        <a:t>克、水  </a:t>
                      </a:r>
                      <a:r>
                        <a:rPr kumimoji="0" lang="en-US" altLang="ja-JP" sz="1000" b="0" i="0" u="none" strike="noStrike" kern="1200" cap="none" spc="0" normalizeH="0" baseline="0" noProof="0">
                          <a:ln>
                            <a:noFill/>
                          </a:ln>
                          <a:solidFill>
                            <a:prstClr val="black"/>
                          </a:solidFill>
                          <a:effectLst/>
                          <a:uLnTx/>
                          <a:uFillTx/>
                          <a:latin typeface="+mn-lt"/>
                          <a:ea typeface="+mn-ea"/>
                          <a:cs typeface="+mn-cs"/>
                        </a:rPr>
                        <a:t>2 </a:t>
                      </a:r>
                      <a:r>
                        <a:rPr kumimoji="0" lang="ja-JP" altLang="en-US" sz="1000" b="0" i="0" u="none" strike="noStrike" kern="1200" cap="none" spc="0" normalizeH="0" baseline="0" noProof="0">
                          <a:ln>
                            <a:noFill/>
                          </a:ln>
                          <a:solidFill>
                            <a:prstClr val="black"/>
                          </a:solidFill>
                          <a:effectLst/>
                          <a:uLnTx/>
                          <a:uFillTx/>
                          <a:latin typeface="+mn-lt"/>
                          <a:ea typeface="+mn-ea"/>
                          <a:cs typeface="+mn-cs"/>
                        </a:rPr>
                        <a:t>汤匙、牛油 </a:t>
                      </a:r>
                      <a:r>
                        <a:rPr kumimoji="0" lang="en-US" altLang="ja-JP" sz="1000" b="0" i="0" u="none" strike="noStrike" kern="1200" cap="none" spc="0" normalizeH="0" baseline="0" noProof="0">
                          <a:ln>
                            <a:noFill/>
                          </a:ln>
                          <a:solidFill>
                            <a:prstClr val="black"/>
                          </a:solidFill>
                          <a:effectLst/>
                          <a:uLnTx/>
                          <a:uFillTx/>
                          <a:latin typeface="+mn-lt"/>
                          <a:ea typeface="+mn-ea"/>
                          <a:cs typeface="+mn-cs"/>
                        </a:rPr>
                        <a:t>40</a:t>
                      </a:r>
                      <a:r>
                        <a:rPr kumimoji="0" lang="ja-JP" altLang="en-US" sz="1000" b="0" i="0" u="none" strike="noStrike" kern="1200" cap="none" spc="0" normalizeH="0" baseline="0" noProof="0">
                          <a:ln>
                            <a:noFill/>
                          </a:ln>
                          <a:solidFill>
                            <a:prstClr val="black"/>
                          </a:solidFill>
                          <a:effectLst/>
                          <a:uLnTx/>
                          <a:uFillTx/>
                          <a:latin typeface="+mn-lt"/>
                          <a:ea typeface="+mn-ea"/>
                          <a:cs typeface="+mn-cs"/>
                        </a:rPr>
                        <a:t>克、杏仁碎 </a:t>
                      </a:r>
                      <a:r>
                        <a:rPr kumimoji="0" lang="en-US" altLang="ja-JP" sz="1000" b="0" i="0" u="none" strike="noStrike" kern="1200" cap="none" spc="0" normalizeH="0" baseline="0" noProof="0">
                          <a:ln>
                            <a:noFill/>
                          </a:ln>
                          <a:solidFill>
                            <a:prstClr val="black"/>
                          </a:solidFill>
                          <a:effectLst/>
                          <a:uLnTx/>
                          <a:uFillTx/>
                          <a:latin typeface="+mn-lt"/>
                          <a:ea typeface="+mn-ea"/>
                          <a:cs typeface="+mn-cs"/>
                        </a:rPr>
                        <a:t>80</a:t>
                      </a:r>
                      <a:r>
                        <a:rPr kumimoji="0" lang="ja-JP" altLang="en-US" sz="1000" b="0" i="0" u="none" strike="noStrike" kern="1200" cap="none" spc="0" normalizeH="0" baseline="0" noProof="0">
                          <a:ln>
                            <a:noFill/>
                          </a:ln>
                          <a:solidFill>
                            <a:prstClr val="black"/>
                          </a:solidFill>
                          <a:effectLst/>
                          <a:uLnTx/>
                          <a:uFillTx/>
                          <a:latin typeface="+mn-lt"/>
                          <a:ea typeface="+mn-ea"/>
                          <a:cs typeface="+mn-cs"/>
                        </a:rPr>
                        <a:t>克
做法：
</a:t>
                      </a:r>
                      <a:r>
                        <a:rPr kumimoji="0" lang="en-US" altLang="ja-JP" sz="1000" b="0" i="0" u="none" strike="noStrike" kern="1200" cap="none" spc="0" normalizeH="0" baseline="0" noProof="0">
                          <a:ln>
                            <a:noFill/>
                          </a:ln>
                          <a:solidFill>
                            <a:prstClr val="black"/>
                          </a:solidFill>
                          <a:effectLst/>
                          <a:uLnTx/>
                          <a:uFillTx/>
                          <a:latin typeface="+mn-lt"/>
                          <a:ea typeface="+mn-ea"/>
                          <a:cs typeface="+mn-cs"/>
                        </a:rPr>
                        <a:t>1.</a:t>
                      </a:r>
                      <a:r>
                        <a:rPr kumimoji="0" lang="ja-JP" altLang="en-US" sz="1000" b="0" i="0" u="none" strike="noStrike" kern="1200" cap="none" spc="0" normalizeH="0" baseline="0" noProof="0">
                          <a:ln>
                            <a:noFill/>
                          </a:ln>
                          <a:solidFill>
                            <a:prstClr val="black"/>
                          </a:solidFill>
                          <a:effectLst/>
                          <a:uLnTx/>
                          <a:uFillTx/>
                          <a:latin typeface="+mn-lt"/>
                          <a:ea typeface="+mn-ea"/>
                          <a:cs typeface="+mn-cs"/>
                        </a:rPr>
                        <a:t>麦芽糖馅料做法：把糖倒入锅中，放入</a:t>
                      </a:r>
                      <a:r>
                        <a:rPr kumimoji="0" lang="en-US" altLang="ja-JP" sz="1000" b="0" i="0" u="none" strike="noStrike" kern="1200" cap="none" spc="0" normalizeH="0" baseline="0" noProof="0">
                          <a:ln>
                            <a:noFill/>
                          </a:ln>
                          <a:solidFill>
                            <a:prstClr val="black"/>
                          </a:solidFill>
                          <a:effectLst/>
                          <a:uLnTx/>
                          <a:uFillTx/>
                          <a:latin typeface="+mn-lt"/>
                          <a:ea typeface="+mn-ea"/>
                          <a:cs typeface="+mn-cs"/>
                        </a:rPr>
                        <a:t>2 </a:t>
                      </a:r>
                      <a:r>
                        <a:rPr kumimoji="0" lang="ja-JP" altLang="en-US" sz="1000" b="0" i="0" u="none" strike="noStrike" kern="1200" cap="none" spc="0" normalizeH="0" baseline="0" noProof="0">
                          <a:ln>
                            <a:noFill/>
                          </a:ln>
                          <a:solidFill>
                            <a:prstClr val="black"/>
                          </a:solidFill>
                          <a:effectLst/>
                          <a:uLnTx/>
                          <a:uFillTx/>
                          <a:latin typeface="+mn-lt"/>
                          <a:ea typeface="+mn-ea"/>
                          <a:cs typeface="+mn-cs"/>
                        </a:rPr>
                        <a:t>汤匙水，中火煮至金黄色，倒入</a:t>
                      </a:r>
                      <a:r>
                        <a:rPr kumimoji="0" lang="en-US" sz="1000" b="0" i="0" u="none" strike="noStrike" kern="1200" cap="none" spc="0" normalizeH="0" baseline="0" noProof="0">
                          <a:ln>
                            <a:noFill/>
                          </a:ln>
                          <a:solidFill>
                            <a:prstClr val="black"/>
                          </a:solidFill>
                          <a:effectLst/>
                          <a:uLnTx/>
                          <a:uFillTx/>
                          <a:latin typeface="+mn-lt"/>
                          <a:ea typeface="+mn-ea"/>
                          <a:cs typeface="+mn-cs"/>
                        </a:rPr>
                        <a:t>SCS</a:t>
                      </a:r>
                      <a:r>
                        <a:rPr kumimoji="0" lang="ja-JP" altLang="en-US" sz="1000" b="0" i="0" u="none" strike="noStrike" kern="1200" cap="none" spc="0" normalizeH="0" baseline="0" noProof="0">
                          <a:ln>
                            <a:noFill/>
                          </a:ln>
                          <a:solidFill>
                            <a:prstClr val="black"/>
                          </a:solidFill>
                          <a:effectLst/>
                          <a:uLnTx/>
                          <a:uFillTx/>
                          <a:latin typeface="+mn-lt"/>
                          <a:ea typeface="+mn-ea"/>
                          <a:cs typeface="+mn-cs"/>
                        </a:rPr>
                        <a:t>牛油和杏仁碎，加入</a:t>
                      </a:r>
                      <a:r>
                        <a:rPr kumimoji="0" lang="en-US" altLang="ja-JP" sz="1000" b="0" i="0" u="none" strike="noStrike" kern="1200" cap="none" spc="0" normalizeH="0" baseline="0" noProof="0">
                          <a:ln>
                            <a:noFill/>
                          </a:ln>
                          <a:solidFill>
                            <a:prstClr val="black"/>
                          </a:solidFill>
                          <a:effectLst/>
                          <a:uLnTx/>
                          <a:uFillTx/>
                          <a:latin typeface="+mn-lt"/>
                          <a:ea typeface="+mn-ea"/>
                          <a:cs typeface="+mn-cs"/>
                        </a:rPr>
                        <a:t>1 </a:t>
                      </a:r>
                      <a:r>
                        <a:rPr kumimoji="0" lang="ja-JP" altLang="en-US" sz="1000" b="0" i="0" u="none" strike="noStrike" kern="1200" cap="none" spc="0" normalizeH="0" baseline="0" noProof="0">
                          <a:ln>
                            <a:noFill/>
                          </a:ln>
                          <a:solidFill>
                            <a:prstClr val="black"/>
                          </a:solidFill>
                          <a:effectLst/>
                          <a:uLnTx/>
                          <a:uFillTx/>
                          <a:latin typeface="+mn-lt"/>
                          <a:ea typeface="+mn-ea"/>
                          <a:cs typeface="+mn-cs"/>
                        </a:rPr>
                        <a:t>汤匙麦芽糖拌成团。将面团分成每份</a:t>
                      </a:r>
                      <a:r>
                        <a:rPr kumimoji="0" lang="en-US" altLang="ja-JP" sz="1000" b="0" i="0" u="none" strike="noStrike" kern="1200" cap="none" spc="0" normalizeH="0" baseline="0" noProof="0">
                          <a:ln>
                            <a:noFill/>
                          </a:ln>
                          <a:solidFill>
                            <a:prstClr val="black"/>
                          </a:solidFill>
                          <a:effectLst/>
                          <a:uLnTx/>
                          <a:uFillTx/>
                          <a:latin typeface="+mn-lt"/>
                          <a:ea typeface="+mn-ea"/>
                          <a:cs typeface="+mn-cs"/>
                        </a:rPr>
                        <a:t>4</a:t>
                      </a:r>
                      <a:r>
                        <a:rPr kumimoji="0" lang="ja-JP" altLang="en-US" sz="1000" b="0" i="0" u="none" strike="noStrike" kern="1200" cap="none" spc="0" normalizeH="0" baseline="0" noProof="0">
                          <a:ln>
                            <a:noFill/>
                          </a:ln>
                          <a:solidFill>
                            <a:prstClr val="black"/>
                          </a:solidFill>
                          <a:effectLst/>
                          <a:uLnTx/>
                          <a:uFillTx/>
                          <a:latin typeface="+mn-lt"/>
                          <a:ea typeface="+mn-ea"/>
                          <a:cs typeface="+mn-cs"/>
                        </a:rPr>
                        <a:t>克小份备用。
</a:t>
                      </a:r>
                      <a:r>
                        <a:rPr kumimoji="0" lang="en-US" altLang="ja-JP" sz="1000" b="0" i="0" u="none" strike="noStrike" kern="1200" cap="none" spc="0" normalizeH="0" baseline="0" noProof="0">
                          <a:ln>
                            <a:noFill/>
                          </a:ln>
                          <a:solidFill>
                            <a:prstClr val="black"/>
                          </a:solidFill>
                          <a:effectLst/>
                          <a:uLnTx/>
                          <a:uFillTx/>
                          <a:latin typeface="+mn-lt"/>
                          <a:ea typeface="+mn-ea"/>
                          <a:cs typeface="+mn-cs"/>
                        </a:rPr>
                        <a:t>2. </a:t>
                      </a:r>
                      <a:r>
                        <a:rPr kumimoji="0" lang="en-US" sz="1000" b="0" i="0" u="none" strike="noStrike" kern="1200" cap="none" spc="0" normalizeH="0" baseline="0" noProof="0">
                          <a:ln>
                            <a:noFill/>
                          </a:ln>
                          <a:solidFill>
                            <a:prstClr val="black"/>
                          </a:solidFill>
                          <a:effectLst/>
                          <a:uLnTx/>
                          <a:uFillTx/>
                          <a:latin typeface="+mn-lt"/>
                          <a:ea typeface="+mn-ea"/>
                          <a:cs typeface="+mn-cs"/>
                        </a:rPr>
                        <a:t>SCS</a:t>
                      </a:r>
                      <a:r>
                        <a:rPr kumimoji="0" lang="ja-JP" altLang="en-US" sz="1000" b="0" i="0" u="none" strike="noStrike" kern="1200" cap="none" spc="0" normalizeH="0" baseline="0" noProof="0">
                          <a:ln>
                            <a:noFill/>
                          </a:ln>
                          <a:solidFill>
                            <a:prstClr val="black"/>
                          </a:solidFill>
                          <a:effectLst/>
                          <a:uLnTx/>
                          <a:uFillTx/>
                          <a:latin typeface="+mn-lt"/>
                          <a:ea typeface="+mn-ea"/>
                          <a:cs typeface="+mn-cs"/>
                        </a:rPr>
                        <a:t>牛油加入糖粉打发，加入蛋白，筛入所有粉类混匀，加入食用色素橙色混合均匀。
</a:t>
                      </a:r>
                      <a:r>
                        <a:rPr kumimoji="0" lang="en-US" altLang="ja-JP" sz="1000" b="0" i="0" u="none" strike="noStrike" kern="1200" cap="none" spc="0" normalizeH="0" baseline="0" noProof="0">
                          <a:ln>
                            <a:noFill/>
                          </a:ln>
                          <a:solidFill>
                            <a:prstClr val="black"/>
                          </a:solidFill>
                          <a:effectLst/>
                          <a:uLnTx/>
                          <a:uFillTx/>
                          <a:latin typeface="+mn-lt"/>
                          <a:ea typeface="+mn-ea"/>
                          <a:cs typeface="+mn-cs"/>
                        </a:rPr>
                        <a:t>3.</a:t>
                      </a:r>
                      <a:r>
                        <a:rPr kumimoji="0" lang="ja-JP" altLang="en-US" sz="1000" b="0" i="0" u="none" strike="noStrike" kern="1200" cap="none" spc="0" normalizeH="0" baseline="0" noProof="0">
                          <a:ln>
                            <a:noFill/>
                          </a:ln>
                          <a:solidFill>
                            <a:prstClr val="black"/>
                          </a:solidFill>
                          <a:effectLst/>
                          <a:uLnTx/>
                          <a:uFillTx/>
                          <a:latin typeface="+mn-lt"/>
                          <a:ea typeface="+mn-ea"/>
                          <a:cs typeface="+mn-cs"/>
                        </a:rPr>
                        <a:t>将混合料装入挤花袋，挤在烤盘上，铺上一个麦芽糖和南瓜籽，放入烤盘预热至</a:t>
                      </a:r>
                      <a:r>
                        <a:rPr kumimoji="0" lang="en-US" altLang="ja-JP" sz="1000" b="0" i="0" u="none" strike="noStrike" kern="1200" cap="none" spc="0" normalizeH="0" baseline="0" noProof="0">
                          <a:ln>
                            <a:noFill/>
                          </a:ln>
                          <a:solidFill>
                            <a:prstClr val="black"/>
                          </a:solidFill>
                          <a:effectLst/>
                          <a:uLnTx/>
                          <a:uFillTx/>
                          <a:latin typeface="+mn-lt"/>
                          <a:ea typeface="+mn-ea"/>
                          <a:cs typeface="+mn-cs"/>
                        </a:rPr>
                        <a:t>160</a:t>
                      </a:r>
                      <a:r>
                        <a:rPr kumimoji="0" lang="ja-JP" altLang="en-US" sz="1000" b="0" i="0" u="none" strike="noStrike" kern="1200" cap="none" spc="0" normalizeH="0" baseline="0" noProof="0">
                          <a:ln>
                            <a:noFill/>
                          </a:ln>
                          <a:solidFill>
                            <a:prstClr val="black"/>
                          </a:solidFill>
                          <a:effectLst/>
                          <a:uLnTx/>
                          <a:uFillTx/>
                          <a:latin typeface="+mn-lt"/>
                          <a:ea typeface="+mn-ea"/>
                          <a:cs typeface="+mn-cs"/>
                        </a:rPr>
                        <a:t>度的烤箱，打开风扇，以上下火烤</a:t>
                      </a:r>
                      <a:r>
                        <a:rPr kumimoji="0" lang="en-US" altLang="ja-JP" sz="1000" b="0" i="0" u="none" strike="noStrike" kern="1200" cap="none" spc="0" normalizeH="0" baseline="0" noProof="0">
                          <a:ln>
                            <a:noFill/>
                          </a:ln>
                          <a:solidFill>
                            <a:prstClr val="black"/>
                          </a:solidFill>
                          <a:effectLst/>
                          <a:uLnTx/>
                          <a:uFillTx/>
                          <a:latin typeface="+mn-lt"/>
                          <a:ea typeface="+mn-ea"/>
                          <a:cs typeface="+mn-cs"/>
                        </a:rPr>
                        <a:t>20</a:t>
                      </a:r>
                      <a:r>
                        <a:rPr kumimoji="0" lang="ja-JP" altLang="en-US" sz="1000" b="0" i="0" u="none" strike="noStrike" kern="1200" cap="none" spc="0" normalizeH="0" baseline="0" noProof="0">
                          <a:ln>
                            <a:noFill/>
                          </a:ln>
                          <a:solidFill>
                            <a:prstClr val="black"/>
                          </a:solidFill>
                          <a:effectLst/>
                          <a:uLnTx/>
                          <a:uFillTx/>
                          <a:latin typeface="+mn-lt"/>
                          <a:ea typeface="+mn-ea"/>
                          <a:cs typeface="+mn-cs"/>
                        </a:rPr>
                        <a:t>分钟，完成。</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extLst>
                  <a:ext uri="{0D108BD9-81ED-4DB2-BD59-A6C34878D82A}">
                    <a16:rowId xmlns:a16="http://schemas.microsoft.com/office/drawing/2014/main" val="2736341832"/>
                  </a:ext>
                </a:extLst>
              </a:tr>
            </a:tbl>
          </a:graphicData>
        </a:graphic>
      </p:graphicFrame>
      <p:sp>
        <p:nvSpPr>
          <p:cNvPr id="4" name="Text Placeholder 3">
            <a:extLst>
              <a:ext uri="{FF2B5EF4-FFF2-40B4-BE49-F238E27FC236}">
                <a16:creationId xmlns:a16="http://schemas.microsoft.com/office/drawing/2014/main" id="{92259C66-FBF2-4926-B476-0E6954E67804}"/>
              </a:ext>
            </a:extLst>
          </p:cNvPr>
          <p:cNvSpPr>
            <a:spLocks noGrp="1"/>
          </p:cNvSpPr>
          <p:nvPr>
            <p:ph type="body" sz="quarter" idx="14"/>
          </p:nvPr>
        </p:nvSpPr>
        <p:spPr/>
        <p:txBody>
          <a:bodyPr/>
          <a:lstStyle/>
          <a:p>
            <a:r>
              <a:rPr lang="en-US"/>
              <a:t>01/07/2022 - 01/15/2022</a:t>
            </a:r>
          </a:p>
        </p:txBody>
      </p:sp>
    </p:spTree>
    <p:extLst>
      <p:ext uri="{BB962C8B-B14F-4D97-AF65-F5344CB8AC3E}">
        <p14:creationId xmlns:p14="http://schemas.microsoft.com/office/powerpoint/2010/main" val="870778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92E76-F54B-4370-8345-3484A5E66208}"/>
              </a:ext>
            </a:extLst>
          </p:cNvPr>
          <p:cNvSpPr>
            <a:spLocks noGrp="1"/>
          </p:cNvSpPr>
          <p:nvPr>
            <p:ph type="title"/>
          </p:nvPr>
        </p:nvSpPr>
        <p:spPr/>
        <p:txBody>
          <a:bodyPr/>
          <a:lstStyle/>
          <a:p>
            <a:r>
              <a:rPr lang="en-US"/>
              <a:t>Facebook Facebook FB - Own Posts Table I-Rate (Insights)  | SCS Dairy MY - 6 of 18</a:t>
            </a:r>
          </a:p>
        </p:txBody>
      </p:sp>
      <p:graphicFrame>
        <p:nvGraphicFramePr>
          <p:cNvPr id="5" name="Table Placeholder 4">
            <a:extLst>
              <a:ext uri="{FF2B5EF4-FFF2-40B4-BE49-F238E27FC236}">
                <a16:creationId xmlns:a16="http://schemas.microsoft.com/office/drawing/2014/main" id="{75367259-B066-46D1-9A09-2EDBF7CD5FB8}"/>
              </a:ext>
            </a:extLst>
          </p:cNvPr>
          <p:cNvGraphicFramePr>
            <a:graphicFrameLocks noGrp="1"/>
          </p:cNvGraphicFramePr>
          <p:nvPr>
            <p:ph type="tbl" sz="quarter" idx="13"/>
            <p:extLst>
              <p:ext uri="{D42A27DB-BD31-4B8C-83A1-F6EECF244321}">
                <p14:modId xmlns:p14="http://schemas.microsoft.com/office/powerpoint/2010/main" val="141863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98239466"/>
                    </a:ext>
                  </a:extLst>
                </a:gridCol>
                <a:gridCol w="740664">
                  <a:extLst>
                    <a:ext uri="{9D8B030D-6E8A-4147-A177-3AD203B41FA5}">
                      <a16:colId xmlns:a16="http://schemas.microsoft.com/office/drawing/2014/main" val="1482189520"/>
                    </a:ext>
                  </a:extLst>
                </a:gridCol>
                <a:gridCol w="740664">
                  <a:extLst>
                    <a:ext uri="{9D8B030D-6E8A-4147-A177-3AD203B41FA5}">
                      <a16:colId xmlns:a16="http://schemas.microsoft.com/office/drawing/2014/main" val="486524233"/>
                    </a:ext>
                  </a:extLst>
                </a:gridCol>
                <a:gridCol w="576072">
                  <a:extLst>
                    <a:ext uri="{9D8B030D-6E8A-4147-A177-3AD203B41FA5}">
                      <a16:colId xmlns:a16="http://schemas.microsoft.com/office/drawing/2014/main" val="3149891802"/>
                    </a:ext>
                  </a:extLst>
                </a:gridCol>
                <a:gridCol w="576072">
                  <a:extLst>
                    <a:ext uri="{9D8B030D-6E8A-4147-A177-3AD203B41FA5}">
                      <a16:colId xmlns:a16="http://schemas.microsoft.com/office/drawing/2014/main" val="2070519180"/>
                    </a:ext>
                  </a:extLst>
                </a:gridCol>
                <a:gridCol w="493776">
                  <a:extLst>
                    <a:ext uri="{9D8B030D-6E8A-4147-A177-3AD203B41FA5}">
                      <a16:colId xmlns:a16="http://schemas.microsoft.com/office/drawing/2014/main" val="240773113"/>
                    </a:ext>
                  </a:extLst>
                </a:gridCol>
                <a:gridCol w="576072">
                  <a:extLst>
                    <a:ext uri="{9D8B030D-6E8A-4147-A177-3AD203B41FA5}">
                      <a16:colId xmlns:a16="http://schemas.microsoft.com/office/drawing/2014/main" val="4260061154"/>
                    </a:ext>
                  </a:extLst>
                </a:gridCol>
                <a:gridCol w="576072">
                  <a:extLst>
                    <a:ext uri="{9D8B030D-6E8A-4147-A177-3AD203B41FA5}">
                      <a16:colId xmlns:a16="http://schemas.microsoft.com/office/drawing/2014/main" val="1689566905"/>
                    </a:ext>
                  </a:extLst>
                </a:gridCol>
                <a:gridCol w="576072">
                  <a:extLst>
                    <a:ext uri="{9D8B030D-6E8A-4147-A177-3AD203B41FA5}">
                      <a16:colId xmlns:a16="http://schemas.microsoft.com/office/drawing/2014/main" val="433949616"/>
                    </a:ext>
                  </a:extLst>
                </a:gridCol>
                <a:gridCol w="576072">
                  <a:extLst>
                    <a:ext uri="{9D8B030D-6E8A-4147-A177-3AD203B41FA5}">
                      <a16:colId xmlns:a16="http://schemas.microsoft.com/office/drawing/2014/main" val="1951509903"/>
                    </a:ext>
                  </a:extLst>
                </a:gridCol>
                <a:gridCol w="576072">
                  <a:extLst>
                    <a:ext uri="{9D8B030D-6E8A-4147-A177-3AD203B41FA5}">
                      <a16:colId xmlns:a16="http://schemas.microsoft.com/office/drawing/2014/main" val="2069958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586305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- 2022-01-12 15:35:17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17630267"/>
                  </a:ext>
                </a:extLst>
              </a:tr>
            </a:tbl>
          </a:graphicData>
        </a:graphic>
      </p:graphicFrame>
      <p:sp>
        <p:nvSpPr>
          <p:cNvPr id="4" name="Text Placeholder 3">
            <a:extLst>
              <a:ext uri="{FF2B5EF4-FFF2-40B4-BE49-F238E27FC236}">
                <a16:creationId xmlns:a16="http://schemas.microsoft.com/office/drawing/2014/main" id="{5A95EA06-C0B6-430F-AF5E-BA0B236EA2A4}"/>
              </a:ext>
            </a:extLst>
          </p:cNvPr>
          <p:cNvSpPr>
            <a:spLocks noGrp="1"/>
          </p:cNvSpPr>
          <p:nvPr>
            <p:ph type="body" sz="quarter" idx="14"/>
          </p:nvPr>
        </p:nvSpPr>
        <p:spPr/>
        <p:txBody>
          <a:bodyPr/>
          <a:lstStyle/>
          <a:p>
            <a:r>
              <a:rPr lang="en-US"/>
              <a:t>01/07/2022 - 01/15/2022</a:t>
            </a:r>
          </a:p>
        </p:txBody>
      </p:sp>
    </p:spTree>
    <p:extLst>
      <p:ext uri="{BB962C8B-B14F-4D97-AF65-F5344CB8AC3E}">
        <p14:creationId xmlns:p14="http://schemas.microsoft.com/office/powerpoint/2010/main" val="2832045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D38A4-152B-4301-AD9A-A6D53EC42866}"/>
              </a:ext>
            </a:extLst>
          </p:cNvPr>
          <p:cNvSpPr>
            <a:spLocks noGrp="1"/>
          </p:cNvSpPr>
          <p:nvPr>
            <p:ph type="title"/>
          </p:nvPr>
        </p:nvSpPr>
        <p:spPr/>
        <p:txBody>
          <a:bodyPr/>
          <a:lstStyle/>
          <a:p>
            <a:r>
              <a:rPr lang="en-US"/>
              <a:t>Facebook Facebook FB - Own Posts Table I-Rate (Insights)  | SCS Dairy MY - 7 of 18</a:t>
            </a:r>
          </a:p>
        </p:txBody>
      </p:sp>
      <p:graphicFrame>
        <p:nvGraphicFramePr>
          <p:cNvPr id="5" name="Table Placeholder 4">
            <a:extLst>
              <a:ext uri="{FF2B5EF4-FFF2-40B4-BE49-F238E27FC236}">
                <a16:creationId xmlns:a16="http://schemas.microsoft.com/office/drawing/2014/main" id="{C9778102-9649-4DD6-90DD-3EC7DA334F05}"/>
              </a:ext>
            </a:extLst>
          </p:cNvPr>
          <p:cNvGraphicFramePr>
            <a:graphicFrameLocks noGrp="1"/>
          </p:cNvGraphicFramePr>
          <p:nvPr>
            <p:ph type="tbl" sz="quarter" idx="13"/>
            <p:extLst>
              <p:ext uri="{D42A27DB-BD31-4B8C-83A1-F6EECF244321}">
                <p14:modId xmlns:p14="http://schemas.microsoft.com/office/powerpoint/2010/main" val="237835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25096802"/>
                    </a:ext>
                  </a:extLst>
                </a:gridCol>
                <a:gridCol w="740664">
                  <a:extLst>
                    <a:ext uri="{9D8B030D-6E8A-4147-A177-3AD203B41FA5}">
                      <a16:colId xmlns:a16="http://schemas.microsoft.com/office/drawing/2014/main" val="2319619973"/>
                    </a:ext>
                  </a:extLst>
                </a:gridCol>
                <a:gridCol w="740664">
                  <a:extLst>
                    <a:ext uri="{9D8B030D-6E8A-4147-A177-3AD203B41FA5}">
                      <a16:colId xmlns:a16="http://schemas.microsoft.com/office/drawing/2014/main" val="2410345580"/>
                    </a:ext>
                  </a:extLst>
                </a:gridCol>
                <a:gridCol w="576072">
                  <a:extLst>
                    <a:ext uri="{9D8B030D-6E8A-4147-A177-3AD203B41FA5}">
                      <a16:colId xmlns:a16="http://schemas.microsoft.com/office/drawing/2014/main" val="1837256141"/>
                    </a:ext>
                  </a:extLst>
                </a:gridCol>
                <a:gridCol w="576072">
                  <a:extLst>
                    <a:ext uri="{9D8B030D-6E8A-4147-A177-3AD203B41FA5}">
                      <a16:colId xmlns:a16="http://schemas.microsoft.com/office/drawing/2014/main" val="3387845907"/>
                    </a:ext>
                  </a:extLst>
                </a:gridCol>
                <a:gridCol w="493776">
                  <a:extLst>
                    <a:ext uri="{9D8B030D-6E8A-4147-A177-3AD203B41FA5}">
                      <a16:colId xmlns:a16="http://schemas.microsoft.com/office/drawing/2014/main" val="3667588948"/>
                    </a:ext>
                  </a:extLst>
                </a:gridCol>
                <a:gridCol w="576072">
                  <a:extLst>
                    <a:ext uri="{9D8B030D-6E8A-4147-A177-3AD203B41FA5}">
                      <a16:colId xmlns:a16="http://schemas.microsoft.com/office/drawing/2014/main" val="361563753"/>
                    </a:ext>
                  </a:extLst>
                </a:gridCol>
                <a:gridCol w="576072">
                  <a:extLst>
                    <a:ext uri="{9D8B030D-6E8A-4147-A177-3AD203B41FA5}">
                      <a16:colId xmlns:a16="http://schemas.microsoft.com/office/drawing/2014/main" val="608901707"/>
                    </a:ext>
                  </a:extLst>
                </a:gridCol>
                <a:gridCol w="576072">
                  <a:extLst>
                    <a:ext uri="{9D8B030D-6E8A-4147-A177-3AD203B41FA5}">
                      <a16:colId xmlns:a16="http://schemas.microsoft.com/office/drawing/2014/main" val="1694389653"/>
                    </a:ext>
                  </a:extLst>
                </a:gridCol>
                <a:gridCol w="576072">
                  <a:extLst>
                    <a:ext uri="{9D8B030D-6E8A-4147-A177-3AD203B41FA5}">
                      <a16:colId xmlns:a16="http://schemas.microsoft.com/office/drawing/2014/main" val="2254463356"/>
                    </a:ext>
                  </a:extLst>
                </a:gridCol>
                <a:gridCol w="576072">
                  <a:extLst>
                    <a:ext uri="{9D8B030D-6E8A-4147-A177-3AD203B41FA5}">
                      <a16:colId xmlns:a16="http://schemas.microsoft.com/office/drawing/2014/main" val="371107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877576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- 2022-01-12 14:08:01</a:t>
                      </a:r>
                      <a:r>
                        <a:rPr kumimoji="0" lang="en-US" sz="1000" b="0" i="0" u="none" strike="noStrike" kern="1200" cap="none" spc="0" normalizeH="0" baseline="0" noProof="0">
                          <a:ln>
                            <a:noFill/>
                          </a:ln>
                          <a:solidFill>
                            <a:prstClr val="black"/>
                          </a:solidFill>
                          <a:effectLst/>
                          <a:uLnTx/>
                          <a:uFillTx/>
                          <a:latin typeface="+mn-lt"/>
                          <a:ea typeface="+mn-ea"/>
                          <a:cs typeface="+mn-cs"/>
                        </a:rPr>
                        <a:t>
 @niafarhanaa can be seen enjoying SCS Butterscotch Spreadable Butter! Here’s what she said after trying the new flavours,  “The newly launched spreadable butter from SCS is insane ! If you wanna be the favourite menantu of your parents in law you need to try their spreadable butter. With these spreadable butter from SCS you can cook many dishes 🤭 it's time saving and fuss free, premium quality butter ! it also can elevate your bakes and cooks to the next level 😝
SCS Spreadable Butter is a trusted brand of over 115 years history ! Their spreadable butter is suitable for families with children cause it's convenient to use 😙 this is such a life saver for an influencer like 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3958894853"/>
                  </a:ext>
                </a:extLst>
              </a:tr>
            </a:tbl>
          </a:graphicData>
        </a:graphic>
      </p:graphicFrame>
      <p:sp>
        <p:nvSpPr>
          <p:cNvPr id="4" name="Text Placeholder 3">
            <a:extLst>
              <a:ext uri="{FF2B5EF4-FFF2-40B4-BE49-F238E27FC236}">
                <a16:creationId xmlns:a16="http://schemas.microsoft.com/office/drawing/2014/main" id="{6301FCAF-562C-4A97-B87C-334898CCBAB7}"/>
              </a:ext>
            </a:extLst>
          </p:cNvPr>
          <p:cNvSpPr>
            <a:spLocks noGrp="1"/>
          </p:cNvSpPr>
          <p:nvPr>
            <p:ph type="body" sz="quarter" idx="14"/>
          </p:nvPr>
        </p:nvSpPr>
        <p:spPr/>
        <p:txBody>
          <a:bodyPr/>
          <a:lstStyle/>
          <a:p>
            <a:r>
              <a:rPr lang="en-US"/>
              <a:t>01/07/2022 - 01/15/2022</a:t>
            </a:r>
          </a:p>
        </p:txBody>
      </p:sp>
    </p:spTree>
    <p:extLst>
      <p:ext uri="{BB962C8B-B14F-4D97-AF65-F5344CB8AC3E}">
        <p14:creationId xmlns:p14="http://schemas.microsoft.com/office/powerpoint/2010/main" val="3437128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42060-BB80-4530-B891-B20B91BC33B1}"/>
              </a:ext>
            </a:extLst>
          </p:cNvPr>
          <p:cNvSpPr>
            <a:spLocks noGrp="1"/>
          </p:cNvSpPr>
          <p:nvPr>
            <p:ph type="title"/>
          </p:nvPr>
        </p:nvSpPr>
        <p:spPr/>
        <p:txBody>
          <a:bodyPr/>
          <a:lstStyle/>
          <a:p>
            <a:r>
              <a:rPr lang="en-US"/>
              <a:t>Facebook Facebook FB - Own Posts Table I-Rate (Insights)  | SCS Dairy MY - 8 of 18</a:t>
            </a:r>
          </a:p>
        </p:txBody>
      </p:sp>
      <p:graphicFrame>
        <p:nvGraphicFramePr>
          <p:cNvPr id="5" name="Table Placeholder 4">
            <a:extLst>
              <a:ext uri="{FF2B5EF4-FFF2-40B4-BE49-F238E27FC236}">
                <a16:creationId xmlns:a16="http://schemas.microsoft.com/office/drawing/2014/main" id="{B8E12FAA-FBBD-4528-A97B-4916176D50B7}"/>
              </a:ext>
            </a:extLst>
          </p:cNvPr>
          <p:cNvGraphicFramePr>
            <a:graphicFrameLocks noGrp="1"/>
          </p:cNvGraphicFramePr>
          <p:nvPr>
            <p:ph type="tbl" sz="quarter" idx="13"/>
            <p:extLst>
              <p:ext uri="{D42A27DB-BD31-4B8C-83A1-F6EECF244321}">
                <p14:modId xmlns:p14="http://schemas.microsoft.com/office/powerpoint/2010/main" val="939548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2528656"/>
                    </a:ext>
                  </a:extLst>
                </a:gridCol>
                <a:gridCol w="740664">
                  <a:extLst>
                    <a:ext uri="{9D8B030D-6E8A-4147-A177-3AD203B41FA5}">
                      <a16:colId xmlns:a16="http://schemas.microsoft.com/office/drawing/2014/main" val="2334230426"/>
                    </a:ext>
                  </a:extLst>
                </a:gridCol>
                <a:gridCol w="740664">
                  <a:extLst>
                    <a:ext uri="{9D8B030D-6E8A-4147-A177-3AD203B41FA5}">
                      <a16:colId xmlns:a16="http://schemas.microsoft.com/office/drawing/2014/main" val="2907113925"/>
                    </a:ext>
                  </a:extLst>
                </a:gridCol>
                <a:gridCol w="576072">
                  <a:extLst>
                    <a:ext uri="{9D8B030D-6E8A-4147-A177-3AD203B41FA5}">
                      <a16:colId xmlns:a16="http://schemas.microsoft.com/office/drawing/2014/main" val="984368968"/>
                    </a:ext>
                  </a:extLst>
                </a:gridCol>
                <a:gridCol w="576072">
                  <a:extLst>
                    <a:ext uri="{9D8B030D-6E8A-4147-A177-3AD203B41FA5}">
                      <a16:colId xmlns:a16="http://schemas.microsoft.com/office/drawing/2014/main" val="1199019498"/>
                    </a:ext>
                  </a:extLst>
                </a:gridCol>
                <a:gridCol w="493776">
                  <a:extLst>
                    <a:ext uri="{9D8B030D-6E8A-4147-A177-3AD203B41FA5}">
                      <a16:colId xmlns:a16="http://schemas.microsoft.com/office/drawing/2014/main" val="903429830"/>
                    </a:ext>
                  </a:extLst>
                </a:gridCol>
                <a:gridCol w="576072">
                  <a:extLst>
                    <a:ext uri="{9D8B030D-6E8A-4147-A177-3AD203B41FA5}">
                      <a16:colId xmlns:a16="http://schemas.microsoft.com/office/drawing/2014/main" val="2523334485"/>
                    </a:ext>
                  </a:extLst>
                </a:gridCol>
                <a:gridCol w="576072">
                  <a:extLst>
                    <a:ext uri="{9D8B030D-6E8A-4147-A177-3AD203B41FA5}">
                      <a16:colId xmlns:a16="http://schemas.microsoft.com/office/drawing/2014/main" val="3587229100"/>
                    </a:ext>
                  </a:extLst>
                </a:gridCol>
                <a:gridCol w="576072">
                  <a:extLst>
                    <a:ext uri="{9D8B030D-6E8A-4147-A177-3AD203B41FA5}">
                      <a16:colId xmlns:a16="http://schemas.microsoft.com/office/drawing/2014/main" val="522947425"/>
                    </a:ext>
                  </a:extLst>
                </a:gridCol>
                <a:gridCol w="576072">
                  <a:extLst>
                    <a:ext uri="{9D8B030D-6E8A-4147-A177-3AD203B41FA5}">
                      <a16:colId xmlns:a16="http://schemas.microsoft.com/office/drawing/2014/main" val="382958934"/>
                    </a:ext>
                  </a:extLst>
                </a:gridCol>
                <a:gridCol w="576072">
                  <a:extLst>
                    <a:ext uri="{9D8B030D-6E8A-4147-A177-3AD203B41FA5}">
                      <a16:colId xmlns:a16="http://schemas.microsoft.com/office/drawing/2014/main" val="1749599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927562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- 2022-01-12 13:33:25</a:t>
                      </a:r>
                      <a:r>
                        <a:rPr kumimoji="0" lang="en-US" sz="1000" b="0" i="0" u="none" strike="noStrike" kern="1200" cap="none" spc="0" normalizeH="0" baseline="0" noProof="0">
                          <a:ln>
                            <a:noFill/>
                          </a:ln>
                          <a:solidFill>
                            <a:prstClr val="black"/>
                          </a:solidFill>
                          <a:effectLst/>
                          <a:uLnTx/>
                          <a:uFillTx/>
                          <a:latin typeface="+mn-lt"/>
                          <a:ea typeface="+mn-ea"/>
                          <a:cs typeface="+mn-cs"/>
                        </a:rPr>
                        <a:t>
 [#SCSBakingAmbassador] Butter Prawns made with SCS Butter are simply irresistible and a perfect dish for your CNY Reunion Dinner! SCS Baking Ambassador Toong Mei shares her recipe of Butter Prawns with Egg Floss for you to try this CNY!
Stay tuned every Wednesday this month for a new Baking Ambassador Recipe.
Butter Prawns with Egg Floss Recipe
Ingredients
Prawns:
300gm Prawns (deveined)
2 Tablespoon Cornflour
1 Teaspoon Salt
Oil for frying
Egg Floss:
4 Egg Yolks, beaten
100gm SCS Salted Butter
½ Cup Oil 
3 Cloves Garlic, minced
3 Chilis, chopped
2 Sprigs Curry leaves, washed
1 Tablespoon Sugar
1 Teaspoon Chicken stock granules
Method:
1. Devein, trim, wash, rinse &amp; pat dry the prawns. Coat with cornflour &amp; salt. 
2. Heat oil &amp; fry the prawns approximately 2 minutes each side. Strain out &amp; set aside.
3. Reheat oil &amp; fry it for the second time to have a crunchier result. Strain out the oil &amp; set aside. Discard oil. 
4. Making the egg floss; beat yolks &amp; strain. Set aside. 
5. Heat oil &amp; SCS Salted Butter in medium heat. When butter is melted, pour in the yolk, about 30cm above the wok, creating a thin stream into the hot oil butter mix. While doing so, use the back of a ladle &amp; stir in 1 direction until all the egg yolks are finished. Continue to stir in 1 direction. 
6. When the mixture starts to bubble up, add in garlic, chili, curry leaves, sugar &amp; chicken stock granules. When egg floss turns golden yellow, add in cooked prawns &amp; turn off the heat, give it a gentle stir &amp; strain off the excess oil.
7. Plate out the prawns &amp; top with the golden egg floss. Dish is ready to be served.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extLst>
                  <a:ext uri="{0D108BD9-81ED-4DB2-BD59-A6C34878D82A}">
                    <a16:rowId xmlns:a16="http://schemas.microsoft.com/office/drawing/2014/main" val="3453289074"/>
                  </a:ext>
                </a:extLst>
              </a:tr>
            </a:tbl>
          </a:graphicData>
        </a:graphic>
      </p:graphicFrame>
      <p:sp>
        <p:nvSpPr>
          <p:cNvPr id="4" name="Text Placeholder 3">
            <a:extLst>
              <a:ext uri="{FF2B5EF4-FFF2-40B4-BE49-F238E27FC236}">
                <a16:creationId xmlns:a16="http://schemas.microsoft.com/office/drawing/2014/main" id="{5E941FE1-A660-45D6-AAEE-14FBC7A0A3F6}"/>
              </a:ext>
            </a:extLst>
          </p:cNvPr>
          <p:cNvSpPr>
            <a:spLocks noGrp="1"/>
          </p:cNvSpPr>
          <p:nvPr>
            <p:ph type="body" sz="quarter" idx="14"/>
          </p:nvPr>
        </p:nvSpPr>
        <p:spPr/>
        <p:txBody>
          <a:bodyPr/>
          <a:lstStyle/>
          <a:p>
            <a:r>
              <a:rPr lang="en-US"/>
              <a:t>01/07/2022 - 01/15/2022</a:t>
            </a:r>
          </a:p>
        </p:txBody>
      </p:sp>
    </p:spTree>
    <p:extLst>
      <p:ext uri="{BB962C8B-B14F-4D97-AF65-F5344CB8AC3E}">
        <p14:creationId xmlns:p14="http://schemas.microsoft.com/office/powerpoint/2010/main" val="1554655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5C8EA-40FA-43F4-9EEC-00DE8FDE50E1}"/>
              </a:ext>
            </a:extLst>
          </p:cNvPr>
          <p:cNvSpPr>
            <a:spLocks noGrp="1"/>
          </p:cNvSpPr>
          <p:nvPr>
            <p:ph type="title"/>
          </p:nvPr>
        </p:nvSpPr>
        <p:spPr/>
        <p:txBody>
          <a:bodyPr/>
          <a:lstStyle/>
          <a:p>
            <a:r>
              <a:rPr lang="en-US"/>
              <a:t>Facebook Facebook FB - Own Posts Table I-Rate (Insights)  | SCS Dairy MY - 9 of 18</a:t>
            </a:r>
          </a:p>
        </p:txBody>
      </p:sp>
      <p:graphicFrame>
        <p:nvGraphicFramePr>
          <p:cNvPr id="5" name="Table Placeholder 4">
            <a:extLst>
              <a:ext uri="{FF2B5EF4-FFF2-40B4-BE49-F238E27FC236}">
                <a16:creationId xmlns:a16="http://schemas.microsoft.com/office/drawing/2014/main" id="{B3E02794-1E92-48D6-855B-204BB7396A20}"/>
              </a:ext>
            </a:extLst>
          </p:cNvPr>
          <p:cNvGraphicFramePr>
            <a:graphicFrameLocks noGrp="1"/>
          </p:cNvGraphicFramePr>
          <p:nvPr>
            <p:ph type="tbl" sz="quarter" idx="13"/>
            <p:extLst>
              <p:ext uri="{D42A27DB-BD31-4B8C-83A1-F6EECF244321}">
                <p14:modId xmlns:p14="http://schemas.microsoft.com/office/powerpoint/2010/main" val="3101595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75264004"/>
                    </a:ext>
                  </a:extLst>
                </a:gridCol>
                <a:gridCol w="740664">
                  <a:extLst>
                    <a:ext uri="{9D8B030D-6E8A-4147-A177-3AD203B41FA5}">
                      <a16:colId xmlns:a16="http://schemas.microsoft.com/office/drawing/2014/main" val="3632151524"/>
                    </a:ext>
                  </a:extLst>
                </a:gridCol>
                <a:gridCol w="740664">
                  <a:extLst>
                    <a:ext uri="{9D8B030D-6E8A-4147-A177-3AD203B41FA5}">
                      <a16:colId xmlns:a16="http://schemas.microsoft.com/office/drawing/2014/main" val="796269968"/>
                    </a:ext>
                  </a:extLst>
                </a:gridCol>
                <a:gridCol w="576072">
                  <a:extLst>
                    <a:ext uri="{9D8B030D-6E8A-4147-A177-3AD203B41FA5}">
                      <a16:colId xmlns:a16="http://schemas.microsoft.com/office/drawing/2014/main" val="2602911769"/>
                    </a:ext>
                  </a:extLst>
                </a:gridCol>
                <a:gridCol w="576072">
                  <a:extLst>
                    <a:ext uri="{9D8B030D-6E8A-4147-A177-3AD203B41FA5}">
                      <a16:colId xmlns:a16="http://schemas.microsoft.com/office/drawing/2014/main" val="3924268720"/>
                    </a:ext>
                  </a:extLst>
                </a:gridCol>
                <a:gridCol w="493776">
                  <a:extLst>
                    <a:ext uri="{9D8B030D-6E8A-4147-A177-3AD203B41FA5}">
                      <a16:colId xmlns:a16="http://schemas.microsoft.com/office/drawing/2014/main" val="4260117015"/>
                    </a:ext>
                  </a:extLst>
                </a:gridCol>
                <a:gridCol w="576072">
                  <a:extLst>
                    <a:ext uri="{9D8B030D-6E8A-4147-A177-3AD203B41FA5}">
                      <a16:colId xmlns:a16="http://schemas.microsoft.com/office/drawing/2014/main" val="2496566600"/>
                    </a:ext>
                  </a:extLst>
                </a:gridCol>
                <a:gridCol w="576072">
                  <a:extLst>
                    <a:ext uri="{9D8B030D-6E8A-4147-A177-3AD203B41FA5}">
                      <a16:colId xmlns:a16="http://schemas.microsoft.com/office/drawing/2014/main" val="1062731025"/>
                    </a:ext>
                  </a:extLst>
                </a:gridCol>
                <a:gridCol w="576072">
                  <a:extLst>
                    <a:ext uri="{9D8B030D-6E8A-4147-A177-3AD203B41FA5}">
                      <a16:colId xmlns:a16="http://schemas.microsoft.com/office/drawing/2014/main" val="1965933293"/>
                    </a:ext>
                  </a:extLst>
                </a:gridCol>
                <a:gridCol w="576072">
                  <a:extLst>
                    <a:ext uri="{9D8B030D-6E8A-4147-A177-3AD203B41FA5}">
                      <a16:colId xmlns:a16="http://schemas.microsoft.com/office/drawing/2014/main" val="3239391223"/>
                    </a:ext>
                  </a:extLst>
                </a:gridCol>
                <a:gridCol w="576072">
                  <a:extLst>
                    <a:ext uri="{9D8B030D-6E8A-4147-A177-3AD203B41FA5}">
                      <a16:colId xmlns:a16="http://schemas.microsoft.com/office/drawing/2014/main" val="3213986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094533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- 2022-01-12 10:02:00</a:t>
                      </a:r>
                      <a:r>
                        <a:rPr kumimoji="0" lang="en-US" sz="1000" b="0" i="0" u="none" strike="noStrike" kern="1200" cap="none" spc="0" normalizeH="0" baseline="0" noProof="0">
                          <a:ln>
                            <a:noFill/>
                          </a:ln>
                          <a:solidFill>
                            <a:prstClr val="black"/>
                          </a:solidFill>
                          <a:effectLst/>
                          <a:uLnTx/>
                          <a:uFillTx/>
                          <a:latin typeface="+mn-lt"/>
                          <a:ea typeface="+mn-ea"/>
                          <a:cs typeface="+mn-cs"/>
                        </a:rPr>
                        <a:t>
 Are you in the mood for some homemade ice cream? Gather the kids and make these Homemade Butterscotch Ice Cream with SCS Butterscotch Spread. This is perfect to serve your guests during the upcoming Chinese New Year as well!
Homemade Butterscotch Ice Cream
Ingredients for Ice Cream batter:
1 can evaporated milk
100g condensed milk
1 tbsp ovalette
100g topping cream
Ingredients for topping:
50g SCS Butterscotch Spread
100g corn oil
50g milk chocolate
15g almond nib (roasted)
Instructions for Ice Cream batter:
1.Mix all the ice cream batter ingredients in a bowl and beat on high speed until the batter is firm.
2. Pour the batter into an ice cream mold and keep frozen overnight.
Instructions for the topping:
1.Melt the milk chocolate. Add oil, almond nibs and SCS Butterscotch Spread. Mix well.
2.Remove ice cream from the mold and dip inside the chocolate topping. Let it set in the freezer for a while.
3.Ice cream is ready to be served.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extLst>
                  <a:ext uri="{0D108BD9-81ED-4DB2-BD59-A6C34878D82A}">
                    <a16:rowId xmlns:a16="http://schemas.microsoft.com/office/drawing/2014/main" val="3102236131"/>
                  </a:ext>
                </a:extLst>
              </a:tr>
            </a:tbl>
          </a:graphicData>
        </a:graphic>
      </p:graphicFrame>
      <p:sp>
        <p:nvSpPr>
          <p:cNvPr id="4" name="Text Placeholder 3">
            <a:extLst>
              <a:ext uri="{FF2B5EF4-FFF2-40B4-BE49-F238E27FC236}">
                <a16:creationId xmlns:a16="http://schemas.microsoft.com/office/drawing/2014/main" id="{4C0488DD-2B37-40C1-9C82-254AF49DA7F8}"/>
              </a:ext>
            </a:extLst>
          </p:cNvPr>
          <p:cNvSpPr>
            <a:spLocks noGrp="1"/>
          </p:cNvSpPr>
          <p:nvPr>
            <p:ph type="body" sz="quarter" idx="14"/>
          </p:nvPr>
        </p:nvSpPr>
        <p:spPr/>
        <p:txBody>
          <a:bodyPr/>
          <a:lstStyle/>
          <a:p>
            <a:r>
              <a:rPr lang="en-US"/>
              <a:t>01/07/2022 - 01/15/2022</a:t>
            </a:r>
          </a:p>
        </p:txBody>
      </p:sp>
    </p:spTree>
    <p:extLst>
      <p:ext uri="{BB962C8B-B14F-4D97-AF65-F5344CB8AC3E}">
        <p14:creationId xmlns:p14="http://schemas.microsoft.com/office/powerpoint/2010/main" val="1302464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A0E0D-DDED-4749-AB45-5F241B5A02A7}"/>
              </a:ext>
            </a:extLst>
          </p:cNvPr>
          <p:cNvSpPr>
            <a:spLocks noGrp="1"/>
          </p:cNvSpPr>
          <p:nvPr>
            <p:ph type="title"/>
          </p:nvPr>
        </p:nvSpPr>
        <p:spPr/>
        <p:txBody>
          <a:bodyPr/>
          <a:lstStyle/>
          <a:p>
            <a:r>
              <a:rPr lang="en-US"/>
              <a:t>Facebook Facebook FB - Own Posts Table I-Rate (Insights)  | SCS Dairy MY - 10 of 18</a:t>
            </a:r>
          </a:p>
        </p:txBody>
      </p:sp>
      <p:graphicFrame>
        <p:nvGraphicFramePr>
          <p:cNvPr id="5" name="Table Placeholder 4">
            <a:extLst>
              <a:ext uri="{FF2B5EF4-FFF2-40B4-BE49-F238E27FC236}">
                <a16:creationId xmlns:a16="http://schemas.microsoft.com/office/drawing/2014/main" id="{CEB81E0B-9143-4FC2-8F22-ABFC58AFE35B}"/>
              </a:ext>
            </a:extLst>
          </p:cNvPr>
          <p:cNvGraphicFramePr>
            <a:graphicFrameLocks noGrp="1"/>
          </p:cNvGraphicFramePr>
          <p:nvPr>
            <p:ph type="tbl" sz="quarter" idx="13"/>
            <p:extLst>
              <p:ext uri="{D42A27DB-BD31-4B8C-83A1-F6EECF244321}">
                <p14:modId xmlns:p14="http://schemas.microsoft.com/office/powerpoint/2010/main" val="269054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38381223"/>
                    </a:ext>
                  </a:extLst>
                </a:gridCol>
                <a:gridCol w="740664">
                  <a:extLst>
                    <a:ext uri="{9D8B030D-6E8A-4147-A177-3AD203B41FA5}">
                      <a16:colId xmlns:a16="http://schemas.microsoft.com/office/drawing/2014/main" val="3217407489"/>
                    </a:ext>
                  </a:extLst>
                </a:gridCol>
                <a:gridCol w="740664">
                  <a:extLst>
                    <a:ext uri="{9D8B030D-6E8A-4147-A177-3AD203B41FA5}">
                      <a16:colId xmlns:a16="http://schemas.microsoft.com/office/drawing/2014/main" val="2669432736"/>
                    </a:ext>
                  </a:extLst>
                </a:gridCol>
                <a:gridCol w="576072">
                  <a:extLst>
                    <a:ext uri="{9D8B030D-6E8A-4147-A177-3AD203B41FA5}">
                      <a16:colId xmlns:a16="http://schemas.microsoft.com/office/drawing/2014/main" val="2161862285"/>
                    </a:ext>
                  </a:extLst>
                </a:gridCol>
                <a:gridCol w="576072">
                  <a:extLst>
                    <a:ext uri="{9D8B030D-6E8A-4147-A177-3AD203B41FA5}">
                      <a16:colId xmlns:a16="http://schemas.microsoft.com/office/drawing/2014/main" val="3271057678"/>
                    </a:ext>
                  </a:extLst>
                </a:gridCol>
                <a:gridCol w="493776">
                  <a:extLst>
                    <a:ext uri="{9D8B030D-6E8A-4147-A177-3AD203B41FA5}">
                      <a16:colId xmlns:a16="http://schemas.microsoft.com/office/drawing/2014/main" val="3225743754"/>
                    </a:ext>
                  </a:extLst>
                </a:gridCol>
                <a:gridCol w="576072">
                  <a:extLst>
                    <a:ext uri="{9D8B030D-6E8A-4147-A177-3AD203B41FA5}">
                      <a16:colId xmlns:a16="http://schemas.microsoft.com/office/drawing/2014/main" val="2245116003"/>
                    </a:ext>
                  </a:extLst>
                </a:gridCol>
                <a:gridCol w="576072">
                  <a:extLst>
                    <a:ext uri="{9D8B030D-6E8A-4147-A177-3AD203B41FA5}">
                      <a16:colId xmlns:a16="http://schemas.microsoft.com/office/drawing/2014/main" val="3919211039"/>
                    </a:ext>
                  </a:extLst>
                </a:gridCol>
                <a:gridCol w="576072">
                  <a:extLst>
                    <a:ext uri="{9D8B030D-6E8A-4147-A177-3AD203B41FA5}">
                      <a16:colId xmlns:a16="http://schemas.microsoft.com/office/drawing/2014/main" val="1274660515"/>
                    </a:ext>
                  </a:extLst>
                </a:gridCol>
                <a:gridCol w="576072">
                  <a:extLst>
                    <a:ext uri="{9D8B030D-6E8A-4147-A177-3AD203B41FA5}">
                      <a16:colId xmlns:a16="http://schemas.microsoft.com/office/drawing/2014/main" val="476834402"/>
                    </a:ext>
                  </a:extLst>
                </a:gridCol>
                <a:gridCol w="576072">
                  <a:extLst>
                    <a:ext uri="{9D8B030D-6E8A-4147-A177-3AD203B41FA5}">
                      <a16:colId xmlns:a16="http://schemas.microsoft.com/office/drawing/2014/main" val="2032290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806910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- 2022-01-11 12:02:03</a:t>
                      </a:r>
                      <a:r>
                        <a:rPr kumimoji="0" lang="en-US" sz="1000" b="0" i="0" u="none" strike="noStrike" kern="1200" cap="none" spc="0" normalizeH="0" baseline="0" noProof="0">
                          <a:ln>
                            <a:noFill/>
                          </a:ln>
                          <a:solidFill>
                            <a:prstClr val="black"/>
                          </a:solidFill>
                          <a:effectLst/>
                          <a:uLnTx/>
                          <a:uFillTx/>
                          <a:latin typeface="+mn-lt"/>
                          <a:ea typeface="+mn-ea"/>
                          <a:cs typeface="+mn-cs"/>
                        </a:rPr>
                        <a:t>
 @aimyrzln says, SCS Spreadable Butter just came out with the SCS Rosemary &amp; Herb Spreadable Butter and SCS Butterscotch Spreadable Butter…it’s super easy to prepare a meal for Aryan now. I can just elevate my cooking to the next level with minimum effort and in the shortest time! You can either spread the SCS Butterscotch Spreadable Butter directly to bread, waffles and pancakes or add the SCS Rosemary and Herb Spreadable Butter into pasta!
We love it so much! Yummy and a lifesaver for a busy mommy like 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3077310616"/>
                  </a:ext>
                </a:extLst>
              </a:tr>
            </a:tbl>
          </a:graphicData>
        </a:graphic>
      </p:graphicFrame>
      <p:sp>
        <p:nvSpPr>
          <p:cNvPr id="4" name="Text Placeholder 3">
            <a:extLst>
              <a:ext uri="{FF2B5EF4-FFF2-40B4-BE49-F238E27FC236}">
                <a16:creationId xmlns:a16="http://schemas.microsoft.com/office/drawing/2014/main" id="{E0D0276F-7EAF-4C57-90CB-424A26CF307E}"/>
              </a:ext>
            </a:extLst>
          </p:cNvPr>
          <p:cNvSpPr>
            <a:spLocks noGrp="1"/>
          </p:cNvSpPr>
          <p:nvPr>
            <p:ph type="body" sz="quarter" idx="14"/>
          </p:nvPr>
        </p:nvSpPr>
        <p:spPr/>
        <p:txBody>
          <a:bodyPr/>
          <a:lstStyle/>
          <a:p>
            <a:r>
              <a:rPr lang="en-US"/>
              <a:t>01/07/2022 - 01/15/2022</a:t>
            </a:r>
          </a:p>
        </p:txBody>
      </p:sp>
    </p:spTree>
    <p:extLst>
      <p:ext uri="{BB962C8B-B14F-4D97-AF65-F5344CB8AC3E}">
        <p14:creationId xmlns:p14="http://schemas.microsoft.com/office/powerpoint/2010/main" val="1601163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BE652-142E-49DC-B379-C07B33DAAFE8}"/>
              </a:ext>
            </a:extLst>
          </p:cNvPr>
          <p:cNvSpPr>
            <a:spLocks noGrp="1"/>
          </p:cNvSpPr>
          <p:nvPr>
            <p:ph type="title"/>
          </p:nvPr>
        </p:nvSpPr>
        <p:spPr/>
        <p:txBody>
          <a:bodyPr/>
          <a:lstStyle/>
          <a:p>
            <a:r>
              <a:rPr lang="en-US"/>
              <a:t>Facebook Facebook FB - Own Posts Table I-Rate (Insights)  | SCS Dairy MY - 11 of 18</a:t>
            </a:r>
          </a:p>
        </p:txBody>
      </p:sp>
      <p:graphicFrame>
        <p:nvGraphicFramePr>
          <p:cNvPr id="5" name="Table Placeholder 4">
            <a:extLst>
              <a:ext uri="{FF2B5EF4-FFF2-40B4-BE49-F238E27FC236}">
                <a16:creationId xmlns:a16="http://schemas.microsoft.com/office/drawing/2014/main" id="{B11D1C03-0A98-4A84-8C9A-A611E7CF3EA3}"/>
              </a:ext>
            </a:extLst>
          </p:cNvPr>
          <p:cNvGraphicFramePr>
            <a:graphicFrameLocks noGrp="1"/>
          </p:cNvGraphicFramePr>
          <p:nvPr>
            <p:ph type="tbl" sz="quarter" idx="13"/>
            <p:extLst>
              <p:ext uri="{D42A27DB-BD31-4B8C-83A1-F6EECF244321}">
                <p14:modId xmlns:p14="http://schemas.microsoft.com/office/powerpoint/2010/main" val="3018119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03336932"/>
                    </a:ext>
                  </a:extLst>
                </a:gridCol>
                <a:gridCol w="740664">
                  <a:extLst>
                    <a:ext uri="{9D8B030D-6E8A-4147-A177-3AD203B41FA5}">
                      <a16:colId xmlns:a16="http://schemas.microsoft.com/office/drawing/2014/main" val="2172211237"/>
                    </a:ext>
                  </a:extLst>
                </a:gridCol>
                <a:gridCol w="740664">
                  <a:extLst>
                    <a:ext uri="{9D8B030D-6E8A-4147-A177-3AD203B41FA5}">
                      <a16:colId xmlns:a16="http://schemas.microsoft.com/office/drawing/2014/main" val="1732576043"/>
                    </a:ext>
                  </a:extLst>
                </a:gridCol>
                <a:gridCol w="576072">
                  <a:extLst>
                    <a:ext uri="{9D8B030D-6E8A-4147-A177-3AD203B41FA5}">
                      <a16:colId xmlns:a16="http://schemas.microsoft.com/office/drawing/2014/main" val="1077181715"/>
                    </a:ext>
                  </a:extLst>
                </a:gridCol>
                <a:gridCol w="576072">
                  <a:extLst>
                    <a:ext uri="{9D8B030D-6E8A-4147-A177-3AD203B41FA5}">
                      <a16:colId xmlns:a16="http://schemas.microsoft.com/office/drawing/2014/main" val="1399820485"/>
                    </a:ext>
                  </a:extLst>
                </a:gridCol>
                <a:gridCol w="493776">
                  <a:extLst>
                    <a:ext uri="{9D8B030D-6E8A-4147-A177-3AD203B41FA5}">
                      <a16:colId xmlns:a16="http://schemas.microsoft.com/office/drawing/2014/main" val="1762803661"/>
                    </a:ext>
                  </a:extLst>
                </a:gridCol>
                <a:gridCol w="576072">
                  <a:extLst>
                    <a:ext uri="{9D8B030D-6E8A-4147-A177-3AD203B41FA5}">
                      <a16:colId xmlns:a16="http://schemas.microsoft.com/office/drawing/2014/main" val="3479989428"/>
                    </a:ext>
                  </a:extLst>
                </a:gridCol>
                <a:gridCol w="576072">
                  <a:extLst>
                    <a:ext uri="{9D8B030D-6E8A-4147-A177-3AD203B41FA5}">
                      <a16:colId xmlns:a16="http://schemas.microsoft.com/office/drawing/2014/main" val="1035093220"/>
                    </a:ext>
                  </a:extLst>
                </a:gridCol>
                <a:gridCol w="576072">
                  <a:extLst>
                    <a:ext uri="{9D8B030D-6E8A-4147-A177-3AD203B41FA5}">
                      <a16:colId xmlns:a16="http://schemas.microsoft.com/office/drawing/2014/main" val="692015369"/>
                    </a:ext>
                  </a:extLst>
                </a:gridCol>
                <a:gridCol w="576072">
                  <a:extLst>
                    <a:ext uri="{9D8B030D-6E8A-4147-A177-3AD203B41FA5}">
                      <a16:colId xmlns:a16="http://schemas.microsoft.com/office/drawing/2014/main" val="1107336830"/>
                    </a:ext>
                  </a:extLst>
                </a:gridCol>
                <a:gridCol w="576072">
                  <a:extLst>
                    <a:ext uri="{9D8B030D-6E8A-4147-A177-3AD203B41FA5}">
                      <a16:colId xmlns:a16="http://schemas.microsoft.com/office/drawing/2014/main" val="531891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485620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- 2022-01-10 15:04:00</a:t>
                      </a:r>
                      <a:r>
                        <a:rPr kumimoji="0" lang="en-US" sz="1000" b="0" i="0" u="none" strike="noStrike" kern="1200" cap="none" spc="0" normalizeH="0" baseline="0" noProof="0">
                          <a:ln>
                            <a:noFill/>
                          </a:ln>
                          <a:solidFill>
                            <a:prstClr val="black"/>
                          </a:solidFill>
                          <a:effectLst/>
                          <a:uLnTx/>
                          <a:uFillTx/>
                          <a:latin typeface="+mn-lt"/>
                          <a:ea typeface="+mn-ea"/>
                          <a:cs typeface="+mn-cs"/>
                        </a:rPr>
                        <a:t>
 This is what @sincerelyshe2210 said after trying the new spreadable butter flavours from SCS, “If we’re looking for butter to match our savoury food or pastry, SCS Spreadable Butter got us covered. A real lifesaver for work from home mom like me with a kid and toddler to handle.”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1822307321"/>
                  </a:ext>
                </a:extLst>
              </a:tr>
            </a:tbl>
          </a:graphicData>
        </a:graphic>
      </p:graphicFrame>
      <p:sp>
        <p:nvSpPr>
          <p:cNvPr id="4" name="Text Placeholder 3">
            <a:extLst>
              <a:ext uri="{FF2B5EF4-FFF2-40B4-BE49-F238E27FC236}">
                <a16:creationId xmlns:a16="http://schemas.microsoft.com/office/drawing/2014/main" id="{9CF1B8CC-56F9-45D0-BFF5-D58F77740FF7}"/>
              </a:ext>
            </a:extLst>
          </p:cNvPr>
          <p:cNvSpPr>
            <a:spLocks noGrp="1"/>
          </p:cNvSpPr>
          <p:nvPr>
            <p:ph type="body" sz="quarter" idx="14"/>
          </p:nvPr>
        </p:nvSpPr>
        <p:spPr/>
        <p:txBody>
          <a:bodyPr/>
          <a:lstStyle/>
          <a:p>
            <a:r>
              <a:rPr lang="en-US"/>
              <a:t>01/07/2022 - 01/15/2022</a:t>
            </a:r>
          </a:p>
        </p:txBody>
      </p:sp>
    </p:spTree>
    <p:extLst>
      <p:ext uri="{BB962C8B-B14F-4D97-AF65-F5344CB8AC3E}">
        <p14:creationId xmlns:p14="http://schemas.microsoft.com/office/powerpoint/2010/main" val="3093914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0EDFA-912B-4503-A9F8-B3DF0875145E}"/>
              </a:ext>
            </a:extLst>
          </p:cNvPr>
          <p:cNvSpPr>
            <a:spLocks noGrp="1"/>
          </p:cNvSpPr>
          <p:nvPr>
            <p:ph type="title"/>
          </p:nvPr>
        </p:nvSpPr>
        <p:spPr/>
        <p:txBody>
          <a:bodyPr/>
          <a:lstStyle/>
          <a:p>
            <a:r>
              <a:rPr lang="en-US"/>
              <a:t>Facebook Facebook FB - Own Posts Table I-Rate (Insights)  | SCS Dairy MY - 12 of 18</a:t>
            </a:r>
          </a:p>
        </p:txBody>
      </p:sp>
      <p:graphicFrame>
        <p:nvGraphicFramePr>
          <p:cNvPr id="5" name="Table Placeholder 4">
            <a:extLst>
              <a:ext uri="{FF2B5EF4-FFF2-40B4-BE49-F238E27FC236}">
                <a16:creationId xmlns:a16="http://schemas.microsoft.com/office/drawing/2014/main" id="{BAE22CDE-FE00-4B10-810C-D7A103C89973}"/>
              </a:ext>
            </a:extLst>
          </p:cNvPr>
          <p:cNvGraphicFramePr>
            <a:graphicFrameLocks noGrp="1"/>
          </p:cNvGraphicFramePr>
          <p:nvPr>
            <p:ph type="tbl" sz="quarter" idx="13"/>
            <p:extLst>
              <p:ext uri="{D42A27DB-BD31-4B8C-83A1-F6EECF244321}">
                <p14:modId xmlns:p14="http://schemas.microsoft.com/office/powerpoint/2010/main" val="1249750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70463482"/>
                    </a:ext>
                  </a:extLst>
                </a:gridCol>
                <a:gridCol w="740664">
                  <a:extLst>
                    <a:ext uri="{9D8B030D-6E8A-4147-A177-3AD203B41FA5}">
                      <a16:colId xmlns:a16="http://schemas.microsoft.com/office/drawing/2014/main" val="1277795931"/>
                    </a:ext>
                  </a:extLst>
                </a:gridCol>
                <a:gridCol w="740664">
                  <a:extLst>
                    <a:ext uri="{9D8B030D-6E8A-4147-A177-3AD203B41FA5}">
                      <a16:colId xmlns:a16="http://schemas.microsoft.com/office/drawing/2014/main" val="629555135"/>
                    </a:ext>
                  </a:extLst>
                </a:gridCol>
                <a:gridCol w="576072">
                  <a:extLst>
                    <a:ext uri="{9D8B030D-6E8A-4147-A177-3AD203B41FA5}">
                      <a16:colId xmlns:a16="http://schemas.microsoft.com/office/drawing/2014/main" val="2002337227"/>
                    </a:ext>
                  </a:extLst>
                </a:gridCol>
                <a:gridCol w="576072">
                  <a:extLst>
                    <a:ext uri="{9D8B030D-6E8A-4147-A177-3AD203B41FA5}">
                      <a16:colId xmlns:a16="http://schemas.microsoft.com/office/drawing/2014/main" val="1380739683"/>
                    </a:ext>
                  </a:extLst>
                </a:gridCol>
                <a:gridCol w="493776">
                  <a:extLst>
                    <a:ext uri="{9D8B030D-6E8A-4147-A177-3AD203B41FA5}">
                      <a16:colId xmlns:a16="http://schemas.microsoft.com/office/drawing/2014/main" val="3905560540"/>
                    </a:ext>
                  </a:extLst>
                </a:gridCol>
                <a:gridCol w="576072">
                  <a:extLst>
                    <a:ext uri="{9D8B030D-6E8A-4147-A177-3AD203B41FA5}">
                      <a16:colId xmlns:a16="http://schemas.microsoft.com/office/drawing/2014/main" val="1854514314"/>
                    </a:ext>
                  </a:extLst>
                </a:gridCol>
                <a:gridCol w="576072">
                  <a:extLst>
                    <a:ext uri="{9D8B030D-6E8A-4147-A177-3AD203B41FA5}">
                      <a16:colId xmlns:a16="http://schemas.microsoft.com/office/drawing/2014/main" val="1388313192"/>
                    </a:ext>
                  </a:extLst>
                </a:gridCol>
                <a:gridCol w="576072">
                  <a:extLst>
                    <a:ext uri="{9D8B030D-6E8A-4147-A177-3AD203B41FA5}">
                      <a16:colId xmlns:a16="http://schemas.microsoft.com/office/drawing/2014/main" val="1963577347"/>
                    </a:ext>
                  </a:extLst>
                </a:gridCol>
                <a:gridCol w="576072">
                  <a:extLst>
                    <a:ext uri="{9D8B030D-6E8A-4147-A177-3AD203B41FA5}">
                      <a16:colId xmlns:a16="http://schemas.microsoft.com/office/drawing/2014/main" val="1593403972"/>
                    </a:ext>
                  </a:extLst>
                </a:gridCol>
                <a:gridCol w="576072">
                  <a:extLst>
                    <a:ext uri="{9D8B030D-6E8A-4147-A177-3AD203B41FA5}">
                      <a16:colId xmlns:a16="http://schemas.microsoft.com/office/drawing/2014/main" val="2087374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354995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- 2022-01-10 13:06:01</a:t>
                      </a:r>
                      <a:r>
                        <a:rPr kumimoji="0" lang="en-US" sz="1000" b="0" i="0" u="none" strike="noStrike" kern="1200" cap="none" spc="0" normalizeH="0" baseline="0" noProof="0">
                          <a:ln>
                            <a:noFill/>
                          </a:ln>
                          <a:solidFill>
                            <a:prstClr val="black"/>
                          </a:solidFill>
                          <a:effectLst/>
                          <a:uLnTx/>
                          <a:uFillTx/>
                          <a:latin typeface="+mn-lt"/>
                          <a:ea typeface="+mn-ea"/>
                          <a:cs typeface="+mn-cs"/>
                        </a:rPr>
                        <a:t>
 Elevate your everyday meals with SCS! Turn regular meals into delicious and scrumptious ones with SCS Flavoured Spreadable Butters! 
Indulge in the mouthwatering taste of SCS Rosemary &amp; Herb Spreadable Butter and SCS Butterscotch Spreadable Butter. 
#SCSButter #ButterisBetter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extLst>
                  <a:ext uri="{0D108BD9-81ED-4DB2-BD59-A6C34878D82A}">
                    <a16:rowId xmlns:a16="http://schemas.microsoft.com/office/drawing/2014/main" val="3287993002"/>
                  </a:ext>
                </a:extLst>
              </a:tr>
            </a:tbl>
          </a:graphicData>
        </a:graphic>
      </p:graphicFrame>
      <p:sp>
        <p:nvSpPr>
          <p:cNvPr id="4" name="Text Placeholder 3">
            <a:extLst>
              <a:ext uri="{FF2B5EF4-FFF2-40B4-BE49-F238E27FC236}">
                <a16:creationId xmlns:a16="http://schemas.microsoft.com/office/drawing/2014/main" id="{9B39BB83-170D-4A12-AA4A-2F4F16B05053}"/>
              </a:ext>
            </a:extLst>
          </p:cNvPr>
          <p:cNvSpPr>
            <a:spLocks noGrp="1"/>
          </p:cNvSpPr>
          <p:nvPr>
            <p:ph type="body" sz="quarter" idx="14"/>
          </p:nvPr>
        </p:nvSpPr>
        <p:spPr/>
        <p:txBody>
          <a:bodyPr/>
          <a:lstStyle/>
          <a:p>
            <a:r>
              <a:rPr lang="en-US"/>
              <a:t>01/07/2022 - 01/15/2022</a:t>
            </a:r>
          </a:p>
        </p:txBody>
      </p:sp>
    </p:spTree>
    <p:extLst>
      <p:ext uri="{BB962C8B-B14F-4D97-AF65-F5344CB8AC3E}">
        <p14:creationId xmlns:p14="http://schemas.microsoft.com/office/powerpoint/2010/main" val="2197838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0874B-4A79-463F-AB35-5AC4DC3F8653}"/>
              </a:ext>
            </a:extLst>
          </p:cNvPr>
          <p:cNvSpPr>
            <a:spLocks noGrp="1"/>
          </p:cNvSpPr>
          <p:nvPr>
            <p:ph type="title"/>
          </p:nvPr>
        </p:nvSpPr>
        <p:spPr/>
        <p:txBody>
          <a:bodyPr/>
          <a:lstStyle/>
          <a:p>
            <a:r>
              <a:rPr lang="en-US"/>
              <a:t>Facebook Facebook FB - Own Posts Table I-Rate (Insights)  | SCS Dairy MY - 13 of 18</a:t>
            </a:r>
          </a:p>
        </p:txBody>
      </p:sp>
      <p:graphicFrame>
        <p:nvGraphicFramePr>
          <p:cNvPr id="5" name="Table Placeholder 4">
            <a:extLst>
              <a:ext uri="{FF2B5EF4-FFF2-40B4-BE49-F238E27FC236}">
                <a16:creationId xmlns:a16="http://schemas.microsoft.com/office/drawing/2014/main" id="{DE051BF6-279E-448C-B9A5-F667F4AE8698}"/>
              </a:ext>
            </a:extLst>
          </p:cNvPr>
          <p:cNvGraphicFramePr>
            <a:graphicFrameLocks noGrp="1"/>
          </p:cNvGraphicFramePr>
          <p:nvPr>
            <p:ph type="tbl" sz="quarter" idx="13"/>
            <p:extLst>
              <p:ext uri="{D42A27DB-BD31-4B8C-83A1-F6EECF244321}">
                <p14:modId xmlns:p14="http://schemas.microsoft.com/office/powerpoint/2010/main" val="3159838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91370901"/>
                    </a:ext>
                  </a:extLst>
                </a:gridCol>
                <a:gridCol w="740664">
                  <a:extLst>
                    <a:ext uri="{9D8B030D-6E8A-4147-A177-3AD203B41FA5}">
                      <a16:colId xmlns:a16="http://schemas.microsoft.com/office/drawing/2014/main" val="1541959512"/>
                    </a:ext>
                  </a:extLst>
                </a:gridCol>
                <a:gridCol w="740664">
                  <a:extLst>
                    <a:ext uri="{9D8B030D-6E8A-4147-A177-3AD203B41FA5}">
                      <a16:colId xmlns:a16="http://schemas.microsoft.com/office/drawing/2014/main" val="1270396552"/>
                    </a:ext>
                  </a:extLst>
                </a:gridCol>
                <a:gridCol w="576072">
                  <a:extLst>
                    <a:ext uri="{9D8B030D-6E8A-4147-A177-3AD203B41FA5}">
                      <a16:colId xmlns:a16="http://schemas.microsoft.com/office/drawing/2014/main" val="4218032103"/>
                    </a:ext>
                  </a:extLst>
                </a:gridCol>
                <a:gridCol w="576072">
                  <a:extLst>
                    <a:ext uri="{9D8B030D-6E8A-4147-A177-3AD203B41FA5}">
                      <a16:colId xmlns:a16="http://schemas.microsoft.com/office/drawing/2014/main" val="3829925073"/>
                    </a:ext>
                  </a:extLst>
                </a:gridCol>
                <a:gridCol w="493776">
                  <a:extLst>
                    <a:ext uri="{9D8B030D-6E8A-4147-A177-3AD203B41FA5}">
                      <a16:colId xmlns:a16="http://schemas.microsoft.com/office/drawing/2014/main" val="1108344761"/>
                    </a:ext>
                  </a:extLst>
                </a:gridCol>
                <a:gridCol w="576072">
                  <a:extLst>
                    <a:ext uri="{9D8B030D-6E8A-4147-A177-3AD203B41FA5}">
                      <a16:colId xmlns:a16="http://schemas.microsoft.com/office/drawing/2014/main" val="2447697170"/>
                    </a:ext>
                  </a:extLst>
                </a:gridCol>
                <a:gridCol w="576072">
                  <a:extLst>
                    <a:ext uri="{9D8B030D-6E8A-4147-A177-3AD203B41FA5}">
                      <a16:colId xmlns:a16="http://schemas.microsoft.com/office/drawing/2014/main" val="1611959454"/>
                    </a:ext>
                  </a:extLst>
                </a:gridCol>
                <a:gridCol w="576072">
                  <a:extLst>
                    <a:ext uri="{9D8B030D-6E8A-4147-A177-3AD203B41FA5}">
                      <a16:colId xmlns:a16="http://schemas.microsoft.com/office/drawing/2014/main" val="2775014593"/>
                    </a:ext>
                  </a:extLst>
                </a:gridCol>
                <a:gridCol w="576072">
                  <a:extLst>
                    <a:ext uri="{9D8B030D-6E8A-4147-A177-3AD203B41FA5}">
                      <a16:colId xmlns:a16="http://schemas.microsoft.com/office/drawing/2014/main" val="666136727"/>
                    </a:ext>
                  </a:extLst>
                </a:gridCol>
                <a:gridCol w="576072">
                  <a:extLst>
                    <a:ext uri="{9D8B030D-6E8A-4147-A177-3AD203B41FA5}">
                      <a16:colId xmlns:a16="http://schemas.microsoft.com/office/drawing/2014/main" val="718916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152129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- 2022-01-09 14:02:00</a:t>
                      </a:r>
                      <a:r>
                        <a:rPr kumimoji="0" lang="en-US" sz="1000" b="0" i="0" u="none" strike="noStrike" kern="1200" cap="none" spc="0" normalizeH="0" baseline="0" noProof="0">
                          <a:ln>
                            <a:noFill/>
                          </a:ln>
                          <a:solidFill>
                            <a:prstClr val="black"/>
                          </a:solidFill>
                          <a:effectLst/>
                          <a:uLnTx/>
                          <a:uFillTx/>
                          <a:latin typeface="+mn-lt"/>
                          <a:ea typeface="+mn-ea"/>
                          <a:cs typeface="+mn-cs"/>
                        </a:rPr>
                        <a:t>
 “SCS Sliced Cheese is a delicious and convenient snack that can be enjoyed anywhere and anytime. It puts the cheese in our smiles!”
Carrie Anne Long - SCS 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2884748588"/>
                  </a:ext>
                </a:extLst>
              </a:tr>
            </a:tbl>
          </a:graphicData>
        </a:graphic>
      </p:graphicFrame>
      <p:sp>
        <p:nvSpPr>
          <p:cNvPr id="4" name="Text Placeholder 3">
            <a:extLst>
              <a:ext uri="{FF2B5EF4-FFF2-40B4-BE49-F238E27FC236}">
                <a16:creationId xmlns:a16="http://schemas.microsoft.com/office/drawing/2014/main" id="{1B1E358C-C56E-4BB6-B898-BE4CD815C397}"/>
              </a:ext>
            </a:extLst>
          </p:cNvPr>
          <p:cNvSpPr>
            <a:spLocks noGrp="1"/>
          </p:cNvSpPr>
          <p:nvPr>
            <p:ph type="body" sz="quarter" idx="14"/>
          </p:nvPr>
        </p:nvSpPr>
        <p:spPr/>
        <p:txBody>
          <a:bodyPr/>
          <a:lstStyle/>
          <a:p>
            <a:r>
              <a:rPr lang="en-US"/>
              <a:t>01/07/2022 - 01/15/2022</a:t>
            </a:r>
          </a:p>
        </p:txBody>
      </p:sp>
    </p:spTree>
    <p:extLst>
      <p:ext uri="{BB962C8B-B14F-4D97-AF65-F5344CB8AC3E}">
        <p14:creationId xmlns:p14="http://schemas.microsoft.com/office/powerpoint/2010/main" val="2784994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07C59-4794-444A-BBD0-05549694AB81}"/>
              </a:ext>
            </a:extLst>
          </p:cNvPr>
          <p:cNvSpPr>
            <a:spLocks noGrp="1"/>
          </p:cNvSpPr>
          <p:nvPr>
            <p:ph type="title"/>
          </p:nvPr>
        </p:nvSpPr>
        <p:spPr/>
        <p:txBody>
          <a:bodyPr/>
          <a:lstStyle/>
          <a:p>
            <a:r>
              <a:rPr lang="en-US"/>
              <a:t>Facebook Facebook FB - Own Posts Table I-Rate (Insights)  | SCS Dairy MY - 14 of 18</a:t>
            </a:r>
          </a:p>
        </p:txBody>
      </p:sp>
      <p:graphicFrame>
        <p:nvGraphicFramePr>
          <p:cNvPr id="5" name="Table Placeholder 4">
            <a:extLst>
              <a:ext uri="{FF2B5EF4-FFF2-40B4-BE49-F238E27FC236}">
                <a16:creationId xmlns:a16="http://schemas.microsoft.com/office/drawing/2014/main" id="{1AB9BC17-164F-4675-A440-E086C189EAED}"/>
              </a:ext>
            </a:extLst>
          </p:cNvPr>
          <p:cNvGraphicFramePr>
            <a:graphicFrameLocks noGrp="1"/>
          </p:cNvGraphicFramePr>
          <p:nvPr>
            <p:ph type="tbl" sz="quarter" idx="13"/>
            <p:extLst>
              <p:ext uri="{D42A27DB-BD31-4B8C-83A1-F6EECF244321}">
                <p14:modId xmlns:p14="http://schemas.microsoft.com/office/powerpoint/2010/main" val="3670039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92399158"/>
                    </a:ext>
                  </a:extLst>
                </a:gridCol>
                <a:gridCol w="740664">
                  <a:extLst>
                    <a:ext uri="{9D8B030D-6E8A-4147-A177-3AD203B41FA5}">
                      <a16:colId xmlns:a16="http://schemas.microsoft.com/office/drawing/2014/main" val="2799859198"/>
                    </a:ext>
                  </a:extLst>
                </a:gridCol>
                <a:gridCol w="740664">
                  <a:extLst>
                    <a:ext uri="{9D8B030D-6E8A-4147-A177-3AD203B41FA5}">
                      <a16:colId xmlns:a16="http://schemas.microsoft.com/office/drawing/2014/main" val="1306097512"/>
                    </a:ext>
                  </a:extLst>
                </a:gridCol>
                <a:gridCol w="576072">
                  <a:extLst>
                    <a:ext uri="{9D8B030D-6E8A-4147-A177-3AD203B41FA5}">
                      <a16:colId xmlns:a16="http://schemas.microsoft.com/office/drawing/2014/main" val="2662168043"/>
                    </a:ext>
                  </a:extLst>
                </a:gridCol>
                <a:gridCol w="576072">
                  <a:extLst>
                    <a:ext uri="{9D8B030D-6E8A-4147-A177-3AD203B41FA5}">
                      <a16:colId xmlns:a16="http://schemas.microsoft.com/office/drawing/2014/main" val="1905691971"/>
                    </a:ext>
                  </a:extLst>
                </a:gridCol>
                <a:gridCol w="493776">
                  <a:extLst>
                    <a:ext uri="{9D8B030D-6E8A-4147-A177-3AD203B41FA5}">
                      <a16:colId xmlns:a16="http://schemas.microsoft.com/office/drawing/2014/main" val="2034889450"/>
                    </a:ext>
                  </a:extLst>
                </a:gridCol>
                <a:gridCol w="576072">
                  <a:extLst>
                    <a:ext uri="{9D8B030D-6E8A-4147-A177-3AD203B41FA5}">
                      <a16:colId xmlns:a16="http://schemas.microsoft.com/office/drawing/2014/main" val="748058701"/>
                    </a:ext>
                  </a:extLst>
                </a:gridCol>
                <a:gridCol w="576072">
                  <a:extLst>
                    <a:ext uri="{9D8B030D-6E8A-4147-A177-3AD203B41FA5}">
                      <a16:colId xmlns:a16="http://schemas.microsoft.com/office/drawing/2014/main" val="3423420393"/>
                    </a:ext>
                  </a:extLst>
                </a:gridCol>
                <a:gridCol w="576072">
                  <a:extLst>
                    <a:ext uri="{9D8B030D-6E8A-4147-A177-3AD203B41FA5}">
                      <a16:colId xmlns:a16="http://schemas.microsoft.com/office/drawing/2014/main" val="430827658"/>
                    </a:ext>
                  </a:extLst>
                </a:gridCol>
                <a:gridCol w="576072">
                  <a:extLst>
                    <a:ext uri="{9D8B030D-6E8A-4147-A177-3AD203B41FA5}">
                      <a16:colId xmlns:a16="http://schemas.microsoft.com/office/drawing/2014/main" val="1685089540"/>
                    </a:ext>
                  </a:extLst>
                </a:gridCol>
                <a:gridCol w="576072">
                  <a:extLst>
                    <a:ext uri="{9D8B030D-6E8A-4147-A177-3AD203B41FA5}">
                      <a16:colId xmlns:a16="http://schemas.microsoft.com/office/drawing/2014/main" val="3731155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215975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- 2022-01-09 11:03:04</a:t>
                      </a:r>
                      <a:r>
                        <a:rPr kumimoji="0" lang="en-US" sz="1000" b="0" i="0" u="none" strike="noStrike" kern="1200" cap="none" spc="0" normalizeH="0" baseline="0" noProof="0">
                          <a:ln>
                            <a:noFill/>
                          </a:ln>
                          <a:solidFill>
                            <a:prstClr val="black"/>
                          </a:solidFill>
                          <a:effectLst/>
                          <a:uLnTx/>
                          <a:uFillTx/>
                          <a:latin typeface="+mn-lt"/>
                          <a:ea typeface="+mn-ea"/>
                          <a:cs typeface="+mn-cs"/>
                        </a:rPr>
                        <a:t>
 “SCS Flavoured Spreadable Butter is a lifesaver for busy people like full-time mothers, entrepreneurs, and influencer. Whether we’re looking for butter to match our savory food or pastry – SCS Flavoured Spreadable Butter got us covered! Try the new flavours now!” 😋 - @farishafadzil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152428801"/>
                  </a:ext>
                </a:extLst>
              </a:tr>
            </a:tbl>
          </a:graphicData>
        </a:graphic>
      </p:graphicFrame>
      <p:sp>
        <p:nvSpPr>
          <p:cNvPr id="4" name="Text Placeholder 3">
            <a:extLst>
              <a:ext uri="{FF2B5EF4-FFF2-40B4-BE49-F238E27FC236}">
                <a16:creationId xmlns:a16="http://schemas.microsoft.com/office/drawing/2014/main" id="{332961D1-73FA-4434-8471-23290437E5B0}"/>
              </a:ext>
            </a:extLst>
          </p:cNvPr>
          <p:cNvSpPr>
            <a:spLocks noGrp="1"/>
          </p:cNvSpPr>
          <p:nvPr>
            <p:ph type="body" sz="quarter" idx="14"/>
          </p:nvPr>
        </p:nvSpPr>
        <p:spPr/>
        <p:txBody>
          <a:bodyPr/>
          <a:lstStyle/>
          <a:p>
            <a:r>
              <a:rPr lang="en-US"/>
              <a:t>01/07/2022 - 01/15/2022</a:t>
            </a:r>
          </a:p>
        </p:txBody>
      </p:sp>
    </p:spTree>
    <p:extLst>
      <p:ext uri="{BB962C8B-B14F-4D97-AF65-F5344CB8AC3E}">
        <p14:creationId xmlns:p14="http://schemas.microsoft.com/office/powerpoint/2010/main" val="3258235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1FFB8-C092-46DA-8377-8419079C3870}"/>
              </a:ext>
            </a:extLst>
          </p:cNvPr>
          <p:cNvSpPr>
            <a:spLocks noGrp="1"/>
          </p:cNvSpPr>
          <p:nvPr>
            <p:ph type="title"/>
          </p:nvPr>
        </p:nvSpPr>
        <p:spPr/>
        <p:txBody>
          <a:bodyPr/>
          <a:lstStyle/>
          <a:p>
            <a:r>
              <a:rPr lang="en-US"/>
              <a:t>Facebook Facebook FB - Own Posts Table I-Rate (Insights)  | SCS Dairy MY - 15 of 18</a:t>
            </a:r>
          </a:p>
        </p:txBody>
      </p:sp>
      <p:graphicFrame>
        <p:nvGraphicFramePr>
          <p:cNvPr id="5" name="Table Placeholder 4">
            <a:extLst>
              <a:ext uri="{FF2B5EF4-FFF2-40B4-BE49-F238E27FC236}">
                <a16:creationId xmlns:a16="http://schemas.microsoft.com/office/drawing/2014/main" id="{A3827431-BCBF-48D3-BE29-32F1CF54AE99}"/>
              </a:ext>
            </a:extLst>
          </p:cNvPr>
          <p:cNvGraphicFramePr>
            <a:graphicFrameLocks noGrp="1"/>
          </p:cNvGraphicFramePr>
          <p:nvPr>
            <p:ph type="tbl" sz="quarter" idx="13"/>
            <p:extLst>
              <p:ext uri="{D42A27DB-BD31-4B8C-83A1-F6EECF244321}">
                <p14:modId xmlns:p14="http://schemas.microsoft.com/office/powerpoint/2010/main" val="972385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396384715"/>
                    </a:ext>
                  </a:extLst>
                </a:gridCol>
                <a:gridCol w="740664">
                  <a:extLst>
                    <a:ext uri="{9D8B030D-6E8A-4147-A177-3AD203B41FA5}">
                      <a16:colId xmlns:a16="http://schemas.microsoft.com/office/drawing/2014/main" val="238763341"/>
                    </a:ext>
                  </a:extLst>
                </a:gridCol>
                <a:gridCol w="740664">
                  <a:extLst>
                    <a:ext uri="{9D8B030D-6E8A-4147-A177-3AD203B41FA5}">
                      <a16:colId xmlns:a16="http://schemas.microsoft.com/office/drawing/2014/main" val="1814905919"/>
                    </a:ext>
                  </a:extLst>
                </a:gridCol>
                <a:gridCol w="576072">
                  <a:extLst>
                    <a:ext uri="{9D8B030D-6E8A-4147-A177-3AD203B41FA5}">
                      <a16:colId xmlns:a16="http://schemas.microsoft.com/office/drawing/2014/main" val="2315541467"/>
                    </a:ext>
                  </a:extLst>
                </a:gridCol>
                <a:gridCol w="576072">
                  <a:extLst>
                    <a:ext uri="{9D8B030D-6E8A-4147-A177-3AD203B41FA5}">
                      <a16:colId xmlns:a16="http://schemas.microsoft.com/office/drawing/2014/main" val="1701869309"/>
                    </a:ext>
                  </a:extLst>
                </a:gridCol>
                <a:gridCol w="493776">
                  <a:extLst>
                    <a:ext uri="{9D8B030D-6E8A-4147-A177-3AD203B41FA5}">
                      <a16:colId xmlns:a16="http://schemas.microsoft.com/office/drawing/2014/main" val="1075513139"/>
                    </a:ext>
                  </a:extLst>
                </a:gridCol>
                <a:gridCol w="576072">
                  <a:extLst>
                    <a:ext uri="{9D8B030D-6E8A-4147-A177-3AD203B41FA5}">
                      <a16:colId xmlns:a16="http://schemas.microsoft.com/office/drawing/2014/main" val="853716884"/>
                    </a:ext>
                  </a:extLst>
                </a:gridCol>
                <a:gridCol w="576072">
                  <a:extLst>
                    <a:ext uri="{9D8B030D-6E8A-4147-A177-3AD203B41FA5}">
                      <a16:colId xmlns:a16="http://schemas.microsoft.com/office/drawing/2014/main" val="2667932918"/>
                    </a:ext>
                  </a:extLst>
                </a:gridCol>
                <a:gridCol w="576072">
                  <a:extLst>
                    <a:ext uri="{9D8B030D-6E8A-4147-A177-3AD203B41FA5}">
                      <a16:colId xmlns:a16="http://schemas.microsoft.com/office/drawing/2014/main" val="3338566070"/>
                    </a:ext>
                  </a:extLst>
                </a:gridCol>
                <a:gridCol w="576072">
                  <a:extLst>
                    <a:ext uri="{9D8B030D-6E8A-4147-A177-3AD203B41FA5}">
                      <a16:colId xmlns:a16="http://schemas.microsoft.com/office/drawing/2014/main" val="797592934"/>
                    </a:ext>
                  </a:extLst>
                </a:gridCol>
                <a:gridCol w="576072">
                  <a:extLst>
                    <a:ext uri="{9D8B030D-6E8A-4147-A177-3AD203B41FA5}">
                      <a16:colId xmlns:a16="http://schemas.microsoft.com/office/drawing/2014/main" val="2100397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280528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- 2022-01-08 14:02:04</a:t>
                      </a:r>
                      <a:r>
                        <a:rPr kumimoji="0" lang="en-US" sz="1000" b="0" i="0" u="none" strike="noStrike" kern="1200" cap="none" spc="0" normalizeH="0" baseline="0" noProof="0">
                          <a:ln>
                            <a:noFill/>
                          </a:ln>
                          <a:solidFill>
                            <a:prstClr val="black"/>
                          </a:solidFill>
                          <a:effectLst/>
                          <a:uLnTx/>
                          <a:uFillTx/>
                          <a:latin typeface="+mn-lt"/>
                          <a:ea typeface="+mn-ea"/>
                          <a:cs typeface="+mn-cs"/>
                        </a:rPr>
                        <a:t>
 @nadyairdia is loving the dish she prepared with SCS Rosemary &amp; Herb Spreadable Butter! Here’s what she had to say: “SCS Spreadable Butter is my new best friend 🤭 Such a lifesaver for busy people that are always on the clock hustling and have little time for cooking prep time, so just skip all those prep and substitute with the SCS Spreadable Butter.”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409969359"/>
                  </a:ext>
                </a:extLst>
              </a:tr>
            </a:tbl>
          </a:graphicData>
        </a:graphic>
      </p:graphicFrame>
      <p:sp>
        <p:nvSpPr>
          <p:cNvPr id="4" name="Text Placeholder 3">
            <a:extLst>
              <a:ext uri="{FF2B5EF4-FFF2-40B4-BE49-F238E27FC236}">
                <a16:creationId xmlns:a16="http://schemas.microsoft.com/office/drawing/2014/main" id="{813252E9-3829-4366-A165-6FFD6371D3AD}"/>
              </a:ext>
            </a:extLst>
          </p:cNvPr>
          <p:cNvSpPr>
            <a:spLocks noGrp="1"/>
          </p:cNvSpPr>
          <p:nvPr>
            <p:ph type="body" sz="quarter" idx="14"/>
          </p:nvPr>
        </p:nvSpPr>
        <p:spPr/>
        <p:txBody>
          <a:bodyPr/>
          <a:lstStyle/>
          <a:p>
            <a:r>
              <a:rPr lang="en-US"/>
              <a:t>01/07/2022 - 01/15/2022</a:t>
            </a:r>
          </a:p>
        </p:txBody>
      </p:sp>
    </p:spTree>
    <p:extLst>
      <p:ext uri="{BB962C8B-B14F-4D97-AF65-F5344CB8AC3E}">
        <p14:creationId xmlns:p14="http://schemas.microsoft.com/office/powerpoint/2010/main" val="3391431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54BAE-8ED2-430C-B54E-515444D2776D}"/>
              </a:ext>
            </a:extLst>
          </p:cNvPr>
          <p:cNvSpPr>
            <a:spLocks noGrp="1"/>
          </p:cNvSpPr>
          <p:nvPr>
            <p:ph type="title"/>
          </p:nvPr>
        </p:nvSpPr>
        <p:spPr/>
        <p:txBody>
          <a:bodyPr/>
          <a:lstStyle/>
          <a:p>
            <a:r>
              <a:rPr lang="en-US"/>
              <a:t>Facebook Facebook FB - Own Posts Table I-Rate (Insights)  | SCS Dairy MY - 16 of 18</a:t>
            </a:r>
          </a:p>
        </p:txBody>
      </p:sp>
      <p:graphicFrame>
        <p:nvGraphicFramePr>
          <p:cNvPr id="5" name="Table Placeholder 4">
            <a:extLst>
              <a:ext uri="{FF2B5EF4-FFF2-40B4-BE49-F238E27FC236}">
                <a16:creationId xmlns:a16="http://schemas.microsoft.com/office/drawing/2014/main" id="{0CE487CD-76A4-4E5C-BDBB-57373DB95541}"/>
              </a:ext>
            </a:extLst>
          </p:cNvPr>
          <p:cNvGraphicFramePr>
            <a:graphicFrameLocks noGrp="1"/>
          </p:cNvGraphicFramePr>
          <p:nvPr>
            <p:ph type="tbl" sz="quarter" idx="13"/>
            <p:extLst>
              <p:ext uri="{D42A27DB-BD31-4B8C-83A1-F6EECF244321}">
                <p14:modId xmlns:p14="http://schemas.microsoft.com/office/powerpoint/2010/main" val="1565102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77493059"/>
                    </a:ext>
                  </a:extLst>
                </a:gridCol>
                <a:gridCol w="740664">
                  <a:extLst>
                    <a:ext uri="{9D8B030D-6E8A-4147-A177-3AD203B41FA5}">
                      <a16:colId xmlns:a16="http://schemas.microsoft.com/office/drawing/2014/main" val="2786962518"/>
                    </a:ext>
                  </a:extLst>
                </a:gridCol>
                <a:gridCol w="740664">
                  <a:extLst>
                    <a:ext uri="{9D8B030D-6E8A-4147-A177-3AD203B41FA5}">
                      <a16:colId xmlns:a16="http://schemas.microsoft.com/office/drawing/2014/main" val="3295176540"/>
                    </a:ext>
                  </a:extLst>
                </a:gridCol>
                <a:gridCol w="576072">
                  <a:extLst>
                    <a:ext uri="{9D8B030D-6E8A-4147-A177-3AD203B41FA5}">
                      <a16:colId xmlns:a16="http://schemas.microsoft.com/office/drawing/2014/main" val="3822074785"/>
                    </a:ext>
                  </a:extLst>
                </a:gridCol>
                <a:gridCol w="576072">
                  <a:extLst>
                    <a:ext uri="{9D8B030D-6E8A-4147-A177-3AD203B41FA5}">
                      <a16:colId xmlns:a16="http://schemas.microsoft.com/office/drawing/2014/main" val="2888674539"/>
                    </a:ext>
                  </a:extLst>
                </a:gridCol>
                <a:gridCol w="493776">
                  <a:extLst>
                    <a:ext uri="{9D8B030D-6E8A-4147-A177-3AD203B41FA5}">
                      <a16:colId xmlns:a16="http://schemas.microsoft.com/office/drawing/2014/main" val="1778962054"/>
                    </a:ext>
                  </a:extLst>
                </a:gridCol>
                <a:gridCol w="576072">
                  <a:extLst>
                    <a:ext uri="{9D8B030D-6E8A-4147-A177-3AD203B41FA5}">
                      <a16:colId xmlns:a16="http://schemas.microsoft.com/office/drawing/2014/main" val="2617131362"/>
                    </a:ext>
                  </a:extLst>
                </a:gridCol>
                <a:gridCol w="576072">
                  <a:extLst>
                    <a:ext uri="{9D8B030D-6E8A-4147-A177-3AD203B41FA5}">
                      <a16:colId xmlns:a16="http://schemas.microsoft.com/office/drawing/2014/main" val="4268344151"/>
                    </a:ext>
                  </a:extLst>
                </a:gridCol>
                <a:gridCol w="576072">
                  <a:extLst>
                    <a:ext uri="{9D8B030D-6E8A-4147-A177-3AD203B41FA5}">
                      <a16:colId xmlns:a16="http://schemas.microsoft.com/office/drawing/2014/main" val="2612826780"/>
                    </a:ext>
                  </a:extLst>
                </a:gridCol>
                <a:gridCol w="576072">
                  <a:extLst>
                    <a:ext uri="{9D8B030D-6E8A-4147-A177-3AD203B41FA5}">
                      <a16:colId xmlns:a16="http://schemas.microsoft.com/office/drawing/2014/main" val="1155888762"/>
                    </a:ext>
                  </a:extLst>
                </a:gridCol>
                <a:gridCol w="576072">
                  <a:extLst>
                    <a:ext uri="{9D8B030D-6E8A-4147-A177-3AD203B41FA5}">
                      <a16:colId xmlns:a16="http://schemas.microsoft.com/office/drawing/2014/main" val="3644151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989449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- 2022-01-08 10:00:01</a:t>
                      </a:r>
                      <a:r>
                        <a:rPr kumimoji="0" lang="en-US" sz="1000" b="0" i="0" u="none" strike="noStrike" kern="1200" cap="none" spc="0" normalizeH="0" baseline="0" noProof="0">
                          <a:ln>
                            <a:noFill/>
                          </a:ln>
                          <a:solidFill>
                            <a:prstClr val="black"/>
                          </a:solidFill>
                          <a:effectLst/>
                          <a:uLnTx/>
                          <a:uFillTx/>
                          <a:latin typeface="+mn-lt"/>
                          <a:ea typeface="+mn-ea"/>
                          <a:cs typeface="+mn-cs"/>
                        </a:rPr>
                        <a:t>
 [#SCSContest] Have you taken part in our Bake &amp; Win Contest yet? Hurry and join now and stand a chance to win Touch 'n Go eWallet Reload Pins! We have a total of RM8,800 e-ang paus to giveaway! 
Excited? Follow the steps mentioned below and join NOW!
1. Like and Follow SCS Dairy MY Facebook page.
2. Share a photo of your favourite CNY delicacy made with any SCS product in the comments section.
3. Tell us why you love using SCS products to create your CNY delicacies. 
4. Share this contest post and tag 5 friends. 100 lucky winners will be selected to win Touch 'n Go eWallet Reload Pin e-ang paus worth RM88 each from SCS!
Join now here: https://bit.ly/3mLGkRN
Contest ends on 31 January 2022,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extLst>
                  <a:ext uri="{0D108BD9-81ED-4DB2-BD59-A6C34878D82A}">
                    <a16:rowId xmlns:a16="http://schemas.microsoft.com/office/drawing/2014/main" val="3074196669"/>
                  </a:ext>
                </a:extLst>
              </a:tr>
            </a:tbl>
          </a:graphicData>
        </a:graphic>
      </p:graphicFrame>
      <p:sp>
        <p:nvSpPr>
          <p:cNvPr id="4" name="Text Placeholder 3">
            <a:extLst>
              <a:ext uri="{FF2B5EF4-FFF2-40B4-BE49-F238E27FC236}">
                <a16:creationId xmlns:a16="http://schemas.microsoft.com/office/drawing/2014/main" id="{75420D8C-903D-4795-8988-589C1E06697C}"/>
              </a:ext>
            </a:extLst>
          </p:cNvPr>
          <p:cNvSpPr>
            <a:spLocks noGrp="1"/>
          </p:cNvSpPr>
          <p:nvPr>
            <p:ph type="body" sz="quarter" idx="14"/>
          </p:nvPr>
        </p:nvSpPr>
        <p:spPr/>
        <p:txBody>
          <a:bodyPr/>
          <a:lstStyle/>
          <a:p>
            <a:r>
              <a:rPr lang="en-US"/>
              <a:t>01/07/2022 - 01/15/2022</a:t>
            </a:r>
          </a:p>
        </p:txBody>
      </p:sp>
    </p:spTree>
    <p:extLst>
      <p:ext uri="{BB962C8B-B14F-4D97-AF65-F5344CB8AC3E}">
        <p14:creationId xmlns:p14="http://schemas.microsoft.com/office/powerpoint/2010/main" val="17100361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31788-54CD-4718-B936-233DC2119AB3}"/>
              </a:ext>
            </a:extLst>
          </p:cNvPr>
          <p:cNvSpPr>
            <a:spLocks noGrp="1"/>
          </p:cNvSpPr>
          <p:nvPr>
            <p:ph type="title"/>
          </p:nvPr>
        </p:nvSpPr>
        <p:spPr/>
        <p:txBody>
          <a:bodyPr/>
          <a:lstStyle/>
          <a:p>
            <a:r>
              <a:rPr lang="en-US"/>
              <a:t>Facebook Facebook FB - Own Posts Table I-Rate (Insights)  | SCS Dairy MY - 17 of 18</a:t>
            </a:r>
          </a:p>
        </p:txBody>
      </p:sp>
      <p:graphicFrame>
        <p:nvGraphicFramePr>
          <p:cNvPr id="5" name="Table Placeholder 4">
            <a:extLst>
              <a:ext uri="{FF2B5EF4-FFF2-40B4-BE49-F238E27FC236}">
                <a16:creationId xmlns:a16="http://schemas.microsoft.com/office/drawing/2014/main" id="{6F616B89-288B-4D38-8245-39E790F4324D}"/>
              </a:ext>
            </a:extLst>
          </p:cNvPr>
          <p:cNvGraphicFramePr>
            <a:graphicFrameLocks noGrp="1"/>
          </p:cNvGraphicFramePr>
          <p:nvPr>
            <p:ph type="tbl" sz="quarter" idx="13"/>
            <p:extLst>
              <p:ext uri="{D42A27DB-BD31-4B8C-83A1-F6EECF244321}">
                <p14:modId xmlns:p14="http://schemas.microsoft.com/office/powerpoint/2010/main" val="733774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53041694"/>
                    </a:ext>
                  </a:extLst>
                </a:gridCol>
                <a:gridCol w="740664">
                  <a:extLst>
                    <a:ext uri="{9D8B030D-6E8A-4147-A177-3AD203B41FA5}">
                      <a16:colId xmlns:a16="http://schemas.microsoft.com/office/drawing/2014/main" val="421207334"/>
                    </a:ext>
                  </a:extLst>
                </a:gridCol>
                <a:gridCol w="740664">
                  <a:extLst>
                    <a:ext uri="{9D8B030D-6E8A-4147-A177-3AD203B41FA5}">
                      <a16:colId xmlns:a16="http://schemas.microsoft.com/office/drawing/2014/main" val="1978858106"/>
                    </a:ext>
                  </a:extLst>
                </a:gridCol>
                <a:gridCol w="576072">
                  <a:extLst>
                    <a:ext uri="{9D8B030D-6E8A-4147-A177-3AD203B41FA5}">
                      <a16:colId xmlns:a16="http://schemas.microsoft.com/office/drawing/2014/main" val="2620177043"/>
                    </a:ext>
                  </a:extLst>
                </a:gridCol>
                <a:gridCol w="576072">
                  <a:extLst>
                    <a:ext uri="{9D8B030D-6E8A-4147-A177-3AD203B41FA5}">
                      <a16:colId xmlns:a16="http://schemas.microsoft.com/office/drawing/2014/main" val="1182254026"/>
                    </a:ext>
                  </a:extLst>
                </a:gridCol>
                <a:gridCol w="493776">
                  <a:extLst>
                    <a:ext uri="{9D8B030D-6E8A-4147-A177-3AD203B41FA5}">
                      <a16:colId xmlns:a16="http://schemas.microsoft.com/office/drawing/2014/main" val="2802270143"/>
                    </a:ext>
                  </a:extLst>
                </a:gridCol>
                <a:gridCol w="576072">
                  <a:extLst>
                    <a:ext uri="{9D8B030D-6E8A-4147-A177-3AD203B41FA5}">
                      <a16:colId xmlns:a16="http://schemas.microsoft.com/office/drawing/2014/main" val="3715552500"/>
                    </a:ext>
                  </a:extLst>
                </a:gridCol>
                <a:gridCol w="576072">
                  <a:extLst>
                    <a:ext uri="{9D8B030D-6E8A-4147-A177-3AD203B41FA5}">
                      <a16:colId xmlns:a16="http://schemas.microsoft.com/office/drawing/2014/main" val="3348105801"/>
                    </a:ext>
                  </a:extLst>
                </a:gridCol>
                <a:gridCol w="576072">
                  <a:extLst>
                    <a:ext uri="{9D8B030D-6E8A-4147-A177-3AD203B41FA5}">
                      <a16:colId xmlns:a16="http://schemas.microsoft.com/office/drawing/2014/main" val="3051808428"/>
                    </a:ext>
                  </a:extLst>
                </a:gridCol>
                <a:gridCol w="576072">
                  <a:extLst>
                    <a:ext uri="{9D8B030D-6E8A-4147-A177-3AD203B41FA5}">
                      <a16:colId xmlns:a16="http://schemas.microsoft.com/office/drawing/2014/main" val="3625049030"/>
                    </a:ext>
                  </a:extLst>
                </a:gridCol>
                <a:gridCol w="576072">
                  <a:extLst>
                    <a:ext uri="{9D8B030D-6E8A-4147-A177-3AD203B41FA5}">
                      <a16:colId xmlns:a16="http://schemas.microsoft.com/office/drawing/2014/main" val="4128280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482526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- 2022-01-07 13:07:05</a:t>
                      </a:r>
                      <a:r>
                        <a:rPr kumimoji="0" lang="en-US" sz="1000" b="0" i="0" u="none" strike="noStrike" kern="1200" cap="none" spc="0" normalizeH="0" baseline="0" noProof="0">
                          <a:ln>
                            <a:noFill/>
                          </a:ln>
                          <a:solidFill>
                            <a:prstClr val="black"/>
                          </a:solidFill>
                          <a:effectLst/>
                          <a:uLnTx/>
                          <a:uFillTx/>
                          <a:latin typeface="+mn-lt"/>
                          <a:ea typeface="+mn-ea"/>
                          <a:cs typeface="+mn-cs"/>
                        </a:rPr>
                        <a:t>
 For some baked goods like muffins and pancakes, having a few lumps in the batter is actually good for the baked good. The lumps help to make baked goods airy and fluffy, instead of dense. So if a recipe doesn't call for sifting, simply fold in the dry ingredients to the wet ingredients until the ingredients are combined. Leave those lumps!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4244898002"/>
                  </a:ext>
                </a:extLst>
              </a:tr>
            </a:tbl>
          </a:graphicData>
        </a:graphic>
      </p:graphicFrame>
      <p:sp>
        <p:nvSpPr>
          <p:cNvPr id="4" name="Text Placeholder 3">
            <a:extLst>
              <a:ext uri="{FF2B5EF4-FFF2-40B4-BE49-F238E27FC236}">
                <a16:creationId xmlns:a16="http://schemas.microsoft.com/office/drawing/2014/main" id="{1F42DE80-A7D7-487F-9FB3-3A007E902A38}"/>
              </a:ext>
            </a:extLst>
          </p:cNvPr>
          <p:cNvSpPr>
            <a:spLocks noGrp="1"/>
          </p:cNvSpPr>
          <p:nvPr>
            <p:ph type="body" sz="quarter" idx="14"/>
          </p:nvPr>
        </p:nvSpPr>
        <p:spPr/>
        <p:txBody>
          <a:bodyPr/>
          <a:lstStyle/>
          <a:p>
            <a:r>
              <a:rPr lang="en-US"/>
              <a:t>01/07/2022 - 01/15/2022</a:t>
            </a:r>
          </a:p>
        </p:txBody>
      </p:sp>
    </p:spTree>
    <p:extLst>
      <p:ext uri="{BB962C8B-B14F-4D97-AF65-F5344CB8AC3E}">
        <p14:creationId xmlns:p14="http://schemas.microsoft.com/office/powerpoint/2010/main" val="1219593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9E2DE-9A57-4DE0-8FFD-ED5557F53358}"/>
              </a:ext>
            </a:extLst>
          </p:cNvPr>
          <p:cNvSpPr>
            <a:spLocks noGrp="1"/>
          </p:cNvSpPr>
          <p:nvPr>
            <p:ph type="title"/>
          </p:nvPr>
        </p:nvSpPr>
        <p:spPr/>
        <p:txBody>
          <a:bodyPr/>
          <a:lstStyle/>
          <a:p>
            <a:r>
              <a:rPr lang="en-US"/>
              <a:t>Facebook Facebook FB - Own Posts Table I-Rate (Insights)  | SCS Dairy MY - 18 of 18</a:t>
            </a:r>
          </a:p>
        </p:txBody>
      </p:sp>
      <p:graphicFrame>
        <p:nvGraphicFramePr>
          <p:cNvPr id="5" name="Table Placeholder 4">
            <a:extLst>
              <a:ext uri="{FF2B5EF4-FFF2-40B4-BE49-F238E27FC236}">
                <a16:creationId xmlns:a16="http://schemas.microsoft.com/office/drawing/2014/main" id="{7D2D310C-15F5-4697-B74B-E8E7DCCBDDE4}"/>
              </a:ext>
            </a:extLst>
          </p:cNvPr>
          <p:cNvGraphicFramePr>
            <a:graphicFrameLocks noGrp="1"/>
          </p:cNvGraphicFramePr>
          <p:nvPr>
            <p:ph type="tbl" sz="quarter" idx="13"/>
            <p:extLst>
              <p:ext uri="{D42A27DB-BD31-4B8C-83A1-F6EECF244321}">
                <p14:modId xmlns:p14="http://schemas.microsoft.com/office/powerpoint/2010/main" val="3598799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37658551"/>
                    </a:ext>
                  </a:extLst>
                </a:gridCol>
                <a:gridCol w="740664">
                  <a:extLst>
                    <a:ext uri="{9D8B030D-6E8A-4147-A177-3AD203B41FA5}">
                      <a16:colId xmlns:a16="http://schemas.microsoft.com/office/drawing/2014/main" val="2047579502"/>
                    </a:ext>
                  </a:extLst>
                </a:gridCol>
                <a:gridCol w="740664">
                  <a:extLst>
                    <a:ext uri="{9D8B030D-6E8A-4147-A177-3AD203B41FA5}">
                      <a16:colId xmlns:a16="http://schemas.microsoft.com/office/drawing/2014/main" val="170196590"/>
                    </a:ext>
                  </a:extLst>
                </a:gridCol>
                <a:gridCol w="576072">
                  <a:extLst>
                    <a:ext uri="{9D8B030D-6E8A-4147-A177-3AD203B41FA5}">
                      <a16:colId xmlns:a16="http://schemas.microsoft.com/office/drawing/2014/main" val="1012738664"/>
                    </a:ext>
                  </a:extLst>
                </a:gridCol>
                <a:gridCol w="576072">
                  <a:extLst>
                    <a:ext uri="{9D8B030D-6E8A-4147-A177-3AD203B41FA5}">
                      <a16:colId xmlns:a16="http://schemas.microsoft.com/office/drawing/2014/main" val="201787282"/>
                    </a:ext>
                  </a:extLst>
                </a:gridCol>
                <a:gridCol w="493776">
                  <a:extLst>
                    <a:ext uri="{9D8B030D-6E8A-4147-A177-3AD203B41FA5}">
                      <a16:colId xmlns:a16="http://schemas.microsoft.com/office/drawing/2014/main" val="2476179018"/>
                    </a:ext>
                  </a:extLst>
                </a:gridCol>
                <a:gridCol w="576072">
                  <a:extLst>
                    <a:ext uri="{9D8B030D-6E8A-4147-A177-3AD203B41FA5}">
                      <a16:colId xmlns:a16="http://schemas.microsoft.com/office/drawing/2014/main" val="3686585473"/>
                    </a:ext>
                  </a:extLst>
                </a:gridCol>
                <a:gridCol w="576072">
                  <a:extLst>
                    <a:ext uri="{9D8B030D-6E8A-4147-A177-3AD203B41FA5}">
                      <a16:colId xmlns:a16="http://schemas.microsoft.com/office/drawing/2014/main" val="512509245"/>
                    </a:ext>
                  </a:extLst>
                </a:gridCol>
                <a:gridCol w="576072">
                  <a:extLst>
                    <a:ext uri="{9D8B030D-6E8A-4147-A177-3AD203B41FA5}">
                      <a16:colId xmlns:a16="http://schemas.microsoft.com/office/drawing/2014/main" val="117861924"/>
                    </a:ext>
                  </a:extLst>
                </a:gridCol>
                <a:gridCol w="576072">
                  <a:extLst>
                    <a:ext uri="{9D8B030D-6E8A-4147-A177-3AD203B41FA5}">
                      <a16:colId xmlns:a16="http://schemas.microsoft.com/office/drawing/2014/main" val="876517847"/>
                    </a:ext>
                  </a:extLst>
                </a:gridCol>
                <a:gridCol w="576072">
                  <a:extLst>
                    <a:ext uri="{9D8B030D-6E8A-4147-A177-3AD203B41FA5}">
                      <a16:colId xmlns:a16="http://schemas.microsoft.com/office/drawing/2014/main" val="2433639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655116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- 2022-01-07 10:05:00</a:t>
                      </a:r>
                      <a:r>
                        <a:rPr kumimoji="0" lang="en-US" sz="1000" b="0" i="0" u="none" strike="noStrike" kern="1200" cap="none" spc="0" normalizeH="0" baseline="0" noProof="0">
                          <a:ln>
                            <a:noFill/>
                          </a:ln>
                          <a:solidFill>
                            <a:prstClr val="black"/>
                          </a:solidFill>
                          <a:effectLst/>
                          <a:uLnTx/>
                          <a:uFillTx/>
                          <a:latin typeface="+mn-lt"/>
                          <a:ea typeface="+mn-ea"/>
                          <a:cs typeface="+mn-cs"/>
                        </a:rPr>
                        <a:t>
 @anissyamimi says “Spread love as thick as you would. That would be my favourite quote everytime I use this new SCS Spreadable Butter. This spread is a quick way to level up my favorite foods and take us from ‘just fine’ to ‘five stars foods’ with fuss free, minimum effort, and time-saving. Because there’s a reason we say, “Just Add SCS Flavoured Spreadable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3305000314"/>
                  </a:ext>
                </a:extLst>
              </a:tr>
            </a:tbl>
          </a:graphicData>
        </a:graphic>
      </p:graphicFrame>
      <p:sp>
        <p:nvSpPr>
          <p:cNvPr id="4" name="Text Placeholder 3">
            <a:extLst>
              <a:ext uri="{FF2B5EF4-FFF2-40B4-BE49-F238E27FC236}">
                <a16:creationId xmlns:a16="http://schemas.microsoft.com/office/drawing/2014/main" id="{7B8206F2-0BE4-4512-A211-30A9643DE2F1}"/>
              </a:ext>
            </a:extLst>
          </p:cNvPr>
          <p:cNvSpPr>
            <a:spLocks noGrp="1"/>
          </p:cNvSpPr>
          <p:nvPr>
            <p:ph type="body" sz="quarter" idx="14"/>
          </p:nvPr>
        </p:nvSpPr>
        <p:spPr/>
        <p:txBody>
          <a:bodyPr/>
          <a:lstStyle/>
          <a:p>
            <a:r>
              <a:rPr lang="en-US"/>
              <a:t>01/07/2022 - 01/15/2022</a:t>
            </a:r>
          </a:p>
        </p:txBody>
      </p:sp>
    </p:spTree>
    <p:extLst>
      <p:ext uri="{BB962C8B-B14F-4D97-AF65-F5344CB8AC3E}">
        <p14:creationId xmlns:p14="http://schemas.microsoft.com/office/powerpoint/2010/main" val="17724431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1081</Words>
  <Application>Microsoft Office PowerPoint</Application>
  <PresentationFormat>On-screen Show (4:3)</PresentationFormat>
  <Paragraphs>432</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Facebook Facebook FB - Own Posts Table I-Rate (Insights)  | SCS Dairy MY - 1 of 18</vt:lpstr>
      <vt:lpstr>Facebook Facebook FB - Own Posts Table I-Rate (Insights)  | SCS Dairy MY - 2 of 18</vt:lpstr>
      <vt:lpstr>Facebook Facebook FB - Own Posts Table I-Rate (Insights)  | SCS Dairy MY - 3 of 18</vt:lpstr>
      <vt:lpstr>Facebook Facebook FB - Own Posts Table I-Rate (Insights)  | SCS Dairy MY - 4 of 18</vt:lpstr>
      <vt:lpstr>Facebook Facebook FB - Own Posts Table I-Rate (Insights)  | SCS Dairy MY - 5 of 18</vt:lpstr>
      <vt:lpstr>Facebook Facebook FB - Own Posts Table I-Rate (Insights)  | SCS Dairy MY - 6 of 18</vt:lpstr>
      <vt:lpstr>Facebook Facebook FB - Own Posts Table I-Rate (Insights)  | SCS Dairy MY - 7 of 18</vt:lpstr>
      <vt:lpstr>Facebook Facebook FB - Own Posts Table I-Rate (Insights)  | SCS Dairy MY - 8 of 18</vt:lpstr>
      <vt:lpstr>Facebook Facebook FB - Own Posts Table I-Rate (Insights)  | SCS Dairy MY - 9 of 18</vt:lpstr>
      <vt:lpstr>Facebook Facebook FB - Own Posts Table I-Rate (Insights)  | SCS Dairy MY - 10 of 18</vt:lpstr>
      <vt:lpstr>Facebook Facebook FB - Own Posts Table I-Rate (Insights)  | SCS Dairy MY - 11 of 18</vt:lpstr>
      <vt:lpstr>Facebook Facebook FB - Own Posts Table I-Rate (Insights)  | SCS Dairy MY - 12 of 18</vt:lpstr>
      <vt:lpstr>Facebook Facebook FB - Own Posts Table I-Rate (Insights)  | SCS Dairy MY - 13 of 18</vt:lpstr>
      <vt:lpstr>Facebook Facebook FB - Own Posts Table I-Rate (Insights)  | SCS Dairy MY - 14 of 18</vt:lpstr>
      <vt:lpstr>Facebook Facebook FB - Own Posts Table I-Rate (Insights)  | SCS Dairy MY - 15 of 18</vt:lpstr>
      <vt:lpstr>Facebook Facebook FB - Own Posts Table I-Rate (Insights)  | SCS Dairy MY - 16 of 18</vt:lpstr>
      <vt:lpstr>Facebook Facebook FB - Own Posts Table I-Rate (Insights)  | SCS Dairy MY - 17 of 18</vt:lpstr>
      <vt:lpstr>Facebook Facebook FB - Own Posts Table I-Rate (Insights)  | SCS Dairy MY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Facebook FB - Own Posts Table I-Rate (Insights)  | SCS Dairy MY - 1 of 18</dc:title>
  <dc:creator>Administrator</dc:creator>
  <cp:lastModifiedBy>Administrator</cp:lastModifiedBy>
  <cp:revision>1</cp:revision>
  <dcterms:created xsi:type="dcterms:W3CDTF">2022-02-09T01:57:20Z</dcterms:created>
  <dcterms:modified xsi:type="dcterms:W3CDTF">2022-02-09T01:59:45Z</dcterms:modified>
</cp:coreProperties>
</file>