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EF64D-5F7E-442C-8EE7-66FFFC256386}"/>
              </a:ext>
            </a:extLst>
          </p:cNvPr>
          <p:cNvSpPr>
            <a:spLocks noGrp="1"/>
          </p:cNvSpPr>
          <p:nvPr>
            <p:ph type="title"/>
          </p:nvPr>
        </p:nvSpPr>
        <p:spPr/>
        <p:txBody>
          <a:bodyPr/>
          <a:lstStyle/>
          <a:p>
            <a:r>
              <a:rPr lang="en-US"/>
              <a:t>Facebook Facebook FB - Own Posts Table I-Rate (Insights)  | SCS Dairy MY - 1 of 19</a:t>
            </a:r>
          </a:p>
        </p:txBody>
      </p:sp>
      <p:graphicFrame>
        <p:nvGraphicFramePr>
          <p:cNvPr id="5" name="Table Placeholder 4">
            <a:extLst>
              <a:ext uri="{FF2B5EF4-FFF2-40B4-BE49-F238E27FC236}">
                <a16:creationId xmlns:a16="http://schemas.microsoft.com/office/drawing/2014/main" id="{0019584C-1B31-434C-B865-5831F16853C0}"/>
              </a:ext>
            </a:extLst>
          </p:cNvPr>
          <p:cNvGraphicFramePr>
            <a:graphicFrameLocks noGrp="1"/>
          </p:cNvGraphicFramePr>
          <p:nvPr>
            <p:ph type="tbl" sz="quarter" idx="13"/>
            <p:extLst>
              <p:ext uri="{D42A27DB-BD31-4B8C-83A1-F6EECF244321}">
                <p14:modId xmlns:p14="http://schemas.microsoft.com/office/powerpoint/2010/main" val="2425918765"/>
              </p:ext>
            </p:extLst>
          </p:nvPr>
        </p:nvGraphicFramePr>
        <p:xfrm>
          <a:off x="457200" y="1731963"/>
          <a:ext cx="7653527" cy="70104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4062188"/>
                    </a:ext>
                  </a:extLst>
                </a:gridCol>
                <a:gridCol w="740664">
                  <a:extLst>
                    <a:ext uri="{9D8B030D-6E8A-4147-A177-3AD203B41FA5}">
                      <a16:colId xmlns:a16="http://schemas.microsoft.com/office/drawing/2014/main" val="432562196"/>
                    </a:ext>
                  </a:extLst>
                </a:gridCol>
                <a:gridCol w="740664">
                  <a:extLst>
                    <a:ext uri="{9D8B030D-6E8A-4147-A177-3AD203B41FA5}">
                      <a16:colId xmlns:a16="http://schemas.microsoft.com/office/drawing/2014/main" val="1732466237"/>
                    </a:ext>
                  </a:extLst>
                </a:gridCol>
                <a:gridCol w="576072">
                  <a:extLst>
                    <a:ext uri="{9D8B030D-6E8A-4147-A177-3AD203B41FA5}">
                      <a16:colId xmlns:a16="http://schemas.microsoft.com/office/drawing/2014/main" val="3476879214"/>
                    </a:ext>
                  </a:extLst>
                </a:gridCol>
                <a:gridCol w="576072">
                  <a:extLst>
                    <a:ext uri="{9D8B030D-6E8A-4147-A177-3AD203B41FA5}">
                      <a16:colId xmlns:a16="http://schemas.microsoft.com/office/drawing/2014/main" val="3521164524"/>
                    </a:ext>
                  </a:extLst>
                </a:gridCol>
                <a:gridCol w="493776">
                  <a:extLst>
                    <a:ext uri="{9D8B030D-6E8A-4147-A177-3AD203B41FA5}">
                      <a16:colId xmlns:a16="http://schemas.microsoft.com/office/drawing/2014/main" val="620163441"/>
                    </a:ext>
                  </a:extLst>
                </a:gridCol>
                <a:gridCol w="576072">
                  <a:extLst>
                    <a:ext uri="{9D8B030D-6E8A-4147-A177-3AD203B41FA5}">
                      <a16:colId xmlns:a16="http://schemas.microsoft.com/office/drawing/2014/main" val="903951698"/>
                    </a:ext>
                  </a:extLst>
                </a:gridCol>
                <a:gridCol w="576072">
                  <a:extLst>
                    <a:ext uri="{9D8B030D-6E8A-4147-A177-3AD203B41FA5}">
                      <a16:colId xmlns:a16="http://schemas.microsoft.com/office/drawing/2014/main" val="3371728906"/>
                    </a:ext>
                  </a:extLst>
                </a:gridCol>
                <a:gridCol w="576072">
                  <a:extLst>
                    <a:ext uri="{9D8B030D-6E8A-4147-A177-3AD203B41FA5}">
                      <a16:colId xmlns:a16="http://schemas.microsoft.com/office/drawing/2014/main" val="2457171745"/>
                    </a:ext>
                  </a:extLst>
                </a:gridCol>
                <a:gridCol w="576072">
                  <a:extLst>
                    <a:ext uri="{9D8B030D-6E8A-4147-A177-3AD203B41FA5}">
                      <a16:colId xmlns:a16="http://schemas.microsoft.com/office/drawing/2014/main" val="2398217283"/>
                    </a:ext>
                  </a:extLst>
                </a:gridCol>
                <a:gridCol w="576072">
                  <a:extLst>
                    <a:ext uri="{9D8B030D-6E8A-4147-A177-3AD203B41FA5}">
                      <a16:colId xmlns:a16="http://schemas.microsoft.com/office/drawing/2014/main" val="3039649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22460408"/>
                  </a:ext>
                </a:extLst>
              </a:tr>
            </a:tbl>
          </a:graphicData>
        </a:graphic>
      </p:graphicFrame>
      <p:sp>
        <p:nvSpPr>
          <p:cNvPr id="4" name="Text Placeholder 3">
            <a:extLst>
              <a:ext uri="{FF2B5EF4-FFF2-40B4-BE49-F238E27FC236}">
                <a16:creationId xmlns:a16="http://schemas.microsoft.com/office/drawing/2014/main" id="{8E81F930-5A46-4D9E-86C4-9C5BC29F36DA}"/>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576892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F66DA-302B-403A-BF48-E7DF3D9D194F}"/>
              </a:ext>
            </a:extLst>
          </p:cNvPr>
          <p:cNvSpPr>
            <a:spLocks noGrp="1"/>
          </p:cNvSpPr>
          <p:nvPr>
            <p:ph type="title"/>
          </p:nvPr>
        </p:nvSpPr>
        <p:spPr/>
        <p:txBody>
          <a:bodyPr/>
          <a:lstStyle/>
          <a:p>
            <a:r>
              <a:rPr lang="en-US"/>
              <a:t>Facebook Facebook FB - Own Posts Table I-Rate (Insights)  | SCS Dairy MY - 2 of 19</a:t>
            </a:r>
          </a:p>
        </p:txBody>
      </p:sp>
      <p:graphicFrame>
        <p:nvGraphicFramePr>
          <p:cNvPr id="5" name="Table Placeholder 4">
            <a:extLst>
              <a:ext uri="{FF2B5EF4-FFF2-40B4-BE49-F238E27FC236}">
                <a16:creationId xmlns:a16="http://schemas.microsoft.com/office/drawing/2014/main" id="{08A056BA-DE61-41CE-808D-6EAE2D9C3EA3}"/>
              </a:ext>
            </a:extLst>
          </p:cNvPr>
          <p:cNvGraphicFramePr>
            <a:graphicFrameLocks noGrp="1"/>
          </p:cNvGraphicFramePr>
          <p:nvPr>
            <p:ph type="tbl" sz="quarter" idx="13"/>
            <p:extLst>
              <p:ext uri="{D42A27DB-BD31-4B8C-83A1-F6EECF244321}">
                <p14:modId xmlns:p14="http://schemas.microsoft.com/office/powerpoint/2010/main" val="90787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56078684"/>
                    </a:ext>
                  </a:extLst>
                </a:gridCol>
                <a:gridCol w="740664">
                  <a:extLst>
                    <a:ext uri="{9D8B030D-6E8A-4147-A177-3AD203B41FA5}">
                      <a16:colId xmlns:a16="http://schemas.microsoft.com/office/drawing/2014/main" val="1217593624"/>
                    </a:ext>
                  </a:extLst>
                </a:gridCol>
                <a:gridCol w="740664">
                  <a:extLst>
                    <a:ext uri="{9D8B030D-6E8A-4147-A177-3AD203B41FA5}">
                      <a16:colId xmlns:a16="http://schemas.microsoft.com/office/drawing/2014/main" val="1690512935"/>
                    </a:ext>
                  </a:extLst>
                </a:gridCol>
                <a:gridCol w="576072">
                  <a:extLst>
                    <a:ext uri="{9D8B030D-6E8A-4147-A177-3AD203B41FA5}">
                      <a16:colId xmlns:a16="http://schemas.microsoft.com/office/drawing/2014/main" val="3740954242"/>
                    </a:ext>
                  </a:extLst>
                </a:gridCol>
                <a:gridCol w="576072">
                  <a:extLst>
                    <a:ext uri="{9D8B030D-6E8A-4147-A177-3AD203B41FA5}">
                      <a16:colId xmlns:a16="http://schemas.microsoft.com/office/drawing/2014/main" val="1330197072"/>
                    </a:ext>
                  </a:extLst>
                </a:gridCol>
                <a:gridCol w="493776">
                  <a:extLst>
                    <a:ext uri="{9D8B030D-6E8A-4147-A177-3AD203B41FA5}">
                      <a16:colId xmlns:a16="http://schemas.microsoft.com/office/drawing/2014/main" val="3583611985"/>
                    </a:ext>
                  </a:extLst>
                </a:gridCol>
                <a:gridCol w="576072">
                  <a:extLst>
                    <a:ext uri="{9D8B030D-6E8A-4147-A177-3AD203B41FA5}">
                      <a16:colId xmlns:a16="http://schemas.microsoft.com/office/drawing/2014/main" val="2894000756"/>
                    </a:ext>
                  </a:extLst>
                </a:gridCol>
                <a:gridCol w="576072">
                  <a:extLst>
                    <a:ext uri="{9D8B030D-6E8A-4147-A177-3AD203B41FA5}">
                      <a16:colId xmlns:a16="http://schemas.microsoft.com/office/drawing/2014/main" val="2006178682"/>
                    </a:ext>
                  </a:extLst>
                </a:gridCol>
                <a:gridCol w="576072">
                  <a:extLst>
                    <a:ext uri="{9D8B030D-6E8A-4147-A177-3AD203B41FA5}">
                      <a16:colId xmlns:a16="http://schemas.microsoft.com/office/drawing/2014/main" val="1683679070"/>
                    </a:ext>
                  </a:extLst>
                </a:gridCol>
                <a:gridCol w="576072">
                  <a:extLst>
                    <a:ext uri="{9D8B030D-6E8A-4147-A177-3AD203B41FA5}">
                      <a16:colId xmlns:a16="http://schemas.microsoft.com/office/drawing/2014/main" val="2046330014"/>
                    </a:ext>
                  </a:extLst>
                </a:gridCol>
                <a:gridCol w="576072">
                  <a:extLst>
                    <a:ext uri="{9D8B030D-6E8A-4147-A177-3AD203B41FA5}">
                      <a16:colId xmlns:a16="http://schemas.microsoft.com/office/drawing/2014/main" val="3342362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6785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- 2022-01-20 18:33:00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SCS X Kitchenaid Spot the Santa Contest winners!
Zafar Norizan
Guan Lim
Azza Rinie
Kindly send us a Facebook message with the following details mentioned below before 23 January 2022 to claim your prize.
Name as per IC
First 8 digits of your IC
Mailing address
Email address
Phone number
We would like to thank everyone for participating!
#SCSDairyMY #kitchenaidmalaysia #visionaryasia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3709736088"/>
                  </a:ext>
                </a:extLst>
              </a:tr>
            </a:tbl>
          </a:graphicData>
        </a:graphic>
      </p:graphicFrame>
      <p:sp>
        <p:nvSpPr>
          <p:cNvPr id="4" name="Text Placeholder 3">
            <a:extLst>
              <a:ext uri="{FF2B5EF4-FFF2-40B4-BE49-F238E27FC236}">
                <a16:creationId xmlns:a16="http://schemas.microsoft.com/office/drawing/2014/main" id="{A1E6E8FA-E939-4523-ABC6-C80B852A5F25}"/>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2535113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E1BD5-19C4-4DF2-A54E-172BADF98F3E}"/>
              </a:ext>
            </a:extLst>
          </p:cNvPr>
          <p:cNvSpPr>
            <a:spLocks noGrp="1"/>
          </p:cNvSpPr>
          <p:nvPr>
            <p:ph type="title"/>
          </p:nvPr>
        </p:nvSpPr>
        <p:spPr/>
        <p:txBody>
          <a:bodyPr/>
          <a:lstStyle/>
          <a:p>
            <a:r>
              <a:rPr lang="en-US"/>
              <a:t>Facebook Facebook FB - Own Posts Table I-Rate (Insights)  | SCS Dairy MY - 3 of 19</a:t>
            </a:r>
          </a:p>
        </p:txBody>
      </p:sp>
      <p:graphicFrame>
        <p:nvGraphicFramePr>
          <p:cNvPr id="5" name="Table Placeholder 4">
            <a:extLst>
              <a:ext uri="{FF2B5EF4-FFF2-40B4-BE49-F238E27FC236}">
                <a16:creationId xmlns:a16="http://schemas.microsoft.com/office/drawing/2014/main" id="{4DB77DF2-68C6-41EF-BC26-C7EC30DFB99E}"/>
              </a:ext>
            </a:extLst>
          </p:cNvPr>
          <p:cNvGraphicFramePr>
            <a:graphicFrameLocks noGrp="1"/>
          </p:cNvGraphicFramePr>
          <p:nvPr>
            <p:ph type="tbl" sz="quarter" idx="13"/>
            <p:extLst>
              <p:ext uri="{D42A27DB-BD31-4B8C-83A1-F6EECF244321}">
                <p14:modId xmlns:p14="http://schemas.microsoft.com/office/powerpoint/2010/main" val="1091690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38015335"/>
                    </a:ext>
                  </a:extLst>
                </a:gridCol>
                <a:gridCol w="740664">
                  <a:extLst>
                    <a:ext uri="{9D8B030D-6E8A-4147-A177-3AD203B41FA5}">
                      <a16:colId xmlns:a16="http://schemas.microsoft.com/office/drawing/2014/main" val="3567776504"/>
                    </a:ext>
                  </a:extLst>
                </a:gridCol>
                <a:gridCol w="740664">
                  <a:extLst>
                    <a:ext uri="{9D8B030D-6E8A-4147-A177-3AD203B41FA5}">
                      <a16:colId xmlns:a16="http://schemas.microsoft.com/office/drawing/2014/main" val="898961333"/>
                    </a:ext>
                  </a:extLst>
                </a:gridCol>
                <a:gridCol w="576072">
                  <a:extLst>
                    <a:ext uri="{9D8B030D-6E8A-4147-A177-3AD203B41FA5}">
                      <a16:colId xmlns:a16="http://schemas.microsoft.com/office/drawing/2014/main" val="295294478"/>
                    </a:ext>
                  </a:extLst>
                </a:gridCol>
                <a:gridCol w="576072">
                  <a:extLst>
                    <a:ext uri="{9D8B030D-6E8A-4147-A177-3AD203B41FA5}">
                      <a16:colId xmlns:a16="http://schemas.microsoft.com/office/drawing/2014/main" val="502271377"/>
                    </a:ext>
                  </a:extLst>
                </a:gridCol>
                <a:gridCol w="493776">
                  <a:extLst>
                    <a:ext uri="{9D8B030D-6E8A-4147-A177-3AD203B41FA5}">
                      <a16:colId xmlns:a16="http://schemas.microsoft.com/office/drawing/2014/main" val="1612748932"/>
                    </a:ext>
                  </a:extLst>
                </a:gridCol>
                <a:gridCol w="576072">
                  <a:extLst>
                    <a:ext uri="{9D8B030D-6E8A-4147-A177-3AD203B41FA5}">
                      <a16:colId xmlns:a16="http://schemas.microsoft.com/office/drawing/2014/main" val="3933981561"/>
                    </a:ext>
                  </a:extLst>
                </a:gridCol>
                <a:gridCol w="576072">
                  <a:extLst>
                    <a:ext uri="{9D8B030D-6E8A-4147-A177-3AD203B41FA5}">
                      <a16:colId xmlns:a16="http://schemas.microsoft.com/office/drawing/2014/main" val="2227625487"/>
                    </a:ext>
                  </a:extLst>
                </a:gridCol>
                <a:gridCol w="576072">
                  <a:extLst>
                    <a:ext uri="{9D8B030D-6E8A-4147-A177-3AD203B41FA5}">
                      <a16:colId xmlns:a16="http://schemas.microsoft.com/office/drawing/2014/main" val="3336205842"/>
                    </a:ext>
                  </a:extLst>
                </a:gridCol>
                <a:gridCol w="576072">
                  <a:extLst>
                    <a:ext uri="{9D8B030D-6E8A-4147-A177-3AD203B41FA5}">
                      <a16:colId xmlns:a16="http://schemas.microsoft.com/office/drawing/2014/main" val="1889633688"/>
                    </a:ext>
                  </a:extLst>
                </a:gridCol>
                <a:gridCol w="576072">
                  <a:extLst>
                    <a:ext uri="{9D8B030D-6E8A-4147-A177-3AD203B41FA5}">
                      <a16:colId xmlns:a16="http://schemas.microsoft.com/office/drawing/2014/main" val="2825390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39104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- 2022-01-20 14:03:00</a:t>
                      </a:r>
                      <a:r>
                        <a:rPr kumimoji="0" lang="en-US" sz="1000" b="0" i="0" u="none" strike="noStrike" kern="1200" cap="none" spc="0" normalizeH="0" baseline="0" noProof="0">
                          <a:ln>
                            <a:noFill/>
                          </a:ln>
                          <a:solidFill>
                            <a:prstClr val="black"/>
                          </a:solidFill>
                          <a:effectLst/>
                          <a:uLnTx/>
                          <a:uFillTx/>
                          <a:latin typeface="+mn-lt"/>
                          <a:ea typeface="+mn-ea"/>
                          <a:cs typeface="+mn-cs"/>
                        </a:rPr>
                        <a:t>
 “Rutin harian saya yang padat bukan alasan untuk tidak ke dapur! Hanya dengan SCS Spreadable Butter, jenama yang diyakini ramai lebih 115 tahun ini menjadikan masakan saya dengan cepat dan paling penting sedap! Nak masak Nasi Goreng pun tak ada masalah! SCS Spreadable Butter kan ada! Masak lebih mudah, lebih aroma dan dijamin pinggan licin!” Terima kasih @reefofficial!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3684547660"/>
                  </a:ext>
                </a:extLst>
              </a:tr>
            </a:tbl>
          </a:graphicData>
        </a:graphic>
      </p:graphicFrame>
      <p:sp>
        <p:nvSpPr>
          <p:cNvPr id="4" name="Text Placeholder 3">
            <a:extLst>
              <a:ext uri="{FF2B5EF4-FFF2-40B4-BE49-F238E27FC236}">
                <a16:creationId xmlns:a16="http://schemas.microsoft.com/office/drawing/2014/main" id="{B4DF2469-16B8-44BD-AEC9-076ED0CB1EBC}"/>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2767423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9CB07-4A33-4429-AEDB-1F1827278E2A}"/>
              </a:ext>
            </a:extLst>
          </p:cNvPr>
          <p:cNvSpPr>
            <a:spLocks noGrp="1"/>
          </p:cNvSpPr>
          <p:nvPr>
            <p:ph type="title"/>
          </p:nvPr>
        </p:nvSpPr>
        <p:spPr/>
        <p:txBody>
          <a:bodyPr/>
          <a:lstStyle/>
          <a:p>
            <a:r>
              <a:rPr lang="en-US"/>
              <a:t>Facebook Facebook FB - Own Posts Table I-Rate (Insights)  | SCS Dairy MY - 4 of 19</a:t>
            </a:r>
          </a:p>
        </p:txBody>
      </p:sp>
      <p:graphicFrame>
        <p:nvGraphicFramePr>
          <p:cNvPr id="5" name="Table Placeholder 4">
            <a:extLst>
              <a:ext uri="{FF2B5EF4-FFF2-40B4-BE49-F238E27FC236}">
                <a16:creationId xmlns:a16="http://schemas.microsoft.com/office/drawing/2014/main" id="{4C86AD2F-178C-4E8B-B177-33E9C1D9C9A6}"/>
              </a:ext>
            </a:extLst>
          </p:cNvPr>
          <p:cNvGraphicFramePr>
            <a:graphicFrameLocks noGrp="1"/>
          </p:cNvGraphicFramePr>
          <p:nvPr>
            <p:ph type="tbl" sz="quarter" idx="13"/>
            <p:extLst>
              <p:ext uri="{D42A27DB-BD31-4B8C-83A1-F6EECF244321}">
                <p14:modId xmlns:p14="http://schemas.microsoft.com/office/powerpoint/2010/main" val="3434845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098389621"/>
                    </a:ext>
                  </a:extLst>
                </a:gridCol>
                <a:gridCol w="740664">
                  <a:extLst>
                    <a:ext uri="{9D8B030D-6E8A-4147-A177-3AD203B41FA5}">
                      <a16:colId xmlns:a16="http://schemas.microsoft.com/office/drawing/2014/main" val="1222604881"/>
                    </a:ext>
                  </a:extLst>
                </a:gridCol>
                <a:gridCol w="740664">
                  <a:extLst>
                    <a:ext uri="{9D8B030D-6E8A-4147-A177-3AD203B41FA5}">
                      <a16:colId xmlns:a16="http://schemas.microsoft.com/office/drawing/2014/main" val="1793568546"/>
                    </a:ext>
                  </a:extLst>
                </a:gridCol>
                <a:gridCol w="576072">
                  <a:extLst>
                    <a:ext uri="{9D8B030D-6E8A-4147-A177-3AD203B41FA5}">
                      <a16:colId xmlns:a16="http://schemas.microsoft.com/office/drawing/2014/main" val="991629687"/>
                    </a:ext>
                  </a:extLst>
                </a:gridCol>
                <a:gridCol w="576072">
                  <a:extLst>
                    <a:ext uri="{9D8B030D-6E8A-4147-A177-3AD203B41FA5}">
                      <a16:colId xmlns:a16="http://schemas.microsoft.com/office/drawing/2014/main" val="3411308771"/>
                    </a:ext>
                  </a:extLst>
                </a:gridCol>
                <a:gridCol w="493776">
                  <a:extLst>
                    <a:ext uri="{9D8B030D-6E8A-4147-A177-3AD203B41FA5}">
                      <a16:colId xmlns:a16="http://schemas.microsoft.com/office/drawing/2014/main" val="3456776813"/>
                    </a:ext>
                  </a:extLst>
                </a:gridCol>
                <a:gridCol w="576072">
                  <a:extLst>
                    <a:ext uri="{9D8B030D-6E8A-4147-A177-3AD203B41FA5}">
                      <a16:colId xmlns:a16="http://schemas.microsoft.com/office/drawing/2014/main" val="1069410944"/>
                    </a:ext>
                  </a:extLst>
                </a:gridCol>
                <a:gridCol w="576072">
                  <a:extLst>
                    <a:ext uri="{9D8B030D-6E8A-4147-A177-3AD203B41FA5}">
                      <a16:colId xmlns:a16="http://schemas.microsoft.com/office/drawing/2014/main" val="1193597109"/>
                    </a:ext>
                  </a:extLst>
                </a:gridCol>
                <a:gridCol w="576072">
                  <a:extLst>
                    <a:ext uri="{9D8B030D-6E8A-4147-A177-3AD203B41FA5}">
                      <a16:colId xmlns:a16="http://schemas.microsoft.com/office/drawing/2014/main" val="1933676312"/>
                    </a:ext>
                  </a:extLst>
                </a:gridCol>
                <a:gridCol w="576072">
                  <a:extLst>
                    <a:ext uri="{9D8B030D-6E8A-4147-A177-3AD203B41FA5}">
                      <a16:colId xmlns:a16="http://schemas.microsoft.com/office/drawing/2014/main" val="1182188916"/>
                    </a:ext>
                  </a:extLst>
                </a:gridCol>
                <a:gridCol w="576072">
                  <a:extLst>
                    <a:ext uri="{9D8B030D-6E8A-4147-A177-3AD203B41FA5}">
                      <a16:colId xmlns:a16="http://schemas.microsoft.com/office/drawing/2014/main" val="4066295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471963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- 2022-01-20 10:03:01</a:t>
                      </a:r>
                      <a:r>
                        <a:rPr kumimoji="0" lang="en-US" sz="1000" b="0" i="0" u="none" strike="noStrike" kern="1200" cap="none" spc="0" normalizeH="0" baseline="0" noProof="0">
                          <a:ln>
                            <a:noFill/>
                          </a:ln>
                          <a:solidFill>
                            <a:prstClr val="black"/>
                          </a:solidFill>
                          <a:effectLst/>
                          <a:uLnTx/>
                          <a:uFillTx/>
                          <a:latin typeface="+mn-lt"/>
                          <a:ea typeface="+mn-ea"/>
                          <a:cs typeface="+mn-cs"/>
                        </a:rPr>
                        <a:t>
 What makes SCS Butter 100% natural? SCS Butter is made from the pure and fresh milk of grass-fed cows that graze on green pastures.
Fresh milk is double churned to produce rich, creamy, smooth butter which is then packed in blocks immediately to seal the freshness and buttery taste you love.
SCS Butter is delicious on its own and simply perfect to cook or bake scrumptious treats for your loved ones.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3664963255"/>
                  </a:ext>
                </a:extLst>
              </a:tr>
            </a:tbl>
          </a:graphicData>
        </a:graphic>
      </p:graphicFrame>
      <p:sp>
        <p:nvSpPr>
          <p:cNvPr id="4" name="Text Placeholder 3">
            <a:extLst>
              <a:ext uri="{FF2B5EF4-FFF2-40B4-BE49-F238E27FC236}">
                <a16:creationId xmlns:a16="http://schemas.microsoft.com/office/drawing/2014/main" id="{CCBB2A10-8882-43B0-B3DF-827DD54BC125}"/>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417647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22DDA-9289-4E7F-9C16-D0595FEF6415}"/>
              </a:ext>
            </a:extLst>
          </p:cNvPr>
          <p:cNvSpPr>
            <a:spLocks noGrp="1"/>
          </p:cNvSpPr>
          <p:nvPr>
            <p:ph type="title"/>
          </p:nvPr>
        </p:nvSpPr>
        <p:spPr/>
        <p:txBody>
          <a:bodyPr/>
          <a:lstStyle/>
          <a:p>
            <a:r>
              <a:rPr lang="en-US"/>
              <a:t>Facebook Facebook FB - Own Posts Table I-Rate (Insights)  | SCS Dairy MY - 5 of 19</a:t>
            </a:r>
          </a:p>
        </p:txBody>
      </p:sp>
      <p:graphicFrame>
        <p:nvGraphicFramePr>
          <p:cNvPr id="5" name="Table Placeholder 4">
            <a:extLst>
              <a:ext uri="{FF2B5EF4-FFF2-40B4-BE49-F238E27FC236}">
                <a16:creationId xmlns:a16="http://schemas.microsoft.com/office/drawing/2014/main" id="{5BC81253-33C2-4910-AFDC-82D3AAE5AFA4}"/>
              </a:ext>
            </a:extLst>
          </p:cNvPr>
          <p:cNvGraphicFramePr>
            <a:graphicFrameLocks noGrp="1"/>
          </p:cNvGraphicFramePr>
          <p:nvPr>
            <p:ph type="tbl" sz="quarter" idx="13"/>
            <p:extLst>
              <p:ext uri="{D42A27DB-BD31-4B8C-83A1-F6EECF244321}">
                <p14:modId xmlns:p14="http://schemas.microsoft.com/office/powerpoint/2010/main" val="3039865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08521264"/>
                    </a:ext>
                  </a:extLst>
                </a:gridCol>
                <a:gridCol w="740664">
                  <a:extLst>
                    <a:ext uri="{9D8B030D-6E8A-4147-A177-3AD203B41FA5}">
                      <a16:colId xmlns:a16="http://schemas.microsoft.com/office/drawing/2014/main" val="3755977189"/>
                    </a:ext>
                  </a:extLst>
                </a:gridCol>
                <a:gridCol w="740664">
                  <a:extLst>
                    <a:ext uri="{9D8B030D-6E8A-4147-A177-3AD203B41FA5}">
                      <a16:colId xmlns:a16="http://schemas.microsoft.com/office/drawing/2014/main" val="254905195"/>
                    </a:ext>
                  </a:extLst>
                </a:gridCol>
                <a:gridCol w="576072">
                  <a:extLst>
                    <a:ext uri="{9D8B030D-6E8A-4147-A177-3AD203B41FA5}">
                      <a16:colId xmlns:a16="http://schemas.microsoft.com/office/drawing/2014/main" val="3660942615"/>
                    </a:ext>
                  </a:extLst>
                </a:gridCol>
                <a:gridCol w="576072">
                  <a:extLst>
                    <a:ext uri="{9D8B030D-6E8A-4147-A177-3AD203B41FA5}">
                      <a16:colId xmlns:a16="http://schemas.microsoft.com/office/drawing/2014/main" val="2761472854"/>
                    </a:ext>
                  </a:extLst>
                </a:gridCol>
                <a:gridCol w="493776">
                  <a:extLst>
                    <a:ext uri="{9D8B030D-6E8A-4147-A177-3AD203B41FA5}">
                      <a16:colId xmlns:a16="http://schemas.microsoft.com/office/drawing/2014/main" val="1791063337"/>
                    </a:ext>
                  </a:extLst>
                </a:gridCol>
                <a:gridCol w="576072">
                  <a:extLst>
                    <a:ext uri="{9D8B030D-6E8A-4147-A177-3AD203B41FA5}">
                      <a16:colId xmlns:a16="http://schemas.microsoft.com/office/drawing/2014/main" val="4196378847"/>
                    </a:ext>
                  </a:extLst>
                </a:gridCol>
                <a:gridCol w="576072">
                  <a:extLst>
                    <a:ext uri="{9D8B030D-6E8A-4147-A177-3AD203B41FA5}">
                      <a16:colId xmlns:a16="http://schemas.microsoft.com/office/drawing/2014/main" val="1732180424"/>
                    </a:ext>
                  </a:extLst>
                </a:gridCol>
                <a:gridCol w="576072">
                  <a:extLst>
                    <a:ext uri="{9D8B030D-6E8A-4147-A177-3AD203B41FA5}">
                      <a16:colId xmlns:a16="http://schemas.microsoft.com/office/drawing/2014/main" val="1370089901"/>
                    </a:ext>
                  </a:extLst>
                </a:gridCol>
                <a:gridCol w="576072">
                  <a:extLst>
                    <a:ext uri="{9D8B030D-6E8A-4147-A177-3AD203B41FA5}">
                      <a16:colId xmlns:a16="http://schemas.microsoft.com/office/drawing/2014/main" val="2675489414"/>
                    </a:ext>
                  </a:extLst>
                </a:gridCol>
                <a:gridCol w="576072">
                  <a:extLst>
                    <a:ext uri="{9D8B030D-6E8A-4147-A177-3AD203B41FA5}">
                      <a16:colId xmlns:a16="http://schemas.microsoft.com/office/drawing/2014/main" val="4108706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7327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- 2022-01-19 17:05:00</a:t>
                      </a:r>
                      <a:r>
                        <a:rPr kumimoji="0" lang="en-US" sz="1000" b="0" i="0" u="none" strike="noStrike" kern="1200" cap="none" spc="0" normalizeH="0" baseline="0" noProof="0">
                          <a:ln>
                            <a:noFill/>
                          </a:ln>
                          <a:solidFill>
                            <a:prstClr val="black"/>
                          </a:solidFill>
                          <a:effectLst/>
                          <a:uLnTx/>
                          <a:uFillTx/>
                          <a:latin typeface="+mn-lt"/>
                          <a:ea typeface="+mn-ea"/>
                          <a:cs typeface="+mn-cs"/>
                        </a:rPr>
                        <a:t>
 We feel you, @syiedaahmad! We’re happy we made your life easier with the new flavours of SCS Spreadable Butter! “Such a lifesaver for busy wife and mom that are always on the clock hustling and have a little time for cooking prep time. Just skip all those prep and substitute with this SCS Spreadable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1349876928"/>
                  </a:ext>
                </a:extLst>
              </a:tr>
            </a:tbl>
          </a:graphicData>
        </a:graphic>
      </p:graphicFrame>
      <p:sp>
        <p:nvSpPr>
          <p:cNvPr id="4" name="Text Placeholder 3">
            <a:extLst>
              <a:ext uri="{FF2B5EF4-FFF2-40B4-BE49-F238E27FC236}">
                <a16:creationId xmlns:a16="http://schemas.microsoft.com/office/drawing/2014/main" id="{31B13C23-2D19-4532-9630-0AC17541C1E7}"/>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3355858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47C35-2D2B-4F2F-A97C-C7198CA6EC85}"/>
              </a:ext>
            </a:extLst>
          </p:cNvPr>
          <p:cNvSpPr>
            <a:spLocks noGrp="1"/>
          </p:cNvSpPr>
          <p:nvPr>
            <p:ph type="title"/>
          </p:nvPr>
        </p:nvSpPr>
        <p:spPr/>
        <p:txBody>
          <a:bodyPr/>
          <a:lstStyle/>
          <a:p>
            <a:r>
              <a:rPr lang="en-US"/>
              <a:t>Facebook Facebook FB - Own Posts Table I-Rate (Insights)  | SCS Dairy MY - 6 of 19</a:t>
            </a:r>
          </a:p>
        </p:txBody>
      </p:sp>
      <p:graphicFrame>
        <p:nvGraphicFramePr>
          <p:cNvPr id="5" name="Table Placeholder 4">
            <a:extLst>
              <a:ext uri="{FF2B5EF4-FFF2-40B4-BE49-F238E27FC236}">
                <a16:creationId xmlns:a16="http://schemas.microsoft.com/office/drawing/2014/main" id="{8AF2D5DE-B812-48DA-B3CB-D5E344D37F2A}"/>
              </a:ext>
            </a:extLst>
          </p:cNvPr>
          <p:cNvGraphicFramePr>
            <a:graphicFrameLocks noGrp="1"/>
          </p:cNvGraphicFramePr>
          <p:nvPr>
            <p:ph type="tbl" sz="quarter" idx="13"/>
            <p:extLst>
              <p:ext uri="{D42A27DB-BD31-4B8C-83A1-F6EECF244321}">
                <p14:modId xmlns:p14="http://schemas.microsoft.com/office/powerpoint/2010/main" val="2902911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073688095"/>
                    </a:ext>
                  </a:extLst>
                </a:gridCol>
                <a:gridCol w="740664">
                  <a:extLst>
                    <a:ext uri="{9D8B030D-6E8A-4147-A177-3AD203B41FA5}">
                      <a16:colId xmlns:a16="http://schemas.microsoft.com/office/drawing/2014/main" val="2881495480"/>
                    </a:ext>
                  </a:extLst>
                </a:gridCol>
                <a:gridCol w="740664">
                  <a:extLst>
                    <a:ext uri="{9D8B030D-6E8A-4147-A177-3AD203B41FA5}">
                      <a16:colId xmlns:a16="http://schemas.microsoft.com/office/drawing/2014/main" val="3346427170"/>
                    </a:ext>
                  </a:extLst>
                </a:gridCol>
                <a:gridCol w="576072">
                  <a:extLst>
                    <a:ext uri="{9D8B030D-6E8A-4147-A177-3AD203B41FA5}">
                      <a16:colId xmlns:a16="http://schemas.microsoft.com/office/drawing/2014/main" val="2345820294"/>
                    </a:ext>
                  </a:extLst>
                </a:gridCol>
                <a:gridCol w="576072">
                  <a:extLst>
                    <a:ext uri="{9D8B030D-6E8A-4147-A177-3AD203B41FA5}">
                      <a16:colId xmlns:a16="http://schemas.microsoft.com/office/drawing/2014/main" val="1082332881"/>
                    </a:ext>
                  </a:extLst>
                </a:gridCol>
                <a:gridCol w="493776">
                  <a:extLst>
                    <a:ext uri="{9D8B030D-6E8A-4147-A177-3AD203B41FA5}">
                      <a16:colId xmlns:a16="http://schemas.microsoft.com/office/drawing/2014/main" val="1450201072"/>
                    </a:ext>
                  </a:extLst>
                </a:gridCol>
                <a:gridCol w="576072">
                  <a:extLst>
                    <a:ext uri="{9D8B030D-6E8A-4147-A177-3AD203B41FA5}">
                      <a16:colId xmlns:a16="http://schemas.microsoft.com/office/drawing/2014/main" val="2284684792"/>
                    </a:ext>
                  </a:extLst>
                </a:gridCol>
                <a:gridCol w="576072">
                  <a:extLst>
                    <a:ext uri="{9D8B030D-6E8A-4147-A177-3AD203B41FA5}">
                      <a16:colId xmlns:a16="http://schemas.microsoft.com/office/drawing/2014/main" val="85808502"/>
                    </a:ext>
                  </a:extLst>
                </a:gridCol>
                <a:gridCol w="576072">
                  <a:extLst>
                    <a:ext uri="{9D8B030D-6E8A-4147-A177-3AD203B41FA5}">
                      <a16:colId xmlns:a16="http://schemas.microsoft.com/office/drawing/2014/main" val="1030742388"/>
                    </a:ext>
                  </a:extLst>
                </a:gridCol>
                <a:gridCol w="576072">
                  <a:extLst>
                    <a:ext uri="{9D8B030D-6E8A-4147-A177-3AD203B41FA5}">
                      <a16:colId xmlns:a16="http://schemas.microsoft.com/office/drawing/2014/main" val="820592459"/>
                    </a:ext>
                  </a:extLst>
                </a:gridCol>
                <a:gridCol w="576072">
                  <a:extLst>
                    <a:ext uri="{9D8B030D-6E8A-4147-A177-3AD203B41FA5}">
                      <a16:colId xmlns:a16="http://schemas.microsoft.com/office/drawing/2014/main" val="2754770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2760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- 2022-01-19 15:02:00</a:t>
                      </a:r>
                      <a:r>
                        <a:rPr kumimoji="0" lang="en-US" sz="1000" b="0" i="0" u="none" strike="noStrike" kern="1200" cap="none" spc="0" normalizeH="0" baseline="0" noProof="0">
                          <a:ln>
                            <a:noFill/>
                          </a:ln>
                          <a:solidFill>
                            <a:prstClr val="black"/>
                          </a:solidFill>
                          <a:effectLst/>
                          <a:uLnTx/>
                          <a:uFillTx/>
                          <a:latin typeface="+mn-lt"/>
                          <a:ea typeface="+mn-ea"/>
                          <a:cs typeface="+mn-cs"/>
                        </a:rPr>
                        <a:t>
 For quick bites and delicious on the go snacks, the new SCS Spreadable Butter flavours are your best bet! 
Our Rosemary &amp; Herb Spreadable Butter with its rich taste and aromatic flavour turns a regular dish into a gourmet meal! 
With these new and delicious all in one spreads, the options are endless and with a busy work routine you can have a scrumptious meal in a jiffy!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2942908397"/>
                  </a:ext>
                </a:extLst>
              </a:tr>
            </a:tbl>
          </a:graphicData>
        </a:graphic>
      </p:graphicFrame>
      <p:sp>
        <p:nvSpPr>
          <p:cNvPr id="4" name="Text Placeholder 3">
            <a:extLst>
              <a:ext uri="{FF2B5EF4-FFF2-40B4-BE49-F238E27FC236}">
                <a16:creationId xmlns:a16="http://schemas.microsoft.com/office/drawing/2014/main" id="{598244B0-8B8F-4314-947B-B479856C9694}"/>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197959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D233E-22FD-404C-B2E4-3FF991878C7C}"/>
              </a:ext>
            </a:extLst>
          </p:cNvPr>
          <p:cNvSpPr>
            <a:spLocks noGrp="1"/>
          </p:cNvSpPr>
          <p:nvPr>
            <p:ph type="title"/>
          </p:nvPr>
        </p:nvSpPr>
        <p:spPr/>
        <p:txBody>
          <a:bodyPr/>
          <a:lstStyle/>
          <a:p>
            <a:r>
              <a:rPr lang="en-US"/>
              <a:t>Facebook Facebook FB - Own Posts Table I-Rate (Insights)  | SCS Dairy MY - 7 of 19</a:t>
            </a:r>
          </a:p>
        </p:txBody>
      </p:sp>
      <p:graphicFrame>
        <p:nvGraphicFramePr>
          <p:cNvPr id="5" name="Table Placeholder 4">
            <a:extLst>
              <a:ext uri="{FF2B5EF4-FFF2-40B4-BE49-F238E27FC236}">
                <a16:creationId xmlns:a16="http://schemas.microsoft.com/office/drawing/2014/main" id="{65EE9FAF-B74E-40FA-8602-07C1231B2091}"/>
              </a:ext>
            </a:extLst>
          </p:cNvPr>
          <p:cNvGraphicFramePr>
            <a:graphicFrameLocks noGrp="1"/>
          </p:cNvGraphicFramePr>
          <p:nvPr>
            <p:ph type="tbl" sz="quarter" idx="13"/>
            <p:extLst>
              <p:ext uri="{D42A27DB-BD31-4B8C-83A1-F6EECF244321}">
                <p14:modId xmlns:p14="http://schemas.microsoft.com/office/powerpoint/2010/main" val="3802437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91665197"/>
                    </a:ext>
                  </a:extLst>
                </a:gridCol>
                <a:gridCol w="740664">
                  <a:extLst>
                    <a:ext uri="{9D8B030D-6E8A-4147-A177-3AD203B41FA5}">
                      <a16:colId xmlns:a16="http://schemas.microsoft.com/office/drawing/2014/main" val="1825076015"/>
                    </a:ext>
                  </a:extLst>
                </a:gridCol>
                <a:gridCol w="740664">
                  <a:extLst>
                    <a:ext uri="{9D8B030D-6E8A-4147-A177-3AD203B41FA5}">
                      <a16:colId xmlns:a16="http://schemas.microsoft.com/office/drawing/2014/main" val="663045141"/>
                    </a:ext>
                  </a:extLst>
                </a:gridCol>
                <a:gridCol w="576072">
                  <a:extLst>
                    <a:ext uri="{9D8B030D-6E8A-4147-A177-3AD203B41FA5}">
                      <a16:colId xmlns:a16="http://schemas.microsoft.com/office/drawing/2014/main" val="1552034058"/>
                    </a:ext>
                  </a:extLst>
                </a:gridCol>
                <a:gridCol w="576072">
                  <a:extLst>
                    <a:ext uri="{9D8B030D-6E8A-4147-A177-3AD203B41FA5}">
                      <a16:colId xmlns:a16="http://schemas.microsoft.com/office/drawing/2014/main" val="2577033898"/>
                    </a:ext>
                  </a:extLst>
                </a:gridCol>
                <a:gridCol w="493776">
                  <a:extLst>
                    <a:ext uri="{9D8B030D-6E8A-4147-A177-3AD203B41FA5}">
                      <a16:colId xmlns:a16="http://schemas.microsoft.com/office/drawing/2014/main" val="416819166"/>
                    </a:ext>
                  </a:extLst>
                </a:gridCol>
                <a:gridCol w="576072">
                  <a:extLst>
                    <a:ext uri="{9D8B030D-6E8A-4147-A177-3AD203B41FA5}">
                      <a16:colId xmlns:a16="http://schemas.microsoft.com/office/drawing/2014/main" val="1340668902"/>
                    </a:ext>
                  </a:extLst>
                </a:gridCol>
                <a:gridCol w="576072">
                  <a:extLst>
                    <a:ext uri="{9D8B030D-6E8A-4147-A177-3AD203B41FA5}">
                      <a16:colId xmlns:a16="http://schemas.microsoft.com/office/drawing/2014/main" val="1754287571"/>
                    </a:ext>
                  </a:extLst>
                </a:gridCol>
                <a:gridCol w="576072">
                  <a:extLst>
                    <a:ext uri="{9D8B030D-6E8A-4147-A177-3AD203B41FA5}">
                      <a16:colId xmlns:a16="http://schemas.microsoft.com/office/drawing/2014/main" val="1286204133"/>
                    </a:ext>
                  </a:extLst>
                </a:gridCol>
                <a:gridCol w="576072">
                  <a:extLst>
                    <a:ext uri="{9D8B030D-6E8A-4147-A177-3AD203B41FA5}">
                      <a16:colId xmlns:a16="http://schemas.microsoft.com/office/drawing/2014/main" val="1491064829"/>
                    </a:ext>
                  </a:extLst>
                </a:gridCol>
                <a:gridCol w="576072">
                  <a:extLst>
                    <a:ext uri="{9D8B030D-6E8A-4147-A177-3AD203B41FA5}">
                      <a16:colId xmlns:a16="http://schemas.microsoft.com/office/drawing/2014/main" val="1153046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432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- 2022-01-19 13:00:01</a:t>
                      </a:r>
                      <a:r>
                        <a:rPr kumimoji="0" lang="en-US" sz="1000" b="0" i="0" u="none" strike="noStrike" kern="1200" cap="none" spc="0" normalizeH="0" baseline="0" noProof="0">
                          <a:ln>
                            <a:noFill/>
                          </a:ln>
                          <a:solidFill>
                            <a:prstClr val="black"/>
                          </a:solidFill>
                          <a:effectLst/>
                          <a:uLnTx/>
                          <a:uFillTx/>
                          <a:latin typeface="+mn-lt"/>
                          <a:ea typeface="+mn-ea"/>
                          <a:cs typeface="+mn-cs"/>
                        </a:rPr>
                        <a:t>
 [#SCSBakingAmbassador] The most anticipated part of Chinese New Year is of course the good food and treats. Looking to get your hand dirty? Try out this Cream Cheese Butter Cookies recipe by Ambassador Joycelyn Tlc . 
Stay tuned every Wednesday this month for a new Baking Ambassador Recipe.
#SCSMalaysia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extLst>
                  <a:ext uri="{0D108BD9-81ED-4DB2-BD59-A6C34878D82A}">
                    <a16:rowId xmlns:a16="http://schemas.microsoft.com/office/drawing/2014/main" val="3963186364"/>
                  </a:ext>
                </a:extLst>
              </a:tr>
            </a:tbl>
          </a:graphicData>
        </a:graphic>
      </p:graphicFrame>
      <p:sp>
        <p:nvSpPr>
          <p:cNvPr id="4" name="Text Placeholder 3">
            <a:extLst>
              <a:ext uri="{FF2B5EF4-FFF2-40B4-BE49-F238E27FC236}">
                <a16:creationId xmlns:a16="http://schemas.microsoft.com/office/drawing/2014/main" id="{5CDD49E8-D8A9-4E6D-9D6F-5EE1EBB458EE}"/>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7493067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7EE72-388C-43E6-822F-C5FC49FA2865}"/>
              </a:ext>
            </a:extLst>
          </p:cNvPr>
          <p:cNvSpPr>
            <a:spLocks noGrp="1"/>
          </p:cNvSpPr>
          <p:nvPr>
            <p:ph type="title"/>
          </p:nvPr>
        </p:nvSpPr>
        <p:spPr/>
        <p:txBody>
          <a:bodyPr/>
          <a:lstStyle/>
          <a:p>
            <a:r>
              <a:rPr lang="en-US"/>
              <a:t>Facebook Facebook FB - Own Posts Table I-Rate (Insights)  | SCS Dairy MY - 8 of 19</a:t>
            </a:r>
          </a:p>
        </p:txBody>
      </p:sp>
      <p:graphicFrame>
        <p:nvGraphicFramePr>
          <p:cNvPr id="5" name="Table Placeholder 4">
            <a:extLst>
              <a:ext uri="{FF2B5EF4-FFF2-40B4-BE49-F238E27FC236}">
                <a16:creationId xmlns:a16="http://schemas.microsoft.com/office/drawing/2014/main" id="{F67CCB53-2B16-4DB3-ABE7-49930F9B608F}"/>
              </a:ext>
            </a:extLst>
          </p:cNvPr>
          <p:cNvGraphicFramePr>
            <a:graphicFrameLocks noGrp="1"/>
          </p:cNvGraphicFramePr>
          <p:nvPr>
            <p:ph type="tbl" sz="quarter" idx="13"/>
            <p:extLst>
              <p:ext uri="{D42A27DB-BD31-4B8C-83A1-F6EECF244321}">
                <p14:modId xmlns:p14="http://schemas.microsoft.com/office/powerpoint/2010/main" val="16867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2263362"/>
                    </a:ext>
                  </a:extLst>
                </a:gridCol>
                <a:gridCol w="740664">
                  <a:extLst>
                    <a:ext uri="{9D8B030D-6E8A-4147-A177-3AD203B41FA5}">
                      <a16:colId xmlns:a16="http://schemas.microsoft.com/office/drawing/2014/main" val="4197860822"/>
                    </a:ext>
                  </a:extLst>
                </a:gridCol>
                <a:gridCol w="740664">
                  <a:extLst>
                    <a:ext uri="{9D8B030D-6E8A-4147-A177-3AD203B41FA5}">
                      <a16:colId xmlns:a16="http://schemas.microsoft.com/office/drawing/2014/main" val="1295779858"/>
                    </a:ext>
                  </a:extLst>
                </a:gridCol>
                <a:gridCol w="576072">
                  <a:extLst>
                    <a:ext uri="{9D8B030D-6E8A-4147-A177-3AD203B41FA5}">
                      <a16:colId xmlns:a16="http://schemas.microsoft.com/office/drawing/2014/main" val="1194579300"/>
                    </a:ext>
                  </a:extLst>
                </a:gridCol>
                <a:gridCol w="576072">
                  <a:extLst>
                    <a:ext uri="{9D8B030D-6E8A-4147-A177-3AD203B41FA5}">
                      <a16:colId xmlns:a16="http://schemas.microsoft.com/office/drawing/2014/main" val="2989492199"/>
                    </a:ext>
                  </a:extLst>
                </a:gridCol>
                <a:gridCol w="493776">
                  <a:extLst>
                    <a:ext uri="{9D8B030D-6E8A-4147-A177-3AD203B41FA5}">
                      <a16:colId xmlns:a16="http://schemas.microsoft.com/office/drawing/2014/main" val="4158793048"/>
                    </a:ext>
                  </a:extLst>
                </a:gridCol>
                <a:gridCol w="576072">
                  <a:extLst>
                    <a:ext uri="{9D8B030D-6E8A-4147-A177-3AD203B41FA5}">
                      <a16:colId xmlns:a16="http://schemas.microsoft.com/office/drawing/2014/main" val="142988247"/>
                    </a:ext>
                  </a:extLst>
                </a:gridCol>
                <a:gridCol w="576072">
                  <a:extLst>
                    <a:ext uri="{9D8B030D-6E8A-4147-A177-3AD203B41FA5}">
                      <a16:colId xmlns:a16="http://schemas.microsoft.com/office/drawing/2014/main" val="3172383545"/>
                    </a:ext>
                  </a:extLst>
                </a:gridCol>
                <a:gridCol w="576072">
                  <a:extLst>
                    <a:ext uri="{9D8B030D-6E8A-4147-A177-3AD203B41FA5}">
                      <a16:colId xmlns:a16="http://schemas.microsoft.com/office/drawing/2014/main" val="3681700321"/>
                    </a:ext>
                  </a:extLst>
                </a:gridCol>
                <a:gridCol w="576072">
                  <a:extLst>
                    <a:ext uri="{9D8B030D-6E8A-4147-A177-3AD203B41FA5}">
                      <a16:colId xmlns:a16="http://schemas.microsoft.com/office/drawing/2014/main" val="315885857"/>
                    </a:ext>
                  </a:extLst>
                </a:gridCol>
                <a:gridCol w="576072">
                  <a:extLst>
                    <a:ext uri="{9D8B030D-6E8A-4147-A177-3AD203B41FA5}">
                      <a16:colId xmlns:a16="http://schemas.microsoft.com/office/drawing/2014/main" val="2255847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79270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- 2022-01-18 16:19:56</a:t>
                      </a:r>
                      <a:r>
                        <a:rPr kumimoji="0" lang="en-US" sz="1000" b="0" i="0" u="none" strike="noStrike" kern="1200" cap="none" spc="0" normalizeH="0" baseline="0" noProof="0">
                          <a:ln>
                            <a:noFill/>
                          </a:ln>
                          <a:solidFill>
                            <a:prstClr val="black"/>
                          </a:solidFill>
                          <a:effectLst/>
                          <a:uLnTx/>
                          <a:uFillTx/>
                          <a:latin typeface="+mn-lt"/>
                          <a:ea typeface="+mn-ea"/>
                          <a:cs typeface="+mn-cs"/>
                        </a:rPr>
                        <a:t>
 That cake made by @nazrul_naeem looks so delicious! “Made this honeycomb butter cake using the SCS Butterscoth Spreadable Butter and its taste is so smooth and buttery!”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266318225"/>
                  </a:ext>
                </a:extLst>
              </a:tr>
            </a:tbl>
          </a:graphicData>
        </a:graphic>
      </p:graphicFrame>
      <p:sp>
        <p:nvSpPr>
          <p:cNvPr id="4" name="Text Placeholder 3">
            <a:extLst>
              <a:ext uri="{FF2B5EF4-FFF2-40B4-BE49-F238E27FC236}">
                <a16:creationId xmlns:a16="http://schemas.microsoft.com/office/drawing/2014/main" id="{2B7D9268-85AA-412A-A030-82FD2DBF93B7}"/>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3252356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51013-C215-4824-BE68-41B5322AAA85}"/>
              </a:ext>
            </a:extLst>
          </p:cNvPr>
          <p:cNvSpPr>
            <a:spLocks noGrp="1"/>
          </p:cNvSpPr>
          <p:nvPr>
            <p:ph type="title"/>
          </p:nvPr>
        </p:nvSpPr>
        <p:spPr/>
        <p:txBody>
          <a:bodyPr/>
          <a:lstStyle/>
          <a:p>
            <a:r>
              <a:rPr lang="en-US"/>
              <a:t>Facebook Facebook FB - Own Posts Table I-Rate (Insights)  | SCS Dairy MY - 9 of 19</a:t>
            </a:r>
          </a:p>
        </p:txBody>
      </p:sp>
      <p:graphicFrame>
        <p:nvGraphicFramePr>
          <p:cNvPr id="5" name="Table Placeholder 4">
            <a:extLst>
              <a:ext uri="{FF2B5EF4-FFF2-40B4-BE49-F238E27FC236}">
                <a16:creationId xmlns:a16="http://schemas.microsoft.com/office/drawing/2014/main" id="{123AEF06-2A37-4A7A-8776-73A1C579BBB7}"/>
              </a:ext>
            </a:extLst>
          </p:cNvPr>
          <p:cNvGraphicFramePr>
            <a:graphicFrameLocks noGrp="1"/>
          </p:cNvGraphicFramePr>
          <p:nvPr>
            <p:ph type="tbl" sz="quarter" idx="13"/>
            <p:extLst>
              <p:ext uri="{D42A27DB-BD31-4B8C-83A1-F6EECF244321}">
                <p14:modId xmlns:p14="http://schemas.microsoft.com/office/powerpoint/2010/main" val="2365125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17287809"/>
                    </a:ext>
                  </a:extLst>
                </a:gridCol>
                <a:gridCol w="740664">
                  <a:extLst>
                    <a:ext uri="{9D8B030D-6E8A-4147-A177-3AD203B41FA5}">
                      <a16:colId xmlns:a16="http://schemas.microsoft.com/office/drawing/2014/main" val="1099842494"/>
                    </a:ext>
                  </a:extLst>
                </a:gridCol>
                <a:gridCol w="740664">
                  <a:extLst>
                    <a:ext uri="{9D8B030D-6E8A-4147-A177-3AD203B41FA5}">
                      <a16:colId xmlns:a16="http://schemas.microsoft.com/office/drawing/2014/main" val="3719550133"/>
                    </a:ext>
                  </a:extLst>
                </a:gridCol>
                <a:gridCol w="576072">
                  <a:extLst>
                    <a:ext uri="{9D8B030D-6E8A-4147-A177-3AD203B41FA5}">
                      <a16:colId xmlns:a16="http://schemas.microsoft.com/office/drawing/2014/main" val="757058008"/>
                    </a:ext>
                  </a:extLst>
                </a:gridCol>
                <a:gridCol w="576072">
                  <a:extLst>
                    <a:ext uri="{9D8B030D-6E8A-4147-A177-3AD203B41FA5}">
                      <a16:colId xmlns:a16="http://schemas.microsoft.com/office/drawing/2014/main" val="1246742341"/>
                    </a:ext>
                  </a:extLst>
                </a:gridCol>
                <a:gridCol w="493776">
                  <a:extLst>
                    <a:ext uri="{9D8B030D-6E8A-4147-A177-3AD203B41FA5}">
                      <a16:colId xmlns:a16="http://schemas.microsoft.com/office/drawing/2014/main" val="3270254866"/>
                    </a:ext>
                  </a:extLst>
                </a:gridCol>
                <a:gridCol w="576072">
                  <a:extLst>
                    <a:ext uri="{9D8B030D-6E8A-4147-A177-3AD203B41FA5}">
                      <a16:colId xmlns:a16="http://schemas.microsoft.com/office/drawing/2014/main" val="3944136316"/>
                    </a:ext>
                  </a:extLst>
                </a:gridCol>
                <a:gridCol w="576072">
                  <a:extLst>
                    <a:ext uri="{9D8B030D-6E8A-4147-A177-3AD203B41FA5}">
                      <a16:colId xmlns:a16="http://schemas.microsoft.com/office/drawing/2014/main" val="1815625481"/>
                    </a:ext>
                  </a:extLst>
                </a:gridCol>
                <a:gridCol w="576072">
                  <a:extLst>
                    <a:ext uri="{9D8B030D-6E8A-4147-A177-3AD203B41FA5}">
                      <a16:colId xmlns:a16="http://schemas.microsoft.com/office/drawing/2014/main" val="3391486857"/>
                    </a:ext>
                  </a:extLst>
                </a:gridCol>
                <a:gridCol w="576072">
                  <a:extLst>
                    <a:ext uri="{9D8B030D-6E8A-4147-A177-3AD203B41FA5}">
                      <a16:colId xmlns:a16="http://schemas.microsoft.com/office/drawing/2014/main" val="262191883"/>
                    </a:ext>
                  </a:extLst>
                </a:gridCol>
                <a:gridCol w="576072">
                  <a:extLst>
                    <a:ext uri="{9D8B030D-6E8A-4147-A177-3AD203B41FA5}">
                      <a16:colId xmlns:a16="http://schemas.microsoft.com/office/drawing/2014/main" val="3574866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73206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- 2022-01-18 13:55:03</a:t>
                      </a:r>
                      <a:r>
                        <a:rPr kumimoji="0" lang="en-US" sz="1000" b="0" i="0" u="none" strike="noStrike" kern="1200" cap="none" spc="0" normalizeH="0" baseline="0" noProof="0">
                          <a:ln>
                            <a:noFill/>
                          </a:ln>
                          <a:solidFill>
                            <a:prstClr val="black"/>
                          </a:solidFill>
                          <a:effectLst/>
                          <a:uLnTx/>
                          <a:uFillTx/>
                          <a:latin typeface="+mn-lt"/>
                          <a:ea typeface="+mn-ea"/>
                          <a:cs typeface="+mn-cs"/>
                        </a:rPr>
                        <a:t>
 [#SCSContest] Touch 'n Go eWallet Reload Pin e-ang paus worth RM88 from SCS can be yours!
Wait no further and join our Bake &amp; Win Contest NOW and stand a chance to win these awesome prizes!
Follow the steps mentioned below to join:
1. Like and Follow SCS Dairy MY Facebook page.
2. Share a photo of your favourite CNY delicacy made with any SCS product in the comments section.
3. Tell us why you love using SCS products to create your CNY delicacies. 
4. Share this contest post and tag 5 friends. 100 lucky winners will be selected to win Touch 'n Go eWallet Reload Pin e-ang paus worth RM88 each from SCS!
Join now here: https://bit.ly/3mLGkRN
Contest ends on 31 January 2022,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extLst>
                  <a:ext uri="{0D108BD9-81ED-4DB2-BD59-A6C34878D82A}">
                    <a16:rowId xmlns:a16="http://schemas.microsoft.com/office/drawing/2014/main" val="2058050947"/>
                  </a:ext>
                </a:extLst>
              </a:tr>
            </a:tbl>
          </a:graphicData>
        </a:graphic>
      </p:graphicFrame>
      <p:sp>
        <p:nvSpPr>
          <p:cNvPr id="4" name="Text Placeholder 3">
            <a:extLst>
              <a:ext uri="{FF2B5EF4-FFF2-40B4-BE49-F238E27FC236}">
                <a16:creationId xmlns:a16="http://schemas.microsoft.com/office/drawing/2014/main" id="{934A1464-F378-439C-901D-4C0A1E4D742C}"/>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519584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35110-85E5-4CB3-9350-905D853D7B05}"/>
              </a:ext>
            </a:extLst>
          </p:cNvPr>
          <p:cNvSpPr>
            <a:spLocks noGrp="1"/>
          </p:cNvSpPr>
          <p:nvPr>
            <p:ph type="title"/>
          </p:nvPr>
        </p:nvSpPr>
        <p:spPr/>
        <p:txBody>
          <a:bodyPr/>
          <a:lstStyle/>
          <a:p>
            <a:r>
              <a:rPr lang="en-US"/>
              <a:t>Facebook Facebook FB - Own Posts Table I-Rate (Insights)  | SCS Dairy MY - 10 of 19</a:t>
            </a:r>
          </a:p>
        </p:txBody>
      </p:sp>
      <p:graphicFrame>
        <p:nvGraphicFramePr>
          <p:cNvPr id="5" name="Table Placeholder 4">
            <a:extLst>
              <a:ext uri="{FF2B5EF4-FFF2-40B4-BE49-F238E27FC236}">
                <a16:creationId xmlns:a16="http://schemas.microsoft.com/office/drawing/2014/main" id="{BF5A6BA6-1215-4A8F-B7B5-1025B2E3A7A3}"/>
              </a:ext>
            </a:extLst>
          </p:cNvPr>
          <p:cNvGraphicFramePr>
            <a:graphicFrameLocks noGrp="1"/>
          </p:cNvGraphicFramePr>
          <p:nvPr>
            <p:ph type="tbl" sz="quarter" idx="13"/>
            <p:extLst>
              <p:ext uri="{D42A27DB-BD31-4B8C-83A1-F6EECF244321}">
                <p14:modId xmlns:p14="http://schemas.microsoft.com/office/powerpoint/2010/main" val="3720477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34331239"/>
                    </a:ext>
                  </a:extLst>
                </a:gridCol>
                <a:gridCol w="740664">
                  <a:extLst>
                    <a:ext uri="{9D8B030D-6E8A-4147-A177-3AD203B41FA5}">
                      <a16:colId xmlns:a16="http://schemas.microsoft.com/office/drawing/2014/main" val="3588172071"/>
                    </a:ext>
                  </a:extLst>
                </a:gridCol>
                <a:gridCol w="740664">
                  <a:extLst>
                    <a:ext uri="{9D8B030D-6E8A-4147-A177-3AD203B41FA5}">
                      <a16:colId xmlns:a16="http://schemas.microsoft.com/office/drawing/2014/main" val="1942000837"/>
                    </a:ext>
                  </a:extLst>
                </a:gridCol>
                <a:gridCol w="576072">
                  <a:extLst>
                    <a:ext uri="{9D8B030D-6E8A-4147-A177-3AD203B41FA5}">
                      <a16:colId xmlns:a16="http://schemas.microsoft.com/office/drawing/2014/main" val="3674620207"/>
                    </a:ext>
                  </a:extLst>
                </a:gridCol>
                <a:gridCol w="576072">
                  <a:extLst>
                    <a:ext uri="{9D8B030D-6E8A-4147-A177-3AD203B41FA5}">
                      <a16:colId xmlns:a16="http://schemas.microsoft.com/office/drawing/2014/main" val="4288017868"/>
                    </a:ext>
                  </a:extLst>
                </a:gridCol>
                <a:gridCol w="493776">
                  <a:extLst>
                    <a:ext uri="{9D8B030D-6E8A-4147-A177-3AD203B41FA5}">
                      <a16:colId xmlns:a16="http://schemas.microsoft.com/office/drawing/2014/main" val="1078204124"/>
                    </a:ext>
                  </a:extLst>
                </a:gridCol>
                <a:gridCol w="576072">
                  <a:extLst>
                    <a:ext uri="{9D8B030D-6E8A-4147-A177-3AD203B41FA5}">
                      <a16:colId xmlns:a16="http://schemas.microsoft.com/office/drawing/2014/main" val="83413821"/>
                    </a:ext>
                  </a:extLst>
                </a:gridCol>
                <a:gridCol w="576072">
                  <a:extLst>
                    <a:ext uri="{9D8B030D-6E8A-4147-A177-3AD203B41FA5}">
                      <a16:colId xmlns:a16="http://schemas.microsoft.com/office/drawing/2014/main" val="1881675825"/>
                    </a:ext>
                  </a:extLst>
                </a:gridCol>
                <a:gridCol w="576072">
                  <a:extLst>
                    <a:ext uri="{9D8B030D-6E8A-4147-A177-3AD203B41FA5}">
                      <a16:colId xmlns:a16="http://schemas.microsoft.com/office/drawing/2014/main" val="4244125376"/>
                    </a:ext>
                  </a:extLst>
                </a:gridCol>
                <a:gridCol w="576072">
                  <a:extLst>
                    <a:ext uri="{9D8B030D-6E8A-4147-A177-3AD203B41FA5}">
                      <a16:colId xmlns:a16="http://schemas.microsoft.com/office/drawing/2014/main" val="1316197267"/>
                    </a:ext>
                  </a:extLst>
                </a:gridCol>
                <a:gridCol w="576072">
                  <a:extLst>
                    <a:ext uri="{9D8B030D-6E8A-4147-A177-3AD203B41FA5}">
                      <a16:colId xmlns:a16="http://schemas.microsoft.com/office/drawing/2014/main" val="4168481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0466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- 2022-01-18 13:02:01</a:t>
                      </a:r>
                      <a:r>
                        <a:rPr kumimoji="0" lang="en-US" sz="1000" b="0" i="0" u="none" strike="noStrike" kern="1200" cap="none" spc="0" normalizeH="0" baseline="0" noProof="0">
                          <a:ln>
                            <a:noFill/>
                          </a:ln>
                          <a:solidFill>
                            <a:prstClr val="black"/>
                          </a:solidFill>
                          <a:effectLst/>
                          <a:uLnTx/>
                          <a:uFillTx/>
                          <a:latin typeface="+mn-lt"/>
                          <a:ea typeface="+mn-ea"/>
                          <a:cs typeface="+mn-cs"/>
                        </a:rPr>
                        <a:t>
 “Since cooking with SCS Spreadable Butter, I not only save time to prepare breakfast, but also don’t need to add other seasonings. It’s delicious, convenient and healthy. ❤️ Come and give it a try! 👍🏻” Thanks @yyyue_0210 for the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881829825"/>
                  </a:ext>
                </a:extLst>
              </a:tr>
            </a:tbl>
          </a:graphicData>
        </a:graphic>
      </p:graphicFrame>
      <p:sp>
        <p:nvSpPr>
          <p:cNvPr id="4" name="Text Placeholder 3">
            <a:extLst>
              <a:ext uri="{FF2B5EF4-FFF2-40B4-BE49-F238E27FC236}">
                <a16:creationId xmlns:a16="http://schemas.microsoft.com/office/drawing/2014/main" id="{054A9C21-364A-4B34-993E-8B6B05BAAF84}"/>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46008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6994C-C181-401A-861F-2BFDE2A2DAF3}"/>
              </a:ext>
            </a:extLst>
          </p:cNvPr>
          <p:cNvSpPr>
            <a:spLocks noGrp="1"/>
          </p:cNvSpPr>
          <p:nvPr>
            <p:ph type="title"/>
          </p:nvPr>
        </p:nvSpPr>
        <p:spPr/>
        <p:txBody>
          <a:bodyPr/>
          <a:lstStyle/>
          <a:p>
            <a:r>
              <a:rPr lang="en-US"/>
              <a:t>Facebook Facebook FB - Own Posts Table I-Rate (Insights)  | SCS Dairy MY - 11 of 19</a:t>
            </a:r>
          </a:p>
        </p:txBody>
      </p:sp>
      <p:graphicFrame>
        <p:nvGraphicFramePr>
          <p:cNvPr id="5" name="Table Placeholder 4">
            <a:extLst>
              <a:ext uri="{FF2B5EF4-FFF2-40B4-BE49-F238E27FC236}">
                <a16:creationId xmlns:a16="http://schemas.microsoft.com/office/drawing/2014/main" id="{82D1E3D1-4550-4C58-93F5-C3785BF90920}"/>
              </a:ext>
            </a:extLst>
          </p:cNvPr>
          <p:cNvGraphicFramePr>
            <a:graphicFrameLocks noGrp="1"/>
          </p:cNvGraphicFramePr>
          <p:nvPr>
            <p:ph type="tbl" sz="quarter" idx="13"/>
            <p:extLst>
              <p:ext uri="{D42A27DB-BD31-4B8C-83A1-F6EECF244321}">
                <p14:modId xmlns:p14="http://schemas.microsoft.com/office/powerpoint/2010/main" val="733323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48692913"/>
                    </a:ext>
                  </a:extLst>
                </a:gridCol>
                <a:gridCol w="740664">
                  <a:extLst>
                    <a:ext uri="{9D8B030D-6E8A-4147-A177-3AD203B41FA5}">
                      <a16:colId xmlns:a16="http://schemas.microsoft.com/office/drawing/2014/main" val="3981533539"/>
                    </a:ext>
                  </a:extLst>
                </a:gridCol>
                <a:gridCol w="740664">
                  <a:extLst>
                    <a:ext uri="{9D8B030D-6E8A-4147-A177-3AD203B41FA5}">
                      <a16:colId xmlns:a16="http://schemas.microsoft.com/office/drawing/2014/main" val="2388304580"/>
                    </a:ext>
                  </a:extLst>
                </a:gridCol>
                <a:gridCol w="576072">
                  <a:extLst>
                    <a:ext uri="{9D8B030D-6E8A-4147-A177-3AD203B41FA5}">
                      <a16:colId xmlns:a16="http://schemas.microsoft.com/office/drawing/2014/main" val="141520449"/>
                    </a:ext>
                  </a:extLst>
                </a:gridCol>
                <a:gridCol w="576072">
                  <a:extLst>
                    <a:ext uri="{9D8B030D-6E8A-4147-A177-3AD203B41FA5}">
                      <a16:colId xmlns:a16="http://schemas.microsoft.com/office/drawing/2014/main" val="2368595186"/>
                    </a:ext>
                  </a:extLst>
                </a:gridCol>
                <a:gridCol w="493776">
                  <a:extLst>
                    <a:ext uri="{9D8B030D-6E8A-4147-A177-3AD203B41FA5}">
                      <a16:colId xmlns:a16="http://schemas.microsoft.com/office/drawing/2014/main" val="3431824359"/>
                    </a:ext>
                  </a:extLst>
                </a:gridCol>
                <a:gridCol w="576072">
                  <a:extLst>
                    <a:ext uri="{9D8B030D-6E8A-4147-A177-3AD203B41FA5}">
                      <a16:colId xmlns:a16="http://schemas.microsoft.com/office/drawing/2014/main" val="2072890041"/>
                    </a:ext>
                  </a:extLst>
                </a:gridCol>
                <a:gridCol w="576072">
                  <a:extLst>
                    <a:ext uri="{9D8B030D-6E8A-4147-A177-3AD203B41FA5}">
                      <a16:colId xmlns:a16="http://schemas.microsoft.com/office/drawing/2014/main" val="4146136205"/>
                    </a:ext>
                  </a:extLst>
                </a:gridCol>
                <a:gridCol w="576072">
                  <a:extLst>
                    <a:ext uri="{9D8B030D-6E8A-4147-A177-3AD203B41FA5}">
                      <a16:colId xmlns:a16="http://schemas.microsoft.com/office/drawing/2014/main" val="1434767068"/>
                    </a:ext>
                  </a:extLst>
                </a:gridCol>
                <a:gridCol w="576072">
                  <a:extLst>
                    <a:ext uri="{9D8B030D-6E8A-4147-A177-3AD203B41FA5}">
                      <a16:colId xmlns:a16="http://schemas.microsoft.com/office/drawing/2014/main" val="1041465747"/>
                    </a:ext>
                  </a:extLst>
                </a:gridCol>
                <a:gridCol w="576072">
                  <a:extLst>
                    <a:ext uri="{9D8B030D-6E8A-4147-A177-3AD203B41FA5}">
                      <a16:colId xmlns:a16="http://schemas.microsoft.com/office/drawing/2014/main" val="1603877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21299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- 2022-01-18 11:27:00</a:t>
                      </a:r>
                      <a:r>
                        <a:rPr kumimoji="0" lang="en-US" sz="1000" b="0" i="0" u="none" strike="noStrike" kern="1200" cap="none" spc="0" normalizeH="0" baseline="0" noProof="0">
                          <a:ln>
                            <a:noFill/>
                          </a:ln>
                          <a:solidFill>
                            <a:prstClr val="black"/>
                          </a:solidFill>
                          <a:effectLst/>
                          <a:uLnTx/>
                          <a:uFillTx/>
                          <a:latin typeface="+mn-lt"/>
                          <a:ea typeface="+mn-ea"/>
                          <a:cs typeface="+mn-cs"/>
                        </a:rPr>
                        <a:t>
 Want to make perfect pineapple tarts for CNY? Follow these easy tips to get perfect results!
1. Cook the pineapple puree until very thick: 
You need to cook the pineapple puree until very thick. It shouldn’t have any visible liquid remain. It should be dry enough to hold the shape. Otherwise, the pineapple juice will drip onto the baking tray during baking.
2. Do not knead the dough excessively: 
Excessive kneading will form gluten, which will make the pastry less crumbly, and bread-like. Stop kneading once it comes together and become a shiny mass to avoid this from happening.
3. Apply egg wash after the pastry is baked: Do not apply the egg wash at the beginning of baking. The pastry is too soft at this moment. You are risking to destroy the pattern created if you use a brush to apply the egg wash. However, it is safe to do it after ten minutes of baking when the pastry is cooked.
#SCStip
Source: https://tasteasianfood.com/pineapple-tart/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extLst>
                  <a:ext uri="{0D108BD9-81ED-4DB2-BD59-A6C34878D82A}">
                    <a16:rowId xmlns:a16="http://schemas.microsoft.com/office/drawing/2014/main" val="337048339"/>
                  </a:ext>
                </a:extLst>
              </a:tr>
            </a:tbl>
          </a:graphicData>
        </a:graphic>
      </p:graphicFrame>
      <p:sp>
        <p:nvSpPr>
          <p:cNvPr id="4" name="Text Placeholder 3">
            <a:extLst>
              <a:ext uri="{FF2B5EF4-FFF2-40B4-BE49-F238E27FC236}">
                <a16:creationId xmlns:a16="http://schemas.microsoft.com/office/drawing/2014/main" id="{077B97A6-FF6C-40A8-AC42-1ED23A4138CB}"/>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2359108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6DF2B-FF6C-424C-8D10-82FF7016AB72}"/>
              </a:ext>
            </a:extLst>
          </p:cNvPr>
          <p:cNvSpPr>
            <a:spLocks noGrp="1"/>
          </p:cNvSpPr>
          <p:nvPr>
            <p:ph type="title"/>
          </p:nvPr>
        </p:nvSpPr>
        <p:spPr/>
        <p:txBody>
          <a:bodyPr/>
          <a:lstStyle/>
          <a:p>
            <a:r>
              <a:rPr lang="en-US"/>
              <a:t>Facebook Facebook FB - Own Posts Table I-Rate (Insights)  | SCS Dairy MY - 12 of 19</a:t>
            </a:r>
          </a:p>
        </p:txBody>
      </p:sp>
      <p:graphicFrame>
        <p:nvGraphicFramePr>
          <p:cNvPr id="5" name="Table Placeholder 4">
            <a:extLst>
              <a:ext uri="{FF2B5EF4-FFF2-40B4-BE49-F238E27FC236}">
                <a16:creationId xmlns:a16="http://schemas.microsoft.com/office/drawing/2014/main" id="{3B9F1FFB-9FA5-4E2C-933A-E6FFF700BA7C}"/>
              </a:ext>
            </a:extLst>
          </p:cNvPr>
          <p:cNvGraphicFramePr>
            <a:graphicFrameLocks noGrp="1"/>
          </p:cNvGraphicFramePr>
          <p:nvPr>
            <p:ph type="tbl" sz="quarter" idx="13"/>
            <p:extLst>
              <p:ext uri="{D42A27DB-BD31-4B8C-83A1-F6EECF244321}">
                <p14:modId xmlns:p14="http://schemas.microsoft.com/office/powerpoint/2010/main" val="132389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49884561"/>
                    </a:ext>
                  </a:extLst>
                </a:gridCol>
                <a:gridCol w="740664">
                  <a:extLst>
                    <a:ext uri="{9D8B030D-6E8A-4147-A177-3AD203B41FA5}">
                      <a16:colId xmlns:a16="http://schemas.microsoft.com/office/drawing/2014/main" val="2020402928"/>
                    </a:ext>
                  </a:extLst>
                </a:gridCol>
                <a:gridCol w="740664">
                  <a:extLst>
                    <a:ext uri="{9D8B030D-6E8A-4147-A177-3AD203B41FA5}">
                      <a16:colId xmlns:a16="http://schemas.microsoft.com/office/drawing/2014/main" val="2924698446"/>
                    </a:ext>
                  </a:extLst>
                </a:gridCol>
                <a:gridCol w="576072">
                  <a:extLst>
                    <a:ext uri="{9D8B030D-6E8A-4147-A177-3AD203B41FA5}">
                      <a16:colId xmlns:a16="http://schemas.microsoft.com/office/drawing/2014/main" val="1617712567"/>
                    </a:ext>
                  </a:extLst>
                </a:gridCol>
                <a:gridCol w="576072">
                  <a:extLst>
                    <a:ext uri="{9D8B030D-6E8A-4147-A177-3AD203B41FA5}">
                      <a16:colId xmlns:a16="http://schemas.microsoft.com/office/drawing/2014/main" val="3223207679"/>
                    </a:ext>
                  </a:extLst>
                </a:gridCol>
                <a:gridCol w="493776">
                  <a:extLst>
                    <a:ext uri="{9D8B030D-6E8A-4147-A177-3AD203B41FA5}">
                      <a16:colId xmlns:a16="http://schemas.microsoft.com/office/drawing/2014/main" val="3487667950"/>
                    </a:ext>
                  </a:extLst>
                </a:gridCol>
                <a:gridCol w="576072">
                  <a:extLst>
                    <a:ext uri="{9D8B030D-6E8A-4147-A177-3AD203B41FA5}">
                      <a16:colId xmlns:a16="http://schemas.microsoft.com/office/drawing/2014/main" val="3280175650"/>
                    </a:ext>
                  </a:extLst>
                </a:gridCol>
                <a:gridCol w="576072">
                  <a:extLst>
                    <a:ext uri="{9D8B030D-6E8A-4147-A177-3AD203B41FA5}">
                      <a16:colId xmlns:a16="http://schemas.microsoft.com/office/drawing/2014/main" val="955891593"/>
                    </a:ext>
                  </a:extLst>
                </a:gridCol>
                <a:gridCol w="576072">
                  <a:extLst>
                    <a:ext uri="{9D8B030D-6E8A-4147-A177-3AD203B41FA5}">
                      <a16:colId xmlns:a16="http://schemas.microsoft.com/office/drawing/2014/main" val="2521439780"/>
                    </a:ext>
                  </a:extLst>
                </a:gridCol>
                <a:gridCol w="576072">
                  <a:extLst>
                    <a:ext uri="{9D8B030D-6E8A-4147-A177-3AD203B41FA5}">
                      <a16:colId xmlns:a16="http://schemas.microsoft.com/office/drawing/2014/main" val="3192146624"/>
                    </a:ext>
                  </a:extLst>
                </a:gridCol>
                <a:gridCol w="576072">
                  <a:extLst>
                    <a:ext uri="{9D8B030D-6E8A-4147-A177-3AD203B41FA5}">
                      <a16:colId xmlns:a16="http://schemas.microsoft.com/office/drawing/2014/main" val="2064561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25805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- 2022-01-18 11:03:02</a:t>
                      </a:r>
                      <a:r>
                        <a:rPr kumimoji="0" lang="en-US" sz="1000" b="0" i="0" u="none" strike="noStrike" kern="1200" cap="none" spc="0" normalizeH="0" baseline="0" noProof="0">
                          <a:ln>
                            <a:noFill/>
                          </a:ln>
                          <a:solidFill>
                            <a:prstClr val="black"/>
                          </a:solidFill>
                          <a:effectLst/>
                          <a:uLnTx/>
                          <a:uFillTx/>
                          <a:latin typeface="+mn-lt"/>
                          <a:ea typeface="+mn-ea"/>
                          <a:cs typeface="+mn-cs"/>
                        </a:rPr>
                        <a:t>
 Eating chicken during the upcoming CNY reunion dinner symbolises togetherness. Chinese roast chicken recipe made with SCS Rosemary &amp; Herb Spreadable Butter is flavorful, juicy, and absolutely mouthwatering! It's quick and easy to make and will be perfect to serve at your CNY reunion dinner!
Chinese Roast Chicken
Ingredients:
1 chicken, about 1.5 kg-2 kg
4 cloves garlic, lightly pounded
1- inch (2cm) piece ginger, peeled and sliced
Ingredients for the marinade:
3 tablespoons soy sauce
1 1/2 tablespoons honey
1/2 teaspoon Chinese five-spice powder
1/2 teaspoon Chinese rose wine (or Shaoxing wine)
1/2 teaspoon sesame oil
1/4 teaspoon salt
3 dashes white pepper
Ingredients for skin coating:
2 tablespoons SCS Rosemary &amp; Herb Spreadable Butter
1/4 teaspoon sesame oil
1 teaspoon honey
Instructions:
1. Clean the chicken with water and pat dry inside and out. Truss the chicken. 
2. Mix the Marinade ingredients well in a small bowl and rub it generously on the skin of the chicken and also the cavity. Insert the garlic and ginger inside the cavity and then transfer it into a Ziploc bag. Pour the remaining Marinade into the bag and marinate the chicken overnight. You can turn the plastic bag to make sure that the chicken is evenly marinated.
3. Take the chicken out of the plastic bag, discard the garlic and ginger in the cavity. Air dry the chicken for about 30 minutes at room temperature or until the skin surface is no longer wet. You can turn on a fan. Mix the Skin Coating ingredients well in a small bowl. Set aside.
4. Heat up the oven to 207°C. Place the chicken in a roasting pan (at the lower rack) and roast for about 45 minutes. Check the chicken at 30 minutes point and if the skin is browned too soon, cover the chicken with a sheet of aluminum foil. 
5. Remove the chicken from the oven and turn it to the underside of the chicken and roast for 15 minutes. Remove it from the oven and brush the entire chicken with the skin coating mixture. Continue to roast the chicken for about 5-10 minutes on each side, or until both sides of the chicken become a golden-hued brown in color. 
6. Remove from the oven, let cool, chop up and serve immediately. Save the juice from the chicken and serve with steamed rice.
Source: https://rasamalaysia.com/chinese-roast-chicken/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extLst>
                  <a:ext uri="{0D108BD9-81ED-4DB2-BD59-A6C34878D82A}">
                    <a16:rowId xmlns:a16="http://schemas.microsoft.com/office/drawing/2014/main" val="2895780112"/>
                  </a:ext>
                </a:extLst>
              </a:tr>
            </a:tbl>
          </a:graphicData>
        </a:graphic>
      </p:graphicFrame>
      <p:sp>
        <p:nvSpPr>
          <p:cNvPr id="4" name="Text Placeholder 3">
            <a:extLst>
              <a:ext uri="{FF2B5EF4-FFF2-40B4-BE49-F238E27FC236}">
                <a16:creationId xmlns:a16="http://schemas.microsoft.com/office/drawing/2014/main" id="{03D3777B-BB0B-4EE6-AFBA-3821C8BFC1F5}"/>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985791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3EB3D-9BF4-45D5-94D1-4015C885DBBD}"/>
              </a:ext>
            </a:extLst>
          </p:cNvPr>
          <p:cNvSpPr>
            <a:spLocks noGrp="1"/>
          </p:cNvSpPr>
          <p:nvPr>
            <p:ph type="title"/>
          </p:nvPr>
        </p:nvSpPr>
        <p:spPr/>
        <p:txBody>
          <a:bodyPr/>
          <a:lstStyle/>
          <a:p>
            <a:r>
              <a:rPr lang="en-US"/>
              <a:t>Facebook Facebook FB - Own Posts Table I-Rate (Insights)  | SCS Dairy MY - 13 of 19</a:t>
            </a:r>
          </a:p>
        </p:txBody>
      </p:sp>
      <p:graphicFrame>
        <p:nvGraphicFramePr>
          <p:cNvPr id="5" name="Table Placeholder 4">
            <a:extLst>
              <a:ext uri="{FF2B5EF4-FFF2-40B4-BE49-F238E27FC236}">
                <a16:creationId xmlns:a16="http://schemas.microsoft.com/office/drawing/2014/main" id="{022E2BD4-41D4-4404-9956-12AB7E7FE89B}"/>
              </a:ext>
            </a:extLst>
          </p:cNvPr>
          <p:cNvGraphicFramePr>
            <a:graphicFrameLocks noGrp="1"/>
          </p:cNvGraphicFramePr>
          <p:nvPr>
            <p:ph type="tbl" sz="quarter" idx="13"/>
            <p:extLst>
              <p:ext uri="{D42A27DB-BD31-4B8C-83A1-F6EECF244321}">
                <p14:modId xmlns:p14="http://schemas.microsoft.com/office/powerpoint/2010/main" val="3399319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373532"/>
                    </a:ext>
                  </a:extLst>
                </a:gridCol>
                <a:gridCol w="740664">
                  <a:extLst>
                    <a:ext uri="{9D8B030D-6E8A-4147-A177-3AD203B41FA5}">
                      <a16:colId xmlns:a16="http://schemas.microsoft.com/office/drawing/2014/main" val="1086901449"/>
                    </a:ext>
                  </a:extLst>
                </a:gridCol>
                <a:gridCol w="740664">
                  <a:extLst>
                    <a:ext uri="{9D8B030D-6E8A-4147-A177-3AD203B41FA5}">
                      <a16:colId xmlns:a16="http://schemas.microsoft.com/office/drawing/2014/main" val="2473164117"/>
                    </a:ext>
                  </a:extLst>
                </a:gridCol>
                <a:gridCol w="576072">
                  <a:extLst>
                    <a:ext uri="{9D8B030D-6E8A-4147-A177-3AD203B41FA5}">
                      <a16:colId xmlns:a16="http://schemas.microsoft.com/office/drawing/2014/main" val="3984706994"/>
                    </a:ext>
                  </a:extLst>
                </a:gridCol>
                <a:gridCol w="576072">
                  <a:extLst>
                    <a:ext uri="{9D8B030D-6E8A-4147-A177-3AD203B41FA5}">
                      <a16:colId xmlns:a16="http://schemas.microsoft.com/office/drawing/2014/main" val="4266825219"/>
                    </a:ext>
                  </a:extLst>
                </a:gridCol>
                <a:gridCol w="493776">
                  <a:extLst>
                    <a:ext uri="{9D8B030D-6E8A-4147-A177-3AD203B41FA5}">
                      <a16:colId xmlns:a16="http://schemas.microsoft.com/office/drawing/2014/main" val="1714664000"/>
                    </a:ext>
                  </a:extLst>
                </a:gridCol>
                <a:gridCol w="576072">
                  <a:extLst>
                    <a:ext uri="{9D8B030D-6E8A-4147-A177-3AD203B41FA5}">
                      <a16:colId xmlns:a16="http://schemas.microsoft.com/office/drawing/2014/main" val="2149057294"/>
                    </a:ext>
                  </a:extLst>
                </a:gridCol>
                <a:gridCol w="576072">
                  <a:extLst>
                    <a:ext uri="{9D8B030D-6E8A-4147-A177-3AD203B41FA5}">
                      <a16:colId xmlns:a16="http://schemas.microsoft.com/office/drawing/2014/main" val="2386579801"/>
                    </a:ext>
                  </a:extLst>
                </a:gridCol>
                <a:gridCol w="576072">
                  <a:extLst>
                    <a:ext uri="{9D8B030D-6E8A-4147-A177-3AD203B41FA5}">
                      <a16:colId xmlns:a16="http://schemas.microsoft.com/office/drawing/2014/main" val="2365195514"/>
                    </a:ext>
                  </a:extLst>
                </a:gridCol>
                <a:gridCol w="576072">
                  <a:extLst>
                    <a:ext uri="{9D8B030D-6E8A-4147-A177-3AD203B41FA5}">
                      <a16:colId xmlns:a16="http://schemas.microsoft.com/office/drawing/2014/main" val="3806310038"/>
                    </a:ext>
                  </a:extLst>
                </a:gridCol>
                <a:gridCol w="576072">
                  <a:extLst>
                    <a:ext uri="{9D8B030D-6E8A-4147-A177-3AD203B41FA5}">
                      <a16:colId xmlns:a16="http://schemas.microsoft.com/office/drawing/2014/main" val="3129923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6060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- 2022-01-17 13:00:01</a:t>
                      </a:r>
                      <a:r>
                        <a:rPr kumimoji="0" lang="en-US" sz="1000" b="0" i="0" u="none" strike="noStrike" kern="1200" cap="none" spc="0" normalizeH="0" baseline="0" noProof="0">
                          <a:ln>
                            <a:noFill/>
                          </a:ln>
                          <a:solidFill>
                            <a:prstClr val="black"/>
                          </a:solidFill>
                          <a:effectLst/>
                          <a:uLnTx/>
                          <a:uFillTx/>
                          <a:latin typeface="+mn-lt"/>
                          <a:ea typeface="+mn-ea"/>
                          <a:cs typeface="+mn-cs"/>
                        </a:rPr>
                        <a:t>
 @bella_natasya says, “Terliur tak tengok pasta Kak Bell? Buat penggemar pasta, korang boleh cuba guna butter terbaru SCS Spreadable Butter yang dah ada perisa!🧈🌿 Utk masakan pasta, Kak Bell guna butter SCS Rosemary &amp; Herbs Spreadable Butter, Memang mudah sebab dah siap ada herbs dan bau dia memang wangi giler😍.”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698336979"/>
                  </a:ext>
                </a:extLst>
              </a:tr>
            </a:tbl>
          </a:graphicData>
        </a:graphic>
      </p:graphicFrame>
      <p:sp>
        <p:nvSpPr>
          <p:cNvPr id="4" name="Text Placeholder 3">
            <a:extLst>
              <a:ext uri="{FF2B5EF4-FFF2-40B4-BE49-F238E27FC236}">
                <a16:creationId xmlns:a16="http://schemas.microsoft.com/office/drawing/2014/main" id="{720F75B8-BBB2-4DED-A4D9-E6D1C8A256A5}"/>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139816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4D09B-1443-41A7-853E-679A88C13C34}"/>
              </a:ext>
            </a:extLst>
          </p:cNvPr>
          <p:cNvSpPr>
            <a:spLocks noGrp="1"/>
          </p:cNvSpPr>
          <p:nvPr>
            <p:ph type="title"/>
          </p:nvPr>
        </p:nvSpPr>
        <p:spPr/>
        <p:txBody>
          <a:bodyPr/>
          <a:lstStyle/>
          <a:p>
            <a:r>
              <a:rPr lang="en-US"/>
              <a:t>Facebook Facebook FB - Own Posts Table I-Rate (Insights)  | SCS Dairy MY - 14 of 19</a:t>
            </a:r>
          </a:p>
        </p:txBody>
      </p:sp>
      <p:graphicFrame>
        <p:nvGraphicFramePr>
          <p:cNvPr id="5" name="Table Placeholder 4">
            <a:extLst>
              <a:ext uri="{FF2B5EF4-FFF2-40B4-BE49-F238E27FC236}">
                <a16:creationId xmlns:a16="http://schemas.microsoft.com/office/drawing/2014/main" id="{25CC674B-8F9D-45B4-85DF-29085CCD079F}"/>
              </a:ext>
            </a:extLst>
          </p:cNvPr>
          <p:cNvGraphicFramePr>
            <a:graphicFrameLocks noGrp="1"/>
          </p:cNvGraphicFramePr>
          <p:nvPr>
            <p:ph type="tbl" sz="quarter" idx="13"/>
            <p:extLst>
              <p:ext uri="{D42A27DB-BD31-4B8C-83A1-F6EECF244321}">
                <p14:modId xmlns:p14="http://schemas.microsoft.com/office/powerpoint/2010/main" val="3905695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47441184"/>
                    </a:ext>
                  </a:extLst>
                </a:gridCol>
                <a:gridCol w="740664">
                  <a:extLst>
                    <a:ext uri="{9D8B030D-6E8A-4147-A177-3AD203B41FA5}">
                      <a16:colId xmlns:a16="http://schemas.microsoft.com/office/drawing/2014/main" val="1440258146"/>
                    </a:ext>
                  </a:extLst>
                </a:gridCol>
                <a:gridCol w="740664">
                  <a:extLst>
                    <a:ext uri="{9D8B030D-6E8A-4147-A177-3AD203B41FA5}">
                      <a16:colId xmlns:a16="http://schemas.microsoft.com/office/drawing/2014/main" val="844558594"/>
                    </a:ext>
                  </a:extLst>
                </a:gridCol>
                <a:gridCol w="576072">
                  <a:extLst>
                    <a:ext uri="{9D8B030D-6E8A-4147-A177-3AD203B41FA5}">
                      <a16:colId xmlns:a16="http://schemas.microsoft.com/office/drawing/2014/main" val="2165910458"/>
                    </a:ext>
                  </a:extLst>
                </a:gridCol>
                <a:gridCol w="576072">
                  <a:extLst>
                    <a:ext uri="{9D8B030D-6E8A-4147-A177-3AD203B41FA5}">
                      <a16:colId xmlns:a16="http://schemas.microsoft.com/office/drawing/2014/main" val="3606482475"/>
                    </a:ext>
                  </a:extLst>
                </a:gridCol>
                <a:gridCol w="493776">
                  <a:extLst>
                    <a:ext uri="{9D8B030D-6E8A-4147-A177-3AD203B41FA5}">
                      <a16:colId xmlns:a16="http://schemas.microsoft.com/office/drawing/2014/main" val="500529483"/>
                    </a:ext>
                  </a:extLst>
                </a:gridCol>
                <a:gridCol w="576072">
                  <a:extLst>
                    <a:ext uri="{9D8B030D-6E8A-4147-A177-3AD203B41FA5}">
                      <a16:colId xmlns:a16="http://schemas.microsoft.com/office/drawing/2014/main" val="747290726"/>
                    </a:ext>
                  </a:extLst>
                </a:gridCol>
                <a:gridCol w="576072">
                  <a:extLst>
                    <a:ext uri="{9D8B030D-6E8A-4147-A177-3AD203B41FA5}">
                      <a16:colId xmlns:a16="http://schemas.microsoft.com/office/drawing/2014/main" val="1869928272"/>
                    </a:ext>
                  </a:extLst>
                </a:gridCol>
                <a:gridCol w="576072">
                  <a:extLst>
                    <a:ext uri="{9D8B030D-6E8A-4147-A177-3AD203B41FA5}">
                      <a16:colId xmlns:a16="http://schemas.microsoft.com/office/drawing/2014/main" val="672528151"/>
                    </a:ext>
                  </a:extLst>
                </a:gridCol>
                <a:gridCol w="576072">
                  <a:extLst>
                    <a:ext uri="{9D8B030D-6E8A-4147-A177-3AD203B41FA5}">
                      <a16:colId xmlns:a16="http://schemas.microsoft.com/office/drawing/2014/main" val="1627699682"/>
                    </a:ext>
                  </a:extLst>
                </a:gridCol>
                <a:gridCol w="576072">
                  <a:extLst>
                    <a:ext uri="{9D8B030D-6E8A-4147-A177-3AD203B41FA5}">
                      <a16:colId xmlns:a16="http://schemas.microsoft.com/office/drawing/2014/main" val="2406799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5751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- 2022-01-17 10:05:00</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Answer &amp; Win Contest today!
Here’s how to join the contest:
1. Like SCS Dairy MY Facebook page and this contest post.
2. Choose the correct answer for the following question: SCS Sliced Cheese is available in a new _____g pack.
a) 600g 
b) 400g
c) 1000g
3. Post your answers in the comment section.
4. Share our contest post and tag 5 friends. Only 1 lucky winner will be selected to win 3 Luminarc Tiago Dinner Plates worth RM108!
Join now! Contest ends on 24 January 2022, 11:59pm.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extLst>
                  <a:ext uri="{0D108BD9-81ED-4DB2-BD59-A6C34878D82A}">
                    <a16:rowId xmlns:a16="http://schemas.microsoft.com/office/drawing/2014/main" val="1435221559"/>
                  </a:ext>
                </a:extLst>
              </a:tr>
            </a:tbl>
          </a:graphicData>
        </a:graphic>
      </p:graphicFrame>
      <p:sp>
        <p:nvSpPr>
          <p:cNvPr id="4" name="Text Placeholder 3">
            <a:extLst>
              <a:ext uri="{FF2B5EF4-FFF2-40B4-BE49-F238E27FC236}">
                <a16:creationId xmlns:a16="http://schemas.microsoft.com/office/drawing/2014/main" id="{686F170A-C7CB-401F-8A96-A8DFCA90AFEA}"/>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3971652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C75C6-68B0-493D-BD92-B7EFEC9A26D5}"/>
              </a:ext>
            </a:extLst>
          </p:cNvPr>
          <p:cNvSpPr>
            <a:spLocks noGrp="1"/>
          </p:cNvSpPr>
          <p:nvPr>
            <p:ph type="title"/>
          </p:nvPr>
        </p:nvSpPr>
        <p:spPr/>
        <p:txBody>
          <a:bodyPr/>
          <a:lstStyle/>
          <a:p>
            <a:r>
              <a:rPr lang="en-US"/>
              <a:t>Facebook Facebook FB - Own Posts Table I-Rate (Insights)  | SCS Dairy MY - 15 of 19</a:t>
            </a:r>
          </a:p>
        </p:txBody>
      </p:sp>
      <p:graphicFrame>
        <p:nvGraphicFramePr>
          <p:cNvPr id="5" name="Table Placeholder 4">
            <a:extLst>
              <a:ext uri="{FF2B5EF4-FFF2-40B4-BE49-F238E27FC236}">
                <a16:creationId xmlns:a16="http://schemas.microsoft.com/office/drawing/2014/main" id="{EF928288-FCAE-4D6C-A631-D00AA79F2E06}"/>
              </a:ext>
            </a:extLst>
          </p:cNvPr>
          <p:cNvGraphicFramePr>
            <a:graphicFrameLocks noGrp="1"/>
          </p:cNvGraphicFramePr>
          <p:nvPr>
            <p:ph type="tbl" sz="quarter" idx="13"/>
            <p:extLst>
              <p:ext uri="{D42A27DB-BD31-4B8C-83A1-F6EECF244321}">
                <p14:modId xmlns:p14="http://schemas.microsoft.com/office/powerpoint/2010/main" val="153616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4471111"/>
                    </a:ext>
                  </a:extLst>
                </a:gridCol>
                <a:gridCol w="740664">
                  <a:extLst>
                    <a:ext uri="{9D8B030D-6E8A-4147-A177-3AD203B41FA5}">
                      <a16:colId xmlns:a16="http://schemas.microsoft.com/office/drawing/2014/main" val="3557009051"/>
                    </a:ext>
                  </a:extLst>
                </a:gridCol>
                <a:gridCol w="740664">
                  <a:extLst>
                    <a:ext uri="{9D8B030D-6E8A-4147-A177-3AD203B41FA5}">
                      <a16:colId xmlns:a16="http://schemas.microsoft.com/office/drawing/2014/main" val="2179648724"/>
                    </a:ext>
                  </a:extLst>
                </a:gridCol>
                <a:gridCol w="576072">
                  <a:extLst>
                    <a:ext uri="{9D8B030D-6E8A-4147-A177-3AD203B41FA5}">
                      <a16:colId xmlns:a16="http://schemas.microsoft.com/office/drawing/2014/main" val="2891740629"/>
                    </a:ext>
                  </a:extLst>
                </a:gridCol>
                <a:gridCol w="576072">
                  <a:extLst>
                    <a:ext uri="{9D8B030D-6E8A-4147-A177-3AD203B41FA5}">
                      <a16:colId xmlns:a16="http://schemas.microsoft.com/office/drawing/2014/main" val="1821858668"/>
                    </a:ext>
                  </a:extLst>
                </a:gridCol>
                <a:gridCol w="493776">
                  <a:extLst>
                    <a:ext uri="{9D8B030D-6E8A-4147-A177-3AD203B41FA5}">
                      <a16:colId xmlns:a16="http://schemas.microsoft.com/office/drawing/2014/main" val="2504362291"/>
                    </a:ext>
                  </a:extLst>
                </a:gridCol>
                <a:gridCol w="576072">
                  <a:extLst>
                    <a:ext uri="{9D8B030D-6E8A-4147-A177-3AD203B41FA5}">
                      <a16:colId xmlns:a16="http://schemas.microsoft.com/office/drawing/2014/main" val="2464425844"/>
                    </a:ext>
                  </a:extLst>
                </a:gridCol>
                <a:gridCol w="576072">
                  <a:extLst>
                    <a:ext uri="{9D8B030D-6E8A-4147-A177-3AD203B41FA5}">
                      <a16:colId xmlns:a16="http://schemas.microsoft.com/office/drawing/2014/main" val="1034506294"/>
                    </a:ext>
                  </a:extLst>
                </a:gridCol>
                <a:gridCol w="576072">
                  <a:extLst>
                    <a:ext uri="{9D8B030D-6E8A-4147-A177-3AD203B41FA5}">
                      <a16:colId xmlns:a16="http://schemas.microsoft.com/office/drawing/2014/main" val="2244663632"/>
                    </a:ext>
                  </a:extLst>
                </a:gridCol>
                <a:gridCol w="576072">
                  <a:extLst>
                    <a:ext uri="{9D8B030D-6E8A-4147-A177-3AD203B41FA5}">
                      <a16:colId xmlns:a16="http://schemas.microsoft.com/office/drawing/2014/main" val="2801716369"/>
                    </a:ext>
                  </a:extLst>
                </a:gridCol>
                <a:gridCol w="576072">
                  <a:extLst>
                    <a:ext uri="{9D8B030D-6E8A-4147-A177-3AD203B41FA5}">
                      <a16:colId xmlns:a16="http://schemas.microsoft.com/office/drawing/2014/main" val="482615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89505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- 2022-01-16 12:01:05</a:t>
                      </a:r>
                      <a:r>
                        <a:rPr kumimoji="0" lang="en-US" sz="1000" b="0" i="0" u="none" strike="noStrike" kern="1200" cap="none" spc="0" normalizeH="0" baseline="0" noProof="0">
                          <a:ln>
                            <a:noFill/>
                          </a:ln>
                          <a:solidFill>
                            <a:prstClr val="black"/>
                          </a:solidFill>
                          <a:effectLst/>
                          <a:uLnTx/>
                          <a:uFillTx/>
                          <a:latin typeface="+mn-lt"/>
                          <a:ea typeface="+mn-ea"/>
                          <a:cs typeface="+mn-cs"/>
                        </a:rPr>
                        <a:t>
 “I love SCS Butter because it is very delicious to eat with toast and I can use it to bake cookies and cakes.”
Joon Loong - SCS Fan
SCS Butter is your best bet when it comes to baking delicious cookies for CNY, especially pineapple 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1981404350"/>
                  </a:ext>
                </a:extLst>
              </a:tr>
            </a:tbl>
          </a:graphicData>
        </a:graphic>
      </p:graphicFrame>
      <p:sp>
        <p:nvSpPr>
          <p:cNvPr id="4" name="Text Placeholder 3">
            <a:extLst>
              <a:ext uri="{FF2B5EF4-FFF2-40B4-BE49-F238E27FC236}">
                <a16:creationId xmlns:a16="http://schemas.microsoft.com/office/drawing/2014/main" id="{FF89AD2C-CF1B-40DB-8A13-300F8B68558A}"/>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1347706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FF54B-6D5B-438A-AADF-0DC8846D93A0}"/>
              </a:ext>
            </a:extLst>
          </p:cNvPr>
          <p:cNvSpPr>
            <a:spLocks noGrp="1"/>
          </p:cNvSpPr>
          <p:nvPr>
            <p:ph type="title"/>
          </p:nvPr>
        </p:nvSpPr>
        <p:spPr/>
        <p:txBody>
          <a:bodyPr/>
          <a:lstStyle/>
          <a:p>
            <a:r>
              <a:rPr lang="en-US"/>
              <a:t>Facebook Facebook FB - Own Posts Table I-Rate (Insights)  | SCS Dairy MY - 16 of 19</a:t>
            </a:r>
          </a:p>
        </p:txBody>
      </p:sp>
      <p:graphicFrame>
        <p:nvGraphicFramePr>
          <p:cNvPr id="5" name="Table Placeholder 4">
            <a:extLst>
              <a:ext uri="{FF2B5EF4-FFF2-40B4-BE49-F238E27FC236}">
                <a16:creationId xmlns:a16="http://schemas.microsoft.com/office/drawing/2014/main" id="{2119A788-7B38-42AA-9AFC-4C36A0B92F15}"/>
              </a:ext>
            </a:extLst>
          </p:cNvPr>
          <p:cNvGraphicFramePr>
            <a:graphicFrameLocks noGrp="1"/>
          </p:cNvGraphicFramePr>
          <p:nvPr>
            <p:ph type="tbl" sz="quarter" idx="13"/>
            <p:extLst>
              <p:ext uri="{D42A27DB-BD31-4B8C-83A1-F6EECF244321}">
                <p14:modId xmlns:p14="http://schemas.microsoft.com/office/powerpoint/2010/main" val="2541530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46441826"/>
                    </a:ext>
                  </a:extLst>
                </a:gridCol>
                <a:gridCol w="740664">
                  <a:extLst>
                    <a:ext uri="{9D8B030D-6E8A-4147-A177-3AD203B41FA5}">
                      <a16:colId xmlns:a16="http://schemas.microsoft.com/office/drawing/2014/main" val="1390230136"/>
                    </a:ext>
                  </a:extLst>
                </a:gridCol>
                <a:gridCol w="740664">
                  <a:extLst>
                    <a:ext uri="{9D8B030D-6E8A-4147-A177-3AD203B41FA5}">
                      <a16:colId xmlns:a16="http://schemas.microsoft.com/office/drawing/2014/main" val="3075368994"/>
                    </a:ext>
                  </a:extLst>
                </a:gridCol>
                <a:gridCol w="576072">
                  <a:extLst>
                    <a:ext uri="{9D8B030D-6E8A-4147-A177-3AD203B41FA5}">
                      <a16:colId xmlns:a16="http://schemas.microsoft.com/office/drawing/2014/main" val="2866330935"/>
                    </a:ext>
                  </a:extLst>
                </a:gridCol>
                <a:gridCol w="576072">
                  <a:extLst>
                    <a:ext uri="{9D8B030D-6E8A-4147-A177-3AD203B41FA5}">
                      <a16:colId xmlns:a16="http://schemas.microsoft.com/office/drawing/2014/main" val="3317978036"/>
                    </a:ext>
                  </a:extLst>
                </a:gridCol>
                <a:gridCol w="493776">
                  <a:extLst>
                    <a:ext uri="{9D8B030D-6E8A-4147-A177-3AD203B41FA5}">
                      <a16:colId xmlns:a16="http://schemas.microsoft.com/office/drawing/2014/main" val="1843765114"/>
                    </a:ext>
                  </a:extLst>
                </a:gridCol>
                <a:gridCol w="576072">
                  <a:extLst>
                    <a:ext uri="{9D8B030D-6E8A-4147-A177-3AD203B41FA5}">
                      <a16:colId xmlns:a16="http://schemas.microsoft.com/office/drawing/2014/main" val="3123926743"/>
                    </a:ext>
                  </a:extLst>
                </a:gridCol>
                <a:gridCol w="576072">
                  <a:extLst>
                    <a:ext uri="{9D8B030D-6E8A-4147-A177-3AD203B41FA5}">
                      <a16:colId xmlns:a16="http://schemas.microsoft.com/office/drawing/2014/main" val="795761425"/>
                    </a:ext>
                  </a:extLst>
                </a:gridCol>
                <a:gridCol w="576072">
                  <a:extLst>
                    <a:ext uri="{9D8B030D-6E8A-4147-A177-3AD203B41FA5}">
                      <a16:colId xmlns:a16="http://schemas.microsoft.com/office/drawing/2014/main" val="2257983368"/>
                    </a:ext>
                  </a:extLst>
                </a:gridCol>
                <a:gridCol w="576072">
                  <a:extLst>
                    <a:ext uri="{9D8B030D-6E8A-4147-A177-3AD203B41FA5}">
                      <a16:colId xmlns:a16="http://schemas.microsoft.com/office/drawing/2014/main" val="3856456929"/>
                    </a:ext>
                  </a:extLst>
                </a:gridCol>
                <a:gridCol w="576072">
                  <a:extLst>
                    <a:ext uri="{9D8B030D-6E8A-4147-A177-3AD203B41FA5}">
                      <a16:colId xmlns:a16="http://schemas.microsoft.com/office/drawing/2014/main" val="1095871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22148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- 2022-01-16 09:03:00</a:t>
                      </a:r>
                      <a:r>
                        <a:rPr kumimoji="0" lang="en-US" sz="1000" b="0" i="0" u="none" strike="noStrike" kern="1200" cap="none" spc="0" normalizeH="0" baseline="0" noProof="0">
                          <a:ln>
                            <a:noFill/>
                          </a:ln>
                          <a:solidFill>
                            <a:prstClr val="black"/>
                          </a:solidFill>
                          <a:effectLst/>
                          <a:uLnTx/>
                          <a:uFillTx/>
                          <a:latin typeface="+mn-lt"/>
                          <a:ea typeface="+mn-ea"/>
                          <a:cs typeface="+mn-cs"/>
                        </a:rPr>
                        <a:t>
 @shilarey98 says, “It's really easy cooking my favourite food with SCS Spreadable Butter 🧈 I really like the texture of SCS Rosemary &amp; Herb Spreadable Butter, making it with my spaghetti it's taste superbs! It's really lifesaver for me I'm housewife and need rush to cooking everytime my kid and household need me! Thanks SCS for making such a nice spreadable butter.”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567140012"/>
                  </a:ext>
                </a:extLst>
              </a:tr>
            </a:tbl>
          </a:graphicData>
        </a:graphic>
      </p:graphicFrame>
      <p:sp>
        <p:nvSpPr>
          <p:cNvPr id="4" name="Text Placeholder 3">
            <a:extLst>
              <a:ext uri="{FF2B5EF4-FFF2-40B4-BE49-F238E27FC236}">
                <a16:creationId xmlns:a16="http://schemas.microsoft.com/office/drawing/2014/main" id="{C396DA71-F24C-46EB-91B3-78011FBC0B02}"/>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1443188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9FEEE-C52E-42B8-97C7-2BB44DF9BF13}"/>
              </a:ext>
            </a:extLst>
          </p:cNvPr>
          <p:cNvSpPr>
            <a:spLocks noGrp="1"/>
          </p:cNvSpPr>
          <p:nvPr>
            <p:ph type="title"/>
          </p:nvPr>
        </p:nvSpPr>
        <p:spPr/>
        <p:txBody>
          <a:bodyPr/>
          <a:lstStyle/>
          <a:p>
            <a:r>
              <a:rPr lang="en-US"/>
              <a:t>Facebook Facebook FB - Own Posts Table I-Rate (Insights)  | SCS Dairy MY - 17 of 19</a:t>
            </a:r>
          </a:p>
        </p:txBody>
      </p:sp>
      <p:graphicFrame>
        <p:nvGraphicFramePr>
          <p:cNvPr id="5" name="Table Placeholder 4">
            <a:extLst>
              <a:ext uri="{FF2B5EF4-FFF2-40B4-BE49-F238E27FC236}">
                <a16:creationId xmlns:a16="http://schemas.microsoft.com/office/drawing/2014/main" id="{4B084125-8A9D-44C0-B23E-057643488CBC}"/>
              </a:ext>
            </a:extLst>
          </p:cNvPr>
          <p:cNvGraphicFramePr>
            <a:graphicFrameLocks noGrp="1"/>
          </p:cNvGraphicFramePr>
          <p:nvPr>
            <p:ph type="tbl" sz="quarter" idx="13"/>
            <p:extLst>
              <p:ext uri="{D42A27DB-BD31-4B8C-83A1-F6EECF244321}">
                <p14:modId xmlns:p14="http://schemas.microsoft.com/office/powerpoint/2010/main" val="3377493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53033106"/>
                    </a:ext>
                  </a:extLst>
                </a:gridCol>
                <a:gridCol w="740664">
                  <a:extLst>
                    <a:ext uri="{9D8B030D-6E8A-4147-A177-3AD203B41FA5}">
                      <a16:colId xmlns:a16="http://schemas.microsoft.com/office/drawing/2014/main" val="3122949625"/>
                    </a:ext>
                  </a:extLst>
                </a:gridCol>
                <a:gridCol w="740664">
                  <a:extLst>
                    <a:ext uri="{9D8B030D-6E8A-4147-A177-3AD203B41FA5}">
                      <a16:colId xmlns:a16="http://schemas.microsoft.com/office/drawing/2014/main" val="3326693321"/>
                    </a:ext>
                  </a:extLst>
                </a:gridCol>
                <a:gridCol w="576072">
                  <a:extLst>
                    <a:ext uri="{9D8B030D-6E8A-4147-A177-3AD203B41FA5}">
                      <a16:colId xmlns:a16="http://schemas.microsoft.com/office/drawing/2014/main" val="635399722"/>
                    </a:ext>
                  </a:extLst>
                </a:gridCol>
                <a:gridCol w="576072">
                  <a:extLst>
                    <a:ext uri="{9D8B030D-6E8A-4147-A177-3AD203B41FA5}">
                      <a16:colId xmlns:a16="http://schemas.microsoft.com/office/drawing/2014/main" val="2886631617"/>
                    </a:ext>
                  </a:extLst>
                </a:gridCol>
                <a:gridCol w="493776">
                  <a:extLst>
                    <a:ext uri="{9D8B030D-6E8A-4147-A177-3AD203B41FA5}">
                      <a16:colId xmlns:a16="http://schemas.microsoft.com/office/drawing/2014/main" val="3294439397"/>
                    </a:ext>
                  </a:extLst>
                </a:gridCol>
                <a:gridCol w="576072">
                  <a:extLst>
                    <a:ext uri="{9D8B030D-6E8A-4147-A177-3AD203B41FA5}">
                      <a16:colId xmlns:a16="http://schemas.microsoft.com/office/drawing/2014/main" val="756494912"/>
                    </a:ext>
                  </a:extLst>
                </a:gridCol>
                <a:gridCol w="576072">
                  <a:extLst>
                    <a:ext uri="{9D8B030D-6E8A-4147-A177-3AD203B41FA5}">
                      <a16:colId xmlns:a16="http://schemas.microsoft.com/office/drawing/2014/main" val="1589559399"/>
                    </a:ext>
                  </a:extLst>
                </a:gridCol>
                <a:gridCol w="576072">
                  <a:extLst>
                    <a:ext uri="{9D8B030D-6E8A-4147-A177-3AD203B41FA5}">
                      <a16:colId xmlns:a16="http://schemas.microsoft.com/office/drawing/2014/main" val="3220086206"/>
                    </a:ext>
                  </a:extLst>
                </a:gridCol>
                <a:gridCol w="576072">
                  <a:extLst>
                    <a:ext uri="{9D8B030D-6E8A-4147-A177-3AD203B41FA5}">
                      <a16:colId xmlns:a16="http://schemas.microsoft.com/office/drawing/2014/main" val="2255766556"/>
                    </a:ext>
                  </a:extLst>
                </a:gridCol>
                <a:gridCol w="576072">
                  <a:extLst>
                    <a:ext uri="{9D8B030D-6E8A-4147-A177-3AD203B41FA5}">
                      <a16:colId xmlns:a16="http://schemas.microsoft.com/office/drawing/2014/main" val="91997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42723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- 2022-01-15 17:05:02</a:t>
                      </a:r>
                      <a:r>
                        <a:rPr kumimoji="0" lang="en-US" sz="1000" b="0" i="0" u="none" strike="noStrike" kern="1200" cap="none" spc="0" normalizeH="0" baseline="0" noProof="0">
                          <a:ln>
                            <a:noFill/>
                          </a:ln>
                          <a:solidFill>
                            <a:prstClr val="black"/>
                          </a:solidFill>
                          <a:effectLst/>
                          <a:uLnTx/>
                          <a:uFillTx/>
                          <a:latin typeface="+mn-lt"/>
                          <a:ea typeface="+mn-ea"/>
                          <a:cs typeface="+mn-cs"/>
                        </a:rPr>
                        <a:t>
 @fizafantagiro had this to say after trying the new flavours of SCS Spreadable Butter; “Fiza dah cuba kedua-duanya dan serius rasa dia sedapp. Untuk roti biasa ni fiza sapu je flavours SCS Butterscotch Spreadable Butter dan zass terus rasa dia bertukar dah macam five stars foods tauu korang. Terasa betul butterscotch dia tu. Fiza ni memang jarang nak ada masa masak sebab tu fiza selalu pilih menu simple macam ni untuk noah. Minimum effort but hasil dia boleh buat noah happy!”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1632536831"/>
                  </a:ext>
                </a:extLst>
              </a:tr>
            </a:tbl>
          </a:graphicData>
        </a:graphic>
      </p:graphicFrame>
      <p:sp>
        <p:nvSpPr>
          <p:cNvPr id="4" name="Text Placeholder 3">
            <a:extLst>
              <a:ext uri="{FF2B5EF4-FFF2-40B4-BE49-F238E27FC236}">
                <a16:creationId xmlns:a16="http://schemas.microsoft.com/office/drawing/2014/main" id="{88A48DA6-0B7D-40CC-AC2E-354D5EDD7336}"/>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3392731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D6C58-EA40-4FE2-8210-53518EBA2D58}"/>
              </a:ext>
            </a:extLst>
          </p:cNvPr>
          <p:cNvSpPr>
            <a:spLocks noGrp="1"/>
          </p:cNvSpPr>
          <p:nvPr>
            <p:ph type="title"/>
          </p:nvPr>
        </p:nvSpPr>
        <p:spPr/>
        <p:txBody>
          <a:bodyPr/>
          <a:lstStyle/>
          <a:p>
            <a:r>
              <a:rPr lang="en-US"/>
              <a:t>Facebook Facebook FB - Own Posts Table I-Rate (Insights)  | SCS Dairy MY - 18 of 19</a:t>
            </a:r>
          </a:p>
        </p:txBody>
      </p:sp>
      <p:graphicFrame>
        <p:nvGraphicFramePr>
          <p:cNvPr id="5" name="Table Placeholder 4">
            <a:extLst>
              <a:ext uri="{FF2B5EF4-FFF2-40B4-BE49-F238E27FC236}">
                <a16:creationId xmlns:a16="http://schemas.microsoft.com/office/drawing/2014/main" id="{9737CB3F-91F8-4913-90D8-515F01BC8BD0}"/>
              </a:ext>
            </a:extLst>
          </p:cNvPr>
          <p:cNvGraphicFramePr>
            <a:graphicFrameLocks noGrp="1"/>
          </p:cNvGraphicFramePr>
          <p:nvPr>
            <p:ph type="tbl" sz="quarter" idx="13"/>
            <p:extLst>
              <p:ext uri="{D42A27DB-BD31-4B8C-83A1-F6EECF244321}">
                <p14:modId xmlns:p14="http://schemas.microsoft.com/office/powerpoint/2010/main" val="1704503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15241173"/>
                    </a:ext>
                  </a:extLst>
                </a:gridCol>
                <a:gridCol w="740664">
                  <a:extLst>
                    <a:ext uri="{9D8B030D-6E8A-4147-A177-3AD203B41FA5}">
                      <a16:colId xmlns:a16="http://schemas.microsoft.com/office/drawing/2014/main" val="4155743514"/>
                    </a:ext>
                  </a:extLst>
                </a:gridCol>
                <a:gridCol w="740664">
                  <a:extLst>
                    <a:ext uri="{9D8B030D-6E8A-4147-A177-3AD203B41FA5}">
                      <a16:colId xmlns:a16="http://schemas.microsoft.com/office/drawing/2014/main" val="121289599"/>
                    </a:ext>
                  </a:extLst>
                </a:gridCol>
                <a:gridCol w="576072">
                  <a:extLst>
                    <a:ext uri="{9D8B030D-6E8A-4147-A177-3AD203B41FA5}">
                      <a16:colId xmlns:a16="http://schemas.microsoft.com/office/drawing/2014/main" val="3278374601"/>
                    </a:ext>
                  </a:extLst>
                </a:gridCol>
                <a:gridCol w="576072">
                  <a:extLst>
                    <a:ext uri="{9D8B030D-6E8A-4147-A177-3AD203B41FA5}">
                      <a16:colId xmlns:a16="http://schemas.microsoft.com/office/drawing/2014/main" val="2326417774"/>
                    </a:ext>
                  </a:extLst>
                </a:gridCol>
                <a:gridCol w="493776">
                  <a:extLst>
                    <a:ext uri="{9D8B030D-6E8A-4147-A177-3AD203B41FA5}">
                      <a16:colId xmlns:a16="http://schemas.microsoft.com/office/drawing/2014/main" val="2135510913"/>
                    </a:ext>
                  </a:extLst>
                </a:gridCol>
                <a:gridCol w="576072">
                  <a:extLst>
                    <a:ext uri="{9D8B030D-6E8A-4147-A177-3AD203B41FA5}">
                      <a16:colId xmlns:a16="http://schemas.microsoft.com/office/drawing/2014/main" val="1658529349"/>
                    </a:ext>
                  </a:extLst>
                </a:gridCol>
                <a:gridCol w="576072">
                  <a:extLst>
                    <a:ext uri="{9D8B030D-6E8A-4147-A177-3AD203B41FA5}">
                      <a16:colId xmlns:a16="http://schemas.microsoft.com/office/drawing/2014/main" val="176053264"/>
                    </a:ext>
                  </a:extLst>
                </a:gridCol>
                <a:gridCol w="576072">
                  <a:extLst>
                    <a:ext uri="{9D8B030D-6E8A-4147-A177-3AD203B41FA5}">
                      <a16:colId xmlns:a16="http://schemas.microsoft.com/office/drawing/2014/main" val="614338356"/>
                    </a:ext>
                  </a:extLst>
                </a:gridCol>
                <a:gridCol w="576072">
                  <a:extLst>
                    <a:ext uri="{9D8B030D-6E8A-4147-A177-3AD203B41FA5}">
                      <a16:colId xmlns:a16="http://schemas.microsoft.com/office/drawing/2014/main" val="3993803055"/>
                    </a:ext>
                  </a:extLst>
                </a:gridCol>
                <a:gridCol w="576072">
                  <a:extLst>
                    <a:ext uri="{9D8B030D-6E8A-4147-A177-3AD203B41FA5}">
                      <a16:colId xmlns:a16="http://schemas.microsoft.com/office/drawing/2014/main" val="1204983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55298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- 2022-01-15 14:04:01</a:t>
                      </a:r>
                      <a:r>
                        <a:rPr kumimoji="0" lang="en-US" sz="1000" b="0" i="0" u="none" strike="noStrike" kern="1200" cap="none" spc="0" normalizeH="0" baseline="0" noProof="0">
                          <a:ln>
                            <a:noFill/>
                          </a:ln>
                          <a:solidFill>
                            <a:prstClr val="black"/>
                          </a:solidFill>
                          <a:effectLst/>
                          <a:uLnTx/>
                          <a:uFillTx/>
                          <a:latin typeface="+mn-lt"/>
                          <a:ea typeface="+mn-ea"/>
                          <a:cs typeface="+mn-cs"/>
                        </a:rPr>
                        <a:t>
 Almond cookies are loved by one and all during CNY! Add in a handful of chocolate chips to give it a twist and it’s just the perfect combination! These irresistible cookies made with SCS Butter will be wiped out within minutes!
Double Chocolate Almond Cookies
Ingredients:
100g SCS Unsalted Butter
45g castor sugar
45g brown sugar
20g egg
140g plain flour
20g cocoa powder
1/4 tsp baking soda
60g chocolate chips 
Handful of diced almonds
Instructions:
1. Cream butter with the sugars until light and fluffy.
2. Add in the egg a little at a time until it is well-incorporated with the batter.
3. Fold in the sifted flour, baking soda and cocoa powder until just incorporated.
4. Mix in the chocolate chips and diced almonds.
5. Roll tablespoonfuls of dough into a dough and flatten slightly on the baking sheet, spaced 1 inch apart.
6. Bake at 170°C for 12 minutes.
Source: http://sweetsandloves.blogspot.com/2010/01/double-chocolate-chip-almond-cookies.html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2395796495"/>
                  </a:ext>
                </a:extLst>
              </a:tr>
            </a:tbl>
          </a:graphicData>
        </a:graphic>
      </p:graphicFrame>
      <p:sp>
        <p:nvSpPr>
          <p:cNvPr id="4" name="Text Placeholder 3">
            <a:extLst>
              <a:ext uri="{FF2B5EF4-FFF2-40B4-BE49-F238E27FC236}">
                <a16:creationId xmlns:a16="http://schemas.microsoft.com/office/drawing/2014/main" id="{A4103096-AC25-4D54-BCD6-F5220150C624}"/>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17370408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B1628-5D76-4A4B-B395-FEA771D21709}"/>
              </a:ext>
            </a:extLst>
          </p:cNvPr>
          <p:cNvSpPr>
            <a:spLocks noGrp="1"/>
          </p:cNvSpPr>
          <p:nvPr>
            <p:ph type="title"/>
          </p:nvPr>
        </p:nvSpPr>
        <p:spPr/>
        <p:txBody>
          <a:bodyPr/>
          <a:lstStyle/>
          <a:p>
            <a:r>
              <a:rPr lang="en-US"/>
              <a:t>Facebook Facebook FB - Own Posts Table I-Rate (Insights)  | SCS Dairy MY - 19 of 19</a:t>
            </a:r>
          </a:p>
        </p:txBody>
      </p:sp>
      <p:graphicFrame>
        <p:nvGraphicFramePr>
          <p:cNvPr id="5" name="Table Placeholder 4">
            <a:extLst>
              <a:ext uri="{FF2B5EF4-FFF2-40B4-BE49-F238E27FC236}">
                <a16:creationId xmlns:a16="http://schemas.microsoft.com/office/drawing/2014/main" id="{9C3090CB-68D7-4E3B-A207-3A805CA2A13A}"/>
              </a:ext>
            </a:extLst>
          </p:cNvPr>
          <p:cNvGraphicFramePr>
            <a:graphicFrameLocks noGrp="1"/>
          </p:cNvGraphicFramePr>
          <p:nvPr>
            <p:ph type="tbl" sz="quarter" idx="13"/>
            <p:extLst>
              <p:ext uri="{D42A27DB-BD31-4B8C-83A1-F6EECF244321}">
                <p14:modId xmlns:p14="http://schemas.microsoft.com/office/powerpoint/2010/main" val="159182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73623840"/>
                    </a:ext>
                  </a:extLst>
                </a:gridCol>
                <a:gridCol w="740664">
                  <a:extLst>
                    <a:ext uri="{9D8B030D-6E8A-4147-A177-3AD203B41FA5}">
                      <a16:colId xmlns:a16="http://schemas.microsoft.com/office/drawing/2014/main" val="836196274"/>
                    </a:ext>
                  </a:extLst>
                </a:gridCol>
                <a:gridCol w="740664">
                  <a:extLst>
                    <a:ext uri="{9D8B030D-6E8A-4147-A177-3AD203B41FA5}">
                      <a16:colId xmlns:a16="http://schemas.microsoft.com/office/drawing/2014/main" val="42987192"/>
                    </a:ext>
                  </a:extLst>
                </a:gridCol>
                <a:gridCol w="576072">
                  <a:extLst>
                    <a:ext uri="{9D8B030D-6E8A-4147-A177-3AD203B41FA5}">
                      <a16:colId xmlns:a16="http://schemas.microsoft.com/office/drawing/2014/main" val="101643016"/>
                    </a:ext>
                  </a:extLst>
                </a:gridCol>
                <a:gridCol w="576072">
                  <a:extLst>
                    <a:ext uri="{9D8B030D-6E8A-4147-A177-3AD203B41FA5}">
                      <a16:colId xmlns:a16="http://schemas.microsoft.com/office/drawing/2014/main" val="3614316388"/>
                    </a:ext>
                  </a:extLst>
                </a:gridCol>
                <a:gridCol w="493776">
                  <a:extLst>
                    <a:ext uri="{9D8B030D-6E8A-4147-A177-3AD203B41FA5}">
                      <a16:colId xmlns:a16="http://schemas.microsoft.com/office/drawing/2014/main" val="3137042522"/>
                    </a:ext>
                  </a:extLst>
                </a:gridCol>
                <a:gridCol w="576072">
                  <a:extLst>
                    <a:ext uri="{9D8B030D-6E8A-4147-A177-3AD203B41FA5}">
                      <a16:colId xmlns:a16="http://schemas.microsoft.com/office/drawing/2014/main" val="2796010285"/>
                    </a:ext>
                  </a:extLst>
                </a:gridCol>
                <a:gridCol w="576072">
                  <a:extLst>
                    <a:ext uri="{9D8B030D-6E8A-4147-A177-3AD203B41FA5}">
                      <a16:colId xmlns:a16="http://schemas.microsoft.com/office/drawing/2014/main" val="2129933408"/>
                    </a:ext>
                  </a:extLst>
                </a:gridCol>
                <a:gridCol w="576072">
                  <a:extLst>
                    <a:ext uri="{9D8B030D-6E8A-4147-A177-3AD203B41FA5}">
                      <a16:colId xmlns:a16="http://schemas.microsoft.com/office/drawing/2014/main" val="2737073014"/>
                    </a:ext>
                  </a:extLst>
                </a:gridCol>
                <a:gridCol w="576072">
                  <a:extLst>
                    <a:ext uri="{9D8B030D-6E8A-4147-A177-3AD203B41FA5}">
                      <a16:colId xmlns:a16="http://schemas.microsoft.com/office/drawing/2014/main" val="2148298362"/>
                    </a:ext>
                  </a:extLst>
                </a:gridCol>
                <a:gridCol w="576072">
                  <a:extLst>
                    <a:ext uri="{9D8B030D-6E8A-4147-A177-3AD203B41FA5}">
                      <a16:colId xmlns:a16="http://schemas.microsoft.com/office/drawing/2014/main" val="1995835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198435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- 2022-01-15 10:05:00</a:t>
                      </a:r>
                      <a:r>
                        <a:rPr kumimoji="0" lang="en-US" sz="1000" b="0" i="0" u="none" strike="noStrike" kern="1200" cap="none" spc="0" normalizeH="0" baseline="0" noProof="0">
                          <a:ln>
                            <a:noFill/>
                          </a:ln>
                          <a:solidFill>
                            <a:prstClr val="black"/>
                          </a:solidFill>
                          <a:effectLst/>
                          <a:uLnTx/>
                          <a:uFillTx/>
                          <a:latin typeface="+mn-lt"/>
                          <a:ea typeface="+mn-ea"/>
                          <a:cs typeface="+mn-cs"/>
                        </a:rPr>
                        <a:t>
 The Year of the Tiger calls for some roaring cookies made with SCS Butter! Make these delectable and cute Tiger Cookies with SCS Butter and welcome the new year with a roar!
SCS CNY Tiger Cookies
Ingredients:
90g low gluten flour
15g milk powder
125g potato flour
125g SCS salted butter
40g castor sugar
Some orange food colouring
Garnishing：
Chocolate &amp; black sesame
Method：
1. In a bowl, cream butter and sugar until light and fluffy. 
2. Mix low gluten flour, potato flour, and milk powder.Add the flour mixture into butter mixture in 2 times, mix well. Knead into a soft dough.
3. Set asidea small portion of dough with original colour. Mix the rest of the dough with orange food colouring, mix well and divide into 13g portions.
4. Use the dough to make the tiger’s nose and ears, and black sesame to make the eyes.
5. Bake the cookies in the oven at 165°C for 20 minutes.
Lastly, melt the chocolate and pipe to make tiger stripes. Enjoy!
</a:t>
                      </a:r>
                      <a:r>
                        <a:rPr kumimoji="0" lang="ja-JP" altLang="en-US" sz="1000" b="0" i="0" u="none" strike="noStrike" kern="1200" cap="none" spc="0" normalizeH="0" baseline="0" noProof="0">
                          <a:ln>
                            <a:noFill/>
                          </a:ln>
                          <a:solidFill>
                            <a:prstClr val="black"/>
                          </a:solidFill>
                          <a:effectLst/>
                          <a:uLnTx/>
                          <a:uFillTx/>
                          <a:latin typeface="+mn-lt"/>
                          <a:ea typeface="+mn-ea"/>
                          <a:cs typeface="+mn-cs"/>
                        </a:rPr>
                        <a:t>材料：
低筋面粉  </a:t>
                      </a:r>
                      <a:r>
                        <a:rPr kumimoji="0" lang="en-US" altLang="ja-JP" sz="1000" b="0" i="0" u="none" strike="noStrike" kern="1200" cap="none" spc="0" normalizeH="0" baseline="0" noProof="0">
                          <a:ln>
                            <a:noFill/>
                          </a:ln>
                          <a:solidFill>
                            <a:prstClr val="black"/>
                          </a:solidFill>
                          <a:effectLst/>
                          <a:uLnTx/>
                          <a:uFillTx/>
                          <a:latin typeface="+mn-lt"/>
                          <a:ea typeface="+mn-ea"/>
                          <a:cs typeface="+mn-cs"/>
                        </a:rPr>
                        <a:t>90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克、奶粉  </a:t>
                      </a:r>
                      <a:r>
                        <a:rPr kumimoji="0" lang="en-US" altLang="ja-JP" sz="1000" b="0" i="0" u="none" strike="noStrike" kern="1200" cap="none" spc="0" normalizeH="0" baseline="0" noProof="0">
                          <a:ln>
                            <a:noFill/>
                          </a:ln>
                          <a:solidFill>
                            <a:prstClr val="black"/>
                          </a:solidFill>
                          <a:effectLst/>
                          <a:uLnTx/>
                          <a:uFillTx/>
                          <a:latin typeface="+mn-lt"/>
                          <a:ea typeface="+mn-ea"/>
                          <a:cs typeface="+mn-cs"/>
                        </a:rPr>
                        <a:t>15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克、马铃薯粉</a:t>
                      </a:r>
                      <a:r>
                        <a:rPr kumimoji="0" lang="en-US" altLang="ja-JP" sz="1000" b="0" i="0" u="none" strike="noStrike" kern="1200" cap="none" spc="0" normalizeH="0" baseline="0" noProof="0">
                          <a:ln>
                            <a:noFill/>
                          </a:ln>
                          <a:solidFill>
                            <a:prstClr val="black"/>
                          </a:solidFill>
                          <a:effectLst/>
                          <a:uLnTx/>
                          <a:uFillTx/>
                          <a:latin typeface="+mn-lt"/>
                          <a:ea typeface="+mn-ea"/>
                          <a:cs typeface="+mn-cs"/>
                        </a:rPr>
                        <a:t>125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a:t>
                      </a:r>
                      <a:r>
                        <a:rPr kumimoji="0" lang="en-US" sz="1000" b="0" i="0" u="none" strike="noStrike" kern="1200" cap="none" spc="0" normalizeH="0" baseline="0" noProof="0">
                          <a:ln>
                            <a:noFill/>
                          </a:ln>
                          <a:solidFill>
                            <a:prstClr val="black"/>
                          </a:solidFill>
                          <a:effectLst/>
                          <a:uLnTx/>
                          <a:uFillTx/>
                          <a:latin typeface="+mn-lt"/>
                          <a:ea typeface="+mn-ea"/>
                          <a:cs typeface="+mn-cs"/>
                        </a:rPr>
                        <a:t>SCS </a:t>
                      </a:r>
                      <a:r>
                        <a:rPr kumimoji="0" lang="ja-JP" altLang="en-US" sz="1000" b="0" i="0" u="none" strike="noStrike" kern="1200" cap="none" spc="0" normalizeH="0" baseline="0" noProof="0">
                          <a:ln>
                            <a:noFill/>
                          </a:ln>
                          <a:solidFill>
                            <a:prstClr val="black"/>
                          </a:solidFill>
                          <a:effectLst/>
                          <a:uLnTx/>
                          <a:uFillTx/>
                          <a:latin typeface="+mn-lt"/>
                          <a:ea typeface="+mn-ea"/>
                          <a:cs typeface="+mn-cs"/>
                        </a:rPr>
                        <a:t>有盐牛油  </a:t>
                      </a:r>
                      <a:r>
                        <a:rPr kumimoji="0" lang="en-US" altLang="ja-JP" sz="1000" b="0" i="0" u="none" strike="noStrike" kern="1200" cap="none" spc="0" normalizeH="0" baseline="0" noProof="0">
                          <a:ln>
                            <a:noFill/>
                          </a:ln>
                          <a:solidFill>
                            <a:prstClr val="black"/>
                          </a:solidFill>
                          <a:effectLst/>
                          <a:uLnTx/>
                          <a:uFillTx/>
                          <a:latin typeface="+mn-lt"/>
                          <a:ea typeface="+mn-ea"/>
                          <a:cs typeface="+mn-cs"/>
                        </a:rPr>
                        <a:t>125</a:t>
                      </a:r>
                      <a:r>
                        <a:rPr kumimoji="0" lang="ja-JP" altLang="en-US" sz="1000" b="0" i="0" u="none" strike="noStrike" kern="1200" cap="none" spc="0" normalizeH="0" baseline="0" noProof="0">
                          <a:ln>
                            <a:noFill/>
                          </a:ln>
                          <a:solidFill>
                            <a:prstClr val="black"/>
                          </a:solidFill>
                          <a:effectLst/>
                          <a:uLnTx/>
                          <a:uFillTx/>
                          <a:latin typeface="+mn-lt"/>
                          <a:ea typeface="+mn-ea"/>
                          <a:cs typeface="+mn-cs"/>
                        </a:rPr>
                        <a:t>克、
糖粉</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克、橙色色素
装饰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巧克力及黑芝麻适量
做法
</a:t>
                      </a:r>
                      <a:r>
                        <a:rPr kumimoji="0" lang="en-US" altLang="ja-JP" sz="1000" b="0" i="0" u="none" strike="noStrike" kern="1200" cap="none" spc="0" normalizeH="0" baseline="0" noProof="0">
                          <a:ln>
                            <a:noFill/>
                          </a:ln>
                          <a:solidFill>
                            <a:prstClr val="black"/>
                          </a:solidFill>
                          <a:effectLst/>
                          <a:uLnTx/>
                          <a:uFillTx/>
                          <a:latin typeface="+mn-lt"/>
                          <a:ea typeface="+mn-ea"/>
                          <a:cs typeface="+mn-cs"/>
                        </a:rPr>
                        <a:t>1. </a:t>
                      </a:r>
                      <a:r>
                        <a:rPr kumimoji="0" lang="ja-JP" altLang="en-US" sz="1000" b="0" i="0" u="none" strike="noStrike" kern="1200" cap="none" spc="0" normalizeH="0" baseline="0" noProof="0">
                          <a:ln>
                            <a:noFill/>
                          </a:ln>
                          <a:solidFill>
                            <a:prstClr val="black"/>
                          </a:solidFill>
                          <a:effectLst/>
                          <a:uLnTx/>
                          <a:uFillTx/>
                          <a:latin typeface="+mn-lt"/>
                          <a:ea typeface="+mn-ea"/>
                          <a:cs typeface="+mn-cs"/>
                        </a:rPr>
                        <a:t>将</a:t>
                      </a:r>
                      <a:r>
                        <a:rPr kumimoji="0" lang="en-US" sz="1000" b="0" i="0" u="none" strike="noStrike" kern="1200" cap="none" spc="0" normalizeH="0" baseline="0" noProof="0">
                          <a:ln>
                            <a:noFill/>
                          </a:ln>
                          <a:solidFill>
                            <a:prstClr val="black"/>
                          </a:solidFill>
                          <a:effectLst/>
                          <a:uLnTx/>
                          <a:uFillTx/>
                          <a:latin typeface="+mn-lt"/>
                          <a:ea typeface="+mn-ea"/>
                          <a:cs typeface="+mn-cs"/>
                        </a:rPr>
                        <a:t>SCS</a:t>
                      </a:r>
                      <a:r>
                        <a:rPr kumimoji="0" lang="ja-JP" altLang="en-US" sz="1000" b="0" i="0" u="none" strike="noStrike" kern="1200" cap="none" spc="0" normalizeH="0" baseline="0" noProof="0">
                          <a:ln>
                            <a:noFill/>
                          </a:ln>
                          <a:solidFill>
                            <a:prstClr val="black"/>
                          </a:solidFill>
                          <a:effectLst/>
                          <a:uLnTx/>
                          <a:uFillTx/>
                          <a:latin typeface="+mn-lt"/>
                          <a:ea typeface="+mn-ea"/>
                          <a:cs typeface="+mn-cs"/>
                        </a:rPr>
                        <a:t>牛油和糖打发备用。
</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碗内将低筋面粉、奶粉及马铃薯粉混匀，分</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次拌入牛油里，拌匀混合成面团。
</a:t>
                      </a:r>
                      <a:r>
                        <a:rPr kumimoji="0" lang="en-US" altLang="ja-JP" sz="1000" b="0" i="0" u="none" strike="noStrike" kern="1200" cap="none" spc="0" normalizeH="0" baseline="0" noProof="0">
                          <a:ln>
                            <a:noFill/>
                          </a:ln>
                          <a:solidFill>
                            <a:prstClr val="black"/>
                          </a:solidFill>
                          <a:effectLst/>
                          <a:uLnTx/>
                          <a:uFillTx/>
                          <a:latin typeface="+mn-lt"/>
                          <a:ea typeface="+mn-ea"/>
                          <a:cs typeface="+mn-cs"/>
                        </a:rPr>
                        <a:t>3. </a:t>
                      </a:r>
                      <a:r>
                        <a:rPr kumimoji="0" lang="ja-JP" altLang="en-US" sz="1000" b="0" i="0" u="none" strike="noStrike" kern="1200" cap="none" spc="0" normalizeH="0" baseline="0" noProof="0">
                          <a:ln>
                            <a:noFill/>
                          </a:ln>
                          <a:solidFill>
                            <a:prstClr val="black"/>
                          </a:solidFill>
                          <a:effectLst/>
                          <a:uLnTx/>
                          <a:uFillTx/>
                          <a:latin typeface="+mn-lt"/>
                          <a:ea typeface="+mn-ea"/>
                          <a:cs typeface="+mn-cs"/>
                        </a:rPr>
                        <a:t>取</a:t>
                      </a:r>
                      <a:r>
                        <a:rPr kumimoji="0" lang="en-US" altLang="ja-JP" sz="1000" b="0" i="0" u="none" strike="noStrike" kern="1200" cap="none" spc="0" normalizeH="0" baseline="0" noProof="0">
                          <a:ln>
                            <a:noFill/>
                          </a:ln>
                          <a:solidFill>
                            <a:prstClr val="black"/>
                          </a:solidFill>
                          <a:effectLst/>
                          <a:uLnTx/>
                          <a:uFillTx/>
                          <a:latin typeface="+mn-lt"/>
                          <a:ea typeface="+mn-ea"/>
                          <a:cs typeface="+mn-cs"/>
                        </a:rPr>
                        <a:t>1</a:t>
                      </a:r>
                      <a:r>
                        <a:rPr kumimoji="0" lang="ja-JP" altLang="en-US" sz="1000" b="0" i="0" u="none" strike="noStrike" kern="1200" cap="none" spc="0" normalizeH="0" baseline="0" noProof="0">
                          <a:ln>
                            <a:noFill/>
                          </a:ln>
                          <a:solidFill>
                            <a:prstClr val="black"/>
                          </a:solidFill>
                          <a:effectLst/>
                          <a:uLnTx/>
                          <a:uFillTx/>
                          <a:latin typeface="+mn-lt"/>
                          <a:ea typeface="+mn-ea"/>
                          <a:cs typeface="+mn-cs"/>
                        </a:rPr>
                        <a:t>小份保留原色，另一部分加入橙色素拌匀，再搓成每份</a:t>
                      </a:r>
                      <a:r>
                        <a:rPr kumimoji="0" lang="en-US" altLang="ja-JP" sz="1000" b="0" i="0" u="none" strike="noStrike" kern="1200" cap="none" spc="0" normalizeH="0" baseline="0" noProof="0">
                          <a:ln>
                            <a:noFill/>
                          </a:ln>
                          <a:solidFill>
                            <a:prstClr val="black"/>
                          </a:solidFill>
                          <a:effectLst/>
                          <a:uLnTx/>
                          <a:uFillTx/>
                          <a:latin typeface="+mn-lt"/>
                          <a:ea typeface="+mn-ea"/>
                          <a:cs typeface="+mn-cs"/>
                        </a:rPr>
                        <a:t>13</a:t>
                      </a:r>
                      <a:r>
                        <a:rPr kumimoji="0" lang="ja-JP" altLang="en-US" sz="1000" b="0" i="0" u="none" strike="noStrike" kern="1200" cap="none" spc="0" normalizeH="0" baseline="0" noProof="0">
                          <a:ln>
                            <a:noFill/>
                          </a:ln>
                          <a:solidFill>
                            <a:prstClr val="black"/>
                          </a:solidFill>
                          <a:effectLst/>
                          <a:uLnTx/>
                          <a:uFillTx/>
                          <a:latin typeface="+mn-lt"/>
                          <a:ea typeface="+mn-ea"/>
                          <a:cs typeface="+mn-cs"/>
                        </a:rPr>
                        <a:t>克。
</a:t>
                      </a:r>
                      <a:r>
                        <a:rPr kumimoji="0" lang="en-US" altLang="ja-JP" sz="1000" b="0" i="0" u="none" strike="noStrike" kern="1200" cap="none" spc="0" normalizeH="0" baseline="0" noProof="0">
                          <a:ln>
                            <a:noFill/>
                          </a:ln>
                          <a:solidFill>
                            <a:prstClr val="black"/>
                          </a:solidFill>
                          <a:effectLst/>
                          <a:uLnTx/>
                          <a:uFillTx/>
                          <a:latin typeface="+mn-lt"/>
                          <a:ea typeface="+mn-ea"/>
                          <a:cs typeface="+mn-cs"/>
                        </a:rPr>
                        <a:t>4. </a:t>
                      </a:r>
                      <a:r>
                        <a:rPr kumimoji="0" lang="ja-JP" altLang="en-US" sz="1000" b="0" i="0" u="none" strike="noStrike" kern="1200" cap="none" spc="0" normalizeH="0" baseline="0" noProof="0">
                          <a:ln>
                            <a:noFill/>
                          </a:ln>
                          <a:solidFill>
                            <a:prstClr val="black"/>
                          </a:solidFill>
                          <a:effectLst/>
                          <a:uLnTx/>
                          <a:uFillTx/>
                          <a:latin typeface="+mn-lt"/>
                          <a:ea typeface="+mn-ea"/>
                          <a:cs typeface="+mn-cs"/>
                        </a:rPr>
                        <a:t>取面团做成一对耳朵，脸，芝麻装饰眼睛。
</a:t>
                      </a:r>
                      <a:r>
                        <a:rPr kumimoji="0" lang="en-US" altLang="ja-JP" sz="1000" b="0" i="0" u="none" strike="noStrike" kern="1200" cap="none" spc="0" normalizeH="0" baseline="0" noProof="0">
                          <a:ln>
                            <a:noFill/>
                          </a:ln>
                          <a:solidFill>
                            <a:prstClr val="black"/>
                          </a:solidFill>
                          <a:effectLst/>
                          <a:uLnTx/>
                          <a:uFillTx/>
                          <a:latin typeface="+mn-lt"/>
                          <a:ea typeface="+mn-ea"/>
                          <a:cs typeface="+mn-cs"/>
                        </a:rPr>
                        <a:t>5. </a:t>
                      </a:r>
                      <a:r>
                        <a:rPr kumimoji="0" lang="ja-JP" altLang="en-US" sz="1000" b="0" i="0" u="none" strike="noStrike" kern="1200" cap="none" spc="0" normalizeH="0" baseline="0" noProof="0">
                          <a:ln>
                            <a:noFill/>
                          </a:ln>
                          <a:solidFill>
                            <a:prstClr val="black"/>
                          </a:solidFill>
                          <a:effectLst/>
                          <a:uLnTx/>
                          <a:uFillTx/>
                          <a:latin typeface="+mn-lt"/>
                          <a:ea typeface="+mn-ea"/>
                          <a:cs typeface="+mn-cs"/>
                        </a:rPr>
                        <a:t>将饼干放入预热烤箱以</a:t>
                      </a:r>
                      <a:r>
                        <a:rPr kumimoji="0" lang="en-US" altLang="ja-JP" sz="1000" b="0" i="0" u="none" strike="noStrike" kern="1200" cap="none" spc="0" normalizeH="0" baseline="0" noProof="0">
                          <a:ln>
                            <a:noFill/>
                          </a:ln>
                          <a:solidFill>
                            <a:prstClr val="black"/>
                          </a:solidFill>
                          <a:effectLst/>
                          <a:uLnTx/>
                          <a:uFillTx/>
                          <a:latin typeface="+mn-lt"/>
                          <a:ea typeface="+mn-ea"/>
                          <a:cs typeface="+mn-cs"/>
                        </a:rPr>
                        <a:t>165</a:t>
                      </a:r>
                      <a:r>
                        <a:rPr kumimoji="0" lang="en-US" sz="1000" b="0" i="0" u="none" strike="noStrike" kern="1200" cap="none" spc="0" normalizeH="0" baseline="0" noProof="0">
                          <a:ln>
                            <a:noFill/>
                          </a:ln>
                          <a:solidFill>
                            <a:prstClr val="black"/>
                          </a:solidFill>
                          <a:effectLst/>
                          <a:uLnTx/>
                          <a:uFillTx/>
                          <a:latin typeface="+mn-lt"/>
                          <a:ea typeface="+mn-ea"/>
                          <a:cs typeface="+mn-cs"/>
                        </a:rPr>
                        <a:t>C，</a:t>
                      </a:r>
                      <a:r>
                        <a:rPr kumimoji="0" lang="ja-JP" altLang="en-US" sz="1000" b="0" i="0" u="none" strike="noStrike" kern="1200" cap="none" spc="0" normalizeH="0" baseline="0" noProof="0">
                          <a:ln>
                            <a:noFill/>
                          </a:ln>
                          <a:solidFill>
                            <a:prstClr val="black"/>
                          </a:solidFill>
                          <a:effectLst/>
                          <a:uLnTx/>
                          <a:uFillTx/>
                          <a:latin typeface="+mn-lt"/>
                          <a:ea typeface="+mn-ea"/>
                          <a:cs typeface="+mn-cs"/>
                        </a:rPr>
                        <a:t>烤</a:t>
                      </a:r>
                      <a:r>
                        <a:rPr kumimoji="0" lang="en-US" altLang="ja-JP" sz="1000" b="0" i="0" u="none" strike="noStrike" kern="1200" cap="none" spc="0" normalizeH="0" baseline="0" noProof="0">
                          <a:ln>
                            <a:noFill/>
                          </a:ln>
                          <a:solidFill>
                            <a:prstClr val="black"/>
                          </a:solidFill>
                          <a:effectLst/>
                          <a:uLnTx/>
                          <a:uFillTx/>
                          <a:latin typeface="+mn-lt"/>
                          <a:ea typeface="+mn-ea"/>
                          <a:cs typeface="+mn-cs"/>
                        </a:rPr>
                        <a:t>20</a:t>
                      </a:r>
                      <a:r>
                        <a:rPr kumimoji="0" lang="ja-JP" altLang="en-US" sz="1000" b="0" i="0" u="none" strike="noStrike" kern="1200" cap="none" spc="0" normalizeH="0" baseline="0" noProof="0">
                          <a:ln>
                            <a:noFill/>
                          </a:ln>
                          <a:solidFill>
                            <a:prstClr val="black"/>
                          </a:solidFill>
                          <a:effectLst/>
                          <a:uLnTx/>
                          <a:uFillTx/>
                          <a:latin typeface="+mn-lt"/>
                          <a:ea typeface="+mn-ea"/>
                          <a:cs typeface="+mn-cs"/>
                        </a:rPr>
                        <a:t>分钟，完成。
</a:t>
                      </a:r>
                      <a:r>
                        <a:rPr kumimoji="0" lang="en-US" altLang="ja-JP" sz="1000" b="0" i="0" u="none" strike="noStrike" kern="1200" cap="none" spc="0" normalizeH="0" baseline="0" noProof="0">
                          <a:ln>
                            <a:noFill/>
                          </a:ln>
                          <a:solidFill>
                            <a:prstClr val="black"/>
                          </a:solidFill>
                          <a:effectLst/>
                          <a:uLnTx/>
                          <a:uFillTx/>
                          <a:latin typeface="+mn-lt"/>
                          <a:ea typeface="+mn-ea"/>
                          <a:cs typeface="+mn-cs"/>
                        </a:rPr>
                        <a:t>6. </a:t>
                      </a:r>
                      <a:r>
                        <a:rPr kumimoji="0" lang="ja-JP" altLang="en-US" sz="1000" b="0" i="0" u="none" strike="noStrike" kern="1200" cap="none" spc="0" normalizeH="0" baseline="0" noProof="0">
                          <a:ln>
                            <a:noFill/>
                          </a:ln>
                          <a:solidFill>
                            <a:prstClr val="black"/>
                          </a:solidFill>
                          <a:effectLst/>
                          <a:uLnTx/>
                          <a:uFillTx/>
                          <a:latin typeface="+mn-lt"/>
                          <a:ea typeface="+mn-ea"/>
                          <a:cs typeface="+mn-cs"/>
                        </a:rPr>
                        <a:t>冷却后用巧克力画上虎纹，完成。</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extLst>
                  <a:ext uri="{0D108BD9-81ED-4DB2-BD59-A6C34878D82A}">
                    <a16:rowId xmlns:a16="http://schemas.microsoft.com/office/drawing/2014/main" val="1965911196"/>
                  </a:ext>
                </a:extLst>
              </a:tr>
            </a:tbl>
          </a:graphicData>
        </a:graphic>
      </p:graphicFrame>
      <p:sp>
        <p:nvSpPr>
          <p:cNvPr id="4" name="Text Placeholder 3">
            <a:extLst>
              <a:ext uri="{FF2B5EF4-FFF2-40B4-BE49-F238E27FC236}">
                <a16:creationId xmlns:a16="http://schemas.microsoft.com/office/drawing/2014/main" id="{2968CB05-40C4-48D5-B6FE-D78BC827A114}"/>
              </a:ext>
            </a:extLst>
          </p:cNvPr>
          <p:cNvSpPr>
            <a:spLocks noGrp="1"/>
          </p:cNvSpPr>
          <p:nvPr>
            <p:ph type="body" sz="quarter" idx="14"/>
          </p:nvPr>
        </p:nvSpPr>
        <p:spPr/>
        <p:txBody>
          <a:bodyPr/>
          <a:lstStyle/>
          <a:p>
            <a:r>
              <a:rPr lang="en-US"/>
              <a:t>01/15/2022 - 01/20/2022</a:t>
            </a:r>
          </a:p>
        </p:txBody>
      </p:sp>
    </p:spTree>
    <p:extLst>
      <p:ext uri="{BB962C8B-B14F-4D97-AF65-F5344CB8AC3E}">
        <p14:creationId xmlns:p14="http://schemas.microsoft.com/office/powerpoint/2010/main" val="11825021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1104</Words>
  <Application>Microsoft Office PowerPoint</Application>
  <PresentationFormat>On-screen Show (4:3)</PresentationFormat>
  <Paragraphs>445</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Facebook FB - Own Posts Table I-Rate (Insights)  | SCS Dairy MY - 1 of 19</vt:lpstr>
      <vt:lpstr>Facebook Facebook FB - Own Posts Table I-Rate (Insights)  | SCS Dairy MY - 2 of 19</vt:lpstr>
      <vt:lpstr>Facebook Facebook FB - Own Posts Table I-Rate (Insights)  | SCS Dairy MY - 3 of 19</vt:lpstr>
      <vt:lpstr>Facebook Facebook FB - Own Posts Table I-Rate (Insights)  | SCS Dairy MY - 4 of 19</vt:lpstr>
      <vt:lpstr>Facebook Facebook FB - Own Posts Table I-Rate (Insights)  | SCS Dairy MY - 5 of 19</vt:lpstr>
      <vt:lpstr>Facebook Facebook FB - Own Posts Table I-Rate (Insights)  | SCS Dairy MY - 6 of 19</vt:lpstr>
      <vt:lpstr>Facebook Facebook FB - Own Posts Table I-Rate (Insights)  | SCS Dairy MY - 7 of 19</vt:lpstr>
      <vt:lpstr>Facebook Facebook FB - Own Posts Table I-Rate (Insights)  | SCS Dairy MY - 8 of 19</vt:lpstr>
      <vt:lpstr>Facebook Facebook FB - Own Posts Table I-Rate (Insights)  | SCS Dairy MY - 9 of 19</vt:lpstr>
      <vt:lpstr>Facebook Facebook FB - Own Posts Table I-Rate (Insights)  | SCS Dairy MY - 10 of 19</vt:lpstr>
      <vt:lpstr>Facebook Facebook FB - Own Posts Table I-Rate (Insights)  | SCS Dairy MY - 11 of 19</vt:lpstr>
      <vt:lpstr>Facebook Facebook FB - Own Posts Table I-Rate (Insights)  | SCS Dairy MY - 12 of 19</vt:lpstr>
      <vt:lpstr>Facebook Facebook FB - Own Posts Table I-Rate (Insights)  | SCS Dairy MY - 13 of 19</vt:lpstr>
      <vt:lpstr>Facebook Facebook FB - Own Posts Table I-Rate (Insights)  | SCS Dairy MY - 14 of 19</vt:lpstr>
      <vt:lpstr>Facebook Facebook FB - Own Posts Table I-Rate (Insights)  | SCS Dairy MY - 15 of 19</vt:lpstr>
      <vt:lpstr>Facebook Facebook FB - Own Posts Table I-Rate (Insights)  | SCS Dairy MY - 16 of 19</vt:lpstr>
      <vt:lpstr>Facebook Facebook FB - Own Posts Table I-Rate (Insights)  | SCS Dairy MY - 17 of 19</vt:lpstr>
      <vt:lpstr>Facebook Facebook FB - Own Posts Table I-Rate (Insights)  | SCS Dairy MY - 18 of 19</vt:lpstr>
      <vt:lpstr>Facebook Facebook FB - Own Posts Table I-Rate (Insights)  | SCS Dairy MY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Facebook FB - Own Posts Table I-Rate (Insights)  | SCS Dairy MY - 1 of 19</dc:title>
  <dc:creator>Administrator</dc:creator>
  <cp:lastModifiedBy>Administrator</cp:lastModifiedBy>
  <cp:revision>1</cp:revision>
  <dcterms:created xsi:type="dcterms:W3CDTF">2022-02-09T01:53:21Z</dcterms:created>
  <dcterms:modified xsi:type="dcterms:W3CDTF">2022-02-09T01:55:23Z</dcterms:modified>
</cp:coreProperties>
</file>