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1BD14-D508-4200-B24A-2656A1C2E785}"/>
              </a:ext>
            </a:extLst>
          </p:cNvPr>
          <p:cNvSpPr>
            <a:spLocks noGrp="1"/>
          </p:cNvSpPr>
          <p:nvPr>
            <p:ph type="title"/>
          </p:nvPr>
        </p:nvSpPr>
        <p:spPr/>
        <p:txBody>
          <a:bodyPr/>
          <a:lstStyle/>
          <a:p>
            <a:r>
              <a:rPr lang="en-US"/>
              <a:t>Facebook Facebook FB - Own Posts Table I-Rate (Insights)  | Buttercup Malaysia - 1 of 6</a:t>
            </a:r>
          </a:p>
        </p:txBody>
      </p:sp>
      <p:graphicFrame>
        <p:nvGraphicFramePr>
          <p:cNvPr id="5" name="Table Placeholder 4">
            <a:extLst>
              <a:ext uri="{FF2B5EF4-FFF2-40B4-BE49-F238E27FC236}">
                <a16:creationId xmlns:a16="http://schemas.microsoft.com/office/drawing/2014/main" id="{36D06CDA-92B7-45F9-B207-89AE3DE609BD}"/>
              </a:ext>
            </a:extLst>
          </p:cNvPr>
          <p:cNvGraphicFramePr>
            <a:graphicFrameLocks noGrp="1"/>
          </p:cNvGraphicFramePr>
          <p:nvPr>
            <p:ph type="tbl" sz="quarter" idx="13"/>
            <p:extLst>
              <p:ext uri="{D42A27DB-BD31-4B8C-83A1-F6EECF244321}">
                <p14:modId xmlns:p14="http://schemas.microsoft.com/office/powerpoint/2010/main" val="68100171"/>
              </p:ext>
            </p:extLst>
          </p:nvPr>
        </p:nvGraphicFramePr>
        <p:xfrm>
          <a:off x="457200" y="1731963"/>
          <a:ext cx="7653527" cy="36880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52832158"/>
                    </a:ext>
                  </a:extLst>
                </a:gridCol>
                <a:gridCol w="740664">
                  <a:extLst>
                    <a:ext uri="{9D8B030D-6E8A-4147-A177-3AD203B41FA5}">
                      <a16:colId xmlns:a16="http://schemas.microsoft.com/office/drawing/2014/main" val="4262302443"/>
                    </a:ext>
                  </a:extLst>
                </a:gridCol>
                <a:gridCol w="740664">
                  <a:extLst>
                    <a:ext uri="{9D8B030D-6E8A-4147-A177-3AD203B41FA5}">
                      <a16:colId xmlns:a16="http://schemas.microsoft.com/office/drawing/2014/main" val="1631349929"/>
                    </a:ext>
                  </a:extLst>
                </a:gridCol>
                <a:gridCol w="576072">
                  <a:extLst>
                    <a:ext uri="{9D8B030D-6E8A-4147-A177-3AD203B41FA5}">
                      <a16:colId xmlns:a16="http://schemas.microsoft.com/office/drawing/2014/main" val="602242844"/>
                    </a:ext>
                  </a:extLst>
                </a:gridCol>
                <a:gridCol w="576072">
                  <a:extLst>
                    <a:ext uri="{9D8B030D-6E8A-4147-A177-3AD203B41FA5}">
                      <a16:colId xmlns:a16="http://schemas.microsoft.com/office/drawing/2014/main" val="3268077578"/>
                    </a:ext>
                  </a:extLst>
                </a:gridCol>
                <a:gridCol w="493776">
                  <a:extLst>
                    <a:ext uri="{9D8B030D-6E8A-4147-A177-3AD203B41FA5}">
                      <a16:colId xmlns:a16="http://schemas.microsoft.com/office/drawing/2014/main" val="51357989"/>
                    </a:ext>
                  </a:extLst>
                </a:gridCol>
                <a:gridCol w="576072">
                  <a:extLst>
                    <a:ext uri="{9D8B030D-6E8A-4147-A177-3AD203B41FA5}">
                      <a16:colId xmlns:a16="http://schemas.microsoft.com/office/drawing/2014/main" val="54334885"/>
                    </a:ext>
                  </a:extLst>
                </a:gridCol>
                <a:gridCol w="576072">
                  <a:extLst>
                    <a:ext uri="{9D8B030D-6E8A-4147-A177-3AD203B41FA5}">
                      <a16:colId xmlns:a16="http://schemas.microsoft.com/office/drawing/2014/main" val="1041070777"/>
                    </a:ext>
                  </a:extLst>
                </a:gridCol>
                <a:gridCol w="576072">
                  <a:extLst>
                    <a:ext uri="{9D8B030D-6E8A-4147-A177-3AD203B41FA5}">
                      <a16:colId xmlns:a16="http://schemas.microsoft.com/office/drawing/2014/main" val="1837882651"/>
                    </a:ext>
                  </a:extLst>
                </a:gridCol>
                <a:gridCol w="576072">
                  <a:extLst>
                    <a:ext uri="{9D8B030D-6E8A-4147-A177-3AD203B41FA5}">
                      <a16:colId xmlns:a16="http://schemas.microsoft.com/office/drawing/2014/main" val="3481796643"/>
                    </a:ext>
                  </a:extLst>
                </a:gridCol>
                <a:gridCol w="576072">
                  <a:extLst>
                    <a:ext uri="{9D8B030D-6E8A-4147-A177-3AD203B41FA5}">
                      <a16:colId xmlns:a16="http://schemas.microsoft.com/office/drawing/2014/main" val="2209258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13801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- 2022-01-09 10:30:00</a:t>
                      </a:r>
                      <a:r>
                        <a:rPr kumimoji="0" lang="en-US" sz="1000" b="0" i="0" u="none" strike="noStrike" kern="1200" cap="none" spc="0" normalizeH="0" baseline="0" noProof="0">
                          <a:ln>
                            <a:noFill/>
                          </a:ln>
                          <a:solidFill>
                            <a:prstClr val="black"/>
                          </a:solidFill>
                          <a:effectLst/>
                          <a:uLnTx/>
                          <a:uFillTx/>
                          <a:latin typeface="+mn-lt"/>
                          <a:ea typeface="+mn-ea"/>
                          <a:cs typeface="+mn-cs"/>
                        </a:rPr>
                        <a:t>
 Sempena tahun yang baru ini, Buttercup ingin mengenali #FansButtercup! Dari manakah anda mengenali Buttercup? 
LOVE untuk Facebook 
LIKE untuk di pasaraya 
KOMEN kalau secara online
Sementara itu, jangan lupa dapatkan Buttercup kegemaran anda di Lazada! https://bit.ly/ButtercupMYLazada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736028635"/>
                  </a:ext>
                </a:extLst>
              </a:tr>
            </a:tbl>
          </a:graphicData>
        </a:graphic>
      </p:graphicFrame>
      <p:sp>
        <p:nvSpPr>
          <p:cNvPr id="4" name="Text Placeholder 3">
            <a:extLst>
              <a:ext uri="{FF2B5EF4-FFF2-40B4-BE49-F238E27FC236}">
                <a16:creationId xmlns:a16="http://schemas.microsoft.com/office/drawing/2014/main" id="{E1EB146F-0902-48D8-820A-F45D84069DA3}"/>
              </a:ext>
            </a:extLst>
          </p:cNvPr>
          <p:cNvSpPr>
            <a:spLocks noGrp="1"/>
          </p:cNvSpPr>
          <p:nvPr>
            <p:ph type="body" sz="quarter" idx="14"/>
          </p:nvPr>
        </p:nvSpPr>
        <p:spPr/>
        <p:txBody>
          <a:bodyPr/>
          <a:lstStyle/>
          <a:p>
            <a:r>
              <a:rPr lang="en-US"/>
              <a:t>01/01/2022 - 01/10/2022</a:t>
            </a:r>
          </a:p>
        </p:txBody>
      </p:sp>
    </p:spTree>
    <p:extLst>
      <p:ext uri="{BB962C8B-B14F-4D97-AF65-F5344CB8AC3E}">
        <p14:creationId xmlns:p14="http://schemas.microsoft.com/office/powerpoint/2010/main" val="3637235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F1877-9A0C-4C3D-B639-26FD18C736F6}"/>
              </a:ext>
            </a:extLst>
          </p:cNvPr>
          <p:cNvSpPr>
            <a:spLocks noGrp="1"/>
          </p:cNvSpPr>
          <p:nvPr>
            <p:ph type="title"/>
          </p:nvPr>
        </p:nvSpPr>
        <p:spPr/>
        <p:txBody>
          <a:bodyPr/>
          <a:lstStyle/>
          <a:p>
            <a:r>
              <a:rPr lang="en-US"/>
              <a:t>Facebook Facebook FB - Own Posts Table I-Rate (Insights)  | Buttercup Malaysia - 2 of 6</a:t>
            </a:r>
          </a:p>
        </p:txBody>
      </p:sp>
      <p:graphicFrame>
        <p:nvGraphicFramePr>
          <p:cNvPr id="5" name="Table Placeholder 4">
            <a:extLst>
              <a:ext uri="{FF2B5EF4-FFF2-40B4-BE49-F238E27FC236}">
                <a16:creationId xmlns:a16="http://schemas.microsoft.com/office/drawing/2014/main" id="{527F1141-1EE2-4324-B5A1-CA9AAD308B30}"/>
              </a:ext>
            </a:extLst>
          </p:cNvPr>
          <p:cNvGraphicFramePr>
            <a:graphicFrameLocks noGrp="1"/>
          </p:cNvGraphicFramePr>
          <p:nvPr>
            <p:ph type="tbl" sz="quarter" idx="13"/>
            <p:extLst>
              <p:ext uri="{D42A27DB-BD31-4B8C-83A1-F6EECF244321}">
                <p14:modId xmlns:p14="http://schemas.microsoft.com/office/powerpoint/2010/main" val="241955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55260248"/>
                    </a:ext>
                  </a:extLst>
                </a:gridCol>
                <a:gridCol w="740664">
                  <a:extLst>
                    <a:ext uri="{9D8B030D-6E8A-4147-A177-3AD203B41FA5}">
                      <a16:colId xmlns:a16="http://schemas.microsoft.com/office/drawing/2014/main" val="4057171233"/>
                    </a:ext>
                  </a:extLst>
                </a:gridCol>
                <a:gridCol w="740664">
                  <a:extLst>
                    <a:ext uri="{9D8B030D-6E8A-4147-A177-3AD203B41FA5}">
                      <a16:colId xmlns:a16="http://schemas.microsoft.com/office/drawing/2014/main" val="3346383892"/>
                    </a:ext>
                  </a:extLst>
                </a:gridCol>
                <a:gridCol w="576072">
                  <a:extLst>
                    <a:ext uri="{9D8B030D-6E8A-4147-A177-3AD203B41FA5}">
                      <a16:colId xmlns:a16="http://schemas.microsoft.com/office/drawing/2014/main" val="1296524284"/>
                    </a:ext>
                  </a:extLst>
                </a:gridCol>
                <a:gridCol w="576072">
                  <a:extLst>
                    <a:ext uri="{9D8B030D-6E8A-4147-A177-3AD203B41FA5}">
                      <a16:colId xmlns:a16="http://schemas.microsoft.com/office/drawing/2014/main" val="204483668"/>
                    </a:ext>
                  </a:extLst>
                </a:gridCol>
                <a:gridCol w="493776">
                  <a:extLst>
                    <a:ext uri="{9D8B030D-6E8A-4147-A177-3AD203B41FA5}">
                      <a16:colId xmlns:a16="http://schemas.microsoft.com/office/drawing/2014/main" val="1029840822"/>
                    </a:ext>
                  </a:extLst>
                </a:gridCol>
                <a:gridCol w="576072">
                  <a:extLst>
                    <a:ext uri="{9D8B030D-6E8A-4147-A177-3AD203B41FA5}">
                      <a16:colId xmlns:a16="http://schemas.microsoft.com/office/drawing/2014/main" val="1311859436"/>
                    </a:ext>
                  </a:extLst>
                </a:gridCol>
                <a:gridCol w="576072">
                  <a:extLst>
                    <a:ext uri="{9D8B030D-6E8A-4147-A177-3AD203B41FA5}">
                      <a16:colId xmlns:a16="http://schemas.microsoft.com/office/drawing/2014/main" val="3991676337"/>
                    </a:ext>
                  </a:extLst>
                </a:gridCol>
                <a:gridCol w="576072">
                  <a:extLst>
                    <a:ext uri="{9D8B030D-6E8A-4147-A177-3AD203B41FA5}">
                      <a16:colId xmlns:a16="http://schemas.microsoft.com/office/drawing/2014/main" val="2898897689"/>
                    </a:ext>
                  </a:extLst>
                </a:gridCol>
                <a:gridCol w="576072">
                  <a:extLst>
                    <a:ext uri="{9D8B030D-6E8A-4147-A177-3AD203B41FA5}">
                      <a16:colId xmlns:a16="http://schemas.microsoft.com/office/drawing/2014/main" val="3600711930"/>
                    </a:ext>
                  </a:extLst>
                </a:gridCol>
                <a:gridCol w="576072">
                  <a:extLst>
                    <a:ext uri="{9D8B030D-6E8A-4147-A177-3AD203B41FA5}">
                      <a16:colId xmlns:a16="http://schemas.microsoft.com/office/drawing/2014/main" val="1788023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4814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- 2022-01-07 10:00:00</a:t>
                      </a:r>
                      <a:r>
                        <a:rPr kumimoji="0" lang="en-US" sz="1000" b="0" i="0" u="none" strike="noStrike" kern="1200" cap="none" spc="0" normalizeH="0" baseline="0" noProof="0">
                          <a:ln>
                            <a:noFill/>
                          </a:ln>
                          <a:solidFill>
                            <a:prstClr val="black"/>
                          </a:solidFill>
                          <a:effectLst/>
                          <a:uLnTx/>
                          <a:uFillTx/>
                          <a:latin typeface="+mn-lt"/>
                          <a:ea typeface="+mn-ea"/>
                          <a:cs typeface="+mn-cs"/>
                        </a:rPr>
                        <a:t>
 Dinner malam ni Buttercup belanja! Eh, belanja recipe je 😆
Korang semua kena cuba salmon rice bowl ni, ianya mempunyai rasa yang tak boleh dilupakan, tambah pula menggunakan Buttercup, memang *chef’s kiss*!
#ResipiButtercup #SedapDenganButtercup #HomemadeWithLove
Salmon Rice Bowl 
Bahan-bahan:
4 sudu besar Buttercup 
450g salmon 
1 sudu kecil mustard
1/4 sudu kecil serbuk bawang putih
1/4 sudu kecil garam 
1/4 sudu kecil serbuk lada
2 cawan nasi yang telah dimasak 
4 daun bawang yang telah dihiris 
1 avokado dihiris nipis
1 sudu kecil sos soya
1 sudu kecil minyak bijan
1/2 sudu kecil serbuk perasa
Arahan: 
1. Panaskan ketuhar pada 220°C. 
2. Dalam satu mangkuk, campurkan Buttercup, mustard, serbuk bawang putih, garam dan lada. 
3. Letakkan salmon anda di atas kertas minyak. Salutkan salmon dengan adunan Buttercup tadi secara menyeluruh.
4. Bakar selama 15 minit sehingga ia kelihatan perang keemasan. 
5. Keluarkan dan potong salmon anda menjadi kepingan kecil. 
6. Dalam satu mangkuk yang lain, letakkan 1/2 atau 1 cawan nasi tadi dan hiaskan dengan avokado, salmon serta hirisan daun bawang. 
7. Taburkan sos soya, sos bijan dan serbuk perasa sebagai langkah terakhir dan siap! 
Ulang untuk lebihan nasi anda!
Sumber: https://www.howsweeteats.com/2018/04/salmon-rice-bowls/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extLst>
                  <a:ext uri="{0D108BD9-81ED-4DB2-BD59-A6C34878D82A}">
                    <a16:rowId xmlns:a16="http://schemas.microsoft.com/office/drawing/2014/main" val="2597058152"/>
                  </a:ext>
                </a:extLst>
              </a:tr>
            </a:tbl>
          </a:graphicData>
        </a:graphic>
      </p:graphicFrame>
      <p:sp>
        <p:nvSpPr>
          <p:cNvPr id="4" name="Text Placeholder 3">
            <a:extLst>
              <a:ext uri="{FF2B5EF4-FFF2-40B4-BE49-F238E27FC236}">
                <a16:creationId xmlns:a16="http://schemas.microsoft.com/office/drawing/2014/main" id="{ACA61F29-2675-4C7D-8DC0-7D701F1AFE4A}"/>
              </a:ext>
            </a:extLst>
          </p:cNvPr>
          <p:cNvSpPr>
            <a:spLocks noGrp="1"/>
          </p:cNvSpPr>
          <p:nvPr>
            <p:ph type="body" sz="quarter" idx="14"/>
          </p:nvPr>
        </p:nvSpPr>
        <p:spPr/>
        <p:txBody>
          <a:bodyPr/>
          <a:lstStyle/>
          <a:p>
            <a:r>
              <a:rPr lang="en-US"/>
              <a:t>01/01/2022 - 01/10/2022</a:t>
            </a:r>
          </a:p>
        </p:txBody>
      </p:sp>
    </p:spTree>
    <p:extLst>
      <p:ext uri="{BB962C8B-B14F-4D97-AF65-F5344CB8AC3E}">
        <p14:creationId xmlns:p14="http://schemas.microsoft.com/office/powerpoint/2010/main" val="1364293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99AE8-DF14-4E6F-87FD-64B05A46A95A}"/>
              </a:ext>
            </a:extLst>
          </p:cNvPr>
          <p:cNvSpPr>
            <a:spLocks noGrp="1"/>
          </p:cNvSpPr>
          <p:nvPr>
            <p:ph type="title"/>
          </p:nvPr>
        </p:nvSpPr>
        <p:spPr/>
        <p:txBody>
          <a:bodyPr/>
          <a:lstStyle/>
          <a:p>
            <a:r>
              <a:rPr lang="en-US"/>
              <a:t>Facebook Facebook FB - Own Posts Table I-Rate (Insights)  | Buttercup Malaysia - 3 of 6</a:t>
            </a:r>
          </a:p>
        </p:txBody>
      </p:sp>
      <p:graphicFrame>
        <p:nvGraphicFramePr>
          <p:cNvPr id="5" name="Table Placeholder 4">
            <a:extLst>
              <a:ext uri="{FF2B5EF4-FFF2-40B4-BE49-F238E27FC236}">
                <a16:creationId xmlns:a16="http://schemas.microsoft.com/office/drawing/2014/main" id="{803A87E9-CF3D-47CD-988A-F2BDA62B6532}"/>
              </a:ext>
            </a:extLst>
          </p:cNvPr>
          <p:cNvGraphicFramePr>
            <a:graphicFrameLocks noGrp="1"/>
          </p:cNvGraphicFramePr>
          <p:nvPr>
            <p:ph type="tbl" sz="quarter" idx="13"/>
            <p:extLst>
              <p:ext uri="{D42A27DB-BD31-4B8C-83A1-F6EECF244321}">
                <p14:modId xmlns:p14="http://schemas.microsoft.com/office/powerpoint/2010/main" val="311370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19692911"/>
                    </a:ext>
                  </a:extLst>
                </a:gridCol>
                <a:gridCol w="740664">
                  <a:extLst>
                    <a:ext uri="{9D8B030D-6E8A-4147-A177-3AD203B41FA5}">
                      <a16:colId xmlns:a16="http://schemas.microsoft.com/office/drawing/2014/main" val="4148045405"/>
                    </a:ext>
                  </a:extLst>
                </a:gridCol>
                <a:gridCol w="740664">
                  <a:extLst>
                    <a:ext uri="{9D8B030D-6E8A-4147-A177-3AD203B41FA5}">
                      <a16:colId xmlns:a16="http://schemas.microsoft.com/office/drawing/2014/main" val="1837857805"/>
                    </a:ext>
                  </a:extLst>
                </a:gridCol>
                <a:gridCol w="576072">
                  <a:extLst>
                    <a:ext uri="{9D8B030D-6E8A-4147-A177-3AD203B41FA5}">
                      <a16:colId xmlns:a16="http://schemas.microsoft.com/office/drawing/2014/main" val="2491308098"/>
                    </a:ext>
                  </a:extLst>
                </a:gridCol>
                <a:gridCol w="576072">
                  <a:extLst>
                    <a:ext uri="{9D8B030D-6E8A-4147-A177-3AD203B41FA5}">
                      <a16:colId xmlns:a16="http://schemas.microsoft.com/office/drawing/2014/main" val="727631715"/>
                    </a:ext>
                  </a:extLst>
                </a:gridCol>
                <a:gridCol w="493776">
                  <a:extLst>
                    <a:ext uri="{9D8B030D-6E8A-4147-A177-3AD203B41FA5}">
                      <a16:colId xmlns:a16="http://schemas.microsoft.com/office/drawing/2014/main" val="349679682"/>
                    </a:ext>
                  </a:extLst>
                </a:gridCol>
                <a:gridCol w="576072">
                  <a:extLst>
                    <a:ext uri="{9D8B030D-6E8A-4147-A177-3AD203B41FA5}">
                      <a16:colId xmlns:a16="http://schemas.microsoft.com/office/drawing/2014/main" val="2003475841"/>
                    </a:ext>
                  </a:extLst>
                </a:gridCol>
                <a:gridCol w="576072">
                  <a:extLst>
                    <a:ext uri="{9D8B030D-6E8A-4147-A177-3AD203B41FA5}">
                      <a16:colId xmlns:a16="http://schemas.microsoft.com/office/drawing/2014/main" val="4035020242"/>
                    </a:ext>
                  </a:extLst>
                </a:gridCol>
                <a:gridCol w="576072">
                  <a:extLst>
                    <a:ext uri="{9D8B030D-6E8A-4147-A177-3AD203B41FA5}">
                      <a16:colId xmlns:a16="http://schemas.microsoft.com/office/drawing/2014/main" val="2615386872"/>
                    </a:ext>
                  </a:extLst>
                </a:gridCol>
                <a:gridCol w="576072">
                  <a:extLst>
                    <a:ext uri="{9D8B030D-6E8A-4147-A177-3AD203B41FA5}">
                      <a16:colId xmlns:a16="http://schemas.microsoft.com/office/drawing/2014/main" val="2572433690"/>
                    </a:ext>
                  </a:extLst>
                </a:gridCol>
                <a:gridCol w="576072">
                  <a:extLst>
                    <a:ext uri="{9D8B030D-6E8A-4147-A177-3AD203B41FA5}">
                      <a16:colId xmlns:a16="http://schemas.microsoft.com/office/drawing/2014/main" val="3921120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1624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- 2022-01-06 10:30:01</a:t>
                      </a:r>
                      <a:r>
                        <a:rPr kumimoji="0" lang="en-US" sz="1000" b="0" i="0" u="none" strike="noStrike" kern="1200" cap="none" spc="0" normalizeH="0" baseline="0" noProof="0">
                          <a:ln>
                            <a:noFill/>
                          </a:ln>
                          <a:solidFill>
                            <a:prstClr val="black"/>
                          </a:solidFill>
                          <a:effectLst/>
                          <a:uLnTx/>
                          <a:uFillTx/>
                          <a:latin typeface="+mn-lt"/>
                          <a:ea typeface="+mn-ea"/>
                          <a:cs typeface="+mn-cs"/>
                        </a:rPr>
                        <a:t>
 Siapa kat sini peminat krim putar? High five! Sebab Buttercup ada tips untuk pastikan krim putar anda extra fluffy untuk dimakan! 
Sebelum anda mula memukul krim putar, masukkan mangkuk ke dalam peti sejuk selama 30 minit dan lihatlah perbezaannya apabila anda pukul dengan mangkuk yang sejuk. Krim akan lebih stabil dan fluffy! 
#TipButtercup
Sumber: https://www.buzzfeed.com/marietelling/baking-hacks-tips-tricks-cookies-cakes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804103569"/>
                  </a:ext>
                </a:extLst>
              </a:tr>
            </a:tbl>
          </a:graphicData>
        </a:graphic>
      </p:graphicFrame>
      <p:sp>
        <p:nvSpPr>
          <p:cNvPr id="4" name="Text Placeholder 3">
            <a:extLst>
              <a:ext uri="{FF2B5EF4-FFF2-40B4-BE49-F238E27FC236}">
                <a16:creationId xmlns:a16="http://schemas.microsoft.com/office/drawing/2014/main" id="{4401B887-68DB-4B6A-89A4-772BAEFE6859}"/>
              </a:ext>
            </a:extLst>
          </p:cNvPr>
          <p:cNvSpPr>
            <a:spLocks noGrp="1"/>
          </p:cNvSpPr>
          <p:nvPr>
            <p:ph type="body" sz="quarter" idx="14"/>
          </p:nvPr>
        </p:nvSpPr>
        <p:spPr/>
        <p:txBody>
          <a:bodyPr/>
          <a:lstStyle/>
          <a:p>
            <a:r>
              <a:rPr lang="en-US"/>
              <a:t>01/01/2022 - 01/10/2022</a:t>
            </a:r>
          </a:p>
        </p:txBody>
      </p:sp>
    </p:spTree>
    <p:extLst>
      <p:ext uri="{BB962C8B-B14F-4D97-AF65-F5344CB8AC3E}">
        <p14:creationId xmlns:p14="http://schemas.microsoft.com/office/powerpoint/2010/main" val="1418364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BE4AD-CC35-467C-A1C9-96A3A35A3517}"/>
              </a:ext>
            </a:extLst>
          </p:cNvPr>
          <p:cNvSpPr>
            <a:spLocks noGrp="1"/>
          </p:cNvSpPr>
          <p:nvPr>
            <p:ph type="title"/>
          </p:nvPr>
        </p:nvSpPr>
        <p:spPr/>
        <p:txBody>
          <a:bodyPr/>
          <a:lstStyle/>
          <a:p>
            <a:r>
              <a:rPr lang="en-US"/>
              <a:t>Facebook Facebook FB - Own Posts Table I-Rate (Insights)  | Buttercup Malaysia - 4 of 6</a:t>
            </a:r>
          </a:p>
        </p:txBody>
      </p:sp>
      <p:graphicFrame>
        <p:nvGraphicFramePr>
          <p:cNvPr id="5" name="Table Placeholder 4">
            <a:extLst>
              <a:ext uri="{FF2B5EF4-FFF2-40B4-BE49-F238E27FC236}">
                <a16:creationId xmlns:a16="http://schemas.microsoft.com/office/drawing/2014/main" id="{980E68EA-DEF4-4DCF-BADE-0CBF6ECD9D6E}"/>
              </a:ext>
            </a:extLst>
          </p:cNvPr>
          <p:cNvGraphicFramePr>
            <a:graphicFrameLocks noGrp="1"/>
          </p:cNvGraphicFramePr>
          <p:nvPr>
            <p:ph type="tbl" sz="quarter" idx="13"/>
            <p:extLst>
              <p:ext uri="{D42A27DB-BD31-4B8C-83A1-F6EECF244321}">
                <p14:modId xmlns:p14="http://schemas.microsoft.com/office/powerpoint/2010/main" val="3198630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96199847"/>
                    </a:ext>
                  </a:extLst>
                </a:gridCol>
                <a:gridCol w="740664">
                  <a:extLst>
                    <a:ext uri="{9D8B030D-6E8A-4147-A177-3AD203B41FA5}">
                      <a16:colId xmlns:a16="http://schemas.microsoft.com/office/drawing/2014/main" val="1821041355"/>
                    </a:ext>
                  </a:extLst>
                </a:gridCol>
                <a:gridCol w="740664">
                  <a:extLst>
                    <a:ext uri="{9D8B030D-6E8A-4147-A177-3AD203B41FA5}">
                      <a16:colId xmlns:a16="http://schemas.microsoft.com/office/drawing/2014/main" val="3204080"/>
                    </a:ext>
                  </a:extLst>
                </a:gridCol>
                <a:gridCol w="576072">
                  <a:extLst>
                    <a:ext uri="{9D8B030D-6E8A-4147-A177-3AD203B41FA5}">
                      <a16:colId xmlns:a16="http://schemas.microsoft.com/office/drawing/2014/main" val="4094504878"/>
                    </a:ext>
                  </a:extLst>
                </a:gridCol>
                <a:gridCol w="576072">
                  <a:extLst>
                    <a:ext uri="{9D8B030D-6E8A-4147-A177-3AD203B41FA5}">
                      <a16:colId xmlns:a16="http://schemas.microsoft.com/office/drawing/2014/main" val="3830651737"/>
                    </a:ext>
                  </a:extLst>
                </a:gridCol>
                <a:gridCol w="493776">
                  <a:extLst>
                    <a:ext uri="{9D8B030D-6E8A-4147-A177-3AD203B41FA5}">
                      <a16:colId xmlns:a16="http://schemas.microsoft.com/office/drawing/2014/main" val="3640645130"/>
                    </a:ext>
                  </a:extLst>
                </a:gridCol>
                <a:gridCol w="576072">
                  <a:extLst>
                    <a:ext uri="{9D8B030D-6E8A-4147-A177-3AD203B41FA5}">
                      <a16:colId xmlns:a16="http://schemas.microsoft.com/office/drawing/2014/main" val="2326500680"/>
                    </a:ext>
                  </a:extLst>
                </a:gridCol>
                <a:gridCol w="576072">
                  <a:extLst>
                    <a:ext uri="{9D8B030D-6E8A-4147-A177-3AD203B41FA5}">
                      <a16:colId xmlns:a16="http://schemas.microsoft.com/office/drawing/2014/main" val="1829938787"/>
                    </a:ext>
                  </a:extLst>
                </a:gridCol>
                <a:gridCol w="576072">
                  <a:extLst>
                    <a:ext uri="{9D8B030D-6E8A-4147-A177-3AD203B41FA5}">
                      <a16:colId xmlns:a16="http://schemas.microsoft.com/office/drawing/2014/main" val="3431184535"/>
                    </a:ext>
                  </a:extLst>
                </a:gridCol>
                <a:gridCol w="576072">
                  <a:extLst>
                    <a:ext uri="{9D8B030D-6E8A-4147-A177-3AD203B41FA5}">
                      <a16:colId xmlns:a16="http://schemas.microsoft.com/office/drawing/2014/main" val="4260122172"/>
                    </a:ext>
                  </a:extLst>
                </a:gridCol>
                <a:gridCol w="576072">
                  <a:extLst>
                    <a:ext uri="{9D8B030D-6E8A-4147-A177-3AD203B41FA5}">
                      <a16:colId xmlns:a16="http://schemas.microsoft.com/office/drawing/2014/main" val="2351329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59077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- 2022-01-05 10:00:00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Sempena tahun yang baru ini, kongsikan impian anda pada tahun ini dan menangi hadiah menarik! 
Anda hanya perlu ikuti langkah mudah ini:
1. Pastikan anda LIKE Facebook Buttercup.
2. Kongsikan impian anda pada tahun ini di ruangan komen.  
3. Share dan Tag 5 rakan-rakan anda! 
Mudah kan? 
Hanya 3 pemenang bertuah yang akan dipilih 
untuk memenangi hadiah menarik! Jangan lepaskan peluang anda! 
Peraduan tamat pada: 13 Januari 2022,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extLst>
                  <a:ext uri="{0D108BD9-81ED-4DB2-BD59-A6C34878D82A}">
                    <a16:rowId xmlns:a16="http://schemas.microsoft.com/office/drawing/2014/main" val="4129504516"/>
                  </a:ext>
                </a:extLst>
              </a:tr>
            </a:tbl>
          </a:graphicData>
        </a:graphic>
      </p:graphicFrame>
      <p:sp>
        <p:nvSpPr>
          <p:cNvPr id="4" name="Text Placeholder 3">
            <a:extLst>
              <a:ext uri="{FF2B5EF4-FFF2-40B4-BE49-F238E27FC236}">
                <a16:creationId xmlns:a16="http://schemas.microsoft.com/office/drawing/2014/main" id="{D7CF416F-CF62-40EA-AD32-1DFE67F16F43}"/>
              </a:ext>
            </a:extLst>
          </p:cNvPr>
          <p:cNvSpPr>
            <a:spLocks noGrp="1"/>
          </p:cNvSpPr>
          <p:nvPr>
            <p:ph type="body" sz="quarter" idx="14"/>
          </p:nvPr>
        </p:nvSpPr>
        <p:spPr/>
        <p:txBody>
          <a:bodyPr/>
          <a:lstStyle/>
          <a:p>
            <a:r>
              <a:rPr lang="en-US"/>
              <a:t>01/01/2022 - 01/10/2022</a:t>
            </a:r>
          </a:p>
        </p:txBody>
      </p:sp>
    </p:spTree>
    <p:extLst>
      <p:ext uri="{BB962C8B-B14F-4D97-AF65-F5344CB8AC3E}">
        <p14:creationId xmlns:p14="http://schemas.microsoft.com/office/powerpoint/2010/main" val="3569343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8359-9AA4-4F0B-A395-0B30CE4559E7}"/>
              </a:ext>
            </a:extLst>
          </p:cNvPr>
          <p:cNvSpPr>
            <a:spLocks noGrp="1"/>
          </p:cNvSpPr>
          <p:nvPr>
            <p:ph type="title"/>
          </p:nvPr>
        </p:nvSpPr>
        <p:spPr/>
        <p:txBody>
          <a:bodyPr/>
          <a:lstStyle/>
          <a:p>
            <a:r>
              <a:rPr lang="en-US"/>
              <a:t>Facebook Facebook FB - Own Posts Table I-Rate (Insights)  | Buttercup Malaysia - 5 of 6</a:t>
            </a:r>
          </a:p>
        </p:txBody>
      </p:sp>
      <p:graphicFrame>
        <p:nvGraphicFramePr>
          <p:cNvPr id="5" name="Table Placeholder 4">
            <a:extLst>
              <a:ext uri="{FF2B5EF4-FFF2-40B4-BE49-F238E27FC236}">
                <a16:creationId xmlns:a16="http://schemas.microsoft.com/office/drawing/2014/main" id="{44BF0276-BB5C-4382-9B74-0823188DE95D}"/>
              </a:ext>
            </a:extLst>
          </p:cNvPr>
          <p:cNvGraphicFramePr>
            <a:graphicFrameLocks noGrp="1"/>
          </p:cNvGraphicFramePr>
          <p:nvPr>
            <p:ph type="tbl" sz="quarter" idx="13"/>
            <p:extLst>
              <p:ext uri="{D42A27DB-BD31-4B8C-83A1-F6EECF244321}">
                <p14:modId xmlns:p14="http://schemas.microsoft.com/office/powerpoint/2010/main" val="546597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17178494"/>
                    </a:ext>
                  </a:extLst>
                </a:gridCol>
                <a:gridCol w="740664">
                  <a:extLst>
                    <a:ext uri="{9D8B030D-6E8A-4147-A177-3AD203B41FA5}">
                      <a16:colId xmlns:a16="http://schemas.microsoft.com/office/drawing/2014/main" val="1884140470"/>
                    </a:ext>
                  </a:extLst>
                </a:gridCol>
                <a:gridCol w="740664">
                  <a:extLst>
                    <a:ext uri="{9D8B030D-6E8A-4147-A177-3AD203B41FA5}">
                      <a16:colId xmlns:a16="http://schemas.microsoft.com/office/drawing/2014/main" val="2449643977"/>
                    </a:ext>
                  </a:extLst>
                </a:gridCol>
                <a:gridCol w="576072">
                  <a:extLst>
                    <a:ext uri="{9D8B030D-6E8A-4147-A177-3AD203B41FA5}">
                      <a16:colId xmlns:a16="http://schemas.microsoft.com/office/drawing/2014/main" val="1367976657"/>
                    </a:ext>
                  </a:extLst>
                </a:gridCol>
                <a:gridCol w="576072">
                  <a:extLst>
                    <a:ext uri="{9D8B030D-6E8A-4147-A177-3AD203B41FA5}">
                      <a16:colId xmlns:a16="http://schemas.microsoft.com/office/drawing/2014/main" val="887525996"/>
                    </a:ext>
                  </a:extLst>
                </a:gridCol>
                <a:gridCol w="493776">
                  <a:extLst>
                    <a:ext uri="{9D8B030D-6E8A-4147-A177-3AD203B41FA5}">
                      <a16:colId xmlns:a16="http://schemas.microsoft.com/office/drawing/2014/main" val="2680787309"/>
                    </a:ext>
                  </a:extLst>
                </a:gridCol>
                <a:gridCol w="576072">
                  <a:extLst>
                    <a:ext uri="{9D8B030D-6E8A-4147-A177-3AD203B41FA5}">
                      <a16:colId xmlns:a16="http://schemas.microsoft.com/office/drawing/2014/main" val="737765965"/>
                    </a:ext>
                  </a:extLst>
                </a:gridCol>
                <a:gridCol w="576072">
                  <a:extLst>
                    <a:ext uri="{9D8B030D-6E8A-4147-A177-3AD203B41FA5}">
                      <a16:colId xmlns:a16="http://schemas.microsoft.com/office/drawing/2014/main" val="462648720"/>
                    </a:ext>
                  </a:extLst>
                </a:gridCol>
                <a:gridCol w="576072">
                  <a:extLst>
                    <a:ext uri="{9D8B030D-6E8A-4147-A177-3AD203B41FA5}">
                      <a16:colId xmlns:a16="http://schemas.microsoft.com/office/drawing/2014/main" val="622430516"/>
                    </a:ext>
                  </a:extLst>
                </a:gridCol>
                <a:gridCol w="576072">
                  <a:extLst>
                    <a:ext uri="{9D8B030D-6E8A-4147-A177-3AD203B41FA5}">
                      <a16:colId xmlns:a16="http://schemas.microsoft.com/office/drawing/2014/main" val="1026951675"/>
                    </a:ext>
                  </a:extLst>
                </a:gridCol>
                <a:gridCol w="576072">
                  <a:extLst>
                    <a:ext uri="{9D8B030D-6E8A-4147-A177-3AD203B41FA5}">
                      <a16:colId xmlns:a16="http://schemas.microsoft.com/office/drawing/2014/main" val="448811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9492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- 2022-01-01 10:00:01</a:t>
                      </a:r>
                      <a:r>
                        <a:rPr kumimoji="0" lang="en-US" sz="1000" b="0" i="0" u="none" strike="noStrike" kern="1200" cap="none" spc="0" normalizeH="0" baseline="0" noProof="0">
                          <a:ln>
                            <a:noFill/>
                          </a:ln>
                          <a:solidFill>
                            <a:prstClr val="black"/>
                          </a:solidFill>
                          <a:effectLst/>
                          <a:uLnTx/>
                          <a:uFillTx/>
                          <a:latin typeface="+mn-lt"/>
                          <a:ea typeface="+mn-ea"/>
                          <a:cs typeface="+mn-cs"/>
                        </a:rPr>
                        <a:t>
 Bersediakah anda untuk tahun baru yang lebih hebat?! 
Nikmati diskaun sehingga 50% untuk semua produk Buttercup kegemaran anda! Jangan lupa juga untuk nikmati penghantaran percuma dengan pembelian RM50 dan ke atas! 
Jom ke Lazada dan add to cart sekarang!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extLst>
                  <a:ext uri="{0D108BD9-81ED-4DB2-BD59-A6C34878D82A}">
                    <a16:rowId xmlns:a16="http://schemas.microsoft.com/office/drawing/2014/main" val="3894160465"/>
                  </a:ext>
                </a:extLst>
              </a:tr>
            </a:tbl>
          </a:graphicData>
        </a:graphic>
      </p:graphicFrame>
      <p:sp>
        <p:nvSpPr>
          <p:cNvPr id="4" name="Text Placeholder 3">
            <a:extLst>
              <a:ext uri="{FF2B5EF4-FFF2-40B4-BE49-F238E27FC236}">
                <a16:creationId xmlns:a16="http://schemas.microsoft.com/office/drawing/2014/main" id="{A425500A-F2DE-4BA3-9D9A-60C6131D10B3}"/>
              </a:ext>
            </a:extLst>
          </p:cNvPr>
          <p:cNvSpPr>
            <a:spLocks noGrp="1"/>
          </p:cNvSpPr>
          <p:nvPr>
            <p:ph type="body" sz="quarter" idx="14"/>
          </p:nvPr>
        </p:nvSpPr>
        <p:spPr/>
        <p:txBody>
          <a:bodyPr/>
          <a:lstStyle/>
          <a:p>
            <a:r>
              <a:rPr lang="en-US"/>
              <a:t>01/01/2022 - 01/10/2022</a:t>
            </a:r>
          </a:p>
        </p:txBody>
      </p:sp>
    </p:spTree>
    <p:extLst>
      <p:ext uri="{BB962C8B-B14F-4D97-AF65-F5344CB8AC3E}">
        <p14:creationId xmlns:p14="http://schemas.microsoft.com/office/powerpoint/2010/main" val="2488663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079C-F242-4A94-AA46-1004393F5F35}"/>
              </a:ext>
            </a:extLst>
          </p:cNvPr>
          <p:cNvSpPr>
            <a:spLocks noGrp="1"/>
          </p:cNvSpPr>
          <p:nvPr>
            <p:ph type="title"/>
          </p:nvPr>
        </p:nvSpPr>
        <p:spPr/>
        <p:txBody>
          <a:bodyPr/>
          <a:lstStyle/>
          <a:p>
            <a:r>
              <a:rPr lang="en-US"/>
              <a:t>Facebook Facebook FB - Own Posts Table I-Rate (Insights)  | Buttercup Malaysia - 6 of 6</a:t>
            </a:r>
          </a:p>
        </p:txBody>
      </p:sp>
      <p:graphicFrame>
        <p:nvGraphicFramePr>
          <p:cNvPr id="5" name="Table Placeholder 4">
            <a:extLst>
              <a:ext uri="{FF2B5EF4-FFF2-40B4-BE49-F238E27FC236}">
                <a16:creationId xmlns:a16="http://schemas.microsoft.com/office/drawing/2014/main" id="{4F7E3481-558E-4A54-9F35-42E182B5FE0A}"/>
              </a:ext>
            </a:extLst>
          </p:cNvPr>
          <p:cNvGraphicFramePr>
            <a:graphicFrameLocks noGrp="1"/>
          </p:cNvGraphicFramePr>
          <p:nvPr>
            <p:ph type="tbl" sz="quarter" idx="13"/>
            <p:extLst>
              <p:ext uri="{D42A27DB-BD31-4B8C-83A1-F6EECF244321}">
                <p14:modId xmlns:p14="http://schemas.microsoft.com/office/powerpoint/2010/main" val="2709356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53597184"/>
                    </a:ext>
                  </a:extLst>
                </a:gridCol>
                <a:gridCol w="740664">
                  <a:extLst>
                    <a:ext uri="{9D8B030D-6E8A-4147-A177-3AD203B41FA5}">
                      <a16:colId xmlns:a16="http://schemas.microsoft.com/office/drawing/2014/main" val="3243121531"/>
                    </a:ext>
                  </a:extLst>
                </a:gridCol>
                <a:gridCol w="740664">
                  <a:extLst>
                    <a:ext uri="{9D8B030D-6E8A-4147-A177-3AD203B41FA5}">
                      <a16:colId xmlns:a16="http://schemas.microsoft.com/office/drawing/2014/main" val="1702109002"/>
                    </a:ext>
                  </a:extLst>
                </a:gridCol>
                <a:gridCol w="576072">
                  <a:extLst>
                    <a:ext uri="{9D8B030D-6E8A-4147-A177-3AD203B41FA5}">
                      <a16:colId xmlns:a16="http://schemas.microsoft.com/office/drawing/2014/main" val="3998173976"/>
                    </a:ext>
                  </a:extLst>
                </a:gridCol>
                <a:gridCol w="576072">
                  <a:extLst>
                    <a:ext uri="{9D8B030D-6E8A-4147-A177-3AD203B41FA5}">
                      <a16:colId xmlns:a16="http://schemas.microsoft.com/office/drawing/2014/main" val="3065034026"/>
                    </a:ext>
                  </a:extLst>
                </a:gridCol>
                <a:gridCol w="493776">
                  <a:extLst>
                    <a:ext uri="{9D8B030D-6E8A-4147-A177-3AD203B41FA5}">
                      <a16:colId xmlns:a16="http://schemas.microsoft.com/office/drawing/2014/main" val="3216165933"/>
                    </a:ext>
                  </a:extLst>
                </a:gridCol>
                <a:gridCol w="576072">
                  <a:extLst>
                    <a:ext uri="{9D8B030D-6E8A-4147-A177-3AD203B41FA5}">
                      <a16:colId xmlns:a16="http://schemas.microsoft.com/office/drawing/2014/main" val="236928056"/>
                    </a:ext>
                  </a:extLst>
                </a:gridCol>
                <a:gridCol w="576072">
                  <a:extLst>
                    <a:ext uri="{9D8B030D-6E8A-4147-A177-3AD203B41FA5}">
                      <a16:colId xmlns:a16="http://schemas.microsoft.com/office/drawing/2014/main" val="3086959062"/>
                    </a:ext>
                  </a:extLst>
                </a:gridCol>
                <a:gridCol w="576072">
                  <a:extLst>
                    <a:ext uri="{9D8B030D-6E8A-4147-A177-3AD203B41FA5}">
                      <a16:colId xmlns:a16="http://schemas.microsoft.com/office/drawing/2014/main" val="3416368895"/>
                    </a:ext>
                  </a:extLst>
                </a:gridCol>
                <a:gridCol w="576072">
                  <a:extLst>
                    <a:ext uri="{9D8B030D-6E8A-4147-A177-3AD203B41FA5}">
                      <a16:colId xmlns:a16="http://schemas.microsoft.com/office/drawing/2014/main" val="1783893218"/>
                    </a:ext>
                  </a:extLst>
                </a:gridCol>
                <a:gridCol w="576072">
                  <a:extLst>
                    <a:ext uri="{9D8B030D-6E8A-4147-A177-3AD203B41FA5}">
                      <a16:colId xmlns:a16="http://schemas.microsoft.com/office/drawing/2014/main" val="962178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7369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- 2022-01-01 00:00:00</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Selamat menyambut tahun baru 2022 kepada semua rakyat Malaysia! 
Kongsikan azam tahun baru anda di ruangan komen! Kot-kot ada yang menarik ;)
#TahunBaru2022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3159344118"/>
                  </a:ext>
                </a:extLst>
              </a:tr>
            </a:tbl>
          </a:graphicData>
        </a:graphic>
      </p:graphicFrame>
      <p:sp>
        <p:nvSpPr>
          <p:cNvPr id="4" name="Text Placeholder 3">
            <a:extLst>
              <a:ext uri="{FF2B5EF4-FFF2-40B4-BE49-F238E27FC236}">
                <a16:creationId xmlns:a16="http://schemas.microsoft.com/office/drawing/2014/main" id="{FDFD32BB-E939-48D6-97EC-FFE852BDEF4F}"/>
              </a:ext>
            </a:extLst>
          </p:cNvPr>
          <p:cNvSpPr>
            <a:spLocks noGrp="1"/>
          </p:cNvSpPr>
          <p:nvPr>
            <p:ph type="body" sz="quarter" idx="14"/>
          </p:nvPr>
        </p:nvSpPr>
        <p:spPr/>
        <p:txBody>
          <a:bodyPr/>
          <a:lstStyle/>
          <a:p>
            <a:r>
              <a:rPr lang="en-US"/>
              <a:t>01/01/2022 - 01/10/2022</a:t>
            </a:r>
          </a:p>
        </p:txBody>
      </p:sp>
    </p:spTree>
    <p:extLst>
      <p:ext uri="{BB962C8B-B14F-4D97-AF65-F5344CB8AC3E}">
        <p14:creationId xmlns:p14="http://schemas.microsoft.com/office/powerpoint/2010/main" val="1418747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342</Words>
  <Application>Microsoft Office PowerPoint</Application>
  <PresentationFormat>On-screen Show (4:3)</PresentationFormat>
  <Paragraphs>144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Facebook FB - Own Posts Table I-Rate (Insights)  | Buttercup Malaysia - 1 of 6</vt:lpstr>
      <vt:lpstr>Facebook Facebook FB - Own Posts Table I-Rate (Insights)  | Buttercup Malaysia - 2 of 6</vt:lpstr>
      <vt:lpstr>Facebook Facebook FB - Own Posts Table I-Rate (Insights)  | Buttercup Malaysia - 3 of 6</vt:lpstr>
      <vt:lpstr>Facebook Facebook FB - Own Posts Table I-Rate (Insights)  | Buttercup Malaysia - 4 of 6</vt:lpstr>
      <vt:lpstr>Facebook Facebook FB - Own Posts Table I-Rate (Insights)  | Buttercup Malaysia - 5 of 6</vt:lpstr>
      <vt:lpstr>Facebook Facebook FB - Own Posts Table I-Rate (Insights)  | Buttercup Malaysia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FB - Own Posts Table I-Rate (Insights)  | Buttercup Malaysia - 1 of 6</dc:title>
  <dc:creator>Administrator</dc:creator>
  <cp:lastModifiedBy>Administrator</cp:lastModifiedBy>
  <cp:revision>1</cp:revision>
  <dcterms:created xsi:type="dcterms:W3CDTF">2022-02-09T01:13:46Z</dcterms:created>
  <dcterms:modified xsi:type="dcterms:W3CDTF">2022-02-09T01:14:16Z</dcterms:modified>
</cp:coreProperties>
</file>