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125129</c:v>
                </c:pt>
                <c:pt idx="1">
                  <c:v>125176</c:v>
                </c:pt>
                <c:pt idx="2">
                  <c:v>125217</c:v>
                </c:pt>
                <c:pt idx="3">
                  <c:v>125241</c:v>
                </c:pt>
                <c:pt idx="4">
                  <c:v>125270</c:v>
                </c:pt>
                <c:pt idx="5">
                  <c:v>125298</c:v>
                </c:pt>
                <c:pt idx="6">
                  <c:v>125329</c:v>
                </c:pt>
                <c:pt idx="7">
                  <c:v>125377</c:v>
                </c:pt>
                <c:pt idx="8">
                  <c:v>125406</c:v>
                </c:pt>
                <c:pt idx="9">
                  <c:v>125431</c:v>
                </c:pt>
                <c:pt idx="10">
                  <c:v>125454</c:v>
                </c:pt>
                <c:pt idx="11">
                  <c:v>125481</c:v>
                </c:pt>
                <c:pt idx="12">
                  <c:v>125506</c:v>
                </c:pt>
                <c:pt idx="13">
                  <c:v>125528</c:v>
                </c:pt>
                <c:pt idx="14">
                  <c:v>125552</c:v>
                </c:pt>
                <c:pt idx="15">
                  <c:v>125580</c:v>
                </c:pt>
                <c:pt idx="16">
                  <c:v>125606</c:v>
                </c:pt>
                <c:pt idx="17">
                  <c:v>125633</c:v>
                </c:pt>
                <c:pt idx="18">
                  <c:v>125669</c:v>
                </c:pt>
                <c:pt idx="19">
                  <c:v>125700</c:v>
                </c:pt>
                <c:pt idx="20">
                  <c:v>125729</c:v>
                </c:pt>
                <c:pt idx="21">
                  <c:v>125751</c:v>
                </c:pt>
                <c:pt idx="22">
                  <c:v>125776</c:v>
                </c:pt>
                <c:pt idx="23">
                  <c:v>125806</c:v>
                </c:pt>
                <c:pt idx="24">
                  <c:v>125829</c:v>
                </c:pt>
                <c:pt idx="25">
                  <c:v>125867</c:v>
                </c:pt>
                <c:pt idx="26">
                  <c:v>125897</c:v>
                </c:pt>
                <c:pt idx="27">
                  <c:v>125923</c:v>
                </c:pt>
                <c:pt idx="28">
                  <c:v>125941</c:v>
                </c:pt>
                <c:pt idx="29">
                  <c:v>125961</c:v>
                </c:pt>
                <c:pt idx="30">
                  <c:v>125986</c:v>
                </c:pt>
              </c:numCache>
            </c:numRef>
          </c:val>
          <c:smooth val="0"/>
          <c:extLst>
            <c:ext xmlns:c16="http://schemas.microsoft.com/office/drawing/2014/chart" uri="{C3380CC4-5D6E-409C-BE32-E72D297353CC}">
              <c16:uniqueId val="{00000000-BBDD-4283-9114-DB35E34A3B5F}"/>
            </c:ext>
          </c:extLst>
        </c:ser>
        <c:dLbls>
          <c:showLegendKey val="0"/>
          <c:showVal val="0"/>
          <c:showCatName val="0"/>
          <c:showSerName val="0"/>
          <c:showPercent val="0"/>
          <c:showBubbleSize val="0"/>
        </c:dLbls>
        <c:smooth val="0"/>
        <c:axId val="387291512"/>
        <c:axId val="387296432"/>
      </c:lineChart>
      <c:dateAx>
        <c:axId val="38729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96432"/>
        <c:crosses val="autoZero"/>
        <c:auto val="1"/>
        <c:lblOffset val="100"/>
        <c:baseTimeUnit val="days"/>
      </c:dateAx>
      <c:valAx>
        <c:axId val="38729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9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45</c:v>
                </c:pt>
                <c:pt idx="1">
                  <c:v>5077</c:v>
                </c:pt>
                <c:pt idx="2">
                  <c:v>7458</c:v>
                </c:pt>
                <c:pt idx="3">
                  <c:v>3205</c:v>
                </c:pt>
                <c:pt idx="4">
                  <c:v>1745</c:v>
                </c:pt>
                <c:pt idx="5">
                  <c:v>1130</c:v>
                </c:pt>
                <c:pt idx="6">
                  <c:v>876</c:v>
                </c:pt>
              </c:numCache>
            </c:numRef>
          </c:val>
          <c:extLst>
            <c:ext xmlns:c16="http://schemas.microsoft.com/office/drawing/2014/chart" uri="{C3380CC4-5D6E-409C-BE32-E72D297353CC}">
              <c16:uniqueId val="{00000000-B910-4520-AC7F-014A07AAC25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121</c:v>
                </c:pt>
                <c:pt idx="1">
                  <c:v>7779</c:v>
                </c:pt>
                <c:pt idx="2">
                  <c:v>28766</c:v>
                </c:pt>
                <c:pt idx="3">
                  <c:v>32595</c:v>
                </c:pt>
                <c:pt idx="4">
                  <c:v>19515</c:v>
                </c:pt>
                <c:pt idx="5">
                  <c:v>11750</c:v>
                </c:pt>
                <c:pt idx="6">
                  <c:v>4714</c:v>
                </c:pt>
              </c:numCache>
            </c:numRef>
          </c:val>
          <c:extLst>
            <c:ext xmlns:c16="http://schemas.microsoft.com/office/drawing/2014/chart" uri="{C3380CC4-5D6E-409C-BE32-E72D297353CC}">
              <c16:uniqueId val="{00000001-B910-4520-AC7F-014A07AAC25A}"/>
            </c:ext>
          </c:extLst>
        </c:ser>
        <c:dLbls>
          <c:showLegendKey val="0"/>
          <c:showVal val="0"/>
          <c:showCatName val="0"/>
          <c:showSerName val="0"/>
          <c:showPercent val="0"/>
          <c:showBubbleSize val="0"/>
        </c:dLbls>
        <c:gapWidth val="219"/>
        <c:overlap val="-27"/>
        <c:axId val="389756904"/>
        <c:axId val="385413560"/>
      </c:barChart>
      <c:catAx>
        <c:axId val="38975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13560"/>
        <c:crosses val="autoZero"/>
        <c:auto val="1"/>
        <c:lblAlgn val="ctr"/>
        <c:lblOffset val="100"/>
        <c:noMultiLvlLbl val="0"/>
      </c:catAx>
      <c:valAx>
        <c:axId val="38541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5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21200</c:v>
                </c:pt>
                <c:pt idx="1">
                  <c:v>22374</c:v>
                </c:pt>
                <c:pt idx="2">
                  <c:v>22304</c:v>
                </c:pt>
                <c:pt idx="3">
                  <c:v>22223</c:v>
                </c:pt>
                <c:pt idx="4">
                  <c:v>23386</c:v>
                </c:pt>
                <c:pt idx="5">
                  <c:v>21796</c:v>
                </c:pt>
                <c:pt idx="6">
                  <c:v>47375</c:v>
                </c:pt>
                <c:pt idx="7">
                  <c:v>43467</c:v>
                </c:pt>
                <c:pt idx="8">
                  <c:v>29006</c:v>
                </c:pt>
                <c:pt idx="9">
                  <c:v>31041</c:v>
                </c:pt>
                <c:pt idx="10">
                  <c:v>39802</c:v>
                </c:pt>
                <c:pt idx="11">
                  <c:v>45535</c:v>
                </c:pt>
                <c:pt idx="12">
                  <c:v>43551</c:v>
                </c:pt>
                <c:pt idx="13">
                  <c:v>37742</c:v>
                </c:pt>
                <c:pt idx="14">
                  <c:v>37668</c:v>
                </c:pt>
                <c:pt idx="15">
                  <c:v>43700</c:v>
                </c:pt>
                <c:pt idx="16">
                  <c:v>104856</c:v>
                </c:pt>
                <c:pt idx="17">
                  <c:v>112677</c:v>
                </c:pt>
                <c:pt idx="18">
                  <c:v>105577</c:v>
                </c:pt>
                <c:pt idx="19">
                  <c:v>53572</c:v>
                </c:pt>
                <c:pt idx="20">
                  <c:v>50363</c:v>
                </c:pt>
                <c:pt idx="21">
                  <c:v>49504</c:v>
                </c:pt>
                <c:pt idx="22">
                  <c:v>46135</c:v>
                </c:pt>
                <c:pt idx="23">
                  <c:v>33689</c:v>
                </c:pt>
                <c:pt idx="24">
                  <c:v>32744</c:v>
                </c:pt>
                <c:pt idx="25">
                  <c:v>36439</c:v>
                </c:pt>
                <c:pt idx="26">
                  <c:v>41395</c:v>
                </c:pt>
                <c:pt idx="27">
                  <c:v>47239</c:v>
                </c:pt>
                <c:pt idx="28">
                  <c:v>51254</c:v>
                </c:pt>
                <c:pt idx="29">
                  <c:v>49317</c:v>
                </c:pt>
                <c:pt idx="30">
                  <c:v>20925</c:v>
                </c:pt>
              </c:numCache>
            </c:numRef>
          </c:val>
          <c:smooth val="0"/>
          <c:extLst>
            <c:ext xmlns:c16="http://schemas.microsoft.com/office/drawing/2014/chart" uri="{C3380CC4-5D6E-409C-BE32-E72D297353CC}">
              <c16:uniqueId val="{00000000-D34B-4129-8807-5055ACBA449D}"/>
            </c:ext>
          </c:extLst>
        </c:ser>
        <c:dLbls>
          <c:showLegendKey val="0"/>
          <c:showVal val="0"/>
          <c:showCatName val="0"/>
          <c:showSerName val="0"/>
          <c:showPercent val="0"/>
          <c:showBubbleSize val="0"/>
        </c:dLbls>
        <c:smooth val="0"/>
        <c:axId val="387491136"/>
        <c:axId val="387491464"/>
      </c:lineChart>
      <c:dateAx>
        <c:axId val="38749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91464"/>
        <c:crosses val="autoZero"/>
        <c:auto val="1"/>
        <c:lblOffset val="100"/>
        <c:baseTimeUnit val="days"/>
      </c:dateAx>
      <c:valAx>
        <c:axId val="38749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9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107</c:v>
                </c:pt>
                <c:pt idx="1">
                  <c:v>93</c:v>
                </c:pt>
                <c:pt idx="2">
                  <c:v>98</c:v>
                </c:pt>
                <c:pt idx="3">
                  <c:v>94</c:v>
                </c:pt>
                <c:pt idx="4">
                  <c:v>100</c:v>
                </c:pt>
                <c:pt idx="5">
                  <c:v>72</c:v>
                </c:pt>
                <c:pt idx="6">
                  <c:v>284</c:v>
                </c:pt>
                <c:pt idx="7">
                  <c:v>203</c:v>
                </c:pt>
                <c:pt idx="8">
                  <c:v>122</c:v>
                </c:pt>
                <c:pt idx="9">
                  <c:v>99</c:v>
                </c:pt>
                <c:pt idx="10">
                  <c:v>112</c:v>
                </c:pt>
                <c:pt idx="11">
                  <c:v>122</c:v>
                </c:pt>
                <c:pt idx="12">
                  <c:v>137</c:v>
                </c:pt>
                <c:pt idx="13">
                  <c:v>103</c:v>
                </c:pt>
                <c:pt idx="14">
                  <c:v>124</c:v>
                </c:pt>
                <c:pt idx="15">
                  <c:v>225</c:v>
                </c:pt>
                <c:pt idx="16">
                  <c:v>294</c:v>
                </c:pt>
                <c:pt idx="17">
                  <c:v>206</c:v>
                </c:pt>
                <c:pt idx="18">
                  <c:v>205</c:v>
                </c:pt>
                <c:pt idx="19">
                  <c:v>198</c:v>
                </c:pt>
                <c:pt idx="20">
                  <c:v>83</c:v>
                </c:pt>
                <c:pt idx="21">
                  <c:v>108</c:v>
                </c:pt>
                <c:pt idx="22">
                  <c:v>173</c:v>
                </c:pt>
                <c:pt idx="23">
                  <c:v>114</c:v>
                </c:pt>
                <c:pt idx="24">
                  <c:v>136</c:v>
                </c:pt>
                <c:pt idx="25">
                  <c:v>200</c:v>
                </c:pt>
                <c:pt idx="26">
                  <c:v>146</c:v>
                </c:pt>
                <c:pt idx="27">
                  <c:v>162</c:v>
                </c:pt>
                <c:pt idx="28">
                  <c:v>120</c:v>
                </c:pt>
                <c:pt idx="29">
                  <c:v>149</c:v>
                </c:pt>
                <c:pt idx="30">
                  <c:v>222</c:v>
                </c:pt>
              </c:numCache>
            </c:numRef>
          </c:val>
          <c:smooth val="0"/>
          <c:extLst>
            <c:ext xmlns:c16="http://schemas.microsoft.com/office/drawing/2014/chart" uri="{C3380CC4-5D6E-409C-BE32-E72D297353CC}">
              <c16:uniqueId val="{00000000-ADBE-4760-9549-64609B6F85DF}"/>
            </c:ext>
          </c:extLst>
        </c:ser>
        <c:dLbls>
          <c:showLegendKey val="0"/>
          <c:showVal val="0"/>
          <c:showCatName val="0"/>
          <c:showSerName val="0"/>
          <c:showPercent val="0"/>
          <c:showBubbleSize val="0"/>
        </c:dLbls>
        <c:smooth val="0"/>
        <c:axId val="387493104"/>
        <c:axId val="387494416"/>
      </c:lineChart>
      <c:dateAx>
        <c:axId val="38749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94416"/>
        <c:crosses val="autoZero"/>
        <c:auto val="1"/>
        <c:lblOffset val="100"/>
        <c:baseTimeUnit val="days"/>
      </c:dateAx>
      <c:valAx>
        <c:axId val="38749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9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308</c:v>
                </c:pt>
                <c:pt idx="1">
                  <c:v>273</c:v>
                </c:pt>
                <c:pt idx="2">
                  <c:v>279</c:v>
                </c:pt>
                <c:pt idx="3">
                  <c:v>365</c:v>
                </c:pt>
                <c:pt idx="4">
                  <c:v>466</c:v>
                </c:pt>
                <c:pt idx="5">
                  <c:v>322</c:v>
                </c:pt>
                <c:pt idx="6">
                  <c:v>1852</c:v>
                </c:pt>
                <c:pt idx="7">
                  <c:v>1617</c:v>
                </c:pt>
                <c:pt idx="8">
                  <c:v>972</c:v>
                </c:pt>
                <c:pt idx="9">
                  <c:v>903</c:v>
                </c:pt>
                <c:pt idx="10">
                  <c:v>1420</c:v>
                </c:pt>
                <c:pt idx="11">
                  <c:v>3887</c:v>
                </c:pt>
                <c:pt idx="12">
                  <c:v>2531</c:v>
                </c:pt>
                <c:pt idx="13">
                  <c:v>1175</c:v>
                </c:pt>
                <c:pt idx="14">
                  <c:v>971</c:v>
                </c:pt>
                <c:pt idx="15">
                  <c:v>1328</c:v>
                </c:pt>
                <c:pt idx="16">
                  <c:v>3532</c:v>
                </c:pt>
                <c:pt idx="17">
                  <c:v>3032</c:v>
                </c:pt>
                <c:pt idx="18">
                  <c:v>2917</c:v>
                </c:pt>
                <c:pt idx="19">
                  <c:v>630</c:v>
                </c:pt>
                <c:pt idx="20">
                  <c:v>293</c:v>
                </c:pt>
                <c:pt idx="21">
                  <c:v>251</c:v>
                </c:pt>
                <c:pt idx="22">
                  <c:v>344</c:v>
                </c:pt>
                <c:pt idx="23">
                  <c:v>259</c:v>
                </c:pt>
                <c:pt idx="24">
                  <c:v>222</c:v>
                </c:pt>
                <c:pt idx="25">
                  <c:v>384</c:v>
                </c:pt>
                <c:pt idx="26">
                  <c:v>3757</c:v>
                </c:pt>
                <c:pt idx="27">
                  <c:v>5652</c:v>
                </c:pt>
                <c:pt idx="28">
                  <c:v>5654</c:v>
                </c:pt>
                <c:pt idx="29">
                  <c:v>5502</c:v>
                </c:pt>
                <c:pt idx="30">
                  <c:v>2310</c:v>
                </c:pt>
              </c:numCache>
            </c:numRef>
          </c:val>
          <c:smooth val="0"/>
          <c:extLst>
            <c:ext xmlns:c16="http://schemas.microsoft.com/office/drawing/2014/chart" uri="{C3380CC4-5D6E-409C-BE32-E72D297353CC}">
              <c16:uniqueId val="{00000000-194A-4B48-9128-F17B26DDF3F2}"/>
            </c:ext>
          </c:extLst>
        </c:ser>
        <c:dLbls>
          <c:showLegendKey val="0"/>
          <c:showVal val="0"/>
          <c:showCatName val="0"/>
          <c:showSerName val="0"/>
          <c:showPercent val="0"/>
          <c:showBubbleSize val="0"/>
        </c:dLbls>
        <c:smooth val="0"/>
        <c:axId val="391988672"/>
        <c:axId val="391986376"/>
      </c:lineChart>
      <c:dateAx>
        <c:axId val="391988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86376"/>
        <c:crosses val="autoZero"/>
        <c:auto val="1"/>
        <c:lblOffset val="100"/>
        <c:baseTimeUnit val="days"/>
      </c:dateAx>
      <c:valAx>
        <c:axId val="39198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8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0.15805585306200701</c:v>
                </c:pt>
                <c:pt idx="1">
                  <c:v>2.3970851444643299E-2</c:v>
                </c:pt>
                <c:pt idx="2">
                  <c:v>9.4252212530751805E-2</c:v>
                </c:pt>
                <c:pt idx="3">
                  <c:v>1.99634270017328E-2</c:v>
                </c:pt>
                <c:pt idx="4">
                  <c:v>0.157279150532913</c:v>
                </c:pt>
                <c:pt idx="5">
                  <c:v>1.7560103444973E-2</c:v>
                </c:pt>
                <c:pt idx="6">
                  <c:v>1.9551044185359901E-2</c:v>
                </c:pt>
                <c:pt idx="7">
                  <c:v>0.16154380030793</c:v>
                </c:pt>
                <c:pt idx="8">
                  <c:v>2.8311441810018299E-2</c:v>
                </c:pt>
                <c:pt idx="9">
                  <c:v>2.8305346919899901E-2</c:v>
                </c:pt>
                <c:pt idx="10">
                  <c:v>2.3915435021763E-2</c:v>
                </c:pt>
                <c:pt idx="11">
                  <c:v>0.103612902197391</c:v>
                </c:pt>
                <c:pt idx="12">
                  <c:v>6.3748575617763495E-2</c:v>
                </c:pt>
                <c:pt idx="13">
                  <c:v>2.4697849693667E-2</c:v>
                </c:pt>
                <c:pt idx="14">
                  <c:v>5.5493600977112201E-2</c:v>
                </c:pt>
                <c:pt idx="15">
                  <c:v>4.3801666056097997E-2</c:v>
                </c:pt>
                <c:pt idx="16">
                  <c:v>0.64613473680858002</c:v>
                </c:pt>
                <c:pt idx="17">
                  <c:v>5.8271439829962003E-2</c:v>
                </c:pt>
                <c:pt idx="18">
                  <c:v>7.5340957626017002E-2</c:v>
                </c:pt>
                <c:pt idx="19">
                  <c:v>5.8612605157909302E-2</c:v>
                </c:pt>
                <c:pt idx="20">
                  <c:v>4.3352371255389197E-2</c:v>
                </c:pt>
                <c:pt idx="21">
                  <c:v>2.9028153332272901E-2</c:v>
                </c:pt>
                <c:pt idx="22">
                  <c:v>0.246097818913353</c:v>
                </c:pt>
                <c:pt idx="23">
                  <c:v>2.70289607364597E-2</c:v>
                </c:pt>
                <c:pt idx="24">
                  <c:v>2.6625972642806601E-2</c:v>
                </c:pt>
                <c:pt idx="25">
                  <c:v>3.7346640391583502E-2</c:v>
                </c:pt>
                <c:pt idx="26">
                  <c:v>1.98598687659872E-2</c:v>
                </c:pt>
                <c:pt idx="27">
                  <c:v>7.0685410213644703E-2</c:v>
                </c:pt>
                <c:pt idx="28">
                  <c:v>0.18740272528030999</c:v>
                </c:pt>
                <c:pt idx="29">
                  <c:v>2.2230867559606501E-2</c:v>
                </c:pt>
                <c:pt idx="30">
                  <c:v>1.9845522453224101E-2</c:v>
                </c:pt>
              </c:numCache>
            </c:numRef>
          </c:val>
          <c:smooth val="0"/>
          <c:extLst>
            <c:ext xmlns:c16="http://schemas.microsoft.com/office/drawing/2014/chart" uri="{C3380CC4-5D6E-409C-BE32-E72D297353CC}">
              <c16:uniqueId val="{00000000-143F-459A-9B01-0A340909EB29}"/>
            </c:ext>
          </c:extLst>
        </c:ser>
        <c:dLbls>
          <c:showLegendKey val="0"/>
          <c:showVal val="0"/>
          <c:showCatName val="0"/>
          <c:showSerName val="0"/>
          <c:showPercent val="0"/>
          <c:showBubbleSize val="0"/>
        </c:dLbls>
        <c:smooth val="0"/>
        <c:axId val="391974240"/>
        <c:axId val="391982768"/>
      </c:lineChart>
      <c:dateAx>
        <c:axId val="39197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82768"/>
        <c:crosses val="autoZero"/>
        <c:auto val="1"/>
        <c:lblOffset val="100"/>
        <c:baseTimeUnit val="days"/>
      </c:dateAx>
      <c:valAx>
        <c:axId val="39198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7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4777</c:v>
                </c:pt>
              </c:numCache>
            </c:numRef>
          </c:val>
          <c:extLst>
            <c:ext xmlns:c16="http://schemas.microsoft.com/office/drawing/2014/chart" uri="{C3380CC4-5D6E-409C-BE32-E72D297353CC}">
              <c16:uniqueId val="{00000000-411D-4D3D-A0B4-07910B65F88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411D-4D3D-A0B4-07910B65F88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411D-4D3D-A0B4-07910B65F88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11</c:v>
                </c:pt>
              </c:numCache>
            </c:numRef>
          </c:val>
          <c:extLst>
            <c:ext xmlns:c16="http://schemas.microsoft.com/office/drawing/2014/chart" uri="{C3380CC4-5D6E-409C-BE32-E72D297353CC}">
              <c16:uniqueId val="{00000003-411D-4D3D-A0B4-07910B65F88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9</c:v>
                </c:pt>
              </c:numCache>
            </c:numRef>
          </c:val>
          <c:extLst>
            <c:ext xmlns:c16="http://schemas.microsoft.com/office/drawing/2014/chart" uri="{C3380CC4-5D6E-409C-BE32-E72D297353CC}">
              <c16:uniqueId val="{00000004-411D-4D3D-A0B4-07910B65F88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411D-4D3D-A0B4-07910B65F88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1124</c:v>
                </c:pt>
              </c:numCache>
            </c:numRef>
          </c:val>
          <c:extLst>
            <c:ext xmlns:c16="http://schemas.microsoft.com/office/drawing/2014/chart" uri="{C3380CC4-5D6E-409C-BE32-E72D297353CC}">
              <c16:uniqueId val="{00000006-411D-4D3D-A0B4-07910B65F88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1407</c:v>
                </c:pt>
              </c:numCache>
            </c:numRef>
          </c:val>
          <c:extLst>
            <c:ext xmlns:c16="http://schemas.microsoft.com/office/drawing/2014/chart" uri="{C3380CC4-5D6E-409C-BE32-E72D297353CC}">
              <c16:uniqueId val="{00000007-411D-4D3D-A0B4-07910B65F884}"/>
            </c:ext>
          </c:extLst>
        </c:ser>
        <c:dLbls>
          <c:showLegendKey val="0"/>
          <c:showVal val="0"/>
          <c:showCatName val="0"/>
          <c:showSerName val="0"/>
          <c:showPercent val="0"/>
          <c:showBubbleSize val="0"/>
        </c:dLbls>
        <c:gapWidth val="150"/>
        <c:overlap val="100"/>
        <c:axId val="391981456"/>
        <c:axId val="391978504"/>
      </c:barChart>
      <c:catAx>
        <c:axId val="39198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78504"/>
        <c:crosses val="autoZero"/>
        <c:auto val="1"/>
        <c:lblAlgn val="ctr"/>
        <c:lblOffset val="100"/>
        <c:noMultiLvlLbl val="0"/>
      </c:catAx>
      <c:valAx>
        <c:axId val="391978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8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0.189654897775512</c:v>
                </c:pt>
                <c:pt idx="1">
                  <c:v>4.0857937032582801E-2</c:v>
                </c:pt>
                <c:pt idx="2">
                  <c:v>9.3546791859112202E-2</c:v>
                </c:pt>
                <c:pt idx="3">
                  <c:v>4.2439461189511002E-2</c:v>
                </c:pt>
                <c:pt idx="4">
                  <c:v>4.8229533642533302E-2</c:v>
                </c:pt>
                <c:pt idx="5">
                  <c:v>0.119467652142055</c:v>
                </c:pt>
                <c:pt idx="6">
                  <c:v>8.5419371281569303E-2</c:v>
                </c:pt>
              </c:numCache>
            </c:numRef>
          </c:val>
          <c:extLst>
            <c:ext xmlns:c16="http://schemas.microsoft.com/office/drawing/2014/chart" uri="{C3380CC4-5D6E-409C-BE32-E72D297353CC}">
              <c16:uniqueId val="{00000000-1A7A-43EE-BEE0-BC80E0502C3F}"/>
            </c:ext>
          </c:extLst>
        </c:ser>
        <c:dLbls>
          <c:showLegendKey val="0"/>
          <c:showVal val="0"/>
          <c:showCatName val="0"/>
          <c:showSerName val="0"/>
          <c:showPercent val="0"/>
          <c:showBubbleSize val="0"/>
        </c:dLbls>
        <c:gapWidth val="219"/>
        <c:overlap val="-27"/>
        <c:axId val="391979488"/>
        <c:axId val="391975552"/>
      </c:barChart>
      <c:catAx>
        <c:axId val="39197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75552"/>
        <c:crosses val="autoZero"/>
        <c:auto val="1"/>
        <c:lblAlgn val="ctr"/>
        <c:lblOffset val="100"/>
        <c:noMultiLvlLbl val="0"/>
      </c:catAx>
      <c:valAx>
        <c:axId val="39197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7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5BD2F-9548-4913-9686-C7753905398F}"/>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FEDB2993-9701-405B-B7DE-4764E553963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823595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0DA39-4806-4825-AC31-DF361F4061E6}"/>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B2523824-8E6F-4597-9F0B-BB503C7BC416}"/>
              </a:ext>
            </a:extLst>
          </p:cNvPr>
          <p:cNvGraphicFramePr>
            <a:graphicFrameLocks noGrp="1"/>
          </p:cNvGraphicFramePr>
          <p:nvPr>
            <p:ph type="tbl" sz="quarter" idx="13"/>
            <p:extLst>
              <p:ext uri="{D42A27DB-BD31-4B8C-83A1-F6EECF244321}">
                <p14:modId xmlns:p14="http://schemas.microsoft.com/office/powerpoint/2010/main" val="1769797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05395375"/>
                    </a:ext>
                  </a:extLst>
                </a:gridCol>
                <a:gridCol w="740664">
                  <a:extLst>
                    <a:ext uri="{9D8B030D-6E8A-4147-A177-3AD203B41FA5}">
                      <a16:colId xmlns:a16="http://schemas.microsoft.com/office/drawing/2014/main" val="323783649"/>
                    </a:ext>
                  </a:extLst>
                </a:gridCol>
                <a:gridCol w="740664">
                  <a:extLst>
                    <a:ext uri="{9D8B030D-6E8A-4147-A177-3AD203B41FA5}">
                      <a16:colId xmlns:a16="http://schemas.microsoft.com/office/drawing/2014/main" val="2544075080"/>
                    </a:ext>
                  </a:extLst>
                </a:gridCol>
                <a:gridCol w="740664">
                  <a:extLst>
                    <a:ext uri="{9D8B030D-6E8A-4147-A177-3AD203B41FA5}">
                      <a16:colId xmlns:a16="http://schemas.microsoft.com/office/drawing/2014/main" val="420829459"/>
                    </a:ext>
                  </a:extLst>
                </a:gridCol>
                <a:gridCol w="740664">
                  <a:extLst>
                    <a:ext uri="{9D8B030D-6E8A-4147-A177-3AD203B41FA5}">
                      <a16:colId xmlns:a16="http://schemas.microsoft.com/office/drawing/2014/main" val="3440069882"/>
                    </a:ext>
                  </a:extLst>
                </a:gridCol>
                <a:gridCol w="740664">
                  <a:extLst>
                    <a:ext uri="{9D8B030D-6E8A-4147-A177-3AD203B41FA5}">
                      <a16:colId xmlns:a16="http://schemas.microsoft.com/office/drawing/2014/main" val="844641328"/>
                    </a:ext>
                  </a:extLst>
                </a:gridCol>
                <a:gridCol w="740664">
                  <a:extLst>
                    <a:ext uri="{9D8B030D-6E8A-4147-A177-3AD203B41FA5}">
                      <a16:colId xmlns:a16="http://schemas.microsoft.com/office/drawing/2014/main" val="2250330172"/>
                    </a:ext>
                  </a:extLst>
                </a:gridCol>
                <a:gridCol w="740664">
                  <a:extLst>
                    <a:ext uri="{9D8B030D-6E8A-4147-A177-3AD203B41FA5}">
                      <a16:colId xmlns:a16="http://schemas.microsoft.com/office/drawing/2014/main" val="748152106"/>
                    </a:ext>
                  </a:extLst>
                </a:gridCol>
                <a:gridCol w="740664">
                  <a:extLst>
                    <a:ext uri="{9D8B030D-6E8A-4147-A177-3AD203B41FA5}">
                      <a16:colId xmlns:a16="http://schemas.microsoft.com/office/drawing/2014/main" val="3179871122"/>
                    </a:ext>
                  </a:extLst>
                </a:gridCol>
                <a:gridCol w="740664">
                  <a:extLst>
                    <a:ext uri="{9D8B030D-6E8A-4147-A177-3AD203B41FA5}">
                      <a16:colId xmlns:a16="http://schemas.microsoft.com/office/drawing/2014/main" val="7740360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7844476"/>
                  </a:ext>
                </a:extLst>
              </a:tr>
              <a:tr h="370840">
                <a:tc>
                  <a:txBody>
                    <a:bodyPr/>
                    <a:lstStyle/>
                    <a:p>
                      <a:r>
                        <a:rPr lang="en-US" sz="1000"/>
                        <a:t>SCS Dairy MY</a:t>
                      </a:r>
                    </a:p>
                  </a:txBody>
                  <a:tcPr/>
                </a:tc>
                <a:tc>
                  <a:txBody>
                    <a:bodyPr/>
                    <a:lstStyle/>
                    <a:p>
                      <a:r>
                        <a:rPr lang="en-US" sz="1000"/>
                        <a:t>125986</a:t>
                      </a:r>
                    </a:p>
                  </a:txBody>
                  <a:tcPr/>
                </a:tc>
                <a:tc>
                  <a:txBody>
                    <a:bodyPr/>
                    <a:lstStyle/>
                    <a:p>
                      <a:r>
                        <a:rPr lang="en-US" sz="1000"/>
                        <a:t>886</a:t>
                      </a:r>
                    </a:p>
                  </a:txBody>
                  <a:tcPr/>
                </a:tc>
                <a:tc>
                  <a:txBody>
                    <a:bodyPr/>
                    <a:lstStyle/>
                    <a:p>
                      <a:r>
                        <a:rPr lang="en-US" sz="1000"/>
                        <a:t>66</a:t>
                      </a:r>
                    </a:p>
                  </a:txBody>
                  <a:tcPr/>
                </a:tc>
                <a:tc>
                  <a:txBody>
                    <a:bodyPr/>
                    <a:lstStyle/>
                    <a:p>
                      <a:r>
                        <a:rPr lang="en-US" sz="1000"/>
                        <a:t>4905</a:t>
                      </a:r>
                    </a:p>
                  </a:txBody>
                  <a:tcPr/>
                </a:tc>
                <a:tc>
                  <a:txBody>
                    <a:bodyPr/>
                    <a:lstStyle/>
                    <a:p>
                      <a:r>
                        <a:rPr lang="en-US" sz="1000"/>
                        <a:t>1124</a:t>
                      </a:r>
                    </a:p>
                  </a:txBody>
                  <a:tcPr/>
                </a:tc>
                <a:tc>
                  <a:txBody>
                    <a:bodyPr/>
                    <a:lstStyle/>
                    <a:p>
                      <a:r>
                        <a:rPr lang="en-US" sz="1000"/>
                        <a:t>1407</a:t>
                      </a:r>
                    </a:p>
                  </a:txBody>
                  <a:tcPr/>
                </a:tc>
                <a:tc>
                  <a:txBody>
                    <a:bodyPr/>
                    <a:lstStyle/>
                    <a:p>
                      <a:r>
                        <a:rPr lang="en-US" sz="1000"/>
                        <a:t>1</a:t>
                      </a:r>
                    </a:p>
                  </a:txBody>
                  <a:tcPr/>
                </a:tc>
                <a:tc>
                  <a:txBody>
                    <a:bodyPr/>
                    <a:lstStyle/>
                    <a:p>
                      <a:r>
                        <a:rPr lang="en-US" sz="1000"/>
                        <a:t>0.0897 %</a:t>
                      </a:r>
                    </a:p>
                  </a:txBody>
                  <a:tcPr/>
                </a:tc>
                <a:tc>
                  <a:txBody>
                    <a:bodyPr/>
                    <a:lstStyle/>
                    <a:p>
                      <a:r>
                        <a:rPr lang="en-US" sz="1000"/>
                        <a:t>0.0 %</a:t>
                      </a:r>
                    </a:p>
                  </a:txBody>
                  <a:tcPr/>
                </a:tc>
                <a:extLst>
                  <a:ext uri="{0D108BD9-81ED-4DB2-BD59-A6C34878D82A}">
                    <a16:rowId xmlns:a16="http://schemas.microsoft.com/office/drawing/2014/main" val="3201218849"/>
                  </a:ext>
                </a:extLst>
              </a:tr>
            </a:tbl>
          </a:graphicData>
        </a:graphic>
      </p:graphicFrame>
      <p:sp>
        <p:nvSpPr>
          <p:cNvPr id="4" name="Text Placeholder 3">
            <a:extLst>
              <a:ext uri="{FF2B5EF4-FFF2-40B4-BE49-F238E27FC236}">
                <a16:creationId xmlns:a16="http://schemas.microsoft.com/office/drawing/2014/main" id="{A3F1621D-7C02-4B94-9900-2A2CCA3A349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70609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BC26-88AF-4A35-9304-7421AB46AA9C}"/>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7AD243C4-35A3-434E-9AE9-6B13D9496483}"/>
              </a:ext>
            </a:extLst>
          </p:cNvPr>
          <p:cNvGraphicFramePr>
            <a:graphicFrameLocks noGrp="1"/>
          </p:cNvGraphicFramePr>
          <p:nvPr>
            <p:ph type="chart" sz="quarter" idx="13"/>
            <p:extLst>
              <p:ext uri="{D42A27DB-BD31-4B8C-83A1-F6EECF244321}">
                <p14:modId xmlns:p14="http://schemas.microsoft.com/office/powerpoint/2010/main" val="1143161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D75212-C26D-4875-98B7-BF8D52BE990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3127C695-9EC7-4576-BFE5-AA33301547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2571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9FFF9-4FD7-4597-834D-CFCDD786E08E}"/>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7B24350E-7B63-43C9-A992-58A00A04D926}"/>
              </a:ext>
            </a:extLst>
          </p:cNvPr>
          <p:cNvGraphicFramePr>
            <a:graphicFrameLocks noGrp="1"/>
          </p:cNvGraphicFramePr>
          <p:nvPr>
            <p:ph type="chart" sz="quarter" idx="13"/>
            <p:extLst>
              <p:ext uri="{D42A27DB-BD31-4B8C-83A1-F6EECF244321}">
                <p14:modId xmlns:p14="http://schemas.microsoft.com/office/powerpoint/2010/main" val="4227808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FB261F-8D0E-4457-8D63-57523750D2B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4A8B79E-BC2E-43D8-A584-1ACF1003F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965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BEA90-D778-4C4A-A015-DC338CB073E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67F56174-8337-4B60-A0C2-FAAB47CD98BB}"/>
              </a:ext>
            </a:extLst>
          </p:cNvPr>
          <p:cNvGraphicFramePr>
            <a:graphicFrameLocks noGrp="1"/>
          </p:cNvGraphicFramePr>
          <p:nvPr>
            <p:ph type="chart" sz="quarter" idx="13"/>
            <p:extLst>
              <p:ext uri="{D42A27DB-BD31-4B8C-83A1-F6EECF244321}">
                <p14:modId xmlns:p14="http://schemas.microsoft.com/office/powerpoint/2010/main" val="3596474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699FCD-C188-45BB-AA21-5AFDD91B7EB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1B57F92-12D1-435F-BE47-9220C1A42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563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B7484-6C19-4620-9AED-031DC9338D1E}"/>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998A2D7C-0D2B-4C52-A103-4BC6552CDA79}"/>
              </a:ext>
            </a:extLst>
          </p:cNvPr>
          <p:cNvGraphicFramePr>
            <a:graphicFrameLocks noGrp="1"/>
          </p:cNvGraphicFramePr>
          <p:nvPr>
            <p:ph type="chart" sz="quarter" idx="13"/>
            <p:extLst>
              <p:ext uri="{D42A27DB-BD31-4B8C-83A1-F6EECF244321}">
                <p14:modId xmlns:p14="http://schemas.microsoft.com/office/powerpoint/2010/main" val="127731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60D73-E9FE-4971-8707-C3A30ADD905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52DC1470-9E6C-4ACF-8430-EECEAC9EC6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0043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0BC98-5237-4311-BFCF-B16E4D235CE3}"/>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0DD90755-D6D9-4CFC-9F90-9FE52E37E50B}"/>
              </a:ext>
            </a:extLst>
          </p:cNvPr>
          <p:cNvGraphicFramePr>
            <a:graphicFrameLocks noGrp="1"/>
          </p:cNvGraphicFramePr>
          <p:nvPr>
            <p:ph type="chart" sz="quarter" idx="13"/>
            <p:extLst>
              <p:ext uri="{D42A27DB-BD31-4B8C-83A1-F6EECF244321}">
                <p14:modId xmlns:p14="http://schemas.microsoft.com/office/powerpoint/2010/main" val="4255950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6A698-26AE-4CF4-A7D3-488AFDFB47A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709BD41-663F-43F2-BAE0-3B485C8BD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168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5920E-28A6-4835-B45C-8C3C7F63489F}"/>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18CF361D-47D5-4FB9-BF33-D6AA507E559E}"/>
              </a:ext>
            </a:extLst>
          </p:cNvPr>
          <p:cNvGraphicFramePr>
            <a:graphicFrameLocks noGrp="1"/>
          </p:cNvGraphicFramePr>
          <p:nvPr>
            <p:ph type="chart" sz="quarter" idx="13"/>
            <p:extLst>
              <p:ext uri="{D42A27DB-BD31-4B8C-83A1-F6EECF244321}">
                <p14:modId xmlns:p14="http://schemas.microsoft.com/office/powerpoint/2010/main" val="116320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0A641B-A167-40E1-887E-4022EFB5677A}"/>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903879E-716A-41B2-BC85-E74DE323C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240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0176-30F4-47C7-BAFA-10DB65345142}"/>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027708E8-94B5-480F-A132-0CF4CA754723}"/>
              </a:ext>
            </a:extLst>
          </p:cNvPr>
          <p:cNvGraphicFramePr>
            <a:graphicFrameLocks noGrp="1"/>
          </p:cNvGraphicFramePr>
          <p:nvPr>
            <p:ph type="chart" sz="quarter" idx="13"/>
            <p:extLst>
              <p:ext uri="{D42A27DB-BD31-4B8C-83A1-F6EECF244321}">
                <p14:modId xmlns:p14="http://schemas.microsoft.com/office/powerpoint/2010/main" val="3163410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3AF39B-B809-454C-8050-07B609D6955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54A89EC-EBC9-49F2-AD57-6B703D27A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201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E377F-C7C8-4102-854A-491589D9D082}"/>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51A8F9C6-837E-49E4-AD7F-1BED46D77C2D}"/>
              </a:ext>
            </a:extLst>
          </p:cNvPr>
          <p:cNvGraphicFramePr>
            <a:graphicFrameLocks noGrp="1"/>
          </p:cNvGraphicFramePr>
          <p:nvPr>
            <p:ph type="chart" sz="quarter" idx="13"/>
            <p:extLst>
              <p:ext uri="{D42A27DB-BD31-4B8C-83A1-F6EECF244321}">
                <p14:modId xmlns:p14="http://schemas.microsoft.com/office/powerpoint/2010/main" val="3795255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927A6-57E5-49E4-A8D4-AB553168F829}"/>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81BA05E6-3AEA-4E39-81D5-BEF0FB67C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28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FA06-EAC3-42E2-9221-432A0B699939}"/>
              </a:ext>
            </a:extLst>
          </p:cNvPr>
          <p:cNvSpPr>
            <a:spLocks noGrp="1"/>
          </p:cNvSpPr>
          <p:nvPr>
            <p:ph type="title"/>
          </p:nvPr>
        </p:nvSpPr>
        <p:spPr/>
        <p:txBody>
          <a:bodyPr/>
          <a:lstStyle/>
          <a:p>
            <a:r>
              <a:rPr lang="en-US"/>
              <a:t>Facebook Facebook FB - Own Posts Table I-Rate (Insights)  | SCS Dairy MY - 1 of 26</a:t>
            </a:r>
          </a:p>
        </p:txBody>
      </p:sp>
      <p:graphicFrame>
        <p:nvGraphicFramePr>
          <p:cNvPr id="5" name="Table Placeholder 4">
            <a:extLst>
              <a:ext uri="{FF2B5EF4-FFF2-40B4-BE49-F238E27FC236}">
                <a16:creationId xmlns:a16="http://schemas.microsoft.com/office/drawing/2014/main" id="{55BD2B59-83C6-4C08-A604-D6BC07A49EC1}"/>
              </a:ext>
            </a:extLst>
          </p:cNvPr>
          <p:cNvGraphicFramePr>
            <a:graphicFrameLocks noGrp="1"/>
          </p:cNvGraphicFramePr>
          <p:nvPr>
            <p:ph type="tbl" sz="quarter" idx="13"/>
            <p:extLst>
              <p:ext uri="{D42A27DB-BD31-4B8C-83A1-F6EECF244321}">
                <p14:modId xmlns:p14="http://schemas.microsoft.com/office/powerpoint/2010/main" val="275742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59160628"/>
                    </a:ext>
                  </a:extLst>
                </a:gridCol>
                <a:gridCol w="987552">
                  <a:extLst>
                    <a:ext uri="{9D8B030D-6E8A-4147-A177-3AD203B41FA5}">
                      <a16:colId xmlns:a16="http://schemas.microsoft.com/office/drawing/2014/main" val="2399056404"/>
                    </a:ext>
                  </a:extLst>
                </a:gridCol>
                <a:gridCol w="658368">
                  <a:extLst>
                    <a:ext uri="{9D8B030D-6E8A-4147-A177-3AD203B41FA5}">
                      <a16:colId xmlns:a16="http://schemas.microsoft.com/office/drawing/2014/main" val="1914720726"/>
                    </a:ext>
                  </a:extLst>
                </a:gridCol>
                <a:gridCol w="658368">
                  <a:extLst>
                    <a:ext uri="{9D8B030D-6E8A-4147-A177-3AD203B41FA5}">
                      <a16:colId xmlns:a16="http://schemas.microsoft.com/office/drawing/2014/main" val="556522075"/>
                    </a:ext>
                  </a:extLst>
                </a:gridCol>
                <a:gridCol w="493776">
                  <a:extLst>
                    <a:ext uri="{9D8B030D-6E8A-4147-A177-3AD203B41FA5}">
                      <a16:colId xmlns:a16="http://schemas.microsoft.com/office/drawing/2014/main" val="844241800"/>
                    </a:ext>
                  </a:extLst>
                </a:gridCol>
                <a:gridCol w="493776">
                  <a:extLst>
                    <a:ext uri="{9D8B030D-6E8A-4147-A177-3AD203B41FA5}">
                      <a16:colId xmlns:a16="http://schemas.microsoft.com/office/drawing/2014/main" val="781215235"/>
                    </a:ext>
                  </a:extLst>
                </a:gridCol>
                <a:gridCol w="411480">
                  <a:extLst>
                    <a:ext uri="{9D8B030D-6E8A-4147-A177-3AD203B41FA5}">
                      <a16:colId xmlns:a16="http://schemas.microsoft.com/office/drawing/2014/main" val="1451627146"/>
                    </a:ext>
                  </a:extLst>
                </a:gridCol>
                <a:gridCol w="493776">
                  <a:extLst>
                    <a:ext uri="{9D8B030D-6E8A-4147-A177-3AD203B41FA5}">
                      <a16:colId xmlns:a16="http://schemas.microsoft.com/office/drawing/2014/main" val="2772723447"/>
                    </a:ext>
                  </a:extLst>
                </a:gridCol>
                <a:gridCol w="493776">
                  <a:extLst>
                    <a:ext uri="{9D8B030D-6E8A-4147-A177-3AD203B41FA5}">
                      <a16:colId xmlns:a16="http://schemas.microsoft.com/office/drawing/2014/main" val="1885846473"/>
                    </a:ext>
                  </a:extLst>
                </a:gridCol>
                <a:gridCol w="493776">
                  <a:extLst>
                    <a:ext uri="{9D8B030D-6E8A-4147-A177-3AD203B41FA5}">
                      <a16:colId xmlns:a16="http://schemas.microsoft.com/office/drawing/2014/main" val="2943983205"/>
                    </a:ext>
                  </a:extLst>
                </a:gridCol>
                <a:gridCol w="493776">
                  <a:extLst>
                    <a:ext uri="{9D8B030D-6E8A-4147-A177-3AD203B41FA5}">
                      <a16:colId xmlns:a16="http://schemas.microsoft.com/office/drawing/2014/main" val="122457213"/>
                    </a:ext>
                  </a:extLst>
                </a:gridCol>
                <a:gridCol w="493776">
                  <a:extLst>
                    <a:ext uri="{9D8B030D-6E8A-4147-A177-3AD203B41FA5}">
                      <a16:colId xmlns:a16="http://schemas.microsoft.com/office/drawing/2014/main" val="179942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3319311"/>
                  </a:ext>
                </a:extLst>
              </a:tr>
            </a:tbl>
          </a:graphicData>
        </a:graphic>
      </p:graphicFrame>
      <p:sp>
        <p:nvSpPr>
          <p:cNvPr id="4" name="Text Placeholder 3">
            <a:extLst>
              <a:ext uri="{FF2B5EF4-FFF2-40B4-BE49-F238E27FC236}">
                <a16:creationId xmlns:a16="http://schemas.microsoft.com/office/drawing/2014/main" id="{6A360813-18A0-4C49-888E-457D6AD545B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553095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5F8F-34B8-4E56-BD3C-55D7CA690891}"/>
              </a:ext>
            </a:extLst>
          </p:cNvPr>
          <p:cNvSpPr>
            <a:spLocks noGrp="1"/>
          </p:cNvSpPr>
          <p:nvPr>
            <p:ph type="title"/>
          </p:nvPr>
        </p:nvSpPr>
        <p:spPr/>
        <p:txBody>
          <a:bodyPr/>
          <a:lstStyle/>
          <a:p>
            <a:r>
              <a:rPr lang="en-US"/>
              <a:t>Facebook Facebook FB - Own Posts Table I-Rate (Insights)  | SCS Dairy MY - 2 of 26</a:t>
            </a:r>
          </a:p>
        </p:txBody>
      </p:sp>
      <p:graphicFrame>
        <p:nvGraphicFramePr>
          <p:cNvPr id="5" name="Table Placeholder 4">
            <a:extLst>
              <a:ext uri="{FF2B5EF4-FFF2-40B4-BE49-F238E27FC236}">
                <a16:creationId xmlns:a16="http://schemas.microsoft.com/office/drawing/2014/main" id="{AF51B5D0-98AF-47F1-9A64-055EF8551230}"/>
              </a:ext>
            </a:extLst>
          </p:cNvPr>
          <p:cNvGraphicFramePr>
            <a:graphicFrameLocks noGrp="1"/>
          </p:cNvGraphicFramePr>
          <p:nvPr>
            <p:ph type="tbl" sz="quarter" idx="13"/>
            <p:extLst>
              <p:ext uri="{D42A27DB-BD31-4B8C-83A1-F6EECF244321}">
                <p14:modId xmlns:p14="http://schemas.microsoft.com/office/powerpoint/2010/main" val="226207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1469798"/>
                    </a:ext>
                  </a:extLst>
                </a:gridCol>
                <a:gridCol w="987552">
                  <a:extLst>
                    <a:ext uri="{9D8B030D-6E8A-4147-A177-3AD203B41FA5}">
                      <a16:colId xmlns:a16="http://schemas.microsoft.com/office/drawing/2014/main" val="588796597"/>
                    </a:ext>
                  </a:extLst>
                </a:gridCol>
                <a:gridCol w="658368">
                  <a:extLst>
                    <a:ext uri="{9D8B030D-6E8A-4147-A177-3AD203B41FA5}">
                      <a16:colId xmlns:a16="http://schemas.microsoft.com/office/drawing/2014/main" val="3428009922"/>
                    </a:ext>
                  </a:extLst>
                </a:gridCol>
                <a:gridCol w="658368">
                  <a:extLst>
                    <a:ext uri="{9D8B030D-6E8A-4147-A177-3AD203B41FA5}">
                      <a16:colId xmlns:a16="http://schemas.microsoft.com/office/drawing/2014/main" val="1084769099"/>
                    </a:ext>
                  </a:extLst>
                </a:gridCol>
                <a:gridCol w="493776">
                  <a:extLst>
                    <a:ext uri="{9D8B030D-6E8A-4147-A177-3AD203B41FA5}">
                      <a16:colId xmlns:a16="http://schemas.microsoft.com/office/drawing/2014/main" val="263841576"/>
                    </a:ext>
                  </a:extLst>
                </a:gridCol>
                <a:gridCol w="493776">
                  <a:extLst>
                    <a:ext uri="{9D8B030D-6E8A-4147-A177-3AD203B41FA5}">
                      <a16:colId xmlns:a16="http://schemas.microsoft.com/office/drawing/2014/main" val="3238496308"/>
                    </a:ext>
                  </a:extLst>
                </a:gridCol>
                <a:gridCol w="411480">
                  <a:extLst>
                    <a:ext uri="{9D8B030D-6E8A-4147-A177-3AD203B41FA5}">
                      <a16:colId xmlns:a16="http://schemas.microsoft.com/office/drawing/2014/main" val="1042117108"/>
                    </a:ext>
                  </a:extLst>
                </a:gridCol>
                <a:gridCol w="493776">
                  <a:extLst>
                    <a:ext uri="{9D8B030D-6E8A-4147-A177-3AD203B41FA5}">
                      <a16:colId xmlns:a16="http://schemas.microsoft.com/office/drawing/2014/main" val="210351126"/>
                    </a:ext>
                  </a:extLst>
                </a:gridCol>
                <a:gridCol w="493776">
                  <a:extLst>
                    <a:ext uri="{9D8B030D-6E8A-4147-A177-3AD203B41FA5}">
                      <a16:colId xmlns:a16="http://schemas.microsoft.com/office/drawing/2014/main" val="3834587905"/>
                    </a:ext>
                  </a:extLst>
                </a:gridCol>
                <a:gridCol w="493776">
                  <a:extLst>
                    <a:ext uri="{9D8B030D-6E8A-4147-A177-3AD203B41FA5}">
                      <a16:colId xmlns:a16="http://schemas.microsoft.com/office/drawing/2014/main" val="232050927"/>
                    </a:ext>
                  </a:extLst>
                </a:gridCol>
                <a:gridCol w="493776">
                  <a:extLst>
                    <a:ext uri="{9D8B030D-6E8A-4147-A177-3AD203B41FA5}">
                      <a16:colId xmlns:a16="http://schemas.microsoft.com/office/drawing/2014/main" val="1654591483"/>
                    </a:ext>
                  </a:extLst>
                </a:gridCol>
                <a:gridCol w="493776">
                  <a:extLst>
                    <a:ext uri="{9D8B030D-6E8A-4147-A177-3AD203B41FA5}">
                      <a16:colId xmlns:a16="http://schemas.microsoft.com/office/drawing/2014/main" val="1951561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1444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- 2022-01-31 12:03:01</a:t>
                      </a:r>
                      <a:r>
                        <a:rPr kumimoji="0" lang="en-US" sz="1000" b="0" i="0" u="none" strike="noStrike" kern="1200" cap="none" spc="0" normalizeH="0" baseline="0" noProof="0">
                          <a:ln>
                            <a:noFill/>
                          </a:ln>
                          <a:solidFill>
                            <a:prstClr val="black"/>
                          </a:solidFill>
                          <a:effectLst/>
                          <a:uLnTx/>
                          <a:uFillTx/>
                          <a:latin typeface="+mn-lt"/>
                          <a:ea typeface="+mn-ea"/>
                          <a:cs typeface="+mn-cs"/>
                        </a:rPr>
                        <a:t>
 @crystal_lim0427 says, “SCS Spreadable Butter </a:t>
                      </a:r>
                      <a:r>
                        <a:rPr kumimoji="0" lang="ja-JP" altLang="en-US" sz="1000" b="0" i="0" u="none" strike="noStrike" kern="1200" cap="none" spc="0" normalizeH="0" baseline="0" noProof="0">
                          <a:ln>
                            <a:noFill/>
                          </a:ln>
                          <a:solidFill>
                            <a:prstClr val="black"/>
                          </a:solidFill>
                          <a:effectLst/>
                          <a:uLnTx/>
                          <a:uFillTx/>
                          <a:latin typeface="+mn-lt"/>
                          <a:ea typeface="+mn-ea"/>
                          <a:cs typeface="+mn-cs"/>
                        </a:rPr>
                        <a:t>推出了两种新</a:t>
                      </a:r>
                      <a:r>
                        <a:rPr kumimoji="0" lang="en-US" sz="1000" b="0" i="0" u="none" strike="noStrike" kern="1200" cap="none" spc="0" normalizeH="0" baseline="0" noProof="0">
                          <a:ln>
                            <a:noFill/>
                          </a:ln>
                          <a:solidFill>
                            <a:prstClr val="black"/>
                          </a:solidFill>
                          <a:effectLst/>
                          <a:uLnTx/>
                          <a:uFillTx/>
                          <a:latin typeface="+mn-lt"/>
                          <a:ea typeface="+mn-ea"/>
                          <a:cs typeface="+mn-cs"/>
                        </a:rPr>
                        <a:t>product </a:t>
                      </a:r>
                      <a:r>
                        <a:rPr kumimoji="0" lang="ja-JP" altLang="en-US" sz="1000" b="0" i="0" u="none" strike="noStrike" kern="1200" cap="none" spc="0" normalizeH="0" baseline="0" noProof="0">
                          <a:ln>
                            <a:noFill/>
                          </a:ln>
                          <a:solidFill>
                            <a:prstClr val="black"/>
                          </a:solidFill>
                          <a:effectLst/>
                          <a:uLnTx/>
                          <a:uFillTx/>
                          <a:latin typeface="+mn-lt"/>
                          <a:ea typeface="+mn-ea"/>
                          <a:cs typeface="+mn-cs"/>
                        </a:rPr>
                        <a:t>哦 分别是 </a:t>
                      </a:r>
                      <a:r>
                        <a:rPr kumimoji="0" lang="en-US" sz="1000" b="0" i="0" u="none" strike="noStrike" kern="1200" cap="none" spc="0" normalizeH="0" baseline="0" noProof="0">
                          <a:ln>
                            <a:noFill/>
                          </a:ln>
                          <a:solidFill>
                            <a:prstClr val="black"/>
                          </a:solidFill>
                          <a:effectLst/>
                          <a:uLnTx/>
                          <a:uFillTx/>
                          <a:latin typeface="+mn-lt"/>
                          <a:ea typeface="+mn-ea"/>
                          <a:cs typeface="+mn-cs"/>
                        </a:rPr>
                        <a:t>SCS Rosemary &amp; Herb Spreadable Butter &amp; SCS Butterscotch Spreadable Butter . </a:t>
                      </a:r>
                      <a:r>
                        <a:rPr kumimoji="0" lang="ja-JP" altLang="en-US" sz="1000" b="0" i="0" u="none" strike="noStrike" kern="1200" cap="none" spc="0" normalizeH="0" baseline="0" noProof="0">
                          <a:ln>
                            <a:noFill/>
                          </a:ln>
                          <a:solidFill>
                            <a:prstClr val="black"/>
                          </a:solidFill>
                          <a:effectLst/>
                          <a:uLnTx/>
                          <a:uFillTx/>
                          <a:latin typeface="+mn-lt"/>
                          <a:ea typeface="+mn-ea"/>
                          <a:cs typeface="+mn-cs"/>
                        </a:rPr>
                        <a:t>抹上 </a:t>
                      </a:r>
                      <a:r>
                        <a:rPr kumimoji="0" lang="en-US" sz="1000" b="0" i="0" u="none" strike="noStrike" kern="1200" cap="none" spc="0" normalizeH="0" baseline="0" noProof="0">
                          <a:ln>
                            <a:noFill/>
                          </a:ln>
                          <a:solidFill>
                            <a:prstClr val="black"/>
                          </a:solidFill>
                          <a:effectLst/>
                          <a:uLnTx/>
                          <a:uFillTx/>
                          <a:latin typeface="+mn-lt"/>
                          <a:ea typeface="+mn-ea"/>
                          <a:cs typeface="+mn-cs"/>
                        </a:rPr>
                        <a:t>SCS Spreadable Butter </a:t>
                      </a:r>
                      <a:r>
                        <a:rPr kumimoji="0" lang="ja-JP" altLang="en-US" sz="1000" b="0" i="0" u="none" strike="noStrike" kern="1200" cap="none" spc="0" normalizeH="0" baseline="0" noProof="0">
                          <a:ln>
                            <a:noFill/>
                          </a:ln>
                          <a:solidFill>
                            <a:prstClr val="black"/>
                          </a:solidFill>
                          <a:effectLst/>
                          <a:uLnTx/>
                          <a:uFillTx/>
                          <a:latin typeface="+mn-lt"/>
                          <a:ea typeface="+mn-ea"/>
                          <a:cs typeface="+mn-cs"/>
                        </a:rPr>
                        <a:t>再普通的料理也能瞬间升华为五星级美食</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生活再忙碌也要过得精致，</a:t>
                      </a:r>
                      <a:r>
                        <a:rPr kumimoji="0" lang="en-US" sz="1000" b="0" i="0" u="none" strike="noStrike" kern="1200" cap="none" spc="0" normalizeH="0" baseline="0" noProof="0">
                          <a:ln>
                            <a:noFill/>
                          </a:ln>
                          <a:solidFill>
                            <a:prstClr val="black"/>
                          </a:solidFill>
                          <a:effectLst/>
                          <a:uLnTx/>
                          <a:uFillTx/>
                          <a:latin typeface="+mn-lt"/>
                          <a:ea typeface="+mn-ea"/>
                          <a:cs typeface="+mn-cs"/>
                        </a:rPr>
                        <a:t>SCS Spreadable Butter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在手，你也能在短时间内变出一系列美食 成为小厨神”</a:t>
                      </a:r>
                      <a:r>
                        <a:rPr kumimoji="0" lang="en-US" sz="1000" b="0" i="0" u="none" strike="noStrike" kern="1200" cap="none" spc="0" normalizeH="0" baseline="0" noProof="0">
                          <a:ln>
                            <a:noFill/>
                          </a:ln>
                          <a:solidFill>
                            <a:prstClr val="black"/>
                          </a:solidFill>
                          <a:effectLst/>
                          <a:uLnTx/>
                          <a:uFillTx/>
                          <a:latin typeface="+mn-lt"/>
                          <a:ea typeface="+mn-ea"/>
                          <a:cs typeface="+mn-cs"/>
                        </a:rPr>
                        <a:t>👩🏻‍🍳
@scsdairyofficial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https://quintly-image-storage.s3.amazonaws.com/21f98fd4f102d597bb025988a0e4af7d/2534eda12d61f52c66ed61ca5b763f98.jpg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094827477"/>
                  </a:ext>
                </a:extLst>
              </a:tr>
            </a:tbl>
          </a:graphicData>
        </a:graphic>
      </p:graphicFrame>
      <p:sp>
        <p:nvSpPr>
          <p:cNvPr id="4" name="Text Placeholder 3">
            <a:extLst>
              <a:ext uri="{FF2B5EF4-FFF2-40B4-BE49-F238E27FC236}">
                <a16:creationId xmlns:a16="http://schemas.microsoft.com/office/drawing/2014/main" id="{AD79EBD7-B0F7-46CC-A12B-28B2E3122B8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58063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6DD75-B21B-4F1F-8044-0121F5ADDD19}"/>
              </a:ext>
            </a:extLst>
          </p:cNvPr>
          <p:cNvSpPr>
            <a:spLocks noGrp="1"/>
          </p:cNvSpPr>
          <p:nvPr>
            <p:ph type="title"/>
          </p:nvPr>
        </p:nvSpPr>
        <p:spPr/>
        <p:txBody>
          <a:bodyPr/>
          <a:lstStyle/>
          <a:p>
            <a:r>
              <a:rPr lang="en-US"/>
              <a:t>Facebook Facebook FB - Own Posts Table I-Rate (Insights)  | SCS Dairy MY - 3 of 26</a:t>
            </a:r>
          </a:p>
        </p:txBody>
      </p:sp>
      <p:graphicFrame>
        <p:nvGraphicFramePr>
          <p:cNvPr id="5" name="Table Placeholder 4">
            <a:extLst>
              <a:ext uri="{FF2B5EF4-FFF2-40B4-BE49-F238E27FC236}">
                <a16:creationId xmlns:a16="http://schemas.microsoft.com/office/drawing/2014/main" id="{B80BE91A-CA06-491A-A5B0-AFF74B3B1034}"/>
              </a:ext>
            </a:extLst>
          </p:cNvPr>
          <p:cNvGraphicFramePr>
            <a:graphicFrameLocks noGrp="1"/>
          </p:cNvGraphicFramePr>
          <p:nvPr>
            <p:ph type="tbl" sz="quarter" idx="13"/>
            <p:extLst>
              <p:ext uri="{D42A27DB-BD31-4B8C-83A1-F6EECF244321}">
                <p14:modId xmlns:p14="http://schemas.microsoft.com/office/powerpoint/2010/main" val="266114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06926575"/>
                    </a:ext>
                  </a:extLst>
                </a:gridCol>
                <a:gridCol w="987552">
                  <a:extLst>
                    <a:ext uri="{9D8B030D-6E8A-4147-A177-3AD203B41FA5}">
                      <a16:colId xmlns:a16="http://schemas.microsoft.com/office/drawing/2014/main" val="4009261877"/>
                    </a:ext>
                  </a:extLst>
                </a:gridCol>
                <a:gridCol w="658368">
                  <a:extLst>
                    <a:ext uri="{9D8B030D-6E8A-4147-A177-3AD203B41FA5}">
                      <a16:colId xmlns:a16="http://schemas.microsoft.com/office/drawing/2014/main" val="1369881518"/>
                    </a:ext>
                  </a:extLst>
                </a:gridCol>
                <a:gridCol w="658368">
                  <a:extLst>
                    <a:ext uri="{9D8B030D-6E8A-4147-A177-3AD203B41FA5}">
                      <a16:colId xmlns:a16="http://schemas.microsoft.com/office/drawing/2014/main" val="3320331396"/>
                    </a:ext>
                  </a:extLst>
                </a:gridCol>
                <a:gridCol w="493776">
                  <a:extLst>
                    <a:ext uri="{9D8B030D-6E8A-4147-A177-3AD203B41FA5}">
                      <a16:colId xmlns:a16="http://schemas.microsoft.com/office/drawing/2014/main" val="2804147287"/>
                    </a:ext>
                  </a:extLst>
                </a:gridCol>
                <a:gridCol w="493776">
                  <a:extLst>
                    <a:ext uri="{9D8B030D-6E8A-4147-A177-3AD203B41FA5}">
                      <a16:colId xmlns:a16="http://schemas.microsoft.com/office/drawing/2014/main" val="2878125139"/>
                    </a:ext>
                  </a:extLst>
                </a:gridCol>
                <a:gridCol w="411480">
                  <a:extLst>
                    <a:ext uri="{9D8B030D-6E8A-4147-A177-3AD203B41FA5}">
                      <a16:colId xmlns:a16="http://schemas.microsoft.com/office/drawing/2014/main" val="2317274180"/>
                    </a:ext>
                  </a:extLst>
                </a:gridCol>
                <a:gridCol w="493776">
                  <a:extLst>
                    <a:ext uri="{9D8B030D-6E8A-4147-A177-3AD203B41FA5}">
                      <a16:colId xmlns:a16="http://schemas.microsoft.com/office/drawing/2014/main" val="1362788742"/>
                    </a:ext>
                  </a:extLst>
                </a:gridCol>
                <a:gridCol w="493776">
                  <a:extLst>
                    <a:ext uri="{9D8B030D-6E8A-4147-A177-3AD203B41FA5}">
                      <a16:colId xmlns:a16="http://schemas.microsoft.com/office/drawing/2014/main" val="1432017034"/>
                    </a:ext>
                  </a:extLst>
                </a:gridCol>
                <a:gridCol w="493776">
                  <a:extLst>
                    <a:ext uri="{9D8B030D-6E8A-4147-A177-3AD203B41FA5}">
                      <a16:colId xmlns:a16="http://schemas.microsoft.com/office/drawing/2014/main" val="201145536"/>
                    </a:ext>
                  </a:extLst>
                </a:gridCol>
                <a:gridCol w="493776">
                  <a:extLst>
                    <a:ext uri="{9D8B030D-6E8A-4147-A177-3AD203B41FA5}">
                      <a16:colId xmlns:a16="http://schemas.microsoft.com/office/drawing/2014/main" val="3998408866"/>
                    </a:ext>
                  </a:extLst>
                </a:gridCol>
                <a:gridCol w="493776">
                  <a:extLst>
                    <a:ext uri="{9D8B030D-6E8A-4147-A177-3AD203B41FA5}">
                      <a16:colId xmlns:a16="http://schemas.microsoft.com/office/drawing/2014/main" val="296290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2834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- 2022-01-30 14:04:00</a:t>
                      </a:r>
                      <a:r>
                        <a:rPr kumimoji="0" lang="en-US" sz="1000" b="0" i="0" u="none" strike="noStrike" kern="1200" cap="none" spc="0" normalizeH="0" baseline="0" noProof="0">
                          <a:ln>
                            <a:noFill/>
                          </a:ln>
                          <a:solidFill>
                            <a:prstClr val="black"/>
                          </a:solidFill>
                          <a:effectLst/>
                          <a:uLnTx/>
                          <a:uFillTx/>
                          <a:latin typeface="+mn-lt"/>
                          <a:ea typeface="+mn-ea"/>
                          <a:cs typeface="+mn-cs"/>
                        </a:rPr>
                        <a:t>
 @erniamira says, “Erni dah jumpa cara macam mana nak buat makanan kita macam dari ‘five stars restaurant’ with fuss free, minimum effort, and time-saving! Kita sekarang boleh guna SCS Spreadable Butter !
If you guys a housewife, pekerja yang WFH, entrepreneurs, and freelancer, SCS Spreadable Butter ni memang sesuai for you guys 😍
Sebabkan Erni WFH, Erni guna SCS Flavoured Spreadable Butter ni and look my homemade big breakfast macam dari ‘five stars restaurant’ 🤤
What are you waiting for? Go get yours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https://quintly-image-storage.s3.amazonaws.com/21f98fd4f102d597bb025988a0e4af7d/8dc449634414da3f32a03a550ca15eba.jpg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480979188"/>
                  </a:ext>
                </a:extLst>
              </a:tr>
            </a:tbl>
          </a:graphicData>
        </a:graphic>
      </p:graphicFrame>
      <p:sp>
        <p:nvSpPr>
          <p:cNvPr id="4" name="Text Placeholder 3">
            <a:extLst>
              <a:ext uri="{FF2B5EF4-FFF2-40B4-BE49-F238E27FC236}">
                <a16:creationId xmlns:a16="http://schemas.microsoft.com/office/drawing/2014/main" id="{C6E99BD0-E9C4-4C0A-941E-974D769381B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87498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EEB6B-27EF-4256-AFFB-842A24C43F2B}"/>
              </a:ext>
            </a:extLst>
          </p:cNvPr>
          <p:cNvSpPr>
            <a:spLocks noGrp="1"/>
          </p:cNvSpPr>
          <p:nvPr>
            <p:ph type="title"/>
          </p:nvPr>
        </p:nvSpPr>
        <p:spPr/>
        <p:txBody>
          <a:bodyPr/>
          <a:lstStyle/>
          <a:p>
            <a:r>
              <a:rPr lang="en-US"/>
              <a:t>Facebook Facebook FB - Own Posts Table I-Rate (Insights)  | SCS Dairy MY - 4 of 26</a:t>
            </a:r>
          </a:p>
        </p:txBody>
      </p:sp>
      <p:graphicFrame>
        <p:nvGraphicFramePr>
          <p:cNvPr id="5" name="Table Placeholder 4">
            <a:extLst>
              <a:ext uri="{FF2B5EF4-FFF2-40B4-BE49-F238E27FC236}">
                <a16:creationId xmlns:a16="http://schemas.microsoft.com/office/drawing/2014/main" id="{DAE08FC1-1610-4F9F-A948-31F4C13B3FB9}"/>
              </a:ext>
            </a:extLst>
          </p:cNvPr>
          <p:cNvGraphicFramePr>
            <a:graphicFrameLocks noGrp="1"/>
          </p:cNvGraphicFramePr>
          <p:nvPr>
            <p:ph type="tbl" sz="quarter" idx="13"/>
            <p:extLst>
              <p:ext uri="{D42A27DB-BD31-4B8C-83A1-F6EECF244321}">
                <p14:modId xmlns:p14="http://schemas.microsoft.com/office/powerpoint/2010/main" val="32311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65419947"/>
                    </a:ext>
                  </a:extLst>
                </a:gridCol>
                <a:gridCol w="987552">
                  <a:extLst>
                    <a:ext uri="{9D8B030D-6E8A-4147-A177-3AD203B41FA5}">
                      <a16:colId xmlns:a16="http://schemas.microsoft.com/office/drawing/2014/main" val="1339717559"/>
                    </a:ext>
                  </a:extLst>
                </a:gridCol>
                <a:gridCol w="658368">
                  <a:extLst>
                    <a:ext uri="{9D8B030D-6E8A-4147-A177-3AD203B41FA5}">
                      <a16:colId xmlns:a16="http://schemas.microsoft.com/office/drawing/2014/main" val="1892140883"/>
                    </a:ext>
                  </a:extLst>
                </a:gridCol>
                <a:gridCol w="658368">
                  <a:extLst>
                    <a:ext uri="{9D8B030D-6E8A-4147-A177-3AD203B41FA5}">
                      <a16:colId xmlns:a16="http://schemas.microsoft.com/office/drawing/2014/main" val="918310915"/>
                    </a:ext>
                  </a:extLst>
                </a:gridCol>
                <a:gridCol w="493776">
                  <a:extLst>
                    <a:ext uri="{9D8B030D-6E8A-4147-A177-3AD203B41FA5}">
                      <a16:colId xmlns:a16="http://schemas.microsoft.com/office/drawing/2014/main" val="1672353261"/>
                    </a:ext>
                  </a:extLst>
                </a:gridCol>
                <a:gridCol w="493776">
                  <a:extLst>
                    <a:ext uri="{9D8B030D-6E8A-4147-A177-3AD203B41FA5}">
                      <a16:colId xmlns:a16="http://schemas.microsoft.com/office/drawing/2014/main" val="1070066902"/>
                    </a:ext>
                  </a:extLst>
                </a:gridCol>
                <a:gridCol w="411480">
                  <a:extLst>
                    <a:ext uri="{9D8B030D-6E8A-4147-A177-3AD203B41FA5}">
                      <a16:colId xmlns:a16="http://schemas.microsoft.com/office/drawing/2014/main" val="2728967634"/>
                    </a:ext>
                  </a:extLst>
                </a:gridCol>
                <a:gridCol w="493776">
                  <a:extLst>
                    <a:ext uri="{9D8B030D-6E8A-4147-A177-3AD203B41FA5}">
                      <a16:colId xmlns:a16="http://schemas.microsoft.com/office/drawing/2014/main" val="4244047923"/>
                    </a:ext>
                  </a:extLst>
                </a:gridCol>
                <a:gridCol w="493776">
                  <a:extLst>
                    <a:ext uri="{9D8B030D-6E8A-4147-A177-3AD203B41FA5}">
                      <a16:colId xmlns:a16="http://schemas.microsoft.com/office/drawing/2014/main" val="3834618349"/>
                    </a:ext>
                  </a:extLst>
                </a:gridCol>
                <a:gridCol w="493776">
                  <a:extLst>
                    <a:ext uri="{9D8B030D-6E8A-4147-A177-3AD203B41FA5}">
                      <a16:colId xmlns:a16="http://schemas.microsoft.com/office/drawing/2014/main" val="2336946361"/>
                    </a:ext>
                  </a:extLst>
                </a:gridCol>
                <a:gridCol w="493776">
                  <a:extLst>
                    <a:ext uri="{9D8B030D-6E8A-4147-A177-3AD203B41FA5}">
                      <a16:colId xmlns:a16="http://schemas.microsoft.com/office/drawing/2014/main" val="3940621615"/>
                    </a:ext>
                  </a:extLst>
                </a:gridCol>
                <a:gridCol w="493776">
                  <a:extLst>
                    <a:ext uri="{9D8B030D-6E8A-4147-A177-3AD203B41FA5}">
                      <a16:colId xmlns:a16="http://schemas.microsoft.com/office/drawing/2014/main" val="3795854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8124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- 2022-01-29 13:05:00</a:t>
                      </a:r>
                      <a:r>
                        <a:rPr kumimoji="0" lang="en-US" sz="1000" b="0" i="0" u="none" strike="noStrike" kern="1200" cap="none" spc="0" normalizeH="0" baseline="0" noProof="0">
                          <a:ln>
                            <a:noFill/>
                          </a:ln>
                          <a:solidFill>
                            <a:prstClr val="black"/>
                          </a:solidFill>
                          <a:effectLst/>
                          <a:uLnTx/>
                          <a:uFillTx/>
                          <a:latin typeface="+mn-lt"/>
                          <a:ea typeface="+mn-ea"/>
                          <a:cs typeface="+mn-cs"/>
                        </a:rPr>
                        <a:t>
 Indulge in extra cheese this CNY! Grab the double pack of SCS Sliced Cheese 400g pack and give your celebrations twice the flavour and goodness! 
Head over to your nearest supermarket to grab your pack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https://quintly-image-storage.s3.amazonaws.com/21f98fd4f102d597bb025988a0e4af7d/2992d36cd1423eafe849fbb31540e324.jpg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2253288326"/>
                  </a:ext>
                </a:extLst>
              </a:tr>
            </a:tbl>
          </a:graphicData>
        </a:graphic>
      </p:graphicFrame>
      <p:sp>
        <p:nvSpPr>
          <p:cNvPr id="4" name="Text Placeholder 3">
            <a:extLst>
              <a:ext uri="{FF2B5EF4-FFF2-40B4-BE49-F238E27FC236}">
                <a16:creationId xmlns:a16="http://schemas.microsoft.com/office/drawing/2014/main" id="{0599AEF9-3858-4020-B079-FE3F5DE2FD4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838093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4111-49FB-4516-B330-7F7598D9C299}"/>
              </a:ext>
            </a:extLst>
          </p:cNvPr>
          <p:cNvSpPr>
            <a:spLocks noGrp="1"/>
          </p:cNvSpPr>
          <p:nvPr>
            <p:ph type="title"/>
          </p:nvPr>
        </p:nvSpPr>
        <p:spPr/>
        <p:txBody>
          <a:bodyPr/>
          <a:lstStyle/>
          <a:p>
            <a:r>
              <a:rPr lang="en-US"/>
              <a:t>Facebook Facebook FB - Own Posts Table I-Rate (Insights)  | SCS Dairy MY - 5 of 26</a:t>
            </a:r>
          </a:p>
        </p:txBody>
      </p:sp>
      <p:graphicFrame>
        <p:nvGraphicFramePr>
          <p:cNvPr id="5" name="Table Placeholder 4">
            <a:extLst>
              <a:ext uri="{FF2B5EF4-FFF2-40B4-BE49-F238E27FC236}">
                <a16:creationId xmlns:a16="http://schemas.microsoft.com/office/drawing/2014/main" id="{3CC93A53-93DC-4253-9A00-4676BF390375}"/>
              </a:ext>
            </a:extLst>
          </p:cNvPr>
          <p:cNvGraphicFramePr>
            <a:graphicFrameLocks noGrp="1"/>
          </p:cNvGraphicFramePr>
          <p:nvPr>
            <p:ph type="tbl" sz="quarter" idx="13"/>
            <p:extLst>
              <p:ext uri="{D42A27DB-BD31-4B8C-83A1-F6EECF244321}">
                <p14:modId xmlns:p14="http://schemas.microsoft.com/office/powerpoint/2010/main" val="186697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11298565"/>
                    </a:ext>
                  </a:extLst>
                </a:gridCol>
                <a:gridCol w="987552">
                  <a:extLst>
                    <a:ext uri="{9D8B030D-6E8A-4147-A177-3AD203B41FA5}">
                      <a16:colId xmlns:a16="http://schemas.microsoft.com/office/drawing/2014/main" val="975579881"/>
                    </a:ext>
                  </a:extLst>
                </a:gridCol>
                <a:gridCol w="658368">
                  <a:extLst>
                    <a:ext uri="{9D8B030D-6E8A-4147-A177-3AD203B41FA5}">
                      <a16:colId xmlns:a16="http://schemas.microsoft.com/office/drawing/2014/main" val="3373027818"/>
                    </a:ext>
                  </a:extLst>
                </a:gridCol>
                <a:gridCol w="658368">
                  <a:extLst>
                    <a:ext uri="{9D8B030D-6E8A-4147-A177-3AD203B41FA5}">
                      <a16:colId xmlns:a16="http://schemas.microsoft.com/office/drawing/2014/main" val="760345430"/>
                    </a:ext>
                  </a:extLst>
                </a:gridCol>
                <a:gridCol w="493776">
                  <a:extLst>
                    <a:ext uri="{9D8B030D-6E8A-4147-A177-3AD203B41FA5}">
                      <a16:colId xmlns:a16="http://schemas.microsoft.com/office/drawing/2014/main" val="500798996"/>
                    </a:ext>
                  </a:extLst>
                </a:gridCol>
                <a:gridCol w="493776">
                  <a:extLst>
                    <a:ext uri="{9D8B030D-6E8A-4147-A177-3AD203B41FA5}">
                      <a16:colId xmlns:a16="http://schemas.microsoft.com/office/drawing/2014/main" val="4212925607"/>
                    </a:ext>
                  </a:extLst>
                </a:gridCol>
                <a:gridCol w="411480">
                  <a:extLst>
                    <a:ext uri="{9D8B030D-6E8A-4147-A177-3AD203B41FA5}">
                      <a16:colId xmlns:a16="http://schemas.microsoft.com/office/drawing/2014/main" val="258366933"/>
                    </a:ext>
                  </a:extLst>
                </a:gridCol>
                <a:gridCol w="493776">
                  <a:extLst>
                    <a:ext uri="{9D8B030D-6E8A-4147-A177-3AD203B41FA5}">
                      <a16:colId xmlns:a16="http://schemas.microsoft.com/office/drawing/2014/main" val="3998447438"/>
                    </a:ext>
                  </a:extLst>
                </a:gridCol>
                <a:gridCol w="493776">
                  <a:extLst>
                    <a:ext uri="{9D8B030D-6E8A-4147-A177-3AD203B41FA5}">
                      <a16:colId xmlns:a16="http://schemas.microsoft.com/office/drawing/2014/main" val="2077974053"/>
                    </a:ext>
                  </a:extLst>
                </a:gridCol>
                <a:gridCol w="493776">
                  <a:extLst>
                    <a:ext uri="{9D8B030D-6E8A-4147-A177-3AD203B41FA5}">
                      <a16:colId xmlns:a16="http://schemas.microsoft.com/office/drawing/2014/main" val="1991994165"/>
                    </a:ext>
                  </a:extLst>
                </a:gridCol>
                <a:gridCol w="493776">
                  <a:extLst>
                    <a:ext uri="{9D8B030D-6E8A-4147-A177-3AD203B41FA5}">
                      <a16:colId xmlns:a16="http://schemas.microsoft.com/office/drawing/2014/main" val="811486949"/>
                    </a:ext>
                  </a:extLst>
                </a:gridCol>
                <a:gridCol w="493776">
                  <a:extLst>
                    <a:ext uri="{9D8B030D-6E8A-4147-A177-3AD203B41FA5}">
                      <a16:colId xmlns:a16="http://schemas.microsoft.com/office/drawing/2014/main" val="275894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092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- 2022-01-29 10:07:00</a:t>
                      </a:r>
                      <a:r>
                        <a:rPr kumimoji="0" lang="en-US" sz="1000" b="0" i="0" u="none" strike="noStrike" kern="1200" cap="none" spc="0" normalizeH="0" baseline="0" noProof="0">
                          <a:ln>
                            <a:noFill/>
                          </a:ln>
                          <a:solidFill>
                            <a:prstClr val="black"/>
                          </a:solidFill>
                          <a:effectLst/>
                          <a:uLnTx/>
                          <a:uFillTx/>
                          <a:latin typeface="+mn-lt"/>
                          <a:ea typeface="+mn-ea"/>
                          <a:cs typeface="+mn-cs"/>
                        </a:rPr>
                        <a:t>
 @nelissaemielda says, “I’m in love with the butterscotch one, it's a very quick way to level up my favorite food🙈 tbh its from just fine to five star food with minimum effort and time saving, just add SCS Spreadable Butter!
For me as entrepreneur and influencer it's like a full time job for me so it's a lifesaver for a busy people! But with SCS Spreadable Butter, it change my schedule!
You can make a lot food or pastry with SCS Spreadable Butter! check out.”
@scsdairyofficial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https://quintly-image-storage.s3.amazonaws.com/21f98fd4f102d597bb025988a0e4af7d/404483f46ea72ab490dbddd37abe888c.jpg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603118109"/>
                  </a:ext>
                </a:extLst>
              </a:tr>
            </a:tbl>
          </a:graphicData>
        </a:graphic>
      </p:graphicFrame>
      <p:sp>
        <p:nvSpPr>
          <p:cNvPr id="4" name="Text Placeholder 3">
            <a:extLst>
              <a:ext uri="{FF2B5EF4-FFF2-40B4-BE49-F238E27FC236}">
                <a16:creationId xmlns:a16="http://schemas.microsoft.com/office/drawing/2014/main" id="{0C314233-5F78-4F92-B5D6-08D6A082658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80261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6265-A1DB-4844-A738-060299B4C41E}"/>
              </a:ext>
            </a:extLst>
          </p:cNvPr>
          <p:cNvSpPr>
            <a:spLocks noGrp="1"/>
          </p:cNvSpPr>
          <p:nvPr>
            <p:ph type="title"/>
          </p:nvPr>
        </p:nvSpPr>
        <p:spPr/>
        <p:txBody>
          <a:bodyPr/>
          <a:lstStyle/>
          <a:p>
            <a:r>
              <a:rPr lang="en-US"/>
              <a:t>Facebook Facebook FB - Own Posts Table I-Rate (Insights)  | SCS Dairy MY - 6 of 26</a:t>
            </a:r>
          </a:p>
        </p:txBody>
      </p:sp>
      <p:graphicFrame>
        <p:nvGraphicFramePr>
          <p:cNvPr id="5" name="Table Placeholder 4">
            <a:extLst>
              <a:ext uri="{FF2B5EF4-FFF2-40B4-BE49-F238E27FC236}">
                <a16:creationId xmlns:a16="http://schemas.microsoft.com/office/drawing/2014/main" id="{F61E7438-DA31-40D1-839A-9C02C51B4BE7}"/>
              </a:ext>
            </a:extLst>
          </p:cNvPr>
          <p:cNvGraphicFramePr>
            <a:graphicFrameLocks noGrp="1"/>
          </p:cNvGraphicFramePr>
          <p:nvPr>
            <p:ph type="tbl" sz="quarter" idx="13"/>
            <p:extLst>
              <p:ext uri="{D42A27DB-BD31-4B8C-83A1-F6EECF244321}">
                <p14:modId xmlns:p14="http://schemas.microsoft.com/office/powerpoint/2010/main" val="59705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31378838"/>
                    </a:ext>
                  </a:extLst>
                </a:gridCol>
                <a:gridCol w="987552">
                  <a:extLst>
                    <a:ext uri="{9D8B030D-6E8A-4147-A177-3AD203B41FA5}">
                      <a16:colId xmlns:a16="http://schemas.microsoft.com/office/drawing/2014/main" val="643642182"/>
                    </a:ext>
                  </a:extLst>
                </a:gridCol>
                <a:gridCol w="658368">
                  <a:extLst>
                    <a:ext uri="{9D8B030D-6E8A-4147-A177-3AD203B41FA5}">
                      <a16:colId xmlns:a16="http://schemas.microsoft.com/office/drawing/2014/main" val="3502859088"/>
                    </a:ext>
                  </a:extLst>
                </a:gridCol>
                <a:gridCol w="658368">
                  <a:extLst>
                    <a:ext uri="{9D8B030D-6E8A-4147-A177-3AD203B41FA5}">
                      <a16:colId xmlns:a16="http://schemas.microsoft.com/office/drawing/2014/main" val="2945228495"/>
                    </a:ext>
                  </a:extLst>
                </a:gridCol>
                <a:gridCol w="493776">
                  <a:extLst>
                    <a:ext uri="{9D8B030D-6E8A-4147-A177-3AD203B41FA5}">
                      <a16:colId xmlns:a16="http://schemas.microsoft.com/office/drawing/2014/main" val="1108203536"/>
                    </a:ext>
                  </a:extLst>
                </a:gridCol>
                <a:gridCol w="493776">
                  <a:extLst>
                    <a:ext uri="{9D8B030D-6E8A-4147-A177-3AD203B41FA5}">
                      <a16:colId xmlns:a16="http://schemas.microsoft.com/office/drawing/2014/main" val="1476159897"/>
                    </a:ext>
                  </a:extLst>
                </a:gridCol>
                <a:gridCol w="411480">
                  <a:extLst>
                    <a:ext uri="{9D8B030D-6E8A-4147-A177-3AD203B41FA5}">
                      <a16:colId xmlns:a16="http://schemas.microsoft.com/office/drawing/2014/main" val="579138434"/>
                    </a:ext>
                  </a:extLst>
                </a:gridCol>
                <a:gridCol w="493776">
                  <a:extLst>
                    <a:ext uri="{9D8B030D-6E8A-4147-A177-3AD203B41FA5}">
                      <a16:colId xmlns:a16="http://schemas.microsoft.com/office/drawing/2014/main" val="3917917286"/>
                    </a:ext>
                  </a:extLst>
                </a:gridCol>
                <a:gridCol w="493776">
                  <a:extLst>
                    <a:ext uri="{9D8B030D-6E8A-4147-A177-3AD203B41FA5}">
                      <a16:colId xmlns:a16="http://schemas.microsoft.com/office/drawing/2014/main" val="4104106033"/>
                    </a:ext>
                  </a:extLst>
                </a:gridCol>
                <a:gridCol w="493776">
                  <a:extLst>
                    <a:ext uri="{9D8B030D-6E8A-4147-A177-3AD203B41FA5}">
                      <a16:colId xmlns:a16="http://schemas.microsoft.com/office/drawing/2014/main" val="3008293588"/>
                    </a:ext>
                  </a:extLst>
                </a:gridCol>
                <a:gridCol w="493776">
                  <a:extLst>
                    <a:ext uri="{9D8B030D-6E8A-4147-A177-3AD203B41FA5}">
                      <a16:colId xmlns:a16="http://schemas.microsoft.com/office/drawing/2014/main" val="2149432114"/>
                    </a:ext>
                  </a:extLst>
                </a:gridCol>
                <a:gridCol w="493776">
                  <a:extLst>
                    <a:ext uri="{9D8B030D-6E8A-4147-A177-3AD203B41FA5}">
                      <a16:colId xmlns:a16="http://schemas.microsoft.com/office/drawing/2014/main" val="91595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6666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- 2022-01-28 16:05:57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SCS Choose &amp; Win Contest winners!
Anita Nasaruddin
Selina Liew
Ibulnah Qilah
Kindly send us a Facebook message with the following details mentioned below before 31 January 2022 to claim your prize.
Name as per IC
First 8 digits of your 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https://quintly-image-storage.s3.amazonaws.com/21f98fd4f102d597bb025988a0e4af7d/62489c5e787c27c2b282659998b20b52.jpg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1201233936"/>
                  </a:ext>
                </a:extLst>
              </a:tr>
            </a:tbl>
          </a:graphicData>
        </a:graphic>
      </p:graphicFrame>
      <p:sp>
        <p:nvSpPr>
          <p:cNvPr id="4" name="Text Placeholder 3">
            <a:extLst>
              <a:ext uri="{FF2B5EF4-FFF2-40B4-BE49-F238E27FC236}">
                <a16:creationId xmlns:a16="http://schemas.microsoft.com/office/drawing/2014/main" id="{00D42B5E-DCBE-4143-9BB7-44C2C64BB58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206150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4E061-3E38-478C-90D0-DB18F4AD0F1A}"/>
              </a:ext>
            </a:extLst>
          </p:cNvPr>
          <p:cNvSpPr>
            <a:spLocks noGrp="1"/>
          </p:cNvSpPr>
          <p:nvPr>
            <p:ph type="title"/>
          </p:nvPr>
        </p:nvSpPr>
        <p:spPr/>
        <p:txBody>
          <a:bodyPr/>
          <a:lstStyle/>
          <a:p>
            <a:r>
              <a:rPr lang="en-US"/>
              <a:t>Facebook Facebook FB - Own Posts Table I-Rate (Insights)  | SCS Dairy MY - 7 of 26</a:t>
            </a:r>
          </a:p>
        </p:txBody>
      </p:sp>
      <p:graphicFrame>
        <p:nvGraphicFramePr>
          <p:cNvPr id="5" name="Table Placeholder 4">
            <a:extLst>
              <a:ext uri="{FF2B5EF4-FFF2-40B4-BE49-F238E27FC236}">
                <a16:creationId xmlns:a16="http://schemas.microsoft.com/office/drawing/2014/main" id="{09F790B7-4AEA-40B8-92C2-04F4144983AA}"/>
              </a:ext>
            </a:extLst>
          </p:cNvPr>
          <p:cNvGraphicFramePr>
            <a:graphicFrameLocks noGrp="1"/>
          </p:cNvGraphicFramePr>
          <p:nvPr>
            <p:ph type="tbl" sz="quarter" idx="13"/>
            <p:extLst>
              <p:ext uri="{D42A27DB-BD31-4B8C-83A1-F6EECF244321}">
                <p14:modId xmlns:p14="http://schemas.microsoft.com/office/powerpoint/2010/main" val="104456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57169199"/>
                    </a:ext>
                  </a:extLst>
                </a:gridCol>
                <a:gridCol w="987552">
                  <a:extLst>
                    <a:ext uri="{9D8B030D-6E8A-4147-A177-3AD203B41FA5}">
                      <a16:colId xmlns:a16="http://schemas.microsoft.com/office/drawing/2014/main" val="1311030231"/>
                    </a:ext>
                  </a:extLst>
                </a:gridCol>
                <a:gridCol w="658368">
                  <a:extLst>
                    <a:ext uri="{9D8B030D-6E8A-4147-A177-3AD203B41FA5}">
                      <a16:colId xmlns:a16="http://schemas.microsoft.com/office/drawing/2014/main" val="2269810039"/>
                    </a:ext>
                  </a:extLst>
                </a:gridCol>
                <a:gridCol w="658368">
                  <a:extLst>
                    <a:ext uri="{9D8B030D-6E8A-4147-A177-3AD203B41FA5}">
                      <a16:colId xmlns:a16="http://schemas.microsoft.com/office/drawing/2014/main" val="2888721436"/>
                    </a:ext>
                  </a:extLst>
                </a:gridCol>
                <a:gridCol w="493776">
                  <a:extLst>
                    <a:ext uri="{9D8B030D-6E8A-4147-A177-3AD203B41FA5}">
                      <a16:colId xmlns:a16="http://schemas.microsoft.com/office/drawing/2014/main" val="328178878"/>
                    </a:ext>
                  </a:extLst>
                </a:gridCol>
                <a:gridCol w="493776">
                  <a:extLst>
                    <a:ext uri="{9D8B030D-6E8A-4147-A177-3AD203B41FA5}">
                      <a16:colId xmlns:a16="http://schemas.microsoft.com/office/drawing/2014/main" val="1867744427"/>
                    </a:ext>
                  </a:extLst>
                </a:gridCol>
                <a:gridCol w="411480">
                  <a:extLst>
                    <a:ext uri="{9D8B030D-6E8A-4147-A177-3AD203B41FA5}">
                      <a16:colId xmlns:a16="http://schemas.microsoft.com/office/drawing/2014/main" val="3267036208"/>
                    </a:ext>
                  </a:extLst>
                </a:gridCol>
                <a:gridCol w="493776">
                  <a:extLst>
                    <a:ext uri="{9D8B030D-6E8A-4147-A177-3AD203B41FA5}">
                      <a16:colId xmlns:a16="http://schemas.microsoft.com/office/drawing/2014/main" val="749664891"/>
                    </a:ext>
                  </a:extLst>
                </a:gridCol>
                <a:gridCol w="493776">
                  <a:extLst>
                    <a:ext uri="{9D8B030D-6E8A-4147-A177-3AD203B41FA5}">
                      <a16:colId xmlns:a16="http://schemas.microsoft.com/office/drawing/2014/main" val="3335041471"/>
                    </a:ext>
                  </a:extLst>
                </a:gridCol>
                <a:gridCol w="493776">
                  <a:extLst>
                    <a:ext uri="{9D8B030D-6E8A-4147-A177-3AD203B41FA5}">
                      <a16:colId xmlns:a16="http://schemas.microsoft.com/office/drawing/2014/main" val="4139811862"/>
                    </a:ext>
                  </a:extLst>
                </a:gridCol>
                <a:gridCol w="493776">
                  <a:extLst>
                    <a:ext uri="{9D8B030D-6E8A-4147-A177-3AD203B41FA5}">
                      <a16:colId xmlns:a16="http://schemas.microsoft.com/office/drawing/2014/main" val="4146104288"/>
                    </a:ext>
                  </a:extLst>
                </a:gridCol>
                <a:gridCol w="493776">
                  <a:extLst>
                    <a:ext uri="{9D8B030D-6E8A-4147-A177-3AD203B41FA5}">
                      <a16:colId xmlns:a16="http://schemas.microsoft.com/office/drawing/2014/main" val="366392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2479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- 2022-01-28 13:03:01</a:t>
                      </a:r>
                      <a:r>
                        <a:rPr kumimoji="0" lang="en-US" sz="1000" b="0" i="0" u="none" strike="noStrike" kern="1200" cap="none" spc="0" normalizeH="0" baseline="0" noProof="0">
                          <a:ln>
                            <a:noFill/>
                          </a:ln>
                          <a:solidFill>
                            <a:prstClr val="black"/>
                          </a:solidFill>
                          <a:effectLst/>
                          <a:uLnTx/>
                          <a:uFillTx/>
                          <a:latin typeface="+mn-lt"/>
                          <a:ea typeface="+mn-ea"/>
                          <a:cs typeface="+mn-cs"/>
                        </a:rPr>
                        <a:t>
 @pl_linggggg you are one amazing chef and we are loving that meal!
“HOME COOKED DINNER😋
Private chef of the day ❤️🧑🏻‍🍳
.
SCS Spreadable Butter launched new flavors which are the SCS Rosemary &amp; Herb Spreadable Butter and SCS Butterscotch Spreadable Butter.
Check out their FB page SCS Dairy MY to see how you can elevate your cooking with SCS Spreadable Butter now!”
@scsdairyofficial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https://quintly-image-storage.s3.amazonaws.com/21f98fd4f102d597bb025988a0e4af7d/6c61052a62168651907de9f54782c6dc.jpg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651125680"/>
                  </a:ext>
                </a:extLst>
              </a:tr>
            </a:tbl>
          </a:graphicData>
        </a:graphic>
      </p:graphicFrame>
      <p:sp>
        <p:nvSpPr>
          <p:cNvPr id="4" name="Text Placeholder 3">
            <a:extLst>
              <a:ext uri="{FF2B5EF4-FFF2-40B4-BE49-F238E27FC236}">
                <a16:creationId xmlns:a16="http://schemas.microsoft.com/office/drawing/2014/main" id="{8B1F8F65-3B08-461A-838D-91852B12611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46560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D9F6D-7F12-440B-8530-71AFD06E6BBD}"/>
              </a:ext>
            </a:extLst>
          </p:cNvPr>
          <p:cNvSpPr>
            <a:spLocks noGrp="1"/>
          </p:cNvSpPr>
          <p:nvPr>
            <p:ph type="title"/>
          </p:nvPr>
        </p:nvSpPr>
        <p:spPr/>
        <p:txBody>
          <a:bodyPr/>
          <a:lstStyle/>
          <a:p>
            <a:r>
              <a:rPr lang="en-US"/>
              <a:t>Facebook Facebook FB - Own Posts Table I-Rate (Insights)  | SCS Dairy MY - 8 of 26</a:t>
            </a:r>
          </a:p>
        </p:txBody>
      </p:sp>
      <p:graphicFrame>
        <p:nvGraphicFramePr>
          <p:cNvPr id="5" name="Table Placeholder 4">
            <a:extLst>
              <a:ext uri="{FF2B5EF4-FFF2-40B4-BE49-F238E27FC236}">
                <a16:creationId xmlns:a16="http://schemas.microsoft.com/office/drawing/2014/main" id="{0B9778E8-4503-45CA-BDD3-7AA7AEE8679C}"/>
              </a:ext>
            </a:extLst>
          </p:cNvPr>
          <p:cNvGraphicFramePr>
            <a:graphicFrameLocks noGrp="1"/>
          </p:cNvGraphicFramePr>
          <p:nvPr>
            <p:ph type="tbl" sz="quarter" idx="13"/>
            <p:extLst>
              <p:ext uri="{D42A27DB-BD31-4B8C-83A1-F6EECF244321}">
                <p14:modId xmlns:p14="http://schemas.microsoft.com/office/powerpoint/2010/main" val="1073571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7559475"/>
                    </a:ext>
                  </a:extLst>
                </a:gridCol>
                <a:gridCol w="987552">
                  <a:extLst>
                    <a:ext uri="{9D8B030D-6E8A-4147-A177-3AD203B41FA5}">
                      <a16:colId xmlns:a16="http://schemas.microsoft.com/office/drawing/2014/main" val="670733520"/>
                    </a:ext>
                  </a:extLst>
                </a:gridCol>
                <a:gridCol w="658368">
                  <a:extLst>
                    <a:ext uri="{9D8B030D-6E8A-4147-A177-3AD203B41FA5}">
                      <a16:colId xmlns:a16="http://schemas.microsoft.com/office/drawing/2014/main" val="1960143178"/>
                    </a:ext>
                  </a:extLst>
                </a:gridCol>
                <a:gridCol w="658368">
                  <a:extLst>
                    <a:ext uri="{9D8B030D-6E8A-4147-A177-3AD203B41FA5}">
                      <a16:colId xmlns:a16="http://schemas.microsoft.com/office/drawing/2014/main" val="609383084"/>
                    </a:ext>
                  </a:extLst>
                </a:gridCol>
                <a:gridCol w="493776">
                  <a:extLst>
                    <a:ext uri="{9D8B030D-6E8A-4147-A177-3AD203B41FA5}">
                      <a16:colId xmlns:a16="http://schemas.microsoft.com/office/drawing/2014/main" val="4062935167"/>
                    </a:ext>
                  </a:extLst>
                </a:gridCol>
                <a:gridCol w="493776">
                  <a:extLst>
                    <a:ext uri="{9D8B030D-6E8A-4147-A177-3AD203B41FA5}">
                      <a16:colId xmlns:a16="http://schemas.microsoft.com/office/drawing/2014/main" val="2792569995"/>
                    </a:ext>
                  </a:extLst>
                </a:gridCol>
                <a:gridCol w="411480">
                  <a:extLst>
                    <a:ext uri="{9D8B030D-6E8A-4147-A177-3AD203B41FA5}">
                      <a16:colId xmlns:a16="http://schemas.microsoft.com/office/drawing/2014/main" val="1664892399"/>
                    </a:ext>
                  </a:extLst>
                </a:gridCol>
                <a:gridCol w="493776">
                  <a:extLst>
                    <a:ext uri="{9D8B030D-6E8A-4147-A177-3AD203B41FA5}">
                      <a16:colId xmlns:a16="http://schemas.microsoft.com/office/drawing/2014/main" val="664048643"/>
                    </a:ext>
                  </a:extLst>
                </a:gridCol>
                <a:gridCol w="493776">
                  <a:extLst>
                    <a:ext uri="{9D8B030D-6E8A-4147-A177-3AD203B41FA5}">
                      <a16:colId xmlns:a16="http://schemas.microsoft.com/office/drawing/2014/main" val="1607148301"/>
                    </a:ext>
                  </a:extLst>
                </a:gridCol>
                <a:gridCol w="493776">
                  <a:extLst>
                    <a:ext uri="{9D8B030D-6E8A-4147-A177-3AD203B41FA5}">
                      <a16:colId xmlns:a16="http://schemas.microsoft.com/office/drawing/2014/main" val="1685141391"/>
                    </a:ext>
                  </a:extLst>
                </a:gridCol>
                <a:gridCol w="493776">
                  <a:extLst>
                    <a:ext uri="{9D8B030D-6E8A-4147-A177-3AD203B41FA5}">
                      <a16:colId xmlns:a16="http://schemas.microsoft.com/office/drawing/2014/main" val="1564342859"/>
                    </a:ext>
                  </a:extLst>
                </a:gridCol>
                <a:gridCol w="493776">
                  <a:extLst>
                    <a:ext uri="{9D8B030D-6E8A-4147-A177-3AD203B41FA5}">
                      <a16:colId xmlns:a16="http://schemas.microsoft.com/office/drawing/2014/main" val="224777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7611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- 2022-01-28 10:05:13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SCS Guess &amp; Win Contest winners!
Chloe YuienPeng
Anita Cfy
Chay Angel
Kindly send us a Facebook message with the following details mentioned below before 30 January 2022 to claim your prize.
Name as per IC
First 8 digits of your 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https://quintly-image-storage.s3.amazonaws.com/21f98fd4f102d597bb025988a0e4af7d/b038269cb99297e0c49eb67b1ecbca5b.jpg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4251110364"/>
                  </a:ext>
                </a:extLst>
              </a:tr>
            </a:tbl>
          </a:graphicData>
        </a:graphic>
      </p:graphicFrame>
      <p:sp>
        <p:nvSpPr>
          <p:cNvPr id="4" name="Text Placeholder 3">
            <a:extLst>
              <a:ext uri="{FF2B5EF4-FFF2-40B4-BE49-F238E27FC236}">
                <a16:creationId xmlns:a16="http://schemas.microsoft.com/office/drawing/2014/main" id="{11CA0C27-6CA8-4ED9-83BE-1D28D9C9644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34286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3F415-CBB6-4F38-9134-E0C06A77B8CF}"/>
              </a:ext>
            </a:extLst>
          </p:cNvPr>
          <p:cNvSpPr>
            <a:spLocks noGrp="1"/>
          </p:cNvSpPr>
          <p:nvPr>
            <p:ph type="title"/>
          </p:nvPr>
        </p:nvSpPr>
        <p:spPr/>
        <p:txBody>
          <a:bodyPr/>
          <a:lstStyle/>
          <a:p>
            <a:r>
              <a:rPr lang="en-US"/>
              <a:t>Facebook Facebook FB - Own Posts Table I-Rate (Insights)  | SCS Dairy MY - 9 of 26</a:t>
            </a:r>
          </a:p>
        </p:txBody>
      </p:sp>
      <p:graphicFrame>
        <p:nvGraphicFramePr>
          <p:cNvPr id="5" name="Table Placeholder 4">
            <a:extLst>
              <a:ext uri="{FF2B5EF4-FFF2-40B4-BE49-F238E27FC236}">
                <a16:creationId xmlns:a16="http://schemas.microsoft.com/office/drawing/2014/main" id="{F9E3FC07-6C35-40F9-BEB2-75F9506E9828}"/>
              </a:ext>
            </a:extLst>
          </p:cNvPr>
          <p:cNvGraphicFramePr>
            <a:graphicFrameLocks noGrp="1"/>
          </p:cNvGraphicFramePr>
          <p:nvPr>
            <p:ph type="tbl" sz="quarter" idx="13"/>
            <p:extLst>
              <p:ext uri="{D42A27DB-BD31-4B8C-83A1-F6EECF244321}">
                <p14:modId xmlns:p14="http://schemas.microsoft.com/office/powerpoint/2010/main" val="2803831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5424095"/>
                    </a:ext>
                  </a:extLst>
                </a:gridCol>
                <a:gridCol w="987552">
                  <a:extLst>
                    <a:ext uri="{9D8B030D-6E8A-4147-A177-3AD203B41FA5}">
                      <a16:colId xmlns:a16="http://schemas.microsoft.com/office/drawing/2014/main" val="3712070437"/>
                    </a:ext>
                  </a:extLst>
                </a:gridCol>
                <a:gridCol w="658368">
                  <a:extLst>
                    <a:ext uri="{9D8B030D-6E8A-4147-A177-3AD203B41FA5}">
                      <a16:colId xmlns:a16="http://schemas.microsoft.com/office/drawing/2014/main" val="2528843813"/>
                    </a:ext>
                  </a:extLst>
                </a:gridCol>
                <a:gridCol w="658368">
                  <a:extLst>
                    <a:ext uri="{9D8B030D-6E8A-4147-A177-3AD203B41FA5}">
                      <a16:colId xmlns:a16="http://schemas.microsoft.com/office/drawing/2014/main" val="1723770979"/>
                    </a:ext>
                  </a:extLst>
                </a:gridCol>
                <a:gridCol w="493776">
                  <a:extLst>
                    <a:ext uri="{9D8B030D-6E8A-4147-A177-3AD203B41FA5}">
                      <a16:colId xmlns:a16="http://schemas.microsoft.com/office/drawing/2014/main" val="1075885349"/>
                    </a:ext>
                  </a:extLst>
                </a:gridCol>
                <a:gridCol w="493776">
                  <a:extLst>
                    <a:ext uri="{9D8B030D-6E8A-4147-A177-3AD203B41FA5}">
                      <a16:colId xmlns:a16="http://schemas.microsoft.com/office/drawing/2014/main" val="2722755791"/>
                    </a:ext>
                  </a:extLst>
                </a:gridCol>
                <a:gridCol w="411480">
                  <a:extLst>
                    <a:ext uri="{9D8B030D-6E8A-4147-A177-3AD203B41FA5}">
                      <a16:colId xmlns:a16="http://schemas.microsoft.com/office/drawing/2014/main" val="794058753"/>
                    </a:ext>
                  </a:extLst>
                </a:gridCol>
                <a:gridCol w="493776">
                  <a:extLst>
                    <a:ext uri="{9D8B030D-6E8A-4147-A177-3AD203B41FA5}">
                      <a16:colId xmlns:a16="http://schemas.microsoft.com/office/drawing/2014/main" val="3148699180"/>
                    </a:ext>
                  </a:extLst>
                </a:gridCol>
                <a:gridCol w="493776">
                  <a:extLst>
                    <a:ext uri="{9D8B030D-6E8A-4147-A177-3AD203B41FA5}">
                      <a16:colId xmlns:a16="http://schemas.microsoft.com/office/drawing/2014/main" val="1033354016"/>
                    </a:ext>
                  </a:extLst>
                </a:gridCol>
                <a:gridCol w="493776">
                  <a:extLst>
                    <a:ext uri="{9D8B030D-6E8A-4147-A177-3AD203B41FA5}">
                      <a16:colId xmlns:a16="http://schemas.microsoft.com/office/drawing/2014/main" val="2742374157"/>
                    </a:ext>
                  </a:extLst>
                </a:gridCol>
                <a:gridCol w="493776">
                  <a:extLst>
                    <a:ext uri="{9D8B030D-6E8A-4147-A177-3AD203B41FA5}">
                      <a16:colId xmlns:a16="http://schemas.microsoft.com/office/drawing/2014/main" val="2022049161"/>
                    </a:ext>
                  </a:extLst>
                </a:gridCol>
                <a:gridCol w="493776">
                  <a:extLst>
                    <a:ext uri="{9D8B030D-6E8A-4147-A177-3AD203B41FA5}">
                      <a16:colId xmlns:a16="http://schemas.microsoft.com/office/drawing/2014/main" val="265960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9614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- 2022-01-28 09:03:01</a:t>
                      </a:r>
                      <a:r>
                        <a:rPr kumimoji="0" lang="en-US" sz="1000" b="0" i="0" u="none" strike="noStrike" kern="1200" cap="none" spc="0" normalizeH="0" baseline="0" noProof="0">
                          <a:ln>
                            <a:noFill/>
                          </a:ln>
                          <a:solidFill>
                            <a:prstClr val="black"/>
                          </a:solidFill>
                          <a:effectLst/>
                          <a:uLnTx/>
                          <a:uFillTx/>
                          <a:latin typeface="+mn-lt"/>
                          <a:ea typeface="+mn-ea"/>
                          <a:cs typeface="+mn-cs"/>
                        </a:rPr>
                        <a:t>
 [#SCSContest] Our Bake &amp; Win Contest ends in 3 DAYS! Now is your chance to join in! Who knows you might be one of the 100 lucky winners to win Touch 'n Go eWallet Reload Pin e-ang paus worth RM88 each from SCS! 
Here’s how to join:
1. Like and Follow SCS Dairy MY Facebook page.
2. Share a photo of your favourite CNY delicacy made with any SCS product in the comments section.
3. Tell us why you love using SCS products to create your CNY delicacies. 
4. Share this contest post and tag 5 friends. 100 lucky winners will be selected to win Touch 'n Go eWallet Reload Pin e-ang paus worth RM88 each from SCS!
Join now here: https://bit.ly/3mLGkRN 
Contest ends on 31 January 2022,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https://quintly-image-storage.s3.amazonaws.com/21f98fd4f102d597bb025988a0e4af7d/36656e8cfdbc4b10351061af01553c3c.jpg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18859</a:t>
                      </a:r>
                    </a:p>
                  </a:txBody>
                  <a:tcPr/>
                </a:tc>
                <a:extLst>
                  <a:ext uri="{0D108BD9-81ED-4DB2-BD59-A6C34878D82A}">
                    <a16:rowId xmlns:a16="http://schemas.microsoft.com/office/drawing/2014/main" val="47771898"/>
                  </a:ext>
                </a:extLst>
              </a:tr>
            </a:tbl>
          </a:graphicData>
        </a:graphic>
      </p:graphicFrame>
      <p:sp>
        <p:nvSpPr>
          <p:cNvPr id="4" name="Text Placeholder 3">
            <a:extLst>
              <a:ext uri="{FF2B5EF4-FFF2-40B4-BE49-F238E27FC236}">
                <a16:creationId xmlns:a16="http://schemas.microsoft.com/office/drawing/2014/main" id="{346865E8-F714-413A-8DB4-5E3E9DE4BB6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33931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C4E58-3206-475A-BAFD-80135788273B}"/>
              </a:ext>
            </a:extLst>
          </p:cNvPr>
          <p:cNvSpPr>
            <a:spLocks noGrp="1"/>
          </p:cNvSpPr>
          <p:nvPr>
            <p:ph type="title"/>
          </p:nvPr>
        </p:nvSpPr>
        <p:spPr/>
        <p:txBody>
          <a:bodyPr/>
          <a:lstStyle/>
          <a:p>
            <a:r>
              <a:rPr lang="en-US"/>
              <a:t>Facebook Facebook FB - Own Posts Table I-Rate (Insights)  | SCS Dairy MY - 10 of 26</a:t>
            </a:r>
          </a:p>
        </p:txBody>
      </p:sp>
      <p:graphicFrame>
        <p:nvGraphicFramePr>
          <p:cNvPr id="5" name="Table Placeholder 4">
            <a:extLst>
              <a:ext uri="{FF2B5EF4-FFF2-40B4-BE49-F238E27FC236}">
                <a16:creationId xmlns:a16="http://schemas.microsoft.com/office/drawing/2014/main" id="{7044D57A-B1A8-4C2F-AD02-03178AD2FDAA}"/>
              </a:ext>
            </a:extLst>
          </p:cNvPr>
          <p:cNvGraphicFramePr>
            <a:graphicFrameLocks noGrp="1"/>
          </p:cNvGraphicFramePr>
          <p:nvPr>
            <p:ph type="tbl" sz="quarter" idx="13"/>
            <p:extLst>
              <p:ext uri="{D42A27DB-BD31-4B8C-83A1-F6EECF244321}">
                <p14:modId xmlns:p14="http://schemas.microsoft.com/office/powerpoint/2010/main" val="98365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29283924"/>
                    </a:ext>
                  </a:extLst>
                </a:gridCol>
                <a:gridCol w="987552">
                  <a:extLst>
                    <a:ext uri="{9D8B030D-6E8A-4147-A177-3AD203B41FA5}">
                      <a16:colId xmlns:a16="http://schemas.microsoft.com/office/drawing/2014/main" val="177980725"/>
                    </a:ext>
                  </a:extLst>
                </a:gridCol>
                <a:gridCol w="658368">
                  <a:extLst>
                    <a:ext uri="{9D8B030D-6E8A-4147-A177-3AD203B41FA5}">
                      <a16:colId xmlns:a16="http://schemas.microsoft.com/office/drawing/2014/main" val="1564006181"/>
                    </a:ext>
                  </a:extLst>
                </a:gridCol>
                <a:gridCol w="658368">
                  <a:extLst>
                    <a:ext uri="{9D8B030D-6E8A-4147-A177-3AD203B41FA5}">
                      <a16:colId xmlns:a16="http://schemas.microsoft.com/office/drawing/2014/main" val="1073090314"/>
                    </a:ext>
                  </a:extLst>
                </a:gridCol>
                <a:gridCol w="493776">
                  <a:extLst>
                    <a:ext uri="{9D8B030D-6E8A-4147-A177-3AD203B41FA5}">
                      <a16:colId xmlns:a16="http://schemas.microsoft.com/office/drawing/2014/main" val="698357472"/>
                    </a:ext>
                  </a:extLst>
                </a:gridCol>
                <a:gridCol w="493776">
                  <a:extLst>
                    <a:ext uri="{9D8B030D-6E8A-4147-A177-3AD203B41FA5}">
                      <a16:colId xmlns:a16="http://schemas.microsoft.com/office/drawing/2014/main" val="620663652"/>
                    </a:ext>
                  </a:extLst>
                </a:gridCol>
                <a:gridCol w="411480">
                  <a:extLst>
                    <a:ext uri="{9D8B030D-6E8A-4147-A177-3AD203B41FA5}">
                      <a16:colId xmlns:a16="http://schemas.microsoft.com/office/drawing/2014/main" val="3116992111"/>
                    </a:ext>
                  </a:extLst>
                </a:gridCol>
                <a:gridCol w="493776">
                  <a:extLst>
                    <a:ext uri="{9D8B030D-6E8A-4147-A177-3AD203B41FA5}">
                      <a16:colId xmlns:a16="http://schemas.microsoft.com/office/drawing/2014/main" val="3676185100"/>
                    </a:ext>
                  </a:extLst>
                </a:gridCol>
                <a:gridCol w="493776">
                  <a:extLst>
                    <a:ext uri="{9D8B030D-6E8A-4147-A177-3AD203B41FA5}">
                      <a16:colId xmlns:a16="http://schemas.microsoft.com/office/drawing/2014/main" val="268703848"/>
                    </a:ext>
                  </a:extLst>
                </a:gridCol>
                <a:gridCol w="493776">
                  <a:extLst>
                    <a:ext uri="{9D8B030D-6E8A-4147-A177-3AD203B41FA5}">
                      <a16:colId xmlns:a16="http://schemas.microsoft.com/office/drawing/2014/main" val="425199584"/>
                    </a:ext>
                  </a:extLst>
                </a:gridCol>
                <a:gridCol w="493776">
                  <a:extLst>
                    <a:ext uri="{9D8B030D-6E8A-4147-A177-3AD203B41FA5}">
                      <a16:colId xmlns:a16="http://schemas.microsoft.com/office/drawing/2014/main" val="1135404647"/>
                    </a:ext>
                  </a:extLst>
                </a:gridCol>
                <a:gridCol w="493776">
                  <a:extLst>
                    <a:ext uri="{9D8B030D-6E8A-4147-A177-3AD203B41FA5}">
                      <a16:colId xmlns:a16="http://schemas.microsoft.com/office/drawing/2014/main" val="1130570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9837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- 2022-01-27 14:02:01</a:t>
                      </a:r>
                      <a:r>
                        <a:rPr kumimoji="0" lang="en-US" sz="1000" b="0" i="0" u="none" strike="noStrike" kern="1200" cap="none" spc="0" normalizeH="0" baseline="0" noProof="0">
                          <a:ln>
                            <a:noFill/>
                          </a:ln>
                          <a:solidFill>
                            <a:prstClr val="black"/>
                          </a:solidFill>
                          <a:effectLst/>
                          <a:uLnTx/>
                          <a:uFillTx/>
                          <a:latin typeface="+mn-lt"/>
                          <a:ea typeface="+mn-ea"/>
                          <a:cs typeface="+mn-cs"/>
                        </a:rPr>
                        <a:t>
 @aweenzul says, “SCS Spreadable Butter is a lifesaver for busy people like me, entrepreneurs, and full-time mothers. My life has been always busy working back to back so I am looking for a way to streamline the cooking process in my busy schedule 🤩 When I’m looking for butter to match my savory food or pastry, SCS Spreadable Butter got me covered. There are 2 variants, Rosemary &amp; Herb for your savory food and Butterscotch for your pastry. I’m in love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https://quintly-image-storage.s3.amazonaws.com/21f98fd4f102d597bb025988a0e4af7d/6a5ddd034f5f79cd4ef8e83c5d29b0cc.jpg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750753434"/>
                  </a:ext>
                </a:extLst>
              </a:tr>
            </a:tbl>
          </a:graphicData>
        </a:graphic>
      </p:graphicFrame>
      <p:sp>
        <p:nvSpPr>
          <p:cNvPr id="4" name="Text Placeholder 3">
            <a:extLst>
              <a:ext uri="{FF2B5EF4-FFF2-40B4-BE49-F238E27FC236}">
                <a16:creationId xmlns:a16="http://schemas.microsoft.com/office/drawing/2014/main" id="{04BE9241-6F67-496D-AC01-55E4D4252FD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36174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93AF7-5A55-42EC-9EFD-B1D02F702A54}"/>
              </a:ext>
            </a:extLst>
          </p:cNvPr>
          <p:cNvSpPr>
            <a:spLocks noGrp="1"/>
          </p:cNvSpPr>
          <p:nvPr>
            <p:ph type="title"/>
          </p:nvPr>
        </p:nvSpPr>
        <p:spPr/>
        <p:txBody>
          <a:bodyPr/>
          <a:lstStyle/>
          <a:p>
            <a:r>
              <a:rPr lang="en-US"/>
              <a:t>Facebook Facebook FB - Own Posts Table I-Rate (Insights)  | SCS Dairy MY - 11 of 26</a:t>
            </a:r>
          </a:p>
        </p:txBody>
      </p:sp>
      <p:graphicFrame>
        <p:nvGraphicFramePr>
          <p:cNvPr id="5" name="Table Placeholder 4">
            <a:extLst>
              <a:ext uri="{FF2B5EF4-FFF2-40B4-BE49-F238E27FC236}">
                <a16:creationId xmlns:a16="http://schemas.microsoft.com/office/drawing/2014/main" id="{E1878710-3E31-4856-8E66-43B884D6F626}"/>
              </a:ext>
            </a:extLst>
          </p:cNvPr>
          <p:cNvGraphicFramePr>
            <a:graphicFrameLocks noGrp="1"/>
          </p:cNvGraphicFramePr>
          <p:nvPr>
            <p:ph type="tbl" sz="quarter" idx="13"/>
            <p:extLst>
              <p:ext uri="{D42A27DB-BD31-4B8C-83A1-F6EECF244321}">
                <p14:modId xmlns:p14="http://schemas.microsoft.com/office/powerpoint/2010/main" val="164449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3361557"/>
                    </a:ext>
                  </a:extLst>
                </a:gridCol>
                <a:gridCol w="987552">
                  <a:extLst>
                    <a:ext uri="{9D8B030D-6E8A-4147-A177-3AD203B41FA5}">
                      <a16:colId xmlns:a16="http://schemas.microsoft.com/office/drawing/2014/main" val="4168700795"/>
                    </a:ext>
                  </a:extLst>
                </a:gridCol>
                <a:gridCol w="658368">
                  <a:extLst>
                    <a:ext uri="{9D8B030D-6E8A-4147-A177-3AD203B41FA5}">
                      <a16:colId xmlns:a16="http://schemas.microsoft.com/office/drawing/2014/main" val="2560281361"/>
                    </a:ext>
                  </a:extLst>
                </a:gridCol>
                <a:gridCol w="658368">
                  <a:extLst>
                    <a:ext uri="{9D8B030D-6E8A-4147-A177-3AD203B41FA5}">
                      <a16:colId xmlns:a16="http://schemas.microsoft.com/office/drawing/2014/main" val="1947957744"/>
                    </a:ext>
                  </a:extLst>
                </a:gridCol>
                <a:gridCol w="493776">
                  <a:extLst>
                    <a:ext uri="{9D8B030D-6E8A-4147-A177-3AD203B41FA5}">
                      <a16:colId xmlns:a16="http://schemas.microsoft.com/office/drawing/2014/main" val="4144490807"/>
                    </a:ext>
                  </a:extLst>
                </a:gridCol>
                <a:gridCol w="493776">
                  <a:extLst>
                    <a:ext uri="{9D8B030D-6E8A-4147-A177-3AD203B41FA5}">
                      <a16:colId xmlns:a16="http://schemas.microsoft.com/office/drawing/2014/main" val="47807500"/>
                    </a:ext>
                  </a:extLst>
                </a:gridCol>
                <a:gridCol w="411480">
                  <a:extLst>
                    <a:ext uri="{9D8B030D-6E8A-4147-A177-3AD203B41FA5}">
                      <a16:colId xmlns:a16="http://schemas.microsoft.com/office/drawing/2014/main" val="3933238894"/>
                    </a:ext>
                  </a:extLst>
                </a:gridCol>
                <a:gridCol w="493776">
                  <a:extLst>
                    <a:ext uri="{9D8B030D-6E8A-4147-A177-3AD203B41FA5}">
                      <a16:colId xmlns:a16="http://schemas.microsoft.com/office/drawing/2014/main" val="4214656959"/>
                    </a:ext>
                  </a:extLst>
                </a:gridCol>
                <a:gridCol w="493776">
                  <a:extLst>
                    <a:ext uri="{9D8B030D-6E8A-4147-A177-3AD203B41FA5}">
                      <a16:colId xmlns:a16="http://schemas.microsoft.com/office/drawing/2014/main" val="3358947475"/>
                    </a:ext>
                  </a:extLst>
                </a:gridCol>
                <a:gridCol w="493776">
                  <a:extLst>
                    <a:ext uri="{9D8B030D-6E8A-4147-A177-3AD203B41FA5}">
                      <a16:colId xmlns:a16="http://schemas.microsoft.com/office/drawing/2014/main" val="1918278543"/>
                    </a:ext>
                  </a:extLst>
                </a:gridCol>
                <a:gridCol w="493776">
                  <a:extLst>
                    <a:ext uri="{9D8B030D-6E8A-4147-A177-3AD203B41FA5}">
                      <a16:colId xmlns:a16="http://schemas.microsoft.com/office/drawing/2014/main" val="1849561897"/>
                    </a:ext>
                  </a:extLst>
                </a:gridCol>
                <a:gridCol w="493776">
                  <a:extLst>
                    <a:ext uri="{9D8B030D-6E8A-4147-A177-3AD203B41FA5}">
                      <a16:colId xmlns:a16="http://schemas.microsoft.com/office/drawing/2014/main" val="1628658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4741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- 2022-01-27 11:02:01</a:t>
                      </a:r>
                      <a:r>
                        <a:rPr kumimoji="0" lang="en-US" sz="1000" b="0" i="0" u="none" strike="noStrike" kern="1200" cap="none" spc="0" normalizeH="0" baseline="0" noProof="0">
                          <a:ln>
                            <a:noFill/>
                          </a:ln>
                          <a:solidFill>
                            <a:prstClr val="black"/>
                          </a:solidFill>
                          <a:effectLst/>
                          <a:uLnTx/>
                          <a:uFillTx/>
                          <a:latin typeface="+mn-lt"/>
                          <a:ea typeface="+mn-ea"/>
                          <a:cs typeface="+mn-cs"/>
                        </a:rPr>
                        <a:t>
 With our newly launched SCS Rosemary &amp; Herb Spreadable Butter, you can enhance the flavours of vegetables, meat and breads!
Tell us how you like to use SCS Rosemary &amp; Herb Spreadable Butter to give your everyday bakes and cooks that delicious herby flavour and taste!
We’ll start, we love it on baguettes as a twist to the normal garlic 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https://quintly-image-storage.s3.amazonaws.com/21f98fd4f102d597bb025988a0e4af7d/e909063d8cd2128922734d0e58785009.png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244207976"/>
                  </a:ext>
                </a:extLst>
              </a:tr>
            </a:tbl>
          </a:graphicData>
        </a:graphic>
      </p:graphicFrame>
      <p:sp>
        <p:nvSpPr>
          <p:cNvPr id="4" name="Text Placeholder 3">
            <a:extLst>
              <a:ext uri="{FF2B5EF4-FFF2-40B4-BE49-F238E27FC236}">
                <a16:creationId xmlns:a16="http://schemas.microsoft.com/office/drawing/2014/main" id="{68652610-BB4C-421C-B831-B6273317BEC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43591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1D480-6D99-4731-B351-5DCED7FD8478}"/>
              </a:ext>
            </a:extLst>
          </p:cNvPr>
          <p:cNvSpPr>
            <a:spLocks noGrp="1"/>
          </p:cNvSpPr>
          <p:nvPr>
            <p:ph type="title"/>
          </p:nvPr>
        </p:nvSpPr>
        <p:spPr/>
        <p:txBody>
          <a:bodyPr/>
          <a:lstStyle/>
          <a:p>
            <a:r>
              <a:rPr lang="en-US"/>
              <a:t>Facebook Facebook FB - Own Posts Table I-Rate (Insights)  | SCS Dairy MY - 12 of 26</a:t>
            </a:r>
          </a:p>
        </p:txBody>
      </p:sp>
      <p:graphicFrame>
        <p:nvGraphicFramePr>
          <p:cNvPr id="5" name="Table Placeholder 4">
            <a:extLst>
              <a:ext uri="{FF2B5EF4-FFF2-40B4-BE49-F238E27FC236}">
                <a16:creationId xmlns:a16="http://schemas.microsoft.com/office/drawing/2014/main" id="{B412FBD5-F0FC-431D-8ECB-3D0D704C2D91}"/>
              </a:ext>
            </a:extLst>
          </p:cNvPr>
          <p:cNvGraphicFramePr>
            <a:graphicFrameLocks noGrp="1"/>
          </p:cNvGraphicFramePr>
          <p:nvPr>
            <p:ph type="tbl" sz="quarter" idx="13"/>
            <p:extLst>
              <p:ext uri="{D42A27DB-BD31-4B8C-83A1-F6EECF244321}">
                <p14:modId xmlns:p14="http://schemas.microsoft.com/office/powerpoint/2010/main" val="378148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22830050"/>
                    </a:ext>
                  </a:extLst>
                </a:gridCol>
                <a:gridCol w="987552">
                  <a:extLst>
                    <a:ext uri="{9D8B030D-6E8A-4147-A177-3AD203B41FA5}">
                      <a16:colId xmlns:a16="http://schemas.microsoft.com/office/drawing/2014/main" val="2018400415"/>
                    </a:ext>
                  </a:extLst>
                </a:gridCol>
                <a:gridCol w="658368">
                  <a:extLst>
                    <a:ext uri="{9D8B030D-6E8A-4147-A177-3AD203B41FA5}">
                      <a16:colId xmlns:a16="http://schemas.microsoft.com/office/drawing/2014/main" val="4126157539"/>
                    </a:ext>
                  </a:extLst>
                </a:gridCol>
                <a:gridCol w="658368">
                  <a:extLst>
                    <a:ext uri="{9D8B030D-6E8A-4147-A177-3AD203B41FA5}">
                      <a16:colId xmlns:a16="http://schemas.microsoft.com/office/drawing/2014/main" val="4273722901"/>
                    </a:ext>
                  </a:extLst>
                </a:gridCol>
                <a:gridCol w="493776">
                  <a:extLst>
                    <a:ext uri="{9D8B030D-6E8A-4147-A177-3AD203B41FA5}">
                      <a16:colId xmlns:a16="http://schemas.microsoft.com/office/drawing/2014/main" val="1270714525"/>
                    </a:ext>
                  </a:extLst>
                </a:gridCol>
                <a:gridCol w="493776">
                  <a:extLst>
                    <a:ext uri="{9D8B030D-6E8A-4147-A177-3AD203B41FA5}">
                      <a16:colId xmlns:a16="http://schemas.microsoft.com/office/drawing/2014/main" val="3976995413"/>
                    </a:ext>
                  </a:extLst>
                </a:gridCol>
                <a:gridCol w="411480">
                  <a:extLst>
                    <a:ext uri="{9D8B030D-6E8A-4147-A177-3AD203B41FA5}">
                      <a16:colId xmlns:a16="http://schemas.microsoft.com/office/drawing/2014/main" val="2252024740"/>
                    </a:ext>
                  </a:extLst>
                </a:gridCol>
                <a:gridCol w="493776">
                  <a:extLst>
                    <a:ext uri="{9D8B030D-6E8A-4147-A177-3AD203B41FA5}">
                      <a16:colId xmlns:a16="http://schemas.microsoft.com/office/drawing/2014/main" val="1379712764"/>
                    </a:ext>
                  </a:extLst>
                </a:gridCol>
                <a:gridCol w="493776">
                  <a:extLst>
                    <a:ext uri="{9D8B030D-6E8A-4147-A177-3AD203B41FA5}">
                      <a16:colId xmlns:a16="http://schemas.microsoft.com/office/drawing/2014/main" val="3560540170"/>
                    </a:ext>
                  </a:extLst>
                </a:gridCol>
                <a:gridCol w="493776">
                  <a:extLst>
                    <a:ext uri="{9D8B030D-6E8A-4147-A177-3AD203B41FA5}">
                      <a16:colId xmlns:a16="http://schemas.microsoft.com/office/drawing/2014/main" val="1168232564"/>
                    </a:ext>
                  </a:extLst>
                </a:gridCol>
                <a:gridCol w="493776">
                  <a:extLst>
                    <a:ext uri="{9D8B030D-6E8A-4147-A177-3AD203B41FA5}">
                      <a16:colId xmlns:a16="http://schemas.microsoft.com/office/drawing/2014/main" val="842086913"/>
                    </a:ext>
                  </a:extLst>
                </a:gridCol>
                <a:gridCol w="493776">
                  <a:extLst>
                    <a:ext uri="{9D8B030D-6E8A-4147-A177-3AD203B41FA5}">
                      <a16:colId xmlns:a16="http://schemas.microsoft.com/office/drawing/2014/main" val="425482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2790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- 2022-01-26 16:03:01</a:t>
                      </a:r>
                      <a:r>
                        <a:rPr kumimoji="0" lang="en-US" sz="1000" b="0" i="0" u="none" strike="noStrike" kern="1200" cap="none" spc="0" normalizeH="0" baseline="0" noProof="0">
                          <a:ln>
                            <a:noFill/>
                          </a:ln>
                          <a:solidFill>
                            <a:prstClr val="black"/>
                          </a:solidFill>
                          <a:effectLst/>
                          <a:uLnTx/>
                          <a:uFillTx/>
                          <a:latin typeface="+mn-lt"/>
                          <a:ea typeface="+mn-ea"/>
                          <a:cs typeface="+mn-cs"/>
                        </a:rPr>
                        <a:t>
 @cikainnajwa is head over heels in love with the new flavours of SCS Spreadable Butter! Here’s what she had to say, “So in love with how this SCS Spreadable Butter makes my life more easy! It helps me to level up my favourite food with minimum effort and time. So no more rushing although my schedule is quite packed lately. Gosh, What a lifesaver for busy people like me! And whether I’m looking for butter to match my savory food or pastry, I don’t have to worry as SCS Spreadable Butter got me covered. SCS Rosemary &amp; Herb Spreadable Butter for my savoury food and SCS Butterscotch Spreadable Butter for my pastry! Go grab em now guys!”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https://quintly-image-storage.s3.amazonaws.com/21f98fd4f102d597bb025988a0e4af7d/08cc1d4dc39b5b22a5851710545adc72.jpg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089696624"/>
                  </a:ext>
                </a:extLst>
              </a:tr>
            </a:tbl>
          </a:graphicData>
        </a:graphic>
      </p:graphicFrame>
      <p:sp>
        <p:nvSpPr>
          <p:cNvPr id="4" name="Text Placeholder 3">
            <a:extLst>
              <a:ext uri="{FF2B5EF4-FFF2-40B4-BE49-F238E27FC236}">
                <a16:creationId xmlns:a16="http://schemas.microsoft.com/office/drawing/2014/main" id="{4B187239-AC45-44F4-B866-B8AA7159C74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23831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D75E3-1DD0-4687-9652-FC4D545EB18E}"/>
              </a:ext>
            </a:extLst>
          </p:cNvPr>
          <p:cNvSpPr>
            <a:spLocks noGrp="1"/>
          </p:cNvSpPr>
          <p:nvPr>
            <p:ph type="title"/>
          </p:nvPr>
        </p:nvSpPr>
        <p:spPr/>
        <p:txBody>
          <a:bodyPr/>
          <a:lstStyle/>
          <a:p>
            <a:r>
              <a:rPr lang="en-US"/>
              <a:t>Facebook Facebook FB - Own Posts Table I-Rate (Insights)  | SCS Dairy MY - 13 of 26</a:t>
            </a:r>
          </a:p>
        </p:txBody>
      </p:sp>
      <p:graphicFrame>
        <p:nvGraphicFramePr>
          <p:cNvPr id="5" name="Table Placeholder 4">
            <a:extLst>
              <a:ext uri="{FF2B5EF4-FFF2-40B4-BE49-F238E27FC236}">
                <a16:creationId xmlns:a16="http://schemas.microsoft.com/office/drawing/2014/main" id="{1E31FBE3-15D8-41C7-9D8B-4374D0C5F6C4}"/>
              </a:ext>
            </a:extLst>
          </p:cNvPr>
          <p:cNvGraphicFramePr>
            <a:graphicFrameLocks noGrp="1"/>
          </p:cNvGraphicFramePr>
          <p:nvPr>
            <p:ph type="tbl" sz="quarter" idx="13"/>
            <p:extLst>
              <p:ext uri="{D42A27DB-BD31-4B8C-83A1-F6EECF244321}">
                <p14:modId xmlns:p14="http://schemas.microsoft.com/office/powerpoint/2010/main" val="1902325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36835214"/>
                    </a:ext>
                  </a:extLst>
                </a:gridCol>
                <a:gridCol w="987552">
                  <a:extLst>
                    <a:ext uri="{9D8B030D-6E8A-4147-A177-3AD203B41FA5}">
                      <a16:colId xmlns:a16="http://schemas.microsoft.com/office/drawing/2014/main" val="2976993742"/>
                    </a:ext>
                  </a:extLst>
                </a:gridCol>
                <a:gridCol w="658368">
                  <a:extLst>
                    <a:ext uri="{9D8B030D-6E8A-4147-A177-3AD203B41FA5}">
                      <a16:colId xmlns:a16="http://schemas.microsoft.com/office/drawing/2014/main" val="2126620989"/>
                    </a:ext>
                  </a:extLst>
                </a:gridCol>
                <a:gridCol w="658368">
                  <a:extLst>
                    <a:ext uri="{9D8B030D-6E8A-4147-A177-3AD203B41FA5}">
                      <a16:colId xmlns:a16="http://schemas.microsoft.com/office/drawing/2014/main" val="1268388296"/>
                    </a:ext>
                  </a:extLst>
                </a:gridCol>
                <a:gridCol w="493776">
                  <a:extLst>
                    <a:ext uri="{9D8B030D-6E8A-4147-A177-3AD203B41FA5}">
                      <a16:colId xmlns:a16="http://schemas.microsoft.com/office/drawing/2014/main" val="2395239114"/>
                    </a:ext>
                  </a:extLst>
                </a:gridCol>
                <a:gridCol w="493776">
                  <a:extLst>
                    <a:ext uri="{9D8B030D-6E8A-4147-A177-3AD203B41FA5}">
                      <a16:colId xmlns:a16="http://schemas.microsoft.com/office/drawing/2014/main" val="1933616933"/>
                    </a:ext>
                  </a:extLst>
                </a:gridCol>
                <a:gridCol w="411480">
                  <a:extLst>
                    <a:ext uri="{9D8B030D-6E8A-4147-A177-3AD203B41FA5}">
                      <a16:colId xmlns:a16="http://schemas.microsoft.com/office/drawing/2014/main" val="1577589552"/>
                    </a:ext>
                  </a:extLst>
                </a:gridCol>
                <a:gridCol w="493776">
                  <a:extLst>
                    <a:ext uri="{9D8B030D-6E8A-4147-A177-3AD203B41FA5}">
                      <a16:colId xmlns:a16="http://schemas.microsoft.com/office/drawing/2014/main" val="1548851924"/>
                    </a:ext>
                  </a:extLst>
                </a:gridCol>
                <a:gridCol w="493776">
                  <a:extLst>
                    <a:ext uri="{9D8B030D-6E8A-4147-A177-3AD203B41FA5}">
                      <a16:colId xmlns:a16="http://schemas.microsoft.com/office/drawing/2014/main" val="861312728"/>
                    </a:ext>
                  </a:extLst>
                </a:gridCol>
                <a:gridCol w="493776">
                  <a:extLst>
                    <a:ext uri="{9D8B030D-6E8A-4147-A177-3AD203B41FA5}">
                      <a16:colId xmlns:a16="http://schemas.microsoft.com/office/drawing/2014/main" val="2191780350"/>
                    </a:ext>
                  </a:extLst>
                </a:gridCol>
                <a:gridCol w="493776">
                  <a:extLst>
                    <a:ext uri="{9D8B030D-6E8A-4147-A177-3AD203B41FA5}">
                      <a16:colId xmlns:a16="http://schemas.microsoft.com/office/drawing/2014/main" val="4221175023"/>
                    </a:ext>
                  </a:extLst>
                </a:gridCol>
                <a:gridCol w="493776">
                  <a:extLst>
                    <a:ext uri="{9D8B030D-6E8A-4147-A177-3AD203B41FA5}">
                      <a16:colId xmlns:a16="http://schemas.microsoft.com/office/drawing/2014/main" val="983080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8512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- 2022-01-26 13:00:01</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CNY celebrations are incomplete without cookies made with SCS Butter! This CNY, adorn your spread with these delicious Cherry Blossom Butter Cookies by SCS Baking Ambassador Christine Teoh . Hope you enjoyed our last Baking Ambassador Recipe of the month.
#SCSMalaysia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https://quintly-image-storage.s3.amazonaws.com/21f98fd4f102d597bb025988a0e4af7d/14e7d6763fec70e17f54785f1ae7ab6a.jpg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3052422013"/>
                  </a:ext>
                </a:extLst>
              </a:tr>
            </a:tbl>
          </a:graphicData>
        </a:graphic>
      </p:graphicFrame>
      <p:sp>
        <p:nvSpPr>
          <p:cNvPr id="4" name="Text Placeholder 3">
            <a:extLst>
              <a:ext uri="{FF2B5EF4-FFF2-40B4-BE49-F238E27FC236}">
                <a16:creationId xmlns:a16="http://schemas.microsoft.com/office/drawing/2014/main" id="{5EBEBC7C-091F-4EC9-9E28-94CF5FF19E2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110915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16C95-AD35-457C-843A-6A445FC19D35}"/>
              </a:ext>
            </a:extLst>
          </p:cNvPr>
          <p:cNvSpPr>
            <a:spLocks noGrp="1"/>
          </p:cNvSpPr>
          <p:nvPr>
            <p:ph type="title"/>
          </p:nvPr>
        </p:nvSpPr>
        <p:spPr/>
        <p:txBody>
          <a:bodyPr/>
          <a:lstStyle/>
          <a:p>
            <a:r>
              <a:rPr lang="en-US"/>
              <a:t>Facebook Facebook FB - Own Posts Table I-Rate (Insights)  | SCS Dairy MY - 14 of 26</a:t>
            </a:r>
          </a:p>
        </p:txBody>
      </p:sp>
      <p:graphicFrame>
        <p:nvGraphicFramePr>
          <p:cNvPr id="5" name="Table Placeholder 4">
            <a:extLst>
              <a:ext uri="{FF2B5EF4-FFF2-40B4-BE49-F238E27FC236}">
                <a16:creationId xmlns:a16="http://schemas.microsoft.com/office/drawing/2014/main" id="{2F7D59F8-21CB-431B-A92E-A6681104AC58}"/>
              </a:ext>
            </a:extLst>
          </p:cNvPr>
          <p:cNvGraphicFramePr>
            <a:graphicFrameLocks noGrp="1"/>
          </p:cNvGraphicFramePr>
          <p:nvPr>
            <p:ph type="tbl" sz="quarter" idx="13"/>
            <p:extLst>
              <p:ext uri="{D42A27DB-BD31-4B8C-83A1-F6EECF244321}">
                <p14:modId xmlns:p14="http://schemas.microsoft.com/office/powerpoint/2010/main" val="258520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55262236"/>
                    </a:ext>
                  </a:extLst>
                </a:gridCol>
                <a:gridCol w="987552">
                  <a:extLst>
                    <a:ext uri="{9D8B030D-6E8A-4147-A177-3AD203B41FA5}">
                      <a16:colId xmlns:a16="http://schemas.microsoft.com/office/drawing/2014/main" val="892628973"/>
                    </a:ext>
                  </a:extLst>
                </a:gridCol>
                <a:gridCol w="658368">
                  <a:extLst>
                    <a:ext uri="{9D8B030D-6E8A-4147-A177-3AD203B41FA5}">
                      <a16:colId xmlns:a16="http://schemas.microsoft.com/office/drawing/2014/main" val="2568596938"/>
                    </a:ext>
                  </a:extLst>
                </a:gridCol>
                <a:gridCol w="658368">
                  <a:extLst>
                    <a:ext uri="{9D8B030D-6E8A-4147-A177-3AD203B41FA5}">
                      <a16:colId xmlns:a16="http://schemas.microsoft.com/office/drawing/2014/main" val="1975004809"/>
                    </a:ext>
                  </a:extLst>
                </a:gridCol>
                <a:gridCol w="493776">
                  <a:extLst>
                    <a:ext uri="{9D8B030D-6E8A-4147-A177-3AD203B41FA5}">
                      <a16:colId xmlns:a16="http://schemas.microsoft.com/office/drawing/2014/main" val="142060310"/>
                    </a:ext>
                  </a:extLst>
                </a:gridCol>
                <a:gridCol w="493776">
                  <a:extLst>
                    <a:ext uri="{9D8B030D-6E8A-4147-A177-3AD203B41FA5}">
                      <a16:colId xmlns:a16="http://schemas.microsoft.com/office/drawing/2014/main" val="2001981271"/>
                    </a:ext>
                  </a:extLst>
                </a:gridCol>
                <a:gridCol w="411480">
                  <a:extLst>
                    <a:ext uri="{9D8B030D-6E8A-4147-A177-3AD203B41FA5}">
                      <a16:colId xmlns:a16="http://schemas.microsoft.com/office/drawing/2014/main" val="4254391796"/>
                    </a:ext>
                  </a:extLst>
                </a:gridCol>
                <a:gridCol w="493776">
                  <a:extLst>
                    <a:ext uri="{9D8B030D-6E8A-4147-A177-3AD203B41FA5}">
                      <a16:colId xmlns:a16="http://schemas.microsoft.com/office/drawing/2014/main" val="4142414810"/>
                    </a:ext>
                  </a:extLst>
                </a:gridCol>
                <a:gridCol w="493776">
                  <a:extLst>
                    <a:ext uri="{9D8B030D-6E8A-4147-A177-3AD203B41FA5}">
                      <a16:colId xmlns:a16="http://schemas.microsoft.com/office/drawing/2014/main" val="249507008"/>
                    </a:ext>
                  </a:extLst>
                </a:gridCol>
                <a:gridCol w="493776">
                  <a:extLst>
                    <a:ext uri="{9D8B030D-6E8A-4147-A177-3AD203B41FA5}">
                      <a16:colId xmlns:a16="http://schemas.microsoft.com/office/drawing/2014/main" val="4172691422"/>
                    </a:ext>
                  </a:extLst>
                </a:gridCol>
                <a:gridCol w="493776">
                  <a:extLst>
                    <a:ext uri="{9D8B030D-6E8A-4147-A177-3AD203B41FA5}">
                      <a16:colId xmlns:a16="http://schemas.microsoft.com/office/drawing/2014/main" val="89986930"/>
                    </a:ext>
                  </a:extLst>
                </a:gridCol>
                <a:gridCol w="493776">
                  <a:extLst>
                    <a:ext uri="{9D8B030D-6E8A-4147-A177-3AD203B41FA5}">
                      <a16:colId xmlns:a16="http://schemas.microsoft.com/office/drawing/2014/main" val="2675717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1387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- 2022-01-25 14:10:03</a:t>
                      </a:r>
                      <a:r>
                        <a:rPr kumimoji="0" lang="en-US" sz="1000" b="0" i="0" u="none" strike="noStrike" kern="1200" cap="none" spc="0" normalizeH="0" baseline="0" noProof="0">
                          <a:ln>
                            <a:noFill/>
                          </a:ln>
                          <a:solidFill>
                            <a:prstClr val="black"/>
                          </a:solidFill>
                          <a:effectLst/>
                          <a:uLnTx/>
                          <a:uFillTx/>
                          <a:latin typeface="+mn-lt"/>
                          <a:ea typeface="+mn-ea"/>
                          <a:cs typeface="+mn-cs"/>
                        </a:rPr>
                        <a:t>
 Sifting your flour makes a big difference! It seems like such a superfluous, tiny step, but it really does create a world of difference in the quality of your cake, pie, bread, or any other baked item.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https://quintly-image-storage.s3.amazonaws.com/21f98fd4f102d597bb025988a0e4af7d/e04ed1d34cf26d1481e8e490ce919c7f.jpg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101123785"/>
                  </a:ext>
                </a:extLst>
              </a:tr>
            </a:tbl>
          </a:graphicData>
        </a:graphic>
      </p:graphicFrame>
      <p:sp>
        <p:nvSpPr>
          <p:cNvPr id="4" name="Text Placeholder 3">
            <a:extLst>
              <a:ext uri="{FF2B5EF4-FFF2-40B4-BE49-F238E27FC236}">
                <a16:creationId xmlns:a16="http://schemas.microsoft.com/office/drawing/2014/main" id="{D7C649A3-322D-45CC-BFD0-AD0B195EC89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39901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91CB-9007-4861-91EC-C5D1A9D93A01}"/>
              </a:ext>
            </a:extLst>
          </p:cNvPr>
          <p:cNvSpPr>
            <a:spLocks noGrp="1"/>
          </p:cNvSpPr>
          <p:nvPr>
            <p:ph type="title"/>
          </p:nvPr>
        </p:nvSpPr>
        <p:spPr/>
        <p:txBody>
          <a:bodyPr/>
          <a:lstStyle/>
          <a:p>
            <a:r>
              <a:rPr lang="en-US"/>
              <a:t>Facebook Facebook FB - Own Posts Table I-Rate (Insights)  | SCS Dairy MY - 15 of 26</a:t>
            </a:r>
          </a:p>
        </p:txBody>
      </p:sp>
      <p:graphicFrame>
        <p:nvGraphicFramePr>
          <p:cNvPr id="5" name="Table Placeholder 4">
            <a:extLst>
              <a:ext uri="{FF2B5EF4-FFF2-40B4-BE49-F238E27FC236}">
                <a16:creationId xmlns:a16="http://schemas.microsoft.com/office/drawing/2014/main" id="{16E9C05E-F669-43F4-B1B0-818FF873ECBA}"/>
              </a:ext>
            </a:extLst>
          </p:cNvPr>
          <p:cNvGraphicFramePr>
            <a:graphicFrameLocks noGrp="1"/>
          </p:cNvGraphicFramePr>
          <p:nvPr>
            <p:ph type="tbl" sz="quarter" idx="13"/>
            <p:extLst>
              <p:ext uri="{D42A27DB-BD31-4B8C-83A1-F6EECF244321}">
                <p14:modId xmlns:p14="http://schemas.microsoft.com/office/powerpoint/2010/main" val="317698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1945107"/>
                    </a:ext>
                  </a:extLst>
                </a:gridCol>
                <a:gridCol w="987552">
                  <a:extLst>
                    <a:ext uri="{9D8B030D-6E8A-4147-A177-3AD203B41FA5}">
                      <a16:colId xmlns:a16="http://schemas.microsoft.com/office/drawing/2014/main" val="2907180632"/>
                    </a:ext>
                  </a:extLst>
                </a:gridCol>
                <a:gridCol w="658368">
                  <a:extLst>
                    <a:ext uri="{9D8B030D-6E8A-4147-A177-3AD203B41FA5}">
                      <a16:colId xmlns:a16="http://schemas.microsoft.com/office/drawing/2014/main" val="516073170"/>
                    </a:ext>
                  </a:extLst>
                </a:gridCol>
                <a:gridCol w="658368">
                  <a:extLst>
                    <a:ext uri="{9D8B030D-6E8A-4147-A177-3AD203B41FA5}">
                      <a16:colId xmlns:a16="http://schemas.microsoft.com/office/drawing/2014/main" val="50087659"/>
                    </a:ext>
                  </a:extLst>
                </a:gridCol>
                <a:gridCol w="493776">
                  <a:extLst>
                    <a:ext uri="{9D8B030D-6E8A-4147-A177-3AD203B41FA5}">
                      <a16:colId xmlns:a16="http://schemas.microsoft.com/office/drawing/2014/main" val="422306627"/>
                    </a:ext>
                  </a:extLst>
                </a:gridCol>
                <a:gridCol w="493776">
                  <a:extLst>
                    <a:ext uri="{9D8B030D-6E8A-4147-A177-3AD203B41FA5}">
                      <a16:colId xmlns:a16="http://schemas.microsoft.com/office/drawing/2014/main" val="3167328134"/>
                    </a:ext>
                  </a:extLst>
                </a:gridCol>
                <a:gridCol w="411480">
                  <a:extLst>
                    <a:ext uri="{9D8B030D-6E8A-4147-A177-3AD203B41FA5}">
                      <a16:colId xmlns:a16="http://schemas.microsoft.com/office/drawing/2014/main" val="115537917"/>
                    </a:ext>
                  </a:extLst>
                </a:gridCol>
                <a:gridCol w="493776">
                  <a:extLst>
                    <a:ext uri="{9D8B030D-6E8A-4147-A177-3AD203B41FA5}">
                      <a16:colId xmlns:a16="http://schemas.microsoft.com/office/drawing/2014/main" val="1146498966"/>
                    </a:ext>
                  </a:extLst>
                </a:gridCol>
                <a:gridCol w="493776">
                  <a:extLst>
                    <a:ext uri="{9D8B030D-6E8A-4147-A177-3AD203B41FA5}">
                      <a16:colId xmlns:a16="http://schemas.microsoft.com/office/drawing/2014/main" val="1251741835"/>
                    </a:ext>
                  </a:extLst>
                </a:gridCol>
                <a:gridCol w="493776">
                  <a:extLst>
                    <a:ext uri="{9D8B030D-6E8A-4147-A177-3AD203B41FA5}">
                      <a16:colId xmlns:a16="http://schemas.microsoft.com/office/drawing/2014/main" val="1547493172"/>
                    </a:ext>
                  </a:extLst>
                </a:gridCol>
                <a:gridCol w="493776">
                  <a:extLst>
                    <a:ext uri="{9D8B030D-6E8A-4147-A177-3AD203B41FA5}">
                      <a16:colId xmlns:a16="http://schemas.microsoft.com/office/drawing/2014/main" val="4828130"/>
                    </a:ext>
                  </a:extLst>
                </a:gridCol>
                <a:gridCol w="493776">
                  <a:extLst>
                    <a:ext uri="{9D8B030D-6E8A-4147-A177-3AD203B41FA5}">
                      <a16:colId xmlns:a16="http://schemas.microsoft.com/office/drawing/2014/main" val="119749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8430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- 2022-01-25 11:05:00</a:t>
                      </a:r>
                      <a:r>
                        <a:rPr kumimoji="0" lang="en-US" sz="1000" b="0" i="0" u="none" strike="noStrike" kern="1200" cap="none" spc="0" normalizeH="0" baseline="0" noProof="0">
                          <a:ln>
                            <a:noFill/>
                          </a:ln>
                          <a:solidFill>
                            <a:prstClr val="black"/>
                          </a:solidFill>
                          <a:effectLst/>
                          <a:uLnTx/>
                          <a:uFillTx/>
                          <a:latin typeface="+mn-lt"/>
                          <a:ea typeface="+mn-ea"/>
                          <a:cs typeface="+mn-cs"/>
                        </a:rPr>
                        <a:t>
 @lilychung0728 says, “</a:t>
                      </a:r>
                      <a:r>
                        <a:rPr kumimoji="0" lang="ja-JP" altLang="en-US" sz="1000" b="0" i="0" u="none" strike="noStrike" kern="1200" cap="none" spc="0" normalizeH="0" baseline="0" noProof="0">
                          <a:ln>
                            <a:noFill/>
                          </a:ln>
                          <a:solidFill>
                            <a:prstClr val="black"/>
                          </a:solidFill>
                          <a:effectLst/>
                          <a:uLnTx/>
                          <a:uFillTx/>
                          <a:latin typeface="+mn-lt"/>
                          <a:ea typeface="+mn-ea"/>
                          <a:cs typeface="+mn-cs"/>
                        </a:rPr>
                        <a:t>而我今天的午餐就是使用了 </a:t>
                      </a:r>
                      <a:r>
                        <a:rPr kumimoji="0" lang="en-US" sz="1000" b="0" i="0" u="none" strike="noStrike" kern="1200" cap="none" spc="0" normalizeH="0" baseline="0" noProof="0">
                          <a:ln>
                            <a:noFill/>
                          </a:ln>
                          <a:solidFill>
                            <a:prstClr val="black"/>
                          </a:solidFill>
                          <a:effectLst/>
                          <a:uLnTx/>
                          <a:uFillTx/>
                          <a:latin typeface="+mn-lt"/>
                          <a:ea typeface="+mn-ea"/>
                          <a:cs typeface="+mn-cs"/>
                        </a:rPr>
                        <a:t>SCS Rosemary &amp; Herbs Spreadable Butter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来制做迷迭香黄油炒饭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时常很忙碌想不到煮什么宝贝，可以使用他们的黄油制作很多简单</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又方便的食物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只需要加入 </a:t>
                      </a:r>
                      <a:r>
                        <a:rPr kumimoji="0" lang="en-US" sz="1000" b="0" i="0" u="none" strike="noStrike" kern="1200" cap="none" spc="0" normalizeH="0" baseline="0" noProof="0">
                          <a:ln>
                            <a:noFill/>
                          </a:ln>
                          <a:solidFill>
                            <a:prstClr val="black"/>
                          </a:solidFill>
                          <a:effectLst/>
                          <a:uLnTx/>
                          <a:uFillTx/>
                          <a:latin typeface="+mn-lt"/>
                          <a:ea typeface="+mn-ea"/>
                          <a:cs typeface="+mn-cs"/>
                        </a:rPr>
                        <a:t>SCS Spreadable Butter, </a:t>
                      </a:r>
                      <a:r>
                        <a:rPr kumimoji="0" lang="ja-JP" altLang="en-US" sz="1000" b="0" i="0" u="none" strike="noStrike" kern="1200" cap="none" spc="0" normalizeH="0" baseline="0" noProof="0">
                          <a:ln>
                            <a:noFill/>
                          </a:ln>
                          <a:solidFill>
                            <a:prstClr val="black"/>
                          </a:solidFill>
                          <a:effectLst/>
                          <a:uLnTx/>
                          <a:uFillTx/>
                          <a:latin typeface="+mn-lt"/>
                          <a:ea typeface="+mn-ea"/>
                          <a:cs typeface="+mn-cs"/>
                        </a:rPr>
                        <a:t>简单的调味就能炒出五星级酒店的餐点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浏览他们的面子书 </a:t>
                      </a:r>
                      <a:r>
                        <a:rPr kumimoji="0" lang="en-US" sz="1000" b="0" i="0" u="none" strike="noStrike" kern="1200" cap="none" spc="0" normalizeH="0" baseline="0" noProof="0">
                          <a:ln>
                            <a:noFill/>
                          </a:ln>
                          <a:solidFill>
                            <a:prstClr val="black"/>
                          </a:solidFill>
                          <a:effectLst/>
                          <a:uLnTx/>
                          <a:uFillTx/>
                          <a:latin typeface="+mn-lt"/>
                          <a:ea typeface="+mn-ea"/>
                          <a:cs typeface="+mn-cs"/>
                        </a:rPr>
                        <a:t>SCS Dairy MY </a:t>
                      </a:r>
                      <a:r>
                        <a:rPr kumimoji="0" lang="ja-JP" altLang="en-US" sz="1000" b="0" i="0" u="none" strike="noStrike" kern="1200" cap="none" spc="0" normalizeH="0" baseline="0" noProof="0">
                          <a:ln>
                            <a:noFill/>
                          </a:ln>
                          <a:solidFill>
                            <a:prstClr val="black"/>
                          </a:solidFill>
                          <a:effectLst/>
                          <a:uLnTx/>
                          <a:uFillTx/>
                          <a:latin typeface="+mn-lt"/>
                          <a:ea typeface="+mn-ea"/>
                          <a:cs typeface="+mn-cs"/>
                        </a:rPr>
                        <a:t>了解更多</a:t>
                      </a:r>
                      <a:r>
                        <a:rPr kumimoji="0" lang="en-US" sz="1000" b="0" i="0" u="none" strike="noStrike" kern="1200" cap="none" spc="0" normalizeH="0" baseline="0" noProof="0">
                          <a:ln>
                            <a:noFill/>
                          </a:ln>
                          <a:solidFill>
                            <a:prstClr val="black"/>
                          </a:solidFill>
                          <a:effectLst/>
                          <a:uLnTx/>
                          <a:uFillTx/>
                          <a:latin typeface="+mn-lt"/>
                          <a:ea typeface="+mn-ea"/>
                          <a:cs typeface="+mn-cs"/>
                        </a:rPr>
                        <a:t>SCS Spreadable Butter </a:t>
                      </a:r>
                      <a:r>
                        <a:rPr kumimoji="0" lang="ja-JP" altLang="en-US" sz="1000" b="0" i="0" u="none" strike="noStrike" kern="1200" cap="none" spc="0" normalizeH="0" baseline="0" noProof="0">
                          <a:ln>
                            <a:noFill/>
                          </a:ln>
                          <a:solidFill>
                            <a:prstClr val="black"/>
                          </a:solidFill>
                          <a:effectLst/>
                          <a:uLnTx/>
                          <a:uFillTx/>
                          <a:latin typeface="+mn-lt"/>
                          <a:ea typeface="+mn-ea"/>
                          <a:cs typeface="+mn-cs"/>
                        </a:rPr>
                        <a:t>的用法，想要入手的宝贝快去入手我一起变大厨吧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https://quintly-image-storage.s3.amazonaws.com/21f98fd4f102d597bb025988a0e4af7d/a01f34a0089984804f48c620fc642dc8.jpg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517254288"/>
                  </a:ext>
                </a:extLst>
              </a:tr>
            </a:tbl>
          </a:graphicData>
        </a:graphic>
      </p:graphicFrame>
      <p:sp>
        <p:nvSpPr>
          <p:cNvPr id="4" name="Text Placeholder 3">
            <a:extLst>
              <a:ext uri="{FF2B5EF4-FFF2-40B4-BE49-F238E27FC236}">
                <a16:creationId xmlns:a16="http://schemas.microsoft.com/office/drawing/2014/main" id="{8B1B6A94-702D-4B49-B753-D4D50420891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17490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01CF-A621-4076-BCF5-579C89CA3306}"/>
              </a:ext>
            </a:extLst>
          </p:cNvPr>
          <p:cNvSpPr>
            <a:spLocks noGrp="1"/>
          </p:cNvSpPr>
          <p:nvPr>
            <p:ph type="title"/>
          </p:nvPr>
        </p:nvSpPr>
        <p:spPr/>
        <p:txBody>
          <a:bodyPr/>
          <a:lstStyle/>
          <a:p>
            <a:r>
              <a:rPr lang="en-US"/>
              <a:t>Facebook Facebook FB - Own Posts Table I-Rate (Insights)  | SCS Dairy MY - 16 of 26</a:t>
            </a:r>
          </a:p>
        </p:txBody>
      </p:sp>
      <p:graphicFrame>
        <p:nvGraphicFramePr>
          <p:cNvPr id="5" name="Table Placeholder 4">
            <a:extLst>
              <a:ext uri="{FF2B5EF4-FFF2-40B4-BE49-F238E27FC236}">
                <a16:creationId xmlns:a16="http://schemas.microsoft.com/office/drawing/2014/main" id="{4C71EFB1-77AD-4B50-AFFF-7488FCDBB037}"/>
              </a:ext>
            </a:extLst>
          </p:cNvPr>
          <p:cNvGraphicFramePr>
            <a:graphicFrameLocks noGrp="1"/>
          </p:cNvGraphicFramePr>
          <p:nvPr>
            <p:ph type="tbl" sz="quarter" idx="13"/>
            <p:extLst>
              <p:ext uri="{D42A27DB-BD31-4B8C-83A1-F6EECF244321}">
                <p14:modId xmlns:p14="http://schemas.microsoft.com/office/powerpoint/2010/main" val="420882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9812496"/>
                    </a:ext>
                  </a:extLst>
                </a:gridCol>
                <a:gridCol w="987552">
                  <a:extLst>
                    <a:ext uri="{9D8B030D-6E8A-4147-A177-3AD203B41FA5}">
                      <a16:colId xmlns:a16="http://schemas.microsoft.com/office/drawing/2014/main" val="4082036644"/>
                    </a:ext>
                  </a:extLst>
                </a:gridCol>
                <a:gridCol w="658368">
                  <a:extLst>
                    <a:ext uri="{9D8B030D-6E8A-4147-A177-3AD203B41FA5}">
                      <a16:colId xmlns:a16="http://schemas.microsoft.com/office/drawing/2014/main" val="2895218411"/>
                    </a:ext>
                  </a:extLst>
                </a:gridCol>
                <a:gridCol w="658368">
                  <a:extLst>
                    <a:ext uri="{9D8B030D-6E8A-4147-A177-3AD203B41FA5}">
                      <a16:colId xmlns:a16="http://schemas.microsoft.com/office/drawing/2014/main" val="3316258185"/>
                    </a:ext>
                  </a:extLst>
                </a:gridCol>
                <a:gridCol w="493776">
                  <a:extLst>
                    <a:ext uri="{9D8B030D-6E8A-4147-A177-3AD203B41FA5}">
                      <a16:colId xmlns:a16="http://schemas.microsoft.com/office/drawing/2014/main" val="3780204039"/>
                    </a:ext>
                  </a:extLst>
                </a:gridCol>
                <a:gridCol w="493776">
                  <a:extLst>
                    <a:ext uri="{9D8B030D-6E8A-4147-A177-3AD203B41FA5}">
                      <a16:colId xmlns:a16="http://schemas.microsoft.com/office/drawing/2014/main" val="2941181782"/>
                    </a:ext>
                  </a:extLst>
                </a:gridCol>
                <a:gridCol w="411480">
                  <a:extLst>
                    <a:ext uri="{9D8B030D-6E8A-4147-A177-3AD203B41FA5}">
                      <a16:colId xmlns:a16="http://schemas.microsoft.com/office/drawing/2014/main" val="2131705053"/>
                    </a:ext>
                  </a:extLst>
                </a:gridCol>
                <a:gridCol w="493776">
                  <a:extLst>
                    <a:ext uri="{9D8B030D-6E8A-4147-A177-3AD203B41FA5}">
                      <a16:colId xmlns:a16="http://schemas.microsoft.com/office/drawing/2014/main" val="3069394676"/>
                    </a:ext>
                  </a:extLst>
                </a:gridCol>
                <a:gridCol w="493776">
                  <a:extLst>
                    <a:ext uri="{9D8B030D-6E8A-4147-A177-3AD203B41FA5}">
                      <a16:colId xmlns:a16="http://schemas.microsoft.com/office/drawing/2014/main" val="1224881379"/>
                    </a:ext>
                  </a:extLst>
                </a:gridCol>
                <a:gridCol w="493776">
                  <a:extLst>
                    <a:ext uri="{9D8B030D-6E8A-4147-A177-3AD203B41FA5}">
                      <a16:colId xmlns:a16="http://schemas.microsoft.com/office/drawing/2014/main" val="735485540"/>
                    </a:ext>
                  </a:extLst>
                </a:gridCol>
                <a:gridCol w="493776">
                  <a:extLst>
                    <a:ext uri="{9D8B030D-6E8A-4147-A177-3AD203B41FA5}">
                      <a16:colId xmlns:a16="http://schemas.microsoft.com/office/drawing/2014/main" val="3344703512"/>
                    </a:ext>
                  </a:extLst>
                </a:gridCol>
                <a:gridCol w="493776">
                  <a:extLst>
                    <a:ext uri="{9D8B030D-6E8A-4147-A177-3AD203B41FA5}">
                      <a16:colId xmlns:a16="http://schemas.microsoft.com/office/drawing/2014/main" val="3993934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8253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- 2022-01-24 13:08:00</a:t>
                      </a:r>
                      <a:r>
                        <a:rPr kumimoji="0" lang="en-US" sz="1000" b="0" i="0" u="none" strike="noStrike" kern="1200" cap="none" spc="0" normalizeH="0" baseline="0" noProof="0">
                          <a:ln>
                            <a:noFill/>
                          </a:ln>
                          <a:solidFill>
                            <a:prstClr val="black"/>
                          </a:solidFill>
                          <a:effectLst/>
                          <a:uLnTx/>
                          <a:uFillTx/>
                          <a:latin typeface="+mn-lt"/>
                          <a:ea typeface="+mn-ea"/>
                          <a:cs typeface="+mn-cs"/>
                        </a:rPr>
                        <a:t>
 @catherine_siaw shared her opinion after trying the newly launched flavours of SCS Spreadable Butter. “No idea what ingredient can level up your cooking anymore? 🤗
I recommend you here, this newly launched SCS Spreadable Butter‼️ 🧈
There are two products for your options 🌟
SCS Rosemary &amp; Herb Spreadable Butter 🌿
🟢 Recommended for cooking pasta
SCS Butterscotch Spreadable Butter🧈
🟠 Recommended for cooking meat
Don’t worry, it is not greasy! It’s very refreshing and delicious 😍✨
You should give it a 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https://quintly-image-storage.s3.amazonaws.com/21f98fd4f102d597bb025988a0e4af7d/89ee4859565b10fb21ca9f2adb95a0d2.jpg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977722084"/>
                  </a:ext>
                </a:extLst>
              </a:tr>
            </a:tbl>
          </a:graphicData>
        </a:graphic>
      </p:graphicFrame>
      <p:sp>
        <p:nvSpPr>
          <p:cNvPr id="4" name="Text Placeholder 3">
            <a:extLst>
              <a:ext uri="{FF2B5EF4-FFF2-40B4-BE49-F238E27FC236}">
                <a16:creationId xmlns:a16="http://schemas.microsoft.com/office/drawing/2014/main" id="{FFBBEEE5-8BEF-40D3-B50C-3CAFF4E84BD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587002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C2D09-74F3-4926-9F30-A8E64AF0C670}"/>
              </a:ext>
            </a:extLst>
          </p:cNvPr>
          <p:cNvSpPr>
            <a:spLocks noGrp="1"/>
          </p:cNvSpPr>
          <p:nvPr>
            <p:ph type="title"/>
          </p:nvPr>
        </p:nvSpPr>
        <p:spPr/>
        <p:txBody>
          <a:bodyPr/>
          <a:lstStyle/>
          <a:p>
            <a:r>
              <a:rPr lang="en-US"/>
              <a:t>Facebook Facebook FB - Own Posts Table I-Rate (Insights)  | SCS Dairy MY - 17 of 26</a:t>
            </a:r>
          </a:p>
        </p:txBody>
      </p:sp>
      <p:graphicFrame>
        <p:nvGraphicFramePr>
          <p:cNvPr id="5" name="Table Placeholder 4">
            <a:extLst>
              <a:ext uri="{FF2B5EF4-FFF2-40B4-BE49-F238E27FC236}">
                <a16:creationId xmlns:a16="http://schemas.microsoft.com/office/drawing/2014/main" id="{E683069A-6412-4731-9FFF-13669E257DBD}"/>
              </a:ext>
            </a:extLst>
          </p:cNvPr>
          <p:cNvGraphicFramePr>
            <a:graphicFrameLocks noGrp="1"/>
          </p:cNvGraphicFramePr>
          <p:nvPr>
            <p:ph type="tbl" sz="quarter" idx="13"/>
            <p:extLst>
              <p:ext uri="{D42A27DB-BD31-4B8C-83A1-F6EECF244321}">
                <p14:modId xmlns:p14="http://schemas.microsoft.com/office/powerpoint/2010/main" val="271174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83624175"/>
                    </a:ext>
                  </a:extLst>
                </a:gridCol>
                <a:gridCol w="987552">
                  <a:extLst>
                    <a:ext uri="{9D8B030D-6E8A-4147-A177-3AD203B41FA5}">
                      <a16:colId xmlns:a16="http://schemas.microsoft.com/office/drawing/2014/main" val="659146630"/>
                    </a:ext>
                  </a:extLst>
                </a:gridCol>
                <a:gridCol w="658368">
                  <a:extLst>
                    <a:ext uri="{9D8B030D-6E8A-4147-A177-3AD203B41FA5}">
                      <a16:colId xmlns:a16="http://schemas.microsoft.com/office/drawing/2014/main" val="3434850778"/>
                    </a:ext>
                  </a:extLst>
                </a:gridCol>
                <a:gridCol w="658368">
                  <a:extLst>
                    <a:ext uri="{9D8B030D-6E8A-4147-A177-3AD203B41FA5}">
                      <a16:colId xmlns:a16="http://schemas.microsoft.com/office/drawing/2014/main" val="495798269"/>
                    </a:ext>
                  </a:extLst>
                </a:gridCol>
                <a:gridCol w="493776">
                  <a:extLst>
                    <a:ext uri="{9D8B030D-6E8A-4147-A177-3AD203B41FA5}">
                      <a16:colId xmlns:a16="http://schemas.microsoft.com/office/drawing/2014/main" val="478857534"/>
                    </a:ext>
                  </a:extLst>
                </a:gridCol>
                <a:gridCol w="493776">
                  <a:extLst>
                    <a:ext uri="{9D8B030D-6E8A-4147-A177-3AD203B41FA5}">
                      <a16:colId xmlns:a16="http://schemas.microsoft.com/office/drawing/2014/main" val="136196846"/>
                    </a:ext>
                  </a:extLst>
                </a:gridCol>
                <a:gridCol w="411480">
                  <a:extLst>
                    <a:ext uri="{9D8B030D-6E8A-4147-A177-3AD203B41FA5}">
                      <a16:colId xmlns:a16="http://schemas.microsoft.com/office/drawing/2014/main" val="2286277402"/>
                    </a:ext>
                  </a:extLst>
                </a:gridCol>
                <a:gridCol w="493776">
                  <a:extLst>
                    <a:ext uri="{9D8B030D-6E8A-4147-A177-3AD203B41FA5}">
                      <a16:colId xmlns:a16="http://schemas.microsoft.com/office/drawing/2014/main" val="1712325351"/>
                    </a:ext>
                  </a:extLst>
                </a:gridCol>
                <a:gridCol w="493776">
                  <a:extLst>
                    <a:ext uri="{9D8B030D-6E8A-4147-A177-3AD203B41FA5}">
                      <a16:colId xmlns:a16="http://schemas.microsoft.com/office/drawing/2014/main" val="455197699"/>
                    </a:ext>
                  </a:extLst>
                </a:gridCol>
                <a:gridCol w="493776">
                  <a:extLst>
                    <a:ext uri="{9D8B030D-6E8A-4147-A177-3AD203B41FA5}">
                      <a16:colId xmlns:a16="http://schemas.microsoft.com/office/drawing/2014/main" val="1513215368"/>
                    </a:ext>
                  </a:extLst>
                </a:gridCol>
                <a:gridCol w="493776">
                  <a:extLst>
                    <a:ext uri="{9D8B030D-6E8A-4147-A177-3AD203B41FA5}">
                      <a16:colId xmlns:a16="http://schemas.microsoft.com/office/drawing/2014/main" val="2182093816"/>
                    </a:ext>
                  </a:extLst>
                </a:gridCol>
                <a:gridCol w="493776">
                  <a:extLst>
                    <a:ext uri="{9D8B030D-6E8A-4147-A177-3AD203B41FA5}">
                      <a16:colId xmlns:a16="http://schemas.microsoft.com/office/drawing/2014/main" val="891378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1705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- 2022-01-24 10:03:00</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https://quintly-image-storage.s3.amazonaws.com/21f98fd4f102d597bb025988a0e4af7d/722647e722df3d2250344d0d22204df6.jpg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346117765"/>
                  </a:ext>
                </a:extLst>
              </a:tr>
            </a:tbl>
          </a:graphicData>
        </a:graphic>
      </p:graphicFrame>
      <p:sp>
        <p:nvSpPr>
          <p:cNvPr id="4" name="Text Placeholder 3">
            <a:extLst>
              <a:ext uri="{FF2B5EF4-FFF2-40B4-BE49-F238E27FC236}">
                <a16:creationId xmlns:a16="http://schemas.microsoft.com/office/drawing/2014/main" id="{D4A27B1B-3362-4F81-B1E5-EAD6D495C16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254146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DC57-FE8D-40B9-99DA-98E8B96B4B11}"/>
              </a:ext>
            </a:extLst>
          </p:cNvPr>
          <p:cNvSpPr>
            <a:spLocks noGrp="1"/>
          </p:cNvSpPr>
          <p:nvPr>
            <p:ph type="title"/>
          </p:nvPr>
        </p:nvSpPr>
        <p:spPr/>
        <p:txBody>
          <a:bodyPr/>
          <a:lstStyle/>
          <a:p>
            <a:r>
              <a:rPr lang="en-US"/>
              <a:t>Facebook Facebook FB - Own Posts Table I-Rate (Insights)  | SCS Dairy MY - 18 of 26</a:t>
            </a:r>
          </a:p>
        </p:txBody>
      </p:sp>
      <p:graphicFrame>
        <p:nvGraphicFramePr>
          <p:cNvPr id="5" name="Table Placeholder 4">
            <a:extLst>
              <a:ext uri="{FF2B5EF4-FFF2-40B4-BE49-F238E27FC236}">
                <a16:creationId xmlns:a16="http://schemas.microsoft.com/office/drawing/2014/main" id="{23D5D577-62B6-4EE0-994B-3DB3EC7A0304}"/>
              </a:ext>
            </a:extLst>
          </p:cNvPr>
          <p:cNvGraphicFramePr>
            <a:graphicFrameLocks noGrp="1"/>
          </p:cNvGraphicFramePr>
          <p:nvPr>
            <p:ph type="tbl" sz="quarter" idx="13"/>
            <p:extLst>
              <p:ext uri="{D42A27DB-BD31-4B8C-83A1-F6EECF244321}">
                <p14:modId xmlns:p14="http://schemas.microsoft.com/office/powerpoint/2010/main" val="556379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96757596"/>
                    </a:ext>
                  </a:extLst>
                </a:gridCol>
                <a:gridCol w="987552">
                  <a:extLst>
                    <a:ext uri="{9D8B030D-6E8A-4147-A177-3AD203B41FA5}">
                      <a16:colId xmlns:a16="http://schemas.microsoft.com/office/drawing/2014/main" val="303997946"/>
                    </a:ext>
                  </a:extLst>
                </a:gridCol>
                <a:gridCol w="658368">
                  <a:extLst>
                    <a:ext uri="{9D8B030D-6E8A-4147-A177-3AD203B41FA5}">
                      <a16:colId xmlns:a16="http://schemas.microsoft.com/office/drawing/2014/main" val="1200188323"/>
                    </a:ext>
                  </a:extLst>
                </a:gridCol>
                <a:gridCol w="658368">
                  <a:extLst>
                    <a:ext uri="{9D8B030D-6E8A-4147-A177-3AD203B41FA5}">
                      <a16:colId xmlns:a16="http://schemas.microsoft.com/office/drawing/2014/main" val="1030794855"/>
                    </a:ext>
                  </a:extLst>
                </a:gridCol>
                <a:gridCol w="493776">
                  <a:extLst>
                    <a:ext uri="{9D8B030D-6E8A-4147-A177-3AD203B41FA5}">
                      <a16:colId xmlns:a16="http://schemas.microsoft.com/office/drawing/2014/main" val="4040406339"/>
                    </a:ext>
                  </a:extLst>
                </a:gridCol>
                <a:gridCol w="493776">
                  <a:extLst>
                    <a:ext uri="{9D8B030D-6E8A-4147-A177-3AD203B41FA5}">
                      <a16:colId xmlns:a16="http://schemas.microsoft.com/office/drawing/2014/main" val="4232284141"/>
                    </a:ext>
                  </a:extLst>
                </a:gridCol>
                <a:gridCol w="411480">
                  <a:extLst>
                    <a:ext uri="{9D8B030D-6E8A-4147-A177-3AD203B41FA5}">
                      <a16:colId xmlns:a16="http://schemas.microsoft.com/office/drawing/2014/main" val="3902511590"/>
                    </a:ext>
                  </a:extLst>
                </a:gridCol>
                <a:gridCol w="493776">
                  <a:extLst>
                    <a:ext uri="{9D8B030D-6E8A-4147-A177-3AD203B41FA5}">
                      <a16:colId xmlns:a16="http://schemas.microsoft.com/office/drawing/2014/main" val="2241239359"/>
                    </a:ext>
                  </a:extLst>
                </a:gridCol>
                <a:gridCol w="493776">
                  <a:extLst>
                    <a:ext uri="{9D8B030D-6E8A-4147-A177-3AD203B41FA5}">
                      <a16:colId xmlns:a16="http://schemas.microsoft.com/office/drawing/2014/main" val="4152230213"/>
                    </a:ext>
                  </a:extLst>
                </a:gridCol>
                <a:gridCol w="493776">
                  <a:extLst>
                    <a:ext uri="{9D8B030D-6E8A-4147-A177-3AD203B41FA5}">
                      <a16:colId xmlns:a16="http://schemas.microsoft.com/office/drawing/2014/main" val="8287439"/>
                    </a:ext>
                  </a:extLst>
                </a:gridCol>
                <a:gridCol w="493776">
                  <a:extLst>
                    <a:ext uri="{9D8B030D-6E8A-4147-A177-3AD203B41FA5}">
                      <a16:colId xmlns:a16="http://schemas.microsoft.com/office/drawing/2014/main" val="1628421397"/>
                    </a:ext>
                  </a:extLst>
                </a:gridCol>
                <a:gridCol w="493776">
                  <a:extLst>
                    <a:ext uri="{9D8B030D-6E8A-4147-A177-3AD203B41FA5}">
                      <a16:colId xmlns:a16="http://schemas.microsoft.com/office/drawing/2014/main" val="132623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442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- 2022-01-23 12:07:00</a:t>
                      </a:r>
                      <a:r>
                        <a:rPr kumimoji="0" lang="en-US" sz="1000" b="0" i="0" u="none" strike="noStrike" kern="1200" cap="none" spc="0" normalizeH="0" baseline="0" noProof="0">
                          <a:ln>
                            <a:noFill/>
                          </a:ln>
                          <a:solidFill>
                            <a:prstClr val="black"/>
                          </a:solidFill>
                          <a:effectLst/>
                          <a:uLnTx/>
                          <a:uFillTx/>
                          <a:latin typeface="+mn-lt"/>
                          <a:ea typeface="+mn-ea"/>
                          <a:cs typeface="+mn-cs"/>
                        </a:rPr>
                        <a:t>
 You can use SCS Butterscotch Spreadable Butter in so many ways! Tell us how you would like to use it from the options given below:
1. Butterscotch waffles
2. Butterscotch croissants
3. Butterscotch popcorn
3 lucky winners will be selected to win O’Cuisine Oval Roaster worth RM55!
Join now! Contest ends on 31 January 2022, 11:59pm.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https://quintly-image-storage.s3.amazonaws.com/21f98fd4f102d597bb025988a0e4af7d/dc2aa5d4bb8f7b9e7c293c39ed28156f.png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1262910923"/>
                  </a:ext>
                </a:extLst>
              </a:tr>
            </a:tbl>
          </a:graphicData>
        </a:graphic>
      </p:graphicFrame>
      <p:sp>
        <p:nvSpPr>
          <p:cNvPr id="4" name="Text Placeholder 3">
            <a:extLst>
              <a:ext uri="{FF2B5EF4-FFF2-40B4-BE49-F238E27FC236}">
                <a16:creationId xmlns:a16="http://schemas.microsoft.com/office/drawing/2014/main" id="{6A5F5B82-2076-4859-B91B-A3D1E15487F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25193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B9DA2-E0FE-47DE-8647-4588F9755D2E}"/>
              </a:ext>
            </a:extLst>
          </p:cNvPr>
          <p:cNvSpPr>
            <a:spLocks noGrp="1"/>
          </p:cNvSpPr>
          <p:nvPr>
            <p:ph type="title"/>
          </p:nvPr>
        </p:nvSpPr>
        <p:spPr/>
        <p:txBody>
          <a:bodyPr/>
          <a:lstStyle/>
          <a:p>
            <a:r>
              <a:rPr lang="en-US"/>
              <a:t>Facebook Facebook FB - Own Posts Table I-Rate (Insights)  | SCS Dairy MY - 19 of 26</a:t>
            </a:r>
          </a:p>
        </p:txBody>
      </p:sp>
      <p:graphicFrame>
        <p:nvGraphicFramePr>
          <p:cNvPr id="5" name="Table Placeholder 4">
            <a:extLst>
              <a:ext uri="{FF2B5EF4-FFF2-40B4-BE49-F238E27FC236}">
                <a16:creationId xmlns:a16="http://schemas.microsoft.com/office/drawing/2014/main" id="{0845069C-4267-4DFD-8571-FCE7FA70A633}"/>
              </a:ext>
            </a:extLst>
          </p:cNvPr>
          <p:cNvGraphicFramePr>
            <a:graphicFrameLocks noGrp="1"/>
          </p:cNvGraphicFramePr>
          <p:nvPr>
            <p:ph type="tbl" sz="quarter" idx="13"/>
            <p:extLst>
              <p:ext uri="{D42A27DB-BD31-4B8C-83A1-F6EECF244321}">
                <p14:modId xmlns:p14="http://schemas.microsoft.com/office/powerpoint/2010/main" val="1243829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1651657"/>
                    </a:ext>
                  </a:extLst>
                </a:gridCol>
                <a:gridCol w="987552">
                  <a:extLst>
                    <a:ext uri="{9D8B030D-6E8A-4147-A177-3AD203B41FA5}">
                      <a16:colId xmlns:a16="http://schemas.microsoft.com/office/drawing/2014/main" val="2963698643"/>
                    </a:ext>
                  </a:extLst>
                </a:gridCol>
                <a:gridCol w="658368">
                  <a:extLst>
                    <a:ext uri="{9D8B030D-6E8A-4147-A177-3AD203B41FA5}">
                      <a16:colId xmlns:a16="http://schemas.microsoft.com/office/drawing/2014/main" val="1587386021"/>
                    </a:ext>
                  </a:extLst>
                </a:gridCol>
                <a:gridCol w="658368">
                  <a:extLst>
                    <a:ext uri="{9D8B030D-6E8A-4147-A177-3AD203B41FA5}">
                      <a16:colId xmlns:a16="http://schemas.microsoft.com/office/drawing/2014/main" val="3769842372"/>
                    </a:ext>
                  </a:extLst>
                </a:gridCol>
                <a:gridCol w="493776">
                  <a:extLst>
                    <a:ext uri="{9D8B030D-6E8A-4147-A177-3AD203B41FA5}">
                      <a16:colId xmlns:a16="http://schemas.microsoft.com/office/drawing/2014/main" val="644834275"/>
                    </a:ext>
                  </a:extLst>
                </a:gridCol>
                <a:gridCol w="493776">
                  <a:extLst>
                    <a:ext uri="{9D8B030D-6E8A-4147-A177-3AD203B41FA5}">
                      <a16:colId xmlns:a16="http://schemas.microsoft.com/office/drawing/2014/main" val="1227180219"/>
                    </a:ext>
                  </a:extLst>
                </a:gridCol>
                <a:gridCol w="411480">
                  <a:extLst>
                    <a:ext uri="{9D8B030D-6E8A-4147-A177-3AD203B41FA5}">
                      <a16:colId xmlns:a16="http://schemas.microsoft.com/office/drawing/2014/main" val="2857735618"/>
                    </a:ext>
                  </a:extLst>
                </a:gridCol>
                <a:gridCol w="493776">
                  <a:extLst>
                    <a:ext uri="{9D8B030D-6E8A-4147-A177-3AD203B41FA5}">
                      <a16:colId xmlns:a16="http://schemas.microsoft.com/office/drawing/2014/main" val="1072190843"/>
                    </a:ext>
                  </a:extLst>
                </a:gridCol>
                <a:gridCol w="493776">
                  <a:extLst>
                    <a:ext uri="{9D8B030D-6E8A-4147-A177-3AD203B41FA5}">
                      <a16:colId xmlns:a16="http://schemas.microsoft.com/office/drawing/2014/main" val="1167051132"/>
                    </a:ext>
                  </a:extLst>
                </a:gridCol>
                <a:gridCol w="493776">
                  <a:extLst>
                    <a:ext uri="{9D8B030D-6E8A-4147-A177-3AD203B41FA5}">
                      <a16:colId xmlns:a16="http://schemas.microsoft.com/office/drawing/2014/main" val="2300694236"/>
                    </a:ext>
                  </a:extLst>
                </a:gridCol>
                <a:gridCol w="493776">
                  <a:extLst>
                    <a:ext uri="{9D8B030D-6E8A-4147-A177-3AD203B41FA5}">
                      <a16:colId xmlns:a16="http://schemas.microsoft.com/office/drawing/2014/main" val="1006891121"/>
                    </a:ext>
                  </a:extLst>
                </a:gridCol>
                <a:gridCol w="493776">
                  <a:extLst>
                    <a:ext uri="{9D8B030D-6E8A-4147-A177-3AD203B41FA5}">
                      <a16:colId xmlns:a16="http://schemas.microsoft.com/office/drawing/2014/main" val="959483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6817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- 2022-01-23 10:04:02</a:t>
                      </a:r>
                      <a:r>
                        <a:rPr kumimoji="0" lang="en-US" sz="1000" b="0" i="0" u="none" strike="noStrike" kern="1200" cap="none" spc="0" normalizeH="0" baseline="0" noProof="0">
                          <a:ln>
                            <a:noFill/>
                          </a:ln>
                          <a:solidFill>
                            <a:prstClr val="black"/>
                          </a:solidFill>
                          <a:effectLst/>
                          <a:uLnTx/>
                          <a:uFillTx/>
                          <a:latin typeface="+mn-lt"/>
                          <a:ea typeface="+mn-ea"/>
                          <a:cs typeface="+mn-cs"/>
                        </a:rPr>
                        <a:t>
 @erahsoo shared her recipe using SCS Butterscotch Spreadable Butter!
“I’m so excited today because I made Butterscotch Waffle with SCS Butterscotch Spreadable Butter! Super easy and yummy!”
Ingredients:
Waffle Batter -
Waffle Premix Flour
SCS Butterscotch Spreadable Butter (Melted)
Water
Egg
Topping -
Apple
Raisins
SCS Butterscotch Spreadable Butter
Psst: Check out the FB Page SCS Dairy MY to find out how to use the SCS Butterscotch Spreadable Butter &amp; SCS Rosemary &amp; Herb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https://quintly-image-storage.s3.amazonaws.com/21f98fd4f102d597bb025988a0e4af7d/22648a3d0a20a162c2325b1e38231ce0.jpg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91616075"/>
                  </a:ext>
                </a:extLst>
              </a:tr>
            </a:tbl>
          </a:graphicData>
        </a:graphic>
      </p:graphicFrame>
      <p:sp>
        <p:nvSpPr>
          <p:cNvPr id="4" name="Text Placeholder 3">
            <a:extLst>
              <a:ext uri="{FF2B5EF4-FFF2-40B4-BE49-F238E27FC236}">
                <a16:creationId xmlns:a16="http://schemas.microsoft.com/office/drawing/2014/main" id="{7B089953-1471-4001-A689-1ED892FFE68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73841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1CE02-A989-4818-87E7-15FDBD4D63E7}"/>
              </a:ext>
            </a:extLst>
          </p:cNvPr>
          <p:cNvSpPr>
            <a:spLocks noGrp="1"/>
          </p:cNvSpPr>
          <p:nvPr>
            <p:ph type="title"/>
          </p:nvPr>
        </p:nvSpPr>
        <p:spPr/>
        <p:txBody>
          <a:bodyPr/>
          <a:lstStyle/>
          <a:p>
            <a:r>
              <a:rPr lang="en-US"/>
              <a:t>Facebook Facebook FB - Own Posts Table I-Rate (Insights)  | SCS Dairy MY - 20 of 26</a:t>
            </a:r>
          </a:p>
        </p:txBody>
      </p:sp>
      <p:graphicFrame>
        <p:nvGraphicFramePr>
          <p:cNvPr id="5" name="Table Placeholder 4">
            <a:extLst>
              <a:ext uri="{FF2B5EF4-FFF2-40B4-BE49-F238E27FC236}">
                <a16:creationId xmlns:a16="http://schemas.microsoft.com/office/drawing/2014/main" id="{361B0E9A-2CB5-4FD4-8275-AF2DBF5C4EBD}"/>
              </a:ext>
            </a:extLst>
          </p:cNvPr>
          <p:cNvGraphicFramePr>
            <a:graphicFrameLocks noGrp="1"/>
          </p:cNvGraphicFramePr>
          <p:nvPr>
            <p:ph type="tbl" sz="quarter" idx="13"/>
            <p:extLst>
              <p:ext uri="{D42A27DB-BD31-4B8C-83A1-F6EECF244321}">
                <p14:modId xmlns:p14="http://schemas.microsoft.com/office/powerpoint/2010/main" val="199408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83267300"/>
                    </a:ext>
                  </a:extLst>
                </a:gridCol>
                <a:gridCol w="987552">
                  <a:extLst>
                    <a:ext uri="{9D8B030D-6E8A-4147-A177-3AD203B41FA5}">
                      <a16:colId xmlns:a16="http://schemas.microsoft.com/office/drawing/2014/main" val="4151653238"/>
                    </a:ext>
                  </a:extLst>
                </a:gridCol>
                <a:gridCol w="658368">
                  <a:extLst>
                    <a:ext uri="{9D8B030D-6E8A-4147-A177-3AD203B41FA5}">
                      <a16:colId xmlns:a16="http://schemas.microsoft.com/office/drawing/2014/main" val="3130259523"/>
                    </a:ext>
                  </a:extLst>
                </a:gridCol>
                <a:gridCol w="658368">
                  <a:extLst>
                    <a:ext uri="{9D8B030D-6E8A-4147-A177-3AD203B41FA5}">
                      <a16:colId xmlns:a16="http://schemas.microsoft.com/office/drawing/2014/main" val="3215348769"/>
                    </a:ext>
                  </a:extLst>
                </a:gridCol>
                <a:gridCol w="493776">
                  <a:extLst>
                    <a:ext uri="{9D8B030D-6E8A-4147-A177-3AD203B41FA5}">
                      <a16:colId xmlns:a16="http://schemas.microsoft.com/office/drawing/2014/main" val="81238204"/>
                    </a:ext>
                  </a:extLst>
                </a:gridCol>
                <a:gridCol w="493776">
                  <a:extLst>
                    <a:ext uri="{9D8B030D-6E8A-4147-A177-3AD203B41FA5}">
                      <a16:colId xmlns:a16="http://schemas.microsoft.com/office/drawing/2014/main" val="3410806107"/>
                    </a:ext>
                  </a:extLst>
                </a:gridCol>
                <a:gridCol w="411480">
                  <a:extLst>
                    <a:ext uri="{9D8B030D-6E8A-4147-A177-3AD203B41FA5}">
                      <a16:colId xmlns:a16="http://schemas.microsoft.com/office/drawing/2014/main" val="3823806931"/>
                    </a:ext>
                  </a:extLst>
                </a:gridCol>
                <a:gridCol w="493776">
                  <a:extLst>
                    <a:ext uri="{9D8B030D-6E8A-4147-A177-3AD203B41FA5}">
                      <a16:colId xmlns:a16="http://schemas.microsoft.com/office/drawing/2014/main" val="1455245812"/>
                    </a:ext>
                  </a:extLst>
                </a:gridCol>
                <a:gridCol w="493776">
                  <a:extLst>
                    <a:ext uri="{9D8B030D-6E8A-4147-A177-3AD203B41FA5}">
                      <a16:colId xmlns:a16="http://schemas.microsoft.com/office/drawing/2014/main" val="2103639126"/>
                    </a:ext>
                  </a:extLst>
                </a:gridCol>
                <a:gridCol w="493776">
                  <a:extLst>
                    <a:ext uri="{9D8B030D-6E8A-4147-A177-3AD203B41FA5}">
                      <a16:colId xmlns:a16="http://schemas.microsoft.com/office/drawing/2014/main" val="3520938317"/>
                    </a:ext>
                  </a:extLst>
                </a:gridCol>
                <a:gridCol w="493776">
                  <a:extLst>
                    <a:ext uri="{9D8B030D-6E8A-4147-A177-3AD203B41FA5}">
                      <a16:colId xmlns:a16="http://schemas.microsoft.com/office/drawing/2014/main" val="3544565551"/>
                    </a:ext>
                  </a:extLst>
                </a:gridCol>
                <a:gridCol w="493776">
                  <a:extLst>
                    <a:ext uri="{9D8B030D-6E8A-4147-A177-3AD203B41FA5}">
                      <a16:colId xmlns:a16="http://schemas.microsoft.com/office/drawing/2014/main" val="207556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4093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- 2022-01-22 14:03:00</a:t>
                      </a:r>
                      <a:r>
                        <a:rPr kumimoji="0" lang="en-US" sz="1000" b="0" i="0" u="none" strike="noStrike" kern="1200" cap="none" spc="0" normalizeH="0" baseline="0" noProof="0">
                          <a:ln>
                            <a:noFill/>
                          </a:ln>
                          <a:solidFill>
                            <a:prstClr val="black"/>
                          </a:solidFill>
                          <a:effectLst/>
                          <a:uLnTx/>
                          <a:uFillTx/>
                          <a:latin typeface="+mn-lt"/>
                          <a:ea typeface="+mn-ea"/>
                          <a:cs typeface="+mn-cs"/>
                        </a:rPr>
                        <a:t>
 Check out what @yingzangel said about the new flavours of SCS Spreadable Butter; “If you’re a full time working mum like me, you will love the SCS Spreadable Butter! It is now available in 2 flavours which are the SCS Rosemary &amp; Herb Spreadable Butter and SCS Butterscotch Spreadable Butter! The most convenient ingredients that can elevate your cooking! Check out my IG Story to see how I made popcorns with the SCS Butterscoth Spreadable Butter now! Also, follow their FB Page SCS Dairy MY to see how they utilise the SCS Spreadable Butter with different 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https://quintly-image-storage.s3.amazonaws.com/21f98fd4f102d597bb025988a0e4af7d/a3ca8e1a2cfb6069cd55e9b3a9ecfd1e.jpg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345406281"/>
                  </a:ext>
                </a:extLst>
              </a:tr>
            </a:tbl>
          </a:graphicData>
        </a:graphic>
      </p:graphicFrame>
      <p:sp>
        <p:nvSpPr>
          <p:cNvPr id="4" name="Text Placeholder 3">
            <a:extLst>
              <a:ext uri="{FF2B5EF4-FFF2-40B4-BE49-F238E27FC236}">
                <a16:creationId xmlns:a16="http://schemas.microsoft.com/office/drawing/2014/main" id="{993F036B-3CBD-43A1-B9F1-2A2982A950C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203978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F2516-77B0-4156-A0EE-A52341562444}"/>
              </a:ext>
            </a:extLst>
          </p:cNvPr>
          <p:cNvSpPr>
            <a:spLocks noGrp="1"/>
          </p:cNvSpPr>
          <p:nvPr>
            <p:ph type="title"/>
          </p:nvPr>
        </p:nvSpPr>
        <p:spPr/>
        <p:txBody>
          <a:bodyPr/>
          <a:lstStyle/>
          <a:p>
            <a:r>
              <a:rPr lang="en-US"/>
              <a:t>Facebook Facebook FB - Own Posts Table I-Rate (Insights)  | SCS Dairy MY - 21 of 26</a:t>
            </a:r>
          </a:p>
        </p:txBody>
      </p:sp>
      <p:graphicFrame>
        <p:nvGraphicFramePr>
          <p:cNvPr id="5" name="Table Placeholder 4">
            <a:extLst>
              <a:ext uri="{FF2B5EF4-FFF2-40B4-BE49-F238E27FC236}">
                <a16:creationId xmlns:a16="http://schemas.microsoft.com/office/drawing/2014/main" id="{29D9B4F0-2CD3-48A0-A427-DFBCBF0D2241}"/>
              </a:ext>
            </a:extLst>
          </p:cNvPr>
          <p:cNvGraphicFramePr>
            <a:graphicFrameLocks noGrp="1"/>
          </p:cNvGraphicFramePr>
          <p:nvPr>
            <p:ph type="tbl" sz="quarter" idx="13"/>
            <p:extLst>
              <p:ext uri="{D42A27DB-BD31-4B8C-83A1-F6EECF244321}">
                <p14:modId xmlns:p14="http://schemas.microsoft.com/office/powerpoint/2010/main" val="180748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07897402"/>
                    </a:ext>
                  </a:extLst>
                </a:gridCol>
                <a:gridCol w="987552">
                  <a:extLst>
                    <a:ext uri="{9D8B030D-6E8A-4147-A177-3AD203B41FA5}">
                      <a16:colId xmlns:a16="http://schemas.microsoft.com/office/drawing/2014/main" val="1675020382"/>
                    </a:ext>
                  </a:extLst>
                </a:gridCol>
                <a:gridCol w="658368">
                  <a:extLst>
                    <a:ext uri="{9D8B030D-6E8A-4147-A177-3AD203B41FA5}">
                      <a16:colId xmlns:a16="http://schemas.microsoft.com/office/drawing/2014/main" val="416099610"/>
                    </a:ext>
                  </a:extLst>
                </a:gridCol>
                <a:gridCol w="658368">
                  <a:extLst>
                    <a:ext uri="{9D8B030D-6E8A-4147-A177-3AD203B41FA5}">
                      <a16:colId xmlns:a16="http://schemas.microsoft.com/office/drawing/2014/main" val="1073400989"/>
                    </a:ext>
                  </a:extLst>
                </a:gridCol>
                <a:gridCol w="493776">
                  <a:extLst>
                    <a:ext uri="{9D8B030D-6E8A-4147-A177-3AD203B41FA5}">
                      <a16:colId xmlns:a16="http://schemas.microsoft.com/office/drawing/2014/main" val="3533796988"/>
                    </a:ext>
                  </a:extLst>
                </a:gridCol>
                <a:gridCol w="493776">
                  <a:extLst>
                    <a:ext uri="{9D8B030D-6E8A-4147-A177-3AD203B41FA5}">
                      <a16:colId xmlns:a16="http://schemas.microsoft.com/office/drawing/2014/main" val="108948254"/>
                    </a:ext>
                  </a:extLst>
                </a:gridCol>
                <a:gridCol w="411480">
                  <a:extLst>
                    <a:ext uri="{9D8B030D-6E8A-4147-A177-3AD203B41FA5}">
                      <a16:colId xmlns:a16="http://schemas.microsoft.com/office/drawing/2014/main" val="264835546"/>
                    </a:ext>
                  </a:extLst>
                </a:gridCol>
                <a:gridCol w="493776">
                  <a:extLst>
                    <a:ext uri="{9D8B030D-6E8A-4147-A177-3AD203B41FA5}">
                      <a16:colId xmlns:a16="http://schemas.microsoft.com/office/drawing/2014/main" val="2843091019"/>
                    </a:ext>
                  </a:extLst>
                </a:gridCol>
                <a:gridCol w="493776">
                  <a:extLst>
                    <a:ext uri="{9D8B030D-6E8A-4147-A177-3AD203B41FA5}">
                      <a16:colId xmlns:a16="http://schemas.microsoft.com/office/drawing/2014/main" val="1196493105"/>
                    </a:ext>
                  </a:extLst>
                </a:gridCol>
                <a:gridCol w="493776">
                  <a:extLst>
                    <a:ext uri="{9D8B030D-6E8A-4147-A177-3AD203B41FA5}">
                      <a16:colId xmlns:a16="http://schemas.microsoft.com/office/drawing/2014/main" val="928994025"/>
                    </a:ext>
                  </a:extLst>
                </a:gridCol>
                <a:gridCol w="493776">
                  <a:extLst>
                    <a:ext uri="{9D8B030D-6E8A-4147-A177-3AD203B41FA5}">
                      <a16:colId xmlns:a16="http://schemas.microsoft.com/office/drawing/2014/main" val="1084494619"/>
                    </a:ext>
                  </a:extLst>
                </a:gridCol>
                <a:gridCol w="493776">
                  <a:extLst>
                    <a:ext uri="{9D8B030D-6E8A-4147-A177-3AD203B41FA5}">
                      <a16:colId xmlns:a16="http://schemas.microsoft.com/office/drawing/2014/main" val="4218955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9333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- 2022-01-22 10:07:01</a:t>
                      </a:r>
                      <a:r>
                        <a:rPr kumimoji="0" lang="en-US" sz="1000" b="0" i="0" u="none" strike="noStrike" kern="1200" cap="none" spc="0" normalizeH="0" baseline="0" noProof="0">
                          <a:ln>
                            <a:noFill/>
                          </a:ln>
                          <a:solidFill>
                            <a:prstClr val="black"/>
                          </a:solidFill>
                          <a:effectLst/>
                          <a:uLnTx/>
                          <a:uFillTx/>
                          <a:latin typeface="+mn-lt"/>
                          <a:ea typeface="+mn-ea"/>
                          <a:cs typeface="+mn-cs"/>
                        </a:rPr>
                        <a:t>
 Do you know why SCS Butter is Better? 
SCS Butter goes through a special double churned process that gives it the creamy texture, buttery aroma and delicious taste that you love!
Made with 100% grass-fed cow’s milk and enriched with vitamins A &amp; D, SCS Butter makes your baking and cooking even more delicious and nutritious!
Tell us which is your favourite SCS product? 
Shop online for your favourite SCS products from GrabMart, pandamart or Lazada, The Culina Co.: https://bit.ly/SCSMYLazada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https://quintly-image-storage.s3.amazonaws.com/21f98fd4f102d597bb025988a0e4af7d/52207f3c205c4325b40c26e9fd5bb3c1.png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667463610"/>
                  </a:ext>
                </a:extLst>
              </a:tr>
            </a:tbl>
          </a:graphicData>
        </a:graphic>
      </p:graphicFrame>
      <p:sp>
        <p:nvSpPr>
          <p:cNvPr id="4" name="Text Placeholder 3">
            <a:extLst>
              <a:ext uri="{FF2B5EF4-FFF2-40B4-BE49-F238E27FC236}">
                <a16:creationId xmlns:a16="http://schemas.microsoft.com/office/drawing/2014/main" id="{60365C38-1B47-4E71-BC1E-061DD120D4A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53565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90AA3-0410-4134-A151-7C41E10CEB1B}"/>
              </a:ext>
            </a:extLst>
          </p:cNvPr>
          <p:cNvSpPr>
            <a:spLocks noGrp="1"/>
          </p:cNvSpPr>
          <p:nvPr>
            <p:ph type="title"/>
          </p:nvPr>
        </p:nvSpPr>
        <p:spPr/>
        <p:txBody>
          <a:bodyPr/>
          <a:lstStyle/>
          <a:p>
            <a:r>
              <a:rPr lang="en-US"/>
              <a:t>Facebook Facebook FB - Own Posts Table I-Rate (Insights)  | SCS Dairy MY - 22 of 26</a:t>
            </a:r>
          </a:p>
        </p:txBody>
      </p:sp>
      <p:graphicFrame>
        <p:nvGraphicFramePr>
          <p:cNvPr id="5" name="Table Placeholder 4">
            <a:extLst>
              <a:ext uri="{FF2B5EF4-FFF2-40B4-BE49-F238E27FC236}">
                <a16:creationId xmlns:a16="http://schemas.microsoft.com/office/drawing/2014/main" id="{DF7EDD1D-BA74-4905-8577-489B130121DA}"/>
              </a:ext>
            </a:extLst>
          </p:cNvPr>
          <p:cNvGraphicFramePr>
            <a:graphicFrameLocks noGrp="1"/>
          </p:cNvGraphicFramePr>
          <p:nvPr>
            <p:ph type="tbl" sz="quarter" idx="13"/>
            <p:extLst>
              <p:ext uri="{D42A27DB-BD31-4B8C-83A1-F6EECF244321}">
                <p14:modId xmlns:p14="http://schemas.microsoft.com/office/powerpoint/2010/main" val="386657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5270798"/>
                    </a:ext>
                  </a:extLst>
                </a:gridCol>
                <a:gridCol w="987552">
                  <a:extLst>
                    <a:ext uri="{9D8B030D-6E8A-4147-A177-3AD203B41FA5}">
                      <a16:colId xmlns:a16="http://schemas.microsoft.com/office/drawing/2014/main" val="1444553565"/>
                    </a:ext>
                  </a:extLst>
                </a:gridCol>
                <a:gridCol w="658368">
                  <a:extLst>
                    <a:ext uri="{9D8B030D-6E8A-4147-A177-3AD203B41FA5}">
                      <a16:colId xmlns:a16="http://schemas.microsoft.com/office/drawing/2014/main" val="263882990"/>
                    </a:ext>
                  </a:extLst>
                </a:gridCol>
                <a:gridCol w="658368">
                  <a:extLst>
                    <a:ext uri="{9D8B030D-6E8A-4147-A177-3AD203B41FA5}">
                      <a16:colId xmlns:a16="http://schemas.microsoft.com/office/drawing/2014/main" val="853061457"/>
                    </a:ext>
                  </a:extLst>
                </a:gridCol>
                <a:gridCol w="493776">
                  <a:extLst>
                    <a:ext uri="{9D8B030D-6E8A-4147-A177-3AD203B41FA5}">
                      <a16:colId xmlns:a16="http://schemas.microsoft.com/office/drawing/2014/main" val="886741066"/>
                    </a:ext>
                  </a:extLst>
                </a:gridCol>
                <a:gridCol w="493776">
                  <a:extLst>
                    <a:ext uri="{9D8B030D-6E8A-4147-A177-3AD203B41FA5}">
                      <a16:colId xmlns:a16="http://schemas.microsoft.com/office/drawing/2014/main" val="834208406"/>
                    </a:ext>
                  </a:extLst>
                </a:gridCol>
                <a:gridCol w="411480">
                  <a:extLst>
                    <a:ext uri="{9D8B030D-6E8A-4147-A177-3AD203B41FA5}">
                      <a16:colId xmlns:a16="http://schemas.microsoft.com/office/drawing/2014/main" val="2783408521"/>
                    </a:ext>
                  </a:extLst>
                </a:gridCol>
                <a:gridCol w="493776">
                  <a:extLst>
                    <a:ext uri="{9D8B030D-6E8A-4147-A177-3AD203B41FA5}">
                      <a16:colId xmlns:a16="http://schemas.microsoft.com/office/drawing/2014/main" val="1159682230"/>
                    </a:ext>
                  </a:extLst>
                </a:gridCol>
                <a:gridCol w="493776">
                  <a:extLst>
                    <a:ext uri="{9D8B030D-6E8A-4147-A177-3AD203B41FA5}">
                      <a16:colId xmlns:a16="http://schemas.microsoft.com/office/drawing/2014/main" val="2679812913"/>
                    </a:ext>
                  </a:extLst>
                </a:gridCol>
                <a:gridCol w="493776">
                  <a:extLst>
                    <a:ext uri="{9D8B030D-6E8A-4147-A177-3AD203B41FA5}">
                      <a16:colId xmlns:a16="http://schemas.microsoft.com/office/drawing/2014/main" val="3551364031"/>
                    </a:ext>
                  </a:extLst>
                </a:gridCol>
                <a:gridCol w="493776">
                  <a:extLst>
                    <a:ext uri="{9D8B030D-6E8A-4147-A177-3AD203B41FA5}">
                      <a16:colId xmlns:a16="http://schemas.microsoft.com/office/drawing/2014/main" val="3735467124"/>
                    </a:ext>
                  </a:extLst>
                </a:gridCol>
                <a:gridCol w="493776">
                  <a:extLst>
                    <a:ext uri="{9D8B030D-6E8A-4147-A177-3AD203B41FA5}">
                      <a16:colId xmlns:a16="http://schemas.microsoft.com/office/drawing/2014/main" val="2900995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2037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- 2022-01-21 14:01:00</a:t>
                      </a:r>
                      <a:r>
                        <a:rPr kumimoji="0" lang="en-US" sz="1000" b="0" i="0" u="none" strike="noStrike" kern="1200" cap="none" spc="0" normalizeH="0" baseline="0" noProof="0">
                          <a:ln>
                            <a:noFill/>
                          </a:ln>
                          <a:solidFill>
                            <a:prstClr val="black"/>
                          </a:solidFill>
                          <a:effectLst/>
                          <a:uLnTx/>
                          <a:uFillTx/>
                          <a:latin typeface="+mn-lt"/>
                          <a:ea typeface="+mn-ea"/>
                          <a:cs typeface="+mn-cs"/>
                        </a:rPr>
                        <a:t>
 Serve these delicious and buttery Roasted Sweet Potatoes made with SCS Rosemary and Herb Spreadable Butter as an appetizer or simply enjoy as a snack.
Roasted Sweet Potato with SCS Rosemary and Herbs Spreadable Butter
Ingredients:
30g SCS Rosemary and Herbs Spreadable Butter
100g sweet potato
2g salt
2g garlic powder
2g white pepper
Instructions:
1. Brush the sweet potatoes well with SCS Rosemary and Herbs Spreadable Butter and seasoning.
2. Bake for 180°C for 20 minutes.
3. Ready to be served.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https://quintly-image-storage.s3.amazonaws.com/21f98fd4f102d597bb025988a0e4af7d/79b351ab88c9bd52a970a68a9e250b5f.jpg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3879008813"/>
                  </a:ext>
                </a:extLst>
              </a:tr>
            </a:tbl>
          </a:graphicData>
        </a:graphic>
      </p:graphicFrame>
      <p:sp>
        <p:nvSpPr>
          <p:cNvPr id="4" name="Text Placeholder 3">
            <a:extLst>
              <a:ext uri="{FF2B5EF4-FFF2-40B4-BE49-F238E27FC236}">
                <a16:creationId xmlns:a16="http://schemas.microsoft.com/office/drawing/2014/main" id="{2C05236C-68A9-4F7F-9391-282E3B7D9DA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48951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676A-0F88-4F1C-912D-03ED2112711A}"/>
              </a:ext>
            </a:extLst>
          </p:cNvPr>
          <p:cNvSpPr>
            <a:spLocks noGrp="1"/>
          </p:cNvSpPr>
          <p:nvPr>
            <p:ph type="title"/>
          </p:nvPr>
        </p:nvSpPr>
        <p:spPr/>
        <p:txBody>
          <a:bodyPr/>
          <a:lstStyle/>
          <a:p>
            <a:r>
              <a:rPr lang="en-US"/>
              <a:t>Facebook Facebook FB - Own Posts Table I-Rate (Insights)  | SCS Dairy MY - 23 of 26</a:t>
            </a:r>
          </a:p>
        </p:txBody>
      </p:sp>
      <p:graphicFrame>
        <p:nvGraphicFramePr>
          <p:cNvPr id="5" name="Table Placeholder 4">
            <a:extLst>
              <a:ext uri="{FF2B5EF4-FFF2-40B4-BE49-F238E27FC236}">
                <a16:creationId xmlns:a16="http://schemas.microsoft.com/office/drawing/2014/main" id="{0276AD19-F042-4CCA-8645-C3FC1CD4B689}"/>
              </a:ext>
            </a:extLst>
          </p:cNvPr>
          <p:cNvGraphicFramePr>
            <a:graphicFrameLocks noGrp="1"/>
          </p:cNvGraphicFramePr>
          <p:nvPr>
            <p:ph type="tbl" sz="quarter" idx="13"/>
            <p:extLst>
              <p:ext uri="{D42A27DB-BD31-4B8C-83A1-F6EECF244321}">
                <p14:modId xmlns:p14="http://schemas.microsoft.com/office/powerpoint/2010/main" val="131553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40536472"/>
                    </a:ext>
                  </a:extLst>
                </a:gridCol>
                <a:gridCol w="987552">
                  <a:extLst>
                    <a:ext uri="{9D8B030D-6E8A-4147-A177-3AD203B41FA5}">
                      <a16:colId xmlns:a16="http://schemas.microsoft.com/office/drawing/2014/main" val="4184661011"/>
                    </a:ext>
                  </a:extLst>
                </a:gridCol>
                <a:gridCol w="658368">
                  <a:extLst>
                    <a:ext uri="{9D8B030D-6E8A-4147-A177-3AD203B41FA5}">
                      <a16:colId xmlns:a16="http://schemas.microsoft.com/office/drawing/2014/main" val="3827257443"/>
                    </a:ext>
                  </a:extLst>
                </a:gridCol>
                <a:gridCol w="658368">
                  <a:extLst>
                    <a:ext uri="{9D8B030D-6E8A-4147-A177-3AD203B41FA5}">
                      <a16:colId xmlns:a16="http://schemas.microsoft.com/office/drawing/2014/main" val="1695970786"/>
                    </a:ext>
                  </a:extLst>
                </a:gridCol>
                <a:gridCol w="493776">
                  <a:extLst>
                    <a:ext uri="{9D8B030D-6E8A-4147-A177-3AD203B41FA5}">
                      <a16:colId xmlns:a16="http://schemas.microsoft.com/office/drawing/2014/main" val="2676144578"/>
                    </a:ext>
                  </a:extLst>
                </a:gridCol>
                <a:gridCol w="493776">
                  <a:extLst>
                    <a:ext uri="{9D8B030D-6E8A-4147-A177-3AD203B41FA5}">
                      <a16:colId xmlns:a16="http://schemas.microsoft.com/office/drawing/2014/main" val="4263373197"/>
                    </a:ext>
                  </a:extLst>
                </a:gridCol>
                <a:gridCol w="411480">
                  <a:extLst>
                    <a:ext uri="{9D8B030D-6E8A-4147-A177-3AD203B41FA5}">
                      <a16:colId xmlns:a16="http://schemas.microsoft.com/office/drawing/2014/main" val="3079174724"/>
                    </a:ext>
                  </a:extLst>
                </a:gridCol>
                <a:gridCol w="493776">
                  <a:extLst>
                    <a:ext uri="{9D8B030D-6E8A-4147-A177-3AD203B41FA5}">
                      <a16:colId xmlns:a16="http://schemas.microsoft.com/office/drawing/2014/main" val="1296337528"/>
                    </a:ext>
                  </a:extLst>
                </a:gridCol>
                <a:gridCol w="493776">
                  <a:extLst>
                    <a:ext uri="{9D8B030D-6E8A-4147-A177-3AD203B41FA5}">
                      <a16:colId xmlns:a16="http://schemas.microsoft.com/office/drawing/2014/main" val="1125039693"/>
                    </a:ext>
                  </a:extLst>
                </a:gridCol>
                <a:gridCol w="493776">
                  <a:extLst>
                    <a:ext uri="{9D8B030D-6E8A-4147-A177-3AD203B41FA5}">
                      <a16:colId xmlns:a16="http://schemas.microsoft.com/office/drawing/2014/main" val="1089509915"/>
                    </a:ext>
                  </a:extLst>
                </a:gridCol>
                <a:gridCol w="493776">
                  <a:extLst>
                    <a:ext uri="{9D8B030D-6E8A-4147-A177-3AD203B41FA5}">
                      <a16:colId xmlns:a16="http://schemas.microsoft.com/office/drawing/2014/main" val="3534923450"/>
                    </a:ext>
                  </a:extLst>
                </a:gridCol>
                <a:gridCol w="493776">
                  <a:extLst>
                    <a:ext uri="{9D8B030D-6E8A-4147-A177-3AD203B41FA5}">
                      <a16:colId xmlns:a16="http://schemas.microsoft.com/office/drawing/2014/main" val="3635156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0414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- 2022-01-21 11:04:00</a:t>
                      </a:r>
                      <a:r>
                        <a:rPr kumimoji="0" lang="en-US" sz="1000" b="0" i="0" u="none" strike="noStrike" kern="1200" cap="none" spc="0" normalizeH="0" baseline="0" noProof="0">
                          <a:ln>
                            <a:noFill/>
                          </a:ln>
                          <a:solidFill>
                            <a:prstClr val="black"/>
                          </a:solidFill>
                          <a:effectLst/>
                          <a:uLnTx/>
                          <a:uFillTx/>
                          <a:latin typeface="+mn-lt"/>
                          <a:ea typeface="+mn-ea"/>
                          <a:cs typeface="+mn-cs"/>
                        </a:rPr>
                        <a:t>
 @caniece thinks the new flavours of SCS Spreadable Butter are lifesavers! 
“#ScsDairyMY combined butter and spices to achieve desired flavor, so it not only taste good but also fuss free and save time, it's a lifesaver for busy people like full-time mothers, entrepreneurs and influencers etc. With #ScsSpreadableButter, I can elevate my bakes and cooks to the next level now!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https://quintly-image-storage.s3.amazonaws.com/21f98fd4f102d597bb025988a0e4af7d/dbbc676fd725b75dfae27338ef26cbc1.jpg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782446265"/>
                  </a:ext>
                </a:extLst>
              </a:tr>
            </a:tbl>
          </a:graphicData>
        </a:graphic>
      </p:graphicFrame>
      <p:sp>
        <p:nvSpPr>
          <p:cNvPr id="4" name="Text Placeholder 3">
            <a:extLst>
              <a:ext uri="{FF2B5EF4-FFF2-40B4-BE49-F238E27FC236}">
                <a16:creationId xmlns:a16="http://schemas.microsoft.com/office/drawing/2014/main" id="{02FFCF5B-C97D-4D5C-B781-96C01AA1C65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27072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8F3B-1CBF-43B0-BB64-4DA919195015}"/>
              </a:ext>
            </a:extLst>
          </p:cNvPr>
          <p:cNvSpPr>
            <a:spLocks noGrp="1"/>
          </p:cNvSpPr>
          <p:nvPr>
            <p:ph type="title"/>
          </p:nvPr>
        </p:nvSpPr>
        <p:spPr/>
        <p:txBody>
          <a:bodyPr/>
          <a:lstStyle/>
          <a:p>
            <a:r>
              <a:rPr lang="en-US"/>
              <a:t>Facebook Facebook FB - Own Posts Table I-Rate (Insights)  | SCS Dairy MY - 24 of 26</a:t>
            </a:r>
          </a:p>
        </p:txBody>
      </p:sp>
      <p:graphicFrame>
        <p:nvGraphicFramePr>
          <p:cNvPr id="5" name="Table Placeholder 4">
            <a:extLst>
              <a:ext uri="{FF2B5EF4-FFF2-40B4-BE49-F238E27FC236}">
                <a16:creationId xmlns:a16="http://schemas.microsoft.com/office/drawing/2014/main" id="{18FCD5DC-CFC9-4534-B233-080413213FF2}"/>
              </a:ext>
            </a:extLst>
          </p:cNvPr>
          <p:cNvGraphicFramePr>
            <a:graphicFrameLocks noGrp="1"/>
          </p:cNvGraphicFramePr>
          <p:nvPr>
            <p:ph type="tbl" sz="quarter" idx="13"/>
            <p:extLst>
              <p:ext uri="{D42A27DB-BD31-4B8C-83A1-F6EECF244321}">
                <p14:modId xmlns:p14="http://schemas.microsoft.com/office/powerpoint/2010/main" val="194721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19009067"/>
                    </a:ext>
                  </a:extLst>
                </a:gridCol>
                <a:gridCol w="987552">
                  <a:extLst>
                    <a:ext uri="{9D8B030D-6E8A-4147-A177-3AD203B41FA5}">
                      <a16:colId xmlns:a16="http://schemas.microsoft.com/office/drawing/2014/main" val="1563757541"/>
                    </a:ext>
                  </a:extLst>
                </a:gridCol>
                <a:gridCol w="658368">
                  <a:extLst>
                    <a:ext uri="{9D8B030D-6E8A-4147-A177-3AD203B41FA5}">
                      <a16:colId xmlns:a16="http://schemas.microsoft.com/office/drawing/2014/main" val="2026346374"/>
                    </a:ext>
                  </a:extLst>
                </a:gridCol>
                <a:gridCol w="658368">
                  <a:extLst>
                    <a:ext uri="{9D8B030D-6E8A-4147-A177-3AD203B41FA5}">
                      <a16:colId xmlns:a16="http://schemas.microsoft.com/office/drawing/2014/main" val="2117647794"/>
                    </a:ext>
                  </a:extLst>
                </a:gridCol>
                <a:gridCol w="493776">
                  <a:extLst>
                    <a:ext uri="{9D8B030D-6E8A-4147-A177-3AD203B41FA5}">
                      <a16:colId xmlns:a16="http://schemas.microsoft.com/office/drawing/2014/main" val="3119366574"/>
                    </a:ext>
                  </a:extLst>
                </a:gridCol>
                <a:gridCol w="493776">
                  <a:extLst>
                    <a:ext uri="{9D8B030D-6E8A-4147-A177-3AD203B41FA5}">
                      <a16:colId xmlns:a16="http://schemas.microsoft.com/office/drawing/2014/main" val="634390114"/>
                    </a:ext>
                  </a:extLst>
                </a:gridCol>
                <a:gridCol w="411480">
                  <a:extLst>
                    <a:ext uri="{9D8B030D-6E8A-4147-A177-3AD203B41FA5}">
                      <a16:colId xmlns:a16="http://schemas.microsoft.com/office/drawing/2014/main" val="3545639629"/>
                    </a:ext>
                  </a:extLst>
                </a:gridCol>
                <a:gridCol w="493776">
                  <a:extLst>
                    <a:ext uri="{9D8B030D-6E8A-4147-A177-3AD203B41FA5}">
                      <a16:colId xmlns:a16="http://schemas.microsoft.com/office/drawing/2014/main" val="4260705111"/>
                    </a:ext>
                  </a:extLst>
                </a:gridCol>
                <a:gridCol w="493776">
                  <a:extLst>
                    <a:ext uri="{9D8B030D-6E8A-4147-A177-3AD203B41FA5}">
                      <a16:colId xmlns:a16="http://schemas.microsoft.com/office/drawing/2014/main" val="676059707"/>
                    </a:ext>
                  </a:extLst>
                </a:gridCol>
                <a:gridCol w="493776">
                  <a:extLst>
                    <a:ext uri="{9D8B030D-6E8A-4147-A177-3AD203B41FA5}">
                      <a16:colId xmlns:a16="http://schemas.microsoft.com/office/drawing/2014/main" val="2103084888"/>
                    </a:ext>
                  </a:extLst>
                </a:gridCol>
                <a:gridCol w="493776">
                  <a:extLst>
                    <a:ext uri="{9D8B030D-6E8A-4147-A177-3AD203B41FA5}">
                      <a16:colId xmlns:a16="http://schemas.microsoft.com/office/drawing/2014/main" val="2375754328"/>
                    </a:ext>
                  </a:extLst>
                </a:gridCol>
                <a:gridCol w="493776">
                  <a:extLst>
                    <a:ext uri="{9D8B030D-6E8A-4147-A177-3AD203B41FA5}">
                      <a16:colId xmlns:a16="http://schemas.microsoft.com/office/drawing/2014/main" val="1719026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3829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18:33:00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SCS X Kitchenaid Spot the Santa Contest winners!
Zafar Norizan
Guan Lim
Azza Rinie
Kindly send us a Facebook message with the following details mentioned below before 23 January 2022 to claim your prize.
Name as per IC
First 8 digits of your IC
Mailing address
Email address
Phone number
We would like to thank everyone for participating!
#SCSDairyMY #kitchenaidmalaysia #visionaryasia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https://quintly-image-storage.s3.amazonaws.com/21f98fd4f102d597bb025988a0e4af7d/db583e3ad5c2e49f05457f9ca56362ed.jpg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027805425"/>
                  </a:ext>
                </a:extLst>
              </a:tr>
            </a:tbl>
          </a:graphicData>
        </a:graphic>
      </p:graphicFrame>
      <p:sp>
        <p:nvSpPr>
          <p:cNvPr id="4" name="Text Placeholder 3">
            <a:extLst>
              <a:ext uri="{FF2B5EF4-FFF2-40B4-BE49-F238E27FC236}">
                <a16:creationId xmlns:a16="http://schemas.microsoft.com/office/drawing/2014/main" id="{68140E48-1556-43CA-BEE1-A4196CB3BA8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4451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F6B5D-F098-4D38-995F-2AA303C0D37D}"/>
              </a:ext>
            </a:extLst>
          </p:cNvPr>
          <p:cNvSpPr>
            <a:spLocks noGrp="1"/>
          </p:cNvSpPr>
          <p:nvPr>
            <p:ph type="title"/>
          </p:nvPr>
        </p:nvSpPr>
        <p:spPr/>
        <p:txBody>
          <a:bodyPr/>
          <a:lstStyle/>
          <a:p>
            <a:r>
              <a:rPr lang="en-US"/>
              <a:t>Facebook Facebook FB - Own Posts Table I-Rate (Insights)  | SCS Dairy MY - 25 of 26</a:t>
            </a:r>
          </a:p>
        </p:txBody>
      </p:sp>
      <p:graphicFrame>
        <p:nvGraphicFramePr>
          <p:cNvPr id="5" name="Table Placeholder 4">
            <a:extLst>
              <a:ext uri="{FF2B5EF4-FFF2-40B4-BE49-F238E27FC236}">
                <a16:creationId xmlns:a16="http://schemas.microsoft.com/office/drawing/2014/main" id="{418801B2-0E47-434E-B394-13DCFC21B884}"/>
              </a:ext>
            </a:extLst>
          </p:cNvPr>
          <p:cNvGraphicFramePr>
            <a:graphicFrameLocks noGrp="1"/>
          </p:cNvGraphicFramePr>
          <p:nvPr>
            <p:ph type="tbl" sz="quarter" idx="13"/>
            <p:extLst>
              <p:ext uri="{D42A27DB-BD31-4B8C-83A1-F6EECF244321}">
                <p14:modId xmlns:p14="http://schemas.microsoft.com/office/powerpoint/2010/main" val="74679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9091777"/>
                    </a:ext>
                  </a:extLst>
                </a:gridCol>
                <a:gridCol w="987552">
                  <a:extLst>
                    <a:ext uri="{9D8B030D-6E8A-4147-A177-3AD203B41FA5}">
                      <a16:colId xmlns:a16="http://schemas.microsoft.com/office/drawing/2014/main" val="3508831522"/>
                    </a:ext>
                  </a:extLst>
                </a:gridCol>
                <a:gridCol w="658368">
                  <a:extLst>
                    <a:ext uri="{9D8B030D-6E8A-4147-A177-3AD203B41FA5}">
                      <a16:colId xmlns:a16="http://schemas.microsoft.com/office/drawing/2014/main" val="3369136139"/>
                    </a:ext>
                  </a:extLst>
                </a:gridCol>
                <a:gridCol w="658368">
                  <a:extLst>
                    <a:ext uri="{9D8B030D-6E8A-4147-A177-3AD203B41FA5}">
                      <a16:colId xmlns:a16="http://schemas.microsoft.com/office/drawing/2014/main" val="1397657778"/>
                    </a:ext>
                  </a:extLst>
                </a:gridCol>
                <a:gridCol w="493776">
                  <a:extLst>
                    <a:ext uri="{9D8B030D-6E8A-4147-A177-3AD203B41FA5}">
                      <a16:colId xmlns:a16="http://schemas.microsoft.com/office/drawing/2014/main" val="969715981"/>
                    </a:ext>
                  </a:extLst>
                </a:gridCol>
                <a:gridCol w="493776">
                  <a:extLst>
                    <a:ext uri="{9D8B030D-6E8A-4147-A177-3AD203B41FA5}">
                      <a16:colId xmlns:a16="http://schemas.microsoft.com/office/drawing/2014/main" val="1686704963"/>
                    </a:ext>
                  </a:extLst>
                </a:gridCol>
                <a:gridCol w="411480">
                  <a:extLst>
                    <a:ext uri="{9D8B030D-6E8A-4147-A177-3AD203B41FA5}">
                      <a16:colId xmlns:a16="http://schemas.microsoft.com/office/drawing/2014/main" val="3339388327"/>
                    </a:ext>
                  </a:extLst>
                </a:gridCol>
                <a:gridCol w="493776">
                  <a:extLst>
                    <a:ext uri="{9D8B030D-6E8A-4147-A177-3AD203B41FA5}">
                      <a16:colId xmlns:a16="http://schemas.microsoft.com/office/drawing/2014/main" val="4023808757"/>
                    </a:ext>
                  </a:extLst>
                </a:gridCol>
                <a:gridCol w="493776">
                  <a:extLst>
                    <a:ext uri="{9D8B030D-6E8A-4147-A177-3AD203B41FA5}">
                      <a16:colId xmlns:a16="http://schemas.microsoft.com/office/drawing/2014/main" val="970901339"/>
                    </a:ext>
                  </a:extLst>
                </a:gridCol>
                <a:gridCol w="493776">
                  <a:extLst>
                    <a:ext uri="{9D8B030D-6E8A-4147-A177-3AD203B41FA5}">
                      <a16:colId xmlns:a16="http://schemas.microsoft.com/office/drawing/2014/main" val="3392240063"/>
                    </a:ext>
                  </a:extLst>
                </a:gridCol>
                <a:gridCol w="493776">
                  <a:extLst>
                    <a:ext uri="{9D8B030D-6E8A-4147-A177-3AD203B41FA5}">
                      <a16:colId xmlns:a16="http://schemas.microsoft.com/office/drawing/2014/main" val="513619661"/>
                    </a:ext>
                  </a:extLst>
                </a:gridCol>
                <a:gridCol w="493776">
                  <a:extLst>
                    <a:ext uri="{9D8B030D-6E8A-4147-A177-3AD203B41FA5}">
                      <a16:colId xmlns:a16="http://schemas.microsoft.com/office/drawing/2014/main" val="101405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1406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14:03:00</a:t>
                      </a:r>
                      <a:r>
                        <a:rPr kumimoji="0" lang="en-US" sz="1000" b="0" i="0" u="none" strike="noStrike" kern="1200" cap="none" spc="0" normalizeH="0" baseline="0" noProof="0">
                          <a:ln>
                            <a:noFill/>
                          </a:ln>
                          <a:solidFill>
                            <a:prstClr val="black"/>
                          </a:solidFill>
                          <a:effectLst/>
                          <a:uLnTx/>
                          <a:uFillTx/>
                          <a:latin typeface="+mn-lt"/>
                          <a:ea typeface="+mn-ea"/>
                          <a:cs typeface="+mn-cs"/>
                        </a:rPr>
                        <a:t>
 “Rutin harian saya yang padat bukan alasan untuk tidak ke dapur! Hanya dengan SCS Spreadable Butter, jenama yang diyakini ramai lebih 115 tahun ini menjadikan masakan saya dengan cepat dan paling penting sedap! Nak masak Nasi Goreng pun tak ada masalah! SCS Spreadable Butter kan ada! Masak lebih mudah, lebih aroma dan dijamin pinggan licin!” Terima kasih @reefofficial!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https://quintly-image-storage.s3.amazonaws.com/21f98fd4f102d597bb025988a0e4af7d/259827f3981a62d8db87667dc0ebb8ea.jpg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110648372"/>
                  </a:ext>
                </a:extLst>
              </a:tr>
            </a:tbl>
          </a:graphicData>
        </a:graphic>
      </p:graphicFrame>
      <p:sp>
        <p:nvSpPr>
          <p:cNvPr id="4" name="Text Placeholder 3">
            <a:extLst>
              <a:ext uri="{FF2B5EF4-FFF2-40B4-BE49-F238E27FC236}">
                <a16:creationId xmlns:a16="http://schemas.microsoft.com/office/drawing/2014/main" id="{A7A4211E-8C95-4436-9CD3-D0A468653D6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56536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9B366-5769-4B8C-922E-7D6BE6164323}"/>
              </a:ext>
            </a:extLst>
          </p:cNvPr>
          <p:cNvSpPr>
            <a:spLocks noGrp="1"/>
          </p:cNvSpPr>
          <p:nvPr>
            <p:ph type="title"/>
          </p:nvPr>
        </p:nvSpPr>
        <p:spPr/>
        <p:txBody>
          <a:bodyPr/>
          <a:lstStyle/>
          <a:p>
            <a:r>
              <a:rPr lang="en-US"/>
              <a:t>Facebook Facebook FB - Own Posts Table I-Rate (Insights)  | SCS Dairy MY - 26 of 26</a:t>
            </a:r>
          </a:p>
        </p:txBody>
      </p:sp>
      <p:graphicFrame>
        <p:nvGraphicFramePr>
          <p:cNvPr id="5" name="Table Placeholder 4">
            <a:extLst>
              <a:ext uri="{FF2B5EF4-FFF2-40B4-BE49-F238E27FC236}">
                <a16:creationId xmlns:a16="http://schemas.microsoft.com/office/drawing/2014/main" id="{09C75044-271F-429D-9C5D-72390E48EE70}"/>
              </a:ext>
            </a:extLst>
          </p:cNvPr>
          <p:cNvGraphicFramePr>
            <a:graphicFrameLocks noGrp="1"/>
          </p:cNvGraphicFramePr>
          <p:nvPr>
            <p:ph type="tbl" sz="quarter" idx="13"/>
            <p:extLst>
              <p:ext uri="{D42A27DB-BD31-4B8C-83A1-F6EECF244321}">
                <p14:modId xmlns:p14="http://schemas.microsoft.com/office/powerpoint/2010/main" val="3070469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62420810"/>
                    </a:ext>
                  </a:extLst>
                </a:gridCol>
                <a:gridCol w="987552">
                  <a:extLst>
                    <a:ext uri="{9D8B030D-6E8A-4147-A177-3AD203B41FA5}">
                      <a16:colId xmlns:a16="http://schemas.microsoft.com/office/drawing/2014/main" val="1314359269"/>
                    </a:ext>
                  </a:extLst>
                </a:gridCol>
                <a:gridCol w="658368">
                  <a:extLst>
                    <a:ext uri="{9D8B030D-6E8A-4147-A177-3AD203B41FA5}">
                      <a16:colId xmlns:a16="http://schemas.microsoft.com/office/drawing/2014/main" val="179524462"/>
                    </a:ext>
                  </a:extLst>
                </a:gridCol>
                <a:gridCol w="658368">
                  <a:extLst>
                    <a:ext uri="{9D8B030D-6E8A-4147-A177-3AD203B41FA5}">
                      <a16:colId xmlns:a16="http://schemas.microsoft.com/office/drawing/2014/main" val="3051688372"/>
                    </a:ext>
                  </a:extLst>
                </a:gridCol>
                <a:gridCol w="493776">
                  <a:extLst>
                    <a:ext uri="{9D8B030D-6E8A-4147-A177-3AD203B41FA5}">
                      <a16:colId xmlns:a16="http://schemas.microsoft.com/office/drawing/2014/main" val="1546797262"/>
                    </a:ext>
                  </a:extLst>
                </a:gridCol>
                <a:gridCol w="493776">
                  <a:extLst>
                    <a:ext uri="{9D8B030D-6E8A-4147-A177-3AD203B41FA5}">
                      <a16:colId xmlns:a16="http://schemas.microsoft.com/office/drawing/2014/main" val="983357387"/>
                    </a:ext>
                  </a:extLst>
                </a:gridCol>
                <a:gridCol w="411480">
                  <a:extLst>
                    <a:ext uri="{9D8B030D-6E8A-4147-A177-3AD203B41FA5}">
                      <a16:colId xmlns:a16="http://schemas.microsoft.com/office/drawing/2014/main" val="3548839833"/>
                    </a:ext>
                  </a:extLst>
                </a:gridCol>
                <a:gridCol w="493776">
                  <a:extLst>
                    <a:ext uri="{9D8B030D-6E8A-4147-A177-3AD203B41FA5}">
                      <a16:colId xmlns:a16="http://schemas.microsoft.com/office/drawing/2014/main" val="282088958"/>
                    </a:ext>
                  </a:extLst>
                </a:gridCol>
                <a:gridCol w="493776">
                  <a:extLst>
                    <a:ext uri="{9D8B030D-6E8A-4147-A177-3AD203B41FA5}">
                      <a16:colId xmlns:a16="http://schemas.microsoft.com/office/drawing/2014/main" val="962477684"/>
                    </a:ext>
                  </a:extLst>
                </a:gridCol>
                <a:gridCol w="493776">
                  <a:extLst>
                    <a:ext uri="{9D8B030D-6E8A-4147-A177-3AD203B41FA5}">
                      <a16:colId xmlns:a16="http://schemas.microsoft.com/office/drawing/2014/main" val="1207546977"/>
                    </a:ext>
                  </a:extLst>
                </a:gridCol>
                <a:gridCol w="493776">
                  <a:extLst>
                    <a:ext uri="{9D8B030D-6E8A-4147-A177-3AD203B41FA5}">
                      <a16:colId xmlns:a16="http://schemas.microsoft.com/office/drawing/2014/main" val="3062385825"/>
                    </a:ext>
                  </a:extLst>
                </a:gridCol>
                <a:gridCol w="493776">
                  <a:extLst>
                    <a:ext uri="{9D8B030D-6E8A-4147-A177-3AD203B41FA5}">
                      <a16:colId xmlns:a16="http://schemas.microsoft.com/office/drawing/2014/main" val="894896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3261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10:03:01</a:t>
                      </a:r>
                      <a:r>
                        <a:rPr kumimoji="0" lang="en-US" sz="1000" b="0" i="0" u="none" strike="noStrike" kern="1200" cap="none" spc="0" normalizeH="0" baseline="0" noProof="0">
                          <a:ln>
                            <a:noFill/>
                          </a:ln>
                          <a:solidFill>
                            <a:prstClr val="black"/>
                          </a:solidFill>
                          <a:effectLst/>
                          <a:uLnTx/>
                          <a:uFillTx/>
                          <a:latin typeface="+mn-lt"/>
                          <a:ea typeface="+mn-ea"/>
                          <a:cs typeface="+mn-cs"/>
                        </a:rPr>
                        <a:t>
 What makes SCS Butter 100% natural? SCS Butter is made from the pure and fresh milk of grass-fed cows that graze on green pastures.
Fresh milk is double churned to produce rich, creamy, smooth butter which is then packed in blocks immediately to seal the freshness and buttery taste you love.
SCS Butter is delicious on its own and simply perfect to cook or bake scrumptious treats for your loved ones.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https://quintly-image-storage.s3.amazonaws.com/21f98fd4f102d597bb025988a0e4af7d/7a2b6804b45cf9f86a45144b7f5d3306.jpg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677218486"/>
                  </a:ext>
                </a:extLst>
              </a:tr>
            </a:tbl>
          </a:graphicData>
        </a:graphic>
      </p:graphicFrame>
      <p:sp>
        <p:nvSpPr>
          <p:cNvPr id="4" name="Text Placeholder 3">
            <a:extLst>
              <a:ext uri="{FF2B5EF4-FFF2-40B4-BE49-F238E27FC236}">
                <a16:creationId xmlns:a16="http://schemas.microsoft.com/office/drawing/2014/main" id="{F4911C09-1D0F-4302-981C-AA54176F5E2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47663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8AF3C-8275-4EB5-A63E-DE955FFDCAA2}"/>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404805DD-C37A-4E83-9181-15D51A9BE093}"/>
              </a:ext>
            </a:extLst>
          </p:cNvPr>
          <p:cNvGraphicFramePr>
            <a:graphicFrameLocks noGrp="1"/>
          </p:cNvGraphicFramePr>
          <p:nvPr>
            <p:ph type="tbl" sz="quarter" idx="13"/>
            <p:extLst>
              <p:ext uri="{D42A27DB-BD31-4B8C-83A1-F6EECF244321}">
                <p14:modId xmlns:p14="http://schemas.microsoft.com/office/powerpoint/2010/main" val="148548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63616164"/>
                    </a:ext>
                  </a:extLst>
                </a:gridCol>
                <a:gridCol w="1645920">
                  <a:extLst>
                    <a:ext uri="{9D8B030D-6E8A-4147-A177-3AD203B41FA5}">
                      <a16:colId xmlns:a16="http://schemas.microsoft.com/office/drawing/2014/main" val="2998503065"/>
                    </a:ext>
                  </a:extLst>
                </a:gridCol>
                <a:gridCol w="1645920">
                  <a:extLst>
                    <a:ext uri="{9D8B030D-6E8A-4147-A177-3AD203B41FA5}">
                      <a16:colId xmlns:a16="http://schemas.microsoft.com/office/drawing/2014/main" val="272042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9292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extLst>
                  <a:ext uri="{0D108BD9-81ED-4DB2-BD59-A6C34878D82A}">
                    <a16:rowId xmlns:a16="http://schemas.microsoft.com/office/drawing/2014/main" val="202474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57633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69474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82008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11495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68960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51928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1713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38569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482381066"/>
                  </a:ext>
                </a:extLst>
              </a:tr>
            </a:tbl>
          </a:graphicData>
        </a:graphic>
      </p:graphicFrame>
      <p:sp>
        <p:nvSpPr>
          <p:cNvPr id="4" name="Text Placeholder 3">
            <a:extLst>
              <a:ext uri="{FF2B5EF4-FFF2-40B4-BE49-F238E27FC236}">
                <a16:creationId xmlns:a16="http://schemas.microsoft.com/office/drawing/2014/main" id="{D0CFFE4F-C606-4821-BB0F-ADA76DB5FC4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86347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2675B-04F5-4DD6-BFDA-2D5F6B45C247}"/>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A190A015-6E16-4750-AB09-5FC6ACB83836}"/>
              </a:ext>
            </a:extLst>
          </p:cNvPr>
          <p:cNvGraphicFramePr>
            <a:graphicFrameLocks noGrp="1"/>
          </p:cNvGraphicFramePr>
          <p:nvPr>
            <p:ph type="tbl" sz="quarter" idx="13"/>
            <p:extLst>
              <p:ext uri="{D42A27DB-BD31-4B8C-83A1-F6EECF244321}">
                <p14:modId xmlns:p14="http://schemas.microsoft.com/office/powerpoint/2010/main" val="3562317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98622008"/>
                    </a:ext>
                  </a:extLst>
                </a:gridCol>
                <a:gridCol w="1645920">
                  <a:extLst>
                    <a:ext uri="{9D8B030D-6E8A-4147-A177-3AD203B41FA5}">
                      <a16:colId xmlns:a16="http://schemas.microsoft.com/office/drawing/2014/main" val="3365703333"/>
                    </a:ext>
                  </a:extLst>
                </a:gridCol>
                <a:gridCol w="1645920">
                  <a:extLst>
                    <a:ext uri="{9D8B030D-6E8A-4147-A177-3AD203B41FA5}">
                      <a16:colId xmlns:a16="http://schemas.microsoft.com/office/drawing/2014/main" val="38942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8614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60398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8450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94428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48122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5522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307770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2455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020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40875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730968931"/>
                  </a:ext>
                </a:extLst>
              </a:tr>
            </a:tbl>
          </a:graphicData>
        </a:graphic>
      </p:graphicFrame>
      <p:sp>
        <p:nvSpPr>
          <p:cNvPr id="4" name="Text Placeholder 3">
            <a:extLst>
              <a:ext uri="{FF2B5EF4-FFF2-40B4-BE49-F238E27FC236}">
                <a16:creationId xmlns:a16="http://schemas.microsoft.com/office/drawing/2014/main" id="{6D022D7A-A338-4AD3-8847-E0498DEA23C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88423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D6C33-621B-4F73-B7FB-19F65577D5D8}"/>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17EBA9AA-2848-407E-B9DE-7953C3428E9B}"/>
              </a:ext>
            </a:extLst>
          </p:cNvPr>
          <p:cNvGraphicFramePr>
            <a:graphicFrameLocks noGrp="1"/>
          </p:cNvGraphicFramePr>
          <p:nvPr>
            <p:ph type="tbl" sz="quarter" idx="13"/>
            <p:extLst>
              <p:ext uri="{D42A27DB-BD31-4B8C-83A1-F6EECF244321}">
                <p14:modId xmlns:p14="http://schemas.microsoft.com/office/powerpoint/2010/main" val="55449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84924560"/>
                    </a:ext>
                  </a:extLst>
                </a:gridCol>
                <a:gridCol w="1645920">
                  <a:extLst>
                    <a:ext uri="{9D8B030D-6E8A-4147-A177-3AD203B41FA5}">
                      <a16:colId xmlns:a16="http://schemas.microsoft.com/office/drawing/2014/main" val="1195187872"/>
                    </a:ext>
                  </a:extLst>
                </a:gridCol>
                <a:gridCol w="1645920">
                  <a:extLst>
                    <a:ext uri="{9D8B030D-6E8A-4147-A177-3AD203B41FA5}">
                      <a16:colId xmlns:a16="http://schemas.microsoft.com/office/drawing/2014/main" val="1180002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7648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00898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9651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0090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9687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70097062"/>
                  </a:ext>
                </a:extLst>
              </a:tr>
            </a:tbl>
          </a:graphicData>
        </a:graphic>
      </p:graphicFrame>
      <p:sp>
        <p:nvSpPr>
          <p:cNvPr id="4" name="Text Placeholder 3">
            <a:extLst>
              <a:ext uri="{FF2B5EF4-FFF2-40B4-BE49-F238E27FC236}">
                <a16:creationId xmlns:a16="http://schemas.microsoft.com/office/drawing/2014/main" id="{D1A107A4-6F12-4230-A61A-E89410E3EA2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2322820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2240</Words>
  <Application>Microsoft Office PowerPoint</Application>
  <PresentationFormat>On-screen Show (4:3)</PresentationFormat>
  <Paragraphs>802</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Interaction Rate By Weekday | SCS Dairy MY</vt:lpstr>
      <vt:lpstr>Facebook Facebook FB - Own Posts Table I-Rate (Insights)  | SCS Dairy MY - 1 of 26</vt:lpstr>
      <vt:lpstr>Facebook Facebook FB - Own Posts Table I-Rate (Insights)  | SCS Dairy MY - 2 of 26</vt:lpstr>
      <vt:lpstr>Facebook Facebook FB - Own Posts Table I-Rate (Insights)  | SCS Dairy MY - 3 of 26</vt:lpstr>
      <vt:lpstr>Facebook Facebook FB - Own Posts Table I-Rate (Insights)  | SCS Dairy MY - 4 of 26</vt:lpstr>
      <vt:lpstr>Facebook Facebook FB - Own Posts Table I-Rate (Insights)  | SCS Dairy MY - 5 of 26</vt:lpstr>
      <vt:lpstr>Facebook Facebook FB - Own Posts Table I-Rate (Insights)  | SCS Dairy MY - 6 of 26</vt:lpstr>
      <vt:lpstr>Facebook Facebook FB - Own Posts Table I-Rate (Insights)  | SCS Dairy MY - 7 of 26</vt:lpstr>
      <vt:lpstr>Facebook Facebook FB - Own Posts Table I-Rate (Insights)  | SCS Dairy MY - 8 of 26</vt:lpstr>
      <vt:lpstr>Facebook Facebook FB - Own Posts Table I-Rate (Insights)  | SCS Dairy MY - 9 of 26</vt:lpstr>
      <vt:lpstr>Facebook Facebook FB - Own Posts Table I-Rate (Insights)  | SCS Dairy MY - 10 of 26</vt:lpstr>
      <vt:lpstr>Facebook Facebook FB - Own Posts Table I-Rate (Insights)  | SCS Dairy MY - 11 of 26</vt:lpstr>
      <vt:lpstr>Facebook Facebook FB - Own Posts Table I-Rate (Insights)  | SCS Dairy MY - 12 of 26</vt:lpstr>
      <vt:lpstr>Facebook Facebook FB - Own Posts Table I-Rate (Insights)  | SCS Dairy MY - 13 of 26</vt:lpstr>
      <vt:lpstr>Facebook Facebook FB - Own Posts Table I-Rate (Insights)  | SCS Dairy MY - 14 of 26</vt:lpstr>
      <vt:lpstr>Facebook Facebook FB - Own Posts Table I-Rate (Insights)  | SCS Dairy MY - 15 of 26</vt:lpstr>
      <vt:lpstr>Facebook Facebook FB - Own Posts Table I-Rate (Insights)  | SCS Dairy MY - 16 of 26</vt:lpstr>
      <vt:lpstr>Facebook Facebook FB - Own Posts Table I-Rate (Insights)  | SCS Dairy MY - 17 of 26</vt:lpstr>
      <vt:lpstr>Facebook Facebook FB - Own Posts Table I-Rate (Insights)  | SCS Dairy MY - 18 of 26</vt:lpstr>
      <vt:lpstr>Facebook Facebook FB - Own Posts Table I-Rate (Insights)  | SCS Dairy MY - 19 of 26</vt:lpstr>
      <vt:lpstr>Facebook Facebook FB - Own Posts Table I-Rate (Insights)  | SCS Dairy MY - 20 of 26</vt:lpstr>
      <vt:lpstr>Facebook Facebook FB - Own Posts Table I-Rate (Insights)  | SCS Dairy MY - 21 of 26</vt:lpstr>
      <vt:lpstr>Facebook Facebook FB - Own Posts Table I-Rate (Insights)  | SCS Dairy MY - 22 of 26</vt:lpstr>
      <vt:lpstr>Facebook Facebook FB - Own Posts Table I-Rate (Insights)  | SCS Dairy MY - 23 of 26</vt:lpstr>
      <vt:lpstr>Facebook Facebook FB - Own Posts Table I-Rate (Insights)  | SCS Dairy MY - 24 of 26</vt:lpstr>
      <vt:lpstr>Facebook Facebook FB - Own Posts Table I-Rate (Insights)  | SCS Dairy MY - 25 of 26</vt:lpstr>
      <vt:lpstr>Facebook Facebook FB - Own Posts Table I-Rate (Insights)  | SCS Dairy MY - 26 of 26</vt:lpstr>
      <vt:lpstr>Facebook Fans By City Table | SCS Dairy MY - 1 of 3</vt:lpstr>
      <vt:lpstr>Facebook Fans By City Table | SCS Dairy MY - 2 of 3</vt:lpstr>
      <vt:lpstr>Facebook Fans By City Table | SCS Dairy MY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Administrator</dc:creator>
  <cp:lastModifiedBy>Administrator</cp:lastModifiedBy>
  <cp:revision>1</cp:revision>
  <dcterms:created xsi:type="dcterms:W3CDTF">2022-02-07T04:28:51Z</dcterms:created>
  <dcterms:modified xsi:type="dcterms:W3CDTF">2022-02-07T04:30:06Z</dcterms:modified>
</cp:coreProperties>
</file>