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182414</c:v>
                </c:pt>
                <c:pt idx="1">
                  <c:v>182448</c:v>
                </c:pt>
                <c:pt idx="2">
                  <c:v>182486</c:v>
                </c:pt>
                <c:pt idx="3">
                  <c:v>182518</c:v>
                </c:pt>
                <c:pt idx="4">
                  <c:v>182551</c:v>
                </c:pt>
                <c:pt idx="5">
                  <c:v>182585</c:v>
                </c:pt>
                <c:pt idx="6">
                  <c:v>182619</c:v>
                </c:pt>
                <c:pt idx="7">
                  <c:v>182649</c:v>
                </c:pt>
                <c:pt idx="8">
                  <c:v>182687</c:v>
                </c:pt>
                <c:pt idx="9">
                  <c:v>182714</c:v>
                </c:pt>
                <c:pt idx="10">
                  <c:v>182742</c:v>
                </c:pt>
                <c:pt idx="11">
                  <c:v>182760</c:v>
                </c:pt>
                <c:pt idx="12">
                  <c:v>182783</c:v>
                </c:pt>
                <c:pt idx="13">
                  <c:v>182798</c:v>
                </c:pt>
                <c:pt idx="14">
                  <c:v>182820</c:v>
                </c:pt>
                <c:pt idx="15">
                  <c:v>182841</c:v>
                </c:pt>
                <c:pt idx="16">
                  <c:v>182876</c:v>
                </c:pt>
                <c:pt idx="17">
                  <c:v>182927</c:v>
                </c:pt>
                <c:pt idx="18">
                  <c:v>182952</c:v>
                </c:pt>
                <c:pt idx="19">
                  <c:v>182989</c:v>
                </c:pt>
                <c:pt idx="20">
                  <c:v>183013</c:v>
                </c:pt>
                <c:pt idx="21">
                  <c:v>183038</c:v>
                </c:pt>
                <c:pt idx="22">
                  <c:v>183058</c:v>
                </c:pt>
                <c:pt idx="23">
                  <c:v>183074</c:v>
                </c:pt>
                <c:pt idx="24">
                  <c:v>183098</c:v>
                </c:pt>
                <c:pt idx="25">
                  <c:v>183127</c:v>
                </c:pt>
                <c:pt idx="26">
                  <c:v>183138</c:v>
                </c:pt>
                <c:pt idx="27">
                  <c:v>183146</c:v>
                </c:pt>
                <c:pt idx="28">
                  <c:v>183143</c:v>
                </c:pt>
                <c:pt idx="29">
                  <c:v>183145</c:v>
                </c:pt>
                <c:pt idx="30">
                  <c:v>183142</c:v>
                </c:pt>
              </c:numCache>
            </c:numRef>
          </c:val>
          <c:smooth val="0"/>
          <c:extLst>
            <c:ext xmlns:c16="http://schemas.microsoft.com/office/drawing/2014/chart" uri="{C3380CC4-5D6E-409C-BE32-E72D297353CC}">
              <c16:uniqueId val="{00000000-C787-46DE-98AA-59C1D2316E03}"/>
            </c:ext>
          </c:extLst>
        </c:ser>
        <c:dLbls>
          <c:showLegendKey val="0"/>
          <c:showVal val="0"/>
          <c:showCatName val="0"/>
          <c:showSerName val="0"/>
          <c:showPercent val="0"/>
          <c:showBubbleSize val="0"/>
        </c:dLbls>
        <c:smooth val="0"/>
        <c:axId val="366816576"/>
        <c:axId val="366817560"/>
      </c:lineChart>
      <c:dateAx>
        <c:axId val="366816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817560"/>
        <c:crosses val="autoZero"/>
        <c:auto val="1"/>
        <c:lblOffset val="100"/>
        <c:baseTimeUnit val="days"/>
      </c:dateAx>
      <c:valAx>
        <c:axId val="36681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816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57</c:v>
                </c:pt>
                <c:pt idx="1">
                  <c:v>1829</c:v>
                </c:pt>
                <c:pt idx="2">
                  <c:v>7095</c:v>
                </c:pt>
                <c:pt idx="3">
                  <c:v>5231</c:v>
                </c:pt>
                <c:pt idx="4">
                  <c:v>1737</c:v>
                </c:pt>
                <c:pt idx="5">
                  <c:v>443</c:v>
                </c:pt>
                <c:pt idx="6">
                  <c:v>196</c:v>
                </c:pt>
              </c:numCache>
            </c:numRef>
          </c:val>
          <c:extLst>
            <c:ext xmlns:c16="http://schemas.microsoft.com/office/drawing/2014/chart" uri="{C3380CC4-5D6E-409C-BE32-E72D297353CC}">
              <c16:uniqueId val="{00000000-5D91-4B54-9181-31489F3F22F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170</c:v>
                </c:pt>
                <c:pt idx="1">
                  <c:v>9087</c:v>
                </c:pt>
                <c:pt idx="2">
                  <c:v>55985</c:v>
                </c:pt>
                <c:pt idx="3">
                  <c:v>67520</c:v>
                </c:pt>
                <c:pt idx="4">
                  <c:v>25091</c:v>
                </c:pt>
                <c:pt idx="5">
                  <c:v>6398</c:v>
                </c:pt>
                <c:pt idx="6">
                  <c:v>1564</c:v>
                </c:pt>
              </c:numCache>
            </c:numRef>
          </c:val>
          <c:extLst>
            <c:ext xmlns:c16="http://schemas.microsoft.com/office/drawing/2014/chart" uri="{C3380CC4-5D6E-409C-BE32-E72D297353CC}">
              <c16:uniqueId val="{00000001-5D91-4B54-9181-31489F3F22F0}"/>
            </c:ext>
          </c:extLst>
        </c:ser>
        <c:dLbls>
          <c:showLegendKey val="0"/>
          <c:showVal val="0"/>
          <c:showCatName val="0"/>
          <c:showSerName val="0"/>
          <c:showPercent val="0"/>
          <c:showBubbleSize val="0"/>
        </c:dLbls>
        <c:gapWidth val="219"/>
        <c:overlap val="-27"/>
        <c:axId val="366678976"/>
        <c:axId val="366675040"/>
      </c:barChart>
      <c:catAx>
        <c:axId val="36667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75040"/>
        <c:crosses val="autoZero"/>
        <c:auto val="1"/>
        <c:lblAlgn val="ctr"/>
        <c:lblOffset val="100"/>
        <c:noMultiLvlLbl val="0"/>
      </c:catAx>
      <c:valAx>
        <c:axId val="366675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7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13233</c:v>
                </c:pt>
                <c:pt idx="1">
                  <c:v>16020</c:v>
                </c:pt>
                <c:pt idx="2">
                  <c:v>15105</c:v>
                </c:pt>
                <c:pt idx="3">
                  <c:v>12885</c:v>
                </c:pt>
                <c:pt idx="4">
                  <c:v>14363</c:v>
                </c:pt>
                <c:pt idx="5">
                  <c:v>13984</c:v>
                </c:pt>
                <c:pt idx="6">
                  <c:v>29596</c:v>
                </c:pt>
                <c:pt idx="7">
                  <c:v>40874</c:v>
                </c:pt>
                <c:pt idx="8">
                  <c:v>15291</c:v>
                </c:pt>
                <c:pt idx="9">
                  <c:v>12709</c:v>
                </c:pt>
                <c:pt idx="10">
                  <c:v>11469</c:v>
                </c:pt>
                <c:pt idx="11">
                  <c:v>11622</c:v>
                </c:pt>
                <c:pt idx="12">
                  <c:v>10279</c:v>
                </c:pt>
                <c:pt idx="13">
                  <c:v>10558</c:v>
                </c:pt>
                <c:pt idx="14">
                  <c:v>11055</c:v>
                </c:pt>
                <c:pt idx="15">
                  <c:v>11168</c:v>
                </c:pt>
                <c:pt idx="16">
                  <c:v>24854</c:v>
                </c:pt>
                <c:pt idx="17">
                  <c:v>25011</c:v>
                </c:pt>
                <c:pt idx="18">
                  <c:v>14513</c:v>
                </c:pt>
                <c:pt idx="19">
                  <c:v>9792</c:v>
                </c:pt>
                <c:pt idx="20">
                  <c:v>15102</c:v>
                </c:pt>
                <c:pt idx="21">
                  <c:v>12432</c:v>
                </c:pt>
                <c:pt idx="22">
                  <c:v>9666</c:v>
                </c:pt>
                <c:pt idx="23">
                  <c:v>13369</c:v>
                </c:pt>
                <c:pt idx="24">
                  <c:v>16362</c:v>
                </c:pt>
                <c:pt idx="25">
                  <c:v>4135</c:v>
                </c:pt>
                <c:pt idx="26">
                  <c:v>3299</c:v>
                </c:pt>
                <c:pt idx="27">
                  <c:v>1742</c:v>
                </c:pt>
                <c:pt idx="28">
                  <c:v>1432</c:v>
                </c:pt>
                <c:pt idx="29">
                  <c:v>1382</c:v>
                </c:pt>
                <c:pt idx="30">
                  <c:v>1569</c:v>
                </c:pt>
              </c:numCache>
            </c:numRef>
          </c:val>
          <c:smooth val="0"/>
          <c:extLst>
            <c:ext xmlns:c16="http://schemas.microsoft.com/office/drawing/2014/chart" uri="{C3380CC4-5D6E-409C-BE32-E72D297353CC}">
              <c16:uniqueId val="{00000000-0C2D-4BF1-95F1-64F4B296F560}"/>
            </c:ext>
          </c:extLst>
        </c:ser>
        <c:dLbls>
          <c:showLegendKey val="0"/>
          <c:showVal val="0"/>
          <c:showCatName val="0"/>
          <c:showSerName val="0"/>
          <c:showPercent val="0"/>
          <c:showBubbleSize val="0"/>
        </c:dLbls>
        <c:smooth val="0"/>
        <c:axId val="370094008"/>
        <c:axId val="370088760"/>
      </c:lineChart>
      <c:dateAx>
        <c:axId val="370094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88760"/>
        <c:crosses val="autoZero"/>
        <c:auto val="1"/>
        <c:lblOffset val="100"/>
        <c:baseTimeUnit val="days"/>
      </c:dateAx>
      <c:valAx>
        <c:axId val="37008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09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60</c:v>
                </c:pt>
                <c:pt idx="1">
                  <c:v>95</c:v>
                </c:pt>
                <c:pt idx="2">
                  <c:v>103</c:v>
                </c:pt>
                <c:pt idx="3">
                  <c:v>103</c:v>
                </c:pt>
                <c:pt idx="4">
                  <c:v>110</c:v>
                </c:pt>
                <c:pt idx="5">
                  <c:v>107</c:v>
                </c:pt>
                <c:pt idx="6">
                  <c:v>140</c:v>
                </c:pt>
                <c:pt idx="7">
                  <c:v>134</c:v>
                </c:pt>
                <c:pt idx="8">
                  <c:v>72</c:v>
                </c:pt>
                <c:pt idx="9">
                  <c:v>112</c:v>
                </c:pt>
                <c:pt idx="10">
                  <c:v>77</c:v>
                </c:pt>
                <c:pt idx="11">
                  <c:v>93</c:v>
                </c:pt>
                <c:pt idx="12">
                  <c:v>65</c:v>
                </c:pt>
                <c:pt idx="13">
                  <c:v>55</c:v>
                </c:pt>
                <c:pt idx="14">
                  <c:v>46</c:v>
                </c:pt>
                <c:pt idx="15">
                  <c:v>62</c:v>
                </c:pt>
                <c:pt idx="16">
                  <c:v>243</c:v>
                </c:pt>
                <c:pt idx="17">
                  <c:v>183</c:v>
                </c:pt>
                <c:pt idx="18">
                  <c:v>239</c:v>
                </c:pt>
                <c:pt idx="19">
                  <c:v>107</c:v>
                </c:pt>
                <c:pt idx="20">
                  <c:v>207</c:v>
                </c:pt>
                <c:pt idx="21">
                  <c:v>85</c:v>
                </c:pt>
                <c:pt idx="22">
                  <c:v>87</c:v>
                </c:pt>
                <c:pt idx="23">
                  <c:v>98</c:v>
                </c:pt>
                <c:pt idx="24">
                  <c:v>133</c:v>
                </c:pt>
                <c:pt idx="25">
                  <c:v>62</c:v>
                </c:pt>
                <c:pt idx="26">
                  <c:v>47</c:v>
                </c:pt>
                <c:pt idx="27">
                  <c:v>21</c:v>
                </c:pt>
                <c:pt idx="28">
                  <c:v>26</c:v>
                </c:pt>
                <c:pt idx="29">
                  <c:v>25</c:v>
                </c:pt>
                <c:pt idx="30">
                  <c:v>51</c:v>
                </c:pt>
              </c:numCache>
            </c:numRef>
          </c:val>
          <c:smooth val="0"/>
          <c:extLst>
            <c:ext xmlns:c16="http://schemas.microsoft.com/office/drawing/2014/chart" uri="{C3380CC4-5D6E-409C-BE32-E72D297353CC}">
              <c16:uniqueId val="{00000000-50EC-41ED-A78D-76C43AF96303}"/>
            </c:ext>
          </c:extLst>
        </c:ser>
        <c:dLbls>
          <c:showLegendKey val="0"/>
          <c:showVal val="0"/>
          <c:showCatName val="0"/>
          <c:showSerName val="0"/>
          <c:showPercent val="0"/>
          <c:showBubbleSize val="0"/>
        </c:dLbls>
        <c:smooth val="0"/>
        <c:axId val="373331128"/>
        <c:axId val="373339000"/>
      </c:lineChart>
      <c:dateAx>
        <c:axId val="373331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39000"/>
        <c:crosses val="autoZero"/>
        <c:auto val="1"/>
        <c:lblOffset val="100"/>
        <c:baseTimeUnit val="days"/>
      </c:dateAx>
      <c:valAx>
        <c:axId val="37333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3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178</c:v>
                </c:pt>
                <c:pt idx="1">
                  <c:v>250</c:v>
                </c:pt>
                <c:pt idx="2">
                  <c:v>220</c:v>
                </c:pt>
                <c:pt idx="3">
                  <c:v>248</c:v>
                </c:pt>
                <c:pt idx="4">
                  <c:v>255</c:v>
                </c:pt>
                <c:pt idx="5">
                  <c:v>263</c:v>
                </c:pt>
                <c:pt idx="6">
                  <c:v>939</c:v>
                </c:pt>
                <c:pt idx="7">
                  <c:v>1271</c:v>
                </c:pt>
                <c:pt idx="8">
                  <c:v>252</c:v>
                </c:pt>
                <c:pt idx="9">
                  <c:v>189</c:v>
                </c:pt>
                <c:pt idx="10">
                  <c:v>181</c:v>
                </c:pt>
                <c:pt idx="11">
                  <c:v>169</c:v>
                </c:pt>
                <c:pt idx="12">
                  <c:v>145</c:v>
                </c:pt>
                <c:pt idx="13">
                  <c:v>139</c:v>
                </c:pt>
                <c:pt idx="14">
                  <c:v>110</c:v>
                </c:pt>
                <c:pt idx="15">
                  <c:v>190</c:v>
                </c:pt>
                <c:pt idx="16">
                  <c:v>1063</c:v>
                </c:pt>
                <c:pt idx="17">
                  <c:v>837</c:v>
                </c:pt>
                <c:pt idx="18">
                  <c:v>517</c:v>
                </c:pt>
                <c:pt idx="19">
                  <c:v>199</c:v>
                </c:pt>
                <c:pt idx="20">
                  <c:v>609</c:v>
                </c:pt>
                <c:pt idx="21">
                  <c:v>343</c:v>
                </c:pt>
                <c:pt idx="22">
                  <c:v>199</c:v>
                </c:pt>
                <c:pt idx="23">
                  <c:v>494</c:v>
                </c:pt>
                <c:pt idx="24">
                  <c:v>653</c:v>
                </c:pt>
                <c:pt idx="25">
                  <c:v>120</c:v>
                </c:pt>
                <c:pt idx="26">
                  <c:v>100</c:v>
                </c:pt>
                <c:pt idx="27">
                  <c:v>62</c:v>
                </c:pt>
                <c:pt idx="28">
                  <c:v>53</c:v>
                </c:pt>
                <c:pt idx="29">
                  <c:v>54</c:v>
                </c:pt>
                <c:pt idx="30">
                  <c:v>143</c:v>
                </c:pt>
              </c:numCache>
            </c:numRef>
          </c:val>
          <c:smooth val="0"/>
          <c:extLst>
            <c:ext xmlns:c16="http://schemas.microsoft.com/office/drawing/2014/chart" uri="{C3380CC4-5D6E-409C-BE32-E72D297353CC}">
              <c16:uniqueId val="{00000000-E183-4DAF-B746-75ADF8B17951}"/>
            </c:ext>
          </c:extLst>
        </c:ser>
        <c:dLbls>
          <c:showLegendKey val="0"/>
          <c:showVal val="0"/>
          <c:showCatName val="0"/>
          <c:showSerName val="0"/>
          <c:showPercent val="0"/>
          <c:showBubbleSize val="0"/>
        </c:dLbls>
        <c:smooth val="0"/>
        <c:axId val="373333752"/>
        <c:axId val="373334080"/>
      </c:lineChart>
      <c:dateAx>
        <c:axId val="373333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34080"/>
        <c:crosses val="autoZero"/>
        <c:auto val="1"/>
        <c:lblOffset val="100"/>
        <c:baseTimeUnit val="days"/>
      </c:dateAx>
      <c:valAx>
        <c:axId val="37333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3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3.1522048988005202E-2</c:v>
                </c:pt>
                <c:pt idx="1">
                  <c:v>0</c:v>
                </c:pt>
                <c:pt idx="2">
                  <c:v>0</c:v>
                </c:pt>
                <c:pt idx="3">
                  <c:v>0</c:v>
                </c:pt>
                <c:pt idx="4">
                  <c:v>0.22406784489465001</c:v>
                </c:pt>
                <c:pt idx="5">
                  <c:v>2.6839314666316099E-2</c:v>
                </c:pt>
                <c:pt idx="6">
                  <c:v>0.283129429031445</c:v>
                </c:pt>
                <c:pt idx="7">
                  <c:v>0</c:v>
                </c:pt>
                <c:pt idx="8">
                  <c:v>4.8174830840650801E-2</c:v>
                </c:pt>
                <c:pt idx="9">
                  <c:v>0</c:v>
                </c:pt>
                <c:pt idx="10">
                  <c:v>0</c:v>
                </c:pt>
                <c:pt idx="11">
                  <c:v>2.79068240392665E-2</c:v>
                </c:pt>
                <c:pt idx="12">
                  <c:v>0</c:v>
                </c:pt>
                <c:pt idx="13">
                  <c:v>0</c:v>
                </c:pt>
                <c:pt idx="14">
                  <c:v>0</c:v>
                </c:pt>
                <c:pt idx="15">
                  <c:v>0</c:v>
                </c:pt>
                <c:pt idx="16">
                  <c:v>8.0116811952443995E-2</c:v>
                </c:pt>
                <c:pt idx="17">
                  <c:v>2.2963242409828302E-2</c:v>
                </c:pt>
                <c:pt idx="18">
                  <c:v>5.1656563116667303E-2</c:v>
                </c:pt>
                <c:pt idx="19">
                  <c:v>2.6233808821118199E-2</c:v>
                </c:pt>
                <c:pt idx="20">
                  <c:v>0.20423385664559199</c:v>
                </c:pt>
                <c:pt idx="21">
                  <c:v>0.42835678186040199</c:v>
                </c:pt>
                <c:pt idx="22">
                  <c:v>0</c:v>
                </c:pt>
                <c:pt idx="23">
                  <c:v>0.13164651000185701</c:v>
                </c:pt>
                <c:pt idx="24">
                  <c:v>0</c:v>
                </c:pt>
                <c:pt idx="25">
                  <c:v>2.53942942024553E-2</c:v>
                </c:pt>
                <c:pt idx="26">
                  <c:v>0</c:v>
                </c:pt>
                <c:pt idx="27">
                  <c:v>2.4025073440281298E-2</c:v>
                </c:pt>
                <c:pt idx="28">
                  <c:v>0</c:v>
                </c:pt>
                <c:pt idx="29">
                  <c:v>1.7472589874634199E-2</c:v>
                </c:pt>
                <c:pt idx="30">
                  <c:v>1.8564728108636401E-2</c:v>
                </c:pt>
              </c:numCache>
            </c:numRef>
          </c:val>
          <c:smooth val="0"/>
          <c:extLst>
            <c:ext xmlns:c16="http://schemas.microsoft.com/office/drawing/2014/chart" uri="{C3380CC4-5D6E-409C-BE32-E72D297353CC}">
              <c16:uniqueId val="{00000000-9C52-4319-AE99-4ADEA169C1D0}"/>
            </c:ext>
          </c:extLst>
        </c:ser>
        <c:dLbls>
          <c:showLegendKey val="0"/>
          <c:showVal val="0"/>
          <c:showCatName val="0"/>
          <c:showSerName val="0"/>
          <c:showPercent val="0"/>
          <c:showBubbleSize val="0"/>
        </c:dLbls>
        <c:smooth val="0"/>
        <c:axId val="373335392"/>
        <c:axId val="373338672"/>
      </c:lineChart>
      <c:dateAx>
        <c:axId val="373335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38672"/>
        <c:crosses val="autoZero"/>
        <c:auto val="1"/>
        <c:lblOffset val="100"/>
        <c:baseTimeUnit val="days"/>
      </c:dateAx>
      <c:valAx>
        <c:axId val="37333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3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2861</c:v>
                </c:pt>
              </c:numCache>
            </c:numRef>
          </c:val>
          <c:extLst>
            <c:ext xmlns:c16="http://schemas.microsoft.com/office/drawing/2014/chart" uri="{C3380CC4-5D6E-409C-BE32-E72D297353CC}">
              <c16:uniqueId val="{00000000-0D7A-4F74-8AD7-341E326FE82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61</c:v>
                </c:pt>
              </c:numCache>
            </c:numRef>
          </c:val>
          <c:extLst>
            <c:ext xmlns:c16="http://schemas.microsoft.com/office/drawing/2014/chart" uri="{C3380CC4-5D6E-409C-BE32-E72D297353CC}">
              <c16:uniqueId val="{00000001-0D7A-4F74-8AD7-341E326FE82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2</c:v>
                </c:pt>
              </c:numCache>
            </c:numRef>
          </c:val>
          <c:extLst>
            <c:ext xmlns:c16="http://schemas.microsoft.com/office/drawing/2014/chart" uri="{C3380CC4-5D6E-409C-BE32-E72D297353CC}">
              <c16:uniqueId val="{00000002-0D7A-4F74-8AD7-341E326FE82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2</c:v>
                </c:pt>
              </c:numCache>
            </c:numRef>
          </c:val>
          <c:extLst>
            <c:ext xmlns:c16="http://schemas.microsoft.com/office/drawing/2014/chart" uri="{C3380CC4-5D6E-409C-BE32-E72D297353CC}">
              <c16:uniqueId val="{00000003-0D7A-4F74-8AD7-341E326FE82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14</c:v>
                </c:pt>
              </c:numCache>
            </c:numRef>
          </c:val>
          <c:extLst>
            <c:ext xmlns:c16="http://schemas.microsoft.com/office/drawing/2014/chart" uri="{C3380CC4-5D6E-409C-BE32-E72D297353CC}">
              <c16:uniqueId val="{00000004-0D7A-4F74-8AD7-341E326FE82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0D7A-4F74-8AD7-341E326FE82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855</c:v>
                </c:pt>
              </c:numCache>
            </c:numRef>
          </c:val>
          <c:extLst>
            <c:ext xmlns:c16="http://schemas.microsoft.com/office/drawing/2014/chart" uri="{C3380CC4-5D6E-409C-BE32-E72D297353CC}">
              <c16:uniqueId val="{00000006-0D7A-4F74-8AD7-341E326FE82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1107</c:v>
                </c:pt>
              </c:numCache>
            </c:numRef>
          </c:val>
          <c:extLst>
            <c:ext xmlns:c16="http://schemas.microsoft.com/office/drawing/2014/chart" uri="{C3380CC4-5D6E-409C-BE32-E72D297353CC}">
              <c16:uniqueId val="{00000007-0D7A-4F74-8AD7-341E326FE82C}"/>
            </c:ext>
          </c:extLst>
        </c:ser>
        <c:dLbls>
          <c:showLegendKey val="0"/>
          <c:showVal val="0"/>
          <c:showCatName val="0"/>
          <c:showSerName val="0"/>
          <c:showPercent val="0"/>
          <c:showBubbleSize val="0"/>
        </c:dLbls>
        <c:gapWidth val="150"/>
        <c:overlap val="100"/>
        <c:axId val="373341952"/>
        <c:axId val="373344248"/>
      </c:barChart>
      <c:catAx>
        <c:axId val="373341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44248"/>
        <c:crosses val="autoZero"/>
        <c:auto val="1"/>
        <c:lblAlgn val="ctr"/>
        <c:lblOffset val="100"/>
        <c:noMultiLvlLbl val="0"/>
      </c:catAx>
      <c:valAx>
        <c:axId val="373344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4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7.7689875149087997E-2</c:v>
                </c:pt>
                <c:pt idx="1">
                  <c:v>2.2978695466631699E-2</c:v>
                </c:pt>
                <c:pt idx="2">
                  <c:v>6.1276521244351102E-2</c:v>
                </c:pt>
                <c:pt idx="3">
                  <c:v>2.6534922145991301E-2</c:v>
                </c:pt>
                <c:pt idx="4">
                  <c:v>0.18747697571188399</c:v>
                </c:pt>
                <c:pt idx="5">
                  <c:v>0.163951168448427</c:v>
                </c:pt>
                <c:pt idx="6">
                  <c:v>3.2826707809473797E-2</c:v>
                </c:pt>
              </c:numCache>
            </c:numRef>
          </c:val>
          <c:extLst>
            <c:ext xmlns:c16="http://schemas.microsoft.com/office/drawing/2014/chart" uri="{C3380CC4-5D6E-409C-BE32-E72D297353CC}">
              <c16:uniqueId val="{00000000-2B55-45C7-941D-C32C850E1F20}"/>
            </c:ext>
          </c:extLst>
        </c:ser>
        <c:dLbls>
          <c:showLegendKey val="0"/>
          <c:showVal val="0"/>
          <c:showCatName val="0"/>
          <c:showSerName val="0"/>
          <c:showPercent val="0"/>
          <c:showBubbleSize val="0"/>
        </c:dLbls>
        <c:gapWidth val="219"/>
        <c:overlap val="-27"/>
        <c:axId val="366815264"/>
        <c:axId val="375703440"/>
      </c:barChart>
      <c:catAx>
        <c:axId val="36681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703440"/>
        <c:crosses val="autoZero"/>
        <c:auto val="1"/>
        <c:lblAlgn val="ctr"/>
        <c:lblOffset val="100"/>
        <c:noMultiLvlLbl val="0"/>
      </c:catAx>
      <c:valAx>
        <c:axId val="37570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81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23280-2A38-4601-ADBF-0720DA4B97B3}"/>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85437D82-AEE1-424F-A7A2-FE56389DCCDB}"/>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61853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DE335-2D7E-4FD6-88CF-88F0F9D85809}"/>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E0890B05-39B7-4E9C-9EFD-26A36FD54CB6}"/>
              </a:ext>
            </a:extLst>
          </p:cNvPr>
          <p:cNvGraphicFramePr>
            <a:graphicFrameLocks noGrp="1"/>
          </p:cNvGraphicFramePr>
          <p:nvPr>
            <p:ph type="tbl" sz="quarter" idx="13"/>
            <p:extLst>
              <p:ext uri="{D42A27DB-BD31-4B8C-83A1-F6EECF244321}">
                <p14:modId xmlns:p14="http://schemas.microsoft.com/office/powerpoint/2010/main" val="3169348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16785998"/>
                    </a:ext>
                  </a:extLst>
                </a:gridCol>
                <a:gridCol w="740664">
                  <a:extLst>
                    <a:ext uri="{9D8B030D-6E8A-4147-A177-3AD203B41FA5}">
                      <a16:colId xmlns:a16="http://schemas.microsoft.com/office/drawing/2014/main" val="4126622962"/>
                    </a:ext>
                  </a:extLst>
                </a:gridCol>
                <a:gridCol w="740664">
                  <a:extLst>
                    <a:ext uri="{9D8B030D-6E8A-4147-A177-3AD203B41FA5}">
                      <a16:colId xmlns:a16="http://schemas.microsoft.com/office/drawing/2014/main" val="3016736364"/>
                    </a:ext>
                  </a:extLst>
                </a:gridCol>
                <a:gridCol w="740664">
                  <a:extLst>
                    <a:ext uri="{9D8B030D-6E8A-4147-A177-3AD203B41FA5}">
                      <a16:colId xmlns:a16="http://schemas.microsoft.com/office/drawing/2014/main" val="714044473"/>
                    </a:ext>
                  </a:extLst>
                </a:gridCol>
                <a:gridCol w="740664">
                  <a:extLst>
                    <a:ext uri="{9D8B030D-6E8A-4147-A177-3AD203B41FA5}">
                      <a16:colId xmlns:a16="http://schemas.microsoft.com/office/drawing/2014/main" val="4222230356"/>
                    </a:ext>
                  </a:extLst>
                </a:gridCol>
                <a:gridCol w="740664">
                  <a:extLst>
                    <a:ext uri="{9D8B030D-6E8A-4147-A177-3AD203B41FA5}">
                      <a16:colId xmlns:a16="http://schemas.microsoft.com/office/drawing/2014/main" val="1617929139"/>
                    </a:ext>
                  </a:extLst>
                </a:gridCol>
                <a:gridCol w="740664">
                  <a:extLst>
                    <a:ext uri="{9D8B030D-6E8A-4147-A177-3AD203B41FA5}">
                      <a16:colId xmlns:a16="http://schemas.microsoft.com/office/drawing/2014/main" val="1136375595"/>
                    </a:ext>
                  </a:extLst>
                </a:gridCol>
                <a:gridCol w="740664">
                  <a:extLst>
                    <a:ext uri="{9D8B030D-6E8A-4147-A177-3AD203B41FA5}">
                      <a16:colId xmlns:a16="http://schemas.microsoft.com/office/drawing/2014/main" val="1477197304"/>
                    </a:ext>
                  </a:extLst>
                </a:gridCol>
                <a:gridCol w="740664">
                  <a:extLst>
                    <a:ext uri="{9D8B030D-6E8A-4147-A177-3AD203B41FA5}">
                      <a16:colId xmlns:a16="http://schemas.microsoft.com/office/drawing/2014/main" val="2089571929"/>
                    </a:ext>
                  </a:extLst>
                </a:gridCol>
                <a:gridCol w="740664">
                  <a:extLst>
                    <a:ext uri="{9D8B030D-6E8A-4147-A177-3AD203B41FA5}">
                      <a16:colId xmlns:a16="http://schemas.microsoft.com/office/drawing/2014/main" val="38085371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84751459"/>
                  </a:ext>
                </a:extLst>
              </a:tr>
              <a:tr h="370840">
                <a:tc>
                  <a:txBody>
                    <a:bodyPr/>
                    <a:lstStyle/>
                    <a:p>
                      <a:r>
                        <a:rPr lang="en-US" sz="1000"/>
                        <a:t>Buttercup Malaysia</a:t>
                      </a:r>
                    </a:p>
                  </a:txBody>
                  <a:tcPr/>
                </a:tc>
                <a:tc>
                  <a:txBody>
                    <a:bodyPr/>
                    <a:lstStyle/>
                    <a:p>
                      <a:r>
                        <a:rPr lang="en-US" sz="1000"/>
                        <a:t>183142</a:t>
                      </a:r>
                    </a:p>
                  </a:txBody>
                  <a:tcPr/>
                </a:tc>
                <a:tc>
                  <a:txBody>
                    <a:bodyPr/>
                    <a:lstStyle/>
                    <a:p>
                      <a:r>
                        <a:rPr lang="en-US" sz="1000"/>
                        <a:t>731</a:t>
                      </a:r>
                    </a:p>
                  </a:txBody>
                  <a:tcPr/>
                </a:tc>
                <a:tc>
                  <a:txBody>
                    <a:bodyPr/>
                    <a:lstStyle/>
                    <a:p>
                      <a:r>
                        <a:rPr lang="en-US" sz="1000"/>
                        <a:t>28</a:t>
                      </a:r>
                    </a:p>
                  </a:txBody>
                  <a:tcPr/>
                </a:tc>
                <a:tc>
                  <a:txBody>
                    <a:bodyPr/>
                    <a:lstStyle/>
                    <a:p>
                      <a:r>
                        <a:rPr lang="en-US" sz="1000"/>
                        <a:t>2940</a:t>
                      </a:r>
                    </a:p>
                  </a:txBody>
                  <a:tcPr/>
                </a:tc>
                <a:tc>
                  <a:txBody>
                    <a:bodyPr/>
                    <a:lstStyle/>
                    <a:p>
                      <a:r>
                        <a:rPr lang="en-US" sz="1000"/>
                        <a:t>855</a:t>
                      </a:r>
                    </a:p>
                  </a:txBody>
                  <a:tcPr/>
                </a:tc>
                <a:tc>
                  <a:txBody>
                    <a:bodyPr/>
                    <a:lstStyle/>
                    <a:p>
                      <a:r>
                        <a:rPr lang="en-US" sz="1000"/>
                        <a:t>1107</a:t>
                      </a:r>
                    </a:p>
                  </a:txBody>
                  <a:tcPr/>
                </a:tc>
                <a:tc>
                  <a:txBody>
                    <a:bodyPr/>
                    <a:lstStyle/>
                    <a:p>
                      <a:r>
                        <a:rPr lang="en-US" sz="1000"/>
                        <a:t>0</a:t>
                      </a:r>
                    </a:p>
                  </a:txBody>
                  <a:tcPr/>
                </a:tc>
                <a:tc>
                  <a:txBody>
                    <a:bodyPr/>
                    <a:lstStyle/>
                    <a:p>
                      <a:r>
                        <a:rPr lang="en-US" sz="1000"/>
                        <a:t>0.0958 %</a:t>
                      </a:r>
                    </a:p>
                  </a:txBody>
                  <a:tcPr/>
                </a:tc>
                <a:tc>
                  <a:txBody>
                    <a:bodyPr/>
                    <a:lstStyle/>
                    <a:p>
                      <a:r>
                        <a:rPr lang="en-US" sz="1000"/>
                        <a:t>0.0 %</a:t>
                      </a:r>
                    </a:p>
                  </a:txBody>
                  <a:tcPr/>
                </a:tc>
                <a:extLst>
                  <a:ext uri="{0D108BD9-81ED-4DB2-BD59-A6C34878D82A}">
                    <a16:rowId xmlns:a16="http://schemas.microsoft.com/office/drawing/2014/main" val="2682444915"/>
                  </a:ext>
                </a:extLst>
              </a:tr>
            </a:tbl>
          </a:graphicData>
        </a:graphic>
      </p:graphicFrame>
      <p:sp>
        <p:nvSpPr>
          <p:cNvPr id="4" name="Text Placeholder 3">
            <a:extLst>
              <a:ext uri="{FF2B5EF4-FFF2-40B4-BE49-F238E27FC236}">
                <a16:creationId xmlns:a16="http://schemas.microsoft.com/office/drawing/2014/main" id="{4C304F2A-A05B-4CA1-B63B-7BC7B762AB7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869958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49228-3908-4735-A131-965E48A5FF18}"/>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2C616FEB-0FF0-4EA5-8890-D94580CCEAA0}"/>
              </a:ext>
            </a:extLst>
          </p:cNvPr>
          <p:cNvGraphicFramePr>
            <a:graphicFrameLocks noGrp="1"/>
          </p:cNvGraphicFramePr>
          <p:nvPr>
            <p:ph type="chart" sz="quarter" idx="13"/>
            <p:extLst>
              <p:ext uri="{D42A27DB-BD31-4B8C-83A1-F6EECF244321}">
                <p14:modId xmlns:p14="http://schemas.microsoft.com/office/powerpoint/2010/main" val="1669720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DF1355-8E2F-4C7F-9ACF-23F2E693118F}"/>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9D7B7AAF-22FD-401F-A83D-1652BE30BD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2346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8E789-760C-432E-81CE-4679170AA82F}"/>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06047817-40FC-45B5-BB0F-B4D7B3DE0AD7}"/>
              </a:ext>
            </a:extLst>
          </p:cNvPr>
          <p:cNvGraphicFramePr>
            <a:graphicFrameLocks noGrp="1"/>
          </p:cNvGraphicFramePr>
          <p:nvPr>
            <p:ph type="chart" sz="quarter" idx="13"/>
            <p:extLst>
              <p:ext uri="{D42A27DB-BD31-4B8C-83A1-F6EECF244321}">
                <p14:modId xmlns:p14="http://schemas.microsoft.com/office/powerpoint/2010/main" val="797216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43F22F-5DD5-4EFA-BEFE-888D85C573ED}"/>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F70081A1-4776-4B54-8683-EEABEA93A9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06649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C6735-6BE0-4DBE-9E2A-99548DA10F95}"/>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B69D9623-FFBE-4939-988F-1F357DEC3267}"/>
              </a:ext>
            </a:extLst>
          </p:cNvPr>
          <p:cNvGraphicFramePr>
            <a:graphicFrameLocks noGrp="1"/>
          </p:cNvGraphicFramePr>
          <p:nvPr>
            <p:ph type="chart" sz="quarter" idx="13"/>
            <p:extLst>
              <p:ext uri="{D42A27DB-BD31-4B8C-83A1-F6EECF244321}">
                <p14:modId xmlns:p14="http://schemas.microsoft.com/office/powerpoint/2010/main" val="1953282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0F4E04-CB98-4054-9480-2E1A625B1853}"/>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9411C08A-6A8C-4F31-AC91-6556CB29FE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1743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AE1D0-D2BC-4DEE-ABDE-901C52D7F0D4}"/>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1C54D728-4C4B-49B3-9A04-10BF2E4CB784}"/>
              </a:ext>
            </a:extLst>
          </p:cNvPr>
          <p:cNvGraphicFramePr>
            <a:graphicFrameLocks noGrp="1"/>
          </p:cNvGraphicFramePr>
          <p:nvPr>
            <p:ph type="chart" sz="quarter" idx="13"/>
            <p:extLst>
              <p:ext uri="{D42A27DB-BD31-4B8C-83A1-F6EECF244321}">
                <p14:modId xmlns:p14="http://schemas.microsoft.com/office/powerpoint/2010/main" val="2534736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BC830B-9FD0-422C-B51B-8C13576D4127}"/>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047FF2B5-D9D1-4C0F-863C-5C5801F8C6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7185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49F67-1801-4639-AD0B-DB305F2C4181}"/>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30D9A565-3FF9-4839-93B3-0A0BB61DB16D}"/>
              </a:ext>
            </a:extLst>
          </p:cNvPr>
          <p:cNvGraphicFramePr>
            <a:graphicFrameLocks noGrp="1"/>
          </p:cNvGraphicFramePr>
          <p:nvPr>
            <p:ph type="chart" sz="quarter" idx="13"/>
            <p:extLst>
              <p:ext uri="{D42A27DB-BD31-4B8C-83A1-F6EECF244321}">
                <p14:modId xmlns:p14="http://schemas.microsoft.com/office/powerpoint/2010/main" val="2701923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2C0006-726B-44E7-AF3A-E3AA92A3F13C}"/>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1BD02597-BCB0-4DA7-BCBF-C0D7228C5B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4402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1E670-80B0-47E0-8334-9F7AD32DEC42}"/>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9AB38C67-6FCF-4E6D-9E3D-AC538FB45D8D}"/>
              </a:ext>
            </a:extLst>
          </p:cNvPr>
          <p:cNvGraphicFramePr>
            <a:graphicFrameLocks noGrp="1"/>
          </p:cNvGraphicFramePr>
          <p:nvPr>
            <p:ph type="chart" sz="quarter" idx="13"/>
            <p:extLst>
              <p:ext uri="{D42A27DB-BD31-4B8C-83A1-F6EECF244321}">
                <p14:modId xmlns:p14="http://schemas.microsoft.com/office/powerpoint/2010/main" val="1083494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6C7095-9BE0-407A-8442-6C12E966F94C}"/>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FFBA592B-600D-478B-B5E6-568303F67F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8762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4A1C0-1ACD-4173-8D1F-54FC8C19C802}"/>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8ECC1ABA-7E80-472B-B66F-1934C4F521BC}"/>
              </a:ext>
            </a:extLst>
          </p:cNvPr>
          <p:cNvGraphicFramePr>
            <a:graphicFrameLocks noGrp="1"/>
          </p:cNvGraphicFramePr>
          <p:nvPr>
            <p:ph type="chart" sz="quarter" idx="13"/>
            <p:extLst>
              <p:ext uri="{D42A27DB-BD31-4B8C-83A1-F6EECF244321}">
                <p14:modId xmlns:p14="http://schemas.microsoft.com/office/powerpoint/2010/main" val="3366097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AB3509-93D2-46DD-AE29-44B8F8814295}"/>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47FD0447-B45A-4AFC-BE2B-93BF7C7163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7662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40020-34DD-4AA5-A3F6-E71ED751F324}"/>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6427B376-FA67-4A50-A2FA-68410430A8D7}"/>
              </a:ext>
            </a:extLst>
          </p:cNvPr>
          <p:cNvGraphicFramePr>
            <a:graphicFrameLocks noGrp="1"/>
          </p:cNvGraphicFramePr>
          <p:nvPr>
            <p:ph type="chart" sz="quarter" idx="13"/>
            <p:extLst>
              <p:ext uri="{D42A27DB-BD31-4B8C-83A1-F6EECF244321}">
                <p14:modId xmlns:p14="http://schemas.microsoft.com/office/powerpoint/2010/main" val="2486438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58E07D-F139-4DEC-A9CA-D03C6E92913D}"/>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8BC8197C-2D8D-45E9-98BC-70FA49B163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1690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03912-FEEB-4A0E-8A0F-529567A1014E}"/>
              </a:ext>
            </a:extLst>
          </p:cNvPr>
          <p:cNvSpPr>
            <a:spLocks noGrp="1"/>
          </p:cNvSpPr>
          <p:nvPr>
            <p:ph type="title"/>
          </p:nvPr>
        </p:nvSpPr>
        <p:spPr/>
        <p:txBody>
          <a:bodyPr/>
          <a:lstStyle/>
          <a:p>
            <a:r>
              <a:rPr lang="en-US"/>
              <a:t>Facebook Facebook FB - Own Posts Table I-Rate (Insights)  | Buttercup Malaysia - 1 of 26</a:t>
            </a:r>
          </a:p>
        </p:txBody>
      </p:sp>
      <p:graphicFrame>
        <p:nvGraphicFramePr>
          <p:cNvPr id="5" name="Table Placeholder 4">
            <a:extLst>
              <a:ext uri="{FF2B5EF4-FFF2-40B4-BE49-F238E27FC236}">
                <a16:creationId xmlns:a16="http://schemas.microsoft.com/office/drawing/2014/main" id="{608FA77A-62BB-40B9-8625-E12451459EED}"/>
              </a:ext>
            </a:extLst>
          </p:cNvPr>
          <p:cNvGraphicFramePr>
            <a:graphicFrameLocks noGrp="1"/>
          </p:cNvGraphicFramePr>
          <p:nvPr>
            <p:ph type="tbl" sz="quarter" idx="13"/>
            <p:extLst>
              <p:ext uri="{D42A27DB-BD31-4B8C-83A1-F6EECF244321}">
                <p14:modId xmlns:p14="http://schemas.microsoft.com/office/powerpoint/2010/main" val="691329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92303534"/>
                    </a:ext>
                  </a:extLst>
                </a:gridCol>
                <a:gridCol w="987552">
                  <a:extLst>
                    <a:ext uri="{9D8B030D-6E8A-4147-A177-3AD203B41FA5}">
                      <a16:colId xmlns:a16="http://schemas.microsoft.com/office/drawing/2014/main" val="2485207110"/>
                    </a:ext>
                  </a:extLst>
                </a:gridCol>
                <a:gridCol w="658368">
                  <a:extLst>
                    <a:ext uri="{9D8B030D-6E8A-4147-A177-3AD203B41FA5}">
                      <a16:colId xmlns:a16="http://schemas.microsoft.com/office/drawing/2014/main" val="1699416109"/>
                    </a:ext>
                  </a:extLst>
                </a:gridCol>
                <a:gridCol w="658368">
                  <a:extLst>
                    <a:ext uri="{9D8B030D-6E8A-4147-A177-3AD203B41FA5}">
                      <a16:colId xmlns:a16="http://schemas.microsoft.com/office/drawing/2014/main" val="3155612325"/>
                    </a:ext>
                  </a:extLst>
                </a:gridCol>
                <a:gridCol w="493776">
                  <a:extLst>
                    <a:ext uri="{9D8B030D-6E8A-4147-A177-3AD203B41FA5}">
                      <a16:colId xmlns:a16="http://schemas.microsoft.com/office/drawing/2014/main" val="2976106249"/>
                    </a:ext>
                  </a:extLst>
                </a:gridCol>
                <a:gridCol w="493776">
                  <a:extLst>
                    <a:ext uri="{9D8B030D-6E8A-4147-A177-3AD203B41FA5}">
                      <a16:colId xmlns:a16="http://schemas.microsoft.com/office/drawing/2014/main" val="1249079521"/>
                    </a:ext>
                  </a:extLst>
                </a:gridCol>
                <a:gridCol w="411480">
                  <a:extLst>
                    <a:ext uri="{9D8B030D-6E8A-4147-A177-3AD203B41FA5}">
                      <a16:colId xmlns:a16="http://schemas.microsoft.com/office/drawing/2014/main" val="2594557204"/>
                    </a:ext>
                  </a:extLst>
                </a:gridCol>
                <a:gridCol w="493776">
                  <a:extLst>
                    <a:ext uri="{9D8B030D-6E8A-4147-A177-3AD203B41FA5}">
                      <a16:colId xmlns:a16="http://schemas.microsoft.com/office/drawing/2014/main" val="1456833345"/>
                    </a:ext>
                  </a:extLst>
                </a:gridCol>
                <a:gridCol w="493776">
                  <a:extLst>
                    <a:ext uri="{9D8B030D-6E8A-4147-A177-3AD203B41FA5}">
                      <a16:colId xmlns:a16="http://schemas.microsoft.com/office/drawing/2014/main" val="3379783863"/>
                    </a:ext>
                  </a:extLst>
                </a:gridCol>
                <a:gridCol w="493776">
                  <a:extLst>
                    <a:ext uri="{9D8B030D-6E8A-4147-A177-3AD203B41FA5}">
                      <a16:colId xmlns:a16="http://schemas.microsoft.com/office/drawing/2014/main" val="1260186796"/>
                    </a:ext>
                  </a:extLst>
                </a:gridCol>
                <a:gridCol w="493776">
                  <a:extLst>
                    <a:ext uri="{9D8B030D-6E8A-4147-A177-3AD203B41FA5}">
                      <a16:colId xmlns:a16="http://schemas.microsoft.com/office/drawing/2014/main" val="1118566922"/>
                    </a:ext>
                  </a:extLst>
                </a:gridCol>
                <a:gridCol w="493776">
                  <a:extLst>
                    <a:ext uri="{9D8B030D-6E8A-4147-A177-3AD203B41FA5}">
                      <a16:colId xmlns:a16="http://schemas.microsoft.com/office/drawing/2014/main" val="2929186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731255324"/>
                  </a:ext>
                </a:extLst>
              </a:tr>
            </a:tbl>
          </a:graphicData>
        </a:graphic>
      </p:graphicFrame>
      <p:sp>
        <p:nvSpPr>
          <p:cNvPr id="4" name="Text Placeholder 3">
            <a:extLst>
              <a:ext uri="{FF2B5EF4-FFF2-40B4-BE49-F238E27FC236}">
                <a16:creationId xmlns:a16="http://schemas.microsoft.com/office/drawing/2014/main" id="{D84D3872-29DB-4147-86F2-FD8C8614AB5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1330987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E7FD9-155D-4496-A963-6BE57D8505C9}"/>
              </a:ext>
            </a:extLst>
          </p:cNvPr>
          <p:cNvSpPr>
            <a:spLocks noGrp="1"/>
          </p:cNvSpPr>
          <p:nvPr>
            <p:ph type="title"/>
          </p:nvPr>
        </p:nvSpPr>
        <p:spPr/>
        <p:txBody>
          <a:bodyPr/>
          <a:lstStyle/>
          <a:p>
            <a:r>
              <a:rPr lang="en-US"/>
              <a:t>Facebook Facebook FB - Own Posts Table I-Rate (Insights)  | Buttercup Malaysia - 2 of 26</a:t>
            </a:r>
          </a:p>
        </p:txBody>
      </p:sp>
      <p:graphicFrame>
        <p:nvGraphicFramePr>
          <p:cNvPr id="5" name="Table Placeholder 4">
            <a:extLst>
              <a:ext uri="{FF2B5EF4-FFF2-40B4-BE49-F238E27FC236}">
                <a16:creationId xmlns:a16="http://schemas.microsoft.com/office/drawing/2014/main" id="{84D8A643-ECA6-4213-BC0D-E131D0BB2BFF}"/>
              </a:ext>
            </a:extLst>
          </p:cNvPr>
          <p:cNvGraphicFramePr>
            <a:graphicFrameLocks noGrp="1"/>
          </p:cNvGraphicFramePr>
          <p:nvPr>
            <p:ph type="tbl" sz="quarter" idx="13"/>
            <p:extLst>
              <p:ext uri="{D42A27DB-BD31-4B8C-83A1-F6EECF244321}">
                <p14:modId xmlns:p14="http://schemas.microsoft.com/office/powerpoint/2010/main" val="2676921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40287740"/>
                    </a:ext>
                  </a:extLst>
                </a:gridCol>
                <a:gridCol w="987552">
                  <a:extLst>
                    <a:ext uri="{9D8B030D-6E8A-4147-A177-3AD203B41FA5}">
                      <a16:colId xmlns:a16="http://schemas.microsoft.com/office/drawing/2014/main" val="1851212907"/>
                    </a:ext>
                  </a:extLst>
                </a:gridCol>
                <a:gridCol w="658368">
                  <a:extLst>
                    <a:ext uri="{9D8B030D-6E8A-4147-A177-3AD203B41FA5}">
                      <a16:colId xmlns:a16="http://schemas.microsoft.com/office/drawing/2014/main" val="707750019"/>
                    </a:ext>
                  </a:extLst>
                </a:gridCol>
                <a:gridCol w="658368">
                  <a:extLst>
                    <a:ext uri="{9D8B030D-6E8A-4147-A177-3AD203B41FA5}">
                      <a16:colId xmlns:a16="http://schemas.microsoft.com/office/drawing/2014/main" val="2929675851"/>
                    </a:ext>
                  </a:extLst>
                </a:gridCol>
                <a:gridCol w="493776">
                  <a:extLst>
                    <a:ext uri="{9D8B030D-6E8A-4147-A177-3AD203B41FA5}">
                      <a16:colId xmlns:a16="http://schemas.microsoft.com/office/drawing/2014/main" val="132797106"/>
                    </a:ext>
                  </a:extLst>
                </a:gridCol>
                <a:gridCol w="493776">
                  <a:extLst>
                    <a:ext uri="{9D8B030D-6E8A-4147-A177-3AD203B41FA5}">
                      <a16:colId xmlns:a16="http://schemas.microsoft.com/office/drawing/2014/main" val="701987111"/>
                    </a:ext>
                  </a:extLst>
                </a:gridCol>
                <a:gridCol w="411480">
                  <a:extLst>
                    <a:ext uri="{9D8B030D-6E8A-4147-A177-3AD203B41FA5}">
                      <a16:colId xmlns:a16="http://schemas.microsoft.com/office/drawing/2014/main" val="1188064842"/>
                    </a:ext>
                  </a:extLst>
                </a:gridCol>
                <a:gridCol w="493776">
                  <a:extLst>
                    <a:ext uri="{9D8B030D-6E8A-4147-A177-3AD203B41FA5}">
                      <a16:colId xmlns:a16="http://schemas.microsoft.com/office/drawing/2014/main" val="1460411527"/>
                    </a:ext>
                  </a:extLst>
                </a:gridCol>
                <a:gridCol w="493776">
                  <a:extLst>
                    <a:ext uri="{9D8B030D-6E8A-4147-A177-3AD203B41FA5}">
                      <a16:colId xmlns:a16="http://schemas.microsoft.com/office/drawing/2014/main" val="1614735256"/>
                    </a:ext>
                  </a:extLst>
                </a:gridCol>
                <a:gridCol w="493776">
                  <a:extLst>
                    <a:ext uri="{9D8B030D-6E8A-4147-A177-3AD203B41FA5}">
                      <a16:colId xmlns:a16="http://schemas.microsoft.com/office/drawing/2014/main" val="1778553289"/>
                    </a:ext>
                  </a:extLst>
                </a:gridCol>
                <a:gridCol w="493776">
                  <a:extLst>
                    <a:ext uri="{9D8B030D-6E8A-4147-A177-3AD203B41FA5}">
                      <a16:colId xmlns:a16="http://schemas.microsoft.com/office/drawing/2014/main" val="4265236215"/>
                    </a:ext>
                  </a:extLst>
                </a:gridCol>
                <a:gridCol w="493776">
                  <a:extLst>
                    <a:ext uri="{9D8B030D-6E8A-4147-A177-3AD203B41FA5}">
                      <a16:colId xmlns:a16="http://schemas.microsoft.com/office/drawing/2014/main" val="4145750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49055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- 2022-01-31 11:00:01</a:t>
                      </a:r>
                      <a:r>
                        <a:rPr kumimoji="0" lang="en-US" sz="1000" b="0" i="0" u="none" strike="noStrike" kern="1200" cap="none" spc="0" normalizeH="0" baseline="0" noProof="0">
                          <a:ln>
                            <a:noFill/>
                          </a:ln>
                          <a:solidFill>
                            <a:prstClr val="black"/>
                          </a:solidFill>
                          <a:effectLst/>
                          <a:uLnTx/>
                          <a:uFillTx/>
                          <a:latin typeface="+mn-lt"/>
                          <a:ea typeface="+mn-ea"/>
                          <a:cs typeface="+mn-cs"/>
                        </a:rPr>
                        <a:t>
 Yes we shall, @rawlins_glam! Buttercup pun nak ada morning view macam ni! Terima kasih @rawlins_glam kerana menggunakan Buttercup. Sememangnya sangat mudah untuk memulakan hari anda dengan Buttercup ;)
___________________________________________________
Repost: 
My favourite Buttercup brand has launched their new Buttercup margarine that is healthy and tasty!
🌞
This is my current morning view during breakfast every day as it is super easy to prepare.
Not to mention that it is halal and yummy, over the crispy toast. And it is healthier too as it is cholesterol free, excellent source of Vitamins A, D3 and E.
Get yours and have an online breakfast date together, shall we? #ButtercupMalaysia #Buttercup #homemadewithlove #ButtercupMargarineSpread
#RawlinsEats #RawlinsLifestyle #RawlinsGLAM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https://quintly-image-storage.s3.amazonaws.com/9d175cdd28e15bd0c0c48ee24cf94e12/7652ce90f177f350d55f687e6e98b5bf.jpg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737050812"/>
                  </a:ext>
                </a:extLst>
              </a:tr>
            </a:tbl>
          </a:graphicData>
        </a:graphic>
      </p:graphicFrame>
      <p:sp>
        <p:nvSpPr>
          <p:cNvPr id="4" name="Text Placeholder 3">
            <a:extLst>
              <a:ext uri="{FF2B5EF4-FFF2-40B4-BE49-F238E27FC236}">
                <a16:creationId xmlns:a16="http://schemas.microsoft.com/office/drawing/2014/main" id="{2D0991EB-B9AE-4B88-B83C-A50A16098E0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718667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E2FB4-1105-47BD-86E9-0C31AD1B2094}"/>
              </a:ext>
            </a:extLst>
          </p:cNvPr>
          <p:cNvSpPr>
            <a:spLocks noGrp="1"/>
          </p:cNvSpPr>
          <p:nvPr>
            <p:ph type="title"/>
          </p:nvPr>
        </p:nvSpPr>
        <p:spPr/>
        <p:txBody>
          <a:bodyPr/>
          <a:lstStyle/>
          <a:p>
            <a:r>
              <a:rPr lang="en-US"/>
              <a:t>Facebook Facebook FB - Own Posts Table I-Rate (Insights)  | Buttercup Malaysia - 3 of 26</a:t>
            </a:r>
          </a:p>
        </p:txBody>
      </p:sp>
      <p:graphicFrame>
        <p:nvGraphicFramePr>
          <p:cNvPr id="5" name="Table Placeholder 4">
            <a:extLst>
              <a:ext uri="{FF2B5EF4-FFF2-40B4-BE49-F238E27FC236}">
                <a16:creationId xmlns:a16="http://schemas.microsoft.com/office/drawing/2014/main" id="{5F6CEC78-CDD3-40A1-A373-C4C0B42B3AD1}"/>
              </a:ext>
            </a:extLst>
          </p:cNvPr>
          <p:cNvGraphicFramePr>
            <a:graphicFrameLocks noGrp="1"/>
          </p:cNvGraphicFramePr>
          <p:nvPr>
            <p:ph type="tbl" sz="quarter" idx="13"/>
            <p:extLst>
              <p:ext uri="{D42A27DB-BD31-4B8C-83A1-F6EECF244321}">
                <p14:modId xmlns:p14="http://schemas.microsoft.com/office/powerpoint/2010/main" val="1442205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99014759"/>
                    </a:ext>
                  </a:extLst>
                </a:gridCol>
                <a:gridCol w="987552">
                  <a:extLst>
                    <a:ext uri="{9D8B030D-6E8A-4147-A177-3AD203B41FA5}">
                      <a16:colId xmlns:a16="http://schemas.microsoft.com/office/drawing/2014/main" val="180933337"/>
                    </a:ext>
                  </a:extLst>
                </a:gridCol>
                <a:gridCol w="658368">
                  <a:extLst>
                    <a:ext uri="{9D8B030D-6E8A-4147-A177-3AD203B41FA5}">
                      <a16:colId xmlns:a16="http://schemas.microsoft.com/office/drawing/2014/main" val="1614551874"/>
                    </a:ext>
                  </a:extLst>
                </a:gridCol>
                <a:gridCol w="658368">
                  <a:extLst>
                    <a:ext uri="{9D8B030D-6E8A-4147-A177-3AD203B41FA5}">
                      <a16:colId xmlns:a16="http://schemas.microsoft.com/office/drawing/2014/main" val="2555241657"/>
                    </a:ext>
                  </a:extLst>
                </a:gridCol>
                <a:gridCol w="493776">
                  <a:extLst>
                    <a:ext uri="{9D8B030D-6E8A-4147-A177-3AD203B41FA5}">
                      <a16:colId xmlns:a16="http://schemas.microsoft.com/office/drawing/2014/main" val="4172461535"/>
                    </a:ext>
                  </a:extLst>
                </a:gridCol>
                <a:gridCol w="493776">
                  <a:extLst>
                    <a:ext uri="{9D8B030D-6E8A-4147-A177-3AD203B41FA5}">
                      <a16:colId xmlns:a16="http://schemas.microsoft.com/office/drawing/2014/main" val="3960787133"/>
                    </a:ext>
                  </a:extLst>
                </a:gridCol>
                <a:gridCol w="411480">
                  <a:extLst>
                    <a:ext uri="{9D8B030D-6E8A-4147-A177-3AD203B41FA5}">
                      <a16:colId xmlns:a16="http://schemas.microsoft.com/office/drawing/2014/main" val="2787192387"/>
                    </a:ext>
                  </a:extLst>
                </a:gridCol>
                <a:gridCol w="493776">
                  <a:extLst>
                    <a:ext uri="{9D8B030D-6E8A-4147-A177-3AD203B41FA5}">
                      <a16:colId xmlns:a16="http://schemas.microsoft.com/office/drawing/2014/main" val="939876372"/>
                    </a:ext>
                  </a:extLst>
                </a:gridCol>
                <a:gridCol w="493776">
                  <a:extLst>
                    <a:ext uri="{9D8B030D-6E8A-4147-A177-3AD203B41FA5}">
                      <a16:colId xmlns:a16="http://schemas.microsoft.com/office/drawing/2014/main" val="332426895"/>
                    </a:ext>
                  </a:extLst>
                </a:gridCol>
                <a:gridCol w="493776">
                  <a:extLst>
                    <a:ext uri="{9D8B030D-6E8A-4147-A177-3AD203B41FA5}">
                      <a16:colId xmlns:a16="http://schemas.microsoft.com/office/drawing/2014/main" val="2080683871"/>
                    </a:ext>
                  </a:extLst>
                </a:gridCol>
                <a:gridCol w="493776">
                  <a:extLst>
                    <a:ext uri="{9D8B030D-6E8A-4147-A177-3AD203B41FA5}">
                      <a16:colId xmlns:a16="http://schemas.microsoft.com/office/drawing/2014/main" val="1462830986"/>
                    </a:ext>
                  </a:extLst>
                </a:gridCol>
                <a:gridCol w="493776">
                  <a:extLst>
                    <a:ext uri="{9D8B030D-6E8A-4147-A177-3AD203B41FA5}">
                      <a16:colId xmlns:a16="http://schemas.microsoft.com/office/drawing/2014/main" val="756479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8112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- 2022-01-30 10:30:02</a:t>
                      </a:r>
                      <a:r>
                        <a:rPr kumimoji="0" lang="en-US" sz="1000" b="0" i="0" u="none" strike="noStrike" kern="1200" cap="none" spc="0" normalizeH="0" baseline="0" noProof="0">
                          <a:ln>
                            <a:noFill/>
                          </a:ln>
                          <a:solidFill>
                            <a:prstClr val="black"/>
                          </a:solidFill>
                          <a:effectLst/>
                          <a:uLnTx/>
                          <a:uFillTx/>
                          <a:latin typeface="+mn-lt"/>
                          <a:ea typeface="+mn-ea"/>
                          <a:cs typeface="+mn-cs"/>
                        </a:rPr>
                        <a:t>
 A little slice of heaven. 
Buttercup, that is. 
Show your love for Buttercup with stickers and gifs in the comments section below!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https://quintly-image-storage.s3.amazonaws.com/9d175cdd28e15bd0c0c48ee24cf94e12/5c037333fe105b8f49ee58ac79fe6b45.jpg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968587591"/>
                  </a:ext>
                </a:extLst>
              </a:tr>
            </a:tbl>
          </a:graphicData>
        </a:graphic>
      </p:graphicFrame>
      <p:sp>
        <p:nvSpPr>
          <p:cNvPr id="4" name="Text Placeholder 3">
            <a:extLst>
              <a:ext uri="{FF2B5EF4-FFF2-40B4-BE49-F238E27FC236}">
                <a16:creationId xmlns:a16="http://schemas.microsoft.com/office/drawing/2014/main" id="{6A138680-6324-48A3-8E8D-A4087F2E185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543083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D29CE-2DEC-4BCC-A5D8-93293C6B8193}"/>
              </a:ext>
            </a:extLst>
          </p:cNvPr>
          <p:cNvSpPr>
            <a:spLocks noGrp="1"/>
          </p:cNvSpPr>
          <p:nvPr>
            <p:ph type="title"/>
          </p:nvPr>
        </p:nvSpPr>
        <p:spPr/>
        <p:txBody>
          <a:bodyPr/>
          <a:lstStyle/>
          <a:p>
            <a:r>
              <a:rPr lang="en-US"/>
              <a:t>Facebook Facebook FB - Own Posts Table I-Rate (Insights)  | Buttercup Malaysia - 4 of 26</a:t>
            </a:r>
          </a:p>
        </p:txBody>
      </p:sp>
      <p:graphicFrame>
        <p:nvGraphicFramePr>
          <p:cNvPr id="5" name="Table Placeholder 4">
            <a:extLst>
              <a:ext uri="{FF2B5EF4-FFF2-40B4-BE49-F238E27FC236}">
                <a16:creationId xmlns:a16="http://schemas.microsoft.com/office/drawing/2014/main" id="{CDB0AEEC-A431-43E4-BC1C-E4FC93BF9E3A}"/>
              </a:ext>
            </a:extLst>
          </p:cNvPr>
          <p:cNvGraphicFramePr>
            <a:graphicFrameLocks noGrp="1"/>
          </p:cNvGraphicFramePr>
          <p:nvPr>
            <p:ph type="tbl" sz="quarter" idx="13"/>
            <p:extLst>
              <p:ext uri="{D42A27DB-BD31-4B8C-83A1-F6EECF244321}">
                <p14:modId xmlns:p14="http://schemas.microsoft.com/office/powerpoint/2010/main" val="3463129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0847154"/>
                    </a:ext>
                  </a:extLst>
                </a:gridCol>
                <a:gridCol w="987552">
                  <a:extLst>
                    <a:ext uri="{9D8B030D-6E8A-4147-A177-3AD203B41FA5}">
                      <a16:colId xmlns:a16="http://schemas.microsoft.com/office/drawing/2014/main" val="3141625781"/>
                    </a:ext>
                  </a:extLst>
                </a:gridCol>
                <a:gridCol w="658368">
                  <a:extLst>
                    <a:ext uri="{9D8B030D-6E8A-4147-A177-3AD203B41FA5}">
                      <a16:colId xmlns:a16="http://schemas.microsoft.com/office/drawing/2014/main" val="2668074092"/>
                    </a:ext>
                  </a:extLst>
                </a:gridCol>
                <a:gridCol w="658368">
                  <a:extLst>
                    <a:ext uri="{9D8B030D-6E8A-4147-A177-3AD203B41FA5}">
                      <a16:colId xmlns:a16="http://schemas.microsoft.com/office/drawing/2014/main" val="3923530786"/>
                    </a:ext>
                  </a:extLst>
                </a:gridCol>
                <a:gridCol w="493776">
                  <a:extLst>
                    <a:ext uri="{9D8B030D-6E8A-4147-A177-3AD203B41FA5}">
                      <a16:colId xmlns:a16="http://schemas.microsoft.com/office/drawing/2014/main" val="3718407663"/>
                    </a:ext>
                  </a:extLst>
                </a:gridCol>
                <a:gridCol w="493776">
                  <a:extLst>
                    <a:ext uri="{9D8B030D-6E8A-4147-A177-3AD203B41FA5}">
                      <a16:colId xmlns:a16="http://schemas.microsoft.com/office/drawing/2014/main" val="3567822979"/>
                    </a:ext>
                  </a:extLst>
                </a:gridCol>
                <a:gridCol w="411480">
                  <a:extLst>
                    <a:ext uri="{9D8B030D-6E8A-4147-A177-3AD203B41FA5}">
                      <a16:colId xmlns:a16="http://schemas.microsoft.com/office/drawing/2014/main" val="1200215230"/>
                    </a:ext>
                  </a:extLst>
                </a:gridCol>
                <a:gridCol w="493776">
                  <a:extLst>
                    <a:ext uri="{9D8B030D-6E8A-4147-A177-3AD203B41FA5}">
                      <a16:colId xmlns:a16="http://schemas.microsoft.com/office/drawing/2014/main" val="3357502885"/>
                    </a:ext>
                  </a:extLst>
                </a:gridCol>
                <a:gridCol w="493776">
                  <a:extLst>
                    <a:ext uri="{9D8B030D-6E8A-4147-A177-3AD203B41FA5}">
                      <a16:colId xmlns:a16="http://schemas.microsoft.com/office/drawing/2014/main" val="3500187353"/>
                    </a:ext>
                  </a:extLst>
                </a:gridCol>
                <a:gridCol w="493776">
                  <a:extLst>
                    <a:ext uri="{9D8B030D-6E8A-4147-A177-3AD203B41FA5}">
                      <a16:colId xmlns:a16="http://schemas.microsoft.com/office/drawing/2014/main" val="1285307484"/>
                    </a:ext>
                  </a:extLst>
                </a:gridCol>
                <a:gridCol w="493776">
                  <a:extLst>
                    <a:ext uri="{9D8B030D-6E8A-4147-A177-3AD203B41FA5}">
                      <a16:colId xmlns:a16="http://schemas.microsoft.com/office/drawing/2014/main" val="279904864"/>
                    </a:ext>
                  </a:extLst>
                </a:gridCol>
                <a:gridCol w="493776">
                  <a:extLst>
                    <a:ext uri="{9D8B030D-6E8A-4147-A177-3AD203B41FA5}">
                      <a16:colId xmlns:a16="http://schemas.microsoft.com/office/drawing/2014/main" val="1730510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53204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- 2022-01-28 10:00:00</a:t>
                      </a:r>
                      <a:r>
                        <a:rPr kumimoji="0" lang="en-US" sz="1000" b="0" i="0" u="none" strike="noStrike" kern="1200" cap="none" spc="0" normalizeH="0" baseline="0" noProof="0">
                          <a:ln>
                            <a:noFill/>
                          </a:ln>
                          <a:solidFill>
                            <a:prstClr val="black"/>
                          </a:solidFill>
                          <a:effectLst/>
                          <a:uLnTx/>
                          <a:uFillTx/>
                          <a:latin typeface="+mn-lt"/>
                          <a:ea typeface="+mn-ea"/>
                          <a:cs typeface="+mn-cs"/>
                        </a:rPr>
                        <a:t>
 Dengan hanya 5 bahan, ais krim ini akan membuat anda terliur! Ianya hidangan yang ideal, lagi-lagi musim panas. 
#ResipiButtercup #SedapDenganButtercup #HomemadeWithLove
Ais Krim Buttercup
Bahan-bahan: 
150g Buttercup, dipotong kecil
8 biji telur kuning 
300g gula 
1-5 sudu kecil serbuk vanila
1000ml susu
Arahan:
1. Campurkan telur kuning, gula, vanila dan susu. 
2. Panaskan adunan sambil pukul sehingga mencapai suhu 80-82°C.
3. Ketepikan dan pukul sehingga adunan menjadi suam dan tidak terlalu panas, pada suhu 50°C.
4. Masukkan Buttercup, sedikit demi sedikit dan pukul sehingga ia sebati dan menjadi sedikit sejuk.
5. Siap dan sejukkan di dalam peti sejuk anda.
Sumber: https://www.icecreamnation.org/2017/11/vanilla-ice-cream-quality-butter/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https://quintly-image-storage.s3.amazonaws.com/9d175cdd28e15bd0c0c48ee24cf94e12/dffad7d2bb55c8a092c8723f3b58ab78.jpg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1138742091"/>
                  </a:ext>
                </a:extLst>
              </a:tr>
            </a:tbl>
          </a:graphicData>
        </a:graphic>
      </p:graphicFrame>
      <p:sp>
        <p:nvSpPr>
          <p:cNvPr id="4" name="Text Placeholder 3">
            <a:extLst>
              <a:ext uri="{FF2B5EF4-FFF2-40B4-BE49-F238E27FC236}">
                <a16:creationId xmlns:a16="http://schemas.microsoft.com/office/drawing/2014/main" id="{014D86CB-B87C-4B2F-A045-24808D007F0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856267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4BD0C-ABDE-439E-8995-D0171A8FF8D0}"/>
              </a:ext>
            </a:extLst>
          </p:cNvPr>
          <p:cNvSpPr>
            <a:spLocks noGrp="1"/>
          </p:cNvSpPr>
          <p:nvPr>
            <p:ph type="title"/>
          </p:nvPr>
        </p:nvSpPr>
        <p:spPr/>
        <p:txBody>
          <a:bodyPr/>
          <a:lstStyle/>
          <a:p>
            <a:r>
              <a:rPr lang="en-US"/>
              <a:t>Facebook Facebook FB - Own Posts Table I-Rate (Insights)  | Buttercup Malaysia - 5 of 26</a:t>
            </a:r>
          </a:p>
        </p:txBody>
      </p:sp>
      <p:graphicFrame>
        <p:nvGraphicFramePr>
          <p:cNvPr id="5" name="Table Placeholder 4">
            <a:extLst>
              <a:ext uri="{FF2B5EF4-FFF2-40B4-BE49-F238E27FC236}">
                <a16:creationId xmlns:a16="http://schemas.microsoft.com/office/drawing/2014/main" id="{B79309A1-6DD9-4C33-B2F5-F259AB3857F8}"/>
              </a:ext>
            </a:extLst>
          </p:cNvPr>
          <p:cNvGraphicFramePr>
            <a:graphicFrameLocks noGrp="1"/>
          </p:cNvGraphicFramePr>
          <p:nvPr>
            <p:ph type="tbl" sz="quarter" idx="13"/>
            <p:extLst>
              <p:ext uri="{D42A27DB-BD31-4B8C-83A1-F6EECF244321}">
                <p14:modId xmlns:p14="http://schemas.microsoft.com/office/powerpoint/2010/main" val="2031645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3170442"/>
                    </a:ext>
                  </a:extLst>
                </a:gridCol>
                <a:gridCol w="987552">
                  <a:extLst>
                    <a:ext uri="{9D8B030D-6E8A-4147-A177-3AD203B41FA5}">
                      <a16:colId xmlns:a16="http://schemas.microsoft.com/office/drawing/2014/main" val="2960741612"/>
                    </a:ext>
                  </a:extLst>
                </a:gridCol>
                <a:gridCol w="658368">
                  <a:extLst>
                    <a:ext uri="{9D8B030D-6E8A-4147-A177-3AD203B41FA5}">
                      <a16:colId xmlns:a16="http://schemas.microsoft.com/office/drawing/2014/main" val="1705212233"/>
                    </a:ext>
                  </a:extLst>
                </a:gridCol>
                <a:gridCol w="658368">
                  <a:extLst>
                    <a:ext uri="{9D8B030D-6E8A-4147-A177-3AD203B41FA5}">
                      <a16:colId xmlns:a16="http://schemas.microsoft.com/office/drawing/2014/main" val="1868438634"/>
                    </a:ext>
                  </a:extLst>
                </a:gridCol>
                <a:gridCol w="493776">
                  <a:extLst>
                    <a:ext uri="{9D8B030D-6E8A-4147-A177-3AD203B41FA5}">
                      <a16:colId xmlns:a16="http://schemas.microsoft.com/office/drawing/2014/main" val="4103113385"/>
                    </a:ext>
                  </a:extLst>
                </a:gridCol>
                <a:gridCol w="493776">
                  <a:extLst>
                    <a:ext uri="{9D8B030D-6E8A-4147-A177-3AD203B41FA5}">
                      <a16:colId xmlns:a16="http://schemas.microsoft.com/office/drawing/2014/main" val="3466891811"/>
                    </a:ext>
                  </a:extLst>
                </a:gridCol>
                <a:gridCol w="411480">
                  <a:extLst>
                    <a:ext uri="{9D8B030D-6E8A-4147-A177-3AD203B41FA5}">
                      <a16:colId xmlns:a16="http://schemas.microsoft.com/office/drawing/2014/main" val="2669666146"/>
                    </a:ext>
                  </a:extLst>
                </a:gridCol>
                <a:gridCol w="493776">
                  <a:extLst>
                    <a:ext uri="{9D8B030D-6E8A-4147-A177-3AD203B41FA5}">
                      <a16:colId xmlns:a16="http://schemas.microsoft.com/office/drawing/2014/main" val="2819545443"/>
                    </a:ext>
                  </a:extLst>
                </a:gridCol>
                <a:gridCol w="493776">
                  <a:extLst>
                    <a:ext uri="{9D8B030D-6E8A-4147-A177-3AD203B41FA5}">
                      <a16:colId xmlns:a16="http://schemas.microsoft.com/office/drawing/2014/main" val="1298054562"/>
                    </a:ext>
                  </a:extLst>
                </a:gridCol>
                <a:gridCol w="493776">
                  <a:extLst>
                    <a:ext uri="{9D8B030D-6E8A-4147-A177-3AD203B41FA5}">
                      <a16:colId xmlns:a16="http://schemas.microsoft.com/office/drawing/2014/main" val="2264857855"/>
                    </a:ext>
                  </a:extLst>
                </a:gridCol>
                <a:gridCol w="493776">
                  <a:extLst>
                    <a:ext uri="{9D8B030D-6E8A-4147-A177-3AD203B41FA5}">
                      <a16:colId xmlns:a16="http://schemas.microsoft.com/office/drawing/2014/main" val="4061244494"/>
                    </a:ext>
                  </a:extLst>
                </a:gridCol>
                <a:gridCol w="493776">
                  <a:extLst>
                    <a:ext uri="{9D8B030D-6E8A-4147-A177-3AD203B41FA5}">
                      <a16:colId xmlns:a16="http://schemas.microsoft.com/office/drawing/2014/main" val="2566568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49712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- 2022-01-26 14:00:01</a:t>
                      </a:r>
                      <a:r>
                        <a:rPr kumimoji="0" lang="en-US" sz="1000" b="0" i="0" u="none" strike="noStrike" kern="1200" cap="none" spc="0" normalizeH="0" baseline="0" noProof="0">
                          <a:ln>
                            <a:noFill/>
                          </a:ln>
                          <a:solidFill>
                            <a:prstClr val="black"/>
                          </a:solidFill>
                          <a:effectLst/>
                          <a:uLnTx/>
                          <a:uFillTx/>
                          <a:latin typeface="+mn-lt"/>
                          <a:ea typeface="+mn-ea"/>
                          <a:cs typeface="+mn-cs"/>
                        </a:rPr>
                        <a:t>
 Sambut Tahun Baru Cina tahun ini dengan resipi baru. Cubalah resipi Duta Baking Buttercup Camelia Leong Xui . Nampaknya pun sedap, pasti anak-anak suka. 
Suasana di rumah akan menjadi lebih meriah musim perayaan ini apabila makanan sedap dikongsi.
#buttercupmalaysia #dutabakingbuttercup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https://quintly-image-storage.s3.amazonaws.com/9d175cdd28e15bd0c0c48ee24cf94e12/b6783e452fc5eecaaf333b51b0a67895.jpg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3008294772"/>
                  </a:ext>
                </a:extLst>
              </a:tr>
            </a:tbl>
          </a:graphicData>
        </a:graphic>
      </p:graphicFrame>
      <p:sp>
        <p:nvSpPr>
          <p:cNvPr id="4" name="Text Placeholder 3">
            <a:extLst>
              <a:ext uri="{FF2B5EF4-FFF2-40B4-BE49-F238E27FC236}">
                <a16:creationId xmlns:a16="http://schemas.microsoft.com/office/drawing/2014/main" id="{A4DF2176-8B3D-4497-B2C2-935BE123530C}"/>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1985395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5503B-CADE-4DAD-946C-E54B2C90CD20}"/>
              </a:ext>
            </a:extLst>
          </p:cNvPr>
          <p:cNvSpPr>
            <a:spLocks noGrp="1"/>
          </p:cNvSpPr>
          <p:nvPr>
            <p:ph type="title"/>
          </p:nvPr>
        </p:nvSpPr>
        <p:spPr/>
        <p:txBody>
          <a:bodyPr/>
          <a:lstStyle/>
          <a:p>
            <a:r>
              <a:rPr lang="en-US"/>
              <a:t>Facebook Facebook FB - Own Posts Table I-Rate (Insights)  | Buttercup Malaysia - 6 of 26</a:t>
            </a:r>
          </a:p>
        </p:txBody>
      </p:sp>
      <p:graphicFrame>
        <p:nvGraphicFramePr>
          <p:cNvPr id="5" name="Table Placeholder 4">
            <a:extLst>
              <a:ext uri="{FF2B5EF4-FFF2-40B4-BE49-F238E27FC236}">
                <a16:creationId xmlns:a16="http://schemas.microsoft.com/office/drawing/2014/main" id="{2F86F31A-C699-433F-86A6-4B9D06D0BF2B}"/>
              </a:ext>
            </a:extLst>
          </p:cNvPr>
          <p:cNvGraphicFramePr>
            <a:graphicFrameLocks noGrp="1"/>
          </p:cNvGraphicFramePr>
          <p:nvPr>
            <p:ph type="tbl" sz="quarter" idx="13"/>
            <p:extLst>
              <p:ext uri="{D42A27DB-BD31-4B8C-83A1-F6EECF244321}">
                <p14:modId xmlns:p14="http://schemas.microsoft.com/office/powerpoint/2010/main" val="1084792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72215856"/>
                    </a:ext>
                  </a:extLst>
                </a:gridCol>
                <a:gridCol w="987552">
                  <a:extLst>
                    <a:ext uri="{9D8B030D-6E8A-4147-A177-3AD203B41FA5}">
                      <a16:colId xmlns:a16="http://schemas.microsoft.com/office/drawing/2014/main" val="3512648417"/>
                    </a:ext>
                  </a:extLst>
                </a:gridCol>
                <a:gridCol w="658368">
                  <a:extLst>
                    <a:ext uri="{9D8B030D-6E8A-4147-A177-3AD203B41FA5}">
                      <a16:colId xmlns:a16="http://schemas.microsoft.com/office/drawing/2014/main" val="1233702365"/>
                    </a:ext>
                  </a:extLst>
                </a:gridCol>
                <a:gridCol w="658368">
                  <a:extLst>
                    <a:ext uri="{9D8B030D-6E8A-4147-A177-3AD203B41FA5}">
                      <a16:colId xmlns:a16="http://schemas.microsoft.com/office/drawing/2014/main" val="2229871517"/>
                    </a:ext>
                  </a:extLst>
                </a:gridCol>
                <a:gridCol w="493776">
                  <a:extLst>
                    <a:ext uri="{9D8B030D-6E8A-4147-A177-3AD203B41FA5}">
                      <a16:colId xmlns:a16="http://schemas.microsoft.com/office/drawing/2014/main" val="3731307219"/>
                    </a:ext>
                  </a:extLst>
                </a:gridCol>
                <a:gridCol w="493776">
                  <a:extLst>
                    <a:ext uri="{9D8B030D-6E8A-4147-A177-3AD203B41FA5}">
                      <a16:colId xmlns:a16="http://schemas.microsoft.com/office/drawing/2014/main" val="1295300850"/>
                    </a:ext>
                  </a:extLst>
                </a:gridCol>
                <a:gridCol w="411480">
                  <a:extLst>
                    <a:ext uri="{9D8B030D-6E8A-4147-A177-3AD203B41FA5}">
                      <a16:colId xmlns:a16="http://schemas.microsoft.com/office/drawing/2014/main" val="3896745140"/>
                    </a:ext>
                  </a:extLst>
                </a:gridCol>
                <a:gridCol w="493776">
                  <a:extLst>
                    <a:ext uri="{9D8B030D-6E8A-4147-A177-3AD203B41FA5}">
                      <a16:colId xmlns:a16="http://schemas.microsoft.com/office/drawing/2014/main" val="4237600408"/>
                    </a:ext>
                  </a:extLst>
                </a:gridCol>
                <a:gridCol w="493776">
                  <a:extLst>
                    <a:ext uri="{9D8B030D-6E8A-4147-A177-3AD203B41FA5}">
                      <a16:colId xmlns:a16="http://schemas.microsoft.com/office/drawing/2014/main" val="3918112206"/>
                    </a:ext>
                  </a:extLst>
                </a:gridCol>
                <a:gridCol w="493776">
                  <a:extLst>
                    <a:ext uri="{9D8B030D-6E8A-4147-A177-3AD203B41FA5}">
                      <a16:colId xmlns:a16="http://schemas.microsoft.com/office/drawing/2014/main" val="239292234"/>
                    </a:ext>
                  </a:extLst>
                </a:gridCol>
                <a:gridCol w="493776">
                  <a:extLst>
                    <a:ext uri="{9D8B030D-6E8A-4147-A177-3AD203B41FA5}">
                      <a16:colId xmlns:a16="http://schemas.microsoft.com/office/drawing/2014/main" val="2038026912"/>
                    </a:ext>
                  </a:extLst>
                </a:gridCol>
                <a:gridCol w="493776">
                  <a:extLst>
                    <a:ext uri="{9D8B030D-6E8A-4147-A177-3AD203B41FA5}">
                      <a16:colId xmlns:a16="http://schemas.microsoft.com/office/drawing/2014/main" val="458581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8124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- 2022-01-26 10:30:00</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Itulah Buttercup Luxury Spread Portion. Ianya mungkin kecil dan comel tapi mampu untuk memberikan rasa dan aroma yang luar biasa! 
Bukan sahaja kaya dengan vitamin tapi juga tiada lemak trans! Dapatkan sekarang di Lazada atau pasaraya terdekat anda ;) 
https://bit.ly/ButtercupMYLazada 
#BuatanTanganTercinta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https://quintly-image-storage.s3.amazonaws.com/9d175cdd28e15bd0c0c48ee24cf94e12/48c593daff498b846c586f0674cfb110.jpg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2072906997"/>
                  </a:ext>
                </a:extLst>
              </a:tr>
            </a:tbl>
          </a:graphicData>
        </a:graphic>
      </p:graphicFrame>
      <p:sp>
        <p:nvSpPr>
          <p:cNvPr id="4" name="Text Placeholder 3">
            <a:extLst>
              <a:ext uri="{FF2B5EF4-FFF2-40B4-BE49-F238E27FC236}">
                <a16:creationId xmlns:a16="http://schemas.microsoft.com/office/drawing/2014/main" id="{EB861308-1E81-4DA0-BBA5-C44EB78F3CD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249758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767EE-0C03-4C45-B2D1-B8A130BB8D10}"/>
              </a:ext>
            </a:extLst>
          </p:cNvPr>
          <p:cNvSpPr>
            <a:spLocks noGrp="1"/>
          </p:cNvSpPr>
          <p:nvPr>
            <p:ph type="title"/>
          </p:nvPr>
        </p:nvSpPr>
        <p:spPr/>
        <p:txBody>
          <a:bodyPr/>
          <a:lstStyle/>
          <a:p>
            <a:r>
              <a:rPr lang="en-US"/>
              <a:t>Facebook Facebook FB - Own Posts Table I-Rate (Insights)  | Buttercup Malaysia - 7 of 26</a:t>
            </a:r>
          </a:p>
        </p:txBody>
      </p:sp>
      <p:graphicFrame>
        <p:nvGraphicFramePr>
          <p:cNvPr id="5" name="Table Placeholder 4">
            <a:extLst>
              <a:ext uri="{FF2B5EF4-FFF2-40B4-BE49-F238E27FC236}">
                <a16:creationId xmlns:a16="http://schemas.microsoft.com/office/drawing/2014/main" id="{A2931CB8-EC6A-4028-9B08-443C8FF1D97D}"/>
              </a:ext>
            </a:extLst>
          </p:cNvPr>
          <p:cNvGraphicFramePr>
            <a:graphicFrameLocks noGrp="1"/>
          </p:cNvGraphicFramePr>
          <p:nvPr>
            <p:ph type="tbl" sz="quarter" idx="13"/>
            <p:extLst>
              <p:ext uri="{D42A27DB-BD31-4B8C-83A1-F6EECF244321}">
                <p14:modId xmlns:p14="http://schemas.microsoft.com/office/powerpoint/2010/main" val="3204145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27483169"/>
                    </a:ext>
                  </a:extLst>
                </a:gridCol>
                <a:gridCol w="987552">
                  <a:extLst>
                    <a:ext uri="{9D8B030D-6E8A-4147-A177-3AD203B41FA5}">
                      <a16:colId xmlns:a16="http://schemas.microsoft.com/office/drawing/2014/main" val="3688131769"/>
                    </a:ext>
                  </a:extLst>
                </a:gridCol>
                <a:gridCol w="658368">
                  <a:extLst>
                    <a:ext uri="{9D8B030D-6E8A-4147-A177-3AD203B41FA5}">
                      <a16:colId xmlns:a16="http://schemas.microsoft.com/office/drawing/2014/main" val="132703932"/>
                    </a:ext>
                  </a:extLst>
                </a:gridCol>
                <a:gridCol w="658368">
                  <a:extLst>
                    <a:ext uri="{9D8B030D-6E8A-4147-A177-3AD203B41FA5}">
                      <a16:colId xmlns:a16="http://schemas.microsoft.com/office/drawing/2014/main" val="1404963629"/>
                    </a:ext>
                  </a:extLst>
                </a:gridCol>
                <a:gridCol w="493776">
                  <a:extLst>
                    <a:ext uri="{9D8B030D-6E8A-4147-A177-3AD203B41FA5}">
                      <a16:colId xmlns:a16="http://schemas.microsoft.com/office/drawing/2014/main" val="1999632442"/>
                    </a:ext>
                  </a:extLst>
                </a:gridCol>
                <a:gridCol w="493776">
                  <a:extLst>
                    <a:ext uri="{9D8B030D-6E8A-4147-A177-3AD203B41FA5}">
                      <a16:colId xmlns:a16="http://schemas.microsoft.com/office/drawing/2014/main" val="1235264651"/>
                    </a:ext>
                  </a:extLst>
                </a:gridCol>
                <a:gridCol w="411480">
                  <a:extLst>
                    <a:ext uri="{9D8B030D-6E8A-4147-A177-3AD203B41FA5}">
                      <a16:colId xmlns:a16="http://schemas.microsoft.com/office/drawing/2014/main" val="700005328"/>
                    </a:ext>
                  </a:extLst>
                </a:gridCol>
                <a:gridCol w="493776">
                  <a:extLst>
                    <a:ext uri="{9D8B030D-6E8A-4147-A177-3AD203B41FA5}">
                      <a16:colId xmlns:a16="http://schemas.microsoft.com/office/drawing/2014/main" val="1227822262"/>
                    </a:ext>
                  </a:extLst>
                </a:gridCol>
                <a:gridCol w="493776">
                  <a:extLst>
                    <a:ext uri="{9D8B030D-6E8A-4147-A177-3AD203B41FA5}">
                      <a16:colId xmlns:a16="http://schemas.microsoft.com/office/drawing/2014/main" val="1378076615"/>
                    </a:ext>
                  </a:extLst>
                </a:gridCol>
                <a:gridCol w="493776">
                  <a:extLst>
                    <a:ext uri="{9D8B030D-6E8A-4147-A177-3AD203B41FA5}">
                      <a16:colId xmlns:a16="http://schemas.microsoft.com/office/drawing/2014/main" val="1326052069"/>
                    </a:ext>
                  </a:extLst>
                </a:gridCol>
                <a:gridCol w="493776">
                  <a:extLst>
                    <a:ext uri="{9D8B030D-6E8A-4147-A177-3AD203B41FA5}">
                      <a16:colId xmlns:a16="http://schemas.microsoft.com/office/drawing/2014/main" val="829662192"/>
                    </a:ext>
                  </a:extLst>
                </a:gridCol>
                <a:gridCol w="493776">
                  <a:extLst>
                    <a:ext uri="{9D8B030D-6E8A-4147-A177-3AD203B41FA5}">
                      <a16:colId xmlns:a16="http://schemas.microsoft.com/office/drawing/2014/main" val="390537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53519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- 2022-01-24 10:30:02</a:t>
                      </a:r>
                      <a:r>
                        <a:rPr kumimoji="0" lang="en-US" sz="1000" b="0" i="0" u="none" strike="noStrike" kern="1200" cap="none" spc="0" normalizeH="0" baseline="0" noProof="0">
                          <a:ln>
                            <a:noFill/>
                          </a:ln>
                          <a:solidFill>
                            <a:prstClr val="black"/>
                          </a:solidFill>
                          <a:effectLst/>
                          <a:uLnTx/>
                          <a:uFillTx/>
                          <a:latin typeface="+mn-lt"/>
                          <a:ea typeface="+mn-ea"/>
                          <a:cs typeface="+mn-cs"/>
                        </a:rPr>
                        <a:t>
 The combination of coffee and Buttercup make these cookies deep, rich and perfect for any season, especially the upcoming CNY! 
Orang cakap belum cuba, belum tahu. So try it now to believe!  
#ResipiButtercup #SedapDenganButtercup #HomemadeWithLove
Crisp Coffee Buttercup Cookies
Bahan-bahan: 
2 1/2 cawan Buttercup 
1/2 cawan cocoa powder
2 sudu kecil instant coffee powder
1 cawan gula
1 biji telur 
1 sudu besar vanilla extract
2 1/4 cawan tepung serbaguna
1/4 cawan dark chocolate
1 sudu kecil coconut oil
Arahan: 
1. Cairkan 1/2 bahagian Buttercup dalam satu kuali. Campurkan dengan cocoa powder dan coffee powder, kacau sehingga sebati, kemudian, ketepikan.
2. Pukul lebihan Buttercup bersama gula selama 1 minit sehingga ia kembang. Kemudian, campurkan dengan adunan cocoa tadi.
3. Masukkan telur, vanilla extract dan pukul lagi selama 30 saat. 
4. Masukkan tepung serbaguna sedikit demi sedikit sehingga sebati menjadi doh. 
5. Balutkan dengan parchment paper dan biarkan ia sejuk di dalam peti sejuk dalam masa 1 jam. 
6. Preheat oven pada suhu 190°C.
7. Potong doh dalam bentuk kepingan setebal 1/4 inci dan buatkan bulatan pada cookie sheet anda dengan jarak kira-kira 1 inci.  
8. Bakar selama 10-12 minit dan biarkan ia seketika sebelum mengalihkannya untuk sejuk. 
9. Cairkan dark chocolate dan coconut oil bersama, kemudian taburkan ke atas biskut anda. Biarkan ia untuk keras sebelum makan dan siap! 
Sumber: https://thatrecipe.com/blog/mocha-butter-cookies/#recipe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https://quintly-image-storage.s3.amazonaws.com/9d175cdd28e15bd0c0c48ee24cf94e12/d6cb5def93740ffaa0ec4163dae97022.jpg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extLst>
                  <a:ext uri="{0D108BD9-81ED-4DB2-BD59-A6C34878D82A}">
                    <a16:rowId xmlns:a16="http://schemas.microsoft.com/office/drawing/2014/main" val="887929120"/>
                  </a:ext>
                </a:extLst>
              </a:tr>
            </a:tbl>
          </a:graphicData>
        </a:graphic>
      </p:graphicFrame>
      <p:sp>
        <p:nvSpPr>
          <p:cNvPr id="4" name="Text Placeholder 3">
            <a:extLst>
              <a:ext uri="{FF2B5EF4-FFF2-40B4-BE49-F238E27FC236}">
                <a16:creationId xmlns:a16="http://schemas.microsoft.com/office/drawing/2014/main" id="{3EE875AB-D4EE-47EF-B837-01347C48557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950564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B9031-0D00-4F4D-9204-9650937E1A87}"/>
              </a:ext>
            </a:extLst>
          </p:cNvPr>
          <p:cNvSpPr>
            <a:spLocks noGrp="1"/>
          </p:cNvSpPr>
          <p:nvPr>
            <p:ph type="title"/>
          </p:nvPr>
        </p:nvSpPr>
        <p:spPr/>
        <p:txBody>
          <a:bodyPr/>
          <a:lstStyle/>
          <a:p>
            <a:r>
              <a:rPr lang="en-US"/>
              <a:t>Facebook Facebook FB - Own Posts Table I-Rate (Insights)  | Buttercup Malaysia - 8 of 26</a:t>
            </a:r>
          </a:p>
        </p:txBody>
      </p:sp>
      <p:graphicFrame>
        <p:nvGraphicFramePr>
          <p:cNvPr id="5" name="Table Placeholder 4">
            <a:extLst>
              <a:ext uri="{FF2B5EF4-FFF2-40B4-BE49-F238E27FC236}">
                <a16:creationId xmlns:a16="http://schemas.microsoft.com/office/drawing/2014/main" id="{C68E8854-387E-4024-9365-65A5A5EBA940}"/>
              </a:ext>
            </a:extLst>
          </p:cNvPr>
          <p:cNvGraphicFramePr>
            <a:graphicFrameLocks noGrp="1"/>
          </p:cNvGraphicFramePr>
          <p:nvPr>
            <p:ph type="tbl" sz="quarter" idx="13"/>
            <p:extLst>
              <p:ext uri="{D42A27DB-BD31-4B8C-83A1-F6EECF244321}">
                <p14:modId xmlns:p14="http://schemas.microsoft.com/office/powerpoint/2010/main" val="2865640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04662698"/>
                    </a:ext>
                  </a:extLst>
                </a:gridCol>
                <a:gridCol w="987552">
                  <a:extLst>
                    <a:ext uri="{9D8B030D-6E8A-4147-A177-3AD203B41FA5}">
                      <a16:colId xmlns:a16="http://schemas.microsoft.com/office/drawing/2014/main" val="1996496845"/>
                    </a:ext>
                  </a:extLst>
                </a:gridCol>
                <a:gridCol w="658368">
                  <a:extLst>
                    <a:ext uri="{9D8B030D-6E8A-4147-A177-3AD203B41FA5}">
                      <a16:colId xmlns:a16="http://schemas.microsoft.com/office/drawing/2014/main" val="1462708662"/>
                    </a:ext>
                  </a:extLst>
                </a:gridCol>
                <a:gridCol w="658368">
                  <a:extLst>
                    <a:ext uri="{9D8B030D-6E8A-4147-A177-3AD203B41FA5}">
                      <a16:colId xmlns:a16="http://schemas.microsoft.com/office/drawing/2014/main" val="941290467"/>
                    </a:ext>
                  </a:extLst>
                </a:gridCol>
                <a:gridCol w="493776">
                  <a:extLst>
                    <a:ext uri="{9D8B030D-6E8A-4147-A177-3AD203B41FA5}">
                      <a16:colId xmlns:a16="http://schemas.microsoft.com/office/drawing/2014/main" val="3073610150"/>
                    </a:ext>
                  </a:extLst>
                </a:gridCol>
                <a:gridCol w="493776">
                  <a:extLst>
                    <a:ext uri="{9D8B030D-6E8A-4147-A177-3AD203B41FA5}">
                      <a16:colId xmlns:a16="http://schemas.microsoft.com/office/drawing/2014/main" val="2253801347"/>
                    </a:ext>
                  </a:extLst>
                </a:gridCol>
                <a:gridCol w="411480">
                  <a:extLst>
                    <a:ext uri="{9D8B030D-6E8A-4147-A177-3AD203B41FA5}">
                      <a16:colId xmlns:a16="http://schemas.microsoft.com/office/drawing/2014/main" val="877884243"/>
                    </a:ext>
                  </a:extLst>
                </a:gridCol>
                <a:gridCol w="493776">
                  <a:extLst>
                    <a:ext uri="{9D8B030D-6E8A-4147-A177-3AD203B41FA5}">
                      <a16:colId xmlns:a16="http://schemas.microsoft.com/office/drawing/2014/main" val="3140912443"/>
                    </a:ext>
                  </a:extLst>
                </a:gridCol>
                <a:gridCol w="493776">
                  <a:extLst>
                    <a:ext uri="{9D8B030D-6E8A-4147-A177-3AD203B41FA5}">
                      <a16:colId xmlns:a16="http://schemas.microsoft.com/office/drawing/2014/main" val="3948487574"/>
                    </a:ext>
                  </a:extLst>
                </a:gridCol>
                <a:gridCol w="493776">
                  <a:extLst>
                    <a:ext uri="{9D8B030D-6E8A-4147-A177-3AD203B41FA5}">
                      <a16:colId xmlns:a16="http://schemas.microsoft.com/office/drawing/2014/main" val="1999457986"/>
                    </a:ext>
                  </a:extLst>
                </a:gridCol>
                <a:gridCol w="493776">
                  <a:extLst>
                    <a:ext uri="{9D8B030D-6E8A-4147-A177-3AD203B41FA5}">
                      <a16:colId xmlns:a16="http://schemas.microsoft.com/office/drawing/2014/main" val="1339577826"/>
                    </a:ext>
                  </a:extLst>
                </a:gridCol>
                <a:gridCol w="493776">
                  <a:extLst>
                    <a:ext uri="{9D8B030D-6E8A-4147-A177-3AD203B41FA5}">
                      <a16:colId xmlns:a16="http://schemas.microsoft.com/office/drawing/2014/main" val="3619832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650639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- 2022-01-22 10:00:00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Bolehkah anda cari 3 Buttercup Margarine Spread Canola yang tersembunyi? Kalau dapat, hadiah menarik menanti anda! 
Anda hanya perlu ikuti langkah mudah ini:
1. Pastikan anda LIKE Facebook Buttercup.
2. Bulatkan dan kongsikan screenshot anda di ruangan komen. 
3. Share dan Tag 5 rakan-rakan anda! 
Mudah kan? 
Hanya 3 pemenang bertuah yang akan dipilih 
untuk memenangi hadiah menarik! Jangan lepaskan peluang anda! 
Peraduan tamat pada: 30 Januari 2022,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https://quintly-image-storage.s3.amazonaws.com/9d175cdd28e15bd0c0c48ee24cf94e12/d00ff9fa4fca7b26ef0b53dade12e369.png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extLst>
                  <a:ext uri="{0D108BD9-81ED-4DB2-BD59-A6C34878D82A}">
                    <a16:rowId xmlns:a16="http://schemas.microsoft.com/office/drawing/2014/main" val="2819047404"/>
                  </a:ext>
                </a:extLst>
              </a:tr>
            </a:tbl>
          </a:graphicData>
        </a:graphic>
      </p:graphicFrame>
      <p:sp>
        <p:nvSpPr>
          <p:cNvPr id="4" name="Text Placeholder 3">
            <a:extLst>
              <a:ext uri="{FF2B5EF4-FFF2-40B4-BE49-F238E27FC236}">
                <a16:creationId xmlns:a16="http://schemas.microsoft.com/office/drawing/2014/main" id="{0ED67CFD-EB52-4B65-AFDC-6725831B225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280576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0274C-9299-4E0F-94D3-17A5F7A550AE}"/>
              </a:ext>
            </a:extLst>
          </p:cNvPr>
          <p:cNvSpPr>
            <a:spLocks noGrp="1"/>
          </p:cNvSpPr>
          <p:nvPr>
            <p:ph type="title"/>
          </p:nvPr>
        </p:nvSpPr>
        <p:spPr/>
        <p:txBody>
          <a:bodyPr/>
          <a:lstStyle/>
          <a:p>
            <a:r>
              <a:rPr lang="en-US"/>
              <a:t>Facebook Facebook FB - Own Posts Table I-Rate (Insights)  | Buttercup Malaysia - 9 of 26</a:t>
            </a:r>
          </a:p>
        </p:txBody>
      </p:sp>
      <p:graphicFrame>
        <p:nvGraphicFramePr>
          <p:cNvPr id="5" name="Table Placeholder 4">
            <a:extLst>
              <a:ext uri="{FF2B5EF4-FFF2-40B4-BE49-F238E27FC236}">
                <a16:creationId xmlns:a16="http://schemas.microsoft.com/office/drawing/2014/main" id="{B6200E0F-C385-46F3-819B-B37A81AD1870}"/>
              </a:ext>
            </a:extLst>
          </p:cNvPr>
          <p:cNvGraphicFramePr>
            <a:graphicFrameLocks noGrp="1"/>
          </p:cNvGraphicFramePr>
          <p:nvPr>
            <p:ph type="tbl" sz="quarter" idx="13"/>
            <p:extLst>
              <p:ext uri="{D42A27DB-BD31-4B8C-83A1-F6EECF244321}">
                <p14:modId xmlns:p14="http://schemas.microsoft.com/office/powerpoint/2010/main" val="1442239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24536401"/>
                    </a:ext>
                  </a:extLst>
                </a:gridCol>
                <a:gridCol w="987552">
                  <a:extLst>
                    <a:ext uri="{9D8B030D-6E8A-4147-A177-3AD203B41FA5}">
                      <a16:colId xmlns:a16="http://schemas.microsoft.com/office/drawing/2014/main" val="2440959453"/>
                    </a:ext>
                  </a:extLst>
                </a:gridCol>
                <a:gridCol w="658368">
                  <a:extLst>
                    <a:ext uri="{9D8B030D-6E8A-4147-A177-3AD203B41FA5}">
                      <a16:colId xmlns:a16="http://schemas.microsoft.com/office/drawing/2014/main" val="2031928189"/>
                    </a:ext>
                  </a:extLst>
                </a:gridCol>
                <a:gridCol w="658368">
                  <a:extLst>
                    <a:ext uri="{9D8B030D-6E8A-4147-A177-3AD203B41FA5}">
                      <a16:colId xmlns:a16="http://schemas.microsoft.com/office/drawing/2014/main" val="1868051041"/>
                    </a:ext>
                  </a:extLst>
                </a:gridCol>
                <a:gridCol w="493776">
                  <a:extLst>
                    <a:ext uri="{9D8B030D-6E8A-4147-A177-3AD203B41FA5}">
                      <a16:colId xmlns:a16="http://schemas.microsoft.com/office/drawing/2014/main" val="2806319627"/>
                    </a:ext>
                  </a:extLst>
                </a:gridCol>
                <a:gridCol w="493776">
                  <a:extLst>
                    <a:ext uri="{9D8B030D-6E8A-4147-A177-3AD203B41FA5}">
                      <a16:colId xmlns:a16="http://schemas.microsoft.com/office/drawing/2014/main" val="1650907457"/>
                    </a:ext>
                  </a:extLst>
                </a:gridCol>
                <a:gridCol w="411480">
                  <a:extLst>
                    <a:ext uri="{9D8B030D-6E8A-4147-A177-3AD203B41FA5}">
                      <a16:colId xmlns:a16="http://schemas.microsoft.com/office/drawing/2014/main" val="2339230491"/>
                    </a:ext>
                  </a:extLst>
                </a:gridCol>
                <a:gridCol w="493776">
                  <a:extLst>
                    <a:ext uri="{9D8B030D-6E8A-4147-A177-3AD203B41FA5}">
                      <a16:colId xmlns:a16="http://schemas.microsoft.com/office/drawing/2014/main" val="1291432245"/>
                    </a:ext>
                  </a:extLst>
                </a:gridCol>
                <a:gridCol w="493776">
                  <a:extLst>
                    <a:ext uri="{9D8B030D-6E8A-4147-A177-3AD203B41FA5}">
                      <a16:colId xmlns:a16="http://schemas.microsoft.com/office/drawing/2014/main" val="4105715454"/>
                    </a:ext>
                  </a:extLst>
                </a:gridCol>
                <a:gridCol w="493776">
                  <a:extLst>
                    <a:ext uri="{9D8B030D-6E8A-4147-A177-3AD203B41FA5}">
                      <a16:colId xmlns:a16="http://schemas.microsoft.com/office/drawing/2014/main" val="1371339705"/>
                    </a:ext>
                  </a:extLst>
                </a:gridCol>
                <a:gridCol w="493776">
                  <a:extLst>
                    <a:ext uri="{9D8B030D-6E8A-4147-A177-3AD203B41FA5}">
                      <a16:colId xmlns:a16="http://schemas.microsoft.com/office/drawing/2014/main" val="3254415135"/>
                    </a:ext>
                  </a:extLst>
                </a:gridCol>
                <a:gridCol w="493776">
                  <a:extLst>
                    <a:ext uri="{9D8B030D-6E8A-4147-A177-3AD203B41FA5}">
                      <a16:colId xmlns:a16="http://schemas.microsoft.com/office/drawing/2014/main" val="730630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675862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- 2022-01-21 18:06:06</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TEKA, JAWAB &amp; MENANG!
Namakan hidangan A, B &amp; C di dalam gambar ini dan jawab soalan ‘Mengapakah anda suka menggunakan Buttercup?’ 
Anda mungkin saja akan berpeluang untuk mendapatkan Luminarc Carine Black &amp; White Cup &amp; Saucer Set!
Anda hanya perlu ikuti langkah mudah ini:
1. Namakan hidangan A, B &amp; C di dalam gambar, jawab soalan di atas dan hantarkan jawapan anda melalui komen. 
2. LIKE Facebook Buttercup dan SHARE peraduan ini.
3. Tag 5 rakan-rakan anda! 
Mudah kan? 
Hanya 3 pemenang bertuah yang akan dipilih. Jangan lepaskan peluang anda! 
Peraduan tamat pada: 22 Januari 2022,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https://quintly-image-storage.s3.amazonaws.com/9d175cdd28e15bd0c0c48ee24cf94e12/aae07611a50f41255c278eab937e6f1d.png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extLst>
                  <a:ext uri="{0D108BD9-81ED-4DB2-BD59-A6C34878D82A}">
                    <a16:rowId xmlns:a16="http://schemas.microsoft.com/office/drawing/2014/main" val="3109087330"/>
                  </a:ext>
                </a:extLst>
              </a:tr>
            </a:tbl>
          </a:graphicData>
        </a:graphic>
      </p:graphicFrame>
      <p:sp>
        <p:nvSpPr>
          <p:cNvPr id="4" name="Text Placeholder 3">
            <a:extLst>
              <a:ext uri="{FF2B5EF4-FFF2-40B4-BE49-F238E27FC236}">
                <a16:creationId xmlns:a16="http://schemas.microsoft.com/office/drawing/2014/main" id="{048CAD46-7F4C-4795-A633-D5074343D62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085977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BBA40-489B-4DE5-82D0-050CCEBD263D}"/>
              </a:ext>
            </a:extLst>
          </p:cNvPr>
          <p:cNvSpPr>
            <a:spLocks noGrp="1"/>
          </p:cNvSpPr>
          <p:nvPr>
            <p:ph type="title"/>
          </p:nvPr>
        </p:nvSpPr>
        <p:spPr/>
        <p:txBody>
          <a:bodyPr/>
          <a:lstStyle/>
          <a:p>
            <a:r>
              <a:rPr lang="en-US"/>
              <a:t>Facebook Facebook FB - Own Posts Table I-Rate (Insights)  | Buttercup Malaysia - 10 of 26</a:t>
            </a:r>
          </a:p>
        </p:txBody>
      </p:sp>
      <p:graphicFrame>
        <p:nvGraphicFramePr>
          <p:cNvPr id="5" name="Table Placeholder 4">
            <a:extLst>
              <a:ext uri="{FF2B5EF4-FFF2-40B4-BE49-F238E27FC236}">
                <a16:creationId xmlns:a16="http://schemas.microsoft.com/office/drawing/2014/main" id="{51A157CC-D2A7-40A2-971A-99C0EB4C3B60}"/>
              </a:ext>
            </a:extLst>
          </p:cNvPr>
          <p:cNvGraphicFramePr>
            <a:graphicFrameLocks noGrp="1"/>
          </p:cNvGraphicFramePr>
          <p:nvPr>
            <p:ph type="tbl" sz="quarter" idx="13"/>
            <p:extLst>
              <p:ext uri="{D42A27DB-BD31-4B8C-83A1-F6EECF244321}">
                <p14:modId xmlns:p14="http://schemas.microsoft.com/office/powerpoint/2010/main" val="3691599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88772028"/>
                    </a:ext>
                  </a:extLst>
                </a:gridCol>
                <a:gridCol w="987552">
                  <a:extLst>
                    <a:ext uri="{9D8B030D-6E8A-4147-A177-3AD203B41FA5}">
                      <a16:colId xmlns:a16="http://schemas.microsoft.com/office/drawing/2014/main" val="4076634481"/>
                    </a:ext>
                  </a:extLst>
                </a:gridCol>
                <a:gridCol w="658368">
                  <a:extLst>
                    <a:ext uri="{9D8B030D-6E8A-4147-A177-3AD203B41FA5}">
                      <a16:colId xmlns:a16="http://schemas.microsoft.com/office/drawing/2014/main" val="122920267"/>
                    </a:ext>
                  </a:extLst>
                </a:gridCol>
                <a:gridCol w="658368">
                  <a:extLst>
                    <a:ext uri="{9D8B030D-6E8A-4147-A177-3AD203B41FA5}">
                      <a16:colId xmlns:a16="http://schemas.microsoft.com/office/drawing/2014/main" val="3047384328"/>
                    </a:ext>
                  </a:extLst>
                </a:gridCol>
                <a:gridCol w="493776">
                  <a:extLst>
                    <a:ext uri="{9D8B030D-6E8A-4147-A177-3AD203B41FA5}">
                      <a16:colId xmlns:a16="http://schemas.microsoft.com/office/drawing/2014/main" val="2908822611"/>
                    </a:ext>
                  </a:extLst>
                </a:gridCol>
                <a:gridCol w="493776">
                  <a:extLst>
                    <a:ext uri="{9D8B030D-6E8A-4147-A177-3AD203B41FA5}">
                      <a16:colId xmlns:a16="http://schemas.microsoft.com/office/drawing/2014/main" val="2492118400"/>
                    </a:ext>
                  </a:extLst>
                </a:gridCol>
                <a:gridCol w="411480">
                  <a:extLst>
                    <a:ext uri="{9D8B030D-6E8A-4147-A177-3AD203B41FA5}">
                      <a16:colId xmlns:a16="http://schemas.microsoft.com/office/drawing/2014/main" val="2818587365"/>
                    </a:ext>
                  </a:extLst>
                </a:gridCol>
                <a:gridCol w="493776">
                  <a:extLst>
                    <a:ext uri="{9D8B030D-6E8A-4147-A177-3AD203B41FA5}">
                      <a16:colId xmlns:a16="http://schemas.microsoft.com/office/drawing/2014/main" val="2900258305"/>
                    </a:ext>
                  </a:extLst>
                </a:gridCol>
                <a:gridCol w="493776">
                  <a:extLst>
                    <a:ext uri="{9D8B030D-6E8A-4147-A177-3AD203B41FA5}">
                      <a16:colId xmlns:a16="http://schemas.microsoft.com/office/drawing/2014/main" val="3342772728"/>
                    </a:ext>
                  </a:extLst>
                </a:gridCol>
                <a:gridCol w="493776">
                  <a:extLst>
                    <a:ext uri="{9D8B030D-6E8A-4147-A177-3AD203B41FA5}">
                      <a16:colId xmlns:a16="http://schemas.microsoft.com/office/drawing/2014/main" val="3798004625"/>
                    </a:ext>
                  </a:extLst>
                </a:gridCol>
                <a:gridCol w="493776">
                  <a:extLst>
                    <a:ext uri="{9D8B030D-6E8A-4147-A177-3AD203B41FA5}">
                      <a16:colId xmlns:a16="http://schemas.microsoft.com/office/drawing/2014/main" val="1795085084"/>
                    </a:ext>
                  </a:extLst>
                </a:gridCol>
                <a:gridCol w="493776">
                  <a:extLst>
                    <a:ext uri="{9D8B030D-6E8A-4147-A177-3AD203B41FA5}">
                      <a16:colId xmlns:a16="http://schemas.microsoft.com/office/drawing/2014/main" val="2216932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2766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- 2022-01-21 17:48:20</a:t>
                      </a:r>
                      <a:r>
                        <a:rPr kumimoji="0" lang="en-US" sz="1000" b="0" i="0" u="none" strike="noStrike" kern="1200" cap="none" spc="0" normalizeH="0" baseline="0" noProof="0">
                          <a:ln>
                            <a:noFill/>
                          </a:ln>
                          <a:solidFill>
                            <a:prstClr val="black"/>
                          </a:solidFill>
                          <a:effectLst/>
                          <a:uLnTx/>
                          <a:uFillTx/>
                          <a:latin typeface="+mn-lt"/>
                          <a:ea typeface="+mn-ea"/>
                          <a:cs typeface="+mn-cs"/>
                        </a:rPr>
                        <a:t>
 Don't miss your chance to get the best of Buttercup at your fingertips! 
Kini anda bukan sahaja boleh mendapatkan Buttercup di Lazada, tapi di GrabMart dan pandamart juga! 
Semuanya mudah, di hujung jari anda sahaja ;) 
https://bit.ly/ButtercupMYLazada 
#BuatanTanganTercinta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https://quintly-image-storage.s3.amazonaws.com/9d175cdd28e15bd0c0c48ee24cf94e12/e28e15a6bb5ec2498b368739e38f2d8f.png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2273674894"/>
                  </a:ext>
                </a:extLst>
              </a:tr>
            </a:tbl>
          </a:graphicData>
        </a:graphic>
      </p:graphicFrame>
      <p:sp>
        <p:nvSpPr>
          <p:cNvPr id="4" name="Text Placeholder 3">
            <a:extLst>
              <a:ext uri="{FF2B5EF4-FFF2-40B4-BE49-F238E27FC236}">
                <a16:creationId xmlns:a16="http://schemas.microsoft.com/office/drawing/2014/main" id="{5504EFBC-7CA7-4F3A-9E93-2365AE48E3FC}"/>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059011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01A21-9FCC-4278-9F4A-21D25DCEEA90}"/>
              </a:ext>
            </a:extLst>
          </p:cNvPr>
          <p:cNvSpPr>
            <a:spLocks noGrp="1"/>
          </p:cNvSpPr>
          <p:nvPr>
            <p:ph type="title"/>
          </p:nvPr>
        </p:nvSpPr>
        <p:spPr/>
        <p:txBody>
          <a:bodyPr/>
          <a:lstStyle/>
          <a:p>
            <a:r>
              <a:rPr lang="en-US"/>
              <a:t>Facebook Facebook FB - Own Posts Table I-Rate (Insights)  | Buttercup Malaysia - 11 of 26</a:t>
            </a:r>
          </a:p>
        </p:txBody>
      </p:sp>
      <p:graphicFrame>
        <p:nvGraphicFramePr>
          <p:cNvPr id="5" name="Table Placeholder 4">
            <a:extLst>
              <a:ext uri="{FF2B5EF4-FFF2-40B4-BE49-F238E27FC236}">
                <a16:creationId xmlns:a16="http://schemas.microsoft.com/office/drawing/2014/main" id="{1428E26F-E396-4608-A8CD-CD29FE9E557C}"/>
              </a:ext>
            </a:extLst>
          </p:cNvPr>
          <p:cNvGraphicFramePr>
            <a:graphicFrameLocks noGrp="1"/>
          </p:cNvGraphicFramePr>
          <p:nvPr>
            <p:ph type="tbl" sz="quarter" idx="13"/>
            <p:extLst>
              <p:ext uri="{D42A27DB-BD31-4B8C-83A1-F6EECF244321}">
                <p14:modId xmlns:p14="http://schemas.microsoft.com/office/powerpoint/2010/main" val="2215415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91909740"/>
                    </a:ext>
                  </a:extLst>
                </a:gridCol>
                <a:gridCol w="987552">
                  <a:extLst>
                    <a:ext uri="{9D8B030D-6E8A-4147-A177-3AD203B41FA5}">
                      <a16:colId xmlns:a16="http://schemas.microsoft.com/office/drawing/2014/main" val="3276671230"/>
                    </a:ext>
                  </a:extLst>
                </a:gridCol>
                <a:gridCol w="658368">
                  <a:extLst>
                    <a:ext uri="{9D8B030D-6E8A-4147-A177-3AD203B41FA5}">
                      <a16:colId xmlns:a16="http://schemas.microsoft.com/office/drawing/2014/main" val="2811129110"/>
                    </a:ext>
                  </a:extLst>
                </a:gridCol>
                <a:gridCol w="658368">
                  <a:extLst>
                    <a:ext uri="{9D8B030D-6E8A-4147-A177-3AD203B41FA5}">
                      <a16:colId xmlns:a16="http://schemas.microsoft.com/office/drawing/2014/main" val="4153041064"/>
                    </a:ext>
                  </a:extLst>
                </a:gridCol>
                <a:gridCol w="493776">
                  <a:extLst>
                    <a:ext uri="{9D8B030D-6E8A-4147-A177-3AD203B41FA5}">
                      <a16:colId xmlns:a16="http://schemas.microsoft.com/office/drawing/2014/main" val="2724625694"/>
                    </a:ext>
                  </a:extLst>
                </a:gridCol>
                <a:gridCol w="493776">
                  <a:extLst>
                    <a:ext uri="{9D8B030D-6E8A-4147-A177-3AD203B41FA5}">
                      <a16:colId xmlns:a16="http://schemas.microsoft.com/office/drawing/2014/main" val="2536128250"/>
                    </a:ext>
                  </a:extLst>
                </a:gridCol>
                <a:gridCol w="411480">
                  <a:extLst>
                    <a:ext uri="{9D8B030D-6E8A-4147-A177-3AD203B41FA5}">
                      <a16:colId xmlns:a16="http://schemas.microsoft.com/office/drawing/2014/main" val="108219691"/>
                    </a:ext>
                  </a:extLst>
                </a:gridCol>
                <a:gridCol w="493776">
                  <a:extLst>
                    <a:ext uri="{9D8B030D-6E8A-4147-A177-3AD203B41FA5}">
                      <a16:colId xmlns:a16="http://schemas.microsoft.com/office/drawing/2014/main" val="2943358940"/>
                    </a:ext>
                  </a:extLst>
                </a:gridCol>
                <a:gridCol w="493776">
                  <a:extLst>
                    <a:ext uri="{9D8B030D-6E8A-4147-A177-3AD203B41FA5}">
                      <a16:colId xmlns:a16="http://schemas.microsoft.com/office/drawing/2014/main" val="4093937891"/>
                    </a:ext>
                  </a:extLst>
                </a:gridCol>
                <a:gridCol w="493776">
                  <a:extLst>
                    <a:ext uri="{9D8B030D-6E8A-4147-A177-3AD203B41FA5}">
                      <a16:colId xmlns:a16="http://schemas.microsoft.com/office/drawing/2014/main" val="124700956"/>
                    </a:ext>
                  </a:extLst>
                </a:gridCol>
                <a:gridCol w="493776">
                  <a:extLst>
                    <a:ext uri="{9D8B030D-6E8A-4147-A177-3AD203B41FA5}">
                      <a16:colId xmlns:a16="http://schemas.microsoft.com/office/drawing/2014/main" val="378198037"/>
                    </a:ext>
                  </a:extLst>
                </a:gridCol>
                <a:gridCol w="493776">
                  <a:extLst>
                    <a:ext uri="{9D8B030D-6E8A-4147-A177-3AD203B41FA5}">
                      <a16:colId xmlns:a16="http://schemas.microsoft.com/office/drawing/2014/main" val="1889910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66631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- 2022-01-21 17:48:01</a:t>
                      </a:r>
                      <a:r>
                        <a:rPr kumimoji="0" lang="en-US" sz="1000" b="0" i="0" u="none" strike="noStrike" kern="1200" cap="none" spc="0" normalizeH="0" baseline="0" noProof="0">
                          <a:ln>
                            <a:noFill/>
                          </a:ln>
                          <a:solidFill>
                            <a:prstClr val="black"/>
                          </a:solidFill>
                          <a:effectLst/>
                          <a:uLnTx/>
                          <a:uFillTx/>
                          <a:latin typeface="+mn-lt"/>
                          <a:ea typeface="+mn-ea"/>
                          <a:cs typeface="+mn-cs"/>
                        </a:rPr>
                        <a:t>
 Healthy diet? Yes you can with Buttercup! 
Thank you @huiiwenn13 for supporting Buttercup! 
Join us and get yours now at Lazada, GrabMart atau foodpanda! https://bit.ly/ButtercupMYLazada
___________________________________________________
Repost: 
My favourite Buttercup brand has launched their new Buttercup margarine that is healthy and tasty 😍
Buttercup Margarine spread is a better and healthier choice as it is cholesterol free and contains excellent source of Vitamins A, D3 and E💪
Buttercup margarine is sold at an affordable price 🤩 I used to spread it on my toast and it's so tasty😋
Want to have a healthy diet ❓ Get your Buttercup margarine spread now😉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https://quintly-image-storage.s3.amazonaws.com/9d175cdd28e15bd0c0c48ee24cf94e12/054b12512c0cb5e4356db923735349cc.png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24635440"/>
                  </a:ext>
                </a:extLst>
              </a:tr>
            </a:tbl>
          </a:graphicData>
        </a:graphic>
      </p:graphicFrame>
      <p:sp>
        <p:nvSpPr>
          <p:cNvPr id="4" name="Text Placeholder 3">
            <a:extLst>
              <a:ext uri="{FF2B5EF4-FFF2-40B4-BE49-F238E27FC236}">
                <a16:creationId xmlns:a16="http://schemas.microsoft.com/office/drawing/2014/main" id="{C17CB3D1-000D-403F-9470-61B9371D604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7288544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CAE7D-A526-49B0-85E2-D5ECD5A88435}"/>
              </a:ext>
            </a:extLst>
          </p:cNvPr>
          <p:cNvSpPr>
            <a:spLocks noGrp="1"/>
          </p:cNvSpPr>
          <p:nvPr>
            <p:ph type="title"/>
          </p:nvPr>
        </p:nvSpPr>
        <p:spPr/>
        <p:txBody>
          <a:bodyPr/>
          <a:lstStyle/>
          <a:p>
            <a:r>
              <a:rPr lang="en-US"/>
              <a:t>Facebook Facebook FB - Own Posts Table I-Rate (Insights)  | Buttercup Malaysia - 12 of 26</a:t>
            </a:r>
          </a:p>
        </p:txBody>
      </p:sp>
      <p:graphicFrame>
        <p:nvGraphicFramePr>
          <p:cNvPr id="5" name="Table Placeholder 4">
            <a:extLst>
              <a:ext uri="{FF2B5EF4-FFF2-40B4-BE49-F238E27FC236}">
                <a16:creationId xmlns:a16="http://schemas.microsoft.com/office/drawing/2014/main" id="{1E7D9523-362F-47F3-B928-B0958A608B04}"/>
              </a:ext>
            </a:extLst>
          </p:cNvPr>
          <p:cNvGraphicFramePr>
            <a:graphicFrameLocks noGrp="1"/>
          </p:cNvGraphicFramePr>
          <p:nvPr>
            <p:ph type="tbl" sz="quarter" idx="13"/>
            <p:extLst>
              <p:ext uri="{D42A27DB-BD31-4B8C-83A1-F6EECF244321}">
                <p14:modId xmlns:p14="http://schemas.microsoft.com/office/powerpoint/2010/main" val="2627233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36301517"/>
                    </a:ext>
                  </a:extLst>
                </a:gridCol>
                <a:gridCol w="987552">
                  <a:extLst>
                    <a:ext uri="{9D8B030D-6E8A-4147-A177-3AD203B41FA5}">
                      <a16:colId xmlns:a16="http://schemas.microsoft.com/office/drawing/2014/main" val="2570306307"/>
                    </a:ext>
                  </a:extLst>
                </a:gridCol>
                <a:gridCol w="658368">
                  <a:extLst>
                    <a:ext uri="{9D8B030D-6E8A-4147-A177-3AD203B41FA5}">
                      <a16:colId xmlns:a16="http://schemas.microsoft.com/office/drawing/2014/main" val="2652226209"/>
                    </a:ext>
                  </a:extLst>
                </a:gridCol>
                <a:gridCol w="658368">
                  <a:extLst>
                    <a:ext uri="{9D8B030D-6E8A-4147-A177-3AD203B41FA5}">
                      <a16:colId xmlns:a16="http://schemas.microsoft.com/office/drawing/2014/main" val="4202583912"/>
                    </a:ext>
                  </a:extLst>
                </a:gridCol>
                <a:gridCol w="493776">
                  <a:extLst>
                    <a:ext uri="{9D8B030D-6E8A-4147-A177-3AD203B41FA5}">
                      <a16:colId xmlns:a16="http://schemas.microsoft.com/office/drawing/2014/main" val="3482747488"/>
                    </a:ext>
                  </a:extLst>
                </a:gridCol>
                <a:gridCol w="493776">
                  <a:extLst>
                    <a:ext uri="{9D8B030D-6E8A-4147-A177-3AD203B41FA5}">
                      <a16:colId xmlns:a16="http://schemas.microsoft.com/office/drawing/2014/main" val="824374759"/>
                    </a:ext>
                  </a:extLst>
                </a:gridCol>
                <a:gridCol w="411480">
                  <a:extLst>
                    <a:ext uri="{9D8B030D-6E8A-4147-A177-3AD203B41FA5}">
                      <a16:colId xmlns:a16="http://schemas.microsoft.com/office/drawing/2014/main" val="156880387"/>
                    </a:ext>
                  </a:extLst>
                </a:gridCol>
                <a:gridCol w="493776">
                  <a:extLst>
                    <a:ext uri="{9D8B030D-6E8A-4147-A177-3AD203B41FA5}">
                      <a16:colId xmlns:a16="http://schemas.microsoft.com/office/drawing/2014/main" val="3641973124"/>
                    </a:ext>
                  </a:extLst>
                </a:gridCol>
                <a:gridCol w="493776">
                  <a:extLst>
                    <a:ext uri="{9D8B030D-6E8A-4147-A177-3AD203B41FA5}">
                      <a16:colId xmlns:a16="http://schemas.microsoft.com/office/drawing/2014/main" val="750738898"/>
                    </a:ext>
                  </a:extLst>
                </a:gridCol>
                <a:gridCol w="493776">
                  <a:extLst>
                    <a:ext uri="{9D8B030D-6E8A-4147-A177-3AD203B41FA5}">
                      <a16:colId xmlns:a16="http://schemas.microsoft.com/office/drawing/2014/main" val="3267671874"/>
                    </a:ext>
                  </a:extLst>
                </a:gridCol>
                <a:gridCol w="493776">
                  <a:extLst>
                    <a:ext uri="{9D8B030D-6E8A-4147-A177-3AD203B41FA5}">
                      <a16:colId xmlns:a16="http://schemas.microsoft.com/office/drawing/2014/main" val="1767536576"/>
                    </a:ext>
                  </a:extLst>
                </a:gridCol>
                <a:gridCol w="493776">
                  <a:extLst>
                    <a:ext uri="{9D8B030D-6E8A-4147-A177-3AD203B41FA5}">
                      <a16:colId xmlns:a16="http://schemas.microsoft.com/office/drawing/2014/main" val="998813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70342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- 2022-01-21 11:00:00</a:t>
                      </a:r>
                      <a:r>
                        <a:rPr kumimoji="0" lang="en-US" sz="1000" b="0" i="0" u="none" strike="noStrike" kern="1200" cap="none" spc="0" normalizeH="0" baseline="0" noProof="0">
                          <a:ln>
                            <a:noFill/>
                          </a:ln>
                          <a:solidFill>
                            <a:prstClr val="black"/>
                          </a:solidFill>
                          <a:effectLst/>
                          <a:uLnTx/>
                          <a:uFillTx/>
                          <a:latin typeface="+mn-lt"/>
                          <a:ea typeface="+mn-ea"/>
                          <a:cs typeface="+mn-cs"/>
                        </a:rPr>
                        <a:t>
 Wow, look at those burgers! Super delicious! Terima kasih @huiweii_ kerana sentiasa menyokong Buttercup! 
Buttercup bukan sahaja boleh digunakan untuk sapuan atau baking, tapi juga untuk memasak! 
___________________________________________________
Repost: 
My favourite Buttercup brand has launched their new Buttercup margarine that is healthy and tasty! ✨
Made some burgers by using Buttercup Margarine Spread today, it’s so convenient as it can be spread directly from the fridge without defrosting! It brings full goodness of nutrition, aroma, taste and texture to the table. 😋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https://quintly-image-storage.s3.amazonaws.com/9d175cdd28e15bd0c0c48ee24cf94e12/eb8d012359bc905896630521f9830dc7.png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500957984"/>
                  </a:ext>
                </a:extLst>
              </a:tr>
            </a:tbl>
          </a:graphicData>
        </a:graphic>
      </p:graphicFrame>
      <p:sp>
        <p:nvSpPr>
          <p:cNvPr id="4" name="Text Placeholder 3">
            <a:extLst>
              <a:ext uri="{FF2B5EF4-FFF2-40B4-BE49-F238E27FC236}">
                <a16:creationId xmlns:a16="http://schemas.microsoft.com/office/drawing/2014/main" id="{4EE72C82-4A7C-4B2A-B6AE-331A2B5EBCA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676604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ACDDB-7D68-4C6C-99F4-A81E7F526C6A}"/>
              </a:ext>
            </a:extLst>
          </p:cNvPr>
          <p:cNvSpPr>
            <a:spLocks noGrp="1"/>
          </p:cNvSpPr>
          <p:nvPr>
            <p:ph type="title"/>
          </p:nvPr>
        </p:nvSpPr>
        <p:spPr/>
        <p:txBody>
          <a:bodyPr/>
          <a:lstStyle/>
          <a:p>
            <a:r>
              <a:rPr lang="en-US"/>
              <a:t>Facebook Facebook FB - Own Posts Table I-Rate (Insights)  | Buttercup Malaysia - 13 of 26</a:t>
            </a:r>
          </a:p>
        </p:txBody>
      </p:sp>
      <p:graphicFrame>
        <p:nvGraphicFramePr>
          <p:cNvPr id="5" name="Table Placeholder 4">
            <a:extLst>
              <a:ext uri="{FF2B5EF4-FFF2-40B4-BE49-F238E27FC236}">
                <a16:creationId xmlns:a16="http://schemas.microsoft.com/office/drawing/2014/main" id="{8239476E-CBD0-44C0-B455-F5D6E3E8B83A}"/>
              </a:ext>
            </a:extLst>
          </p:cNvPr>
          <p:cNvGraphicFramePr>
            <a:graphicFrameLocks noGrp="1"/>
          </p:cNvGraphicFramePr>
          <p:nvPr>
            <p:ph type="tbl" sz="quarter" idx="13"/>
            <p:extLst>
              <p:ext uri="{D42A27DB-BD31-4B8C-83A1-F6EECF244321}">
                <p14:modId xmlns:p14="http://schemas.microsoft.com/office/powerpoint/2010/main" val="2870320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43500355"/>
                    </a:ext>
                  </a:extLst>
                </a:gridCol>
                <a:gridCol w="987552">
                  <a:extLst>
                    <a:ext uri="{9D8B030D-6E8A-4147-A177-3AD203B41FA5}">
                      <a16:colId xmlns:a16="http://schemas.microsoft.com/office/drawing/2014/main" val="3139897551"/>
                    </a:ext>
                  </a:extLst>
                </a:gridCol>
                <a:gridCol w="658368">
                  <a:extLst>
                    <a:ext uri="{9D8B030D-6E8A-4147-A177-3AD203B41FA5}">
                      <a16:colId xmlns:a16="http://schemas.microsoft.com/office/drawing/2014/main" val="1293367957"/>
                    </a:ext>
                  </a:extLst>
                </a:gridCol>
                <a:gridCol w="658368">
                  <a:extLst>
                    <a:ext uri="{9D8B030D-6E8A-4147-A177-3AD203B41FA5}">
                      <a16:colId xmlns:a16="http://schemas.microsoft.com/office/drawing/2014/main" val="564594187"/>
                    </a:ext>
                  </a:extLst>
                </a:gridCol>
                <a:gridCol w="493776">
                  <a:extLst>
                    <a:ext uri="{9D8B030D-6E8A-4147-A177-3AD203B41FA5}">
                      <a16:colId xmlns:a16="http://schemas.microsoft.com/office/drawing/2014/main" val="3015605483"/>
                    </a:ext>
                  </a:extLst>
                </a:gridCol>
                <a:gridCol w="493776">
                  <a:extLst>
                    <a:ext uri="{9D8B030D-6E8A-4147-A177-3AD203B41FA5}">
                      <a16:colId xmlns:a16="http://schemas.microsoft.com/office/drawing/2014/main" val="2565772987"/>
                    </a:ext>
                  </a:extLst>
                </a:gridCol>
                <a:gridCol w="411480">
                  <a:extLst>
                    <a:ext uri="{9D8B030D-6E8A-4147-A177-3AD203B41FA5}">
                      <a16:colId xmlns:a16="http://schemas.microsoft.com/office/drawing/2014/main" val="1307155501"/>
                    </a:ext>
                  </a:extLst>
                </a:gridCol>
                <a:gridCol w="493776">
                  <a:extLst>
                    <a:ext uri="{9D8B030D-6E8A-4147-A177-3AD203B41FA5}">
                      <a16:colId xmlns:a16="http://schemas.microsoft.com/office/drawing/2014/main" val="3547306841"/>
                    </a:ext>
                  </a:extLst>
                </a:gridCol>
                <a:gridCol w="493776">
                  <a:extLst>
                    <a:ext uri="{9D8B030D-6E8A-4147-A177-3AD203B41FA5}">
                      <a16:colId xmlns:a16="http://schemas.microsoft.com/office/drawing/2014/main" val="838443785"/>
                    </a:ext>
                  </a:extLst>
                </a:gridCol>
                <a:gridCol w="493776">
                  <a:extLst>
                    <a:ext uri="{9D8B030D-6E8A-4147-A177-3AD203B41FA5}">
                      <a16:colId xmlns:a16="http://schemas.microsoft.com/office/drawing/2014/main" val="3542286678"/>
                    </a:ext>
                  </a:extLst>
                </a:gridCol>
                <a:gridCol w="493776">
                  <a:extLst>
                    <a:ext uri="{9D8B030D-6E8A-4147-A177-3AD203B41FA5}">
                      <a16:colId xmlns:a16="http://schemas.microsoft.com/office/drawing/2014/main" val="4105050996"/>
                    </a:ext>
                  </a:extLst>
                </a:gridCol>
                <a:gridCol w="493776">
                  <a:extLst>
                    <a:ext uri="{9D8B030D-6E8A-4147-A177-3AD203B41FA5}">
                      <a16:colId xmlns:a16="http://schemas.microsoft.com/office/drawing/2014/main" val="4044851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5246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- 2022-01-20 10:30:00</a:t>
                      </a:r>
                      <a:r>
                        <a:rPr kumimoji="0" lang="en-US" sz="1000" b="0" i="0" u="none" strike="noStrike" kern="1200" cap="none" spc="0" normalizeH="0" baseline="0" noProof="0">
                          <a:ln>
                            <a:noFill/>
                          </a:ln>
                          <a:solidFill>
                            <a:prstClr val="black"/>
                          </a:solidFill>
                          <a:effectLst/>
                          <a:uLnTx/>
                          <a:uFillTx/>
                          <a:latin typeface="+mn-lt"/>
                          <a:ea typeface="+mn-ea"/>
                          <a:cs typeface="+mn-cs"/>
                        </a:rPr>
                        <a:t>
 Ada ke yang dah plan nak buat layered kek minggu ni? Sebelum buat tu, baca #TipButtercup ini dulu okay! 
Mesti ada yang rasa susah nak potong bahagian atas kek untuk menjadi rata kan? Mudah je nak selesaikan masalah ini, anda cuma perlu bake bilangan kek mengikut bilangan layer kek anda (contoh: 2 kek untuk 2 layer). Selepas tu, terbalikkan kek anda untuk permukaan atas kek yang rata. Tak payah potong! Bukan sahaja mendapat bahagian yang rata, nak frosting pun senang! 
Sumber: https://www.buzzfeed.com/marietelling/baking-hacks-tips-tricks-cookies-cakes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https://quintly-image-storage.s3.amazonaws.com/9d175cdd28e15bd0c0c48ee24cf94e12/7a4578f2f91e64e35b2bdab746d41522.jpg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3331027081"/>
                  </a:ext>
                </a:extLst>
              </a:tr>
            </a:tbl>
          </a:graphicData>
        </a:graphic>
      </p:graphicFrame>
      <p:sp>
        <p:nvSpPr>
          <p:cNvPr id="4" name="Text Placeholder 3">
            <a:extLst>
              <a:ext uri="{FF2B5EF4-FFF2-40B4-BE49-F238E27FC236}">
                <a16:creationId xmlns:a16="http://schemas.microsoft.com/office/drawing/2014/main" id="{3E9015EB-79A0-4CE9-9390-F3459859236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65346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289E5-5BD7-4F03-9292-55A6677E6DEE}"/>
              </a:ext>
            </a:extLst>
          </p:cNvPr>
          <p:cNvSpPr>
            <a:spLocks noGrp="1"/>
          </p:cNvSpPr>
          <p:nvPr>
            <p:ph type="title"/>
          </p:nvPr>
        </p:nvSpPr>
        <p:spPr/>
        <p:txBody>
          <a:bodyPr/>
          <a:lstStyle/>
          <a:p>
            <a:r>
              <a:rPr lang="en-US"/>
              <a:t>Facebook Facebook FB - Own Posts Table I-Rate (Insights)  | Buttercup Malaysia - 14 of 26</a:t>
            </a:r>
          </a:p>
        </p:txBody>
      </p:sp>
      <p:graphicFrame>
        <p:nvGraphicFramePr>
          <p:cNvPr id="5" name="Table Placeholder 4">
            <a:extLst>
              <a:ext uri="{FF2B5EF4-FFF2-40B4-BE49-F238E27FC236}">
                <a16:creationId xmlns:a16="http://schemas.microsoft.com/office/drawing/2014/main" id="{7C552012-34EF-4C5F-B4DA-9CFDE9D0B30C}"/>
              </a:ext>
            </a:extLst>
          </p:cNvPr>
          <p:cNvGraphicFramePr>
            <a:graphicFrameLocks noGrp="1"/>
          </p:cNvGraphicFramePr>
          <p:nvPr>
            <p:ph type="tbl" sz="quarter" idx="13"/>
            <p:extLst>
              <p:ext uri="{D42A27DB-BD31-4B8C-83A1-F6EECF244321}">
                <p14:modId xmlns:p14="http://schemas.microsoft.com/office/powerpoint/2010/main" val="253117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97648060"/>
                    </a:ext>
                  </a:extLst>
                </a:gridCol>
                <a:gridCol w="987552">
                  <a:extLst>
                    <a:ext uri="{9D8B030D-6E8A-4147-A177-3AD203B41FA5}">
                      <a16:colId xmlns:a16="http://schemas.microsoft.com/office/drawing/2014/main" val="2113925884"/>
                    </a:ext>
                  </a:extLst>
                </a:gridCol>
                <a:gridCol w="658368">
                  <a:extLst>
                    <a:ext uri="{9D8B030D-6E8A-4147-A177-3AD203B41FA5}">
                      <a16:colId xmlns:a16="http://schemas.microsoft.com/office/drawing/2014/main" val="2253609788"/>
                    </a:ext>
                  </a:extLst>
                </a:gridCol>
                <a:gridCol w="658368">
                  <a:extLst>
                    <a:ext uri="{9D8B030D-6E8A-4147-A177-3AD203B41FA5}">
                      <a16:colId xmlns:a16="http://schemas.microsoft.com/office/drawing/2014/main" val="2019292552"/>
                    </a:ext>
                  </a:extLst>
                </a:gridCol>
                <a:gridCol w="493776">
                  <a:extLst>
                    <a:ext uri="{9D8B030D-6E8A-4147-A177-3AD203B41FA5}">
                      <a16:colId xmlns:a16="http://schemas.microsoft.com/office/drawing/2014/main" val="2179048687"/>
                    </a:ext>
                  </a:extLst>
                </a:gridCol>
                <a:gridCol w="493776">
                  <a:extLst>
                    <a:ext uri="{9D8B030D-6E8A-4147-A177-3AD203B41FA5}">
                      <a16:colId xmlns:a16="http://schemas.microsoft.com/office/drawing/2014/main" val="2155767011"/>
                    </a:ext>
                  </a:extLst>
                </a:gridCol>
                <a:gridCol w="411480">
                  <a:extLst>
                    <a:ext uri="{9D8B030D-6E8A-4147-A177-3AD203B41FA5}">
                      <a16:colId xmlns:a16="http://schemas.microsoft.com/office/drawing/2014/main" val="3330353118"/>
                    </a:ext>
                  </a:extLst>
                </a:gridCol>
                <a:gridCol w="493776">
                  <a:extLst>
                    <a:ext uri="{9D8B030D-6E8A-4147-A177-3AD203B41FA5}">
                      <a16:colId xmlns:a16="http://schemas.microsoft.com/office/drawing/2014/main" val="885444039"/>
                    </a:ext>
                  </a:extLst>
                </a:gridCol>
                <a:gridCol w="493776">
                  <a:extLst>
                    <a:ext uri="{9D8B030D-6E8A-4147-A177-3AD203B41FA5}">
                      <a16:colId xmlns:a16="http://schemas.microsoft.com/office/drawing/2014/main" val="3231271426"/>
                    </a:ext>
                  </a:extLst>
                </a:gridCol>
                <a:gridCol w="493776">
                  <a:extLst>
                    <a:ext uri="{9D8B030D-6E8A-4147-A177-3AD203B41FA5}">
                      <a16:colId xmlns:a16="http://schemas.microsoft.com/office/drawing/2014/main" val="546872990"/>
                    </a:ext>
                  </a:extLst>
                </a:gridCol>
                <a:gridCol w="493776">
                  <a:extLst>
                    <a:ext uri="{9D8B030D-6E8A-4147-A177-3AD203B41FA5}">
                      <a16:colId xmlns:a16="http://schemas.microsoft.com/office/drawing/2014/main" val="1868175884"/>
                    </a:ext>
                  </a:extLst>
                </a:gridCol>
                <a:gridCol w="493776">
                  <a:extLst>
                    <a:ext uri="{9D8B030D-6E8A-4147-A177-3AD203B41FA5}">
                      <a16:colId xmlns:a16="http://schemas.microsoft.com/office/drawing/2014/main" val="3726335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79564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- 2022-01-19 21:25:00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pemenang #SeronokDenganButtercup pada 22 Disember 2021.
Syimaisa Izuddin 
Lim Chong Teck 
Karol Lee
Kepada pemenang, sila hantarkan mesej Facebook kepada admin sebelum 26 Januari 2021 untuk menebus hadiah anda.
Maklumat pemenang:
●Nama penuh
●8 digit pertama nombor kad pengenalan
●Alamat rumah
●Alamat emel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extLst>
                  <a:ext uri="{0D108BD9-81ED-4DB2-BD59-A6C34878D82A}">
                    <a16:rowId xmlns:a16="http://schemas.microsoft.com/office/drawing/2014/main" val="934355006"/>
                  </a:ext>
                </a:extLst>
              </a:tr>
            </a:tbl>
          </a:graphicData>
        </a:graphic>
      </p:graphicFrame>
      <p:sp>
        <p:nvSpPr>
          <p:cNvPr id="4" name="Text Placeholder 3">
            <a:extLst>
              <a:ext uri="{FF2B5EF4-FFF2-40B4-BE49-F238E27FC236}">
                <a16:creationId xmlns:a16="http://schemas.microsoft.com/office/drawing/2014/main" id="{6B11A67E-FF0F-4D62-B142-5B6FD20FED1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772340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EC900-53F8-484B-9270-C53F8944D9C7}"/>
              </a:ext>
            </a:extLst>
          </p:cNvPr>
          <p:cNvSpPr>
            <a:spLocks noGrp="1"/>
          </p:cNvSpPr>
          <p:nvPr>
            <p:ph type="title"/>
          </p:nvPr>
        </p:nvSpPr>
        <p:spPr/>
        <p:txBody>
          <a:bodyPr/>
          <a:lstStyle/>
          <a:p>
            <a:r>
              <a:rPr lang="en-US"/>
              <a:t>Facebook Facebook FB - Own Posts Table I-Rate (Insights)  | Buttercup Malaysia - 15 of 26</a:t>
            </a:r>
          </a:p>
        </p:txBody>
      </p:sp>
      <p:graphicFrame>
        <p:nvGraphicFramePr>
          <p:cNvPr id="5" name="Table Placeholder 4">
            <a:extLst>
              <a:ext uri="{FF2B5EF4-FFF2-40B4-BE49-F238E27FC236}">
                <a16:creationId xmlns:a16="http://schemas.microsoft.com/office/drawing/2014/main" id="{A54C76A6-CA1A-490E-9BBD-241402FFD1A6}"/>
              </a:ext>
            </a:extLst>
          </p:cNvPr>
          <p:cNvGraphicFramePr>
            <a:graphicFrameLocks noGrp="1"/>
          </p:cNvGraphicFramePr>
          <p:nvPr>
            <p:ph type="tbl" sz="quarter" idx="13"/>
            <p:extLst>
              <p:ext uri="{D42A27DB-BD31-4B8C-83A1-F6EECF244321}">
                <p14:modId xmlns:p14="http://schemas.microsoft.com/office/powerpoint/2010/main" val="2395462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01339888"/>
                    </a:ext>
                  </a:extLst>
                </a:gridCol>
                <a:gridCol w="987552">
                  <a:extLst>
                    <a:ext uri="{9D8B030D-6E8A-4147-A177-3AD203B41FA5}">
                      <a16:colId xmlns:a16="http://schemas.microsoft.com/office/drawing/2014/main" val="2347987767"/>
                    </a:ext>
                  </a:extLst>
                </a:gridCol>
                <a:gridCol w="658368">
                  <a:extLst>
                    <a:ext uri="{9D8B030D-6E8A-4147-A177-3AD203B41FA5}">
                      <a16:colId xmlns:a16="http://schemas.microsoft.com/office/drawing/2014/main" val="990946266"/>
                    </a:ext>
                  </a:extLst>
                </a:gridCol>
                <a:gridCol w="658368">
                  <a:extLst>
                    <a:ext uri="{9D8B030D-6E8A-4147-A177-3AD203B41FA5}">
                      <a16:colId xmlns:a16="http://schemas.microsoft.com/office/drawing/2014/main" val="635126199"/>
                    </a:ext>
                  </a:extLst>
                </a:gridCol>
                <a:gridCol w="493776">
                  <a:extLst>
                    <a:ext uri="{9D8B030D-6E8A-4147-A177-3AD203B41FA5}">
                      <a16:colId xmlns:a16="http://schemas.microsoft.com/office/drawing/2014/main" val="2034532573"/>
                    </a:ext>
                  </a:extLst>
                </a:gridCol>
                <a:gridCol w="493776">
                  <a:extLst>
                    <a:ext uri="{9D8B030D-6E8A-4147-A177-3AD203B41FA5}">
                      <a16:colId xmlns:a16="http://schemas.microsoft.com/office/drawing/2014/main" val="2418675184"/>
                    </a:ext>
                  </a:extLst>
                </a:gridCol>
                <a:gridCol w="411480">
                  <a:extLst>
                    <a:ext uri="{9D8B030D-6E8A-4147-A177-3AD203B41FA5}">
                      <a16:colId xmlns:a16="http://schemas.microsoft.com/office/drawing/2014/main" val="2817527207"/>
                    </a:ext>
                  </a:extLst>
                </a:gridCol>
                <a:gridCol w="493776">
                  <a:extLst>
                    <a:ext uri="{9D8B030D-6E8A-4147-A177-3AD203B41FA5}">
                      <a16:colId xmlns:a16="http://schemas.microsoft.com/office/drawing/2014/main" val="755041016"/>
                    </a:ext>
                  </a:extLst>
                </a:gridCol>
                <a:gridCol w="493776">
                  <a:extLst>
                    <a:ext uri="{9D8B030D-6E8A-4147-A177-3AD203B41FA5}">
                      <a16:colId xmlns:a16="http://schemas.microsoft.com/office/drawing/2014/main" val="2147763780"/>
                    </a:ext>
                  </a:extLst>
                </a:gridCol>
                <a:gridCol w="493776">
                  <a:extLst>
                    <a:ext uri="{9D8B030D-6E8A-4147-A177-3AD203B41FA5}">
                      <a16:colId xmlns:a16="http://schemas.microsoft.com/office/drawing/2014/main" val="30747679"/>
                    </a:ext>
                  </a:extLst>
                </a:gridCol>
                <a:gridCol w="493776">
                  <a:extLst>
                    <a:ext uri="{9D8B030D-6E8A-4147-A177-3AD203B41FA5}">
                      <a16:colId xmlns:a16="http://schemas.microsoft.com/office/drawing/2014/main" val="2906466218"/>
                    </a:ext>
                  </a:extLst>
                </a:gridCol>
                <a:gridCol w="493776">
                  <a:extLst>
                    <a:ext uri="{9D8B030D-6E8A-4147-A177-3AD203B41FA5}">
                      <a16:colId xmlns:a16="http://schemas.microsoft.com/office/drawing/2014/main" val="3743857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2977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- 2022-01-19 21:20:04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14 Disember 2021.
Muhammad Issraq 
Nor Yati 
@Chong Taylor
Kepada pemenang, sila hantarkan mesej Facebook kepada admin sebelum 26 Januari 2021 untuk menebus hadiah anda.
Maklumat pemenang:
●Nama penuh
●8 digit pertama nombor kad pengenalan
●Alamat rumah
●Alamat emel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https://quintly-image-storage.s3.amazonaws.com/9d175cdd28e15bd0c0c48ee24cf94e12/bc69449b616c464d1e7bed449389b295.png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extLst>
                  <a:ext uri="{0D108BD9-81ED-4DB2-BD59-A6C34878D82A}">
                    <a16:rowId xmlns:a16="http://schemas.microsoft.com/office/drawing/2014/main" val="3121045243"/>
                  </a:ext>
                </a:extLst>
              </a:tr>
            </a:tbl>
          </a:graphicData>
        </a:graphic>
      </p:graphicFrame>
      <p:sp>
        <p:nvSpPr>
          <p:cNvPr id="4" name="Text Placeholder 3">
            <a:extLst>
              <a:ext uri="{FF2B5EF4-FFF2-40B4-BE49-F238E27FC236}">
                <a16:creationId xmlns:a16="http://schemas.microsoft.com/office/drawing/2014/main" id="{E2D94583-7BF5-4591-ACC3-0F3646A454AC}"/>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7285209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BF49F-6C75-423E-B22F-5FE0BAFA2BD2}"/>
              </a:ext>
            </a:extLst>
          </p:cNvPr>
          <p:cNvSpPr>
            <a:spLocks noGrp="1"/>
          </p:cNvSpPr>
          <p:nvPr>
            <p:ph type="title"/>
          </p:nvPr>
        </p:nvSpPr>
        <p:spPr/>
        <p:txBody>
          <a:bodyPr/>
          <a:lstStyle/>
          <a:p>
            <a:r>
              <a:rPr lang="en-US"/>
              <a:t>Facebook Facebook FB - Own Posts Table I-Rate (Insights)  | Buttercup Malaysia - 16 of 26</a:t>
            </a:r>
          </a:p>
        </p:txBody>
      </p:sp>
      <p:graphicFrame>
        <p:nvGraphicFramePr>
          <p:cNvPr id="5" name="Table Placeholder 4">
            <a:extLst>
              <a:ext uri="{FF2B5EF4-FFF2-40B4-BE49-F238E27FC236}">
                <a16:creationId xmlns:a16="http://schemas.microsoft.com/office/drawing/2014/main" id="{1B4C8E36-4D72-4966-95E3-55B3C1D8F148}"/>
              </a:ext>
            </a:extLst>
          </p:cNvPr>
          <p:cNvGraphicFramePr>
            <a:graphicFrameLocks noGrp="1"/>
          </p:cNvGraphicFramePr>
          <p:nvPr>
            <p:ph type="tbl" sz="quarter" idx="13"/>
            <p:extLst>
              <p:ext uri="{D42A27DB-BD31-4B8C-83A1-F6EECF244321}">
                <p14:modId xmlns:p14="http://schemas.microsoft.com/office/powerpoint/2010/main" val="1281843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89431480"/>
                    </a:ext>
                  </a:extLst>
                </a:gridCol>
                <a:gridCol w="987552">
                  <a:extLst>
                    <a:ext uri="{9D8B030D-6E8A-4147-A177-3AD203B41FA5}">
                      <a16:colId xmlns:a16="http://schemas.microsoft.com/office/drawing/2014/main" val="3982403576"/>
                    </a:ext>
                  </a:extLst>
                </a:gridCol>
                <a:gridCol w="658368">
                  <a:extLst>
                    <a:ext uri="{9D8B030D-6E8A-4147-A177-3AD203B41FA5}">
                      <a16:colId xmlns:a16="http://schemas.microsoft.com/office/drawing/2014/main" val="719394901"/>
                    </a:ext>
                  </a:extLst>
                </a:gridCol>
                <a:gridCol w="658368">
                  <a:extLst>
                    <a:ext uri="{9D8B030D-6E8A-4147-A177-3AD203B41FA5}">
                      <a16:colId xmlns:a16="http://schemas.microsoft.com/office/drawing/2014/main" val="949419927"/>
                    </a:ext>
                  </a:extLst>
                </a:gridCol>
                <a:gridCol w="493776">
                  <a:extLst>
                    <a:ext uri="{9D8B030D-6E8A-4147-A177-3AD203B41FA5}">
                      <a16:colId xmlns:a16="http://schemas.microsoft.com/office/drawing/2014/main" val="1153344384"/>
                    </a:ext>
                  </a:extLst>
                </a:gridCol>
                <a:gridCol w="493776">
                  <a:extLst>
                    <a:ext uri="{9D8B030D-6E8A-4147-A177-3AD203B41FA5}">
                      <a16:colId xmlns:a16="http://schemas.microsoft.com/office/drawing/2014/main" val="624088279"/>
                    </a:ext>
                  </a:extLst>
                </a:gridCol>
                <a:gridCol w="411480">
                  <a:extLst>
                    <a:ext uri="{9D8B030D-6E8A-4147-A177-3AD203B41FA5}">
                      <a16:colId xmlns:a16="http://schemas.microsoft.com/office/drawing/2014/main" val="3455973407"/>
                    </a:ext>
                  </a:extLst>
                </a:gridCol>
                <a:gridCol w="493776">
                  <a:extLst>
                    <a:ext uri="{9D8B030D-6E8A-4147-A177-3AD203B41FA5}">
                      <a16:colId xmlns:a16="http://schemas.microsoft.com/office/drawing/2014/main" val="3791287806"/>
                    </a:ext>
                  </a:extLst>
                </a:gridCol>
                <a:gridCol w="493776">
                  <a:extLst>
                    <a:ext uri="{9D8B030D-6E8A-4147-A177-3AD203B41FA5}">
                      <a16:colId xmlns:a16="http://schemas.microsoft.com/office/drawing/2014/main" val="682698603"/>
                    </a:ext>
                  </a:extLst>
                </a:gridCol>
                <a:gridCol w="493776">
                  <a:extLst>
                    <a:ext uri="{9D8B030D-6E8A-4147-A177-3AD203B41FA5}">
                      <a16:colId xmlns:a16="http://schemas.microsoft.com/office/drawing/2014/main" val="2297846875"/>
                    </a:ext>
                  </a:extLst>
                </a:gridCol>
                <a:gridCol w="493776">
                  <a:extLst>
                    <a:ext uri="{9D8B030D-6E8A-4147-A177-3AD203B41FA5}">
                      <a16:colId xmlns:a16="http://schemas.microsoft.com/office/drawing/2014/main" val="1873872767"/>
                    </a:ext>
                  </a:extLst>
                </a:gridCol>
                <a:gridCol w="493776">
                  <a:extLst>
                    <a:ext uri="{9D8B030D-6E8A-4147-A177-3AD203B41FA5}">
                      <a16:colId xmlns:a16="http://schemas.microsoft.com/office/drawing/2014/main" val="931555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3249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- 2022-01-19 21:15:00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4 Disember 2021.
Ain Fazdlina 
Ieda Ishak 
Wannie Stewart 
Kepada pemenang, sila hantarkan mesej Facebook kepada admin sebelum 26 Januari 2021 untuk menebus hadiah anda.
Maklumat pemenang:
●Nama penuh
●8 digit pertama nombor kad pengenalan
●Alamat rumah
●Alamat emel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https://quintly-image-storage.s3.amazonaws.com/9d175cdd28e15bd0c0c48ee24cf94e12/ec63c5c56656eb0869b3cd8eb4c1beae.png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1666891714"/>
                  </a:ext>
                </a:extLst>
              </a:tr>
            </a:tbl>
          </a:graphicData>
        </a:graphic>
      </p:graphicFrame>
      <p:sp>
        <p:nvSpPr>
          <p:cNvPr id="4" name="Text Placeholder 3">
            <a:extLst>
              <a:ext uri="{FF2B5EF4-FFF2-40B4-BE49-F238E27FC236}">
                <a16:creationId xmlns:a16="http://schemas.microsoft.com/office/drawing/2014/main" id="{98A715F3-EC80-42CA-B5F3-668DB00F86C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02115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BE3D4-EC41-4CEE-9042-3965523285E3}"/>
              </a:ext>
            </a:extLst>
          </p:cNvPr>
          <p:cNvSpPr>
            <a:spLocks noGrp="1"/>
          </p:cNvSpPr>
          <p:nvPr>
            <p:ph type="title"/>
          </p:nvPr>
        </p:nvSpPr>
        <p:spPr/>
        <p:txBody>
          <a:bodyPr/>
          <a:lstStyle/>
          <a:p>
            <a:r>
              <a:rPr lang="en-US"/>
              <a:t>Facebook Facebook FB - Own Posts Table I-Rate (Insights)  | Buttercup Malaysia - 17 of 26</a:t>
            </a:r>
          </a:p>
        </p:txBody>
      </p:sp>
      <p:graphicFrame>
        <p:nvGraphicFramePr>
          <p:cNvPr id="5" name="Table Placeholder 4">
            <a:extLst>
              <a:ext uri="{FF2B5EF4-FFF2-40B4-BE49-F238E27FC236}">
                <a16:creationId xmlns:a16="http://schemas.microsoft.com/office/drawing/2014/main" id="{653C148E-30A2-498E-AEAD-6141617F1311}"/>
              </a:ext>
            </a:extLst>
          </p:cNvPr>
          <p:cNvGraphicFramePr>
            <a:graphicFrameLocks noGrp="1"/>
          </p:cNvGraphicFramePr>
          <p:nvPr>
            <p:ph type="tbl" sz="quarter" idx="13"/>
            <p:extLst>
              <p:ext uri="{D42A27DB-BD31-4B8C-83A1-F6EECF244321}">
                <p14:modId xmlns:p14="http://schemas.microsoft.com/office/powerpoint/2010/main" val="2566029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74111822"/>
                    </a:ext>
                  </a:extLst>
                </a:gridCol>
                <a:gridCol w="987552">
                  <a:extLst>
                    <a:ext uri="{9D8B030D-6E8A-4147-A177-3AD203B41FA5}">
                      <a16:colId xmlns:a16="http://schemas.microsoft.com/office/drawing/2014/main" val="2353794944"/>
                    </a:ext>
                  </a:extLst>
                </a:gridCol>
                <a:gridCol w="658368">
                  <a:extLst>
                    <a:ext uri="{9D8B030D-6E8A-4147-A177-3AD203B41FA5}">
                      <a16:colId xmlns:a16="http://schemas.microsoft.com/office/drawing/2014/main" val="2279717070"/>
                    </a:ext>
                  </a:extLst>
                </a:gridCol>
                <a:gridCol w="658368">
                  <a:extLst>
                    <a:ext uri="{9D8B030D-6E8A-4147-A177-3AD203B41FA5}">
                      <a16:colId xmlns:a16="http://schemas.microsoft.com/office/drawing/2014/main" val="49741095"/>
                    </a:ext>
                  </a:extLst>
                </a:gridCol>
                <a:gridCol w="493776">
                  <a:extLst>
                    <a:ext uri="{9D8B030D-6E8A-4147-A177-3AD203B41FA5}">
                      <a16:colId xmlns:a16="http://schemas.microsoft.com/office/drawing/2014/main" val="1805488151"/>
                    </a:ext>
                  </a:extLst>
                </a:gridCol>
                <a:gridCol w="493776">
                  <a:extLst>
                    <a:ext uri="{9D8B030D-6E8A-4147-A177-3AD203B41FA5}">
                      <a16:colId xmlns:a16="http://schemas.microsoft.com/office/drawing/2014/main" val="1550623876"/>
                    </a:ext>
                  </a:extLst>
                </a:gridCol>
                <a:gridCol w="411480">
                  <a:extLst>
                    <a:ext uri="{9D8B030D-6E8A-4147-A177-3AD203B41FA5}">
                      <a16:colId xmlns:a16="http://schemas.microsoft.com/office/drawing/2014/main" val="1048890335"/>
                    </a:ext>
                  </a:extLst>
                </a:gridCol>
                <a:gridCol w="493776">
                  <a:extLst>
                    <a:ext uri="{9D8B030D-6E8A-4147-A177-3AD203B41FA5}">
                      <a16:colId xmlns:a16="http://schemas.microsoft.com/office/drawing/2014/main" val="3000564517"/>
                    </a:ext>
                  </a:extLst>
                </a:gridCol>
                <a:gridCol w="493776">
                  <a:extLst>
                    <a:ext uri="{9D8B030D-6E8A-4147-A177-3AD203B41FA5}">
                      <a16:colId xmlns:a16="http://schemas.microsoft.com/office/drawing/2014/main" val="1226297244"/>
                    </a:ext>
                  </a:extLst>
                </a:gridCol>
                <a:gridCol w="493776">
                  <a:extLst>
                    <a:ext uri="{9D8B030D-6E8A-4147-A177-3AD203B41FA5}">
                      <a16:colId xmlns:a16="http://schemas.microsoft.com/office/drawing/2014/main" val="989048558"/>
                    </a:ext>
                  </a:extLst>
                </a:gridCol>
                <a:gridCol w="493776">
                  <a:extLst>
                    <a:ext uri="{9D8B030D-6E8A-4147-A177-3AD203B41FA5}">
                      <a16:colId xmlns:a16="http://schemas.microsoft.com/office/drawing/2014/main" val="1615888491"/>
                    </a:ext>
                  </a:extLst>
                </a:gridCol>
                <a:gridCol w="493776">
                  <a:extLst>
                    <a:ext uri="{9D8B030D-6E8A-4147-A177-3AD203B41FA5}">
                      <a16:colId xmlns:a16="http://schemas.microsoft.com/office/drawing/2014/main" val="4159339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98377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- 2022-01-19 21:10:00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24  November 2021.
Azura Zura 
Tya Sham 
Zaleha Ahmad 
Kepada pemenang, sila hantarkan mesej Facebook kepada admin sebelum 26 Januari 2021 untuk menebus hadiah anda.
Maklumat pemenang:
●Nama penuh
●8 digit pertama nombor kad pengenalan
●Alamat rumah
●Alamat emel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https://quintly-image-storage.s3.amazonaws.com/9d175cdd28e15bd0c0c48ee24cf94e12/1cf7f3bf58a0897e9fa055d78c5224ca.jpg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3938452888"/>
                  </a:ext>
                </a:extLst>
              </a:tr>
            </a:tbl>
          </a:graphicData>
        </a:graphic>
      </p:graphicFrame>
      <p:sp>
        <p:nvSpPr>
          <p:cNvPr id="4" name="Text Placeholder 3">
            <a:extLst>
              <a:ext uri="{FF2B5EF4-FFF2-40B4-BE49-F238E27FC236}">
                <a16:creationId xmlns:a16="http://schemas.microsoft.com/office/drawing/2014/main" id="{8746A5C4-7EC9-4A42-A7BA-2D727096B74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23394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DF219-9B0B-409D-B315-A964CFD9438B}"/>
              </a:ext>
            </a:extLst>
          </p:cNvPr>
          <p:cNvSpPr>
            <a:spLocks noGrp="1"/>
          </p:cNvSpPr>
          <p:nvPr>
            <p:ph type="title"/>
          </p:nvPr>
        </p:nvSpPr>
        <p:spPr/>
        <p:txBody>
          <a:bodyPr/>
          <a:lstStyle/>
          <a:p>
            <a:r>
              <a:rPr lang="en-US"/>
              <a:t>Facebook Facebook FB - Own Posts Table I-Rate (Insights)  | Buttercup Malaysia - 18 of 26</a:t>
            </a:r>
          </a:p>
        </p:txBody>
      </p:sp>
      <p:graphicFrame>
        <p:nvGraphicFramePr>
          <p:cNvPr id="5" name="Table Placeholder 4">
            <a:extLst>
              <a:ext uri="{FF2B5EF4-FFF2-40B4-BE49-F238E27FC236}">
                <a16:creationId xmlns:a16="http://schemas.microsoft.com/office/drawing/2014/main" id="{85E7FD39-4647-4C28-B007-B8675B6D0F84}"/>
              </a:ext>
            </a:extLst>
          </p:cNvPr>
          <p:cNvGraphicFramePr>
            <a:graphicFrameLocks noGrp="1"/>
          </p:cNvGraphicFramePr>
          <p:nvPr>
            <p:ph type="tbl" sz="quarter" idx="13"/>
            <p:extLst>
              <p:ext uri="{D42A27DB-BD31-4B8C-83A1-F6EECF244321}">
                <p14:modId xmlns:p14="http://schemas.microsoft.com/office/powerpoint/2010/main" val="1955680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65567701"/>
                    </a:ext>
                  </a:extLst>
                </a:gridCol>
                <a:gridCol w="987552">
                  <a:extLst>
                    <a:ext uri="{9D8B030D-6E8A-4147-A177-3AD203B41FA5}">
                      <a16:colId xmlns:a16="http://schemas.microsoft.com/office/drawing/2014/main" val="654796824"/>
                    </a:ext>
                  </a:extLst>
                </a:gridCol>
                <a:gridCol w="658368">
                  <a:extLst>
                    <a:ext uri="{9D8B030D-6E8A-4147-A177-3AD203B41FA5}">
                      <a16:colId xmlns:a16="http://schemas.microsoft.com/office/drawing/2014/main" val="2852207913"/>
                    </a:ext>
                  </a:extLst>
                </a:gridCol>
                <a:gridCol w="658368">
                  <a:extLst>
                    <a:ext uri="{9D8B030D-6E8A-4147-A177-3AD203B41FA5}">
                      <a16:colId xmlns:a16="http://schemas.microsoft.com/office/drawing/2014/main" val="1529147652"/>
                    </a:ext>
                  </a:extLst>
                </a:gridCol>
                <a:gridCol w="493776">
                  <a:extLst>
                    <a:ext uri="{9D8B030D-6E8A-4147-A177-3AD203B41FA5}">
                      <a16:colId xmlns:a16="http://schemas.microsoft.com/office/drawing/2014/main" val="2986837179"/>
                    </a:ext>
                  </a:extLst>
                </a:gridCol>
                <a:gridCol w="493776">
                  <a:extLst>
                    <a:ext uri="{9D8B030D-6E8A-4147-A177-3AD203B41FA5}">
                      <a16:colId xmlns:a16="http://schemas.microsoft.com/office/drawing/2014/main" val="2690321425"/>
                    </a:ext>
                  </a:extLst>
                </a:gridCol>
                <a:gridCol w="411480">
                  <a:extLst>
                    <a:ext uri="{9D8B030D-6E8A-4147-A177-3AD203B41FA5}">
                      <a16:colId xmlns:a16="http://schemas.microsoft.com/office/drawing/2014/main" val="590592247"/>
                    </a:ext>
                  </a:extLst>
                </a:gridCol>
                <a:gridCol w="493776">
                  <a:extLst>
                    <a:ext uri="{9D8B030D-6E8A-4147-A177-3AD203B41FA5}">
                      <a16:colId xmlns:a16="http://schemas.microsoft.com/office/drawing/2014/main" val="2039393545"/>
                    </a:ext>
                  </a:extLst>
                </a:gridCol>
                <a:gridCol w="493776">
                  <a:extLst>
                    <a:ext uri="{9D8B030D-6E8A-4147-A177-3AD203B41FA5}">
                      <a16:colId xmlns:a16="http://schemas.microsoft.com/office/drawing/2014/main" val="432087661"/>
                    </a:ext>
                  </a:extLst>
                </a:gridCol>
                <a:gridCol w="493776">
                  <a:extLst>
                    <a:ext uri="{9D8B030D-6E8A-4147-A177-3AD203B41FA5}">
                      <a16:colId xmlns:a16="http://schemas.microsoft.com/office/drawing/2014/main" val="2096880535"/>
                    </a:ext>
                  </a:extLst>
                </a:gridCol>
                <a:gridCol w="493776">
                  <a:extLst>
                    <a:ext uri="{9D8B030D-6E8A-4147-A177-3AD203B41FA5}">
                      <a16:colId xmlns:a16="http://schemas.microsoft.com/office/drawing/2014/main" val="3076497282"/>
                    </a:ext>
                  </a:extLst>
                </a:gridCol>
                <a:gridCol w="493776">
                  <a:extLst>
                    <a:ext uri="{9D8B030D-6E8A-4147-A177-3AD203B41FA5}">
                      <a16:colId xmlns:a16="http://schemas.microsoft.com/office/drawing/2014/main" val="2244667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2897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- 2022-01-19 21:05:00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14 November 2021.
Siti Nurliyana 
Sahida Shah 
Pauline Tay 
Kepada pemenang, sila hantarkan mesej Facebook kepada admin sebelum 26 Januari 2021 untuk menebus hadiah anda.
Maklumat pemenang:
●Nama penuh
●8 digit pertama nombor kad pengenalan
●Alamat rumah
●Alamat emel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https://quintly-image-storage.s3.amazonaws.com/9d175cdd28e15bd0c0c48ee24cf94e12/6cfbbc79c53c3aed8e6c78baa5ca47fb.png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extLst>
                  <a:ext uri="{0D108BD9-81ED-4DB2-BD59-A6C34878D82A}">
                    <a16:rowId xmlns:a16="http://schemas.microsoft.com/office/drawing/2014/main" val="2407830297"/>
                  </a:ext>
                </a:extLst>
              </a:tr>
            </a:tbl>
          </a:graphicData>
        </a:graphic>
      </p:graphicFrame>
      <p:sp>
        <p:nvSpPr>
          <p:cNvPr id="4" name="Text Placeholder 3">
            <a:extLst>
              <a:ext uri="{FF2B5EF4-FFF2-40B4-BE49-F238E27FC236}">
                <a16:creationId xmlns:a16="http://schemas.microsoft.com/office/drawing/2014/main" id="{B9C024F2-E2B9-4804-9A5E-21DD3AD1AF7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9665831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AA1B6-C7E4-4A7A-B1F0-6A8434BB9FC9}"/>
              </a:ext>
            </a:extLst>
          </p:cNvPr>
          <p:cNvSpPr>
            <a:spLocks noGrp="1"/>
          </p:cNvSpPr>
          <p:nvPr>
            <p:ph type="title"/>
          </p:nvPr>
        </p:nvSpPr>
        <p:spPr/>
        <p:txBody>
          <a:bodyPr/>
          <a:lstStyle/>
          <a:p>
            <a:r>
              <a:rPr lang="en-US"/>
              <a:t>Facebook Facebook FB - Own Posts Table I-Rate (Insights)  | Buttercup Malaysia - 19 of 26</a:t>
            </a:r>
          </a:p>
        </p:txBody>
      </p:sp>
      <p:graphicFrame>
        <p:nvGraphicFramePr>
          <p:cNvPr id="5" name="Table Placeholder 4">
            <a:extLst>
              <a:ext uri="{FF2B5EF4-FFF2-40B4-BE49-F238E27FC236}">
                <a16:creationId xmlns:a16="http://schemas.microsoft.com/office/drawing/2014/main" id="{E2B32781-6031-4359-8A16-F026BA3C887B}"/>
              </a:ext>
            </a:extLst>
          </p:cNvPr>
          <p:cNvGraphicFramePr>
            <a:graphicFrameLocks noGrp="1"/>
          </p:cNvGraphicFramePr>
          <p:nvPr>
            <p:ph type="tbl" sz="quarter" idx="13"/>
            <p:extLst>
              <p:ext uri="{D42A27DB-BD31-4B8C-83A1-F6EECF244321}">
                <p14:modId xmlns:p14="http://schemas.microsoft.com/office/powerpoint/2010/main" val="2877363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32931325"/>
                    </a:ext>
                  </a:extLst>
                </a:gridCol>
                <a:gridCol w="987552">
                  <a:extLst>
                    <a:ext uri="{9D8B030D-6E8A-4147-A177-3AD203B41FA5}">
                      <a16:colId xmlns:a16="http://schemas.microsoft.com/office/drawing/2014/main" val="2406584907"/>
                    </a:ext>
                  </a:extLst>
                </a:gridCol>
                <a:gridCol w="658368">
                  <a:extLst>
                    <a:ext uri="{9D8B030D-6E8A-4147-A177-3AD203B41FA5}">
                      <a16:colId xmlns:a16="http://schemas.microsoft.com/office/drawing/2014/main" val="1104005421"/>
                    </a:ext>
                  </a:extLst>
                </a:gridCol>
                <a:gridCol w="658368">
                  <a:extLst>
                    <a:ext uri="{9D8B030D-6E8A-4147-A177-3AD203B41FA5}">
                      <a16:colId xmlns:a16="http://schemas.microsoft.com/office/drawing/2014/main" val="2678995004"/>
                    </a:ext>
                  </a:extLst>
                </a:gridCol>
                <a:gridCol w="493776">
                  <a:extLst>
                    <a:ext uri="{9D8B030D-6E8A-4147-A177-3AD203B41FA5}">
                      <a16:colId xmlns:a16="http://schemas.microsoft.com/office/drawing/2014/main" val="2322272081"/>
                    </a:ext>
                  </a:extLst>
                </a:gridCol>
                <a:gridCol w="493776">
                  <a:extLst>
                    <a:ext uri="{9D8B030D-6E8A-4147-A177-3AD203B41FA5}">
                      <a16:colId xmlns:a16="http://schemas.microsoft.com/office/drawing/2014/main" val="60201302"/>
                    </a:ext>
                  </a:extLst>
                </a:gridCol>
                <a:gridCol w="411480">
                  <a:extLst>
                    <a:ext uri="{9D8B030D-6E8A-4147-A177-3AD203B41FA5}">
                      <a16:colId xmlns:a16="http://schemas.microsoft.com/office/drawing/2014/main" val="2791104780"/>
                    </a:ext>
                  </a:extLst>
                </a:gridCol>
                <a:gridCol w="493776">
                  <a:extLst>
                    <a:ext uri="{9D8B030D-6E8A-4147-A177-3AD203B41FA5}">
                      <a16:colId xmlns:a16="http://schemas.microsoft.com/office/drawing/2014/main" val="2002988470"/>
                    </a:ext>
                  </a:extLst>
                </a:gridCol>
                <a:gridCol w="493776">
                  <a:extLst>
                    <a:ext uri="{9D8B030D-6E8A-4147-A177-3AD203B41FA5}">
                      <a16:colId xmlns:a16="http://schemas.microsoft.com/office/drawing/2014/main" val="1984964618"/>
                    </a:ext>
                  </a:extLst>
                </a:gridCol>
                <a:gridCol w="493776">
                  <a:extLst>
                    <a:ext uri="{9D8B030D-6E8A-4147-A177-3AD203B41FA5}">
                      <a16:colId xmlns:a16="http://schemas.microsoft.com/office/drawing/2014/main" val="2062226409"/>
                    </a:ext>
                  </a:extLst>
                </a:gridCol>
                <a:gridCol w="493776">
                  <a:extLst>
                    <a:ext uri="{9D8B030D-6E8A-4147-A177-3AD203B41FA5}">
                      <a16:colId xmlns:a16="http://schemas.microsoft.com/office/drawing/2014/main" val="894746421"/>
                    </a:ext>
                  </a:extLst>
                </a:gridCol>
                <a:gridCol w="493776">
                  <a:extLst>
                    <a:ext uri="{9D8B030D-6E8A-4147-A177-3AD203B41FA5}">
                      <a16:colId xmlns:a16="http://schemas.microsoft.com/office/drawing/2014/main" val="158837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68083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- 2022-01-19 21:00:03</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#RiaDenganButtercup pada 1 November 2021.
Tina Teoh 
Sharmila Raj 
Nurhafizah Omar 
Kepada pemenang, sila hantarkan mesej Facebook kepada admin sebelum 26 Januari 2021 untuk menebus hadiah anda.
Maklumat pemenang:
●Nama penuh
●8 digit pertama nombor kad pengenalan
●Alamat rumah
●Alamat emel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https://quintly-image-storage.s3.amazonaws.com/9d175cdd28e15bd0c0c48ee24cf94e12/c6490462e8b06a0aaaf2744df13d3f5c.png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3070401287"/>
                  </a:ext>
                </a:extLst>
              </a:tr>
            </a:tbl>
          </a:graphicData>
        </a:graphic>
      </p:graphicFrame>
      <p:sp>
        <p:nvSpPr>
          <p:cNvPr id="4" name="Text Placeholder 3">
            <a:extLst>
              <a:ext uri="{FF2B5EF4-FFF2-40B4-BE49-F238E27FC236}">
                <a16:creationId xmlns:a16="http://schemas.microsoft.com/office/drawing/2014/main" id="{996FFAF3-09A0-4967-8245-269F4333047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311437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8A652-2C22-4ADC-B4A6-A82A5482BD49}"/>
              </a:ext>
            </a:extLst>
          </p:cNvPr>
          <p:cNvSpPr>
            <a:spLocks noGrp="1"/>
          </p:cNvSpPr>
          <p:nvPr>
            <p:ph type="title"/>
          </p:nvPr>
        </p:nvSpPr>
        <p:spPr/>
        <p:txBody>
          <a:bodyPr/>
          <a:lstStyle/>
          <a:p>
            <a:r>
              <a:rPr lang="en-US"/>
              <a:t>Facebook Facebook FB - Own Posts Table I-Rate (Insights)  | Buttercup Malaysia - 20 of 26</a:t>
            </a:r>
          </a:p>
        </p:txBody>
      </p:sp>
      <p:graphicFrame>
        <p:nvGraphicFramePr>
          <p:cNvPr id="5" name="Table Placeholder 4">
            <a:extLst>
              <a:ext uri="{FF2B5EF4-FFF2-40B4-BE49-F238E27FC236}">
                <a16:creationId xmlns:a16="http://schemas.microsoft.com/office/drawing/2014/main" id="{A0F35602-B11F-4C08-BCAB-827E23EC6E45}"/>
              </a:ext>
            </a:extLst>
          </p:cNvPr>
          <p:cNvGraphicFramePr>
            <a:graphicFrameLocks noGrp="1"/>
          </p:cNvGraphicFramePr>
          <p:nvPr>
            <p:ph type="tbl" sz="quarter" idx="13"/>
            <p:extLst>
              <p:ext uri="{D42A27DB-BD31-4B8C-83A1-F6EECF244321}">
                <p14:modId xmlns:p14="http://schemas.microsoft.com/office/powerpoint/2010/main" val="534146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78890080"/>
                    </a:ext>
                  </a:extLst>
                </a:gridCol>
                <a:gridCol w="987552">
                  <a:extLst>
                    <a:ext uri="{9D8B030D-6E8A-4147-A177-3AD203B41FA5}">
                      <a16:colId xmlns:a16="http://schemas.microsoft.com/office/drawing/2014/main" val="4124005973"/>
                    </a:ext>
                  </a:extLst>
                </a:gridCol>
                <a:gridCol w="658368">
                  <a:extLst>
                    <a:ext uri="{9D8B030D-6E8A-4147-A177-3AD203B41FA5}">
                      <a16:colId xmlns:a16="http://schemas.microsoft.com/office/drawing/2014/main" val="2371944568"/>
                    </a:ext>
                  </a:extLst>
                </a:gridCol>
                <a:gridCol w="658368">
                  <a:extLst>
                    <a:ext uri="{9D8B030D-6E8A-4147-A177-3AD203B41FA5}">
                      <a16:colId xmlns:a16="http://schemas.microsoft.com/office/drawing/2014/main" val="992449638"/>
                    </a:ext>
                  </a:extLst>
                </a:gridCol>
                <a:gridCol w="493776">
                  <a:extLst>
                    <a:ext uri="{9D8B030D-6E8A-4147-A177-3AD203B41FA5}">
                      <a16:colId xmlns:a16="http://schemas.microsoft.com/office/drawing/2014/main" val="3979701676"/>
                    </a:ext>
                  </a:extLst>
                </a:gridCol>
                <a:gridCol w="493776">
                  <a:extLst>
                    <a:ext uri="{9D8B030D-6E8A-4147-A177-3AD203B41FA5}">
                      <a16:colId xmlns:a16="http://schemas.microsoft.com/office/drawing/2014/main" val="3004546105"/>
                    </a:ext>
                  </a:extLst>
                </a:gridCol>
                <a:gridCol w="411480">
                  <a:extLst>
                    <a:ext uri="{9D8B030D-6E8A-4147-A177-3AD203B41FA5}">
                      <a16:colId xmlns:a16="http://schemas.microsoft.com/office/drawing/2014/main" val="3456798338"/>
                    </a:ext>
                  </a:extLst>
                </a:gridCol>
                <a:gridCol w="493776">
                  <a:extLst>
                    <a:ext uri="{9D8B030D-6E8A-4147-A177-3AD203B41FA5}">
                      <a16:colId xmlns:a16="http://schemas.microsoft.com/office/drawing/2014/main" val="1968807108"/>
                    </a:ext>
                  </a:extLst>
                </a:gridCol>
                <a:gridCol w="493776">
                  <a:extLst>
                    <a:ext uri="{9D8B030D-6E8A-4147-A177-3AD203B41FA5}">
                      <a16:colId xmlns:a16="http://schemas.microsoft.com/office/drawing/2014/main" val="443423533"/>
                    </a:ext>
                  </a:extLst>
                </a:gridCol>
                <a:gridCol w="493776">
                  <a:extLst>
                    <a:ext uri="{9D8B030D-6E8A-4147-A177-3AD203B41FA5}">
                      <a16:colId xmlns:a16="http://schemas.microsoft.com/office/drawing/2014/main" val="2444279011"/>
                    </a:ext>
                  </a:extLst>
                </a:gridCol>
                <a:gridCol w="493776">
                  <a:extLst>
                    <a:ext uri="{9D8B030D-6E8A-4147-A177-3AD203B41FA5}">
                      <a16:colId xmlns:a16="http://schemas.microsoft.com/office/drawing/2014/main" val="1059596175"/>
                    </a:ext>
                  </a:extLst>
                </a:gridCol>
                <a:gridCol w="493776">
                  <a:extLst>
                    <a:ext uri="{9D8B030D-6E8A-4147-A177-3AD203B41FA5}">
                      <a16:colId xmlns:a16="http://schemas.microsoft.com/office/drawing/2014/main" val="1655609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46175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- 2022-01-18 00:00:00</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Thaipusam kepada semua yang meraikannya! 
#Thaipusam2022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https://quintly-image-storage.s3.amazonaws.com/9d175cdd28e15bd0c0c48ee24cf94e12/ee1033336d350611894f111d12878cc4.jpg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1565864305"/>
                  </a:ext>
                </a:extLst>
              </a:tr>
            </a:tbl>
          </a:graphicData>
        </a:graphic>
      </p:graphicFrame>
      <p:sp>
        <p:nvSpPr>
          <p:cNvPr id="4" name="Text Placeholder 3">
            <a:extLst>
              <a:ext uri="{FF2B5EF4-FFF2-40B4-BE49-F238E27FC236}">
                <a16:creationId xmlns:a16="http://schemas.microsoft.com/office/drawing/2014/main" id="{37F7F193-8169-429B-BB79-80F319647F7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3919800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1B77D-0D77-4585-9F15-F65FE62B22C9}"/>
              </a:ext>
            </a:extLst>
          </p:cNvPr>
          <p:cNvSpPr>
            <a:spLocks noGrp="1"/>
          </p:cNvSpPr>
          <p:nvPr>
            <p:ph type="title"/>
          </p:nvPr>
        </p:nvSpPr>
        <p:spPr/>
        <p:txBody>
          <a:bodyPr/>
          <a:lstStyle/>
          <a:p>
            <a:r>
              <a:rPr lang="en-US"/>
              <a:t>Facebook Facebook FB - Own Posts Table I-Rate (Insights)  | Buttercup Malaysia - 21 of 26</a:t>
            </a:r>
          </a:p>
        </p:txBody>
      </p:sp>
      <p:graphicFrame>
        <p:nvGraphicFramePr>
          <p:cNvPr id="5" name="Table Placeholder 4">
            <a:extLst>
              <a:ext uri="{FF2B5EF4-FFF2-40B4-BE49-F238E27FC236}">
                <a16:creationId xmlns:a16="http://schemas.microsoft.com/office/drawing/2014/main" id="{819CF2A5-E817-4E0D-BF3E-DB75C7F7AC48}"/>
              </a:ext>
            </a:extLst>
          </p:cNvPr>
          <p:cNvGraphicFramePr>
            <a:graphicFrameLocks noGrp="1"/>
          </p:cNvGraphicFramePr>
          <p:nvPr>
            <p:ph type="tbl" sz="quarter" idx="13"/>
            <p:extLst>
              <p:ext uri="{D42A27DB-BD31-4B8C-83A1-F6EECF244321}">
                <p14:modId xmlns:p14="http://schemas.microsoft.com/office/powerpoint/2010/main" val="2763808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8981085"/>
                    </a:ext>
                  </a:extLst>
                </a:gridCol>
                <a:gridCol w="987552">
                  <a:extLst>
                    <a:ext uri="{9D8B030D-6E8A-4147-A177-3AD203B41FA5}">
                      <a16:colId xmlns:a16="http://schemas.microsoft.com/office/drawing/2014/main" val="3488146100"/>
                    </a:ext>
                  </a:extLst>
                </a:gridCol>
                <a:gridCol w="658368">
                  <a:extLst>
                    <a:ext uri="{9D8B030D-6E8A-4147-A177-3AD203B41FA5}">
                      <a16:colId xmlns:a16="http://schemas.microsoft.com/office/drawing/2014/main" val="2934403798"/>
                    </a:ext>
                  </a:extLst>
                </a:gridCol>
                <a:gridCol w="658368">
                  <a:extLst>
                    <a:ext uri="{9D8B030D-6E8A-4147-A177-3AD203B41FA5}">
                      <a16:colId xmlns:a16="http://schemas.microsoft.com/office/drawing/2014/main" val="79556268"/>
                    </a:ext>
                  </a:extLst>
                </a:gridCol>
                <a:gridCol w="493776">
                  <a:extLst>
                    <a:ext uri="{9D8B030D-6E8A-4147-A177-3AD203B41FA5}">
                      <a16:colId xmlns:a16="http://schemas.microsoft.com/office/drawing/2014/main" val="4165351745"/>
                    </a:ext>
                  </a:extLst>
                </a:gridCol>
                <a:gridCol w="493776">
                  <a:extLst>
                    <a:ext uri="{9D8B030D-6E8A-4147-A177-3AD203B41FA5}">
                      <a16:colId xmlns:a16="http://schemas.microsoft.com/office/drawing/2014/main" val="1514731994"/>
                    </a:ext>
                  </a:extLst>
                </a:gridCol>
                <a:gridCol w="411480">
                  <a:extLst>
                    <a:ext uri="{9D8B030D-6E8A-4147-A177-3AD203B41FA5}">
                      <a16:colId xmlns:a16="http://schemas.microsoft.com/office/drawing/2014/main" val="1183089386"/>
                    </a:ext>
                  </a:extLst>
                </a:gridCol>
                <a:gridCol w="493776">
                  <a:extLst>
                    <a:ext uri="{9D8B030D-6E8A-4147-A177-3AD203B41FA5}">
                      <a16:colId xmlns:a16="http://schemas.microsoft.com/office/drawing/2014/main" val="1792140880"/>
                    </a:ext>
                  </a:extLst>
                </a:gridCol>
                <a:gridCol w="493776">
                  <a:extLst>
                    <a:ext uri="{9D8B030D-6E8A-4147-A177-3AD203B41FA5}">
                      <a16:colId xmlns:a16="http://schemas.microsoft.com/office/drawing/2014/main" val="1481472440"/>
                    </a:ext>
                  </a:extLst>
                </a:gridCol>
                <a:gridCol w="493776">
                  <a:extLst>
                    <a:ext uri="{9D8B030D-6E8A-4147-A177-3AD203B41FA5}">
                      <a16:colId xmlns:a16="http://schemas.microsoft.com/office/drawing/2014/main" val="4093268144"/>
                    </a:ext>
                  </a:extLst>
                </a:gridCol>
                <a:gridCol w="493776">
                  <a:extLst>
                    <a:ext uri="{9D8B030D-6E8A-4147-A177-3AD203B41FA5}">
                      <a16:colId xmlns:a16="http://schemas.microsoft.com/office/drawing/2014/main" val="1806717739"/>
                    </a:ext>
                  </a:extLst>
                </a:gridCol>
                <a:gridCol w="493776">
                  <a:extLst>
                    <a:ext uri="{9D8B030D-6E8A-4147-A177-3AD203B41FA5}">
                      <a16:colId xmlns:a16="http://schemas.microsoft.com/office/drawing/2014/main" val="46630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62273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- 2022-01-17 11:30:00</a:t>
                      </a:r>
                      <a:r>
                        <a:rPr kumimoji="0" lang="en-US" sz="1000" b="0" i="0" u="none" strike="noStrike" kern="1200" cap="none" spc="0" normalizeH="0" baseline="0" noProof="0">
                          <a:ln>
                            <a:noFill/>
                          </a:ln>
                          <a:solidFill>
                            <a:prstClr val="black"/>
                          </a:solidFill>
                          <a:effectLst/>
                          <a:uLnTx/>
                          <a:uFillTx/>
                          <a:latin typeface="+mn-lt"/>
                          <a:ea typeface="+mn-ea"/>
                          <a:cs typeface="+mn-cs"/>
                        </a:rPr>
                        <a:t>
 Terima kasih @tashapereira ! 
Anda memang betul! Buttercup is cholesterol free and has an excellent source of vitamins A, D3 and E! All the good things in one tub! 😍 Don’t forget to get yours now! https://bit.ly/ButtercupMYLazada
___________________________________________________
Repost: 
My favourite Buttercup brand has launched their new Buttercup margarine that is healthy and tasty. Full goodness of nutrition, aroma, taste and texture. It is also a healthier choice as its cholesterol free, plus an excellent source of Vitamins A, D3 and E.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https://quintly-image-storage.s3.amazonaws.com/9d175cdd28e15bd0c0c48ee24cf94e12/23c36dd8f1304fbbcb58a219f76cea75.jpg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208564993"/>
                  </a:ext>
                </a:extLst>
              </a:tr>
            </a:tbl>
          </a:graphicData>
        </a:graphic>
      </p:graphicFrame>
      <p:sp>
        <p:nvSpPr>
          <p:cNvPr id="4" name="Text Placeholder 3">
            <a:extLst>
              <a:ext uri="{FF2B5EF4-FFF2-40B4-BE49-F238E27FC236}">
                <a16:creationId xmlns:a16="http://schemas.microsoft.com/office/drawing/2014/main" id="{E527FF16-B3C5-4401-BB1F-F36AD4C46F3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1765576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AADBF-AB4F-4FE9-8ACC-E642D4B3BA46}"/>
              </a:ext>
            </a:extLst>
          </p:cNvPr>
          <p:cNvSpPr>
            <a:spLocks noGrp="1"/>
          </p:cNvSpPr>
          <p:nvPr>
            <p:ph type="title"/>
          </p:nvPr>
        </p:nvSpPr>
        <p:spPr/>
        <p:txBody>
          <a:bodyPr/>
          <a:lstStyle/>
          <a:p>
            <a:r>
              <a:rPr lang="en-US"/>
              <a:t>Facebook Facebook FB - Own Posts Table I-Rate (Insights)  | Buttercup Malaysia - 22 of 26</a:t>
            </a:r>
          </a:p>
        </p:txBody>
      </p:sp>
      <p:graphicFrame>
        <p:nvGraphicFramePr>
          <p:cNvPr id="5" name="Table Placeholder 4">
            <a:extLst>
              <a:ext uri="{FF2B5EF4-FFF2-40B4-BE49-F238E27FC236}">
                <a16:creationId xmlns:a16="http://schemas.microsoft.com/office/drawing/2014/main" id="{A90577EC-D6DB-4FE3-BDAE-DBD8D26B15A8}"/>
              </a:ext>
            </a:extLst>
          </p:cNvPr>
          <p:cNvGraphicFramePr>
            <a:graphicFrameLocks noGrp="1"/>
          </p:cNvGraphicFramePr>
          <p:nvPr>
            <p:ph type="tbl" sz="quarter" idx="13"/>
            <p:extLst>
              <p:ext uri="{D42A27DB-BD31-4B8C-83A1-F6EECF244321}">
                <p14:modId xmlns:p14="http://schemas.microsoft.com/office/powerpoint/2010/main" val="3117075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9821899"/>
                    </a:ext>
                  </a:extLst>
                </a:gridCol>
                <a:gridCol w="987552">
                  <a:extLst>
                    <a:ext uri="{9D8B030D-6E8A-4147-A177-3AD203B41FA5}">
                      <a16:colId xmlns:a16="http://schemas.microsoft.com/office/drawing/2014/main" val="3034310820"/>
                    </a:ext>
                  </a:extLst>
                </a:gridCol>
                <a:gridCol w="658368">
                  <a:extLst>
                    <a:ext uri="{9D8B030D-6E8A-4147-A177-3AD203B41FA5}">
                      <a16:colId xmlns:a16="http://schemas.microsoft.com/office/drawing/2014/main" val="3244416670"/>
                    </a:ext>
                  </a:extLst>
                </a:gridCol>
                <a:gridCol w="658368">
                  <a:extLst>
                    <a:ext uri="{9D8B030D-6E8A-4147-A177-3AD203B41FA5}">
                      <a16:colId xmlns:a16="http://schemas.microsoft.com/office/drawing/2014/main" val="1918618790"/>
                    </a:ext>
                  </a:extLst>
                </a:gridCol>
                <a:gridCol w="493776">
                  <a:extLst>
                    <a:ext uri="{9D8B030D-6E8A-4147-A177-3AD203B41FA5}">
                      <a16:colId xmlns:a16="http://schemas.microsoft.com/office/drawing/2014/main" val="195052518"/>
                    </a:ext>
                  </a:extLst>
                </a:gridCol>
                <a:gridCol w="493776">
                  <a:extLst>
                    <a:ext uri="{9D8B030D-6E8A-4147-A177-3AD203B41FA5}">
                      <a16:colId xmlns:a16="http://schemas.microsoft.com/office/drawing/2014/main" val="3873244218"/>
                    </a:ext>
                  </a:extLst>
                </a:gridCol>
                <a:gridCol w="411480">
                  <a:extLst>
                    <a:ext uri="{9D8B030D-6E8A-4147-A177-3AD203B41FA5}">
                      <a16:colId xmlns:a16="http://schemas.microsoft.com/office/drawing/2014/main" val="2005552576"/>
                    </a:ext>
                  </a:extLst>
                </a:gridCol>
                <a:gridCol w="493776">
                  <a:extLst>
                    <a:ext uri="{9D8B030D-6E8A-4147-A177-3AD203B41FA5}">
                      <a16:colId xmlns:a16="http://schemas.microsoft.com/office/drawing/2014/main" val="3305573211"/>
                    </a:ext>
                  </a:extLst>
                </a:gridCol>
                <a:gridCol w="493776">
                  <a:extLst>
                    <a:ext uri="{9D8B030D-6E8A-4147-A177-3AD203B41FA5}">
                      <a16:colId xmlns:a16="http://schemas.microsoft.com/office/drawing/2014/main" val="4260917736"/>
                    </a:ext>
                  </a:extLst>
                </a:gridCol>
                <a:gridCol w="493776">
                  <a:extLst>
                    <a:ext uri="{9D8B030D-6E8A-4147-A177-3AD203B41FA5}">
                      <a16:colId xmlns:a16="http://schemas.microsoft.com/office/drawing/2014/main" val="4156443015"/>
                    </a:ext>
                  </a:extLst>
                </a:gridCol>
                <a:gridCol w="493776">
                  <a:extLst>
                    <a:ext uri="{9D8B030D-6E8A-4147-A177-3AD203B41FA5}">
                      <a16:colId xmlns:a16="http://schemas.microsoft.com/office/drawing/2014/main" val="2098052007"/>
                    </a:ext>
                  </a:extLst>
                </a:gridCol>
                <a:gridCol w="493776">
                  <a:extLst>
                    <a:ext uri="{9D8B030D-6E8A-4147-A177-3AD203B41FA5}">
                      <a16:colId xmlns:a16="http://schemas.microsoft.com/office/drawing/2014/main" val="991566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78959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- 2022-01-17 10:00:01</a:t>
                      </a:r>
                      <a:r>
                        <a:rPr kumimoji="0" lang="en-US" sz="1000" b="0" i="0" u="none" strike="noStrike" kern="1200" cap="none" spc="0" normalizeH="0" baseline="0" noProof="0">
                          <a:ln>
                            <a:noFill/>
                          </a:ln>
                          <a:solidFill>
                            <a:prstClr val="black"/>
                          </a:solidFill>
                          <a:effectLst/>
                          <a:uLnTx/>
                          <a:uFillTx/>
                          <a:latin typeface="+mn-lt"/>
                          <a:ea typeface="+mn-ea"/>
                          <a:cs typeface="+mn-cs"/>
                        </a:rPr>
                        <a:t>
 Matcha lovers, where you at?! 
Buttercup matcha pineapple tarts are so easy to make! The combination of that earthy taste of matcha with tangy pineapple paste goes really well, so try yours now using Buttercup, the No.1 brand in Malaysia! It's No.1 for a reason 😉
#ResipiButtercup #SedapDenganButtercup #HomemadeWithLove
Buttercup Matcha Pineapple Tarts 
Ingredients: 
225g of Buttercup at room temperature
65g of granulated white sugar
1/4 tsp salt
1 large egg, weighing approx 60g (Can substitute with 2 egg yolks)
320g of all-purpose flour
30g of matcha powder 
20g of cornstarch
400g – 500g of pineapple paste filling
For egg wash:
2-3 egg yolks
Instructions: 
1. Cream together Buttercup and sugar until it is light and fluffy, about 2 minutes. Then, add in salt and egg and mix well.
2. Sift the flour, matcha powder and cornstarch. 
3. Next, fold in the dry ingredients into the mixture containing the well-mixed Buttercup, sugar and egg.
4. Once completed, refrigerate the batter for 25 minutes. In the meantime, preheat the oven to 180°C and roll the pineapple paste into 8-9g balls for filling.
5. Then, stretch 10g of dough until its thin and wrap around the pineapple paste ball. Roll it well into a ball or shape it according to your liking.
6. Next, apply the egg wash using a pastry brush or clean fingers. Be sure not to only apply to the top and do not let it drip or the base will be sticky after baking.
7. Bake for about 12min 45s to 13min 30s on baking paper. Timing is for 16 pineapple tarts and will take longer / shorter depending on the quantity used.
8. Serve and enjoy!
Source: https://bakeomaniac.com/green-tea-pineapple-tarts-recipe/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https://quintly-image-storage.s3.amazonaws.com/9d175cdd28e15bd0c0c48ee24cf94e12/b07749a67d523db4cfcc963574b05305.jpg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extLst>
                  <a:ext uri="{0D108BD9-81ED-4DB2-BD59-A6C34878D82A}">
                    <a16:rowId xmlns:a16="http://schemas.microsoft.com/office/drawing/2014/main" val="946077406"/>
                  </a:ext>
                </a:extLst>
              </a:tr>
            </a:tbl>
          </a:graphicData>
        </a:graphic>
      </p:graphicFrame>
      <p:sp>
        <p:nvSpPr>
          <p:cNvPr id="4" name="Text Placeholder 3">
            <a:extLst>
              <a:ext uri="{FF2B5EF4-FFF2-40B4-BE49-F238E27FC236}">
                <a16:creationId xmlns:a16="http://schemas.microsoft.com/office/drawing/2014/main" id="{D79566B6-B2FC-43C5-985B-BE74416C6ED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4979691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74A7D-5109-4F73-BC3E-A8B5B44444EA}"/>
              </a:ext>
            </a:extLst>
          </p:cNvPr>
          <p:cNvSpPr>
            <a:spLocks noGrp="1"/>
          </p:cNvSpPr>
          <p:nvPr>
            <p:ph type="title"/>
          </p:nvPr>
        </p:nvSpPr>
        <p:spPr/>
        <p:txBody>
          <a:bodyPr/>
          <a:lstStyle/>
          <a:p>
            <a:r>
              <a:rPr lang="en-US"/>
              <a:t>Facebook Facebook FB - Own Posts Table I-Rate (Insights)  | Buttercup Malaysia - 23 of 26</a:t>
            </a:r>
          </a:p>
        </p:txBody>
      </p:sp>
      <p:graphicFrame>
        <p:nvGraphicFramePr>
          <p:cNvPr id="5" name="Table Placeholder 4">
            <a:extLst>
              <a:ext uri="{FF2B5EF4-FFF2-40B4-BE49-F238E27FC236}">
                <a16:creationId xmlns:a16="http://schemas.microsoft.com/office/drawing/2014/main" id="{6A670B30-A65B-49CF-A21C-137EBA4D39E8}"/>
              </a:ext>
            </a:extLst>
          </p:cNvPr>
          <p:cNvGraphicFramePr>
            <a:graphicFrameLocks noGrp="1"/>
          </p:cNvGraphicFramePr>
          <p:nvPr>
            <p:ph type="tbl" sz="quarter" idx="13"/>
            <p:extLst>
              <p:ext uri="{D42A27DB-BD31-4B8C-83A1-F6EECF244321}">
                <p14:modId xmlns:p14="http://schemas.microsoft.com/office/powerpoint/2010/main" val="2259615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01226133"/>
                    </a:ext>
                  </a:extLst>
                </a:gridCol>
                <a:gridCol w="987552">
                  <a:extLst>
                    <a:ext uri="{9D8B030D-6E8A-4147-A177-3AD203B41FA5}">
                      <a16:colId xmlns:a16="http://schemas.microsoft.com/office/drawing/2014/main" val="1267359306"/>
                    </a:ext>
                  </a:extLst>
                </a:gridCol>
                <a:gridCol w="658368">
                  <a:extLst>
                    <a:ext uri="{9D8B030D-6E8A-4147-A177-3AD203B41FA5}">
                      <a16:colId xmlns:a16="http://schemas.microsoft.com/office/drawing/2014/main" val="727866011"/>
                    </a:ext>
                  </a:extLst>
                </a:gridCol>
                <a:gridCol w="658368">
                  <a:extLst>
                    <a:ext uri="{9D8B030D-6E8A-4147-A177-3AD203B41FA5}">
                      <a16:colId xmlns:a16="http://schemas.microsoft.com/office/drawing/2014/main" val="799060415"/>
                    </a:ext>
                  </a:extLst>
                </a:gridCol>
                <a:gridCol w="493776">
                  <a:extLst>
                    <a:ext uri="{9D8B030D-6E8A-4147-A177-3AD203B41FA5}">
                      <a16:colId xmlns:a16="http://schemas.microsoft.com/office/drawing/2014/main" val="404430602"/>
                    </a:ext>
                  </a:extLst>
                </a:gridCol>
                <a:gridCol w="493776">
                  <a:extLst>
                    <a:ext uri="{9D8B030D-6E8A-4147-A177-3AD203B41FA5}">
                      <a16:colId xmlns:a16="http://schemas.microsoft.com/office/drawing/2014/main" val="2529213158"/>
                    </a:ext>
                  </a:extLst>
                </a:gridCol>
                <a:gridCol w="411480">
                  <a:extLst>
                    <a:ext uri="{9D8B030D-6E8A-4147-A177-3AD203B41FA5}">
                      <a16:colId xmlns:a16="http://schemas.microsoft.com/office/drawing/2014/main" val="2349017016"/>
                    </a:ext>
                  </a:extLst>
                </a:gridCol>
                <a:gridCol w="493776">
                  <a:extLst>
                    <a:ext uri="{9D8B030D-6E8A-4147-A177-3AD203B41FA5}">
                      <a16:colId xmlns:a16="http://schemas.microsoft.com/office/drawing/2014/main" val="3095790826"/>
                    </a:ext>
                  </a:extLst>
                </a:gridCol>
                <a:gridCol w="493776">
                  <a:extLst>
                    <a:ext uri="{9D8B030D-6E8A-4147-A177-3AD203B41FA5}">
                      <a16:colId xmlns:a16="http://schemas.microsoft.com/office/drawing/2014/main" val="1979712741"/>
                    </a:ext>
                  </a:extLst>
                </a:gridCol>
                <a:gridCol w="493776">
                  <a:extLst>
                    <a:ext uri="{9D8B030D-6E8A-4147-A177-3AD203B41FA5}">
                      <a16:colId xmlns:a16="http://schemas.microsoft.com/office/drawing/2014/main" val="439626592"/>
                    </a:ext>
                  </a:extLst>
                </a:gridCol>
                <a:gridCol w="493776">
                  <a:extLst>
                    <a:ext uri="{9D8B030D-6E8A-4147-A177-3AD203B41FA5}">
                      <a16:colId xmlns:a16="http://schemas.microsoft.com/office/drawing/2014/main" val="1827944201"/>
                    </a:ext>
                  </a:extLst>
                </a:gridCol>
                <a:gridCol w="493776">
                  <a:extLst>
                    <a:ext uri="{9D8B030D-6E8A-4147-A177-3AD203B41FA5}">
                      <a16:colId xmlns:a16="http://schemas.microsoft.com/office/drawing/2014/main" val="560089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29005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- 2022-01-12 10:30:01</a:t>
                      </a:r>
                      <a:r>
                        <a:rPr kumimoji="0" lang="en-US" sz="1000" b="0" i="0" u="none" strike="noStrike" kern="1200" cap="none" spc="0" normalizeH="0" baseline="0" noProof="0">
                          <a:ln>
                            <a:noFill/>
                          </a:ln>
                          <a:solidFill>
                            <a:prstClr val="black"/>
                          </a:solidFill>
                          <a:effectLst/>
                          <a:uLnTx/>
                          <a:uFillTx/>
                          <a:latin typeface="+mn-lt"/>
                          <a:ea typeface="+mn-ea"/>
                          <a:cs typeface="+mn-cs"/>
                        </a:rPr>
                        <a:t>
 Kalau anda gembira, kami pun gembira! Terima kasih kerana terus-menerus menyokong Buttercup.
"Dengan Buttercup, saya dapat menghasilkan kek dan pastri yang sedap dan wangi serta menjadi rebutan ramai. Aromanya yang memikat kalbu dan tiada tandingan! Buttercup menjadi pilihan utama, dulu, kini dan selamanya"
-Noorul Basher Abdul Samad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https://quintly-image-storage.s3.amazonaws.com/9d175cdd28e15bd0c0c48ee24cf94e12/c8469f40116a1cce2604c444eaeb7051.jpg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184981573"/>
                  </a:ext>
                </a:extLst>
              </a:tr>
            </a:tbl>
          </a:graphicData>
        </a:graphic>
      </p:graphicFrame>
      <p:sp>
        <p:nvSpPr>
          <p:cNvPr id="4" name="Text Placeholder 3">
            <a:extLst>
              <a:ext uri="{FF2B5EF4-FFF2-40B4-BE49-F238E27FC236}">
                <a16:creationId xmlns:a16="http://schemas.microsoft.com/office/drawing/2014/main" id="{C731E03B-BFAC-418B-89BE-4A83839B018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8811158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FC39-733E-4559-A4CA-3658C62A797F}"/>
              </a:ext>
            </a:extLst>
          </p:cNvPr>
          <p:cNvSpPr>
            <a:spLocks noGrp="1"/>
          </p:cNvSpPr>
          <p:nvPr>
            <p:ph type="title"/>
          </p:nvPr>
        </p:nvSpPr>
        <p:spPr/>
        <p:txBody>
          <a:bodyPr/>
          <a:lstStyle/>
          <a:p>
            <a:r>
              <a:rPr lang="en-US"/>
              <a:t>Facebook Facebook FB - Own Posts Table I-Rate (Insights)  | Buttercup Malaysia - 24 of 26</a:t>
            </a:r>
          </a:p>
        </p:txBody>
      </p:sp>
      <p:graphicFrame>
        <p:nvGraphicFramePr>
          <p:cNvPr id="5" name="Table Placeholder 4">
            <a:extLst>
              <a:ext uri="{FF2B5EF4-FFF2-40B4-BE49-F238E27FC236}">
                <a16:creationId xmlns:a16="http://schemas.microsoft.com/office/drawing/2014/main" id="{583E7659-E021-40D8-BC31-191E3B97A3A3}"/>
              </a:ext>
            </a:extLst>
          </p:cNvPr>
          <p:cNvGraphicFramePr>
            <a:graphicFrameLocks noGrp="1"/>
          </p:cNvGraphicFramePr>
          <p:nvPr>
            <p:ph type="tbl" sz="quarter" idx="13"/>
            <p:extLst>
              <p:ext uri="{D42A27DB-BD31-4B8C-83A1-F6EECF244321}">
                <p14:modId xmlns:p14="http://schemas.microsoft.com/office/powerpoint/2010/main" val="2804764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17598937"/>
                    </a:ext>
                  </a:extLst>
                </a:gridCol>
                <a:gridCol w="987552">
                  <a:extLst>
                    <a:ext uri="{9D8B030D-6E8A-4147-A177-3AD203B41FA5}">
                      <a16:colId xmlns:a16="http://schemas.microsoft.com/office/drawing/2014/main" val="695298994"/>
                    </a:ext>
                  </a:extLst>
                </a:gridCol>
                <a:gridCol w="658368">
                  <a:extLst>
                    <a:ext uri="{9D8B030D-6E8A-4147-A177-3AD203B41FA5}">
                      <a16:colId xmlns:a16="http://schemas.microsoft.com/office/drawing/2014/main" val="3263541478"/>
                    </a:ext>
                  </a:extLst>
                </a:gridCol>
                <a:gridCol w="658368">
                  <a:extLst>
                    <a:ext uri="{9D8B030D-6E8A-4147-A177-3AD203B41FA5}">
                      <a16:colId xmlns:a16="http://schemas.microsoft.com/office/drawing/2014/main" val="1247871883"/>
                    </a:ext>
                  </a:extLst>
                </a:gridCol>
                <a:gridCol w="493776">
                  <a:extLst>
                    <a:ext uri="{9D8B030D-6E8A-4147-A177-3AD203B41FA5}">
                      <a16:colId xmlns:a16="http://schemas.microsoft.com/office/drawing/2014/main" val="1203949376"/>
                    </a:ext>
                  </a:extLst>
                </a:gridCol>
                <a:gridCol w="493776">
                  <a:extLst>
                    <a:ext uri="{9D8B030D-6E8A-4147-A177-3AD203B41FA5}">
                      <a16:colId xmlns:a16="http://schemas.microsoft.com/office/drawing/2014/main" val="2496097722"/>
                    </a:ext>
                  </a:extLst>
                </a:gridCol>
                <a:gridCol w="411480">
                  <a:extLst>
                    <a:ext uri="{9D8B030D-6E8A-4147-A177-3AD203B41FA5}">
                      <a16:colId xmlns:a16="http://schemas.microsoft.com/office/drawing/2014/main" val="56685468"/>
                    </a:ext>
                  </a:extLst>
                </a:gridCol>
                <a:gridCol w="493776">
                  <a:extLst>
                    <a:ext uri="{9D8B030D-6E8A-4147-A177-3AD203B41FA5}">
                      <a16:colId xmlns:a16="http://schemas.microsoft.com/office/drawing/2014/main" val="3119680637"/>
                    </a:ext>
                  </a:extLst>
                </a:gridCol>
                <a:gridCol w="493776">
                  <a:extLst>
                    <a:ext uri="{9D8B030D-6E8A-4147-A177-3AD203B41FA5}">
                      <a16:colId xmlns:a16="http://schemas.microsoft.com/office/drawing/2014/main" val="159762767"/>
                    </a:ext>
                  </a:extLst>
                </a:gridCol>
                <a:gridCol w="493776">
                  <a:extLst>
                    <a:ext uri="{9D8B030D-6E8A-4147-A177-3AD203B41FA5}">
                      <a16:colId xmlns:a16="http://schemas.microsoft.com/office/drawing/2014/main" val="1435534971"/>
                    </a:ext>
                  </a:extLst>
                </a:gridCol>
                <a:gridCol w="493776">
                  <a:extLst>
                    <a:ext uri="{9D8B030D-6E8A-4147-A177-3AD203B41FA5}">
                      <a16:colId xmlns:a16="http://schemas.microsoft.com/office/drawing/2014/main" val="1602347420"/>
                    </a:ext>
                  </a:extLst>
                </a:gridCol>
                <a:gridCol w="493776">
                  <a:extLst>
                    <a:ext uri="{9D8B030D-6E8A-4147-A177-3AD203B41FA5}">
                      <a16:colId xmlns:a16="http://schemas.microsoft.com/office/drawing/2014/main" val="3795040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8419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- 2022-01-09 10:30:00</a:t>
                      </a:r>
                      <a:r>
                        <a:rPr kumimoji="0" lang="en-US" sz="1000" b="0" i="0" u="none" strike="noStrike" kern="1200" cap="none" spc="0" normalizeH="0" baseline="0" noProof="0">
                          <a:ln>
                            <a:noFill/>
                          </a:ln>
                          <a:solidFill>
                            <a:prstClr val="black"/>
                          </a:solidFill>
                          <a:effectLst/>
                          <a:uLnTx/>
                          <a:uFillTx/>
                          <a:latin typeface="+mn-lt"/>
                          <a:ea typeface="+mn-ea"/>
                          <a:cs typeface="+mn-cs"/>
                        </a:rPr>
                        <a:t>
 Sempena tahun yang baru ini, Buttercup ingin mengenali #FansButtercup! Dari manakah anda mengenali Buttercup? 
LOVE untuk Facebook 
LIKE untuk di pasaraya 
KOMEN kalau secara online
Sementara itu, jangan lupa dapatkan Buttercup kegemaran anda di Lazada! https://bit.ly/ButtercupMYLazada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https://quintly-image-storage.s3.amazonaws.com/9d175cdd28e15bd0c0c48ee24cf94e12/d277d8b9d938caf1625de26e9ba7f772.png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3877878401"/>
                  </a:ext>
                </a:extLst>
              </a:tr>
            </a:tbl>
          </a:graphicData>
        </a:graphic>
      </p:graphicFrame>
      <p:sp>
        <p:nvSpPr>
          <p:cNvPr id="4" name="Text Placeholder 3">
            <a:extLst>
              <a:ext uri="{FF2B5EF4-FFF2-40B4-BE49-F238E27FC236}">
                <a16:creationId xmlns:a16="http://schemas.microsoft.com/office/drawing/2014/main" id="{D40EB268-7387-4C0E-86F6-13AE1E4743D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4184628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ED242-F3E1-40F0-8A53-EA8450E793B5}"/>
              </a:ext>
            </a:extLst>
          </p:cNvPr>
          <p:cNvSpPr>
            <a:spLocks noGrp="1"/>
          </p:cNvSpPr>
          <p:nvPr>
            <p:ph type="title"/>
          </p:nvPr>
        </p:nvSpPr>
        <p:spPr/>
        <p:txBody>
          <a:bodyPr/>
          <a:lstStyle/>
          <a:p>
            <a:r>
              <a:rPr lang="en-US"/>
              <a:t>Facebook Facebook FB - Own Posts Table I-Rate (Insights)  | Buttercup Malaysia - 25 of 26</a:t>
            </a:r>
          </a:p>
        </p:txBody>
      </p:sp>
      <p:graphicFrame>
        <p:nvGraphicFramePr>
          <p:cNvPr id="5" name="Table Placeholder 4">
            <a:extLst>
              <a:ext uri="{FF2B5EF4-FFF2-40B4-BE49-F238E27FC236}">
                <a16:creationId xmlns:a16="http://schemas.microsoft.com/office/drawing/2014/main" id="{12BA3985-3AAD-4B48-9FB0-ED94DD752FB9}"/>
              </a:ext>
            </a:extLst>
          </p:cNvPr>
          <p:cNvGraphicFramePr>
            <a:graphicFrameLocks noGrp="1"/>
          </p:cNvGraphicFramePr>
          <p:nvPr>
            <p:ph type="tbl" sz="quarter" idx="13"/>
            <p:extLst>
              <p:ext uri="{D42A27DB-BD31-4B8C-83A1-F6EECF244321}">
                <p14:modId xmlns:p14="http://schemas.microsoft.com/office/powerpoint/2010/main" val="2393257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17969061"/>
                    </a:ext>
                  </a:extLst>
                </a:gridCol>
                <a:gridCol w="987552">
                  <a:extLst>
                    <a:ext uri="{9D8B030D-6E8A-4147-A177-3AD203B41FA5}">
                      <a16:colId xmlns:a16="http://schemas.microsoft.com/office/drawing/2014/main" val="3284275433"/>
                    </a:ext>
                  </a:extLst>
                </a:gridCol>
                <a:gridCol w="658368">
                  <a:extLst>
                    <a:ext uri="{9D8B030D-6E8A-4147-A177-3AD203B41FA5}">
                      <a16:colId xmlns:a16="http://schemas.microsoft.com/office/drawing/2014/main" val="2746833311"/>
                    </a:ext>
                  </a:extLst>
                </a:gridCol>
                <a:gridCol w="658368">
                  <a:extLst>
                    <a:ext uri="{9D8B030D-6E8A-4147-A177-3AD203B41FA5}">
                      <a16:colId xmlns:a16="http://schemas.microsoft.com/office/drawing/2014/main" val="3459637189"/>
                    </a:ext>
                  </a:extLst>
                </a:gridCol>
                <a:gridCol w="493776">
                  <a:extLst>
                    <a:ext uri="{9D8B030D-6E8A-4147-A177-3AD203B41FA5}">
                      <a16:colId xmlns:a16="http://schemas.microsoft.com/office/drawing/2014/main" val="1838023778"/>
                    </a:ext>
                  </a:extLst>
                </a:gridCol>
                <a:gridCol w="493776">
                  <a:extLst>
                    <a:ext uri="{9D8B030D-6E8A-4147-A177-3AD203B41FA5}">
                      <a16:colId xmlns:a16="http://schemas.microsoft.com/office/drawing/2014/main" val="1202278934"/>
                    </a:ext>
                  </a:extLst>
                </a:gridCol>
                <a:gridCol w="411480">
                  <a:extLst>
                    <a:ext uri="{9D8B030D-6E8A-4147-A177-3AD203B41FA5}">
                      <a16:colId xmlns:a16="http://schemas.microsoft.com/office/drawing/2014/main" val="2947204641"/>
                    </a:ext>
                  </a:extLst>
                </a:gridCol>
                <a:gridCol w="493776">
                  <a:extLst>
                    <a:ext uri="{9D8B030D-6E8A-4147-A177-3AD203B41FA5}">
                      <a16:colId xmlns:a16="http://schemas.microsoft.com/office/drawing/2014/main" val="2491537529"/>
                    </a:ext>
                  </a:extLst>
                </a:gridCol>
                <a:gridCol w="493776">
                  <a:extLst>
                    <a:ext uri="{9D8B030D-6E8A-4147-A177-3AD203B41FA5}">
                      <a16:colId xmlns:a16="http://schemas.microsoft.com/office/drawing/2014/main" val="2711470959"/>
                    </a:ext>
                  </a:extLst>
                </a:gridCol>
                <a:gridCol w="493776">
                  <a:extLst>
                    <a:ext uri="{9D8B030D-6E8A-4147-A177-3AD203B41FA5}">
                      <a16:colId xmlns:a16="http://schemas.microsoft.com/office/drawing/2014/main" val="2844645730"/>
                    </a:ext>
                  </a:extLst>
                </a:gridCol>
                <a:gridCol w="493776">
                  <a:extLst>
                    <a:ext uri="{9D8B030D-6E8A-4147-A177-3AD203B41FA5}">
                      <a16:colId xmlns:a16="http://schemas.microsoft.com/office/drawing/2014/main" val="972641659"/>
                    </a:ext>
                  </a:extLst>
                </a:gridCol>
                <a:gridCol w="493776">
                  <a:extLst>
                    <a:ext uri="{9D8B030D-6E8A-4147-A177-3AD203B41FA5}">
                      <a16:colId xmlns:a16="http://schemas.microsoft.com/office/drawing/2014/main" val="1958021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6232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- 2022-01-07 10:00:00</a:t>
                      </a:r>
                      <a:r>
                        <a:rPr kumimoji="0" lang="en-US" sz="1000" b="0" i="0" u="none" strike="noStrike" kern="1200" cap="none" spc="0" normalizeH="0" baseline="0" noProof="0">
                          <a:ln>
                            <a:noFill/>
                          </a:ln>
                          <a:solidFill>
                            <a:prstClr val="black"/>
                          </a:solidFill>
                          <a:effectLst/>
                          <a:uLnTx/>
                          <a:uFillTx/>
                          <a:latin typeface="+mn-lt"/>
                          <a:ea typeface="+mn-ea"/>
                          <a:cs typeface="+mn-cs"/>
                        </a:rPr>
                        <a:t>
 Dinner malam ni Buttercup belanja! Eh, belanja recipe je 😆
Korang semua kena cuba salmon rice bowl ni, ianya mempunyai rasa yang tak boleh dilupakan, tambah pula menggunakan Buttercup, memang *chef’s kiss*!
#ResipiButtercup #SedapDenganButtercup #HomemadeWithLove
Salmon Rice Bowl 
Bahan-bahan:
4 sudu besar Buttercup 
450g salmon 
1 sudu kecil mustard
1/4 sudu kecil serbuk bawang putih
1/4 sudu kecil garam 
1/4 sudu kecil serbuk lada
2 cawan nasi yang telah dimasak 
4 daun bawang yang telah dihiris 
1 avokado dihiris nipis
1 sudu kecil sos soya
1 sudu kecil minyak bijan
1/2 sudu kecil serbuk perasa
Arahan: 
1. Panaskan ketuhar pada 220°C. 
2. Dalam satu mangkuk, campurkan Buttercup, mustard, serbuk bawang putih, garam dan lada. 
3. Letakkan salmon anda di atas kertas minyak. Salutkan salmon dengan adunan Buttercup tadi secara menyeluruh.
4. Bakar selama 15 minit sehingga ia kelihatan perang keemasan. 
5. Keluarkan dan potong salmon anda menjadi kepingan kecil. 
6. Dalam satu mangkuk yang lain, letakkan 1/2 atau 1 cawan nasi tadi dan hiaskan dengan avokado, salmon serta hirisan daun bawang. 
7. Taburkan sos soya, sos bijan dan serbuk perasa sebagai langkah terakhir dan siap! 
Ulang untuk lebihan nasi anda!
Sumber: https://www.howsweeteats.com/2018/04/salmon-rice-bowls/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https://quintly-image-storage.s3.amazonaws.com/9d175cdd28e15bd0c0c48ee24cf94e12/864ec34ad1d4628cbee7d5b16c6c14cf.jpg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extLst>
                  <a:ext uri="{0D108BD9-81ED-4DB2-BD59-A6C34878D82A}">
                    <a16:rowId xmlns:a16="http://schemas.microsoft.com/office/drawing/2014/main" val="4086840085"/>
                  </a:ext>
                </a:extLst>
              </a:tr>
            </a:tbl>
          </a:graphicData>
        </a:graphic>
      </p:graphicFrame>
      <p:sp>
        <p:nvSpPr>
          <p:cNvPr id="4" name="Text Placeholder 3">
            <a:extLst>
              <a:ext uri="{FF2B5EF4-FFF2-40B4-BE49-F238E27FC236}">
                <a16:creationId xmlns:a16="http://schemas.microsoft.com/office/drawing/2014/main" id="{ADF717F0-0A93-400E-A971-582A6D5C369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7570320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535D8-D459-4D8A-A9F4-2B3899985514}"/>
              </a:ext>
            </a:extLst>
          </p:cNvPr>
          <p:cNvSpPr>
            <a:spLocks noGrp="1"/>
          </p:cNvSpPr>
          <p:nvPr>
            <p:ph type="title"/>
          </p:nvPr>
        </p:nvSpPr>
        <p:spPr/>
        <p:txBody>
          <a:bodyPr/>
          <a:lstStyle/>
          <a:p>
            <a:r>
              <a:rPr lang="en-US"/>
              <a:t>Facebook Facebook FB - Own Posts Table I-Rate (Insights)  | Buttercup Malaysia - 26 of 26</a:t>
            </a:r>
          </a:p>
        </p:txBody>
      </p:sp>
      <p:graphicFrame>
        <p:nvGraphicFramePr>
          <p:cNvPr id="5" name="Table Placeholder 4">
            <a:extLst>
              <a:ext uri="{FF2B5EF4-FFF2-40B4-BE49-F238E27FC236}">
                <a16:creationId xmlns:a16="http://schemas.microsoft.com/office/drawing/2014/main" id="{9891D316-5914-47CE-A214-062CBDDDA974}"/>
              </a:ext>
            </a:extLst>
          </p:cNvPr>
          <p:cNvGraphicFramePr>
            <a:graphicFrameLocks noGrp="1"/>
          </p:cNvGraphicFramePr>
          <p:nvPr>
            <p:ph type="tbl" sz="quarter" idx="13"/>
            <p:extLst>
              <p:ext uri="{D42A27DB-BD31-4B8C-83A1-F6EECF244321}">
                <p14:modId xmlns:p14="http://schemas.microsoft.com/office/powerpoint/2010/main" val="1527963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27188404"/>
                    </a:ext>
                  </a:extLst>
                </a:gridCol>
                <a:gridCol w="987552">
                  <a:extLst>
                    <a:ext uri="{9D8B030D-6E8A-4147-A177-3AD203B41FA5}">
                      <a16:colId xmlns:a16="http://schemas.microsoft.com/office/drawing/2014/main" val="199642104"/>
                    </a:ext>
                  </a:extLst>
                </a:gridCol>
                <a:gridCol w="658368">
                  <a:extLst>
                    <a:ext uri="{9D8B030D-6E8A-4147-A177-3AD203B41FA5}">
                      <a16:colId xmlns:a16="http://schemas.microsoft.com/office/drawing/2014/main" val="1075888377"/>
                    </a:ext>
                  </a:extLst>
                </a:gridCol>
                <a:gridCol w="658368">
                  <a:extLst>
                    <a:ext uri="{9D8B030D-6E8A-4147-A177-3AD203B41FA5}">
                      <a16:colId xmlns:a16="http://schemas.microsoft.com/office/drawing/2014/main" val="881737100"/>
                    </a:ext>
                  </a:extLst>
                </a:gridCol>
                <a:gridCol w="493776">
                  <a:extLst>
                    <a:ext uri="{9D8B030D-6E8A-4147-A177-3AD203B41FA5}">
                      <a16:colId xmlns:a16="http://schemas.microsoft.com/office/drawing/2014/main" val="3548641050"/>
                    </a:ext>
                  </a:extLst>
                </a:gridCol>
                <a:gridCol w="493776">
                  <a:extLst>
                    <a:ext uri="{9D8B030D-6E8A-4147-A177-3AD203B41FA5}">
                      <a16:colId xmlns:a16="http://schemas.microsoft.com/office/drawing/2014/main" val="908405244"/>
                    </a:ext>
                  </a:extLst>
                </a:gridCol>
                <a:gridCol w="411480">
                  <a:extLst>
                    <a:ext uri="{9D8B030D-6E8A-4147-A177-3AD203B41FA5}">
                      <a16:colId xmlns:a16="http://schemas.microsoft.com/office/drawing/2014/main" val="2184673921"/>
                    </a:ext>
                  </a:extLst>
                </a:gridCol>
                <a:gridCol w="493776">
                  <a:extLst>
                    <a:ext uri="{9D8B030D-6E8A-4147-A177-3AD203B41FA5}">
                      <a16:colId xmlns:a16="http://schemas.microsoft.com/office/drawing/2014/main" val="3041065650"/>
                    </a:ext>
                  </a:extLst>
                </a:gridCol>
                <a:gridCol w="493776">
                  <a:extLst>
                    <a:ext uri="{9D8B030D-6E8A-4147-A177-3AD203B41FA5}">
                      <a16:colId xmlns:a16="http://schemas.microsoft.com/office/drawing/2014/main" val="2769967643"/>
                    </a:ext>
                  </a:extLst>
                </a:gridCol>
                <a:gridCol w="493776">
                  <a:extLst>
                    <a:ext uri="{9D8B030D-6E8A-4147-A177-3AD203B41FA5}">
                      <a16:colId xmlns:a16="http://schemas.microsoft.com/office/drawing/2014/main" val="2812088777"/>
                    </a:ext>
                  </a:extLst>
                </a:gridCol>
                <a:gridCol w="493776">
                  <a:extLst>
                    <a:ext uri="{9D8B030D-6E8A-4147-A177-3AD203B41FA5}">
                      <a16:colId xmlns:a16="http://schemas.microsoft.com/office/drawing/2014/main" val="3401229398"/>
                    </a:ext>
                  </a:extLst>
                </a:gridCol>
                <a:gridCol w="493776">
                  <a:extLst>
                    <a:ext uri="{9D8B030D-6E8A-4147-A177-3AD203B41FA5}">
                      <a16:colId xmlns:a16="http://schemas.microsoft.com/office/drawing/2014/main" val="3547587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11944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- 2022-01-06 10:30:01</a:t>
                      </a:r>
                      <a:r>
                        <a:rPr kumimoji="0" lang="en-US" sz="1000" b="0" i="0" u="none" strike="noStrike" kern="1200" cap="none" spc="0" normalizeH="0" baseline="0" noProof="0">
                          <a:ln>
                            <a:noFill/>
                          </a:ln>
                          <a:solidFill>
                            <a:prstClr val="black"/>
                          </a:solidFill>
                          <a:effectLst/>
                          <a:uLnTx/>
                          <a:uFillTx/>
                          <a:latin typeface="+mn-lt"/>
                          <a:ea typeface="+mn-ea"/>
                          <a:cs typeface="+mn-cs"/>
                        </a:rPr>
                        <a:t>
 Siapa kat sini peminat krim putar? High five! Sebab Buttercup ada tips untuk pastikan krim putar anda extra fluffy untuk dimakan! 
Sebelum anda mula memukul krim putar, masukkan mangkuk ke dalam peti sejuk selama 30 minit dan lihatlah perbezaannya apabila anda pukul dengan mangkuk yang sejuk. Krim akan lebih stabil dan fluffy! 
#TipButtercup
Sumber: https://www.buzzfeed.com/marietelling/baking-hacks-tips-tricks-cookies-cakes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https://quintly-image-storage.s3.amazonaws.com/9d175cdd28e15bd0c0c48ee24cf94e12/c5aeb225f7e9ee0402a809b3b082c68e.jpg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1461079684"/>
                  </a:ext>
                </a:extLst>
              </a:tr>
            </a:tbl>
          </a:graphicData>
        </a:graphic>
      </p:graphicFrame>
      <p:sp>
        <p:nvSpPr>
          <p:cNvPr id="4" name="Text Placeholder 3">
            <a:extLst>
              <a:ext uri="{FF2B5EF4-FFF2-40B4-BE49-F238E27FC236}">
                <a16:creationId xmlns:a16="http://schemas.microsoft.com/office/drawing/2014/main" id="{041DC8EA-910D-49A4-BC42-C3E2B9435AB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7444715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6FD7-D689-4FE5-B16F-EC6E73E3FB64}"/>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3510A80C-A47F-4022-8DBF-C8C583FD9524}"/>
              </a:ext>
            </a:extLst>
          </p:cNvPr>
          <p:cNvGraphicFramePr>
            <a:graphicFrameLocks noGrp="1"/>
          </p:cNvGraphicFramePr>
          <p:nvPr>
            <p:ph type="tbl" sz="quarter" idx="13"/>
            <p:extLst>
              <p:ext uri="{D42A27DB-BD31-4B8C-83A1-F6EECF244321}">
                <p14:modId xmlns:p14="http://schemas.microsoft.com/office/powerpoint/2010/main" val="2797734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89870409"/>
                    </a:ext>
                  </a:extLst>
                </a:gridCol>
                <a:gridCol w="1645920">
                  <a:extLst>
                    <a:ext uri="{9D8B030D-6E8A-4147-A177-3AD203B41FA5}">
                      <a16:colId xmlns:a16="http://schemas.microsoft.com/office/drawing/2014/main" val="1525156654"/>
                    </a:ext>
                  </a:extLst>
                </a:gridCol>
                <a:gridCol w="1645920">
                  <a:extLst>
                    <a:ext uri="{9D8B030D-6E8A-4147-A177-3AD203B41FA5}">
                      <a16:colId xmlns:a16="http://schemas.microsoft.com/office/drawing/2014/main" val="3965874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92336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extLst>
                  <a:ext uri="{0D108BD9-81ED-4DB2-BD59-A6C34878D82A}">
                    <a16:rowId xmlns:a16="http://schemas.microsoft.com/office/drawing/2014/main" val="3958077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1713608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901115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861473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220484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56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871534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69934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420955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61287592"/>
                  </a:ext>
                </a:extLst>
              </a:tr>
            </a:tbl>
          </a:graphicData>
        </a:graphic>
      </p:graphicFrame>
      <p:sp>
        <p:nvSpPr>
          <p:cNvPr id="4" name="Text Placeholder 3">
            <a:extLst>
              <a:ext uri="{FF2B5EF4-FFF2-40B4-BE49-F238E27FC236}">
                <a16:creationId xmlns:a16="http://schemas.microsoft.com/office/drawing/2014/main" id="{1D702BBD-B3E9-47A1-878A-3D9DC92BB8F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8204404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93E4F-31F3-4D7F-B0BE-CA4B3D14D7D7}"/>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26D131E3-CB9F-4690-89CE-D78FA36AA772}"/>
              </a:ext>
            </a:extLst>
          </p:cNvPr>
          <p:cNvGraphicFramePr>
            <a:graphicFrameLocks noGrp="1"/>
          </p:cNvGraphicFramePr>
          <p:nvPr>
            <p:ph type="tbl" sz="quarter" idx="13"/>
            <p:extLst>
              <p:ext uri="{D42A27DB-BD31-4B8C-83A1-F6EECF244321}">
                <p14:modId xmlns:p14="http://schemas.microsoft.com/office/powerpoint/2010/main" val="4083452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71651017"/>
                    </a:ext>
                  </a:extLst>
                </a:gridCol>
                <a:gridCol w="1645920">
                  <a:extLst>
                    <a:ext uri="{9D8B030D-6E8A-4147-A177-3AD203B41FA5}">
                      <a16:colId xmlns:a16="http://schemas.microsoft.com/office/drawing/2014/main" val="2110951590"/>
                    </a:ext>
                  </a:extLst>
                </a:gridCol>
                <a:gridCol w="1645920">
                  <a:extLst>
                    <a:ext uri="{9D8B030D-6E8A-4147-A177-3AD203B41FA5}">
                      <a16:colId xmlns:a16="http://schemas.microsoft.com/office/drawing/2014/main" val="1601852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48678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3215233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46399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340129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924840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725221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48039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707098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905972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92074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96662525"/>
                  </a:ext>
                </a:extLst>
              </a:tr>
            </a:tbl>
          </a:graphicData>
        </a:graphic>
      </p:graphicFrame>
      <p:sp>
        <p:nvSpPr>
          <p:cNvPr id="4" name="Text Placeholder 3">
            <a:extLst>
              <a:ext uri="{FF2B5EF4-FFF2-40B4-BE49-F238E27FC236}">
                <a16:creationId xmlns:a16="http://schemas.microsoft.com/office/drawing/2014/main" id="{2ED697FE-B9FD-4F5B-A908-865E9FE67C7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6570429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46D9A-1BF1-4348-A499-9AC840ACD719}"/>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A567BFF9-7E68-4D40-86B4-A7510C178647}"/>
              </a:ext>
            </a:extLst>
          </p:cNvPr>
          <p:cNvGraphicFramePr>
            <a:graphicFrameLocks noGrp="1"/>
          </p:cNvGraphicFramePr>
          <p:nvPr>
            <p:ph type="tbl" sz="quarter" idx="13"/>
            <p:extLst>
              <p:ext uri="{D42A27DB-BD31-4B8C-83A1-F6EECF244321}">
                <p14:modId xmlns:p14="http://schemas.microsoft.com/office/powerpoint/2010/main" val="3067963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47849976"/>
                    </a:ext>
                  </a:extLst>
                </a:gridCol>
                <a:gridCol w="1645920">
                  <a:extLst>
                    <a:ext uri="{9D8B030D-6E8A-4147-A177-3AD203B41FA5}">
                      <a16:colId xmlns:a16="http://schemas.microsoft.com/office/drawing/2014/main" val="1325396375"/>
                    </a:ext>
                  </a:extLst>
                </a:gridCol>
                <a:gridCol w="1645920">
                  <a:extLst>
                    <a:ext uri="{9D8B030D-6E8A-4147-A177-3AD203B41FA5}">
                      <a16:colId xmlns:a16="http://schemas.microsoft.com/office/drawing/2014/main" val="1357569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02773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352220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191004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81994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253820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11187598"/>
                  </a:ext>
                </a:extLst>
              </a:tr>
            </a:tbl>
          </a:graphicData>
        </a:graphic>
      </p:graphicFrame>
      <p:sp>
        <p:nvSpPr>
          <p:cNvPr id="4" name="Text Placeholder 3">
            <a:extLst>
              <a:ext uri="{FF2B5EF4-FFF2-40B4-BE49-F238E27FC236}">
                <a16:creationId xmlns:a16="http://schemas.microsoft.com/office/drawing/2014/main" id="{20AD966C-2B92-4632-969D-C8C9DF9D5B5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58853783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2146</Words>
  <Application>Microsoft Office PowerPoint</Application>
  <PresentationFormat>On-screen Show (4:3)</PresentationFormat>
  <Paragraphs>802</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MASTER TEMPLATE - Buttercup SCS</vt:lpstr>
      <vt:lpstr>Facebook Key Metrics Table | Buttercup Malaysia</vt:lpstr>
      <vt:lpstr>Facebook Page Likes Total | Buttercup Malaysia</vt:lpstr>
      <vt:lpstr>Facebook Fan Demographics | Buttercup Malaysia</vt:lpstr>
      <vt:lpstr>Facebook Reach | Buttercup Malaysia</vt:lpstr>
      <vt:lpstr>Facebook Page Views | Buttercup Malaysia</vt:lpstr>
      <vt:lpstr>Facebook Engaged Users | Buttercup Malaysia</vt:lpstr>
      <vt:lpstr>Facebook Interaction Rate | Buttercup Malaysia</vt:lpstr>
      <vt:lpstr>Facebook Interactions Distribution | Buttercup Malaysia</vt:lpstr>
      <vt:lpstr>Facebook Interaction Rate By Weekday | Buttercup Malaysia</vt:lpstr>
      <vt:lpstr>Facebook Facebook FB - Own Posts Table I-Rate (Insights)  | Buttercup Malaysia - 1 of 26</vt:lpstr>
      <vt:lpstr>Facebook Facebook FB - Own Posts Table I-Rate (Insights)  | Buttercup Malaysia - 2 of 26</vt:lpstr>
      <vt:lpstr>Facebook Facebook FB - Own Posts Table I-Rate (Insights)  | Buttercup Malaysia - 3 of 26</vt:lpstr>
      <vt:lpstr>Facebook Facebook FB - Own Posts Table I-Rate (Insights)  | Buttercup Malaysia - 4 of 26</vt:lpstr>
      <vt:lpstr>Facebook Facebook FB - Own Posts Table I-Rate (Insights)  | Buttercup Malaysia - 5 of 26</vt:lpstr>
      <vt:lpstr>Facebook Facebook FB - Own Posts Table I-Rate (Insights)  | Buttercup Malaysia - 6 of 26</vt:lpstr>
      <vt:lpstr>Facebook Facebook FB - Own Posts Table I-Rate (Insights)  | Buttercup Malaysia - 7 of 26</vt:lpstr>
      <vt:lpstr>Facebook Facebook FB - Own Posts Table I-Rate (Insights)  | Buttercup Malaysia - 8 of 26</vt:lpstr>
      <vt:lpstr>Facebook Facebook FB - Own Posts Table I-Rate (Insights)  | Buttercup Malaysia - 9 of 26</vt:lpstr>
      <vt:lpstr>Facebook Facebook FB - Own Posts Table I-Rate (Insights)  | Buttercup Malaysia - 10 of 26</vt:lpstr>
      <vt:lpstr>Facebook Facebook FB - Own Posts Table I-Rate (Insights)  | Buttercup Malaysia - 11 of 26</vt:lpstr>
      <vt:lpstr>Facebook Facebook FB - Own Posts Table I-Rate (Insights)  | Buttercup Malaysia - 12 of 26</vt:lpstr>
      <vt:lpstr>Facebook Facebook FB - Own Posts Table I-Rate (Insights)  | Buttercup Malaysia - 13 of 26</vt:lpstr>
      <vt:lpstr>Facebook Facebook FB - Own Posts Table I-Rate (Insights)  | Buttercup Malaysia - 14 of 26</vt:lpstr>
      <vt:lpstr>Facebook Facebook FB - Own Posts Table I-Rate (Insights)  | Buttercup Malaysia - 15 of 26</vt:lpstr>
      <vt:lpstr>Facebook Facebook FB - Own Posts Table I-Rate (Insights)  | Buttercup Malaysia - 16 of 26</vt:lpstr>
      <vt:lpstr>Facebook Facebook FB - Own Posts Table I-Rate (Insights)  | Buttercup Malaysia - 17 of 26</vt:lpstr>
      <vt:lpstr>Facebook Facebook FB - Own Posts Table I-Rate (Insights)  | Buttercup Malaysia - 18 of 26</vt:lpstr>
      <vt:lpstr>Facebook Facebook FB - Own Posts Table I-Rate (Insights)  | Buttercup Malaysia - 19 of 26</vt:lpstr>
      <vt:lpstr>Facebook Facebook FB - Own Posts Table I-Rate (Insights)  | Buttercup Malaysia - 20 of 26</vt:lpstr>
      <vt:lpstr>Facebook Facebook FB - Own Posts Table I-Rate (Insights)  | Buttercup Malaysia - 21 of 26</vt:lpstr>
      <vt:lpstr>Facebook Facebook FB - Own Posts Table I-Rate (Insights)  | Buttercup Malaysia - 22 of 26</vt:lpstr>
      <vt:lpstr>Facebook Facebook FB - Own Posts Table I-Rate (Insights)  | Buttercup Malaysia - 23 of 26</vt:lpstr>
      <vt:lpstr>Facebook Facebook FB - Own Posts Table I-Rate (Insights)  | Buttercup Malaysia - 24 of 26</vt:lpstr>
      <vt:lpstr>Facebook Facebook FB - Own Posts Table I-Rate (Insights)  | Buttercup Malaysia - 25 of 26</vt:lpstr>
      <vt:lpstr>Facebook Facebook FB - Own Posts Table I-Rate (Insights)  | Buttercup Malaysia - 26 of 26</vt:lpstr>
      <vt:lpstr>Facebook Fans By City Table | Buttercup Malaysia - 1 of 3</vt:lpstr>
      <vt:lpstr>Facebook Fans By City Table | Buttercup Malaysia - 2 of 3</vt:lpstr>
      <vt:lpstr>Facebook Fans By City Table | Buttercup Malaysia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Administrator</dc:creator>
  <cp:lastModifiedBy>Administrator</cp:lastModifiedBy>
  <cp:revision>1</cp:revision>
  <dcterms:created xsi:type="dcterms:W3CDTF">2022-02-07T04:13:14Z</dcterms:created>
  <dcterms:modified xsi:type="dcterms:W3CDTF">2022-02-07T04:14:30Z</dcterms:modified>
</cp:coreProperties>
</file>