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0AE7C-83BA-4AB1-8EFC-1D610BE6FA5D}"/>
              </a:ext>
            </a:extLst>
          </p:cNvPr>
          <p:cNvSpPr>
            <a:spLocks noGrp="1"/>
          </p:cNvSpPr>
          <p:nvPr>
            <p:ph type="title"/>
          </p:nvPr>
        </p:nvSpPr>
        <p:spPr/>
        <p:txBody>
          <a:bodyPr/>
          <a:lstStyle/>
          <a:p>
            <a:r>
              <a:rPr lang="en-US"/>
              <a:t>Facebook Facebook FB - Own Posts Table I-Rate (Insights)  | Buttercup Malaysia - 1 of 11</a:t>
            </a:r>
          </a:p>
        </p:txBody>
      </p:sp>
      <p:graphicFrame>
        <p:nvGraphicFramePr>
          <p:cNvPr id="5" name="Table Placeholder 4">
            <a:extLst>
              <a:ext uri="{FF2B5EF4-FFF2-40B4-BE49-F238E27FC236}">
                <a16:creationId xmlns:a16="http://schemas.microsoft.com/office/drawing/2014/main" id="{4BF7CA7C-12EB-47ED-AC24-A1579B0F7175}"/>
              </a:ext>
            </a:extLst>
          </p:cNvPr>
          <p:cNvGraphicFramePr>
            <a:graphicFrameLocks noGrp="1"/>
          </p:cNvGraphicFramePr>
          <p:nvPr>
            <p:ph type="tbl" sz="quarter" idx="13"/>
            <p:extLst>
              <p:ext uri="{D42A27DB-BD31-4B8C-83A1-F6EECF244321}">
                <p14:modId xmlns:p14="http://schemas.microsoft.com/office/powerpoint/2010/main" val="3834237137"/>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2479684"/>
                    </a:ext>
                  </a:extLst>
                </a:gridCol>
                <a:gridCol w="740664">
                  <a:extLst>
                    <a:ext uri="{9D8B030D-6E8A-4147-A177-3AD203B41FA5}">
                      <a16:colId xmlns:a16="http://schemas.microsoft.com/office/drawing/2014/main" val="2192549349"/>
                    </a:ext>
                  </a:extLst>
                </a:gridCol>
                <a:gridCol w="740664">
                  <a:extLst>
                    <a:ext uri="{9D8B030D-6E8A-4147-A177-3AD203B41FA5}">
                      <a16:colId xmlns:a16="http://schemas.microsoft.com/office/drawing/2014/main" val="1129738764"/>
                    </a:ext>
                  </a:extLst>
                </a:gridCol>
                <a:gridCol w="576072">
                  <a:extLst>
                    <a:ext uri="{9D8B030D-6E8A-4147-A177-3AD203B41FA5}">
                      <a16:colId xmlns:a16="http://schemas.microsoft.com/office/drawing/2014/main" val="3335974971"/>
                    </a:ext>
                  </a:extLst>
                </a:gridCol>
                <a:gridCol w="576072">
                  <a:extLst>
                    <a:ext uri="{9D8B030D-6E8A-4147-A177-3AD203B41FA5}">
                      <a16:colId xmlns:a16="http://schemas.microsoft.com/office/drawing/2014/main" val="1055020007"/>
                    </a:ext>
                  </a:extLst>
                </a:gridCol>
                <a:gridCol w="493776">
                  <a:extLst>
                    <a:ext uri="{9D8B030D-6E8A-4147-A177-3AD203B41FA5}">
                      <a16:colId xmlns:a16="http://schemas.microsoft.com/office/drawing/2014/main" val="3990704066"/>
                    </a:ext>
                  </a:extLst>
                </a:gridCol>
                <a:gridCol w="576072">
                  <a:extLst>
                    <a:ext uri="{9D8B030D-6E8A-4147-A177-3AD203B41FA5}">
                      <a16:colId xmlns:a16="http://schemas.microsoft.com/office/drawing/2014/main" val="2409953466"/>
                    </a:ext>
                  </a:extLst>
                </a:gridCol>
                <a:gridCol w="576072">
                  <a:extLst>
                    <a:ext uri="{9D8B030D-6E8A-4147-A177-3AD203B41FA5}">
                      <a16:colId xmlns:a16="http://schemas.microsoft.com/office/drawing/2014/main" val="4254189691"/>
                    </a:ext>
                  </a:extLst>
                </a:gridCol>
                <a:gridCol w="576072">
                  <a:extLst>
                    <a:ext uri="{9D8B030D-6E8A-4147-A177-3AD203B41FA5}">
                      <a16:colId xmlns:a16="http://schemas.microsoft.com/office/drawing/2014/main" val="3804559682"/>
                    </a:ext>
                  </a:extLst>
                </a:gridCol>
                <a:gridCol w="576072">
                  <a:extLst>
                    <a:ext uri="{9D8B030D-6E8A-4147-A177-3AD203B41FA5}">
                      <a16:colId xmlns:a16="http://schemas.microsoft.com/office/drawing/2014/main" val="3182258263"/>
                    </a:ext>
                  </a:extLst>
                </a:gridCol>
                <a:gridCol w="576072">
                  <a:extLst>
                    <a:ext uri="{9D8B030D-6E8A-4147-A177-3AD203B41FA5}">
                      <a16:colId xmlns:a16="http://schemas.microsoft.com/office/drawing/2014/main" val="64736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92827802"/>
                  </a:ext>
                </a:extLst>
              </a:tr>
            </a:tbl>
          </a:graphicData>
        </a:graphic>
      </p:graphicFrame>
      <p:sp>
        <p:nvSpPr>
          <p:cNvPr id="4" name="Text Placeholder 3">
            <a:extLst>
              <a:ext uri="{FF2B5EF4-FFF2-40B4-BE49-F238E27FC236}">
                <a16:creationId xmlns:a16="http://schemas.microsoft.com/office/drawing/2014/main" id="{854BA5C3-8C45-442E-8609-8B8B78D41CC9}"/>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1349598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59E4A-281C-453D-8BFE-A41D32E45713}"/>
              </a:ext>
            </a:extLst>
          </p:cNvPr>
          <p:cNvSpPr>
            <a:spLocks noGrp="1"/>
          </p:cNvSpPr>
          <p:nvPr>
            <p:ph type="title"/>
          </p:nvPr>
        </p:nvSpPr>
        <p:spPr/>
        <p:txBody>
          <a:bodyPr/>
          <a:lstStyle/>
          <a:p>
            <a:r>
              <a:rPr lang="en-US"/>
              <a:t>Facebook Facebook FB - Own Posts Table I-Rate (Insights)  | Buttercup Malaysia - 2 of 11</a:t>
            </a:r>
          </a:p>
        </p:txBody>
      </p:sp>
      <p:graphicFrame>
        <p:nvGraphicFramePr>
          <p:cNvPr id="5" name="Table Placeholder 4">
            <a:extLst>
              <a:ext uri="{FF2B5EF4-FFF2-40B4-BE49-F238E27FC236}">
                <a16:creationId xmlns:a16="http://schemas.microsoft.com/office/drawing/2014/main" id="{914206FD-D95D-4934-AD28-12F43CCC0760}"/>
              </a:ext>
            </a:extLst>
          </p:cNvPr>
          <p:cNvGraphicFramePr>
            <a:graphicFrameLocks noGrp="1"/>
          </p:cNvGraphicFramePr>
          <p:nvPr>
            <p:ph type="tbl" sz="quarter" idx="13"/>
            <p:extLst>
              <p:ext uri="{D42A27DB-BD31-4B8C-83A1-F6EECF244321}">
                <p14:modId xmlns:p14="http://schemas.microsoft.com/office/powerpoint/2010/main" val="28851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73472526"/>
                    </a:ext>
                  </a:extLst>
                </a:gridCol>
                <a:gridCol w="740664">
                  <a:extLst>
                    <a:ext uri="{9D8B030D-6E8A-4147-A177-3AD203B41FA5}">
                      <a16:colId xmlns:a16="http://schemas.microsoft.com/office/drawing/2014/main" val="3920058690"/>
                    </a:ext>
                  </a:extLst>
                </a:gridCol>
                <a:gridCol w="740664">
                  <a:extLst>
                    <a:ext uri="{9D8B030D-6E8A-4147-A177-3AD203B41FA5}">
                      <a16:colId xmlns:a16="http://schemas.microsoft.com/office/drawing/2014/main" val="819206728"/>
                    </a:ext>
                  </a:extLst>
                </a:gridCol>
                <a:gridCol w="576072">
                  <a:extLst>
                    <a:ext uri="{9D8B030D-6E8A-4147-A177-3AD203B41FA5}">
                      <a16:colId xmlns:a16="http://schemas.microsoft.com/office/drawing/2014/main" val="3480921921"/>
                    </a:ext>
                  </a:extLst>
                </a:gridCol>
                <a:gridCol w="576072">
                  <a:extLst>
                    <a:ext uri="{9D8B030D-6E8A-4147-A177-3AD203B41FA5}">
                      <a16:colId xmlns:a16="http://schemas.microsoft.com/office/drawing/2014/main" val="3965567344"/>
                    </a:ext>
                  </a:extLst>
                </a:gridCol>
                <a:gridCol w="493776">
                  <a:extLst>
                    <a:ext uri="{9D8B030D-6E8A-4147-A177-3AD203B41FA5}">
                      <a16:colId xmlns:a16="http://schemas.microsoft.com/office/drawing/2014/main" val="804643136"/>
                    </a:ext>
                  </a:extLst>
                </a:gridCol>
                <a:gridCol w="576072">
                  <a:extLst>
                    <a:ext uri="{9D8B030D-6E8A-4147-A177-3AD203B41FA5}">
                      <a16:colId xmlns:a16="http://schemas.microsoft.com/office/drawing/2014/main" val="1612529101"/>
                    </a:ext>
                  </a:extLst>
                </a:gridCol>
                <a:gridCol w="576072">
                  <a:extLst>
                    <a:ext uri="{9D8B030D-6E8A-4147-A177-3AD203B41FA5}">
                      <a16:colId xmlns:a16="http://schemas.microsoft.com/office/drawing/2014/main" val="245428314"/>
                    </a:ext>
                  </a:extLst>
                </a:gridCol>
                <a:gridCol w="576072">
                  <a:extLst>
                    <a:ext uri="{9D8B030D-6E8A-4147-A177-3AD203B41FA5}">
                      <a16:colId xmlns:a16="http://schemas.microsoft.com/office/drawing/2014/main" val="4134733849"/>
                    </a:ext>
                  </a:extLst>
                </a:gridCol>
                <a:gridCol w="576072">
                  <a:extLst>
                    <a:ext uri="{9D8B030D-6E8A-4147-A177-3AD203B41FA5}">
                      <a16:colId xmlns:a16="http://schemas.microsoft.com/office/drawing/2014/main" val="1453628412"/>
                    </a:ext>
                  </a:extLst>
                </a:gridCol>
                <a:gridCol w="576072">
                  <a:extLst>
                    <a:ext uri="{9D8B030D-6E8A-4147-A177-3AD203B41FA5}">
                      <a16:colId xmlns:a16="http://schemas.microsoft.com/office/drawing/2014/main" val="169583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4717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15:40:00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24 October 2021.
Masturah Mohamed 
Noliza Mohd Adnan 
Nafiz Sha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3538253048"/>
                  </a:ext>
                </a:extLst>
              </a:tr>
            </a:tbl>
          </a:graphicData>
        </a:graphic>
      </p:graphicFrame>
      <p:sp>
        <p:nvSpPr>
          <p:cNvPr id="4" name="Text Placeholder 3">
            <a:extLst>
              <a:ext uri="{FF2B5EF4-FFF2-40B4-BE49-F238E27FC236}">
                <a16:creationId xmlns:a16="http://schemas.microsoft.com/office/drawing/2014/main" id="{5CCF79A6-DEF9-4185-9848-631E3E2DE58D}"/>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2457642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E7AF1-BF98-410F-90C0-C8FF18D2770F}"/>
              </a:ext>
            </a:extLst>
          </p:cNvPr>
          <p:cNvSpPr>
            <a:spLocks noGrp="1"/>
          </p:cNvSpPr>
          <p:nvPr>
            <p:ph type="title"/>
          </p:nvPr>
        </p:nvSpPr>
        <p:spPr/>
        <p:txBody>
          <a:bodyPr/>
          <a:lstStyle/>
          <a:p>
            <a:r>
              <a:rPr lang="en-US"/>
              <a:t>Facebook Facebook FB - Own Posts Table I-Rate (Insights)  | Buttercup Malaysia - 3 of 11</a:t>
            </a:r>
          </a:p>
        </p:txBody>
      </p:sp>
      <p:graphicFrame>
        <p:nvGraphicFramePr>
          <p:cNvPr id="5" name="Table Placeholder 4">
            <a:extLst>
              <a:ext uri="{FF2B5EF4-FFF2-40B4-BE49-F238E27FC236}">
                <a16:creationId xmlns:a16="http://schemas.microsoft.com/office/drawing/2014/main" id="{F5C56933-9AC6-438D-8604-A4185160FAE8}"/>
              </a:ext>
            </a:extLst>
          </p:cNvPr>
          <p:cNvGraphicFramePr>
            <a:graphicFrameLocks noGrp="1"/>
          </p:cNvGraphicFramePr>
          <p:nvPr>
            <p:ph type="tbl" sz="quarter" idx="13"/>
            <p:extLst>
              <p:ext uri="{D42A27DB-BD31-4B8C-83A1-F6EECF244321}">
                <p14:modId xmlns:p14="http://schemas.microsoft.com/office/powerpoint/2010/main" val="628796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23993537"/>
                    </a:ext>
                  </a:extLst>
                </a:gridCol>
                <a:gridCol w="740664">
                  <a:extLst>
                    <a:ext uri="{9D8B030D-6E8A-4147-A177-3AD203B41FA5}">
                      <a16:colId xmlns:a16="http://schemas.microsoft.com/office/drawing/2014/main" val="3637589284"/>
                    </a:ext>
                  </a:extLst>
                </a:gridCol>
                <a:gridCol w="740664">
                  <a:extLst>
                    <a:ext uri="{9D8B030D-6E8A-4147-A177-3AD203B41FA5}">
                      <a16:colId xmlns:a16="http://schemas.microsoft.com/office/drawing/2014/main" val="1980111650"/>
                    </a:ext>
                  </a:extLst>
                </a:gridCol>
                <a:gridCol w="576072">
                  <a:extLst>
                    <a:ext uri="{9D8B030D-6E8A-4147-A177-3AD203B41FA5}">
                      <a16:colId xmlns:a16="http://schemas.microsoft.com/office/drawing/2014/main" val="1123891402"/>
                    </a:ext>
                  </a:extLst>
                </a:gridCol>
                <a:gridCol w="576072">
                  <a:extLst>
                    <a:ext uri="{9D8B030D-6E8A-4147-A177-3AD203B41FA5}">
                      <a16:colId xmlns:a16="http://schemas.microsoft.com/office/drawing/2014/main" val="3511821903"/>
                    </a:ext>
                  </a:extLst>
                </a:gridCol>
                <a:gridCol w="493776">
                  <a:extLst>
                    <a:ext uri="{9D8B030D-6E8A-4147-A177-3AD203B41FA5}">
                      <a16:colId xmlns:a16="http://schemas.microsoft.com/office/drawing/2014/main" val="3772935276"/>
                    </a:ext>
                  </a:extLst>
                </a:gridCol>
                <a:gridCol w="576072">
                  <a:extLst>
                    <a:ext uri="{9D8B030D-6E8A-4147-A177-3AD203B41FA5}">
                      <a16:colId xmlns:a16="http://schemas.microsoft.com/office/drawing/2014/main" val="160082522"/>
                    </a:ext>
                  </a:extLst>
                </a:gridCol>
                <a:gridCol w="576072">
                  <a:extLst>
                    <a:ext uri="{9D8B030D-6E8A-4147-A177-3AD203B41FA5}">
                      <a16:colId xmlns:a16="http://schemas.microsoft.com/office/drawing/2014/main" val="3893934889"/>
                    </a:ext>
                  </a:extLst>
                </a:gridCol>
                <a:gridCol w="576072">
                  <a:extLst>
                    <a:ext uri="{9D8B030D-6E8A-4147-A177-3AD203B41FA5}">
                      <a16:colId xmlns:a16="http://schemas.microsoft.com/office/drawing/2014/main" val="1731819325"/>
                    </a:ext>
                  </a:extLst>
                </a:gridCol>
                <a:gridCol w="576072">
                  <a:extLst>
                    <a:ext uri="{9D8B030D-6E8A-4147-A177-3AD203B41FA5}">
                      <a16:colId xmlns:a16="http://schemas.microsoft.com/office/drawing/2014/main" val="2508931166"/>
                    </a:ext>
                  </a:extLst>
                </a:gridCol>
                <a:gridCol w="576072">
                  <a:extLst>
                    <a:ext uri="{9D8B030D-6E8A-4147-A177-3AD203B41FA5}">
                      <a16:colId xmlns:a16="http://schemas.microsoft.com/office/drawing/2014/main" val="2940237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2231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15:35:05</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22 October 2021.
Manju Ramanii 
Hafizzuddin Omar 
Angeline Lai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178891845"/>
                  </a:ext>
                </a:extLst>
              </a:tr>
            </a:tbl>
          </a:graphicData>
        </a:graphic>
      </p:graphicFrame>
      <p:sp>
        <p:nvSpPr>
          <p:cNvPr id="4" name="Text Placeholder 3">
            <a:extLst>
              <a:ext uri="{FF2B5EF4-FFF2-40B4-BE49-F238E27FC236}">
                <a16:creationId xmlns:a16="http://schemas.microsoft.com/office/drawing/2014/main" id="{83A71C30-0C51-46D5-AF01-8F7D1383C17B}"/>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995131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590D-3DE7-451F-9881-229100EC1871}"/>
              </a:ext>
            </a:extLst>
          </p:cNvPr>
          <p:cNvSpPr>
            <a:spLocks noGrp="1"/>
          </p:cNvSpPr>
          <p:nvPr>
            <p:ph type="title"/>
          </p:nvPr>
        </p:nvSpPr>
        <p:spPr/>
        <p:txBody>
          <a:bodyPr/>
          <a:lstStyle/>
          <a:p>
            <a:r>
              <a:rPr lang="en-US"/>
              <a:t>Facebook Facebook FB - Own Posts Table I-Rate (Insights)  | Buttercup Malaysia - 4 of 11</a:t>
            </a:r>
          </a:p>
        </p:txBody>
      </p:sp>
      <p:graphicFrame>
        <p:nvGraphicFramePr>
          <p:cNvPr id="5" name="Table Placeholder 4">
            <a:extLst>
              <a:ext uri="{FF2B5EF4-FFF2-40B4-BE49-F238E27FC236}">
                <a16:creationId xmlns:a16="http://schemas.microsoft.com/office/drawing/2014/main" id="{0A1BDFCB-665C-4227-BE4E-497C6444C377}"/>
              </a:ext>
            </a:extLst>
          </p:cNvPr>
          <p:cNvGraphicFramePr>
            <a:graphicFrameLocks noGrp="1"/>
          </p:cNvGraphicFramePr>
          <p:nvPr>
            <p:ph type="tbl" sz="quarter" idx="13"/>
            <p:extLst>
              <p:ext uri="{D42A27DB-BD31-4B8C-83A1-F6EECF244321}">
                <p14:modId xmlns:p14="http://schemas.microsoft.com/office/powerpoint/2010/main" val="243851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52396312"/>
                    </a:ext>
                  </a:extLst>
                </a:gridCol>
                <a:gridCol w="740664">
                  <a:extLst>
                    <a:ext uri="{9D8B030D-6E8A-4147-A177-3AD203B41FA5}">
                      <a16:colId xmlns:a16="http://schemas.microsoft.com/office/drawing/2014/main" val="1686125551"/>
                    </a:ext>
                  </a:extLst>
                </a:gridCol>
                <a:gridCol w="740664">
                  <a:extLst>
                    <a:ext uri="{9D8B030D-6E8A-4147-A177-3AD203B41FA5}">
                      <a16:colId xmlns:a16="http://schemas.microsoft.com/office/drawing/2014/main" val="3172639055"/>
                    </a:ext>
                  </a:extLst>
                </a:gridCol>
                <a:gridCol w="576072">
                  <a:extLst>
                    <a:ext uri="{9D8B030D-6E8A-4147-A177-3AD203B41FA5}">
                      <a16:colId xmlns:a16="http://schemas.microsoft.com/office/drawing/2014/main" val="2488577995"/>
                    </a:ext>
                  </a:extLst>
                </a:gridCol>
                <a:gridCol w="576072">
                  <a:extLst>
                    <a:ext uri="{9D8B030D-6E8A-4147-A177-3AD203B41FA5}">
                      <a16:colId xmlns:a16="http://schemas.microsoft.com/office/drawing/2014/main" val="4000116460"/>
                    </a:ext>
                  </a:extLst>
                </a:gridCol>
                <a:gridCol w="493776">
                  <a:extLst>
                    <a:ext uri="{9D8B030D-6E8A-4147-A177-3AD203B41FA5}">
                      <a16:colId xmlns:a16="http://schemas.microsoft.com/office/drawing/2014/main" val="1299181191"/>
                    </a:ext>
                  </a:extLst>
                </a:gridCol>
                <a:gridCol w="576072">
                  <a:extLst>
                    <a:ext uri="{9D8B030D-6E8A-4147-A177-3AD203B41FA5}">
                      <a16:colId xmlns:a16="http://schemas.microsoft.com/office/drawing/2014/main" val="3844445619"/>
                    </a:ext>
                  </a:extLst>
                </a:gridCol>
                <a:gridCol w="576072">
                  <a:extLst>
                    <a:ext uri="{9D8B030D-6E8A-4147-A177-3AD203B41FA5}">
                      <a16:colId xmlns:a16="http://schemas.microsoft.com/office/drawing/2014/main" val="361491659"/>
                    </a:ext>
                  </a:extLst>
                </a:gridCol>
                <a:gridCol w="576072">
                  <a:extLst>
                    <a:ext uri="{9D8B030D-6E8A-4147-A177-3AD203B41FA5}">
                      <a16:colId xmlns:a16="http://schemas.microsoft.com/office/drawing/2014/main" val="2086891911"/>
                    </a:ext>
                  </a:extLst>
                </a:gridCol>
                <a:gridCol w="576072">
                  <a:extLst>
                    <a:ext uri="{9D8B030D-6E8A-4147-A177-3AD203B41FA5}">
                      <a16:colId xmlns:a16="http://schemas.microsoft.com/office/drawing/2014/main" val="2739470096"/>
                    </a:ext>
                  </a:extLst>
                </a:gridCol>
                <a:gridCol w="576072">
                  <a:extLst>
                    <a:ext uri="{9D8B030D-6E8A-4147-A177-3AD203B41FA5}">
                      <a16:colId xmlns:a16="http://schemas.microsoft.com/office/drawing/2014/main" val="1621480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6848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October 2021.
Siti Aishah Naz Shah 
Shinar Ina 
Lina Jamil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2952445081"/>
                  </a:ext>
                </a:extLst>
              </a:tr>
            </a:tbl>
          </a:graphicData>
        </a:graphic>
      </p:graphicFrame>
      <p:sp>
        <p:nvSpPr>
          <p:cNvPr id="4" name="Text Placeholder 3">
            <a:extLst>
              <a:ext uri="{FF2B5EF4-FFF2-40B4-BE49-F238E27FC236}">
                <a16:creationId xmlns:a16="http://schemas.microsoft.com/office/drawing/2014/main" id="{5DBB64A0-C940-4E1E-8ECB-19338459FC40}"/>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1570121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916FC-5C1A-42FB-9C1B-DD670BEE17B6}"/>
              </a:ext>
            </a:extLst>
          </p:cNvPr>
          <p:cNvSpPr>
            <a:spLocks noGrp="1"/>
          </p:cNvSpPr>
          <p:nvPr>
            <p:ph type="title"/>
          </p:nvPr>
        </p:nvSpPr>
        <p:spPr/>
        <p:txBody>
          <a:bodyPr/>
          <a:lstStyle/>
          <a:p>
            <a:r>
              <a:rPr lang="en-US"/>
              <a:t>Facebook Facebook FB - Own Posts Table I-Rate (Insights)  | Buttercup Malaysia - 5 of 11</a:t>
            </a:r>
          </a:p>
        </p:txBody>
      </p:sp>
      <p:graphicFrame>
        <p:nvGraphicFramePr>
          <p:cNvPr id="5" name="Table Placeholder 4">
            <a:extLst>
              <a:ext uri="{FF2B5EF4-FFF2-40B4-BE49-F238E27FC236}">
                <a16:creationId xmlns:a16="http://schemas.microsoft.com/office/drawing/2014/main" id="{23FB4A71-38A2-4F5E-8EA2-3DD79C04DB98}"/>
              </a:ext>
            </a:extLst>
          </p:cNvPr>
          <p:cNvGraphicFramePr>
            <a:graphicFrameLocks noGrp="1"/>
          </p:cNvGraphicFramePr>
          <p:nvPr>
            <p:ph type="tbl" sz="quarter" idx="13"/>
            <p:extLst>
              <p:ext uri="{D42A27DB-BD31-4B8C-83A1-F6EECF244321}">
                <p14:modId xmlns:p14="http://schemas.microsoft.com/office/powerpoint/2010/main" val="245218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70382380"/>
                    </a:ext>
                  </a:extLst>
                </a:gridCol>
                <a:gridCol w="740664">
                  <a:extLst>
                    <a:ext uri="{9D8B030D-6E8A-4147-A177-3AD203B41FA5}">
                      <a16:colId xmlns:a16="http://schemas.microsoft.com/office/drawing/2014/main" val="2268196574"/>
                    </a:ext>
                  </a:extLst>
                </a:gridCol>
                <a:gridCol w="740664">
                  <a:extLst>
                    <a:ext uri="{9D8B030D-6E8A-4147-A177-3AD203B41FA5}">
                      <a16:colId xmlns:a16="http://schemas.microsoft.com/office/drawing/2014/main" val="873532648"/>
                    </a:ext>
                  </a:extLst>
                </a:gridCol>
                <a:gridCol w="576072">
                  <a:extLst>
                    <a:ext uri="{9D8B030D-6E8A-4147-A177-3AD203B41FA5}">
                      <a16:colId xmlns:a16="http://schemas.microsoft.com/office/drawing/2014/main" val="1335550388"/>
                    </a:ext>
                  </a:extLst>
                </a:gridCol>
                <a:gridCol w="576072">
                  <a:extLst>
                    <a:ext uri="{9D8B030D-6E8A-4147-A177-3AD203B41FA5}">
                      <a16:colId xmlns:a16="http://schemas.microsoft.com/office/drawing/2014/main" val="3988143126"/>
                    </a:ext>
                  </a:extLst>
                </a:gridCol>
                <a:gridCol w="493776">
                  <a:extLst>
                    <a:ext uri="{9D8B030D-6E8A-4147-A177-3AD203B41FA5}">
                      <a16:colId xmlns:a16="http://schemas.microsoft.com/office/drawing/2014/main" val="3842786905"/>
                    </a:ext>
                  </a:extLst>
                </a:gridCol>
                <a:gridCol w="576072">
                  <a:extLst>
                    <a:ext uri="{9D8B030D-6E8A-4147-A177-3AD203B41FA5}">
                      <a16:colId xmlns:a16="http://schemas.microsoft.com/office/drawing/2014/main" val="2382572067"/>
                    </a:ext>
                  </a:extLst>
                </a:gridCol>
                <a:gridCol w="576072">
                  <a:extLst>
                    <a:ext uri="{9D8B030D-6E8A-4147-A177-3AD203B41FA5}">
                      <a16:colId xmlns:a16="http://schemas.microsoft.com/office/drawing/2014/main" val="1015440622"/>
                    </a:ext>
                  </a:extLst>
                </a:gridCol>
                <a:gridCol w="576072">
                  <a:extLst>
                    <a:ext uri="{9D8B030D-6E8A-4147-A177-3AD203B41FA5}">
                      <a16:colId xmlns:a16="http://schemas.microsoft.com/office/drawing/2014/main" val="1230820049"/>
                    </a:ext>
                  </a:extLst>
                </a:gridCol>
                <a:gridCol w="576072">
                  <a:extLst>
                    <a:ext uri="{9D8B030D-6E8A-4147-A177-3AD203B41FA5}">
                      <a16:colId xmlns:a16="http://schemas.microsoft.com/office/drawing/2014/main" val="2988398968"/>
                    </a:ext>
                  </a:extLst>
                </a:gridCol>
                <a:gridCol w="576072">
                  <a:extLst>
                    <a:ext uri="{9D8B030D-6E8A-4147-A177-3AD203B41FA5}">
                      <a16:colId xmlns:a16="http://schemas.microsoft.com/office/drawing/2014/main" val="411026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4228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14:41:43</a:t>
                      </a:r>
                      <a:r>
                        <a:rPr kumimoji="0" lang="en-US" sz="1000" b="0" i="0" u="none" strike="noStrike" kern="1200" cap="none" spc="0" normalizeH="0" baseline="0" noProof="0">
                          <a:ln>
                            <a:noFill/>
                          </a:ln>
                          <a:solidFill>
                            <a:prstClr val="black"/>
                          </a:solidFill>
                          <a:effectLst/>
                          <a:uLnTx/>
                          <a:uFillTx/>
                          <a:latin typeface="+mn-lt"/>
                          <a:ea typeface="+mn-ea"/>
                          <a:cs typeface="+mn-cs"/>
                        </a:rPr>
                        <a:t>
 Anda sudah bersedia untuk jualan akhir tahun yang terbesar?!  😱
Nikmati diskaun sehingga 50% untuk semua produk Buttercup kegemaran anda! Tambah pula dengan penghantaran percuma dengan pembelian RM50 ke atas! Pastikan anda tidak terlepas peluang keemasan ini! 
Apa lagi, jom buka Lazada sekarang, add to cart dan checkout pada 12.12!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195611663"/>
                  </a:ext>
                </a:extLst>
              </a:tr>
            </a:tbl>
          </a:graphicData>
        </a:graphic>
      </p:graphicFrame>
      <p:sp>
        <p:nvSpPr>
          <p:cNvPr id="4" name="Text Placeholder 3">
            <a:extLst>
              <a:ext uri="{FF2B5EF4-FFF2-40B4-BE49-F238E27FC236}">
                <a16:creationId xmlns:a16="http://schemas.microsoft.com/office/drawing/2014/main" id="{CE84901B-F93D-4937-A32F-D3F6F2FD445F}"/>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128200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06A5C-FE00-45C0-9ED6-1873640EB391}"/>
              </a:ext>
            </a:extLst>
          </p:cNvPr>
          <p:cNvSpPr>
            <a:spLocks noGrp="1"/>
          </p:cNvSpPr>
          <p:nvPr>
            <p:ph type="title"/>
          </p:nvPr>
        </p:nvSpPr>
        <p:spPr/>
        <p:txBody>
          <a:bodyPr/>
          <a:lstStyle/>
          <a:p>
            <a:r>
              <a:rPr lang="en-US"/>
              <a:t>Facebook Facebook FB - Own Posts Table I-Rate (Insights)  | Buttercup Malaysia - 6 of 11</a:t>
            </a:r>
          </a:p>
        </p:txBody>
      </p:sp>
      <p:graphicFrame>
        <p:nvGraphicFramePr>
          <p:cNvPr id="5" name="Table Placeholder 4">
            <a:extLst>
              <a:ext uri="{FF2B5EF4-FFF2-40B4-BE49-F238E27FC236}">
                <a16:creationId xmlns:a16="http://schemas.microsoft.com/office/drawing/2014/main" id="{6A8F9AD3-514C-4E24-93C9-6EC971DD614D}"/>
              </a:ext>
            </a:extLst>
          </p:cNvPr>
          <p:cNvGraphicFramePr>
            <a:graphicFrameLocks noGrp="1"/>
          </p:cNvGraphicFramePr>
          <p:nvPr>
            <p:ph type="tbl" sz="quarter" idx="13"/>
            <p:extLst>
              <p:ext uri="{D42A27DB-BD31-4B8C-83A1-F6EECF244321}">
                <p14:modId xmlns:p14="http://schemas.microsoft.com/office/powerpoint/2010/main" val="398692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79738286"/>
                    </a:ext>
                  </a:extLst>
                </a:gridCol>
                <a:gridCol w="740664">
                  <a:extLst>
                    <a:ext uri="{9D8B030D-6E8A-4147-A177-3AD203B41FA5}">
                      <a16:colId xmlns:a16="http://schemas.microsoft.com/office/drawing/2014/main" val="43310440"/>
                    </a:ext>
                  </a:extLst>
                </a:gridCol>
                <a:gridCol w="740664">
                  <a:extLst>
                    <a:ext uri="{9D8B030D-6E8A-4147-A177-3AD203B41FA5}">
                      <a16:colId xmlns:a16="http://schemas.microsoft.com/office/drawing/2014/main" val="1127180171"/>
                    </a:ext>
                  </a:extLst>
                </a:gridCol>
                <a:gridCol w="576072">
                  <a:extLst>
                    <a:ext uri="{9D8B030D-6E8A-4147-A177-3AD203B41FA5}">
                      <a16:colId xmlns:a16="http://schemas.microsoft.com/office/drawing/2014/main" val="1709672218"/>
                    </a:ext>
                  </a:extLst>
                </a:gridCol>
                <a:gridCol w="576072">
                  <a:extLst>
                    <a:ext uri="{9D8B030D-6E8A-4147-A177-3AD203B41FA5}">
                      <a16:colId xmlns:a16="http://schemas.microsoft.com/office/drawing/2014/main" val="2436647523"/>
                    </a:ext>
                  </a:extLst>
                </a:gridCol>
                <a:gridCol w="493776">
                  <a:extLst>
                    <a:ext uri="{9D8B030D-6E8A-4147-A177-3AD203B41FA5}">
                      <a16:colId xmlns:a16="http://schemas.microsoft.com/office/drawing/2014/main" val="984408657"/>
                    </a:ext>
                  </a:extLst>
                </a:gridCol>
                <a:gridCol w="576072">
                  <a:extLst>
                    <a:ext uri="{9D8B030D-6E8A-4147-A177-3AD203B41FA5}">
                      <a16:colId xmlns:a16="http://schemas.microsoft.com/office/drawing/2014/main" val="2985958818"/>
                    </a:ext>
                  </a:extLst>
                </a:gridCol>
                <a:gridCol w="576072">
                  <a:extLst>
                    <a:ext uri="{9D8B030D-6E8A-4147-A177-3AD203B41FA5}">
                      <a16:colId xmlns:a16="http://schemas.microsoft.com/office/drawing/2014/main" val="961816890"/>
                    </a:ext>
                  </a:extLst>
                </a:gridCol>
                <a:gridCol w="576072">
                  <a:extLst>
                    <a:ext uri="{9D8B030D-6E8A-4147-A177-3AD203B41FA5}">
                      <a16:colId xmlns:a16="http://schemas.microsoft.com/office/drawing/2014/main" val="2952055523"/>
                    </a:ext>
                  </a:extLst>
                </a:gridCol>
                <a:gridCol w="576072">
                  <a:extLst>
                    <a:ext uri="{9D8B030D-6E8A-4147-A177-3AD203B41FA5}">
                      <a16:colId xmlns:a16="http://schemas.microsoft.com/office/drawing/2014/main" val="2891821736"/>
                    </a:ext>
                  </a:extLst>
                </a:gridCol>
                <a:gridCol w="576072">
                  <a:extLst>
                    <a:ext uri="{9D8B030D-6E8A-4147-A177-3AD203B41FA5}">
                      <a16:colId xmlns:a16="http://schemas.microsoft.com/office/drawing/2014/main" val="75270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79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10:30:01</a:t>
                      </a:r>
                      <a:r>
                        <a:rPr kumimoji="0" lang="en-US" sz="1000" b="0" i="0" u="none" strike="noStrike" kern="1200" cap="none" spc="0" normalizeH="0" baseline="0" noProof="0">
                          <a:ln>
                            <a:noFill/>
                          </a:ln>
                          <a:solidFill>
                            <a:prstClr val="black"/>
                          </a:solidFill>
                          <a:effectLst/>
                          <a:uLnTx/>
                          <a:uFillTx/>
                          <a:latin typeface="+mn-lt"/>
                          <a:ea typeface="+mn-ea"/>
                          <a:cs typeface="+mn-cs"/>
                        </a:rPr>
                        <a:t>
 Jangan ketinggalan untuk dapatkan produk Buttercup kegemaran anda di Lazada hari ini! Buttercup dengar banyak tawaran menarik sempena 12.12 ;) https://bit.ly/ButtercupMYLazada 
Tapi bukan dekat Lazada je tau, Buttercup juga boleh terus pergi ke rumah anda pada hari yang sama degan GrabMart dan pandamart! Jadi pastikan anda tidak terlepas peluang ini!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526215766"/>
                  </a:ext>
                </a:extLst>
              </a:tr>
            </a:tbl>
          </a:graphicData>
        </a:graphic>
      </p:graphicFrame>
      <p:sp>
        <p:nvSpPr>
          <p:cNvPr id="4" name="Text Placeholder 3">
            <a:extLst>
              <a:ext uri="{FF2B5EF4-FFF2-40B4-BE49-F238E27FC236}">
                <a16:creationId xmlns:a16="http://schemas.microsoft.com/office/drawing/2014/main" id="{ADA721DC-70D4-4F9E-8AA8-520CFE673747}"/>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3992444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48C7A-D579-4711-A5AD-6FF49AF2A835}"/>
              </a:ext>
            </a:extLst>
          </p:cNvPr>
          <p:cNvSpPr>
            <a:spLocks noGrp="1"/>
          </p:cNvSpPr>
          <p:nvPr>
            <p:ph type="title"/>
          </p:nvPr>
        </p:nvSpPr>
        <p:spPr/>
        <p:txBody>
          <a:bodyPr/>
          <a:lstStyle/>
          <a:p>
            <a:r>
              <a:rPr lang="en-US"/>
              <a:t>Facebook Facebook FB - Own Posts Table I-Rate (Insights)  | Buttercup Malaysia - 7 of 11</a:t>
            </a:r>
          </a:p>
        </p:txBody>
      </p:sp>
      <p:graphicFrame>
        <p:nvGraphicFramePr>
          <p:cNvPr id="5" name="Table Placeholder 4">
            <a:extLst>
              <a:ext uri="{FF2B5EF4-FFF2-40B4-BE49-F238E27FC236}">
                <a16:creationId xmlns:a16="http://schemas.microsoft.com/office/drawing/2014/main" id="{0C5FFC50-D993-40C5-B715-2C07ED41D7F7}"/>
              </a:ext>
            </a:extLst>
          </p:cNvPr>
          <p:cNvGraphicFramePr>
            <a:graphicFrameLocks noGrp="1"/>
          </p:cNvGraphicFramePr>
          <p:nvPr>
            <p:ph type="tbl" sz="quarter" idx="13"/>
            <p:extLst>
              <p:ext uri="{D42A27DB-BD31-4B8C-83A1-F6EECF244321}">
                <p14:modId xmlns:p14="http://schemas.microsoft.com/office/powerpoint/2010/main" val="244495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17731500"/>
                    </a:ext>
                  </a:extLst>
                </a:gridCol>
                <a:gridCol w="740664">
                  <a:extLst>
                    <a:ext uri="{9D8B030D-6E8A-4147-A177-3AD203B41FA5}">
                      <a16:colId xmlns:a16="http://schemas.microsoft.com/office/drawing/2014/main" val="2571389915"/>
                    </a:ext>
                  </a:extLst>
                </a:gridCol>
                <a:gridCol w="740664">
                  <a:extLst>
                    <a:ext uri="{9D8B030D-6E8A-4147-A177-3AD203B41FA5}">
                      <a16:colId xmlns:a16="http://schemas.microsoft.com/office/drawing/2014/main" val="8029471"/>
                    </a:ext>
                  </a:extLst>
                </a:gridCol>
                <a:gridCol w="576072">
                  <a:extLst>
                    <a:ext uri="{9D8B030D-6E8A-4147-A177-3AD203B41FA5}">
                      <a16:colId xmlns:a16="http://schemas.microsoft.com/office/drawing/2014/main" val="2364915657"/>
                    </a:ext>
                  </a:extLst>
                </a:gridCol>
                <a:gridCol w="576072">
                  <a:extLst>
                    <a:ext uri="{9D8B030D-6E8A-4147-A177-3AD203B41FA5}">
                      <a16:colId xmlns:a16="http://schemas.microsoft.com/office/drawing/2014/main" val="1966270308"/>
                    </a:ext>
                  </a:extLst>
                </a:gridCol>
                <a:gridCol w="493776">
                  <a:extLst>
                    <a:ext uri="{9D8B030D-6E8A-4147-A177-3AD203B41FA5}">
                      <a16:colId xmlns:a16="http://schemas.microsoft.com/office/drawing/2014/main" val="1180728333"/>
                    </a:ext>
                  </a:extLst>
                </a:gridCol>
                <a:gridCol w="576072">
                  <a:extLst>
                    <a:ext uri="{9D8B030D-6E8A-4147-A177-3AD203B41FA5}">
                      <a16:colId xmlns:a16="http://schemas.microsoft.com/office/drawing/2014/main" val="4115047132"/>
                    </a:ext>
                  </a:extLst>
                </a:gridCol>
                <a:gridCol w="576072">
                  <a:extLst>
                    <a:ext uri="{9D8B030D-6E8A-4147-A177-3AD203B41FA5}">
                      <a16:colId xmlns:a16="http://schemas.microsoft.com/office/drawing/2014/main" val="401512432"/>
                    </a:ext>
                  </a:extLst>
                </a:gridCol>
                <a:gridCol w="576072">
                  <a:extLst>
                    <a:ext uri="{9D8B030D-6E8A-4147-A177-3AD203B41FA5}">
                      <a16:colId xmlns:a16="http://schemas.microsoft.com/office/drawing/2014/main" val="3044246071"/>
                    </a:ext>
                  </a:extLst>
                </a:gridCol>
                <a:gridCol w="576072">
                  <a:extLst>
                    <a:ext uri="{9D8B030D-6E8A-4147-A177-3AD203B41FA5}">
                      <a16:colId xmlns:a16="http://schemas.microsoft.com/office/drawing/2014/main" val="2899350730"/>
                    </a:ext>
                  </a:extLst>
                </a:gridCol>
                <a:gridCol w="576072">
                  <a:extLst>
                    <a:ext uri="{9D8B030D-6E8A-4147-A177-3AD203B41FA5}">
                      <a16:colId xmlns:a16="http://schemas.microsoft.com/office/drawing/2014/main" val="2570640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522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- 2021-12-08 10:30:01</a:t>
                      </a:r>
                      <a:r>
                        <a:rPr kumimoji="0" lang="en-US" sz="1000" b="0" i="0" u="none" strike="noStrike" kern="1200" cap="none" spc="0" normalizeH="0" baseline="0" noProof="0">
                          <a:ln>
                            <a:noFill/>
                          </a:ln>
                          <a:solidFill>
                            <a:prstClr val="black"/>
                          </a:solidFill>
                          <a:effectLst/>
                          <a:uLnTx/>
                          <a:uFillTx/>
                          <a:latin typeface="+mn-lt"/>
                          <a:ea typeface="+mn-ea"/>
                          <a:cs typeface="+mn-cs"/>
                        </a:rPr>
                        <a:t>
 It’s poll time! 
Yang mana satu menjadi pilihan anda? 
LIKE untuk Buttercup Luxury Spread Portion 
LOVE untuk Buttercup Margarine Spread
Dan KOMEN mengapa anda menyukainya. 
Pastikan anda tidak terlepas untuk mendapatkan Buttercup kegemaran anda di Lazada! https://bit.ly/ButtercupMYLazada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1182623336"/>
                  </a:ext>
                </a:extLst>
              </a:tr>
            </a:tbl>
          </a:graphicData>
        </a:graphic>
      </p:graphicFrame>
      <p:sp>
        <p:nvSpPr>
          <p:cNvPr id="4" name="Text Placeholder 3">
            <a:extLst>
              <a:ext uri="{FF2B5EF4-FFF2-40B4-BE49-F238E27FC236}">
                <a16:creationId xmlns:a16="http://schemas.microsoft.com/office/drawing/2014/main" id="{DF5E0D7F-C32C-49A5-B39F-BBC71EA3CB71}"/>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323373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7584B-AB75-4DCF-A654-DED3D2000D8B}"/>
              </a:ext>
            </a:extLst>
          </p:cNvPr>
          <p:cNvSpPr>
            <a:spLocks noGrp="1"/>
          </p:cNvSpPr>
          <p:nvPr>
            <p:ph type="title"/>
          </p:nvPr>
        </p:nvSpPr>
        <p:spPr/>
        <p:txBody>
          <a:bodyPr/>
          <a:lstStyle/>
          <a:p>
            <a:r>
              <a:rPr lang="en-US"/>
              <a:t>Facebook Facebook FB - Own Posts Table I-Rate (Insights)  | Buttercup Malaysia - 8 of 11</a:t>
            </a:r>
          </a:p>
        </p:txBody>
      </p:sp>
      <p:graphicFrame>
        <p:nvGraphicFramePr>
          <p:cNvPr id="5" name="Table Placeholder 4">
            <a:extLst>
              <a:ext uri="{FF2B5EF4-FFF2-40B4-BE49-F238E27FC236}">
                <a16:creationId xmlns:a16="http://schemas.microsoft.com/office/drawing/2014/main" id="{BBC7FB4B-FB25-4CE5-A575-84C7950E4D8D}"/>
              </a:ext>
            </a:extLst>
          </p:cNvPr>
          <p:cNvGraphicFramePr>
            <a:graphicFrameLocks noGrp="1"/>
          </p:cNvGraphicFramePr>
          <p:nvPr>
            <p:ph type="tbl" sz="quarter" idx="13"/>
            <p:extLst>
              <p:ext uri="{D42A27DB-BD31-4B8C-83A1-F6EECF244321}">
                <p14:modId xmlns:p14="http://schemas.microsoft.com/office/powerpoint/2010/main" val="359902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237153"/>
                    </a:ext>
                  </a:extLst>
                </a:gridCol>
                <a:gridCol w="740664">
                  <a:extLst>
                    <a:ext uri="{9D8B030D-6E8A-4147-A177-3AD203B41FA5}">
                      <a16:colId xmlns:a16="http://schemas.microsoft.com/office/drawing/2014/main" val="1563356492"/>
                    </a:ext>
                  </a:extLst>
                </a:gridCol>
                <a:gridCol w="740664">
                  <a:extLst>
                    <a:ext uri="{9D8B030D-6E8A-4147-A177-3AD203B41FA5}">
                      <a16:colId xmlns:a16="http://schemas.microsoft.com/office/drawing/2014/main" val="2261496522"/>
                    </a:ext>
                  </a:extLst>
                </a:gridCol>
                <a:gridCol w="576072">
                  <a:extLst>
                    <a:ext uri="{9D8B030D-6E8A-4147-A177-3AD203B41FA5}">
                      <a16:colId xmlns:a16="http://schemas.microsoft.com/office/drawing/2014/main" val="2698841888"/>
                    </a:ext>
                  </a:extLst>
                </a:gridCol>
                <a:gridCol w="576072">
                  <a:extLst>
                    <a:ext uri="{9D8B030D-6E8A-4147-A177-3AD203B41FA5}">
                      <a16:colId xmlns:a16="http://schemas.microsoft.com/office/drawing/2014/main" val="2731293314"/>
                    </a:ext>
                  </a:extLst>
                </a:gridCol>
                <a:gridCol w="493776">
                  <a:extLst>
                    <a:ext uri="{9D8B030D-6E8A-4147-A177-3AD203B41FA5}">
                      <a16:colId xmlns:a16="http://schemas.microsoft.com/office/drawing/2014/main" val="4234194804"/>
                    </a:ext>
                  </a:extLst>
                </a:gridCol>
                <a:gridCol w="576072">
                  <a:extLst>
                    <a:ext uri="{9D8B030D-6E8A-4147-A177-3AD203B41FA5}">
                      <a16:colId xmlns:a16="http://schemas.microsoft.com/office/drawing/2014/main" val="1672342459"/>
                    </a:ext>
                  </a:extLst>
                </a:gridCol>
                <a:gridCol w="576072">
                  <a:extLst>
                    <a:ext uri="{9D8B030D-6E8A-4147-A177-3AD203B41FA5}">
                      <a16:colId xmlns:a16="http://schemas.microsoft.com/office/drawing/2014/main" val="3681553506"/>
                    </a:ext>
                  </a:extLst>
                </a:gridCol>
                <a:gridCol w="576072">
                  <a:extLst>
                    <a:ext uri="{9D8B030D-6E8A-4147-A177-3AD203B41FA5}">
                      <a16:colId xmlns:a16="http://schemas.microsoft.com/office/drawing/2014/main" val="30021423"/>
                    </a:ext>
                  </a:extLst>
                </a:gridCol>
                <a:gridCol w="576072">
                  <a:extLst>
                    <a:ext uri="{9D8B030D-6E8A-4147-A177-3AD203B41FA5}">
                      <a16:colId xmlns:a16="http://schemas.microsoft.com/office/drawing/2014/main" val="4086824917"/>
                    </a:ext>
                  </a:extLst>
                </a:gridCol>
                <a:gridCol w="576072">
                  <a:extLst>
                    <a:ext uri="{9D8B030D-6E8A-4147-A177-3AD203B41FA5}">
                      <a16:colId xmlns:a16="http://schemas.microsoft.com/office/drawing/2014/main" val="268466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6937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- 2021-12-06 10:00:01</a:t>
                      </a:r>
                      <a:r>
                        <a:rPr kumimoji="0" lang="en-US" sz="1000" b="0" i="0" u="none" strike="noStrike" kern="1200" cap="none" spc="0" normalizeH="0" baseline="0" noProof="0">
                          <a:ln>
                            <a:noFill/>
                          </a:ln>
                          <a:solidFill>
                            <a:prstClr val="black"/>
                          </a:solidFill>
                          <a:effectLst/>
                          <a:uLnTx/>
                          <a:uFillTx/>
                          <a:latin typeface="+mn-lt"/>
                          <a:ea typeface="+mn-ea"/>
                          <a:cs typeface="+mn-cs"/>
                        </a:rPr>
                        <a:t>
 Mulakan hari anda dengan Kopi Bulletproof Buttercup! Kopi ni bukan sebarang kopi, ianya dapat meningkatkan tahap tenaga dan keupayaan untuk fokus anda kerana ianya tinggi dengan lemak yang baik untuk anda dan rendah dengan karbohidrat!  
#ResipiButtercup #SedapDenganButtercup #HomemadeWithLove
Kopi Bulletproof Buttercup 
Bahan-bahan: 
300ml kopi
1 biji Buttercup Luxury Spread Salted Portion
Secubit garam laut
Arahan: 
1. Masukkan semua bahan ke dalam mesin pengisar dan kisar sehingga ia kelihatan sebati dan berkrim. 
2. Tuangkan ke dalam cawan dan siap! 
Wah, mudah sangat untuk memulakan hari anda dengan sempurna bersama Buttercup!
Sumber: https://nyssaskitchen.com/how-to-make-bulletproof-coffee-in-3-easy-steps/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1554345931"/>
                  </a:ext>
                </a:extLst>
              </a:tr>
            </a:tbl>
          </a:graphicData>
        </a:graphic>
      </p:graphicFrame>
      <p:sp>
        <p:nvSpPr>
          <p:cNvPr id="4" name="Text Placeholder 3">
            <a:extLst>
              <a:ext uri="{FF2B5EF4-FFF2-40B4-BE49-F238E27FC236}">
                <a16:creationId xmlns:a16="http://schemas.microsoft.com/office/drawing/2014/main" id="{1D0F5FAD-386F-4FAE-B9A8-370DCFD3865F}"/>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169833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B9BC-49C8-4128-8A38-15AEB837B34A}"/>
              </a:ext>
            </a:extLst>
          </p:cNvPr>
          <p:cNvSpPr>
            <a:spLocks noGrp="1"/>
          </p:cNvSpPr>
          <p:nvPr>
            <p:ph type="title"/>
          </p:nvPr>
        </p:nvSpPr>
        <p:spPr/>
        <p:txBody>
          <a:bodyPr/>
          <a:lstStyle/>
          <a:p>
            <a:r>
              <a:rPr lang="en-US"/>
              <a:t>Facebook Facebook FB - Own Posts Table I-Rate (Insights)  | Buttercup Malaysia - 9 of 11</a:t>
            </a:r>
          </a:p>
        </p:txBody>
      </p:sp>
      <p:graphicFrame>
        <p:nvGraphicFramePr>
          <p:cNvPr id="5" name="Table Placeholder 4">
            <a:extLst>
              <a:ext uri="{FF2B5EF4-FFF2-40B4-BE49-F238E27FC236}">
                <a16:creationId xmlns:a16="http://schemas.microsoft.com/office/drawing/2014/main" id="{73DC02F3-BD0F-4737-913E-E7EA1A5ACB30}"/>
              </a:ext>
            </a:extLst>
          </p:cNvPr>
          <p:cNvGraphicFramePr>
            <a:graphicFrameLocks noGrp="1"/>
          </p:cNvGraphicFramePr>
          <p:nvPr>
            <p:ph type="tbl" sz="quarter" idx="13"/>
            <p:extLst>
              <p:ext uri="{D42A27DB-BD31-4B8C-83A1-F6EECF244321}">
                <p14:modId xmlns:p14="http://schemas.microsoft.com/office/powerpoint/2010/main" val="365431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02223153"/>
                    </a:ext>
                  </a:extLst>
                </a:gridCol>
                <a:gridCol w="740664">
                  <a:extLst>
                    <a:ext uri="{9D8B030D-6E8A-4147-A177-3AD203B41FA5}">
                      <a16:colId xmlns:a16="http://schemas.microsoft.com/office/drawing/2014/main" val="2948686274"/>
                    </a:ext>
                  </a:extLst>
                </a:gridCol>
                <a:gridCol w="740664">
                  <a:extLst>
                    <a:ext uri="{9D8B030D-6E8A-4147-A177-3AD203B41FA5}">
                      <a16:colId xmlns:a16="http://schemas.microsoft.com/office/drawing/2014/main" val="4138008510"/>
                    </a:ext>
                  </a:extLst>
                </a:gridCol>
                <a:gridCol w="576072">
                  <a:extLst>
                    <a:ext uri="{9D8B030D-6E8A-4147-A177-3AD203B41FA5}">
                      <a16:colId xmlns:a16="http://schemas.microsoft.com/office/drawing/2014/main" val="944908384"/>
                    </a:ext>
                  </a:extLst>
                </a:gridCol>
                <a:gridCol w="576072">
                  <a:extLst>
                    <a:ext uri="{9D8B030D-6E8A-4147-A177-3AD203B41FA5}">
                      <a16:colId xmlns:a16="http://schemas.microsoft.com/office/drawing/2014/main" val="1258093395"/>
                    </a:ext>
                  </a:extLst>
                </a:gridCol>
                <a:gridCol w="493776">
                  <a:extLst>
                    <a:ext uri="{9D8B030D-6E8A-4147-A177-3AD203B41FA5}">
                      <a16:colId xmlns:a16="http://schemas.microsoft.com/office/drawing/2014/main" val="4008601044"/>
                    </a:ext>
                  </a:extLst>
                </a:gridCol>
                <a:gridCol w="576072">
                  <a:extLst>
                    <a:ext uri="{9D8B030D-6E8A-4147-A177-3AD203B41FA5}">
                      <a16:colId xmlns:a16="http://schemas.microsoft.com/office/drawing/2014/main" val="1329678821"/>
                    </a:ext>
                  </a:extLst>
                </a:gridCol>
                <a:gridCol w="576072">
                  <a:extLst>
                    <a:ext uri="{9D8B030D-6E8A-4147-A177-3AD203B41FA5}">
                      <a16:colId xmlns:a16="http://schemas.microsoft.com/office/drawing/2014/main" val="2035078390"/>
                    </a:ext>
                  </a:extLst>
                </a:gridCol>
                <a:gridCol w="576072">
                  <a:extLst>
                    <a:ext uri="{9D8B030D-6E8A-4147-A177-3AD203B41FA5}">
                      <a16:colId xmlns:a16="http://schemas.microsoft.com/office/drawing/2014/main" val="2679965657"/>
                    </a:ext>
                  </a:extLst>
                </a:gridCol>
                <a:gridCol w="576072">
                  <a:extLst>
                    <a:ext uri="{9D8B030D-6E8A-4147-A177-3AD203B41FA5}">
                      <a16:colId xmlns:a16="http://schemas.microsoft.com/office/drawing/2014/main" val="3351244425"/>
                    </a:ext>
                  </a:extLst>
                </a:gridCol>
                <a:gridCol w="576072">
                  <a:extLst>
                    <a:ext uri="{9D8B030D-6E8A-4147-A177-3AD203B41FA5}">
                      <a16:colId xmlns:a16="http://schemas.microsoft.com/office/drawing/2014/main" val="3658951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4726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- 2021-12-04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Emoji Challenge! 
Jom kita teka bersama-sama apakah ayat disebalik emoji ini! 
Anda hanya perlu ikuti langkah mudah ini:
1. Pastikan anda LIKE Facebook Buttercup.
2. Berikan nama lagu di sebalik emoji ini dan kongsikan di ruangan komen. Petua Bonus: k-pop
3. Share dan Tag 5 rakan-rakan anda! 
Cepat, hanya 3 pemenang bertuah yang akan dipilih! Jangan lepaskan peluang anda! 
Peraduan tamat pada: 11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660321409"/>
                  </a:ext>
                </a:extLst>
              </a:tr>
            </a:tbl>
          </a:graphicData>
        </a:graphic>
      </p:graphicFrame>
      <p:sp>
        <p:nvSpPr>
          <p:cNvPr id="4" name="Text Placeholder 3">
            <a:extLst>
              <a:ext uri="{FF2B5EF4-FFF2-40B4-BE49-F238E27FC236}">
                <a16:creationId xmlns:a16="http://schemas.microsoft.com/office/drawing/2014/main" id="{601608C6-A36C-4F8F-B18F-D185D144EA4C}"/>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2620850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5A47-AB4F-4FDE-98E8-74C9380DAF32}"/>
              </a:ext>
            </a:extLst>
          </p:cNvPr>
          <p:cNvSpPr>
            <a:spLocks noGrp="1"/>
          </p:cNvSpPr>
          <p:nvPr>
            <p:ph type="title"/>
          </p:nvPr>
        </p:nvSpPr>
        <p:spPr/>
        <p:txBody>
          <a:bodyPr/>
          <a:lstStyle/>
          <a:p>
            <a:r>
              <a:rPr lang="en-US"/>
              <a:t>Facebook Facebook FB - Own Posts Table I-Rate (Insights)  | Buttercup Malaysia - 10 of 11</a:t>
            </a:r>
          </a:p>
        </p:txBody>
      </p:sp>
      <p:graphicFrame>
        <p:nvGraphicFramePr>
          <p:cNvPr id="5" name="Table Placeholder 4">
            <a:extLst>
              <a:ext uri="{FF2B5EF4-FFF2-40B4-BE49-F238E27FC236}">
                <a16:creationId xmlns:a16="http://schemas.microsoft.com/office/drawing/2014/main" id="{65FC3CA9-2690-4D8D-B167-D2D95040538C}"/>
              </a:ext>
            </a:extLst>
          </p:cNvPr>
          <p:cNvGraphicFramePr>
            <a:graphicFrameLocks noGrp="1"/>
          </p:cNvGraphicFramePr>
          <p:nvPr>
            <p:ph type="tbl" sz="quarter" idx="13"/>
            <p:extLst>
              <p:ext uri="{D42A27DB-BD31-4B8C-83A1-F6EECF244321}">
                <p14:modId xmlns:p14="http://schemas.microsoft.com/office/powerpoint/2010/main" val="287940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78028146"/>
                    </a:ext>
                  </a:extLst>
                </a:gridCol>
                <a:gridCol w="740664">
                  <a:extLst>
                    <a:ext uri="{9D8B030D-6E8A-4147-A177-3AD203B41FA5}">
                      <a16:colId xmlns:a16="http://schemas.microsoft.com/office/drawing/2014/main" val="2238880547"/>
                    </a:ext>
                  </a:extLst>
                </a:gridCol>
                <a:gridCol w="740664">
                  <a:extLst>
                    <a:ext uri="{9D8B030D-6E8A-4147-A177-3AD203B41FA5}">
                      <a16:colId xmlns:a16="http://schemas.microsoft.com/office/drawing/2014/main" val="3273838608"/>
                    </a:ext>
                  </a:extLst>
                </a:gridCol>
                <a:gridCol w="576072">
                  <a:extLst>
                    <a:ext uri="{9D8B030D-6E8A-4147-A177-3AD203B41FA5}">
                      <a16:colId xmlns:a16="http://schemas.microsoft.com/office/drawing/2014/main" val="2118601923"/>
                    </a:ext>
                  </a:extLst>
                </a:gridCol>
                <a:gridCol w="576072">
                  <a:extLst>
                    <a:ext uri="{9D8B030D-6E8A-4147-A177-3AD203B41FA5}">
                      <a16:colId xmlns:a16="http://schemas.microsoft.com/office/drawing/2014/main" val="2901375438"/>
                    </a:ext>
                  </a:extLst>
                </a:gridCol>
                <a:gridCol w="493776">
                  <a:extLst>
                    <a:ext uri="{9D8B030D-6E8A-4147-A177-3AD203B41FA5}">
                      <a16:colId xmlns:a16="http://schemas.microsoft.com/office/drawing/2014/main" val="1322418138"/>
                    </a:ext>
                  </a:extLst>
                </a:gridCol>
                <a:gridCol w="576072">
                  <a:extLst>
                    <a:ext uri="{9D8B030D-6E8A-4147-A177-3AD203B41FA5}">
                      <a16:colId xmlns:a16="http://schemas.microsoft.com/office/drawing/2014/main" val="513773597"/>
                    </a:ext>
                  </a:extLst>
                </a:gridCol>
                <a:gridCol w="576072">
                  <a:extLst>
                    <a:ext uri="{9D8B030D-6E8A-4147-A177-3AD203B41FA5}">
                      <a16:colId xmlns:a16="http://schemas.microsoft.com/office/drawing/2014/main" val="3990225228"/>
                    </a:ext>
                  </a:extLst>
                </a:gridCol>
                <a:gridCol w="576072">
                  <a:extLst>
                    <a:ext uri="{9D8B030D-6E8A-4147-A177-3AD203B41FA5}">
                      <a16:colId xmlns:a16="http://schemas.microsoft.com/office/drawing/2014/main" val="2612828123"/>
                    </a:ext>
                  </a:extLst>
                </a:gridCol>
                <a:gridCol w="576072">
                  <a:extLst>
                    <a:ext uri="{9D8B030D-6E8A-4147-A177-3AD203B41FA5}">
                      <a16:colId xmlns:a16="http://schemas.microsoft.com/office/drawing/2014/main" val="4089231301"/>
                    </a:ext>
                  </a:extLst>
                </a:gridCol>
                <a:gridCol w="576072">
                  <a:extLst>
                    <a:ext uri="{9D8B030D-6E8A-4147-A177-3AD203B41FA5}">
                      <a16:colId xmlns:a16="http://schemas.microsoft.com/office/drawing/2014/main" val="2615564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7617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- 2021-12-03 09:50:11</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tip mudah untuk memastikan doh biskut anda tidak melekat pada pemotong dan mengubah bentuk biskut anda. Macam biasa LIKE dulu baru sambung baca ;)
Pastikan anda salutkan pemotong biskut anda dengan tepung sebelum memotong, ia akan memberikan potongan yang licin dan mengekalkan bentuk biskut anda sebelum dibakar.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520355347"/>
                  </a:ext>
                </a:extLst>
              </a:tr>
            </a:tbl>
          </a:graphicData>
        </a:graphic>
      </p:graphicFrame>
      <p:sp>
        <p:nvSpPr>
          <p:cNvPr id="4" name="Text Placeholder 3">
            <a:extLst>
              <a:ext uri="{FF2B5EF4-FFF2-40B4-BE49-F238E27FC236}">
                <a16:creationId xmlns:a16="http://schemas.microsoft.com/office/drawing/2014/main" id="{85B97EC5-0FB8-48D2-8698-5FB809075BF6}"/>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3735852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B2593-6DED-4921-935B-4E7BCDD57B59}"/>
              </a:ext>
            </a:extLst>
          </p:cNvPr>
          <p:cNvSpPr>
            <a:spLocks noGrp="1"/>
          </p:cNvSpPr>
          <p:nvPr>
            <p:ph type="title"/>
          </p:nvPr>
        </p:nvSpPr>
        <p:spPr/>
        <p:txBody>
          <a:bodyPr/>
          <a:lstStyle/>
          <a:p>
            <a:r>
              <a:rPr lang="en-US"/>
              <a:t>Facebook Facebook FB - Own Posts Table I-Rate (Insights)  | Buttercup Malaysia - 11 of 11</a:t>
            </a:r>
          </a:p>
        </p:txBody>
      </p:sp>
      <p:graphicFrame>
        <p:nvGraphicFramePr>
          <p:cNvPr id="5" name="Table Placeholder 4">
            <a:extLst>
              <a:ext uri="{FF2B5EF4-FFF2-40B4-BE49-F238E27FC236}">
                <a16:creationId xmlns:a16="http://schemas.microsoft.com/office/drawing/2014/main" id="{E1BC617B-33E9-4BBE-A4B7-BF60CED87D99}"/>
              </a:ext>
            </a:extLst>
          </p:cNvPr>
          <p:cNvGraphicFramePr>
            <a:graphicFrameLocks noGrp="1"/>
          </p:cNvGraphicFramePr>
          <p:nvPr>
            <p:ph type="tbl" sz="quarter" idx="13"/>
            <p:extLst>
              <p:ext uri="{D42A27DB-BD31-4B8C-83A1-F6EECF244321}">
                <p14:modId xmlns:p14="http://schemas.microsoft.com/office/powerpoint/2010/main" val="1381306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11017195"/>
                    </a:ext>
                  </a:extLst>
                </a:gridCol>
                <a:gridCol w="740664">
                  <a:extLst>
                    <a:ext uri="{9D8B030D-6E8A-4147-A177-3AD203B41FA5}">
                      <a16:colId xmlns:a16="http://schemas.microsoft.com/office/drawing/2014/main" val="3074310823"/>
                    </a:ext>
                  </a:extLst>
                </a:gridCol>
                <a:gridCol w="740664">
                  <a:extLst>
                    <a:ext uri="{9D8B030D-6E8A-4147-A177-3AD203B41FA5}">
                      <a16:colId xmlns:a16="http://schemas.microsoft.com/office/drawing/2014/main" val="1449596218"/>
                    </a:ext>
                  </a:extLst>
                </a:gridCol>
                <a:gridCol w="576072">
                  <a:extLst>
                    <a:ext uri="{9D8B030D-6E8A-4147-A177-3AD203B41FA5}">
                      <a16:colId xmlns:a16="http://schemas.microsoft.com/office/drawing/2014/main" val="2918376518"/>
                    </a:ext>
                  </a:extLst>
                </a:gridCol>
                <a:gridCol w="576072">
                  <a:extLst>
                    <a:ext uri="{9D8B030D-6E8A-4147-A177-3AD203B41FA5}">
                      <a16:colId xmlns:a16="http://schemas.microsoft.com/office/drawing/2014/main" val="592541560"/>
                    </a:ext>
                  </a:extLst>
                </a:gridCol>
                <a:gridCol w="493776">
                  <a:extLst>
                    <a:ext uri="{9D8B030D-6E8A-4147-A177-3AD203B41FA5}">
                      <a16:colId xmlns:a16="http://schemas.microsoft.com/office/drawing/2014/main" val="1915220655"/>
                    </a:ext>
                  </a:extLst>
                </a:gridCol>
                <a:gridCol w="576072">
                  <a:extLst>
                    <a:ext uri="{9D8B030D-6E8A-4147-A177-3AD203B41FA5}">
                      <a16:colId xmlns:a16="http://schemas.microsoft.com/office/drawing/2014/main" val="166235776"/>
                    </a:ext>
                  </a:extLst>
                </a:gridCol>
                <a:gridCol w="576072">
                  <a:extLst>
                    <a:ext uri="{9D8B030D-6E8A-4147-A177-3AD203B41FA5}">
                      <a16:colId xmlns:a16="http://schemas.microsoft.com/office/drawing/2014/main" val="3916820211"/>
                    </a:ext>
                  </a:extLst>
                </a:gridCol>
                <a:gridCol w="576072">
                  <a:extLst>
                    <a:ext uri="{9D8B030D-6E8A-4147-A177-3AD203B41FA5}">
                      <a16:colId xmlns:a16="http://schemas.microsoft.com/office/drawing/2014/main" val="4279825624"/>
                    </a:ext>
                  </a:extLst>
                </a:gridCol>
                <a:gridCol w="576072">
                  <a:extLst>
                    <a:ext uri="{9D8B030D-6E8A-4147-A177-3AD203B41FA5}">
                      <a16:colId xmlns:a16="http://schemas.microsoft.com/office/drawing/2014/main" val="1337584347"/>
                    </a:ext>
                  </a:extLst>
                </a:gridCol>
                <a:gridCol w="576072">
                  <a:extLst>
                    <a:ext uri="{9D8B030D-6E8A-4147-A177-3AD203B41FA5}">
                      <a16:colId xmlns:a16="http://schemas.microsoft.com/office/drawing/2014/main" val="271132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4307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- 2021-12-02 17:30:01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penantian sudah berakhir! Kami sangat teruja untuk mengumumkan pemenang Duta Baking Buttercup kami!
Tahniah kepada semua pemenang! Kami amat berbesar hati untuk bekerjasama dengan anda.  
Intan Ireen 
Mem Lin 
Mohanamalar Nadeson Jenniffer Kavietha 
Liyana Izdihar Abdullah 
Chef Mato 
Atikah Ika 
Mamy Nur Syah 
Bl Trace 
Camelia Leong Xui 
Nurul Razali 
Kami juga ingin mengucapkan terima kasih kepada semua peserta yang menyertai peraduan #DutaBakingButtercup. Semoga anda terus menyokong dan menggunakan Buttercup!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extLst>
                  <a:ext uri="{0D108BD9-81ED-4DB2-BD59-A6C34878D82A}">
                    <a16:rowId xmlns:a16="http://schemas.microsoft.com/office/drawing/2014/main" val="2071179059"/>
                  </a:ext>
                </a:extLst>
              </a:tr>
            </a:tbl>
          </a:graphicData>
        </a:graphic>
      </p:graphicFrame>
      <p:sp>
        <p:nvSpPr>
          <p:cNvPr id="4" name="Text Placeholder 3">
            <a:extLst>
              <a:ext uri="{FF2B5EF4-FFF2-40B4-BE49-F238E27FC236}">
                <a16:creationId xmlns:a16="http://schemas.microsoft.com/office/drawing/2014/main" id="{4F225C2A-F290-4112-8729-3BD65D4D3ACE}"/>
              </a:ext>
            </a:extLst>
          </p:cNvPr>
          <p:cNvSpPr>
            <a:spLocks noGrp="1"/>
          </p:cNvSpPr>
          <p:nvPr>
            <p:ph type="body" sz="quarter" idx="14"/>
          </p:nvPr>
        </p:nvSpPr>
        <p:spPr/>
        <p:txBody>
          <a:bodyPr/>
          <a:lstStyle/>
          <a:p>
            <a:r>
              <a:rPr lang="en-US"/>
              <a:t>12/01/2021 - 12/10/2021</a:t>
            </a:r>
          </a:p>
        </p:txBody>
      </p:sp>
    </p:spTree>
    <p:extLst>
      <p:ext uri="{BB962C8B-B14F-4D97-AF65-F5344CB8AC3E}">
        <p14:creationId xmlns:p14="http://schemas.microsoft.com/office/powerpoint/2010/main" val="14176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611</Words>
  <Application>Microsoft Office PowerPoint</Application>
  <PresentationFormat>On-screen Show (4:3)</PresentationFormat>
  <Paragraphs>253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Facebook Facebook FB - Own Posts Table I-Rate (Insights)  | Buttercup Malaysia - 1 of 11</vt:lpstr>
      <vt:lpstr>Facebook Facebook FB - Own Posts Table I-Rate (Insights)  | Buttercup Malaysia - 2 of 11</vt:lpstr>
      <vt:lpstr>Facebook Facebook FB - Own Posts Table I-Rate (Insights)  | Buttercup Malaysia - 3 of 11</vt:lpstr>
      <vt:lpstr>Facebook Facebook FB - Own Posts Table I-Rate (Insights)  | Buttercup Malaysia - 4 of 11</vt:lpstr>
      <vt:lpstr>Facebook Facebook FB - Own Posts Table I-Rate (Insights)  | Buttercup Malaysia - 5 of 11</vt:lpstr>
      <vt:lpstr>Facebook Facebook FB - Own Posts Table I-Rate (Insights)  | Buttercup Malaysia - 6 of 11</vt:lpstr>
      <vt:lpstr>Facebook Facebook FB - Own Posts Table I-Rate (Insights)  | Buttercup Malaysia - 7 of 11</vt:lpstr>
      <vt:lpstr>Facebook Facebook FB - Own Posts Table I-Rate (Insights)  | Buttercup Malaysia - 8 of 11</vt:lpstr>
      <vt:lpstr>Facebook Facebook FB - Own Posts Table I-Rate (Insights)  | Buttercup Malaysia - 9 of 11</vt:lpstr>
      <vt:lpstr>Facebook Facebook FB - Own Posts Table I-Rate (Insights)  | Buttercup Malaysia - 10 of 11</vt:lpstr>
      <vt:lpstr>Facebook Facebook FB - Own Posts Table I-Rate (Insights)  | Buttercup Malaysia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Buttercup Malaysia - 1 of 11</dc:title>
  <dc:creator>Frederik Peiniger</dc:creator>
  <cp:lastModifiedBy>Frederik Peiniger</cp:lastModifiedBy>
  <cp:revision>1</cp:revision>
  <dcterms:created xsi:type="dcterms:W3CDTF">2022-01-11T10:14:38Z</dcterms:created>
  <dcterms:modified xsi:type="dcterms:W3CDTF">2022-01-11T10:15:30Z</dcterms:modified>
</cp:coreProperties>
</file>