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Lst>
  <p:sldSz cx="9144000" cy="6858000" type="screen4x3"/>
  <p:notesSz cx="6858000" cy="9144000"/>
  <p:embeddedFontLst>
    <p:embeddedFont>
      <p:font typeface="Calibri" panose="020F0502020204030204" pitchFamily="34" charset="0"/>
      <p:regular r:id="rId14"/>
      <p:bold r:id="rId15"/>
      <p:italic r:id="rId16"/>
      <p:boldItalic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5A4A65-C076-487C-83FD-B18C5D048B02}"/>
              </a:ext>
            </a:extLst>
          </p:cNvPr>
          <p:cNvSpPr>
            <a:spLocks noGrp="1"/>
          </p:cNvSpPr>
          <p:nvPr>
            <p:ph type="title"/>
          </p:nvPr>
        </p:nvSpPr>
        <p:spPr/>
        <p:txBody>
          <a:bodyPr/>
          <a:lstStyle/>
          <a:p>
            <a:r>
              <a:rPr lang="en-US"/>
              <a:t>Facebook Facebook FB - Own Posts Table I-Rate (Insights)  | SCS Dairy MY - 1 of 12</a:t>
            </a:r>
          </a:p>
        </p:txBody>
      </p:sp>
      <p:graphicFrame>
        <p:nvGraphicFramePr>
          <p:cNvPr id="5" name="Table Placeholder 4">
            <a:extLst>
              <a:ext uri="{FF2B5EF4-FFF2-40B4-BE49-F238E27FC236}">
                <a16:creationId xmlns:a16="http://schemas.microsoft.com/office/drawing/2014/main" id="{8D223A92-8F2B-4A14-B013-C7A9F72B493A}"/>
              </a:ext>
            </a:extLst>
          </p:cNvPr>
          <p:cNvGraphicFramePr>
            <a:graphicFrameLocks noGrp="1"/>
          </p:cNvGraphicFramePr>
          <p:nvPr>
            <p:ph type="tbl" sz="quarter" idx="13"/>
            <p:extLst>
              <p:ext uri="{D42A27DB-BD31-4B8C-83A1-F6EECF244321}">
                <p14:modId xmlns:p14="http://schemas.microsoft.com/office/powerpoint/2010/main" val="3306681221"/>
              </p:ext>
            </p:extLst>
          </p:nvPr>
        </p:nvGraphicFramePr>
        <p:xfrm>
          <a:off x="457200" y="1731963"/>
          <a:ext cx="7653527" cy="701040"/>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843639065"/>
                    </a:ext>
                  </a:extLst>
                </a:gridCol>
                <a:gridCol w="740664">
                  <a:extLst>
                    <a:ext uri="{9D8B030D-6E8A-4147-A177-3AD203B41FA5}">
                      <a16:colId xmlns:a16="http://schemas.microsoft.com/office/drawing/2014/main" val="831434808"/>
                    </a:ext>
                  </a:extLst>
                </a:gridCol>
                <a:gridCol w="740664">
                  <a:extLst>
                    <a:ext uri="{9D8B030D-6E8A-4147-A177-3AD203B41FA5}">
                      <a16:colId xmlns:a16="http://schemas.microsoft.com/office/drawing/2014/main" val="2290140170"/>
                    </a:ext>
                  </a:extLst>
                </a:gridCol>
                <a:gridCol w="576072">
                  <a:extLst>
                    <a:ext uri="{9D8B030D-6E8A-4147-A177-3AD203B41FA5}">
                      <a16:colId xmlns:a16="http://schemas.microsoft.com/office/drawing/2014/main" val="659291286"/>
                    </a:ext>
                  </a:extLst>
                </a:gridCol>
                <a:gridCol w="576072">
                  <a:extLst>
                    <a:ext uri="{9D8B030D-6E8A-4147-A177-3AD203B41FA5}">
                      <a16:colId xmlns:a16="http://schemas.microsoft.com/office/drawing/2014/main" val="476592151"/>
                    </a:ext>
                  </a:extLst>
                </a:gridCol>
                <a:gridCol w="493776">
                  <a:extLst>
                    <a:ext uri="{9D8B030D-6E8A-4147-A177-3AD203B41FA5}">
                      <a16:colId xmlns:a16="http://schemas.microsoft.com/office/drawing/2014/main" val="1761394498"/>
                    </a:ext>
                  </a:extLst>
                </a:gridCol>
                <a:gridCol w="576072">
                  <a:extLst>
                    <a:ext uri="{9D8B030D-6E8A-4147-A177-3AD203B41FA5}">
                      <a16:colId xmlns:a16="http://schemas.microsoft.com/office/drawing/2014/main" val="2077405613"/>
                    </a:ext>
                  </a:extLst>
                </a:gridCol>
                <a:gridCol w="576072">
                  <a:extLst>
                    <a:ext uri="{9D8B030D-6E8A-4147-A177-3AD203B41FA5}">
                      <a16:colId xmlns:a16="http://schemas.microsoft.com/office/drawing/2014/main" val="3858026195"/>
                    </a:ext>
                  </a:extLst>
                </a:gridCol>
                <a:gridCol w="576072">
                  <a:extLst>
                    <a:ext uri="{9D8B030D-6E8A-4147-A177-3AD203B41FA5}">
                      <a16:colId xmlns:a16="http://schemas.microsoft.com/office/drawing/2014/main" val="2323743027"/>
                    </a:ext>
                  </a:extLst>
                </a:gridCol>
                <a:gridCol w="576072">
                  <a:extLst>
                    <a:ext uri="{9D8B030D-6E8A-4147-A177-3AD203B41FA5}">
                      <a16:colId xmlns:a16="http://schemas.microsoft.com/office/drawing/2014/main" val="1032773986"/>
                    </a:ext>
                  </a:extLst>
                </a:gridCol>
                <a:gridCol w="576072">
                  <a:extLst>
                    <a:ext uri="{9D8B030D-6E8A-4147-A177-3AD203B41FA5}">
                      <a16:colId xmlns:a16="http://schemas.microsoft.com/office/drawing/2014/main" val="14322284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529524629"/>
                  </a:ext>
                </a:extLst>
              </a:tr>
            </a:tbl>
          </a:graphicData>
        </a:graphic>
      </p:graphicFrame>
      <p:sp>
        <p:nvSpPr>
          <p:cNvPr id="4" name="Text Placeholder 3">
            <a:extLst>
              <a:ext uri="{FF2B5EF4-FFF2-40B4-BE49-F238E27FC236}">
                <a16:creationId xmlns:a16="http://schemas.microsoft.com/office/drawing/2014/main" id="{C8C8AE6C-768C-4684-8F45-41207B0563D5}"/>
              </a:ext>
            </a:extLst>
          </p:cNvPr>
          <p:cNvSpPr>
            <a:spLocks noGrp="1"/>
          </p:cNvSpPr>
          <p:nvPr>
            <p:ph type="body" sz="quarter" idx="14"/>
          </p:nvPr>
        </p:nvSpPr>
        <p:spPr/>
        <p:txBody>
          <a:bodyPr/>
          <a:lstStyle/>
          <a:p>
            <a:r>
              <a:rPr lang="en-US"/>
              <a:t>12/01/2021 - 12/06/2021</a:t>
            </a:r>
          </a:p>
        </p:txBody>
      </p:sp>
    </p:spTree>
    <p:extLst>
      <p:ext uri="{BB962C8B-B14F-4D97-AF65-F5344CB8AC3E}">
        <p14:creationId xmlns:p14="http://schemas.microsoft.com/office/powerpoint/2010/main" val="36183150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E19D37-8901-48EB-80AA-16221052208E}"/>
              </a:ext>
            </a:extLst>
          </p:cNvPr>
          <p:cNvSpPr>
            <a:spLocks noGrp="1"/>
          </p:cNvSpPr>
          <p:nvPr>
            <p:ph type="title"/>
          </p:nvPr>
        </p:nvSpPr>
        <p:spPr/>
        <p:txBody>
          <a:bodyPr/>
          <a:lstStyle/>
          <a:p>
            <a:r>
              <a:rPr lang="en-US"/>
              <a:t>Facebook Facebook FB - Own Posts Table I-Rate (Insights)  | SCS Dairy MY - 2 of 12</a:t>
            </a:r>
          </a:p>
        </p:txBody>
      </p:sp>
      <p:graphicFrame>
        <p:nvGraphicFramePr>
          <p:cNvPr id="5" name="Table Placeholder 4">
            <a:extLst>
              <a:ext uri="{FF2B5EF4-FFF2-40B4-BE49-F238E27FC236}">
                <a16:creationId xmlns:a16="http://schemas.microsoft.com/office/drawing/2014/main" id="{81DDA8B7-7E19-49BB-B3EF-544804A5FA6D}"/>
              </a:ext>
            </a:extLst>
          </p:cNvPr>
          <p:cNvGraphicFramePr>
            <a:graphicFrameLocks noGrp="1"/>
          </p:cNvGraphicFramePr>
          <p:nvPr>
            <p:ph type="tbl" sz="quarter" idx="13"/>
            <p:extLst>
              <p:ext uri="{D42A27DB-BD31-4B8C-83A1-F6EECF244321}">
                <p14:modId xmlns:p14="http://schemas.microsoft.com/office/powerpoint/2010/main" val="34039335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855408389"/>
                    </a:ext>
                  </a:extLst>
                </a:gridCol>
                <a:gridCol w="740664">
                  <a:extLst>
                    <a:ext uri="{9D8B030D-6E8A-4147-A177-3AD203B41FA5}">
                      <a16:colId xmlns:a16="http://schemas.microsoft.com/office/drawing/2014/main" val="240547818"/>
                    </a:ext>
                  </a:extLst>
                </a:gridCol>
                <a:gridCol w="740664">
                  <a:extLst>
                    <a:ext uri="{9D8B030D-6E8A-4147-A177-3AD203B41FA5}">
                      <a16:colId xmlns:a16="http://schemas.microsoft.com/office/drawing/2014/main" val="4105879513"/>
                    </a:ext>
                  </a:extLst>
                </a:gridCol>
                <a:gridCol w="576072">
                  <a:extLst>
                    <a:ext uri="{9D8B030D-6E8A-4147-A177-3AD203B41FA5}">
                      <a16:colId xmlns:a16="http://schemas.microsoft.com/office/drawing/2014/main" val="3977288479"/>
                    </a:ext>
                  </a:extLst>
                </a:gridCol>
                <a:gridCol w="576072">
                  <a:extLst>
                    <a:ext uri="{9D8B030D-6E8A-4147-A177-3AD203B41FA5}">
                      <a16:colId xmlns:a16="http://schemas.microsoft.com/office/drawing/2014/main" val="3962747224"/>
                    </a:ext>
                  </a:extLst>
                </a:gridCol>
                <a:gridCol w="493776">
                  <a:extLst>
                    <a:ext uri="{9D8B030D-6E8A-4147-A177-3AD203B41FA5}">
                      <a16:colId xmlns:a16="http://schemas.microsoft.com/office/drawing/2014/main" val="2083793418"/>
                    </a:ext>
                  </a:extLst>
                </a:gridCol>
                <a:gridCol w="576072">
                  <a:extLst>
                    <a:ext uri="{9D8B030D-6E8A-4147-A177-3AD203B41FA5}">
                      <a16:colId xmlns:a16="http://schemas.microsoft.com/office/drawing/2014/main" val="250124096"/>
                    </a:ext>
                  </a:extLst>
                </a:gridCol>
                <a:gridCol w="576072">
                  <a:extLst>
                    <a:ext uri="{9D8B030D-6E8A-4147-A177-3AD203B41FA5}">
                      <a16:colId xmlns:a16="http://schemas.microsoft.com/office/drawing/2014/main" val="3208763907"/>
                    </a:ext>
                  </a:extLst>
                </a:gridCol>
                <a:gridCol w="576072">
                  <a:extLst>
                    <a:ext uri="{9D8B030D-6E8A-4147-A177-3AD203B41FA5}">
                      <a16:colId xmlns:a16="http://schemas.microsoft.com/office/drawing/2014/main" val="2602561578"/>
                    </a:ext>
                  </a:extLst>
                </a:gridCol>
                <a:gridCol w="576072">
                  <a:extLst>
                    <a:ext uri="{9D8B030D-6E8A-4147-A177-3AD203B41FA5}">
                      <a16:colId xmlns:a16="http://schemas.microsoft.com/office/drawing/2014/main" val="1077079803"/>
                    </a:ext>
                  </a:extLst>
                </a:gridCol>
                <a:gridCol w="576072">
                  <a:extLst>
                    <a:ext uri="{9D8B030D-6E8A-4147-A177-3AD203B41FA5}">
                      <a16:colId xmlns:a16="http://schemas.microsoft.com/office/drawing/2014/main" val="36584705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5482728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- 2021-12-06 21:46:28</a:t>
                      </a:r>
                      <a:r>
                        <a:rPr kumimoji="0" lang="en-US" sz="1000" b="0" i="0" u="none" strike="noStrike" kern="1200" cap="none" spc="0" normalizeH="0" baseline="0" noProof="0">
                          <a:ln>
                            <a:noFill/>
                          </a:ln>
                          <a:solidFill>
                            <a:prstClr val="black"/>
                          </a:solidFill>
                          <a:effectLst/>
                          <a:uLnTx/>
                          <a:uFillTx/>
                          <a:latin typeface="+mn-lt"/>
                          <a:ea typeface="+mn-ea"/>
                          <a:cs typeface="+mn-cs"/>
                        </a:rPr>
                        <a:t>
 The holiday season calls for delicious treats! And what could be better than Chocolate Mango Tarts made with SCS Butter and Le Fruit de MONIN?
Chocolate Mango Tarts
Ingredients for tart shell dough:
150g SCS Salted Butter
310g flour
80g icing sugar
20g cocoa powder
2 egg
Ingredients for Custard Filling:
50g Le Fruit de MONIN
125g milk
100g whipping cream (whipped 80%)
50g instant custard powder
Instructions for tart shell dough:
1. Beat SCS Unsalted Butter and icing sugar until fluffy. Then add one egg at a time.
2. Add flour and cocoa powder into the mixture and combine until it turns into dough.
3. Shape the dough into tartlet shells of your desired size.
4. Bake the tartlet shell at 170°C for 10 - 15 minutes.
Instructions for custard filling:
1. Stir milk and instant custard powder in a bowl. Then add Le Fruit de MONIN and stir together until well combined.
2. Beat whipping cream until soft peaks are formed.
3. Add the custard filling and combine well.
4. Pipe filling into the prepared tartlet shells.
5. Decorate tarts as desired.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86763971"/>
                  </a:ext>
                </a:extLst>
              </a:tr>
            </a:tbl>
          </a:graphicData>
        </a:graphic>
      </p:graphicFrame>
      <p:sp>
        <p:nvSpPr>
          <p:cNvPr id="4" name="Text Placeholder 3">
            <a:extLst>
              <a:ext uri="{FF2B5EF4-FFF2-40B4-BE49-F238E27FC236}">
                <a16:creationId xmlns:a16="http://schemas.microsoft.com/office/drawing/2014/main" id="{2D97DD17-E350-44EF-9EE9-C4E8E2F90981}"/>
              </a:ext>
            </a:extLst>
          </p:cNvPr>
          <p:cNvSpPr>
            <a:spLocks noGrp="1"/>
          </p:cNvSpPr>
          <p:nvPr>
            <p:ph type="body" sz="quarter" idx="14"/>
          </p:nvPr>
        </p:nvSpPr>
        <p:spPr/>
        <p:txBody>
          <a:bodyPr/>
          <a:lstStyle/>
          <a:p>
            <a:r>
              <a:rPr lang="en-US"/>
              <a:t>12/01/2021 - 12/06/2021</a:t>
            </a:r>
          </a:p>
        </p:txBody>
      </p:sp>
    </p:spTree>
    <p:extLst>
      <p:ext uri="{BB962C8B-B14F-4D97-AF65-F5344CB8AC3E}">
        <p14:creationId xmlns:p14="http://schemas.microsoft.com/office/powerpoint/2010/main" val="34396694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E4841F-10F5-48F5-8F85-2EC647A0C1A3}"/>
              </a:ext>
            </a:extLst>
          </p:cNvPr>
          <p:cNvSpPr>
            <a:spLocks noGrp="1"/>
          </p:cNvSpPr>
          <p:nvPr>
            <p:ph type="title"/>
          </p:nvPr>
        </p:nvSpPr>
        <p:spPr/>
        <p:txBody>
          <a:bodyPr/>
          <a:lstStyle/>
          <a:p>
            <a:r>
              <a:rPr lang="en-US"/>
              <a:t>Facebook Facebook FB - Own Posts Table I-Rate (Insights)  | SCS Dairy MY - 3 of 12</a:t>
            </a:r>
          </a:p>
        </p:txBody>
      </p:sp>
      <p:graphicFrame>
        <p:nvGraphicFramePr>
          <p:cNvPr id="5" name="Table Placeholder 4">
            <a:extLst>
              <a:ext uri="{FF2B5EF4-FFF2-40B4-BE49-F238E27FC236}">
                <a16:creationId xmlns:a16="http://schemas.microsoft.com/office/drawing/2014/main" id="{8AC89D62-5211-4ECA-9212-E3498DCDEAD4}"/>
              </a:ext>
            </a:extLst>
          </p:cNvPr>
          <p:cNvGraphicFramePr>
            <a:graphicFrameLocks noGrp="1"/>
          </p:cNvGraphicFramePr>
          <p:nvPr>
            <p:ph type="tbl" sz="quarter" idx="13"/>
            <p:extLst>
              <p:ext uri="{D42A27DB-BD31-4B8C-83A1-F6EECF244321}">
                <p14:modId xmlns:p14="http://schemas.microsoft.com/office/powerpoint/2010/main" val="18070932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177693062"/>
                    </a:ext>
                  </a:extLst>
                </a:gridCol>
                <a:gridCol w="740664">
                  <a:extLst>
                    <a:ext uri="{9D8B030D-6E8A-4147-A177-3AD203B41FA5}">
                      <a16:colId xmlns:a16="http://schemas.microsoft.com/office/drawing/2014/main" val="2431429275"/>
                    </a:ext>
                  </a:extLst>
                </a:gridCol>
                <a:gridCol w="740664">
                  <a:extLst>
                    <a:ext uri="{9D8B030D-6E8A-4147-A177-3AD203B41FA5}">
                      <a16:colId xmlns:a16="http://schemas.microsoft.com/office/drawing/2014/main" val="1009152361"/>
                    </a:ext>
                  </a:extLst>
                </a:gridCol>
                <a:gridCol w="576072">
                  <a:extLst>
                    <a:ext uri="{9D8B030D-6E8A-4147-A177-3AD203B41FA5}">
                      <a16:colId xmlns:a16="http://schemas.microsoft.com/office/drawing/2014/main" val="781305737"/>
                    </a:ext>
                  </a:extLst>
                </a:gridCol>
                <a:gridCol w="576072">
                  <a:extLst>
                    <a:ext uri="{9D8B030D-6E8A-4147-A177-3AD203B41FA5}">
                      <a16:colId xmlns:a16="http://schemas.microsoft.com/office/drawing/2014/main" val="3083214810"/>
                    </a:ext>
                  </a:extLst>
                </a:gridCol>
                <a:gridCol w="493776">
                  <a:extLst>
                    <a:ext uri="{9D8B030D-6E8A-4147-A177-3AD203B41FA5}">
                      <a16:colId xmlns:a16="http://schemas.microsoft.com/office/drawing/2014/main" val="1548489647"/>
                    </a:ext>
                  </a:extLst>
                </a:gridCol>
                <a:gridCol w="576072">
                  <a:extLst>
                    <a:ext uri="{9D8B030D-6E8A-4147-A177-3AD203B41FA5}">
                      <a16:colId xmlns:a16="http://schemas.microsoft.com/office/drawing/2014/main" val="3119170336"/>
                    </a:ext>
                  </a:extLst>
                </a:gridCol>
                <a:gridCol w="576072">
                  <a:extLst>
                    <a:ext uri="{9D8B030D-6E8A-4147-A177-3AD203B41FA5}">
                      <a16:colId xmlns:a16="http://schemas.microsoft.com/office/drawing/2014/main" val="3099759692"/>
                    </a:ext>
                  </a:extLst>
                </a:gridCol>
                <a:gridCol w="576072">
                  <a:extLst>
                    <a:ext uri="{9D8B030D-6E8A-4147-A177-3AD203B41FA5}">
                      <a16:colId xmlns:a16="http://schemas.microsoft.com/office/drawing/2014/main" val="3508180241"/>
                    </a:ext>
                  </a:extLst>
                </a:gridCol>
                <a:gridCol w="576072">
                  <a:extLst>
                    <a:ext uri="{9D8B030D-6E8A-4147-A177-3AD203B41FA5}">
                      <a16:colId xmlns:a16="http://schemas.microsoft.com/office/drawing/2014/main" val="3234506604"/>
                    </a:ext>
                  </a:extLst>
                </a:gridCol>
                <a:gridCol w="576072">
                  <a:extLst>
                    <a:ext uri="{9D8B030D-6E8A-4147-A177-3AD203B41FA5}">
                      <a16:colId xmlns:a16="http://schemas.microsoft.com/office/drawing/2014/main" val="38081813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587599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- 2021-12-06 17:21:30</a:t>
                      </a:r>
                      <a:r>
                        <a:rPr kumimoji="0" lang="en-US" sz="1000" b="0" i="0" u="none" strike="noStrike" kern="1200" cap="none" spc="0" normalizeH="0" baseline="0" noProof="0">
                          <a:ln>
                            <a:noFill/>
                          </a:ln>
                          <a:solidFill>
                            <a:prstClr val="black"/>
                          </a:solidFill>
                          <a:effectLst/>
                          <a:uLnTx/>
                          <a:uFillTx/>
                          <a:latin typeface="+mn-lt"/>
                          <a:ea typeface="+mn-ea"/>
                          <a:cs typeface="+mn-cs"/>
                        </a:rPr>
                        <a:t>
 The holiday season calls for flaky pastries and pies! Make use of this useful tip to make a perfect pastry or pie. 
Flattened chunks of butter the size of your thumbnail will yield the flakiest results. Follow the below methods to cut butter into flour. Remember the butter should be very cold for best results.
Method 1: Using a pastry blender, make quick chopping motions, pressing down firmly into the butter.
Method 2: Using 2 table knives, cut through the butter and flour by pulling the knives in opposite directions.
The mixture is ready when it looks like coarse crumbs with small pieces of butter still visible.
#SCStip #SCSButter #premiumbutter #ButterIsBetter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extLst>
                  <a:ext uri="{0D108BD9-81ED-4DB2-BD59-A6C34878D82A}">
                    <a16:rowId xmlns:a16="http://schemas.microsoft.com/office/drawing/2014/main" val="2788265915"/>
                  </a:ext>
                </a:extLst>
              </a:tr>
            </a:tbl>
          </a:graphicData>
        </a:graphic>
      </p:graphicFrame>
      <p:sp>
        <p:nvSpPr>
          <p:cNvPr id="4" name="Text Placeholder 3">
            <a:extLst>
              <a:ext uri="{FF2B5EF4-FFF2-40B4-BE49-F238E27FC236}">
                <a16:creationId xmlns:a16="http://schemas.microsoft.com/office/drawing/2014/main" id="{A2A40532-98A0-4DF0-88F3-C3CF58B2CCA8}"/>
              </a:ext>
            </a:extLst>
          </p:cNvPr>
          <p:cNvSpPr>
            <a:spLocks noGrp="1"/>
          </p:cNvSpPr>
          <p:nvPr>
            <p:ph type="body" sz="quarter" idx="14"/>
          </p:nvPr>
        </p:nvSpPr>
        <p:spPr/>
        <p:txBody>
          <a:bodyPr/>
          <a:lstStyle/>
          <a:p>
            <a:r>
              <a:rPr lang="en-US"/>
              <a:t>12/01/2021 - 12/06/2021</a:t>
            </a:r>
          </a:p>
        </p:txBody>
      </p:sp>
    </p:spTree>
    <p:extLst>
      <p:ext uri="{BB962C8B-B14F-4D97-AF65-F5344CB8AC3E}">
        <p14:creationId xmlns:p14="http://schemas.microsoft.com/office/powerpoint/2010/main" val="6839303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6287F9-9609-4233-BC57-180ECB9049B5}"/>
              </a:ext>
            </a:extLst>
          </p:cNvPr>
          <p:cNvSpPr>
            <a:spLocks noGrp="1"/>
          </p:cNvSpPr>
          <p:nvPr>
            <p:ph type="title"/>
          </p:nvPr>
        </p:nvSpPr>
        <p:spPr/>
        <p:txBody>
          <a:bodyPr/>
          <a:lstStyle/>
          <a:p>
            <a:r>
              <a:rPr lang="en-US"/>
              <a:t>Facebook Facebook FB - Own Posts Table I-Rate (Insights)  | SCS Dairy MY - 4 of 12</a:t>
            </a:r>
          </a:p>
        </p:txBody>
      </p:sp>
      <p:graphicFrame>
        <p:nvGraphicFramePr>
          <p:cNvPr id="5" name="Table Placeholder 4">
            <a:extLst>
              <a:ext uri="{FF2B5EF4-FFF2-40B4-BE49-F238E27FC236}">
                <a16:creationId xmlns:a16="http://schemas.microsoft.com/office/drawing/2014/main" id="{F8CF0C9F-C1B6-464F-9308-571C341AA2E9}"/>
              </a:ext>
            </a:extLst>
          </p:cNvPr>
          <p:cNvGraphicFramePr>
            <a:graphicFrameLocks noGrp="1"/>
          </p:cNvGraphicFramePr>
          <p:nvPr>
            <p:ph type="tbl" sz="quarter" idx="13"/>
            <p:extLst>
              <p:ext uri="{D42A27DB-BD31-4B8C-83A1-F6EECF244321}">
                <p14:modId xmlns:p14="http://schemas.microsoft.com/office/powerpoint/2010/main" val="2571858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65034898"/>
                    </a:ext>
                  </a:extLst>
                </a:gridCol>
                <a:gridCol w="740664">
                  <a:extLst>
                    <a:ext uri="{9D8B030D-6E8A-4147-A177-3AD203B41FA5}">
                      <a16:colId xmlns:a16="http://schemas.microsoft.com/office/drawing/2014/main" val="3613152217"/>
                    </a:ext>
                  </a:extLst>
                </a:gridCol>
                <a:gridCol w="740664">
                  <a:extLst>
                    <a:ext uri="{9D8B030D-6E8A-4147-A177-3AD203B41FA5}">
                      <a16:colId xmlns:a16="http://schemas.microsoft.com/office/drawing/2014/main" val="1304643625"/>
                    </a:ext>
                  </a:extLst>
                </a:gridCol>
                <a:gridCol w="576072">
                  <a:extLst>
                    <a:ext uri="{9D8B030D-6E8A-4147-A177-3AD203B41FA5}">
                      <a16:colId xmlns:a16="http://schemas.microsoft.com/office/drawing/2014/main" val="869903181"/>
                    </a:ext>
                  </a:extLst>
                </a:gridCol>
                <a:gridCol w="576072">
                  <a:extLst>
                    <a:ext uri="{9D8B030D-6E8A-4147-A177-3AD203B41FA5}">
                      <a16:colId xmlns:a16="http://schemas.microsoft.com/office/drawing/2014/main" val="863007869"/>
                    </a:ext>
                  </a:extLst>
                </a:gridCol>
                <a:gridCol w="493776">
                  <a:extLst>
                    <a:ext uri="{9D8B030D-6E8A-4147-A177-3AD203B41FA5}">
                      <a16:colId xmlns:a16="http://schemas.microsoft.com/office/drawing/2014/main" val="4184543867"/>
                    </a:ext>
                  </a:extLst>
                </a:gridCol>
                <a:gridCol w="576072">
                  <a:extLst>
                    <a:ext uri="{9D8B030D-6E8A-4147-A177-3AD203B41FA5}">
                      <a16:colId xmlns:a16="http://schemas.microsoft.com/office/drawing/2014/main" val="1473275703"/>
                    </a:ext>
                  </a:extLst>
                </a:gridCol>
                <a:gridCol w="576072">
                  <a:extLst>
                    <a:ext uri="{9D8B030D-6E8A-4147-A177-3AD203B41FA5}">
                      <a16:colId xmlns:a16="http://schemas.microsoft.com/office/drawing/2014/main" val="677321282"/>
                    </a:ext>
                  </a:extLst>
                </a:gridCol>
                <a:gridCol w="576072">
                  <a:extLst>
                    <a:ext uri="{9D8B030D-6E8A-4147-A177-3AD203B41FA5}">
                      <a16:colId xmlns:a16="http://schemas.microsoft.com/office/drawing/2014/main" val="3062456300"/>
                    </a:ext>
                  </a:extLst>
                </a:gridCol>
                <a:gridCol w="576072">
                  <a:extLst>
                    <a:ext uri="{9D8B030D-6E8A-4147-A177-3AD203B41FA5}">
                      <a16:colId xmlns:a16="http://schemas.microsoft.com/office/drawing/2014/main" val="4144028533"/>
                    </a:ext>
                  </a:extLst>
                </a:gridCol>
                <a:gridCol w="576072">
                  <a:extLst>
                    <a:ext uri="{9D8B030D-6E8A-4147-A177-3AD203B41FA5}">
                      <a16:colId xmlns:a16="http://schemas.microsoft.com/office/drawing/2014/main" val="31920939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7289273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- 2021-12-05 16:09:37</a:t>
                      </a:r>
                      <a:r>
                        <a:rPr kumimoji="0" lang="en-US" sz="1000" b="0" i="0" u="none" strike="noStrike" kern="1200" cap="none" spc="0" normalizeH="0" baseline="0" noProof="0">
                          <a:ln>
                            <a:noFill/>
                          </a:ln>
                          <a:solidFill>
                            <a:prstClr val="black"/>
                          </a:solidFill>
                          <a:effectLst/>
                          <a:uLnTx/>
                          <a:uFillTx/>
                          <a:latin typeface="+mn-lt"/>
                          <a:ea typeface="+mn-ea"/>
                          <a:cs typeface="+mn-cs"/>
                        </a:rPr>
                        <a:t>
 The most happening and talked about new spreadable butters from SCS are making their way to Malaysia! 
Indulge in the taste of caramel coupled with buttery goodness with our Butterscotch flavoured Spreadable Butter or relish the aromatic notes of herbs with our Rosemary &amp; Herb flavoured Spreadable Butter! 
Are you ready to handle the deliciousness?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extLst>
                  <a:ext uri="{0D108BD9-81ED-4DB2-BD59-A6C34878D82A}">
                    <a16:rowId xmlns:a16="http://schemas.microsoft.com/office/drawing/2014/main" val="1454268146"/>
                  </a:ext>
                </a:extLst>
              </a:tr>
            </a:tbl>
          </a:graphicData>
        </a:graphic>
      </p:graphicFrame>
      <p:sp>
        <p:nvSpPr>
          <p:cNvPr id="4" name="Text Placeholder 3">
            <a:extLst>
              <a:ext uri="{FF2B5EF4-FFF2-40B4-BE49-F238E27FC236}">
                <a16:creationId xmlns:a16="http://schemas.microsoft.com/office/drawing/2014/main" id="{1EEE29E1-DCE0-4731-A5CD-5760C16717D9}"/>
              </a:ext>
            </a:extLst>
          </p:cNvPr>
          <p:cNvSpPr>
            <a:spLocks noGrp="1"/>
          </p:cNvSpPr>
          <p:nvPr>
            <p:ph type="body" sz="quarter" idx="14"/>
          </p:nvPr>
        </p:nvSpPr>
        <p:spPr/>
        <p:txBody>
          <a:bodyPr/>
          <a:lstStyle/>
          <a:p>
            <a:r>
              <a:rPr lang="en-US"/>
              <a:t>12/01/2021 - 12/06/2021</a:t>
            </a:r>
          </a:p>
        </p:txBody>
      </p:sp>
    </p:spTree>
    <p:extLst>
      <p:ext uri="{BB962C8B-B14F-4D97-AF65-F5344CB8AC3E}">
        <p14:creationId xmlns:p14="http://schemas.microsoft.com/office/powerpoint/2010/main" val="14636407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1223E-B894-42C6-98FE-C804BECAD02A}"/>
              </a:ext>
            </a:extLst>
          </p:cNvPr>
          <p:cNvSpPr>
            <a:spLocks noGrp="1"/>
          </p:cNvSpPr>
          <p:nvPr>
            <p:ph type="title"/>
          </p:nvPr>
        </p:nvSpPr>
        <p:spPr/>
        <p:txBody>
          <a:bodyPr/>
          <a:lstStyle/>
          <a:p>
            <a:r>
              <a:rPr lang="en-US"/>
              <a:t>Facebook Facebook FB - Own Posts Table I-Rate (Insights)  | SCS Dairy MY - 5 of 12</a:t>
            </a:r>
          </a:p>
        </p:txBody>
      </p:sp>
      <p:graphicFrame>
        <p:nvGraphicFramePr>
          <p:cNvPr id="5" name="Table Placeholder 4">
            <a:extLst>
              <a:ext uri="{FF2B5EF4-FFF2-40B4-BE49-F238E27FC236}">
                <a16:creationId xmlns:a16="http://schemas.microsoft.com/office/drawing/2014/main" id="{0A2178D2-9CF5-4F5C-9BD9-BDA98110CAB9}"/>
              </a:ext>
            </a:extLst>
          </p:cNvPr>
          <p:cNvGraphicFramePr>
            <a:graphicFrameLocks noGrp="1"/>
          </p:cNvGraphicFramePr>
          <p:nvPr>
            <p:ph type="tbl" sz="quarter" idx="13"/>
            <p:extLst>
              <p:ext uri="{D42A27DB-BD31-4B8C-83A1-F6EECF244321}">
                <p14:modId xmlns:p14="http://schemas.microsoft.com/office/powerpoint/2010/main" val="37346997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942100117"/>
                    </a:ext>
                  </a:extLst>
                </a:gridCol>
                <a:gridCol w="740664">
                  <a:extLst>
                    <a:ext uri="{9D8B030D-6E8A-4147-A177-3AD203B41FA5}">
                      <a16:colId xmlns:a16="http://schemas.microsoft.com/office/drawing/2014/main" val="997729435"/>
                    </a:ext>
                  </a:extLst>
                </a:gridCol>
                <a:gridCol w="740664">
                  <a:extLst>
                    <a:ext uri="{9D8B030D-6E8A-4147-A177-3AD203B41FA5}">
                      <a16:colId xmlns:a16="http://schemas.microsoft.com/office/drawing/2014/main" val="1213512617"/>
                    </a:ext>
                  </a:extLst>
                </a:gridCol>
                <a:gridCol w="576072">
                  <a:extLst>
                    <a:ext uri="{9D8B030D-6E8A-4147-A177-3AD203B41FA5}">
                      <a16:colId xmlns:a16="http://schemas.microsoft.com/office/drawing/2014/main" val="1375773973"/>
                    </a:ext>
                  </a:extLst>
                </a:gridCol>
                <a:gridCol w="576072">
                  <a:extLst>
                    <a:ext uri="{9D8B030D-6E8A-4147-A177-3AD203B41FA5}">
                      <a16:colId xmlns:a16="http://schemas.microsoft.com/office/drawing/2014/main" val="547360406"/>
                    </a:ext>
                  </a:extLst>
                </a:gridCol>
                <a:gridCol w="493776">
                  <a:extLst>
                    <a:ext uri="{9D8B030D-6E8A-4147-A177-3AD203B41FA5}">
                      <a16:colId xmlns:a16="http://schemas.microsoft.com/office/drawing/2014/main" val="2282975017"/>
                    </a:ext>
                  </a:extLst>
                </a:gridCol>
                <a:gridCol w="576072">
                  <a:extLst>
                    <a:ext uri="{9D8B030D-6E8A-4147-A177-3AD203B41FA5}">
                      <a16:colId xmlns:a16="http://schemas.microsoft.com/office/drawing/2014/main" val="3565262520"/>
                    </a:ext>
                  </a:extLst>
                </a:gridCol>
                <a:gridCol w="576072">
                  <a:extLst>
                    <a:ext uri="{9D8B030D-6E8A-4147-A177-3AD203B41FA5}">
                      <a16:colId xmlns:a16="http://schemas.microsoft.com/office/drawing/2014/main" val="1015524820"/>
                    </a:ext>
                  </a:extLst>
                </a:gridCol>
                <a:gridCol w="576072">
                  <a:extLst>
                    <a:ext uri="{9D8B030D-6E8A-4147-A177-3AD203B41FA5}">
                      <a16:colId xmlns:a16="http://schemas.microsoft.com/office/drawing/2014/main" val="2642035107"/>
                    </a:ext>
                  </a:extLst>
                </a:gridCol>
                <a:gridCol w="576072">
                  <a:extLst>
                    <a:ext uri="{9D8B030D-6E8A-4147-A177-3AD203B41FA5}">
                      <a16:colId xmlns:a16="http://schemas.microsoft.com/office/drawing/2014/main" val="811141031"/>
                    </a:ext>
                  </a:extLst>
                </a:gridCol>
                <a:gridCol w="576072">
                  <a:extLst>
                    <a:ext uri="{9D8B030D-6E8A-4147-A177-3AD203B41FA5}">
                      <a16:colId xmlns:a16="http://schemas.microsoft.com/office/drawing/2014/main" val="11281981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42836717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- 2021-12-04 15:38:36</a:t>
                      </a:r>
                      <a:r>
                        <a:rPr kumimoji="0" lang="en-US" sz="1000" b="0" i="0" u="none" strike="noStrike" kern="1200" cap="none" spc="0" normalizeH="0" baseline="0" noProof="0">
                          <a:ln>
                            <a:noFill/>
                          </a:ln>
                          <a:solidFill>
                            <a:prstClr val="black"/>
                          </a:solidFill>
                          <a:effectLst/>
                          <a:uLnTx/>
                          <a:uFillTx/>
                          <a:latin typeface="+mn-lt"/>
                          <a:ea typeface="+mn-ea"/>
                          <a:cs typeface="+mn-cs"/>
                        </a:rPr>
                        <a:t>
 Celebrate the holiday season with SCS! Get a container absolutely FREE on purchasing SCS Salted Butter or SCS Unsalted Butter Triple Pack! 
Available at:
AEON
AEON MaxValu Prime
B.I.G
Pasaraya OTK 
Village Grocer
*While stocks last.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extLst>
                  <a:ext uri="{0D108BD9-81ED-4DB2-BD59-A6C34878D82A}">
                    <a16:rowId xmlns:a16="http://schemas.microsoft.com/office/drawing/2014/main" val="356751560"/>
                  </a:ext>
                </a:extLst>
              </a:tr>
            </a:tbl>
          </a:graphicData>
        </a:graphic>
      </p:graphicFrame>
      <p:sp>
        <p:nvSpPr>
          <p:cNvPr id="4" name="Text Placeholder 3">
            <a:extLst>
              <a:ext uri="{FF2B5EF4-FFF2-40B4-BE49-F238E27FC236}">
                <a16:creationId xmlns:a16="http://schemas.microsoft.com/office/drawing/2014/main" id="{456B62EB-DE51-448C-A169-CEFCFDD40CA8}"/>
              </a:ext>
            </a:extLst>
          </p:cNvPr>
          <p:cNvSpPr>
            <a:spLocks noGrp="1"/>
          </p:cNvSpPr>
          <p:nvPr>
            <p:ph type="body" sz="quarter" idx="14"/>
          </p:nvPr>
        </p:nvSpPr>
        <p:spPr/>
        <p:txBody>
          <a:bodyPr/>
          <a:lstStyle/>
          <a:p>
            <a:r>
              <a:rPr lang="en-US"/>
              <a:t>12/01/2021 - 12/06/2021</a:t>
            </a:r>
          </a:p>
        </p:txBody>
      </p:sp>
    </p:spTree>
    <p:extLst>
      <p:ext uri="{BB962C8B-B14F-4D97-AF65-F5344CB8AC3E}">
        <p14:creationId xmlns:p14="http://schemas.microsoft.com/office/powerpoint/2010/main" val="42101469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4014B8-3D5D-49C9-95B6-572ACB459A3C}"/>
              </a:ext>
            </a:extLst>
          </p:cNvPr>
          <p:cNvSpPr>
            <a:spLocks noGrp="1"/>
          </p:cNvSpPr>
          <p:nvPr>
            <p:ph type="title"/>
          </p:nvPr>
        </p:nvSpPr>
        <p:spPr/>
        <p:txBody>
          <a:bodyPr/>
          <a:lstStyle/>
          <a:p>
            <a:r>
              <a:rPr lang="en-US"/>
              <a:t>Facebook Facebook FB - Own Posts Table I-Rate (Insights)  | SCS Dairy MY - 6 of 12</a:t>
            </a:r>
          </a:p>
        </p:txBody>
      </p:sp>
      <p:graphicFrame>
        <p:nvGraphicFramePr>
          <p:cNvPr id="5" name="Table Placeholder 4">
            <a:extLst>
              <a:ext uri="{FF2B5EF4-FFF2-40B4-BE49-F238E27FC236}">
                <a16:creationId xmlns:a16="http://schemas.microsoft.com/office/drawing/2014/main" id="{D15BECD3-ED27-4FD0-B016-D896388731C1}"/>
              </a:ext>
            </a:extLst>
          </p:cNvPr>
          <p:cNvGraphicFramePr>
            <a:graphicFrameLocks noGrp="1"/>
          </p:cNvGraphicFramePr>
          <p:nvPr>
            <p:ph type="tbl" sz="quarter" idx="13"/>
            <p:extLst>
              <p:ext uri="{D42A27DB-BD31-4B8C-83A1-F6EECF244321}">
                <p14:modId xmlns:p14="http://schemas.microsoft.com/office/powerpoint/2010/main" val="15254118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608538070"/>
                    </a:ext>
                  </a:extLst>
                </a:gridCol>
                <a:gridCol w="740664">
                  <a:extLst>
                    <a:ext uri="{9D8B030D-6E8A-4147-A177-3AD203B41FA5}">
                      <a16:colId xmlns:a16="http://schemas.microsoft.com/office/drawing/2014/main" val="9860933"/>
                    </a:ext>
                  </a:extLst>
                </a:gridCol>
                <a:gridCol w="740664">
                  <a:extLst>
                    <a:ext uri="{9D8B030D-6E8A-4147-A177-3AD203B41FA5}">
                      <a16:colId xmlns:a16="http://schemas.microsoft.com/office/drawing/2014/main" val="3214876617"/>
                    </a:ext>
                  </a:extLst>
                </a:gridCol>
                <a:gridCol w="576072">
                  <a:extLst>
                    <a:ext uri="{9D8B030D-6E8A-4147-A177-3AD203B41FA5}">
                      <a16:colId xmlns:a16="http://schemas.microsoft.com/office/drawing/2014/main" val="1857885423"/>
                    </a:ext>
                  </a:extLst>
                </a:gridCol>
                <a:gridCol w="576072">
                  <a:extLst>
                    <a:ext uri="{9D8B030D-6E8A-4147-A177-3AD203B41FA5}">
                      <a16:colId xmlns:a16="http://schemas.microsoft.com/office/drawing/2014/main" val="1340419784"/>
                    </a:ext>
                  </a:extLst>
                </a:gridCol>
                <a:gridCol w="493776">
                  <a:extLst>
                    <a:ext uri="{9D8B030D-6E8A-4147-A177-3AD203B41FA5}">
                      <a16:colId xmlns:a16="http://schemas.microsoft.com/office/drawing/2014/main" val="3421014265"/>
                    </a:ext>
                  </a:extLst>
                </a:gridCol>
                <a:gridCol w="576072">
                  <a:extLst>
                    <a:ext uri="{9D8B030D-6E8A-4147-A177-3AD203B41FA5}">
                      <a16:colId xmlns:a16="http://schemas.microsoft.com/office/drawing/2014/main" val="1191392205"/>
                    </a:ext>
                  </a:extLst>
                </a:gridCol>
                <a:gridCol w="576072">
                  <a:extLst>
                    <a:ext uri="{9D8B030D-6E8A-4147-A177-3AD203B41FA5}">
                      <a16:colId xmlns:a16="http://schemas.microsoft.com/office/drawing/2014/main" val="1267662778"/>
                    </a:ext>
                  </a:extLst>
                </a:gridCol>
                <a:gridCol w="576072">
                  <a:extLst>
                    <a:ext uri="{9D8B030D-6E8A-4147-A177-3AD203B41FA5}">
                      <a16:colId xmlns:a16="http://schemas.microsoft.com/office/drawing/2014/main" val="1738631755"/>
                    </a:ext>
                  </a:extLst>
                </a:gridCol>
                <a:gridCol w="576072">
                  <a:extLst>
                    <a:ext uri="{9D8B030D-6E8A-4147-A177-3AD203B41FA5}">
                      <a16:colId xmlns:a16="http://schemas.microsoft.com/office/drawing/2014/main" val="1352195547"/>
                    </a:ext>
                  </a:extLst>
                </a:gridCol>
                <a:gridCol w="576072">
                  <a:extLst>
                    <a:ext uri="{9D8B030D-6E8A-4147-A177-3AD203B41FA5}">
                      <a16:colId xmlns:a16="http://schemas.microsoft.com/office/drawing/2014/main" val="32121176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9192047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- 2021-12-04 10:00:01</a:t>
                      </a:r>
                      <a:r>
                        <a:rPr kumimoji="0" lang="en-US" sz="1000" b="0" i="0" u="none" strike="noStrike" kern="1200" cap="none" spc="0" normalizeH="0" baseline="0" noProof="0">
                          <a:ln>
                            <a:noFill/>
                          </a:ln>
                          <a:solidFill>
                            <a:prstClr val="black"/>
                          </a:solidFill>
                          <a:effectLst/>
                          <a:uLnTx/>
                          <a:uFillTx/>
                          <a:latin typeface="+mn-lt"/>
                          <a:ea typeface="+mn-ea"/>
                          <a:cs typeface="+mn-cs"/>
                        </a:rPr>
                        <a:t>
 Celebrate the holiday season with SCS! Get a container absolutely FREE on purchasing SCS Salted Butter or SCS Unsalted Butter Triple Pack! 
Available at:
AEON
AEON MaxValu Prime
B.I.G
Pasaraya OTK 
Village Grocer
*While stocks last.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2692237754"/>
                  </a:ext>
                </a:extLst>
              </a:tr>
            </a:tbl>
          </a:graphicData>
        </a:graphic>
      </p:graphicFrame>
      <p:sp>
        <p:nvSpPr>
          <p:cNvPr id="4" name="Text Placeholder 3">
            <a:extLst>
              <a:ext uri="{FF2B5EF4-FFF2-40B4-BE49-F238E27FC236}">
                <a16:creationId xmlns:a16="http://schemas.microsoft.com/office/drawing/2014/main" id="{1139F829-1EA3-479A-BF57-0FFFD4B874B4}"/>
              </a:ext>
            </a:extLst>
          </p:cNvPr>
          <p:cNvSpPr>
            <a:spLocks noGrp="1"/>
          </p:cNvSpPr>
          <p:nvPr>
            <p:ph type="body" sz="quarter" idx="14"/>
          </p:nvPr>
        </p:nvSpPr>
        <p:spPr/>
        <p:txBody>
          <a:bodyPr/>
          <a:lstStyle/>
          <a:p>
            <a:r>
              <a:rPr lang="en-US"/>
              <a:t>12/01/2021 - 12/06/2021</a:t>
            </a:r>
          </a:p>
        </p:txBody>
      </p:sp>
    </p:spTree>
    <p:extLst>
      <p:ext uri="{BB962C8B-B14F-4D97-AF65-F5344CB8AC3E}">
        <p14:creationId xmlns:p14="http://schemas.microsoft.com/office/powerpoint/2010/main" val="24138441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8CAC4-2FDC-440D-82C0-36F20C2AF727}"/>
              </a:ext>
            </a:extLst>
          </p:cNvPr>
          <p:cNvSpPr>
            <a:spLocks noGrp="1"/>
          </p:cNvSpPr>
          <p:nvPr>
            <p:ph type="title"/>
          </p:nvPr>
        </p:nvSpPr>
        <p:spPr/>
        <p:txBody>
          <a:bodyPr/>
          <a:lstStyle/>
          <a:p>
            <a:r>
              <a:rPr lang="en-US"/>
              <a:t>Facebook Facebook FB - Own Posts Table I-Rate (Insights)  | SCS Dairy MY - 7 of 12</a:t>
            </a:r>
          </a:p>
        </p:txBody>
      </p:sp>
      <p:graphicFrame>
        <p:nvGraphicFramePr>
          <p:cNvPr id="5" name="Table Placeholder 4">
            <a:extLst>
              <a:ext uri="{FF2B5EF4-FFF2-40B4-BE49-F238E27FC236}">
                <a16:creationId xmlns:a16="http://schemas.microsoft.com/office/drawing/2014/main" id="{E7222FEB-E3EE-4677-905A-3A418786A191}"/>
              </a:ext>
            </a:extLst>
          </p:cNvPr>
          <p:cNvGraphicFramePr>
            <a:graphicFrameLocks noGrp="1"/>
          </p:cNvGraphicFramePr>
          <p:nvPr>
            <p:ph type="tbl" sz="quarter" idx="13"/>
            <p:extLst>
              <p:ext uri="{D42A27DB-BD31-4B8C-83A1-F6EECF244321}">
                <p14:modId xmlns:p14="http://schemas.microsoft.com/office/powerpoint/2010/main" val="25373414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252997035"/>
                    </a:ext>
                  </a:extLst>
                </a:gridCol>
                <a:gridCol w="740664">
                  <a:extLst>
                    <a:ext uri="{9D8B030D-6E8A-4147-A177-3AD203B41FA5}">
                      <a16:colId xmlns:a16="http://schemas.microsoft.com/office/drawing/2014/main" val="1813844281"/>
                    </a:ext>
                  </a:extLst>
                </a:gridCol>
                <a:gridCol w="740664">
                  <a:extLst>
                    <a:ext uri="{9D8B030D-6E8A-4147-A177-3AD203B41FA5}">
                      <a16:colId xmlns:a16="http://schemas.microsoft.com/office/drawing/2014/main" val="3419673280"/>
                    </a:ext>
                  </a:extLst>
                </a:gridCol>
                <a:gridCol w="576072">
                  <a:extLst>
                    <a:ext uri="{9D8B030D-6E8A-4147-A177-3AD203B41FA5}">
                      <a16:colId xmlns:a16="http://schemas.microsoft.com/office/drawing/2014/main" val="664648789"/>
                    </a:ext>
                  </a:extLst>
                </a:gridCol>
                <a:gridCol w="576072">
                  <a:extLst>
                    <a:ext uri="{9D8B030D-6E8A-4147-A177-3AD203B41FA5}">
                      <a16:colId xmlns:a16="http://schemas.microsoft.com/office/drawing/2014/main" val="2037343214"/>
                    </a:ext>
                  </a:extLst>
                </a:gridCol>
                <a:gridCol w="493776">
                  <a:extLst>
                    <a:ext uri="{9D8B030D-6E8A-4147-A177-3AD203B41FA5}">
                      <a16:colId xmlns:a16="http://schemas.microsoft.com/office/drawing/2014/main" val="493613738"/>
                    </a:ext>
                  </a:extLst>
                </a:gridCol>
                <a:gridCol w="576072">
                  <a:extLst>
                    <a:ext uri="{9D8B030D-6E8A-4147-A177-3AD203B41FA5}">
                      <a16:colId xmlns:a16="http://schemas.microsoft.com/office/drawing/2014/main" val="3621366252"/>
                    </a:ext>
                  </a:extLst>
                </a:gridCol>
                <a:gridCol w="576072">
                  <a:extLst>
                    <a:ext uri="{9D8B030D-6E8A-4147-A177-3AD203B41FA5}">
                      <a16:colId xmlns:a16="http://schemas.microsoft.com/office/drawing/2014/main" val="85884351"/>
                    </a:ext>
                  </a:extLst>
                </a:gridCol>
                <a:gridCol w="576072">
                  <a:extLst>
                    <a:ext uri="{9D8B030D-6E8A-4147-A177-3AD203B41FA5}">
                      <a16:colId xmlns:a16="http://schemas.microsoft.com/office/drawing/2014/main" val="3142821475"/>
                    </a:ext>
                  </a:extLst>
                </a:gridCol>
                <a:gridCol w="576072">
                  <a:extLst>
                    <a:ext uri="{9D8B030D-6E8A-4147-A177-3AD203B41FA5}">
                      <a16:colId xmlns:a16="http://schemas.microsoft.com/office/drawing/2014/main" val="933000048"/>
                    </a:ext>
                  </a:extLst>
                </a:gridCol>
                <a:gridCol w="576072">
                  <a:extLst>
                    <a:ext uri="{9D8B030D-6E8A-4147-A177-3AD203B41FA5}">
                      <a16:colId xmlns:a16="http://schemas.microsoft.com/office/drawing/2014/main" val="22147787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898005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- 2021-12-03 18:05:00</a:t>
                      </a:r>
                      <a:r>
                        <a:rPr kumimoji="0" lang="en-US" sz="1000" b="0" i="0" u="none" strike="noStrike" kern="1200" cap="none" spc="0" normalizeH="0" baseline="0" noProof="0">
                          <a:ln>
                            <a:noFill/>
                          </a:ln>
                          <a:solidFill>
                            <a:prstClr val="black"/>
                          </a:solidFill>
                          <a:effectLst/>
                          <a:uLnTx/>
                          <a:uFillTx/>
                          <a:latin typeface="+mn-lt"/>
                          <a:ea typeface="+mn-ea"/>
                          <a:cs typeface="+mn-cs"/>
                        </a:rPr>
                        <a:t>
 Get your FREE container absolutely FREE with SCS Triple Pack and make your holiday celebrations more fun, festive and full of goodness!
Buy SCS Salted Butter or SCS Unsalted Butter Triple Pack and get a container absolutely FREE! 
Available exclusively at Jaya Grocer! Hurry stocks are running low! Get yours today!
*While stocks last.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extLst>
                  <a:ext uri="{0D108BD9-81ED-4DB2-BD59-A6C34878D82A}">
                    <a16:rowId xmlns:a16="http://schemas.microsoft.com/office/drawing/2014/main" val="1086709593"/>
                  </a:ext>
                </a:extLst>
              </a:tr>
            </a:tbl>
          </a:graphicData>
        </a:graphic>
      </p:graphicFrame>
      <p:sp>
        <p:nvSpPr>
          <p:cNvPr id="4" name="Text Placeholder 3">
            <a:extLst>
              <a:ext uri="{FF2B5EF4-FFF2-40B4-BE49-F238E27FC236}">
                <a16:creationId xmlns:a16="http://schemas.microsoft.com/office/drawing/2014/main" id="{A6BE577A-D225-4CCD-8A08-C41755BC5F6C}"/>
              </a:ext>
            </a:extLst>
          </p:cNvPr>
          <p:cNvSpPr>
            <a:spLocks noGrp="1"/>
          </p:cNvSpPr>
          <p:nvPr>
            <p:ph type="body" sz="quarter" idx="14"/>
          </p:nvPr>
        </p:nvSpPr>
        <p:spPr/>
        <p:txBody>
          <a:bodyPr/>
          <a:lstStyle/>
          <a:p>
            <a:r>
              <a:rPr lang="en-US"/>
              <a:t>12/01/2021 - 12/06/2021</a:t>
            </a:r>
          </a:p>
        </p:txBody>
      </p:sp>
    </p:spTree>
    <p:extLst>
      <p:ext uri="{BB962C8B-B14F-4D97-AF65-F5344CB8AC3E}">
        <p14:creationId xmlns:p14="http://schemas.microsoft.com/office/powerpoint/2010/main" val="10407723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96EF0-4379-4208-A2A8-EF7B024B92E9}"/>
              </a:ext>
            </a:extLst>
          </p:cNvPr>
          <p:cNvSpPr>
            <a:spLocks noGrp="1"/>
          </p:cNvSpPr>
          <p:nvPr>
            <p:ph type="title"/>
          </p:nvPr>
        </p:nvSpPr>
        <p:spPr/>
        <p:txBody>
          <a:bodyPr/>
          <a:lstStyle/>
          <a:p>
            <a:r>
              <a:rPr lang="en-US"/>
              <a:t>Facebook Facebook FB - Own Posts Table I-Rate (Insights)  | SCS Dairy MY - 8 of 12</a:t>
            </a:r>
          </a:p>
        </p:txBody>
      </p:sp>
      <p:graphicFrame>
        <p:nvGraphicFramePr>
          <p:cNvPr id="5" name="Table Placeholder 4">
            <a:extLst>
              <a:ext uri="{FF2B5EF4-FFF2-40B4-BE49-F238E27FC236}">
                <a16:creationId xmlns:a16="http://schemas.microsoft.com/office/drawing/2014/main" id="{F35BA232-2DB1-4979-875B-65DDFDF8E98F}"/>
              </a:ext>
            </a:extLst>
          </p:cNvPr>
          <p:cNvGraphicFramePr>
            <a:graphicFrameLocks noGrp="1"/>
          </p:cNvGraphicFramePr>
          <p:nvPr>
            <p:ph type="tbl" sz="quarter" idx="13"/>
            <p:extLst>
              <p:ext uri="{D42A27DB-BD31-4B8C-83A1-F6EECF244321}">
                <p14:modId xmlns:p14="http://schemas.microsoft.com/office/powerpoint/2010/main" val="21262594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619400426"/>
                    </a:ext>
                  </a:extLst>
                </a:gridCol>
                <a:gridCol w="740664">
                  <a:extLst>
                    <a:ext uri="{9D8B030D-6E8A-4147-A177-3AD203B41FA5}">
                      <a16:colId xmlns:a16="http://schemas.microsoft.com/office/drawing/2014/main" val="2747992911"/>
                    </a:ext>
                  </a:extLst>
                </a:gridCol>
                <a:gridCol w="740664">
                  <a:extLst>
                    <a:ext uri="{9D8B030D-6E8A-4147-A177-3AD203B41FA5}">
                      <a16:colId xmlns:a16="http://schemas.microsoft.com/office/drawing/2014/main" val="1390678508"/>
                    </a:ext>
                  </a:extLst>
                </a:gridCol>
                <a:gridCol w="576072">
                  <a:extLst>
                    <a:ext uri="{9D8B030D-6E8A-4147-A177-3AD203B41FA5}">
                      <a16:colId xmlns:a16="http://schemas.microsoft.com/office/drawing/2014/main" val="2898182554"/>
                    </a:ext>
                  </a:extLst>
                </a:gridCol>
                <a:gridCol w="576072">
                  <a:extLst>
                    <a:ext uri="{9D8B030D-6E8A-4147-A177-3AD203B41FA5}">
                      <a16:colId xmlns:a16="http://schemas.microsoft.com/office/drawing/2014/main" val="955911477"/>
                    </a:ext>
                  </a:extLst>
                </a:gridCol>
                <a:gridCol w="493776">
                  <a:extLst>
                    <a:ext uri="{9D8B030D-6E8A-4147-A177-3AD203B41FA5}">
                      <a16:colId xmlns:a16="http://schemas.microsoft.com/office/drawing/2014/main" val="297833018"/>
                    </a:ext>
                  </a:extLst>
                </a:gridCol>
                <a:gridCol w="576072">
                  <a:extLst>
                    <a:ext uri="{9D8B030D-6E8A-4147-A177-3AD203B41FA5}">
                      <a16:colId xmlns:a16="http://schemas.microsoft.com/office/drawing/2014/main" val="2105361474"/>
                    </a:ext>
                  </a:extLst>
                </a:gridCol>
                <a:gridCol w="576072">
                  <a:extLst>
                    <a:ext uri="{9D8B030D-6E8A-4147-A177-3AD203B41FA5}">
                      <a16:colId xmlns:a16="http://schemas.microsoft.com/office/drawing/2014/main" val="1196536552"/>
                    </a:ext>
                  </a:extLst>
                </a:gridCol>
                <a:gridCol w="576072">
                  <a:extLst>
                    <a:ext uri="{9D8B030D-6E8A-4147-A177-3AD203B41FA5}">
                      <a16:colId xmlns:a16="http://schemas.microsoft.com/office/drawing/2014/main" val="2755749633"/>
                    </a:ext>
                  </a:extLst>
                </a:gridCol>
                <a:gridCol w="576072">
                  <a:extLst>
                    <a:ext uri="{9D8B030D-6E8A-4147-A177-3AD203B41FA5}">
                      <a16:colId xmlns:a16="http://schemas.microsoft.com/office/drawing/2014/main" val="895142779"/>
                    </a:ext>
                  </a:extLst>
                </a:gridCol>
                <a:gridCol w="576072">
                  <a:extLst>
                    <a:ext uri="{9D8B030D-6E8A-4147-A177-3AD203B41FA5}">
                      <a16:colId xmlns:a16="http://schemas.microsoft.com/office/drawing/2014/main" val="15530192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338803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- 2021-12-03 15:55:37</a:t>
                      </a:r>
                      <a:r>
                        <a:rPr kumimoji="0" lang="en-US" sz="1000" b="0" i="0" u="none" strike="noStrike" kern="1200" cap="none" spc="0" normalizeH="0" baseline="0" noProof="0">
                          <a:ln>
                            <a:noFill/>
                          </a:ln>
                          <a:solidFill>
                            <a:prstClr val="black"/>
                          </a:solidFill>
                          <a:effectLst/>
                          <a:uLnTx/>
                          <a:uFillTx/>
                          <a:latin typeface="+mn-lt"/>
                          <a:ea typeface="+mn-ea"/>
                          <a:cs typeface="+mn-cs"/>
                        </a:rPr>
                        <a:t>
 [#SCSContest] Join our Guess &amp; Win Contest today!
Here’s how to join the contest:
1. Like SCS Dairy MY Facebook page and this contest post.
2. Guess the discount on SCS Cream Cheese on Lazada The Culina Co. 12.12 Sale.
3. Post your answers in the comment section.
4. Share our contest post and tag 5 friends. Only 3 lucky winners will be selected to win a shopping voucher worth RM10!
Join now! Contest ends on 10 December 2021, 11:59pm.
#SCSDairyMY #HappinessWithSCS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0.8473 %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extLst>
                  <a:ext uri="{0D108BD9-81ED-4DB2-BD59-A6C34878D82A}">
                    <a16:rowId xmlns:a16="http://schemas.microsoft.com/office/drawing/2014/main" val="1720235515"/>
                  </a:ext>
                </a:extLst>
              </a:tr>
            </a:tbl>
          </a:graphicData>
        </a:graphic>
      </p:graphicFrame>
      <p:sp>
        <p:nvSpPr>
          <p:cNvPr id="4" name="Text Placeholder 3">
            <a:extLst>
              <a:ext uri="{FF2B5EF4-FFF2-40B4-BE49-F238E27FC236}">
                <a16:creationId xmlns:a16="http://schemas.microsoft.com/office/drawing/2014/main" id="{1129D390-CB0C-4F32-BA29-51029FE74731}"/>
              </a:ext>
            </a:extLst>
          </p:cNvPr>
          <p:cNvSpPr>
            <a:spLocks noGrp="1"/>
          </p:cNvSpPr>
          <p:nvPr>
            <p:ph type="body" sz="quarter" idx="14"/>
          </p:nvPr>
        </p:nvSpPr>
        <p:spPr/>
        <p:txBody>
          <a:bodyPr/>
          <a:lstStyle/>
          <a:p>
            <a:r>
              <a:rPr lang="en-US"/>
              <a:t>12/01/2021 - 12/06/2021</a:t>
            </a:r>
          </a:p>
        </p:txBody>
      </p:sp>
    </p:spTree>
    <p:extLst>
      <p:ext uri="{BB962C8B-B14F-4D97-AF65-F5344CB8AC3E}">
        <p14:creationId xmlns:p14="http://schemas.microsoft.com/office/powerpoint/2010/main" val="10217206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DC0F21-E215-498F-9FE8-9A465D7EF40E}"/>
              </a:ext>
            </a:extLst>
          </p:cNvPr>
          <p:cNvSpPr>
            <a:spLocks noGrp="1"/>
          </p:cNvSpPr>
          <p:nvPr>
            <p:ph type="title"/>
          </p:nvPr>
        </p:nvSpPr>
        <p:spPr/>
        <p:txBody>
          <a:bodyPr/>
          <a:lstStyle/>
          <a:p>
            <a:r>
              <a:rPr lang="en-US"/>
              <a:t>Facebook Facebook FB - Own Posts Table I-Rate (Insights)  | SCS Dairy MY - 9 of 12</a:t>
            </a:r>
          </a:p>
        </p:txBody>
      </p:sp>
      <p:graphicFrame>
        <p:nvGraphicFramePr>
          <p:cNvPr id="5" name="Table Placeholder 4">
            <a:extLst>
              <a:ext uri="{FF2B5EF4-FFF2-40B4-BE49-F238E27FC236}">
                <a16:creationId xmlns:a16="http://schemas.microsoft.com/office/drawing/2014/main" id="{111404D2-CACD-4F80-A91F-05CC0C7F1369}"/>
              </a:ext>
            </a:extLst>
          </p:cNvPr>
          <p:cNvGraphicFramePr>
            <a:graphicFrameLocks noGrp="1"/>
          </p:cNvGraphicFramePr>
          <p:nvPr>
            <p:ph type="tbl" sz="quarter" idx="13"/>
            <p:extLst>
              <p:ext uri="{D42A27DB-BD31-4B8C-83A1-F6EECF244321}">
                <p14:modId xmlns:p14="http://schemas.microsoft.com/office/powerpoint/2010/main" val="28593246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856599757"/>
                    </a:ext>
                  </a:extLst>
                </a:gridCol>
                <a:gridCol w="740664">
                  <a:extLst>
                    <a:ext uri="{9D8B030D-6E8A-4147-A177-3AD203B41FA5}">
                      <a16:colId xmlns:a16="http://schemas.microsoft.com/office/drawing/2014/main" val="3502154780"/>
                    </a:ext>
                  </a:extLst>
                </a:gridCol>
                <a:gridCol w="740664">
                  <a:extLst>
                    <a:ext uri="{9D8B030D-6E8A-4147-A177-3AD203B41FA5}">
                      <a16:colId xmlns:a16="http://schemas.microsoft.com/office/drawing/2014/main" val="1511805540"/>
                    </a:ext>
                  </a:extLst>
                </a:gridCol>
                <a:gridCol w="576072">
                  <a:extLst>
                    <a:ext uri="{9D8B030D-6E8A-4147-A177-3AD203B41FA5}">
                      <a16:colId xmlns:a16="http://schemas.microsoft.com/office/drawing/2014/main" val="3906329016"/>
                    </a:ext>
                  </a:extLst>
                </a:gridCol>
                <a:gridCol w="576072">
                  <a:extLst>
                    <a:ext uri="{9D8B030D-6E8A-4147-A177-3AD203B41FA5}">
                      <a16:colId xmlns:a16="http://schemas.microsoft.com/office/drawing/2014/main" val="2781362879"/>
                    </a:ext>
                  </a:extLst>
                </a:gridCol>
                <a:gridCol w="493776">
                  <a:extLst>
                    <a:ext uri="{9D8B030D-6E8A-4147-A177-3AD203B41FA5}">
                      <a16:colId xmlns:a16="http://schemas.microsoft.com/office/drawing/2014/main" val="480147155"/>
                    </a:ext>
                  </a:extLst>
                </a:gridCol>
                <a:gridCol w="576072">
                  <a:extLst>
                    <a:ext uri="{9D8B030D-6E8A-4147-A177-3AD203B41FA5}">
                      <a16:colId xmlns:a16="http://schemas.microsoft.com/office/drawing/2014/main" val="2495288579"/>
                    </a:ext>
                  </a:extLst>
                </a:gridCol>
                <a:gridCol w="576072">
                  <a:extLst>
                    <a:ext uri="{9D8B030D-6E8A-4147-A177-3AD203B41FA5}">
                      <a16:colId xmlns:a16="http://schemas.microsoft.com/office/drawing/2014/main" val="2281604879"/>
                    </a:ext>
                  </a:extLst>
                </a:gridCol>
                <a:gridCol w="576072">
                  <a:extLst>
                    <a:ext uri="{9D8B030D-6E8A-4147-A177-3AD203B41FA5}">
                      <a16:colId xmlns:a16="http://schemas.microsoft.com/office/drawing/2014/main" val="2949310817"/>
                    </a:ext>
                  </a:extLst>
                </a:gridCol>
                <a:gridCol w="576072">
                  <a:extLst>
                    <a:ext uri="{9D8B030D-6E8A-4147-A177-3AD203B41FA5}">
                      <a16:colId xmlns:a16="http://schemas.microsoft.com/office/drawing/2014/main" val="1106580793"/>
                    </a:ext>
                  </a:extLst>
                </a:gridCol>
                <a:gridCol w="576072">
                  <a:extLst>
                    <a:ext uri="{9D8B030D-6E8A-4147-A177-3AD203B41FA5}">
                      <a16:colId xmlns:a16="http://schemas.microsoft.com/office/drawing/2014/main" val="28823669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83623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- 2021-12-02 14:05:02</a:t>
                      </a:r>
                      <a:r>
                        <a:rPr kumimoji="0" lang="en-US" sz="1000" b="0" i="0" u="none" strike="noStrike" kern="1200" cap="none" spc="0" normalizeH="0" baseline="0" noProof="0">
                          <a:ln>
                            <a:noFill/>
                          </a:ln>
                          <a:solidFill>
                            <a:prstClr val="black"/>
                          </a:solidFill>
                          <a:effectLst/>
                          <a:uLnTx/>
                          <a:uFillTx/>
                          <a:latin typeface="+mn-lt"/>
                          <a:ea typeface="+mn-ea"/>
                          <a:cs typeface="+mn-cs"/>
                        </a:rPr>
                        <a:t>
 You voted for Grilled Cheese Sandwich recipe so here it is! Nothing is more comforting than a hot, melty grilled cheese sandwich made with SCS Sliced Cheese! Make this recipe anytime of the day and enjoy!
Grilled Cheese Sandwich
Ingredients: 
4 slices of SCS Sliced Cheese Original or Reduced Fat.
4 slices white bread or sourdough
2 tablespoons mayonnaise
Black pepper for seasoning
Instructions:
1. Preheat a small skillet over low heat.
2. Spread mayonnaise over one side of each piece of bread and place mayonnaise side down in the skillet.
3. Top with SCS Sliced Cheese, black pepper to taste and remaining slice of bread, mayonnaise side out.
4. Grill until golden, about 4-5 minutes. Flip and grill the other side until golden.
Source: https://www.spendwithpennies.com/the-best-grilled-cheese-sandwich/#wprm-recipe-container-150382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791</a:t>
                      </a:r>
                    </a:p>
                  </a:txBody>
                  <a:tcPr/>
                </a:tc>
                <a:extLst>
                  <a:ext uri="{0D108BD9-81ED-4DB2-BD59-A6C34878D82A}">
                    <a16:rowId xmlns:a16="http://schemas.microsoft.com/office/drawing/2014/main" val="287131522"/>
                  </a:ext>
                </a:extLst>
              </a:tr>
            </a:tbl>
          </a:graphicData>
        </a:graphic>
      </p:graphicFrame>
      <p:sp>
        <p:nvSpPr>
          <p:cNvPr id="4" name="Text Placeholder 3">
            <a:extLst>
              <a:ext uri="{FF2B5EF4-FFF2-40B4-BE49-F238E27FC236}">
                <a16:creationId xmlns:a16="http://schemas.microsoft.com/office/drawing/2014/main" id="{5D765439-23A0-468F-B8A3-C07D000BAFC0}"/>
              </a:ext>
            </a:extLst>
          </p:cNvPr>
          <p:cNvSpPr>
            <a:spLocks noGrp="1"/>
          </p:cNvSpPr>
          <p:nvPr>
            <p:ph type="body" sz="quarter" idx="14"/>
          </p:nvPr>
        </p:nvSpPr>
        <p:spPr/>
        <p:txBody>
          <a:bodyPr/>
          <a:lstStyle/>
          <a:p>
            <a:r>
              <a:rPr lang="en-US"/>
              <a:t>12/01/2021 - 12/06/2021</a:t>
            </a:r>
          </a:p>
        </p:txBody>
      </p:sp>
    </p:spTree>
    <p:extLst>
      <p:ext uri="{BB962C8B-B14F-4D97-AF65-F5344CB8AC3E}">
        <p14:creationId xmlns:p14="http://schemas.microsoft.com/office/powerpoint/2010/main" val="33236558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A2C194-FB13-4D39-82C8-452B528B5D91}"/>
              </a:ext>
            </a:extLst>
          </p:cNvPr>
          <p:cNvSpPr>
            <a:spLocks noGrp="1"/>
          </p:cNvSpPr>
          <p:nvPr>
            <p:ph type="title"/>
          </p:nvPr>
        </p:nvSpPr>
        <p:spPr/>
        <p:txBody>
          <a:bodyPr/>
          <a:lstStyle/>
          <a:p>
            <a:r>
              <a:rPr lang="en-US"/>
              <a:t>Facebook Facebook FB - Own Posts Table I-Rate (Insights)  | SCS Dairy MY - 10 of 12</a:t>
            </a:r>
          </a:p>
        </p:txBody>
      </p:sp>
      <p:graphicFrame>
        <p:nvGraphicFramePr>
          <p:cNvPr id="5" name="Table Placeholder 4">
            <a:extLst>
              <a:ext uri="{FF2B5EF4-FFF2-40B4-BE49-F238E27FC236}">
                <a16:creationId xmlns:a16="http://schemas.microsoft.com/office/drawing/2014/main" id="{534CC105-CA6D-4972-AE7B-AAAFF48AF1A5}"/>
              </a:ext>
            </a:extLst>
          </p:cNvPr>
          <p:cNvGraphicFramePr>
            <a:graphicFrameLocks noGrp="1"/>
          </p:cNvGraphicFramePr>
          <p:nvPr>
            <p:ph type="tbl" sz="quarter" idx="13"/>
            <p:extLst>
              <p:ext uri="{D42A27DB-BD31-4B8C-83A1-F6EECF244321}">
                <p14:modId xmlns:p14="http://schemas.microsoft.com/office/powerpoint/2010/main" val="41916519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11981067"/>
                    </a:ext>
                  </a:extLst>
                </a:gridCol>
                <a:gridCol w="740664">
                  <a:extLst>
                    <a:ext uri="{9D8B030D-6E8A-4147-A177-3AD203B41FA5}">
                      <a16:colId xmlns:a16="http://schemas.microsoft.com/office/drawing/2014/main" val="2976804171"/>
                    </a:ext>
                  </a:extLst>
                </a:gridCol>
                <a:gridCol w="740664">
                  <a:extLst>
                    <a:ext uri="{9D8B030D-6E8A-4147-A177-3AD203B41FA5}">
                      <a16:colId xmlns:a16="http://schemas.microsoft.com/office/drawing/2014/main" val="1592850750"/>
                    </a:ext>
                  </a:extLst>
                </a:gridCol>
                <a:gridCol w="576072">
                  <a:extLst>
                    <a:ext uri="{9D8B030D-6E8A-4147-A177-3AD203B41FA5}">
                      <a16:colId xmlns:a16="http://schemas.microsoft.com/office/drawing/2014/main" val="1461849117"/>
                    </a:ext>
                  </a:extLst>
                </a:gridCol>
                <a:gridCol w="576072">
                  <a:extLst>
                    <a:ext uri="{9D8B030D-6E8A-4147-A177-3AD203B41FA5}">
                      <a16:colId xmlns:a16="http://schemas.microsoft.com/office/drawing/2014/main" val="770704073"/>
                    </a:ext>
                  </a:extLst>
                </a:gridCol>
                <a:gridCol w="493776">
                  <a:extLst>
                    <a:ext uri="{9D8B030D-6E8A-4147-A177-3AD203B41FA5}">
                      <a16:colId xmlns:a16="http://schemas.microsoft.com/office/drawing/2014/main" val="185885639"/>
                    </a:ext>
                  </a:extLst>
                </a:gridCol>
                <a:gridCol w="576072">
                  <a:extLst>
                    <a:ext uri="{9D8B030D-6E8A-4147-A177-3AD203B41FA5}">
                      <a16:colId xmlns:a16="http://schemas.microsoft.com/office/drawing/2014/main" val="2808203503"/>
                    </a:ext>
                  </a:extLst>
                </a:gridCol>
                <a:gridCol w="576072">
                  <a:extLst>
                    <a:ext uri="{9D8B030D-6E8A-4147-A177-3AD203B41FA5}">
                      <a16:colId xmlns:a16="http://schemas.microsoft.com/office/drawing/2014/main" val="270976595"/>
                    </a:ext>
                  </a:extLst>
                </a:gridCol>
                <a:gridCol w="576072">
                  <a:extLst>
                    <a:ext uri="{9D8B030D-6E8A-4147-A177-3AD203B41FA5}">
                      <a16:colId xmlns:a16="http://schemas.microsoft.com/office/drawing/2014/main" val="4097703308"/>
                    </a:ext>
                  </a:extLst>
                </a:gridCol>
                <a:gridCol w="576072">
                  <a:extLst>
                    <a:ext uri="{9D8B030D-6E8A-4147-A177-3AD203B41FA5}">
                      <a16:colId xmlns:a16="http://schemas.microsoft.com/office/drawing/2014/main" val="3306509772"/>
                    </a:ext>
                  </a:extLst>
                </a:gridCol>
                <a:gridCol w="576072">
                  <a:extLst>
                    <a:ext uri="{9D8B030D-6E8A-4147-A177-3AD203B41FA5}">
                      <a16:colId xmlns:a16="http://schemas.microsoft.com/office/drawing/2014/main" val="11653350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1511013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- 2021-12-02 11:02:01</a:t>
                      </a:r>
                      <a:r>
                        <a:rPr kumimoji="0" lang="en-US" sz="1000" b="0" i="0" u="none" strike="noStrike" kern="1200" cap="none" spc="0" normalizeH="0" baseline="0" noProof="0">
                          <a:ln>
                            <a:noFill/>
                          </a:ln>
                          <a:solidFill>
                            <a:prstClr val="black"/>
                          </a:solidFill>
                          <a:effectLst/>
                          <a:uLnTx/>
                          <a:uFillTx/>
                          <a:latin typeface="+mn-lt"/>
                          <a:ea typeface="+mn-ea"/>
                          <a:cs typeface="+mn-cs"/>
                        </a:rPr>
                        <a:t>
 The wait is over! We are excited to announce the names of our 10 Brand Ambassadors! Congratulations to all the winners and welcome onboard!
We would like to thank everyone for participating in our campaign and making it a success! 
Azliana Abd Rahaman
Christine Teoh
Grace Lee
Joycelyn Tlc
Mei Mei Wong
Pushpa Natarajan
Syuhada Anuar
Toong Mei
WaiFong Low
Wong Choon Yee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a:t>
                      </a:r>
                    </a:p>
                  </a:txBody>
                  <a:tcPr/>
                </a:tc>
                <a:extLst>
                  <a:ext uri="{0D108BD9-81ED-4DB2-BD59-A6C34878D82A}">
                    <a16:rowId xmlns:a16="http://schemas.microsoft.com/office/drawing/2014/main" val="148421192"/>
                  </a:ext>
                </a:extLst>
              </a:tr>
            </a:tbl>
          </a:graphicData>
        </a:graphic>
      </p:graphicFrame>
      <p:sp>
        <p:nvSpPr>
          <p:cNvPr id="4" name="Text Placeholder 3">
            <a:extLst>
              <a:ext uri="{FF2B5EF4-FFF2-40B4-BE49-F238E27FC236}">
                <a16:creationId xmlns:a16="http://schemas.microsoft.com/office/drawing/2014/main" id="{E610AE1E-F156-43E0-83A6-172C6530A0A3}"/>
              </a:ext>
            </a:extLst>
          </p:cNvPr>
          <p:cNvSpPr>
            <a:spLocks noGrp="1"/>
          </p:cNvSpPr>
          <p:nvPr>
            <p:ph type="body" sz="quarter" idx="14"/>
          </p:nvPr>
        </p:nvSpPr>
        <p:spPr/>
        <p:txBody>
          <a:bodyPr/>
          <a:lstStyle/>
          <a:p>
            <a:r>
              <a:rPr lang="en-US"/>
              <a:t>12/01/2021 - 12/06/2021</a:t>
            </a:r>
          </a:p>
        </p:txBody>
      </p:sp>
    </p:spTree>
    <p:extLst>
      <p:ext uri="{BB962C8B-B14F-4D97-AF65-F5344CB8AC3E}">
        <p14:creationId xmlns:p14="http://schemas.microsoft.com/office/powerpoint/2010/main" val="2086331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EEEB95-8835-4472-B79C-CFF6E85B9551}"/>
              </a:ext>
            </a:extLst>
          </p:cNvPr>
          <p:cNvSpPr>
            <a:spLocks noGrp="1"/>
          </p:cNvSpPr>
          <p:nvPr>
            <p:ph type="title"/>
          </p:nvPr>
        </p:nvSpPr>
        <p:spPr/>
        <p:txBody>
          <a:bodyPr/>
          <a:lstStyle/>
          <a:p>
            <a:r>
              <a:rPr lang="en-US"/>
              <a:t>Facebook Facebook FB - Own Posts Table I-Rate (Insights)  | SCS Dairy MY - 11 of 12</a:t>
            </a:r>
          </a:p>
        </p:txBody>
      </p:sp>
      <p:graphicFrame>
        <p:nvGraphicFramePr>
          <p:cNvPr id="5" name="Table Placeholder 4">
            <a:extLst>
              <a:ext uri="{FF2B5EF4-FFF2-40B4-BE49-F238E27FC236}">
                <a16:creationId xmlns:a16="http://schemas.microsoft.com/office/drawing/2014/main" id="{5101EE02-54FF-4FAF-9742-9632A4973EF2}"/>
              </a:ext>
            </a:extLst>
          </p:cNvPr>
          <p:cNvGraphicFramePr>
            <a:graphicFrameLocks noGrp="1"/>
          </p:cNvGraphicFramePr>
          <p:nvPr>
            <p:ph type="tbl" sz="quarter" idx="13"/>
            <p:extLst>
              <p:ext uri="{D42A27DB-BD31-4B8C-83A1-F6EECF244321}">
                <p14:modId xmlns:p14="http://schemas.microsoft.com/office/powerpoint/2010/main" val="35455782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506267103"/>
                    </a:ext>
                  </a:extLst>
                </a:gridCol>
                <a:gridCol w="740664">
                  <a:extLst>
                    <a:ext uri="{9D8B030D-6E8A-4147-A177-3AD203B41FA5}">
                      <a16:colId xmlns:a16="http://schemas.microsoft.com/office/drawing/2014/main" val="2295061320"/>
                    </a:ext>
                  </a:extLst>
                </a:gridCol>
                <a:gridCol w="740664">
                  <a:extLst>
                    <a:ext uri="{9D8B030D-6E8A-4147-A177-3AD203B41FA5}">
                      <a16:colId xmlns:a16="http://schemas.microsoft.com/office/drawing/2014/main" val="3822434267"/>
                    </a:ext>
                  </a:extLst>
                </a:gridCol>
                <a:gridCol w="576072">
                  <a:extLst>
                    <a:ext uri="{9D8B030D-6E8A-4147-A177-3AD203B41FA5}">
                      <a16:colId xmlns:a16="http://schemas.microsoft.com/office/drawing/2014/main" val="1503569079"/>
                    </a:ext>
                  </a:extLst>
                </a:gridCol>
                <a:gridCol w="576072">
                  <a:extLst>
                    <a:ext uri="{9D8B030D-6E8A-4147-A177-3AD203B41FA5}">
                      <a16:colId xmlns:a16="http://schemas.microsoft.com/office/drawing/2014/main" val="1379918346"/>
                    </a:ext>
                  </a:extLst>
                </a:gridCol>
                <a:gridCol w="493776">
                  <a:extLst>
                    <a:ext uri="{9D8B030D-6E8A-4147-A177-3AD203B41FA5}">
                      <a16:colId xmlns:a16="http://schemas.microsoft.com/office/drawing/2014/main" val="251821236"/>
                    </a:ext>
                  </a:extLst>
                </a:gridCol>
                <a:gridCol w="576072">
                  <a:extLst>
                    <a:ext uri="{9D8B030D-6E8A-4147-A177-3AD203B41FA5}">
                      <a16:colId xmlns:a16="http://schemas.microsoft.com/office/drawing/2014/main" val="3963039248"/>
                    </a:ext>
                  </a:extLst>
                </a:gridCol>
                <a:gridCol w="576072">
                  <a:extLst>
                    <a:ext uri="{9D8B030D-6E8A-4147-A177-3AD203B41FA5}">
                      <a16:colId xmlns:a16="http://schemas.microsoft.com/office/drawing/2014/main" val="2451728609"/>
                    </a:ext>
                  </a:extLst>
                </a:gridCol>
                <a:gridCol w="576072">
                  <a:extLst>
                    <a:ext uri="{9D8B030D-6E8A-4147-A177-3AD203B41FA5}">
                      <a16:colId xmlns:a16="http://schemas.microsoft.com/office/drawing/2014/main" val="2075267642"/>
                    </a:ext>
                  </a:extLst>
                </a:gridCol>
                <a:gridCol w="576072">
                  <a:extLst>
                    <a:ext uri="{9D8B030D-6E8A-4147-A177-3AD203B41FA5}">
                      <a16:colId xmlns:a16="http://schemas.microsoft.com/office/drawing/2014/main" val="3163933209"/>
                    </a:ext>
                  </a:extLst>
                </a:gridCol>
                <a:gridCol w="576072">
                  <a:extLst>
                    <a:ext uri="{9D8B030D-6E8A-4147-A177-3AD203B41FA5}">
                      <a16:colId xmlns:a16="http://schemas.microsoft.com/office/drawing/2014/main" val="24567419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1493513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- 2021-12-01 14:02:00</a:t>
                      </a:r>
                      <a:r>
                        <a:rPr kumimoji="0" lang="en-US" sz="1000" b="0" i="0" u="none" strike="noStrike" kern="1200" cap="none" spc="0" normalizeH="0" baseline="0" noProof="0">
                          <a:ln>
                            <a:noFill/>
                          </a:ln>
                          <a:solidFill>
                            <a:prstClr val="black"/>
                          </a:solidFill>
                          <a:effectLst/>
                          <a:uLnTx/>
                          <a:uFillTx/>
                          <a:latin typeface="+mn-lt"/>
                          <a:ea typeface="+mn-ea"/>
                          <a:cs typeface="+mn-cs"/>
                        </a:rPr>
                        <a:t>
 Make your holiday celebrations more festive with SCS x MONIN! Try this delicious Bomboloni recipe made with SCS Salted Butter and Le Fruit de MONIN. #ButterTogetherWithMONIN
Bomboloni Doughnuts
Ingredients:
25g SCS Salted Butter
80g cooking oil (for frying)
400g high protein flour
280g water
100g low protein flour
80g sugar
11g yeast
1 egg
Ingredients for Custard Filling:
50g Le Fruit de MONIN
125g milk
100g whipping cream
50g instant custard
Instructions for Bomboloni Doughnuts:
1. Add flour, sugar and yeast into the mixer bowl.
2. Evenly distribute cubes of SCS Salted Butter over the flour, then pour in the egg and lukewarm water.
3. Using a hook attachment on the mixer, knead on low speed for 10 minutes. Ensure the dough is smooth, elastic and slightly tacky.
4. Put the dough onto a clean work surface. Shape the dough into a smooth ball by kneading it 2 times.
5. Place the dough in a clean bowl lightly greased with oil and cover with plastic wrap. Leave to proof for 2-3 hours or until tripled in size.
6. Once the dough has risen, put it out onto a clean work surface, knock out the air, then knead it a few times back into a smooth ball.
7. Flatten the dough with your hands then roll out into a rectangle ½ inch (1.5cm) thick.
8. Use a cookie cutter or cup to cut out round doughnuts about 3.5cm (9cm) in diameter.
9. Place the cut out doughnuts on a surface lined with baking parchment and cover loosely with plastic wrap. Leave to proof for 1 - 1.5 hours or until doubled in size.
10. Once the dough is ready, heat oil in a deep pan or not until it reached 170°C. Fry the doughnuts until golden brown on both sides.
11. To fill the bomboloni, insert a small knife into the side of the doughnut and move it around to make a small hole.
Instructions for custard filling:
1. Stir milk and instant custard powder in a bowl. Then add Le Fruit de MONIN and stir all together until well combined.
2. Beat whipping cream until soft peaks are formed.
3. Add the custard filling and combine well.
4. Pipe filling into the prepared doughnuts.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640</a:t>
                      </a:r>
                    </a:p>
                  </a:txBody>
                  <a:tcPr/>
                </a:tc>
                <a:extLst>
                  <a:ext uri="{0D108BD9-81ED-4DB2-BD59-A6C34878D82A}">
                    <a16:rowId xmlns:a16="http://schemas.microsoft.com/office/drawing/2014/main" val="1695446313"/>
                  </a:ext>
                </a:extLst>
              </a:tr>
            </a:tbl>
          </a:graphicData>
        </a:graphic>
      </p:graphicFrame>
      <p:sp>
        <p:nvSpPr>
          <p:cNvPr id="4" name="Text Placeholder 3">
            <a:extLst>
              <a:ext uri="{FF2B5EF4-FFF2-40B4-BE49-F238E27FC236}">
                <a16:creationId xmlns:a16="http://schemas.microsoft.com/office/drawing/2014/main" id="{F56BD63F-5BAD-49FE-8C19-30549C411456}"/>
              </a:ext>
            </a:extLst>
          </p:cNvPr>
          <p:cNvSpPr>
            <a:spLocks noGrp="1"/>
          </p:cNvSpPr>
          <p:nvPr>
            <p:ph type="body" sz="quarter" idx="14"/>
          </p:nvPr>
        </p:nvSpPr>
        <p:spPr/>
        <p:txBody>
          <a:bodyPr/>
          <a:lstStyle/>
          <a:p>
            <a:r>
              <a:rPr lang="en-US"/>
              <a:t>12/01/2021 - 12/06/2021</a:t>
            </a:r>
          </a:p>
        </p:txBody>
      </p:sp>
    </p:spTree>
    <p:extLst>
      <p:ext uri="{BB962C8B-B14F-4D97-AF65-F5344CB8AC3E}">
        <p14:creationId xmlns:p14="http://schemas.microsoft.com/office/powerpoint/2010/main" val="19117833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0CC9DA-BBCA-4CF0-B933-EAA59D3968AA}"/>
              </a:ext>
            </a:extLst>
          </p:cNvPr>
          <p:cNvSpPr>
            <a:spLocks noGrp="1"/>
          </p:cNvSpPr>
          <p:nvPr>
            <p:ph type="title"/>
          </p:nvPr>
        </p:nvSpPr>
        <p:spPr/>
        <p:txBody>
          <a:bodyPr/>
          <a:lstStyle/>
          <a:p>
            <a:r>
              <a:rPr lang="en-US"/>
              <a:t>Facebook Facebook FB - Own Posts Table I-Rate (Insights)  | SCS Dairy MY - 12 of 12</a:t>
            </a:r>
          </a:p>
        </p:txBody>
      </p:sp>
      <p:graphicFrame>
        <p:nvGraphicFramePr>
          <p:cNvPr id="5" name="Table Placeholder 4">
            <a:extLst>
              <a:ext uri="{FF2B5EF4-FFF2-40B4-BE49-F238E27FC236}">
                <a16:creationId xmlns:a16="http://schemas.microsoft.com/office/drawing/2014/main" id="{308E57FC-8C71-4435-A29D-19496D376979}"/>
              </a:ext>
            </a:extLst>
          </p:cNvPr>
          <p:cNvGraphicFramePr>
            <a:graphicFrameLocks noGrp="1"/>
          </p:cNvGraphicFramePr>
          <p:nvPr>
            <p:ph type="tbl" sz="quarter" idx="13"/>
            <p:extLst>
              <p:ext uri="{D42A27DB-BD31-4B8C-83A1-F6EECF244321}">
                <p14:modId xmlns:p14="http://schemas.microsoft.com/office/powerpoint/2010/main" val="21358689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180940247"/>
                    </a:ext>
                  </a:extLst>
                </a:gridCol>
                <a:gridCol w="740664">
                  <a:extLst>
                    <a:ext uri="{9D8B030D-6E8A-4147-A177-3AD203B41FA5}">
                      <a16:colId xmlns:a16="http://schemas.microsoft.com/office/drawing/2014/main" val="2806068164"/>
                    </a:ext>
                  </a:extLst>
                </a:gridCol>
                <a:gridCol w="740664">
                  <a:extLst>
                    <a:ext uri="{9D8B030D-6E8A-4147-A177-3AD203B41FA5}">
                      <a16:colId xmlns:a16="http://schemas.microsoft.com/office/drawing/2014/main" val="415584804"/>
                    </a:ext>
                  </a:extLst>
                </a:gridCol>
                <a:gridCol w="576072">
                  <a:extLst>
                    <a:ext uri="{9D8B030D-6E8A-4147-A177-3AD203B41FA5}">
                      <a16:colId xmlns:a16="http://schemas.microsoft.com/office/drawing/2014/main" val="3065653165"/>
                    </a:ext>
                  </a:extLst>
                </a:gridCol>
                <a:gridCol w="576072">
                  <a:extLst>
                    <a:ext uri="{9D8B030D-6E8A-4147-A177-3AD203B41FA5}">
                      <a16:colId xmlns:a16="http://schemas.microsoft.com/office/drawing/2014/main" val="1783069388"/>
                    </a:ext>
                  </a:extLst>
                </a:gridCol>
                <a:gridCol w="493776">
                  <a:extLst>
                    <a:ext uri="{9D8B030D-6E8A-4147-A177-3AD203B41FA5}">
                      <a16:colId xmlns:a16="http://schemas.microsoft.com/office/drawing/2014/main" val="538208293"/>
                    </a:ext>
                  </a:extLst>
                </a:gridCol>
                <a:gridCol w="576072">
                  <a:extLst>
                    <a:ext uri="{9D8B030D-6E8A-4147-A177-3AD203B41FA5}">
                      <a16:colId xmlns:a16="http://schemas.microsoft.com/office/drawing/2014/main" val="2779076008"/>
                    </a:ext>
                  </a:extLst>
                </a:gridCol>
                <a:gridCol w="576072">
                  <a:extLst>
                    <a:ext uri="{9D8B030D-6E8A-4147-A177-3AD203B41FA5}">
                      <a16:colId xmlns:a16="http://schemas.microsoft.com/office/drawing/2014/main" val="990141504"/>
                    </a:ext>
                  </a:extLst>
                </a:gridCol>
                <a:gridCol w="576072">
                  <a:extLst>
                    <a:ext uri="{9D8B030D-6E8A-4147-A177-3AD203B41FA5}">
                      <a16:colId xmlns:a16="http://schemas.microsoft.com/office/drawing/2014/main" val="1199503265"/>
                    </a:ext>
                  </a:extLst>
                </a:gridCol>
                <a:gridCol w="576072">
                  <a:extLst>
                    <a:ext uri="{9D8B030D-6E8A-4147-A177-3AD203B41FA5}">
                      <a16:colId xmlns:a16="http://schemas.microsoft.com/office/drawing/2014/main" val="1022953466"/>
                    </a:ext>
                  </a:extLst>
                </a:gridCol>
                <a:gridCol w="576072">
                  <a:extLst>
                    <a:ext uri="{9D8B030D-6E8A-4147-A177-3AD203B41FA5}">
                      <a16:colId xmlns:a16="http://schemas.microsoft.com/office/drawing/2014/main" val="9093537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8699494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- 2021-12-01 11:05:00</a:t>
                      </a:r>
                      <a:r>
                        <a:rPr kumimoji="0" lang="en-US" sz="1000" b="0" i="0" u="none" strike="noStrike" kern="1200" cap="none" spc="0" normalizeH="0" baseline="0" noProof="0">
                          <a:ln>
                            <a:noFill/>
                          </a:ln>
                          <a:solidFill>
                            <a:prstClr val="black"/>
                          </a:solidFill>
                          <a:effectLst/>
                          <a:uLnTx/>
                          <a:uFillTx/>
                          <a:latin typeface="+mn-lt"/>
                          <a:ea typeface="+mn-ea"/>
                          <a:cs typeface="+mn-cs"/>
                        </a:rPr>
                        <a:t>
 Have you gotten these exclusive SCS Tote Bags yet?
All you have to do is buy SCS Salted Butter or SCS Unsalted Butter Triple Pack and take home a beautiful tote bag absolutely FREE! 
4 collectible designs so hurry and get yours today! Exclusively available at Tesco Lotus’s! 
*While stocks last.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extLst>
                  <a:ext uri="{0D108BD9-81ED-4DB2-BD59-A6C34878D82A}">
                    <a16:rowId xmlns:a16="http://schemas.microsoft.com/office/drawing/2014/main" val="4087133299"/>
                  </a:ext>
                </a:extLst>
              </a:tr>
            </a:tbl>
          </a:graphicData>
        </a:graphic>
      </p:graphicFrame>
      <p:sp>
        <p:nvSpPr>
          <p:cNvPr id="4" name="Text Placeholder 3">
            <a:extLst>
              <a:ext uri="{FF2B5EF4-FFF2-40B4-BE49-F238E27FC236}">
                <a16:creationId xmlns:a16="http://schemas.microsoft.com/office/drawing/2014/main" id="{B363C883-9BF3-416A-861D-904B42D4EC41}"/>
              </a:ext>
            </a:extLst>
          </p:cNvPr>
          <p:cNvSpPr>
            <a:spLocks noGrp="1"/>
          </p:cNvSpPr>
          <p:nvPr>
            <p:ph type="body" sz="quarter" idx="14"/>
          </p:nvPr>
        </p:nvSpPr>
        <p:spPr/>
        <p:txBody>
          <a:bodyPr/>
          <a:lstStyle/>
          <a:p>
            <a:r>
              <a:rPr lang="en-US"/>
              <a:t>12/01/2021 - 12/06/2021</a:t>
            </a:r>
          </a:p>
        </p:txBody>
      </p:sp>
    </p:spTree>
    <p:extLst>
      <p:ext uri="{BB962C8B-B14F-4D97-AF65-F5344CB8AC3E}">
        <p14:creationId xmlns:p14="http://schemas.microsoft.com/office/powerpoint/2010/main" val="215938280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710</Words>
  <Application>Microsoft Office PowerPoint</Application>
  <PresentationFormat>On-screen Show (4:3)</PresentationFormat>
  <Paragraphs>277</Paragraphs>
  <Slides>12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quintly_template</vt:lpstr>
      <vt:lpstr>Facebook Facebook FB - Own Posts Table I-Rate (Insights)  | SCS Dairy MY - 1 of 12</vt:lpstr>
      <vt:lpstr>Facebook Facebook FB - Own Posts Table I-Rate (Insights)  | SCS Dairy MY - 2 of 12</vt:lpstr>
      <vt:lpstr>Facebook Facebook FB - Own Posts Table I-Rate (Insights)  | SCS Dairy MY - 3 of 12</vt:lpstr>
      <vt:lpstr>Facebook Facebook FB - Own Posts Table I-Rate (Insights)  | SCS Dairy MY - 4 of 12</vt:lpstr>
      <vt:lpstr>Facebook Facebook FB - Own Posts Table I-Rate (Insights)  | SCS Dairy MY - 5 of 12</vt:lpstr>
      <vt:lpstr>Facebook Facebook FB - Own Posts Table I-Rate (Insights)  | SCS Dairy MY - 6 of 12</vt:lpstr>
      <vt:lpstr>Facebook Facebook FB - Own Posts Table I-Rate (Insights)  | SCS Dairy MY - 7 of 12</vt:lpstr>
      <vt:lpstr>Facebook Facebook FB - Own Posts Table I-Rate (Insights)  | SCS Dairy MY - 8 of 12</vt:lpstr>
      <vt:lpstr>Facebook Facebook FB - Own Posts Table I-Rate (Insights)  | SCS Dairy MY - 9 of 12</vt:lpstr>
      <vt:lpstr>Facebook Facebook FB - Own Posts Table I-Rate (Insights)  | SCS Dairy MY - 10 of 12</vt:lpstr>
      <vt:lpstr>Facebook Facebook FB - Own Posts Table I-Rate (Insights)  | SCS Dairy MY - 11 of 12</vt:lpstr>
      <vt:lpstr>Facebook Facebook FB - Own Posts Table I-Rate (Insights)  | SCS Dairy MY - 12 of 12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Facebook FB - Own Posts Table I-Rate (Insights)  | SCS Dairy MY - 1 of 12</dc:title>
  <dc:creator>Frederik Peiniger</dc:creator>
  <cp:lastModifiedBy>Frederik Peiniger</cp:lastModifiedBy>
  <cp:revision>1</cp:revision>
  <dcterms:created xsi:type="dcterms:W3CDTF">2022-01-11T10:13:37Z</dcterms:created>
  <dcterms:modified xsi:type="dcterms:W3CDTF">2022-01-11T10:14:36Z</dcterms:modified>
</cp:coreProperties>
</file>