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2" r:id="rId36"/>
    <p:sldId id="293" r:id="rId37"/>
    <p:sldId id="294"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Sheet1!$A$2:$A$20</c:f>
              <c:numCache>
                <c:formatCode>m/d/yyyy</c:formatCode>
                <c:ptCount val="19"/>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numCache>
            </c:numRef>
          </c:cat>
          <c:val>
            <c:numRef>
              <c:f>Sheet1!$B$2:$B$20</c:f>
              <c:numCache>
                <c:formatCode>General</c:formatCode>
                <c:ptCount val="19"/>
                <c:pt idx="0">
                  <c:v>124763</c:v>
                </c:pt>
                <c:pt idx="1">
                  <c:v>124768</c:v>
                </c:pt>
                <c:pt idx="2">
                  <c:v>124784</c:v>
                </c:pt>
                <c:pt idx="3">
                  <c:v>124789</c:v>
                </c:pt>
                <c:pt idx="4">
                  <c:v>124794</c:v>
                </c:pt>
                <c:pt idx="5">
                  <c:v>124796</c:v>
                </c:pt>
                <c:pt idx="6">
                  <c:v>124814</c:v>
                </c:pt>
                <c:pt idx="7">
                  <c:v>124821</c:v>
                </c:pt>
                <c:pt idx="8">
                  <c:v>124832</c:v>
                </c:pt>
                <c:pt idx="9">
                  <c:v>124834</c:v>
                </c:pt>
                <c:pt idx="10">
                  <c:v>124835</c:v>
                </c:pt>
                <c:pt idx="11">
                  <c:v>124845</c:v>
                </c:pt>
                <c:pt idx="12">
                  <c:v>124856</c:v>
                </c:pt>
                <c:pt idx="13">
                  <c:v>124865</c:v>
                </c:pt>
                <c:pt idx="14">
                  <c:v>124866</c:v>
                </c:pt>
                <c:pt idx="15">
                  <c:v>124872</c:v>
                </c:pt>
                <c:pt idx="16">
                  <c:v>124912</c:v>
                </c:pt>
                <c:pt idx="17">
                  <c:v>124937</c:v>
                </c:pt>
                <c:pt idx="18">
                  <c:v>124985</c:v>
                </c:pt>
              </c:numCache>
            </c:numRef>
          </c:val>
          <c:smooth val="0"/>
          <c:extLst>
            <c:ext xmlns:c16="http://schemas.microsoft.com/office/drawing/2014/chart" uri="{C3380CC4-5D6E-409C-BE32-E72D297353CC}">
              <c16:uniqueId val="{00000000-0B0E-41AD-B42F-FA9C38C29461}"/>
            </c:ext>
          </c:extLst>
        </c:ser>
        <c:dLbls>
          <c:showLegendKey val="0"/>
          <c:showVal val="0"/>
          <c:showCatName val="0"/>
          <c:showSerName val="0"/>
          <c:showPercent val="0"/>
          <c:showBubbleSize val="0"/>
        </c:dLbls>
        <c:smooth val="0"/>
        <c:axId val="382098328"/>
        <c:axId val="382096688"/>
      </c:lineChart>
      <c:dateAx>
        <c:axId val="382098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096688"/>
        <c:crosses val="autoZero"/>
        <c:auto val="1"/>
        <c:lblOffset val="100"/>
        <c:baseTimeUnit val="days"/>
      </c:dateAx>
      <c:valAx>
        <c:axId val="382096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09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43</c:v>
                </c:pt>
                <c:pt idx="1">
                  <c:v>5242</c:v>
                </c:pt>
                <c:pt idx="2">
                  <c:v>7361</c:v>
                </c:pt>
                <c:pt idx="3">
                  <c:v>2993</c:v>
                </c:pt>
                <c:pt idx="4">
                  <c:v>1716</c:v>
                </c:pt>
                <c:pt idx="5">
                  <c:v>1133</c:v>
                </c:pt>
                <c:pt idx="6">
                  <c:v>865</c:v>
                </c:pt>
              </c:numCache>
            </c:numRef>
          </c:val>
          <c:extLst>
            <c:ext xmlns:c16="http://schemas.microsoft.com/office/drawing/2014/chart" uri="{C3380CC4-5D6E-409C-BE32-E72D297353CC}">
              <c16:uniqueId val="{00000000-60C7-4383-B4B0-06BD14E4BC3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134</c:v>
                </c:pt>
                <c:pt idx="1">
                  <c:v>8036</c:v>
                </c:pt>
                <c:pt idx="2">
                  <c:v>28624</c:v>
                </c:pt>
                <c:pt idx="3">
                  <c:v>32012</c:v>
                </c:pt>
                <c:pt idx="4">
                  <c:v>19342</c:v>
                </c:pt>
                <c:pt idx="5">
                  <c:v>11658</c:v>
                </c:pt>
                <c:pt idx="6">
                  <c:v>4627</c:v>
                </c:pt>
              </c:numCache>
            </c:numRef>
          </c:val>
          <c:extLst>
            <c:ext xmlns:c16="http://schemas.microsoft.com/office/drawing/2014/chart" uri="{C3380CC4-5D6E-409C-BE32-E72D297353CC}">
              <c16:uniqueId val="{00000001-60C7-4383-B4B0-06BD14E4BC36}"/>
            </c:ext>
          </c:extLst>
        </c:ser>
        <c:dLbls>
          <c:showLegendKey val="0"/>
          <c:showVal val="0"/>
          <c:showCatName val="0"/>
          <c:showSerName val="0"/>
          <c:showPercent val="0"/>
          <c:showBubbleSize val="0"/>
        </c:dLbls>
        <c:gapWidth val="219"/>
        <c:overlap val="-27"/>
        <c:axId val="387921448"/>
        <c:axId val="387917184"/>
      </c:barChart>
      <c:catAx>
        <c:axId val="38792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17184"/>
        <c:crosses val="autoZero"/>
        <c:auto val="1"/>
        <c:lblAlgn val="ctr"/>
        <c:lblOffset val="100"/>
        <c:noMultiLvlLbl val="0"/>
      </c:catAx>
      <c:valAx>
        <c:axId val="387917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2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Sheet1!$A$2:$A$20</c:f>
              <c:numCache>
                <c:formatCode>m/d/yyyy</c:formatCode>
                <c:ptCount val="19"/>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numCache>
            </c:numRef>
          </c:cat>
          <c:val>
            <c:numRef>
              <c:f>Sheet1!$B$2:$B$20</c:f>
              <c:numCache>
                <c:formatCode>General</c:formatCode>
                <c:ptCount val="19"/>
                <c:pt idx="0">
                  <c:v>22507</c:v>
                </c:pt>
                <c:pt idx="1">
                  <c:v>29852</c:v>
                </c:pt>
                <c:pt idx="2">
                  <c:v>30167</c:v>
                </c:pt>
                <c:pt idx="3">
                  <c:v>22035</c:v>
                </c:pt>
                <c:pt idx="4">
                  <c:v>20250</c:v>
                </c:pt>
                <c:pt idx="5">
                  <c:v>28592</c:v>
                </c:pt>
                <c:pt idx="6">
                  <c:v>34550</c:v>
                </c:pt>
                <c:pt idx="7">
                  <c:v>35488</c:v>
                </c:pt>
                <c:pt idx="8">
                  <c:v>31715</c:v>
                </c:pt>
                <c:pt idx="9">
                  <c:v>48423</c:v>
                </c:pt>
                <c:pt idx="10">
                  <c:v>53933</c:v>
                </c:pt>
                <c:pt idx="11">
                  <c:v>32257</c:v>
                </c:pt>
                <c:pt idx="12">
                  <c:v>23100</c:v>
                </c:pt>
                <c:pt idx="13">
                  <c:v>14374</c:v>
                </c:pt>
                <c:pt idx="14">
                  <c:v>23334</c:v>
                </c:pt>
                <c:pt idx="15">
                  <c:v>31907</c:v>
                </c:pt>
                <c:pt idx="16">
                  <c:v>32110</c:v>
                </c:pt>
                <c:pt idx="17">
                  <c:v>31189</c:v>
                </c:pt>
                <c:pt idx="18">
                  <c:v>19481</c:v>
                </c:pt>
              </c:numCache>
            </c:numRef>
          </c:val>
          <c:smooth val="0"/>
          <c:extLst>
            <c:ext xmlns:c16="http://schemas.microsoft.com/office/drawing/2014/chart" uri="{C3380CC4-5D6E-409C-BE32-E72D297353CC}">
              <c16:uniqueId val="{00000000-96EE-42BE-B803-61E78B23E0D8}"/>
            </c:ext>
          </c:extLst>
        </c:ser>
        <c:dLbls>
          <c:showLegendKey val="0"/>
          <c:showVal val="0"/>
          <c:showCatName val="0"/>
          <c:showSerName val="0"/>
          <c:showPercent val="0"/>
          <c:showBubbleSize val="0"/>
        </c:dLbls>
        <c:smooth val="0"/>
        <c:axId val="387926696"/>
        <c:axId val="387919808"/>
      </c:lineChart>
      <c:dateAx>
        <c:axId val="387926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19808"/>
        <c:crosses val="autoZero"/>
        <c:auto val="1"/>
        <c:lblOffset val="100"/>
        <c:baseTimeUnit val="days"/>
      </c:dateAx>
      <c:valAx>
        <c:axId val="387919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2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Sheet1!$A$2:$A$20</c:f>
              <c:numCache>
                <c:formatCode>m/d/yyyy</c:formatCode>
                <c:ptCount val="19"/>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numCache>
            </c:numRef>
          </c:cat>
          <c:val>
            <c:numRef>
              <c:f>Sheet1!$B$2:$B$20</c:f>
              <c:numCache>
                <c:formatCode>General</c:formatCode>
                <c:ptCount val="19"/>
                <c:pt idx="0">
                  <c:v>95</c:v>
                </c:pt>
                <c:pt idx="1">
                  <c:v>98</c:v>
                </c:pt>
                <c:pt idx="2">
                  <c:v>100</c:v>
                </c:pt>
                <c:pt idx="3">
                  <c:v>54</c:v>
                </c:pt>
                <c:pt idx="4">
                  <c:v>31</c:v>
                </c:pt>
                <c:pt idx="5">
                  <c:v>68</c:v>
                </c:pt>
                <c:pt idx="6">
                  <c:v>101</c:v>
                </c:pt>
                <c:pt idx="7">
                  <c:v>77</c:v>
                </c:pt>
                <c:pt idx="8">
                  <c:v>83</c:v>
                </c:pt>
                <c:pt idx="9">
                  <c:v>61</c:v>
                </c:pt>
                <c:pt idx="10">
                  <c:v>55</c:v>
                </c:pt>
                <c:pt idx="11">
                  <c:v>41</c:v>
                </c:pt>
                <c:pt idx="12">
                  <c:v>57</c:v>
                </c:pt>
                <c:pt idx="13">
                  <c:v>61</c:v>
                </c:pt>
                <c:pt idx="14">
                  <c:v>90</c:v>
                </c:pt>
                <c:pt idx="15">
                  <c:v>284</c:v>
                </c:pt>
                <c:pt idx="16">
                  <c:v>272</c:v>
                </c:pt>
                <c:pt idx="17">
                  <c:v>297</c:v>
                </c:pt>
                <c:pt idx="18">
                  <c:v>166</c:v>
                </c:pt>
              </c:numCache>
            </c:numRef>
          </c:val>
          <c:smooth val="0"/>
          <c:extLst>
            <c:ext xmlns:c16="http://schemas.microsoft.com/office/drawing/2014/chart" uri="{C3380CC4-5D6E-409C-BE32-E72D297353CC}">
              <c16:uniqueId val="{00000000-1554-4E3E-8B5E-B137A661EAFF}"/>
            </c:ext>
          </c:extLst>
        </c:ser>
        <c:dLbls>
          <c:showLegendKey val="0"/>
          <c:showVal val="0"/>
          <c:showCatName val="0"/>
          <c:showSerName val="0"/>
          <c:showPercent val="0"/>
          <c:showBubbleSize val="0"/>
        </c:dLbls>
        <c:smooth val="0"/>
        <c:axId val="387931616"/>
        <c:axId val="387929976"/>
      </c:lineChart>
      <c:dateAx>
        <c:axId val="387931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29976"/>
        <c:crosses val="autoZero"/>
        <c:auto val="1"/>
        <c:lblOffset val="100"/>
        <c:baseTimeUnit val="days"/>
      </c:dateAx>
      <c:valAx>
        <c:axId val="387929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3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Sheet1!$A$2:$A$20</c:f>
              <c:numCache>
                <c:formatCode>m/d/yyyy</c:formatCode>
                <c:ptCount val="19"/>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numCache>
            </c:numRef>
          </c:cat>
          <c:val>
            <c:numRef>
              <c:f>Sheet1!$B$2:$B$20</c:f>
              <c:numCache>
                <c:formatCode>General</c:formatCode>
                <c:ptCount val="19"/>
                <c:pt idx="0">
                  <c:v>544</c:v>
                </c:pt>
                <c:pt idx="1">
                  <c:v>940</c:v>
                </c:pt>
                <c:pt idx="2">
                  <c:v>766</c:v>
                </c:pt>
                <c:pt idx="3">
                  <c:v>241</c:v>
                </c:pt>
                <c:pt idx="4">
                  <c:v>228</c:v>
                </c:pt>
                <c:pt idx="5">
                  <c:v>408</c:v>
                </c:pt>
                <c:pt idx="6">
                  <c:v>512</c:v>
                </c:pt>
                <c:pt idx="7">
                  <c:v>782</c:v>
                </c:pt>
                <c:pt idx="8">
                  <c:v>413</c:v>
                </c:pt>
                <c:pt idx="9">
                  <c:v>634</c:v>
                </c:pt>
                <c:pt idx="10">
                  <c:v>674</c:v>
                </c:pt>
                <c:pt idx="11">
                  <c:v>1345</c:v>
                </c:pt>
                <c:pt idx="12">
                  <c:v>4142</c:v>
                </c:pt>
                <c:pt idx="13">
                  <c:v>251</c:v>
                </c:pt>
                <c:pt idx="14">
                  <c:v>740</c:v>
                </c:pt>
                <c:pt idx="15">
                  <c:v>1223</c:v>
                </c:pt>
                <c:pt idx="16">
                  <c:v>1048</c:v>
                </c:pt>
                <c:pt idx="17">
                  <c:v>1086</c:v>
                </c:pt>
                <c:pt idx="18">
                  <c:v>608</c:v>
                </c:pt>
              </c:numCache>
            </c:numRef>
          </c:val>
          <c:smooth val="0"/>
          <c:extLst>
            <c:ext xmlns:c16="http://schemas.microsoft.com/office/drawing/2014/chart" uri="{C3380CC4-5D6E-409C-BE32-E72D297353CC}">
              <c16:uniqueId val="{00000000-66C1-4392-B677-B60348F52533}"/>
            </c:ext>
          </c:extLst>
        </c:ser>
        <c:dLbls>
          <c:showLegendKey val="0"/>
          <c:showVal val="0"/>
          <c:showCatName val="0"/>
          <c:showSerName val="0"/>
          <c:showPercent val="0"/>
          <c:showBubbleSize val="0"/>
        </c:dLbls>
        <c:smooth val="0"/>
        <c:axId val="387934896"/>
        <c:axId val="387935552"/>
      </c:lineChart>
      <c:dateAx>
        <c:axId val="387934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35552"/>
        <c:crosses val="autoZero"/>
        <c:auto val="1"/>
        <c:lblOffset val="100"/>
        <c:baseTimeUnit val="days"/>
      </c:dateAx>
      <c:valAx>
        <c:axId val="38793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3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Sheet1!$A$2:$A$20</c:f>
              <c:numCache>
                <c:formatCode>m/d/yyyy</c:formatCode>
                <c:ptCount val="19"/>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numCache>
            </c:numRef>
          </c:cat>
          <c:val>
            <c:numRef>
              <c:f>Sheet1!$B$2:$B$20</c:f>
              <c:numCache>
                <c:formatCode>General</c:formatCode>
                <c:ptCount val="19"/>
                <c:pt idx="0">
                  <c:v>7.7347889164081696E-2</c:v>
                </c:pt>
                <c:pt idx="1">
                  <c:v>0.12182903859255401</c:v>
                </c:pt>
                <c:pt idx="2">
                  <c:v>0.153074309162018</c:v>
                </c:pt>
                <c:pt idx="3">
                  <c:v>4.6479573029025702E-2</c:v>
                </c:pt>
                <c:pt idx="4">
                  <c:v>2.2437515525959399E-2</c:v>
                </c:pt>
                <c:pt idx="5">
                  <c:v>5.1284105933731297E-2</c:v>
                </c:pt>
                <c:pt idx="6">
                  <c:v>4.08637474460158E-2</c:v>
                </c:pt>
                <c:pt idx="7">
                  <c:v>9.77430958923865E-2</c:v>
                </c:pt>
                <c:pt idx="8">
                  <c:v>3.6050181853139601E-2</c:v>
                </c:pt>
                <c:pt idx="9">
                  <c:v>2.16288962053303E-2</c:v>
                </c:pt>
                <c:pt idx="10">
                  <c:v>7.8504253648845695E-2</c:v>
                </c:pt>
                <c:pt idx="11">
                  <c:v>1.6821531560397299E-2</c:v>
                </c:pt>
                <c:pt idx="12">
                  <c:v>4.0048057669202997E-2</c:v>
                </c:pt>
                <c:pt idx="13">
                  <c:v>0</c:v>
                </c:pt>
                <c:pt idx="14">
                  <c:v>0.158371040723982</c:v>
                </c:pt>
                <c:pt idx="15">
                  <c:v>0</c:v>
                </c:pt>
                <c:pt idx="16">
                  <c:v>0.83792396630688903</c:v>
                </c:pt>
                <c:pt idx="17">
                  <c:v>6.18375972591335E-2</c:v>
                </c:pt>
                <c:pt idx="18">
                  <c:v>0.63579836909115595</c:v>
                </c:pt>
              </c:numCache>
            </c:numRef>
          </c:val>
          <c:smooth val="0"/>
          <c:extLst>
            <c:ext xmlns:c16="http://schemas.microsoft.com/office/drawing/2014/chart" uri="{C3380CC4-5D6E-409C-BE32-E72D297353CC}">
              <c16:uniqueId val="{00000000-A5D8-43B3-A98F-DAD79A2D085E}"/>
            </c:ext>
          </c:extLst>
        </c:ser>
        <c:dLbls>
          <c:showLegendKey val="0"/>
          <c:showVal val="0"/>
          <c:showCatName val="0"/>
          <c:showSerName val="0"/>
          <c:showPercent val="0"/>
          <c:showBubbleSize val="0"/>
        </c:dLbls>
        <c:smooth val="0"/>
        <c:axId val="387912264"/>
        <c:axId val="387907344"/>
      </c:lineChart>
      <c:dateAx>
        <c:axId val="387912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07344"/>
        <c:crosses val="autoZero"/>
        <c:auto val="1"/>
        <c:lblOffset val="100"/>
        <c:baseTimeUnit val="days"/>
      </c:dateAx>
      <c:valAx>
        <c:axId val="38790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1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3301</c:v>
                </c:pt>
              </c:numCache>
            </c:numRef>
          </c:val>
          <c:extLst>
            <c:ext xmlns:c16="http://schemas.microsoft.com/office/drawing/2014/chart" uri="{C3380CC4-5D6E-409C-BE32-E72D297353CC}">
              <c16:uniqueId val="{00000000-67FB-4EC7-A2A5-F9862C1EFC2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64</c:v>
                </c:pt>
              </c:numCache>
            </c:numRef>
          </c:val>
          <c:extLst>
            <c:ext xmlns:c16="http://schemas.microsoft.com/office/drawing/2014/chart" uri="{C3380CC4-5D6E-409C-BE32-E72D297353CC}">
              <c16:uniqueId val="{00000001-67FB-4EC7-A2A5-F9862C1EFC2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3</c:v>
                </c:pt>
              </c:numCache>
            </c:numRef>
          </c:val>
          <c:extLst>
            <c:ext xmlns:c16="http://schemas.microsoft.com/office/drawing/2014/chart" uri="{C3380CC4-5D6E-409C-BE32-E72D297353CC}">
              <c16:uniqueId val="{00000002-67FB-4EC7-A2A5-F9862C1EFC2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5</c:v>
                </c:pt>
              </c:numCache>
            </c:numRef>
          </c:val>
          <c:extLst>
            <c:ext xmlns:c16="http://schemas.microsoft.com/office/drawing/2014/chart" uri="{C3380CC4-5D6E-409C-BE32-E72D297353CC}">
              <c16:uniqueId val="{00000003-67FB-4EC7-A2A5-F9862C1EFC2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3</c:v>
                </c:pt>
              </c:numCache>
            </c:numRef>
          </c:val>
          <c:extLst>
            <c:ext xmlns:c16="http://schemas.microsoft.com/office/drawing/2014/chart" uri="{C3380CC4-5D6E-409C-BE32-E72D297353CC}">
              <c16:uniqueId val="{00000004-67FB-4EC7-A2A5-F9862C1EFC2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67FB-4EC7-A2A5-F9862C1EFC2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1610</c:v>
                </c:pt>
              </c:numCache>
            </c:numRef>
          </c:val>
          <c:extLst>
            <c:ext xmlns:c16="http://schemas.microsoft.com/office/drawing/2014/chart" uri="{C3380CC4-5D6E-409C-BE32-E72D297353CC}">
              <c16:uniqueId val="{00000006-67FB-4EC7-A2A5-F9862C1EFC2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1597</c:v>
                </c:pt>
              </c:numCache>
            </c:numRef>
          </c:val>
          <c:extLst>
            <c:ext xmlns:c16="http://schemas.microsoft.com/office/drawing/2014/chart" uri="{C3380CC4-5D6E-409C-BE32-E72D297353CC}">
              <c16:uniqueId val="{00000007-67FB-4EC7-A2A5-F9862C1EFC26}"/>
            </c:ext>
          </c:extLst>
        </c:ser>
        <c:dLbls>
          <c:showLegendKey val="0"/>
          <c:showVal val="0"/>
          <c:showCatName val="0"/>
          <c:showSerName val="0"/>
          <c:showPercent val="0"/>
          <c:showBubbleSize val="0"/>
        </c:dLbls>
        <c:gapWidth val="150"/>
        <c:overlap val="100"/>
        <c:axId val="387915872"/>
        <c:axId val="387909968"/>
      </c:barChart>
      <c:catAx>
        <c:axId val="38791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09968"/>
        <c:crosses val="autoZero"/>
        <c:auto val="1"/>
        <c:lblAlgn val="ctr"/>
        <c:lblOffset val="100"/>
        <c:noMultiLvlLbl val="0"/>
      </c:catAx>
      <c:valAx>
        <c:axId val="387909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1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4.5646011179268697E-2</c:v>
                </c:pt>
                <c:pt idx="1">
                  <c:v>4.0841167897240398E-2</c:v>
                </c:pt>
                <c:pt idx="2">
                  <c:v>0.120121082050707</c:v>
                </c:pt>
                <c:pt idx="3">
                  <c:v>9.3160572523770593E-2</c:v>
                </c:pt>
                <c:pt idx="4">
                  <c:v>0.400723929721159</c:v>
                </c:pt>
                <c:pt idx="5">
                  <c:v>6.2062559059532001E-2</c:v>
                </c:pt>
                <c:pt idx="6">
                  <c:v>0.32793055399843002</c:v>
                </c:pt>
              </c:numCache>
            </c:numRef>
          </c:val>
          <c:extLst>
            <c:ext xmlns:c16="http://schemas.microsoft.com/office/drawing/2014/chart" uri="{C3380CC4-5D6E-409C-BE32-E72D297353CC}">
              <c16:uniqueId val="{00000000-712C-4069-87BB-175A6CDA1579}"/>
            </c:ext>
          </c:extLst>
        </c:ser>
        <c:dLbls>
          <c:showLegendKey val="0"/>
          <c:showVal val="0"/>
          <c:showCatName val="0"/>
          <c:showSerName val="0"/>
          <c:showPercent val="0"/>
          <c:showBubbleSize val="0"/>
        </c:dLbls>
        <c:gapWidth val="219"/>
        <c:overlap val="-27"/>
        <c:axId val="387907672"/>
        <c:axId val="387913576"/>
      </c:barChart>
      <c:catAx>
        <c:axId val="387907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13576"/>
        <c:crosses val="autoZero"/>
        <c:auto val="1"/>
        <c:lblAlgn val="ctr"/>
        <c:lblOffset val="100"/>
        <c:noMultiLvlLbl val="0"/>
      </c:catAx>
      <c:valAx>
        <c:axId val="38791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07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DECF3-7DB3-40EB-BDA5-9F32413B70F0}"/>
              </a:ext>
            </a:extLst>
          </p:cNvPr>
          <p:cNvSpPr>
            <a:spLocks noGrp="1"/>
          </p:cNvSpPr>
          <p:nvPr>
            <p:ph type="ctrTitle"/>
          </p:nvPr>
        </p:nvSpPr>
        <p:spPr/>
        <p:txBody>
          <a:bodyPr/>
          <a:lstStyle/>
          <a:p>
            <a:r>
              <a:rPr lang="en-US"/>
              <a:t>MASTER TEMPLATE - Buttercup SCS</a:t>
            </a:r>
          </a:p>
        </p:txBody>
      </p:sp>
      <p:sp>
        <p:nvSpPr>
          <p:cNvPr id="3" name="Subtitle 2">
            <a:extLst>
              <a:ext uri="{FF2B5EF4-FFF2-40B4-BE49-F238E27FC236}">
                <a16:creationId xmlns:a16="http://schemas.microsoft.com/office/drawing/2014/main" id="{C70A7809-2B32-4D94-9B7B-991C4C228806}"/>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273103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1C319-1996-4C21-A998-F658EE5D6E82}"/>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17054875-AE2E-4138-9010-80A87805CAD8}"/>
              </a:ext>
            </a:extLst>
          </p:cNvPr>
          <p:cNvGraphicFramePr>
            <a:graphicFrameLocks noGrp="1"/>
          </p:cNvGraphicFramePr>
          <p:nvPr>
            <p:ph type="tbl" sz="quarter" idx="13"/>
            <p:extLst>
              <p:ext uri="{D42A27DB-BD31-4B8C-83A1-F6EECF244321}">
                <p14:modId xmlns:p14="http://schemas.microsoft.com/office/powerpoint/2010/main" val="1151091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94802954"/>
                    </a:ext>
                  </a:extLst>
                </a:gridCol>
                <a:gridCol w="740664">
                  <a:extLst>
                    <a:ext uri="{9D8B030D-6E8A-4147-A177-3AD203B41FA5}">
                      <a16:colId xmlns:a16="http://schemas.microsoft.com/office/drawing/2014/main" val="2233960497"/>
                    </a:ext>
                  </a:extLst>
                </a:gridCol>
                <a:gridCol w="740664">
                  <a:extLst>
                    <a:ext uri="{9D8B030D-6E8A-4147-A177-3AD203B41FA5}">
                      <a16:colId xmlns:a16="http://schemas.microsoft.com/office/drawing/2014/main" val="952764286"/>
                    </a:ext>
                  </a:extLst>
                </a:gridCol>
                <a:gridCol w="740664">
                  <a:extLst>
                    <a:ext uri="{9D8B030D-6E8A-4147-A177-3AD203B41FA5}">
                      <a16:colId xmlns:a16="http://schemas.microsoft.com/office/drawing/2014/main" val="185555017"/>
                    </a:ext>
                  </a:extLst>
                </a:gridCol>
                <a:gridCol w="740664">
                  <a:extLst>
                    <a:ext uri="{9D8B030D-6E8A-4147-A177-3AD203B41FA5}">
                      <a16:colId xmlns:a16="http://schemas.microsoft.com/office/drawing/2014/main" val="3723177886"/>
                    </a:ext>
                  </a:extLst>
                </a:gridCol>
                <a:gridCol w="740664">
                  <a:extLst>
                    <a:ext uri="{9D8B030D-6E8A-4147-A177-3AD203B41FA5}">
                      <a16:colId xmlns:a16="http://schemas.microsoft.com/office/drawing/2014/main" val="1035536038"/>
                    </a:ext>
                  </a:extLst>
                </a:gridCol>
                <a:gridCol w="740664">
                  <a:extLst>
                    <a:ext uri="{9D8B030D-6E8A-4147-A177-3AD203B41FA5}">
                      <a16:colId xmlns:a16="http://schemas.microsoft.com/office/drawing/2014/main" val="3554673001"/>
                    </a:ext>
                  </a:extLst>
                </a:gridCol>
                <a:gridCol w="740664">
                  <a:extLst>
                    <a:ext uri="{9D8B030D-6E8A-4147-A177-3AD203B41FA5}">
                      <a16:colId xmlns:a16="http://schemas.microsoft.com/office/drawing/2014/main" val="2100455135"/>
                    </a:ext>
                  </a:extLst>
                </a:gridCol>
                <a:gridCol w="740664">
                  <a:extLst>
                    <a:ext uri="{9D8B030D-6E8A-4147-A177-3AD203B41FA5}">
                      <a16:colId xmlns:a16="http://schemas.microsoft.com/office/drawing/2014/main" val="2628786221"/>
                    </a:ext>
                  </a:extLst>
                </a:gridCol>
                <a:gridCol w="740664">
                  <a:extLst>
                    <a:ext uri="{9D8B030D-6E8A-4147-A177-3AD203B41FA5}">
                      <a16:colId xmlns:a16="http://schemas.microsoft.com/office/drawing/2014/main" val="34821955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37669572"/>
                  </a:ext>
                </a:extLst>
              </a:tr>
              <a:tr h="370840">
                <a:tc>
                  <a:txBody>
                    <a:bodyPr/>
                    <a:lstStyle/>
                    <a:p>
                      <a:r>
                        <a:rPr lang="en-US" sz="1000"/>
                        <a:t>SCS Dairy MY</a:t>
                      </a:r>
                    </a:p>
                  </a:txBody>
                  <a:tcPr/>
                </a:tc>
                <a:tc>
                  <a:txBody>
                    <a:bodyPr/>
                    <a:lstStyle/>
                    <a:p>
                      <a:r>
                        <a:rPr lang="en-US" sz="1000"/>
                        <a:t>124985</a:t>
                      </a:r>
                    </a:p>
                  </a:txBody>
                  <a:tcPr/>
                </a:tc>
                <a:tc>
                  <a:txBody>
                    <a:bodyPr/>
                    <a:lstStyle/>
                    <a:p>
                      <a:r>
                        <a:rPr lang="en-US" sz="1000"/>
                        <a:t>226</a:t>
                      </a:r>
                    </a:p>
                  </a:txBody>
                  <a:tcPr/>
                </a:tc>
                <a:tc>
                  <a:txBody>
                    <a:bodyPr/>
                    <a:lstStyle/>
                    <a:p>
                      <a:r>
                        <a:rPr lang="en-US" sz="1000"/>
                        <a:t>32</a:t>
                      </a:r>
                    </a:p>
                  </a:txBody>
                  <a:tcPr/>
                </a:tc>
                <a:tc>
                  <a:txBody>
                    <a:bodyPr/>
                    <a:lstStyle/>
                    <a:p>
                      <a:r>
                        <a:rPr lang="en-US" sz="1000"/>
                        <a:t>3376</a:t>
                      </a:r>
                    </a:p>
                  </a:txBody>
                  <a:tcPr/>
                </a:tc>
                <a:tc>
                  <a:txBody>
                    <a:bodyPr/>
                    <a:lstStyle/>
                    <a:p>
                      <a:r>
                        <a:rPr lang="en-US" sz="1000"/>
                        <a:t>1610</a:t>
                      </a:r>
                    </a:p>
                  </a:txBody>
                  <a:tcPr/>
                </a:tc>
                <a:tc>
                  <a:txBody>
                    <a:bodyPr/>
                    <a:lstStyle/>
                    <a:p>
                      <a:r>
                        <a:rPr lang="en-US" sz="1000"/>
                        <a:t>1597</a:t>
                      </a:r>
                    </a:p>
                  </a:txBody>
                  <a:tcPr/>
                </a:tc>
                <a:tc>
                  <a:txBody>
                    <a:bodyPr/>
                    <a:lstStyle/>
                    <a:p>
                      <a:r>
                        <a:rPr lang="en-US" sz="1000"/>
                        <a:t>0</a:t>
                      </a:r>
                    </a:p>
                  </a:txBody>
                  <a:tcPr/>
                </a:tc>
                <a:tc>
                  <a:txBody>
                    <a:bodyPr/>
                    <a:lstStyle/>
                    <a:p>
                      <a:r>
                        <a:rPr lang="en-US" sz="1000"/>
                        <a:t>0.1647 %</a:t>
                      </a:r>
                    </a:p>
                  </a:txBody>
                  <a:tcPr/>
                </a:tc>
                <a:tc>
                  <a:txBody>
                    <a:bodyPr/>
                    <a:lstStyle/>
                    <a:p>
                      <a:r>
                        <a:rPr lang="en-US" sz="1000"/>
                        <a:t>0.0 %</a:t>
                      </a:r>
                    </a:p>
                  </a:txBody>
                  <a:tcPr/>
                </a:tc>
                <a:extLst>
                  <a:ext uri="{0D108BD9-81ED-4DB2-BD59-A6C34878D82A}">
                    <a16:rowId xmlns:a16="http://schemas.microsoft.com/office/drawing/2014/main" val="405920907"/>
                  </a:ext>
                </a:extLst>
              </a:tr>
            </a:tbl>
          </a:graphicData>
        </a:graphic>
      </p:graphicFrame>
      <p:sp>
        <p:nvSpPr>
          <p:cNvPr id="4" name="Text Placeholder 3">
            <a:extLst>
              <a:ext uri="{FF2B5EF4-FFF2-40B4-BE49-F238E27FC236}">
                <a16:creationId xmlns:a16="http://schemas.microsoft.com/office/drawing/2014/main" id="{6D154AB6-8227-4805-B65B-82F89681B6FF}"/>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1896854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3A7D0-382B-48DB-8F21-7965D7A70FF8}"/>
              </a:ext>
            </a:extLst>
          </p:cNvPr>
          <p:cNvSpPr>
            <a:spLocks noGrp="1"/>
          </p:cNvSpPr>
          <p:nvPr>
            <p:ph type="title"/>
          </p:nvPr>
        </p:nvSpPr>
        <p:spPr/>
        <p:txBody>
          <a:bodyPr/>
          <a:lstStyle/>
          <a:p>
            <a:r>
              <a:rPr lang="en-US"/>
              <a:t>Facebook Page Likes Total | SCS Dairy MY</a:t>
            </a:r>
          </a:p>
        </p:txBody>
      </p:sp>
      <p:graphicFrame>
        <p:nvGraphicFramePr>
          <p:cNvPr id="6" name="Chart Placeholder 5">
            <a:extLst>
              <a:ext uri="{FF2B5EF4-FFF2-40B4-BE49-F238E27FC236}">
                <a16:creationId xmlns:a16="http://schemas.microsoft.com/office/drawing/2014/main" id="{00388D9A-8E0E-4297-84AE-B54A381FD4EC}"/>
              </a:ext>
            </a:extLst>
          </p:cNvPr>
          <p:cNvGraphicFramePr>
            <a:graphicFrameLocks noGrp="1"/>
          </p:cNvGraphicFramePr>
          <p:nvPr>
            <p:ph type="chart" sz="quarter" idx="13"/>
            <p:extLst>
              <p:ext uri="{D42A27DB-BD31-4B8C-83A1-F6EECF244321}">
                <p14:modId xmlns:p14="http://schemas.microsoft.com/office/powerpoint/2010/main" val="2161180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936575-2EEB-4408-B241-81FE20D5C48A}"/>
              </a:ext>
            </a:extLst>
          </p:cNvPr>
          <p:cNvSpPr>
            <a:spLocks noGrp="1"/>
          </p:cNvSpPr>
          <p:nvPr>
            <p:ph type="body" sz="quarter" idx="14"/>
          </p:nvPr>
        </p:nvSpPr>
        <p:spPr/>
        <p:txBody>
          <a:bodyPr/>
          <a:lstStyle/>
          <a:p>
            <a:r>
              <a:rPr lang="en-US"/>
              <a:t>12/01/2021 - 12/19/2021</a:t>
            </a:r>
          </a:p>
        </p:txBody>
      </p:sp>
      <p:sp>
        <p:nvSpPr>
          <p:cNvPr id="5" name="Footer Placeholder 4">
            <a:extLst>
              <a:ext uri="{FF2B5EF4-FFF2-40B4-BE49-F238E27FC236}">
                <a16:creationId xmlns:a16="http://schemas.microsoft.com/office/drawing/2014/main" id="{0AAE9157-441E-48E8-AEDD-D4339B7664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1233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49FF5-1D84-4238-8CF2-C9D09027E07D}"/>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BBFDC3D9-4107-43DE-929C-A4F7753DBDEF}"/>
              </a:ext>
            </a:extLst>
          </p:cNvPr>
          <p:cNvGraphicFramePr>
            <a:graphicFrameLocks noGrp="1"/>
          </p:cNvGraphicFramePr>
          <p:nvPr>
            <p:ph type="chart" sz="quarter" idx="13"/>
            <p:extLst>
              <p:ext uri="{D42A27DB-BD31-4B8C-83A1-F6EECF244321}">
                <p14:modId xmlns:p14="http://schemas.microsoft.com/office/powerpoint/2010/main" val="3627387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4702AE-E82E-483B-99C1-92716A2DE0E2}"/>
              </a:ext>
            </a:extLst>
          </p:cNvPr>
          <p:cNvSpPr>
            <a:spLocks noGrp="1"/>
          </p:cNvSpPr>
          <p:nvPr>
            <p:ph type="body" sz="quarter" idx="14"/>
          </p:nvPr>
        </p:nvSpPr>
        <p:spPr/>
        <p:txBody>
          <a:bodyPr/>
          <a:lstStyle/>
          <a:p>
            <a:r>
              <a:rPr lang="en-US"/>
              <a:t>12/01/2021 - 12/19/2021</a:t>
            </a:r>
          </a:p>
        </p:txBody>
      </p:sp>
      <p:sp>
        <p:nvSpPr>
          <p:cNvPr id="5" name="Footer Placeholder 4">
            <a:extLst>
              <a:ext uri="{FF2B5EF4-FFF2-40B4-BE49-F238E27FC236}">
                <a16:creationId xmlns:a16="http://schemas.microsoft.com/office/drawing/2014/main" id="{E59CB5C9-BA67-4F51-8716-B1DDA99869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4671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D900-D948-4A58-A7A5-3EF3660AC939}"/>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EE7CCF86-EFAB-44D7-AC25-6110FA05CB84}"/>
              </a:ext>
            </a:extLst>
          </p:cNvPr>
          <p:cNvGraphicFramePr>
            <a:graphicFrameLocks noGrp="1"/>
          </p:cNvGraphicFramePr>
          <p:nvPr>
            <p:ph type="chart" sz="quarter" idx="13"/>
            <p:extLst>
              <p:ext uri="{D42A27DB-BD31-4B8C-83A1-F6EECF244321}">
                <p14:modId xmlns:p14="http://schemas.microsoft.com/office/powerpoint/2010/main" val="777706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E74263-B4DD-46B7-A769-7B29E3A52DE2}"/>
              </a:ext>
            </a:extLst>
          </p:cNvPr>
          <p:cNvSpPr>
            <a:spLocks noGrp="1"/>
          </p:cNvSpPr>
          <p:nvPr>
            <p:ph type="body" sz="quarter" idx="14"/>
          </p:nvPr>
        </p:nvSpPr>
        <p:spPr/>
        <p:txBody>
          <a:bodyPr/>
          <a:lstStyle/>
          <a:p>
            <a:r>
              <a:rPr lang="en-US"/>
              <a:t>12/01/2021 - 12/19/2021</a:t>
            </a:r>
          </a:p>
        </p:txBody>
      </p:sp>
      <p:sp>
        <p:nvSpPr>
          <p:cNvPr id="5" name="Footer Placeholder 4">
            <a:extLst>
              <a:ext uri="{FF2B5EF4-FFF2-40B4-BE49-F238E27FC236}">
                <a16:creationId xmlns:a16="http://schemas.microsoft.com/office/drawing/2014/main" id="{79387688-C795-45BB-A708-3835C43801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7514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1BB73-7586-4189-994A-EE58AA09F8C1}"/>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523E180F-F438-4CAE-B570-78F0D1E17FF5}"/>
              </a:ext>
            </a:extLst>
          </p:cNvPr>
          <p:cNvGraphicFramePr>
            <a:graphicFrameLocks noGrp="1"/>
          </p:cNvGraphicFramePr>
          <p:nvPr>
            <p:ph type="chart" sz="quarter" idx="13"/>
            <p:extLst>
              <p:ext uri="{D42A27DB-BD31-4B8C-83A1-F6EECF244321}">
                <p14:modId xmlns:p14="http://schemas.microsoft.com/office/powerpoint/2010/main" val="3282120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685685-E111-46C2-B93D-D67A046D610B}"/>
              </a:ext>
            </a:extLst>
          </p:cNvPr>
          <p:cNvSpPr>
            <a:spLocks noGrp="1"/>
          </p:cNvSpPr>
          <p:nvPr>
            <p:ph type="body" sz="quarter" idx="14"/>
          </p:nvPr>
        </p:nvSpPr>
        <p:spPr/>
        <p:txBody>
          <a:bodyPr/>
          <a:lstStyle/>
          <a:p>
            <a:r>
              <a:rPr lang="en-US"/>
              <a:t>12/01/2021 - 12/19/2021</a:t>
            </a:r>
          </a:p>
        </p:txBody>
      </p:sp>
      <p:sp>
        <p:nvSpPr>
          <p:cNvPr id="5" name="Footer Placeholder 4">
            <a:extLst>
              <a:ext uri="{FF2B5EF4-FFF2-40B4-BE49-F238E27FC236}">
                <a16:creationId xmlns:a16="http://schemas.microsoft.com/office/drawing/2014/main" id="{981C07F5-F7E2-4602-9693-4A89B4C310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7303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273BC-10A2-4A05-968F-4597255D9120}"/>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1FAE5385-BEB3-4DC3-A353-FE8152D0B4A8}"/>
              </a:ext>
            </a:extLst>
          </p:cNvPr>
          <p:cNvGraphicFramePr>
            <a:graphicFrameLocks noGrp="1"/>
          </p:cNvGraphicFramePr>
          <p:nvPr>
            <p:ph type="chart" sz="quarter" idx="13"/>
            <p:extLst>
              <p:ext uri="{D42A27DB-BD31-4B8C-83A1-F6EECF244321}">
                <p14:modId xmlns:p14="http://schemas.microsoft.com/office/powerpoint/2010/main" val="2390531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E386AC-4363-47AE-A8B4-F7AFD9D80546}"/>
              </a:ext>
            </a:extLst>
          </p:cNvPr>
          <p:cNvSpPr>
            <a:spLocks noGrp="1"/>
          </p:cNvSpPr>
          <p:nvPr>
            <p:ph type="body" sz="quarter" idx="14"/>
          </p:nvPr>
        </p:nvSpPr>
        <p:spPr/>
        <p:txBody>
          <a:bodyPr/>
          <a:lstStyle/>
          <a:p>
            <a:r>
              <a:rPr lang="en-US"/>
              <a:t>12/01/2021 - 12/19/2021</a:t>
            </a:r>
          </a:p>
        </p:txBody>
      </p:sp>
      <p:sp>
        <p:nvSpPr>
          <p:cNvPr id="5" name="Footer Placeholder 4">
            <a:extLst>
              <a:ext uri="{FF2B5EF4-FFF2-40B4-BE49-F238E27FC236}">
                <a16:creationId xmlns:a16="http://schemas.microsoft.com/office/drawing/2014/main" id="{7998A1F4-6236-4849-A187-79DA58608E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6335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1F8A5-822E-4158-B5D4-D0E068273A62}"/>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1E6E8BA8-E65C-4A83-B211-32986B0F5F25}"/>
              </a:ext>
            </a:extLst>
          </p:cNvPr>
          <p:cNvGraphicFramePr>
            <a:graphicFrameLocks noGrp="1"/>
          </p:cNvGraphicFramePr>
          <p:nvPr>
            <p:ph type="chart" sz="quarter" idx="13"/>
            <p:extLst>
              <p:ext uri="{D42A27DB-BD31-4B8C-83A1-F6EECF244321}">
                <p14:modId xmlns:p14="http://schemas.microsoft.com/office/powerpoint/2010/main" val="3420015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3F57F5-79B9-48D9-8A09-077EF1DE1E48}"/>
              </a:ext>
            </a:extLst>
          </p:cNvPr>
          <p:cNvSpPr>
            <a:spLocks noGrp="1"/>
          </p:cNvSpPr>
          <p:nvPr>
            <p:ph type="body" sz="quarter" idx="14"/>
          </p:nvPr>
        </p:nvSpPr>
        <p:spPr/>
        <p:txBody>
          <a:bodyPr/>
          <a:lstStyle/>
          <a:p>
            <a:r>
              <a:rPr lang="en-US"/>
              <a:t>12/01/2021 - 12/19/2021</a:t>
            </a:r>
          </a:p>
        </p:txBody>
      </p:sp>
      <p:sp>
        <p:nvSpPr>
          <p:cNvPr id="5" name="Footer Placeholder 4">
            <a:extLst>
              <a:ext uri="{FF2B5EF4-FFF2-40B4-BE49-F238E27FC236}">
                <a16:creationId xmlns:a16="http://schemas.microsoft.com/office/drawing/2014/main" id="{BD392DC3-A0D1-4143-A944-B576A703C8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2303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07A42-EB42-4B18-965E-4DA93F84373D}"/>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82BFB981-8F0C-44E4-AA74-1016BCA2C6AA}"/>
              </a:ext>
            </a:extLst>
          </p:cNvPr>
          <p:cNvGraphicFramePr>
            <a:graphicFrameLocks noGrp="1"/>
          </p:cNvGraphicFramePr>
          <p:nvPr>
            <p:ph type="chart" sz="quarter" idx="13"/>
            <p:extLst>
              <p:ext uri="{D42A27DB-BD31-4B8C-83A1-F6EECF244321}">
                <p14:modId xmlns:p14="http://schemas.microsoft.com/office/powerpoint/2010/main" val="2011583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D9340D-45C5-448A-A39A-F6F38DD24F3C}"/>
              </a:ext>
            </a:extLst>
          </p:cNvPr>
          <p:cNvSpPr>
            <a:spLocks noGrp="1"/>
          </p:cNvSpPr>
          <p:nvPr>
            <p:ph type="body" sz="quarter" idx="14"/>
          </p:nvPr>
        </p:nvSpPr>
        <p:spPr/>
        <p:txBody>
          <a:bodyPr/>
          <a:lstStyle/>
          <a:p>
            <a:r>
              <a:rPr lang="en-US"/>
              <a:t>12/01/2021 - 12/19/2021</a:t>
            </a:r>
          </a:p>
        </p:txBody>
      </p:sp>
      <p:sp>
        <p:nvSpPr>
          <p:cNvPr id="5" name="Footer Placeholder 4">
            <a:extLst>
              <a:ext uri="{FF2B5EF4-FFF2-40B4-BE49-F238E27FC236}">
                <a16:creationId xmlns:a16="http://schemas.microsoft.com/office/drawing/2014/main" id="{BFA8EBE4-DC3C-4190-B81B-4F2FC93EBC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149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DE872-581C-4AD8-B118-30482887D07A}"/>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24EE4285-AB07-4DA3-92A4-EA6F2482D81A}"/>
              </a:ext>
            </a:extLst>
          </p:cNvPr>
          <p:cNvGraphicFramePr>
            <a:graphicFrameLocks noGrp="1"/>
          </p:cNvGraphicFramePr>
          <p:nvPr>
            <p:ph type="chart" sz="quarter" idx="13"/>
            <p:extLst>
              <p:ext uri="{D42A27DB-BD31-4B8C-83A1-F6EECF244321}">
                <p14:modId xmlns:p14="http://schemas.microsoft.com/office/powerpoint/2010/main" val="3183829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6AAEB6-91FC-4A3C-ADD3-98A7E02D85E7}"/>
              </a:ext>
            </a:extLst>
          </p:cNvPr>
          <p:cNvSpPr>
            <a:spLocks noGrp="1"/>
          </p:cNvSpPr>
          <p:nvPr>
            <p:ph type="body" sz="quarter" idx="14"/>
          </p:nvPr>
        </p:nvSpPr>
        <p:spPr/>
        <p:txBody>
          <a:bodyPr/>
          <a:lstStyle/>
          <a:p>
            <a:r>
              <a:rPr lang="en-US"/>
              <a:t>12/01/2021 - 12/19/2021</a:t>
            </a:r>
          </a:p>
        </p:txBody>
      </p:sp>
      <p:sp>
        <p:nvSpPr>
          <p:cNvPr id="5" name="Footer Placeholder 4">
            <a:extLst>
              <a:ext uri="{FF2B5EF4-FFF2-40B4-BE49-F238E27FC236}">
                <a16:creationId xmlns:a16="http://schemas.microsoft.com/office/drawing/2014/main" id="{A8555E58-A18B-442A-8503-C37C96E341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704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0F762-03A9-4496-9B0D-478A0631AF2D}"/>
              </a:ext>
            </a:extLst>
          </p:cNvPr>
          <p:cNvSpPr>
            <a:spLocks noGrp="1"/>
          </p:cNvSpPr>
          <p:nvPr>
            <p:ph type="title"/>
          </p:nvPr>
        </p:nvSpPr>
        <p:spPr/>
        <p:txBody>
          <a:bodyPr/>
          <a:lstStyle/>
          <a:p>
            <a:r>
              <a:rPr lang="en-US"/>
              <a:t>Facebook Facebook FB - Own Posts Table I-Rate (Insights)  | SCS Dairy MY - 1 of 24</a:t>
            </a:r>
          </a:p>
        </p:txBody>
      </p:sp>
      <p:graphicFrame>
        <p:nvGraphicFramePr>
          <p:cNvPr id="5" name="Table Placeholder 4">
            <a:extLst>
              <a:ext uri="{FF2B5EF4-FFF2-40B4-BE49-F238E27FC236}">
                <a16:creationId xmlns:a16="http://schemas.microsoft.com/office/drawing/2014/main" id="{CF699EA1-9D9D-425D-9BD1-A560B23C37CB}"/>
              </a:ext>
            </a:extLst>
          </p:cNvPr>
          <p:cNvGraphicFramePr>
            <a:graphicFrameLocks noGrp="1"/>
          </p:cNvGraphicFramePr>
          <p:nvPr>
            <p:ph type="tbl" sz="quarter" idx="13"/>
            <p:extLst>
              <p:ext uri="{D42A27DB-BD31-4B8C-83A1-F6EECF244321}">
                <p14:modId xmlns:p14="http://schemas.microsoft.com/office/powerpoint/2010/main" val="3473054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04790716"/>
                    </a:ext>
                  </a:extLst>
                </a:gridCol>
                <a:gridCol w="740664">
                  <a:extLst>
                    <a:ext uri="{9D8B030D-6E8A-4147-A177-3AD203B41FA5}">
                      <a16:colId xmlns:a16="http://schemas.microsoft.com/office/drawing/2014/main" val="212718555"/>
                    </a:ext>
                  </a:extLst>
                </a:gridCol>
                <a:gridCol w="740664">
                  <a:extLst>
                    <a:ext uri="{9D8B030D-6E8A-4147-A177-3AD203B41FA5}">
                      <a16:colId xmlns:a16="http://schemas.microsoft.com/office/drawing/2014/main" val="2938804158"/>
                    </a:ext>
                  </a:extLst>
                </a:gridCol>
                <a:gridCol w="576072">
                  <a:extLst>
                    <a:ext uri="{9D8B030D-6E8A-4147-A177-3AD203B41FA5}">
                      <a16:colId xmlns:a16="http://schemas.microsoft.com/office/drawing/2014/main" val="3454404045"/>
                    </a:ext>
                  </a:extLst>
                </a:gridCol>
                <a:gridCol w="576072">
                  <a:extLst>
                    <a:ext uri="{9D8B030D-6E8A-4147-A177-3AD203B41FA5}">
                      <a16:colId xmlns:a16="http://schemas.microsoft.com/office/drawing/2014/main" val="3613857550"/>
                    </a:ext>
                  </a:extLst>
                </a:gridCol>
                <a:gridCol w="493776">
                  <a:extLst>
                    <a:ext uri="{9D8B030D-6E8A-4147-A177-3AD203B41FA5}">
                      <a16:colId xmlns:a16="http://schemas.microsoft.com/office/drawing/2014/main" val="589236975"/>
                    </a:ext>
                  </a:extLst>
                </a:gridCol>
                <a:gridCol w="576072">
                  <a:extLst>
                    <a:ext uri="{9D8B030D-6E8A-4147-A177-3AD203B41FA5}">
                      <a16:colId xmlns:a16="http://schemas.microsoft.com/office/drawing/2014/main" val="926011838"/>
                    </a:ext>
                  </a:extLst>
                </a:gridCol>
                <a:gridCol w="576072">
                  <a:extLst>
                    <a:ext uri="{9D8B030D-6E8A-4147-A177-3AD203B41FA5}">
                      <a16:colId xmlns:a16="http://schemas.microsoft.com/office/drawing/2014/main" val="2844006369"/>
                    </a:ext>
                  </a:extLst>
                </a:gridCol>
                <a:gridCol w="576072">
                  <a:extLst>
                    <a:ext uri="{9D8B030D-6E8A-4147-A177-3AD203B41FA5}">
                      <a16:colId xmlns:a16="http://schemas.microsoft.com/office/drawing/2014/main" val="3909534090"/>
                    </a:ext>
                  </a:extLst>
                </a:gridCol>
                <a:gridCol w="576072">
                  <a:extLst>
                    <a:ext uri="{9D8B030D-6E8A-4147-A177-3AD203B41FA5}">
                      <a16:colId xmlns:a16="http://schemas.microsoft.com/office/drawing/2014/main" val="3328298031"/>
                    </a:ext>
                  </a:extLst>
                </a:gridCol>
                <a:gridCol w="576072">
                  <a:extLst>
                    <a:ext uri="{9D8B030D-6E8A-4147-A177-3AD203B41FA5}">
                      <a16:colId xmlns:a16="http://schemas.microsoft.com/office/drawing/2014/main" val="3725783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680605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- 2021-12-19 10:05:00</a:t>
                      </a:r>
                      <a:r>
                        <a:rPr kumimoji="0" lang="en-US" sz="1000" b="0" i="0" u="none" strike="noStrike" kern="1200" cap="none" spc="0" normalizeH="0" baseline="0" noProof="0">
                          <a:ln>
                            <a:noFill/>
                          </a:ln>
                          <a:solidFill>
                            <a:prstClr val="black"/>
                          </a:solidFill>
                          <a:effectLst/>
                          <a:uLnTx/>
                          <a:uFillTx/>
                          <a:latin typeface="+mn-lt"/>
                          <a:ea typeface="+mn-ea"/>
                          <a:cs typeface="+mn-cs"/>
                        </a:rPr>
                        <a:t>
 SCS Butterscotch Spreadable Butter and Rosemary &amp; Herb are simply irresistible! Watch how this Tiktoker @ezaddhieqal is relishing the many ways to enjoy these delicious spreadable butters!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1622344327"/>
                  </a:ext>
                </a:extLst>
              </a:tr>
            </a:tbl>
          </a:graphicData>
        </a:graphic>
      </p:graphicFrame>
      <p:sp>
        <p:nvSpPr>
          <p:cNvPr id="4" name="Text Placeholder 3">
            <a:extLst>
              <a:ext uri="{FF2B5EF4-FFF2-40B4-BE49-F238E27FC236}">
                <a16:creationId xmlns:a16="http://schemas.microsoft.com/office/drawing/2014/main" id="{A4F74E02-4736-489B-B02B-90F61CF200F5}"/>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1274077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36298-EF5D-42C4-8690-899283204200}"/>
              </a:ext>
            </a:extLst>
          </p:cNvPr>
          <p:cNvSpPr>
            <a:spLocks noGrp="1"/>
          </p:cNvSpPr>
          <p:nvPr>
            <p:ph type="title"/>
          </p:nvPr>
        </p:nvSpPr>
        <p:spPr/>
        <p:txBody>
          <a:bodyPr/>
          <a:lstStyle/>
          <a:p>
            <a:r>
              <a:rPr lang="en-US"/>
              <a:t>Facebook Facebook FB - Own Posts Table I-Rate (Insights)  | SCS Dairy MY - 2 of 24</a:t>
            </a:r>
          </a:p>
        </p:txBody>
      </p:sp>
      <p:graphicFrame>
        <p:nvGraphicFramePr>
          <p:cNvPr id="5" name="Table Placeholder 4">
            <a:extLst>
              <a:ext uri="{FF2B5EF4-FFF2-40B4-BE49-F238E27FC236}">
                <a16:creationId xmlns:a16="http://schemas.microsoft.com/office/drawing/2014/main" id="{B67E8308-65BB-4C21-9AA4-8ECA63671596}"/>
              </a:ext>
            </a:extLst>
          </p:cNvPr>
          <p:cNvGraphicFramePr>
            <a:graphicFrameLocks noGrp="1"/>
          </p:cNvGraphicFramePr>
          <p:nvPr>
            <p:ph type="tbl" sz="quarter" idx="13"/>
            <p:extLst>
              <p:ext uri="{D42A27DB-BD31-4B8C-83A1-F6EECF244321}">
                <p14:modId xmlns:p14="http://schemas.microsoft.com/office/powerpoint/2010/main" val="2566959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45692719"/>
                    </a:ext>
                  </a:extLst>
                </a:gridCol>
                <a:gridCol w="740664">
                  <a:extLst>
                    <a:ext uri="{9D8B030D-6E8A-4147-A177-3AD203B41FA5}">
                      <a16:colId xmlns:a16="http://schemas.microsoft.com/office/drawing/2014/main" val="2041190770"/>
                    </a:ext>
                  </a:extLst>
                </a:gridCol>
                <a:gridCol w="740664">
                  <a:extLst>
                    <a:ext uri="{9D8B030D-6E8A-4147-A177-3AD203B41FA5}">
                      <a16:colId xmlns:a16="http://schemas.microsoft.com/office/drawing/2014/main" val="335680661"/>
                    </a:ext>
                  </a:extLst>
                </a:gridCol>
                <a:gridCol w="576072">
                  <a:extLst>
                    <a:ext uri="{9D8B030D-6E8A-4147-A177-3AD203B41FA5}">
                      <a16:colId xmlns:a16="http://schemas.microsoft.com/office/drawing/2014/main" val="1759305524"/>
                    </a:ext>
                  </a:extLst>
                </a:gridCol>
                <a:gridCol w="576072">
                  <a:extLst>
                    <a:ext uri="{9D8B030D-6E8A-4147-A177-3AD203B41FA5}">
                      <a16:colId xmlns:a16="http://schemas.microsoft.com/office/drawing/2014/main" val="2903037280"/>
                    </a:ext>
                  </a:extLst>
                </a:gridCol>
                <a:gridCol w="493776">
                  <a:extLst>
                    <a:ext uri="{9D8B030D-6E8A-4147-A177-3AD203B41FA5}">
                      <a16:colId xmlns:a16="http://schemas.microsoft.com/office/drawing/2014/main" val="3588226025"/>
                    </a:ext>
                  </a:extLst>
                </a:gridCol>
                <a:gridCol w="576072">
                  <a:extLst>
                    <a:ext uri="{9D8B030D-6E8A-4147-A177-3AD203B41FA5}">
                      <a16:colId xmlns:a16="http://schemas.microsoft.com/office/drawing/2014/main" val="3862913815"/>
                    </a:ext>
                  </a:extLst>
                </a:gridCol>
                <a:gridCol w="576072">
                  <a:extLst>
                    <a:ext uri="{9D8B030D-6E8A-4147-A177-3AD203B41FA5}">
                      <a16:colId xmlns:a16="http://schemas.microsoft.com/office/drawing/2014/main" val="3363551225"/>
                    </a:ext>
                  </a:extLst>
                </a:gridCol>
                <a:gridCol w="576072">
                  <a:extLst>
                    <a:ext uri="{9D8B030D-6E8A-4147-A177-3AD203B41FA5}">
                      <a16:colId xmlns:a16="http://schemas.microsoft.com/office/drawing/2014/main" val="1990292952"/>
                    </a:ext>
                  </a:extLst>
                </a:gridCol>
                <a:gridCol w="576072">
                  <a:extLst>
                    <a:ext uri="{9D8B030D-6E8A-4147-A177-3AD203B41FA5}">
                      <a16:colId xmlns:a16="http://schemas.microsoft.com/office/drawing/2014/main" val="986701692"/>
                    </a:ext>
                  </a:extLst>
                </a:gridCol>
                <a:gridCol w="576072">
                  <a:extLst>
                    <a:ext uri="{9D8B030D-6E8A-4147-A177-3AD203B41FA5}">
                      <a16:colId xmlns:a16="http://schemas.microsoft.com/office/drawing/2014/main" val="2715309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202243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- 2021-12-19 08:03:01</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Choose &amp; Win Contest today!
Here’s how to join the contest:
1. Like SCS Dairy MY Facebook page and this contest post.
2. Complete the following sentence by choosing the correct answer:
“SCS Spreadable Butter is delicious and __________ to use straight out of the fridge.”
a) Appetizing
b) Convenient
c) Wholesome
3. Post your answers in the comment section.
4. Share our contest post and tag 5 friends. Only 3 lucky winners will be selected to win Luminarc Steam Basket worth RM115!
Join now! Contest ends on 27 December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extLst>
                  <a:ext uri="{0D108BD9-81ED-4DB2-BD59-A6C34878D82A}">
                    <a16:rowId xmlns:a16="http://schemas.microsoft.com/office/drawing/2014/main" val="1197152720"/>
                  </a:ext>
                </a:extLst>
              </a:tr>
            </a:tbl>
          </a:graphicData>
        </a:graphic>
      </p:graphicFrame>
      <p:sp>
        <p:nvSpPr>
          <p:cNvPr id="4" name="Text Placeholder 3">
            <a:extLst>
              <a:ext uri="{FF2B5EF4-FFF2-40B4-BE49-F238E27FC236}">
                <a16:creationId xmlns:a16="http://schemas.microsoft.com/office/drawing/2014/main" id="{8159BD40-FEF0-4562-8A9E-FAC45D6D21C6}"/>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2667124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C016A-B070-4DFF-ABB1-B3B1CAC8E3EF}"/>
              </a:ext>
            </a:extLst>
          </p:cNvPr>
          <p:cNvSpPr>
            <a:spLocks noGrp="1"/>
          </p:cNvSpPr>
          <p:nvPr>
            <p:ph type="title"/>
          </p:nvPr>
        </p:nvSpPr>
        <p:spPr/>
        <p:txBody>
          <a:bodyPr/>
          <a:lstStyle/>
          <a:p>
            <a:r>
              <a:rPr lang="en-US"/>
              <a:t>Facebook Facebook FB - Own Posts Table I-Rate (Insights)  | SCS Dairy MY - 3 of 24</a:t>
            </a:r>
          </a:p>
        </p:txBody>
      </p:sp>
      <p:graphicFrame>
        <p:nvGraphicFramePr>
          <p:cNvPr id="5" name="Table Placeholder 4">
            <a:extLst>
              <a:ext uri="{FF2B5EF4-FFF2-40B4-BE49-F238E27FC236}">
                <a16:creationId xmlns:a16="http://schemas.microsoft.com/office/drawing/2014/main" id="{B85C9B34-9794-4D3A-AF89-C3845AC73744}"/>
              </a:ext>
            </a:extLst>
          </p:cNvPr>
          <p:cNvGraphicFramePr>
            <a:graphicFrameLocks noGrp="1"/>
          </p:cNvGraphicFramePr>
          <p:nvPr>
            <p:ph type="tbl" sz="quarter" idx="13"/>
            <p:extLst>
              <p:ext uri="{D42A27DB-BD31-4B8C-83A1-F6EECF244321}">
                <p14:modId xmlns:p14="http://schemas.microsoft.com/office/powerpoint/2010/main" val="2435338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52755356"/>
                    </a:ext>
                  </a:extLst>
                </a:gridCol>
                <a:gridCol w="740664">
                  <a:extLst>
                    <a:ext uri="{9D8B030D-6E8A-4147-A177-3AD203B41FA5}">
                      <a16:colId xmlns:a16="http://schemas.microsoft.com/office/drawing/2014/main" val="2655818671"/>
                    </a:ext>
                  </a:extLst>
                </a:gridCol>
                <a:gridCol w="740664">
                  <a:extLst>
                    <a:ext uri="{9D8B030D-6E8A-4147-A177-3AD203B41FA5}">
                      <a16:colId xmlns:a16="http://schemas.microsoft.com/office/drawing/2014/main" val="447401979"/>
                    </a:ext>
                  </a:extLst>
                </a:gridCol>
                <a:gridCol w="576072">
                  <a:extLst>
                    <a:ext uri="{9D8B030D-6E8A-4147-A177-3AD203B41FA5}">
                      <a16:colId xmlns:a16="http://schemas.microsoft.com/office/drawing/2014/main" val="3117913316"/>
                    </a:ext>
                  </a:extLst>
                </a:gridCol>
                <a:gridCol w="576072">
                  <a:extLst>
                    <a:ext uri="{9D8B030D-6E8A-4147-A177-3AD203B41FA5}">
                      <a16:colId xmlns:a16="http://schemas.microsoft.com/office/drawing/2014/main" val="1102889390"/>
                    </a:ext>
                  </a:extLst>
                </a:gridCol>
                <a:gridCol w="493776">
                  <a:extLst>
                    <a:ext uri="{9D8B030D-6E8A-4147-A177-3AD203B41FA5}">
                      <a16:colId xmlns:a16="http://schemas.microsoft.com/office/drawing/2014/main" val="257572627"/>
                    </a:ext>
                  </a:extLst>
                </a:gridCol>
                <a:gridCol w="576072">
                  <a:extLst>
                    <a:ext uri="{9D8B030D-6E8A-4147-A177-3AD203B41FA5}">
                      <a16:colId xmlns:a16="http://schemas.microsoft.com/office/drawing/2014/main" val="3639906979"/>
                    </a:ext>
                  </a:extLst>
                </a:gridCol>
                <a:gridCol w="576072">
                  <a:extLst>
                    <a:ext uri="{9D8B030D-6E8A-4147-A177-3AD203B41FA5}">
                      <a16:colId xmlns:a16="http://schemas.microsoft.com/office/drawing/2014/main" val="1536162223"/>
                    </a:ext>
                  </a:extLst>
                </a:gridCol>
                <a:gridCol w="576072">
                  <a:extLst>
                    <a:ext uri="{9D8B030D-6E8A-4147-A177-3AD203B41FA5}">
                      <a16:colId xmlns:a16="http://schemas.microsoft.com/office/drawing/2014/main" val="2019851351"/>
                    </a:ext>
                  </a:extLst>
                </a:gridCol>
                <a:gridCol w="576072">
                  <a:extLst>
                    <a:ext uri="{9D8B030D-6E8A-4147-A177-3AD203B41FA5}">
                      <a16:colId xmlns:a16="http://schemas.microsoft.com/office/drawing/2014/main" val="3767316564"/>
                    </a:ext>
                  </a:extLst>
                </a:gridCol>
                <a:gridCol w="576072">
                  <a:extLst>
                    <a:ext uri="{9D8B030D-6E8A-4147-A177-3AD203B41FA5}">
                      <a16:colId xmlns:a16="http://schemas.microsoft.com/office/drawing/2014/main" val="4002966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408304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- 2021-12-18 13:00:05</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Christmas calls for special treats and goodies! Try this mouthwatering Apple Cinnamon Butter Pound Cake with Cream Cheese Frosting recipe by SCS Baking Ambassador Wong Choon Yee and make your celebrations more flavourful!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extLst>
                  <a:ext uri="{0D108BD9-81ED-4DB2-BD59-A6C34878D82A}">
                    <a16:rowId xmlns:a16="http://schemas.microsoft.com/office/drawing/2014/main" val="148166295"/>
                  </a:ext>
                </a:extLst>
              </a:tr>
            </a:tbl>
          </a:graphicData>
        </a:graphic>
      </p:graphicFrame>
      <p:sp>
        <p:nvSpPr>
          <p:cNvPr id="4" name="Text Placeholder 3">
            <a:extLst>
              <a:ext uri="{FF2B5EF4-FFF2-40B4-BE49-F238E27FC236}">
                <a16:creationId xmlns:a16="http://schemas.microsoft.com/office/drawing/2014/main" id="{C9822D82-210C-440B-A025-6C9BD96C4076}"/>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3950649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FFAFD-E7F8-4E2F-98D0-6E54232CE803}"/>
              </a:ext>
            </a:extLst>
          </p:cNvPr>
          <p:cNvSpPr>
            <a:spLocks noGrp="1"/>
          </p:cNvSpPr>
          <p:nvPr>
            <p:ph type="title"/>
          </p:nvPr>
        </p:nvSpPr>
        <p:spPr/>
        <p:txBody>
          <a:bodyPr/>
          <a:lstStyle/>
          <a:p>
            <a:r>
              <a:rPr lang="en-US"/>
              <a:t>Facebook Facebook FB - Own Posts Table I-Rate (Insights)  | SCS Dairy MY - 4 of 24</a:t>
            </a:r>
          </a:p>
        </p:txBody>
      </p:sp>
      <p:graphicFrame>
        <p:nvGraphicFramePr>
          <p:cNvPr id="5" name="Table Placeholder 4">
            <a:extLst>
              <a:ext uri="{FF2B5EF4-FFF2-40B4-BE49-F238E27FC236}">
                <a16:creationId xmlns:a16="http://schemas.microsoft.com/office/drawing/2014/main" id="{85D25ED4-44EC-4F8B-A70D-6350713AB00D}"/>
              </a:ext>
            </a:extLst>
          </p:cNvPr>
          <p:cNvGraphicFramePr>
            <a:graphicFrameLocks noGrp="1"/>
          </p:cNvGraphicFramePr>
          <p:nvPr>
            <p:ph type="tbl" sz="quarter" idx="13"/>
            <p:extLst>
              <p:ext uri="{D42A27DB-BD31-4B8C-83A1-F6EECF244321}">
                <p14:modId xmlns:p14="http://schemas.microsoft.com/office/powerpoint/2010/main" val="388495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00614992"/>
                    </a:ext>
                  </a:extLst>
                </a:gridCol>
                <a:gridCol w="740664">
                  <a:extLst>
                    <a:ext uri="{9D8B030D-6E8A-4147-A177-3AD203B41FA5}">
                      <a16:colId xmlns:a16="http://schemas.microsoft.com/office/drawing/2014/main" val="1856320152"/>
                    </a:ext>
                  </a:extLst>
                </a:gridCol>
                <a:gridCol w="740664">
                  <a:extLst>
                    <a:ext uri="{9D8B030D-6E8A-4147-A177-3AD203B41FA5}">
                      <a16:colId xmlns:a16="http://schemas.microsoft.com/office/drawing/2014/main" val="1726000677"/>
                    </a:ext>
                  </a:extLst>
                </a:gridCol>
                <a:gridCol w="576072">
                  <a:extLst>
                    <a:ext uri="{9D8B030D-6E8A-4147-A177-3AD203B41FA5}">
                      <a16:colId xmlns:a16="http://schemas.microsoft.com/office/drawing/2014/main" val="1313598419"/>
                    </a:ext>
                  </a:extLst>
                </a:gridCol>
                <a:gridCol w="576072">
                  <a:extLst>
                    <a:ext uri="{9D8B030D-6E8A-4147-A177-3AD203B41FA5}">
                      <a16:colId xmlns:a16="http://schemas.microsoft.com/office/drawing/2014/main" val="2360932764"/>
                    </a:ext>
                  </a:extLst>
                </a:gridCol>
                <a:gridCol w="493776">
                  <a:extLst>
                    <a:ext uri="{9D8B030D-6E8A-4147-A177-3AD203B41FA5}">
                      <a16:colId xmlns:a16="http://schemas.microsoft.com/office/drawing/2014/main" val="2429960165"/>
                    </a:ext>
                  </a:extLst>
                </a:gridCol>
                <a:gridCol w="576072">
                  <a:extLst>
                    <a:ext uri="{9D8B030D-6E8A-4147-A177-3AD203B41FA5}">
                      <a16:colId xmlns:a16="http://schemas.microsoft.com/office/drawing/2014/main" val="1719706756"/>
                    </a:ext>
                  </a:extLst>
                </a:gridCol>
                <a:gridCol w="576072">
                  <a:extLst>
                    <a:ext uri="{9D8B030D-6E8A-4147-A177-3AD203B41FA5}">
                      <a16:colId xmlns:a16="http://schemas.microsoft.com/office/drawing/2014/main" val="2297686519"/>
                    </a:ext>
                  </a:extLst>
                </a:gridCol>
                <a:gridCol w="576072">
                  <a:extLst>
                    <a:ext uri="{9D8B030D-6E8A-4147-A177-3AD203B41FA5}">
                      <a16:colId xmlns:a16="http://schemas.microsoft.com/office/drawing/2014/main" val="2386885780"/>
                    </a:ext>
                  </a:extLst>
                </a:gridCol>
                <a:gridCol w="576072">
                  <a:extLst>
                    <a:ext uri="{9D8B030D-6E8A-4147-A177-3AD203B41FA5}">
                      <a16:colId xmlns:a16="http://schemas.microsoft.com/office/drawing/2014/main" val="2409607273"/>
                    </a:ext>
                  </a:extLst>
                </a:gridCol>
                <a:gridCol w="576072">
                  <a:extLst>
                    <a:ext uri="{9D8B030D-6E8A-4147-A177-3AD203B41FA5}">
                      <a16:colId xmlns:a16="http://schemas.microsoft.com/office/drawing/2014/main" val="3409329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245763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- 2021-12-18 12:03:00</a:t>
                      </a:r>
                      <a:r>
                        <a:rPr kumimoji="0" lang="en-US" sz="1000" b="0" i="0" u="none" strike="noStrike" kern="1200" cap="none" spc="0" normalizeH="0" baseline="0" noProof="0">
                          <a:ln>
                            <a:noFill/>
                          </a:ln>
                          <a:solidFill>
                            <a:prstClr val="black"/>
                          </a:solidFill>
                          <a:effectLst/>
                          <a:uLnTx/>
                          <a:uFillTx/>
                          <a:latin typeface="+mn-lt"/>
                          <a:ea typeface="+mn-ea"/>
                          <a:cs typeface="+mn-cs"/>
                        </a:rPr>
                        <a:t>
 Christmas dinner is a special time for special treats. And what could be better than Roasted Chicken Breast with Peach Butter Sauce! Made with SCS Extra Virgin Olive Oil Spreadable Butter and SCS Salted Butter, this will be a feast to remember! #ButterTogetherWithMONIN
Roasted Chicken Breast with Peach Butter Sauce
Ingredients for Roast Chicken Breast:
40g SCS Extra Virgin Olive Oil Spreadable Butter
180g chicken breast
60g herbed breadcrumbs
2g white pepper
2g salt
Ingredients for Peach Butter Sauce:
50ml Le Fruit de MONIN Peach
50g SCS Extra Virgin Olive Oil Spreadable Butter
2g salt and pepper
Ingredients for Buttered Poached Garden Vegetables:
50g SCS Salted Butter
30g carrot
30g broccoli
30g cherry tomato
2g parsley
2g salt and white pepper
Instructions for Roasted Chicken Breast:
1. Stir chicken breast on a hot pan.
2. Sprinkle with salt and white pepper.
3. Sear until golden brown.
4. Spread SCS Extra Virgin Olive Oil Spreadable Butter onto the chicken breast.
5. Sprinkle with herbed breadcrumbs.
Instructions for Peach Butter Sauce:
1. In a saucepan, melt SCS Extra Virgin Olive Oil Spreadable Butter.
2. Stir in Le Fruit de MONIN Peach.
3. Season with salt and pepper.
Instructions for Buttered Poached Garden Vegetables:
1. Bring a large pot of water to boil. Once boiled, bring it down to a simmer.
2. Add in vegetables and SCS Salted Butter.
3. Poach the vegetables in the stock until cooked.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1116661593"/>
                  </a:ext>
                </a:extLst>
              </a:tr>
            </a:tbl>
          </a:graphicData>
        </a:graphic>
      </p:graphicFrame>
      <p:sp>
        <p:nvSpPr>
          <p:cNvPr id="4" name="Text Placeholder 3">
            <a:extLst>
              <a:ext uri="{FF2B5EF4-FFF2-40B4-BE49-F238E27FC236}">
                <a16:creationId xmlns:a16="http://schemas.microsoft.com/office/drawing/2014/main" id="{16CC42D2-50AA-45C9-9A54-901E4A4347FF}"/>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3749275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CC64D-DFAE-4251-A46F-73F9204298DC}"/>
              </a:ext>
            </a:extLst>
          </p:cNvPr>
          <p:cNvSpPr>
            <a:spLocks noGrp="1"/>
          </p:cNvSpPr>
          <p:nvPr>
            <p:ph type="title"/>
          </p:nvPr>
        </p:nvSpPr>
        <p:spPr/>
        <p:txBody>
          <a:bodyPr/>
          <a:lstStyle/>
          <a:p>
            <a:r>
              <a:rPr lang="en-US"/>
              <a:t>Facebook Facebook FB - Own Posts Table I-Rate (Insights)  | SCS Dairy MY - 5 of 24</a:t>
            </a:r>
          </a:p>
        </p:txBody>
      </p:sp>
      <p:graphicFrame>
        <p:nvGraphicFramePr>
          <p:cNvPr id="5" name="Table Placeholder 4">
            <a:extLst>
              <a:ext uri="{FF2B5EF4-FFF2-40B4-BE49-F238E27FC236}">
                <a16:creationId xmlns:a16="http://schemas.microsoft.com/office/drawing/2014/main" id="{684BE761-CBFE-46D2-BB97-3F933CABDEC0}"/>
              </a:ext>
            </a:extLst>
          </p:cNvPr>
          <p:cNvGraphicFramePr>
            <a:graphicFrameLocks noGrp="1"/>
          </p:cNvGraphicFramePr>
          <p:nvPr>
            <p:ph type="tbl" sz="quarter" idx="13"/>
            <p:extLst>
              <p:ext uri="{D42A27DB-BD31-4B8C-83A1-F6EECF244321}">
                <p14:modId xmlns:p14="http://schemas.microsoft.com/office/powerpoint/2010/main" val="3824472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44397986"/>
                    </a:ext>
                  </a:extLst>
                </a:gridCol>
                <a:gridCol w="740664">
                  <a:extLst>
                    <a:ext uri="{9D8B030D-6E8A-4147-A177-3AD203B41FA5}">
                      <a16:colId xmlns:a16="http://schemas.microsoft.com/office/drawing/2014/main" val="862276798"/>
                    </a:ext>
                  </a:extLst>
                </a:gridCol>
                <a:gridCol w="740664">
                  <a:extLst>
                    <a:ext uri="{9D8B030D-6E8A-4147-A177-3AD203B41FA5}">
                      <a16:colId xmlns:a16="http://schemas.microsoft.com/office/drawing/2014/main" val="2345185241"/>
                    </a:ext>
                  </a:extLst>
                </a:gridCol>
                <a:gridCol w="576072">
                  <a:extLst>
                    <a:ext uri="{9D8B030D-6E8A-4147-A177-3AD203B41FA5}">
                      <a16:colId xmlns:a16="http://schemas.microsoft.com/office/drawing/2014/main" val="1880080505"/>
                    </a:ext>
                  </a:extLst>
                </a:gridCol>
                <a:gridCol w="576072">
                  <a:extLst>
                    <a:ext uri="{9D8B030D-6E8A-4147-A177-3AD203B41FA5}">
                      <a16:colId xmlns:a16="http://schemas.microsoft.com/office/drawing/2014/main" val="3093414154"/>
                    </a:ext>
                  </a:extLst>
                </a:gridCol>
                <a:gridCol w="493776">
                  <a:extLst>
                    <a:ext uri="{9D8B030D-6E8A-4147-A177-3AD203B41FA5}">
                      <a16:colId xmlns:a16="http://schemas.microsoft.com/office/drawing/2014/main" val="3409414990"/>
                    </a:ext>
                  </a:extLst>
                </a:gridCol>
                <a:gridCol w="576072">
                  <a:extLst>
                    <a:ext uri="{9D8B030D-6E8A-4147-A177-3AD203B41FA5}">
                      <a16:colId xmlns:a16="http://schemas.microsoft.com/office/drawing/2014/main" val="3584074289"/>
                    </a:ext>
                  </a:extLst>
                </a:gridCol>
                <a:gridCol w="576072">
                  <a:extLst>
                    <a:ext uri="{9D8B030D-6E8A-4147-A177-3AD203B41FA5}">
                      <a16:colId xmlns:a16="http://schemas.microsoft.com/office/drawing/2014/main" val="1187757180"/>
                    </a:ext>
                  </a:extLst>
                </a:gridCol>
                <a:gridCol w="576072">
                  <a:extLst>
                    <a:ext uri="{9D8B030D-6E8A-4147-A177-3AD203B41FA5}">
                      <a16:colId xmlns:a16="http://schemas.microsoft.com/office/drawing/2014/main" val="168676779"/>
                    </a:ext>
                  </a:extLst>
                </a:gridCol>
                <a:gridCol w="576072">
                  <a:extLst>
                    <a:ext uri="{9D8B030D-6E8A-4147-A177-3AD203B41FA5}">
                      <a16:colId xmlns:a16="http://schemas.microsoft.com/office/drawing/2014/main" val="255052923"/>
                    </a:ext>
                  </a:extLst>
                </a:gridCol>
                <a:gridCol w="576072">
                  <a:extLst>
                    <a:ext uri="{9D8B030D-6E8A-4147-A177-3AD203B41FA5}">
                      <a16:colId xmlns:a16="http://schemas.microsoft.com/office/drawing/2014/main" val="3814331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9686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- 2021-12-18 11:04:00</a:t>
                      </a:r>
                      <a:r>
                        <a:rPr kumimoji="0" lang="en-US" sz="1000" b="0" i="0" u="none" strike="noStrike" kern="1200" cap="none" spc="0" normalizeH="0" baseline="0" noProof="0">
                          <a:ln>
                            <a:noFill/>
                          </a:ln>
                          <a:solidFill>
                            <a:prstClr val="black"/>
                          </a:solidFill>
                          <a:effectLst/>
                          <a:uLnTx/>
                          <a:uFillTx/>
                          <a:latin typeface="+mn-lt"/>
                          <a:ea typeface="+mn-ea"/>
                          <a:cs typeface="+mn-cs"/>
                        </a:rPr>
                        <a:t>
 SCS Butter is the No.1 choice of Chef Siti Mastura. Do you want to know why she chooses SCS Butter?
Watch this video and let Chef Siti Mastura tell you what makes SCS Butter her No.1 choice.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3624169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- 2021-12-18 10:02:00</a:t>
                      </a:r>
                      <a:r>
                        <a:rPr kumimoji="0" lang="en-US" sz="1000" b="0" i="0" u="none" strike="noStrike" kern="1200" cap="none" spc="0" normalizeH="0" baseline="0" noProof="0">
                          <a:ln>
                            <a:noFill/>
                          </a:ln>
                          <a:solidFill>
                            <a:prstClr val="black"/>
                          </a:solidFill>
                          <a:effectLst/>
                          <a:uLnTx/>
                          <a:uFillTx/>
                          <a:latin typeface="+mn-lt"/>
                          <a:ea typeface="+mn-ea"/>
                          <a:cs typeface="+mn-cs"/>
                        </a:rPr>
                        <a:t>
 The new SCS flavoured spreadable butters have gone viral on TikTok! Check out how fans like @evanezer87 are enjoying every bite!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4213884709"/>
                  </a:ext>
                </a:extLst>
              </a:tr>
            </a:tbl>
          </a:graphicData>
        </a:graphic>
      </p:graphicFrame>
      <p:sp>
        <p:nvSpPr>
          <p:cNvPr id="4" name="Text Placeholder 3">
            <a:extLst>
              <a:ext uri="{FF2B5EF4-FFF2-40B4-BE49-F238E27FC236}">
                <a16:creationId xmlns:a16="http://schemas.microsoft.com/office/drawing/2014/main" id="{A154EC97-4B12-41D5-A94A-7F7B00CA596F}"/>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1339603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C5537-2BBF-4350-88BC-CECEC90DCDA5}"/>
              </a:ext>
            </a:extLst>
          </p:cNvPr>
          <p:cNvSpPr>
            <a:spLocks noGrp="1"/>
          </p:cNvSpPr>
          <p:nvPr>
            <p:ph type="title"/>
          </p:nvPr>
        </p:nvSpPr>
        <p:spPr/>
        <p:txBody>
          <a:bodyPr/>
          <a:lstStyle/>
          <a:p>
            <a:r>
              <a:rPr lang="en-US"/>
              <a:t>Facebook Facebook FB - Own Posts Table I-Rate (Insights)  | SCS Dairy MY - 6 of 24</a:t>
            </a:r>
          </a:p>
        </p:txBody>
      </p:sp>
      <p:graphicFrame>
        <p:nvGraphicFramePr>
          <p:cNvPr id="5" name="Table Placeholder 4">
            <a:extLst>
              <a:ext uri="{FF2B5EF4-FFF2-40B4-BE49-F238E27FC236}">
                <a16:creationId xmlns:a16="http://schemas.microsoft.com/office/drawing/2014/main" id="{0F5C1DC7-1B85-4562-8236-E8429833991F}"/>
              </a:ext>
            </a:extLst>
          </p:cNvPr>
          <p:cNvGraphicFramePr>
            <a:graphicFrameLocks noGrp="1"/>
          </p:cNvGraphicFramePr>
          <p:nvPr>
            <p:ph type="tbl" sz="quarter" idx="13"/>
            <p:extLst>
              <p:ext uri="{D42A27DB-BD31-4B8C-83A1-F6EECF244321}">
                <p14:modId xmlns:p14="http://schemas.microsoft.com/office/powerpoint/2010/main" val="814824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65562149"/>
                    </a:ext>
                  </a:extLst>
                </a:gridCol>
                <a:gridCol w="740664">
                  <a:extLst>
                    <a:ext uri="{9D8B030D-6E8A-4147-A177-3AD203B41FA5}">
                      <a16:colId xmlns:a16="http://schemas.microsoft.com/office/drawing/2014/main" val="3319664816"/>
                    </a:ext>
                  </a:extLst>
                </a:gridCol>
                <a:gridCol w="740664">
                  <a:extLst>
                    <a:ext uri="{9D8B030D-6E8A-4147-A177-3AD203B41FA5}">
                      <a16:colId xmlns:a16="http://schemas.microsoft.com/office/drawing/2014/main" val="1266452016"/>
                    </a:ext>
                  </a:extLst>
                </a:gridCol>
                <a:gridCol w="576072">
                  <a:extLst>
                    <a:ext uri="{9D8B030D-6E8A-4147-A177-3AD203B41FA5}">
                      <a16:colId xmlns:a16="http://schemas.microsoft.com/office/drawing/2014/main" val="3804079640"/>
                    </a:ext>
                  </a:extLst>
                </a:gridCol>
                <a:gridCol w="576072">
                  <a:extLst>
                    <a:ext uri="{9D8B030D-6E8A-4147-A177-3AD203B41FA5}">
                      <a16:colId xmlns:a16="http://schemas.microsoft.com/office/drawing/2014/main" val="902319683"/>
                    </a:ext>
                  </a:extLst>
                </a:gridCol>
                <a:gridCol w="493776">
                  <a:extLst>
                    <a:ext uri="{9D8B030D-6E8A-4147-A177-3AD203B41FA5}">
                      <a16:colId xmlns:a16="http://schemas.microsoft.com/office/drawing/2014/main" val="1626302747"/>
                    </a:ext>
                  </a:extLst>
                </a:gridCol>
                <a:gridCol w="576072">
                  <a:extLst>
                    <a:ext uri="{9D8B030D-6E8A-4147-A177-3AD203B41FA5}">
                      <a16:colId xmlns:a16="http://schemas.microsoft.com/office/drawing/2014/main" val="1041044874"/>
                    </a:ext>
                  </a:extLst>
                </a:gridCol>
                <a:gridCol w="576072">
                  <a:extLst>
                    <a:ext uri="{9D8B030D-6E8A-4147-A177-3AD203B41FA5}">
                      <a16:colId xmlns:a16="http://schemas.microsoft.com/office/drawing/2014/main" val="1909147700"/>
                    </a:ext>
                  </a:extLst>
                </a:gridCol>
                <a:gridCol w="576072">
                  <a:extLst>
                    <a:ext uri="{9D8B030D-6E8A-4147-A177-3AD203B41FA5}">
                      <a16:colId xmlns:a16="http://schemas.microsoft.com/office/drawing/2014/main" val="3220291777"/>
                    </a:ext>
                  </a:extLst>
                </a:gridCol>
                <a:gridCol w="576072">
                  <a:extLst>
                    <a:ext uri="{9D8B030D-6E8A-4147-A177-3AD203B41FA5}">
                      <a16:colId xmlns:a16="http://schemas.microsoft.com/office/drawing/2014/main" val="744194242"/>
                    </a:ext>
                  </a:extLst>
                </a:gridCol>
                <a:gridCol w="576072">
                  <a:extLst>
                    <a:ext uri="{9D8B030D-6E8A-4147-A177-3AD203B41FA5}">
                      <a16:colId xmlns:a16="http://schemas.microsoft.com/office/drawing/2014/main" val="1039826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54920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- 2021-12-17 09:03:00</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Answer &amp; Win Contest today!
Here’s how to join the contest:
1. Like SCS Dairy MY Facebook page and this contest post.
2. Answer the following question: What gives SCS Butter its signature aroma and taste?
a) Blending process
b) Mixing process
c) Double churned process
3. Post your answers in the comment section.
4. Share our contest post and tag 5 friends. Only 3 lucky winners will be selected to win Luminarc Flashy LONGO Mugs worth RM207!
Join now! Contest ends on 24 December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extLst>
                  <a:ext uri="{0D108BD9-81ED-4DB2-BD59-A6C34878D82A}">
                    <a16:rowId xmlns:a16="http://schemas.microsoft.com/office/drawing/2014/main" val="625694613"/>
                  </a:ext>
                </a:extLst>
              </a:tr>
            </a:tbl>
          </a:graphicData>
        </a:graphic>
      </p:graphicFrame>
      <p:sp>
        <p:nvSpPr>
          <p:cNvPr id="4" name="Text Placeholder 3">
            <a:extLst>
              <a:ext uri="{FF2B5EF4-FFF2-40B4-BE49-F238E27FC236}">
                <a16:creationId xmlns:a16="http://schemas.microsoft.com/office/drawing/2014/main" id="{A5ECB1EF-AC96-4469-9D62-17A37136C8BE}"/>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1628257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1655C-AE68-4764-AEC0-D383266E1A52}"/>
              </a:ext>
            </a:extLst>
          </p:cNvPr>
          <p:cNvSpPr>
            <a:spLocks noGrp="1"/>
          </p:cNvSpPr>
          <p:nvPr>
            <p:ph type="title"/>
          </p:nvPr>
        </p:nvSpPr>
        <p:spPr/>
        <p:txBody>
          <a:bodyPr/>
          <a:lstStyle/>
          <a:p>
            <a:r>
              <a:rPr lang="en-US"/>
              <a:t>Facebook Facebook FB - Own Posts Table I-Rate (Insights)  | SCS Dairy MY - 7 of 24</a:t>
            </a:r>
          </a:p>
        </p:txBody>
      </p:sp>
      <p:graphicFrame>
        <p:nvGraphicFramePr>
          <p:cNvPr id="5" name="Table Placeholder 4">
            <a:extLst>
              <a:ext uri="{FF2B5EF4-FFF2-40B4-BE49-F238E27FC236}">
                <a16:creationId xmlns:a16="http://schemas.microsoft.com/office/drawing/2014/main" id="{9F446EBD-3474-41E8-AB54-00BA48B7F6F5}"/>
              </a:ext>
            </a:extLst>
          </p:cNvPr>
          <p:cNvGraphicFramePr>
            <a:graphicFrameLocks noGrp="1"/>
          </p:cNvGraphicFramePr>
          <p:nvPr>
            <p:ph type="tbl" sz="quarter" idx="13"/>
            <p:extLst>
              <p:ext uri="{D42A27DB-BD31-4B8C-83A1-F6EECF244321}">
                <p14:modId xmlns:p14="http://schemas.microsoft.com/office/powerpoint/2010/main" val="2505424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67205805"/>
                    </a:ext>
                  </a:extLst>
                </a:gridCol>
                <a:gridCol w="740664">
                  <a:extLst>
                    <a:ext uri="{9D8B030D-6E8A-4147-A177-3AD203B41FA5}">
                      <a16:colId xmlns:a16="http://schemas.microsoft.com/office/drawing/2014/main" val="3565291136"/>
                    </a:ext>
                  </a:extLst>
                </a:gridCol>
                <a:gridCol w="740664">
                  <a:extLst>
                    <a:ext uri="{9D8B030D-6E8A-4147-A177-3AD203B41FA5}">
                      <a16:colId xmlns:a16="http://schemas.microsoft.com/office/drawing/2014/main" val="764409848"/>
                    </a:ext>
                  </a:extLst>
                </a:gridCol>
                <a:gridCol w="576072">
                  <a:extLst>
                    <a:ext uri="{9D8B030D-6E8A-4147-A177-3AD203B41FA5}">
                      <a16:colId xmlns:a16="http://schemas.microsoft.com/office/drawing/2014/main" val="3758881811"/>
                    </a:ext>
                  </a:extLst>
                </a:gridCol>
                <a:gridCol w="576072">
                  <a:extLst>
                    <a:ext uri="{9D8B030D-6E8A-4147-A177-3AD203B41FA5}">
                      <a16:colId xmlns:a16="http://schemas.microsoft.com/office/drawing/2014/main" val="3949796968"/>
                    </a:ext>
                  </a:extLst>
                </a:gridCol>
                <a:gridCol w="493776">
                  <a:extLst>
                    <a:ext uri="{9D8B030D-6E8A-4147-A177-3AD203B41FA5}">
                      <a16:colId xmlns:a16="http://schemas.microsoft.com/office/drawing/2014/main" val="1091842175"/>
                    </a:ext>
                  </a:extLst>
                </a:gridCol>
                <a:gridCol w="576072">
                  <a:extLst>
                    <a:ext uri="{9D8B030D-6E8A-4147-A177-3AD203B41FA5}">
                      <a16:colId xmlns:a16="http://schemas.microsoft.com/office/drawing/2014/main" val="2809887913"/>
                    </a:ext>
                  </a:extLst>
                </a:gridCol>
                <a:gridCol w="576072">
                  <a:extLst>
                    <a:ext uri="{9D8B030D-6E8A-4147-A177-3AD203B41FA5}">
                      <a16:colId xmlns:a16="http://schemas.microsoft.com/office/drawing/2014/main" val="4120889223"/>
                    </a:ext>
                  </a:extLst>
                </a:gridCol>
                <a:gridCol w="576072">
                  <a:extLst>
                    <a:ext uri="{9D8B030D-6E8A-4147-A177-3AD203B41FA5}">
                      <a16:colId xmlns:a16="http://schemas.microsoft.com/office/drawing/2014/main" val="1841778543"/>
                    </a:ext>
                  </a:extLst>
                </a:gridCol>
                <a:gridCol w="576072">
                  <a:extLst>
                    <a:ext uri="{9D8B030D-6E8A-4147-A177-3AD203B41FA5}">
                      <a16:colId xmlns:a16="http://schemas.microsoft.com/office/drawing/2014/main" val="3315593856"/>
                    </a:ext>
                  </a:extLst>
                </a:gridCol>
                <a:gridCol w="576072">
                  <a:extLst>
                    <a:ext uri="{9D8B030D-6E8A-4147-A177-3AD203B41FA5}">
                      <a16:colId xmlns:a16="http://schemas.microsoft.com/office/drawing/2014/main" val="2829495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01268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- 2021-12-17 07:34:00</a:t>
                      </a:r>
                      <a:r>
                        <a:rPr kumimoji="0" lang="en-US" sz="1000" b="0" i="0" u="none" strike="noStrike" kern="1200" cap="none" spc="0" normalizeH="0" baseline="0" noProof="0">
                          <a:ln>
                            <a:noFill/>
                          </a:ln>
                          <a:solidFill>
                            <a:prstClr val="black"/>
                          </a:solidFill>
                          <a:effectLst/>
                          <a:uLnTx/>
                          <a:uFillTx/>
                          <a:latin typeface="+mn-lt"/>
                          <a:ea typeface="+mn-ea"/>
                          <a:cs typeface="+mn-cs"/>
                        </a:rPr>
                        <a:t>
 #SCSHomeChristmasGuide x KitchenAid Malaysia | Beginner’s Cooking Tips 🥘
Preparing a grand feast for Christmas is not easy. Just the thought of having to juggle lots of cooking and food preparation is enough to make our head spin. 😵‍💫
Here’s our tip: Use the new SCS Flavoured Spreadable Butters to make your food prep easier and effortless! Swipe 👉 for some of our suggestions.
🛒 Cart all your SCS needs online via Lazada now: https://bit.ly/SCSMYLazada
#SCS #SCSMY #scsbutter #SCSSpreadableButter #SCSButterscotchSpreadableButter #SCSRosemaryandHerbSpreadableButter #cooking #cookingtips #christmastips #TreatYourself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extLst>
                  <a:ext uri="{0D108BD9-81ED-4DB2-BD59-A6C34878D82A}">
                    <a16:rowId xmlns:a16="http://schemas.microsoft.com/office/drawing/2014/main" val="4010592184"/>
                  </a:ext>
                </a:extLst>
              </a:tr>
            </a:tbl>
          </a:graphicData>
        </a:graphic>
      </p:graphicFrame>
      <p:sp>
        <p:nvSpPr>
          <p:cNvPr id="4" name="Text Placeholder 3">
            <a:extLst>
              <a:ext uri="{FF2B5EF4-FFF2-40B4-BE49-F238E27FC236}">
                <a16:creationId xmlns:a16="http://schemas.microsoft.com/office/drawing/2014/main" id="{C0F5E1FD-B595-4E12-8D26-D535C323B450}"/>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3473793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01A7A-DD4C-4682-AB2B-F4C9D62EF244}"/>
              </a:ext>
            </a:extLst>
          </p:cNvPr>
          <p:cNvSpPr>
            <a:spLocks noGrp="1"/>
          </p:cNvSpPr>
          <p:nvPr>
            <p:ph type="title"/>
          </p:nvPr>
        </p:nvSpPr>
        <p:spPr/>
        <p:txBody>
          <a:bodyPr/>
          <a:lstStyle/>
          <a:p>
            <a:r>
              <a:rPr lang="en-US"/>
              <a:t>Facebook Facebook FB - Own Posts Table I-Rate (Insights)  | SCS Dairy MY - 8 of 24</a:t>
            </a:r>
          </a:p>
        </p:txBody>
      </p:sp>
      <p:graphicFrame>
        <p:nvGraphicFramePr>
          <p:cNvPr id="5" name="Table Placeholder 4">
            <a:extLst>
              <a:ext uri="{FF2B5EF4-FFF2-40B4-BE49-F238E27FC236}">
                <a16:creationId xmlns:a16="http://schemas.microsoft.com/office/drawing/2014/main" id="{5CE92D02-966D-4EB6-A0E6-5A4E763F15EF}"/>
              </a:ext>
            </a:extLst>
          </p:cNvPr>
          <p:cNvGraphicFramePr>
            <a:graphicFrameLocks noGrp="1"/>
          </p:cNvGraphicFramePr>
          <p:nvPr>
            <p:ph type="tbl" sz="quarter" idx="13"/>
            <p:extLst>
              <p:ext uri="{D42A27DB-BD31-4B8C-83A1-F6EECF244321}">
                <p14:modId xmlns:p14="http://schemas.microsoft.com/office/powerpoint/2010/main" val="196847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94707417"/>
                    </a:ext>
                  </a:extLst>
                </a:gridCol>
                <a:gridCol w="740664">
                  <a:extLst>
                    <a:ext uri="{9D8B030D-6E8A-4147-A177-3AD203B41FA5}">
                      <a16:colId xmlns:a16="http://schemas.microsoft.com/office/drawing/2014/main" val="271201717"/>
                    </a:ext>
                  </a:extLst>
                </a:gridCol>
                <a:gridCol w="740664">
                  <a:extLst>
                    <a:ext uri="{9D8B030D-6E8A-4147-A177-3AD203B41FA5}">
                      <a16:colId xmlns:a16="http://schemas.microsoft.com/office/drawing/2014/main" val="2609652743"/>
                    </a:ext>
                  </a:extLst>
                </a:gridCol>
                <a:gridCol w="576072">
                  <a:extLst>
                    <a:ext uri="{9D8B030D-6E8A-4147-A177-3AD203B41FA5}">
                      <a16:colId xmlns:a16="http://schemas.microsoft.com/office/drawing/2014/main" val="104302259"/>
                    </a:ext>
                  </a:extLst>
                </a:gridCol>
                <a:gridCol w="576072">
                  <a:extLst>
                    <a:ext uri="{9D8B030D-6E8A-4147-A177-3AD203B41FA5}">
                      <a16:colId xmlns:a16="http://schemas.microsoft.com/office/drawing/2014/main" val="176716631"/>
                    </a:ext>
                  </a:extLst>
                </a:gridCol>
                <a:gridCol w="493776">
                  <a:extLst>
                    <a:ext uri="{9D8B030D-6E8A-4147-A177-3AD203B41FA5}">
                      <a16:colId xmlns:a16="http://schemas.microsoft.com/office/drawing/2014/main" val="2590982697"/>
                    </a:ext>
                  </a:extLst>
                </a:gridCol>
                <a:gridCol w="576072">
                  <a:extLst>
                    <a:ext uri="{9D8B030D-6E8A-4147-A177-3AD203B41FA5}">
                      <a16:colId xmlns:a16="http://schemas.microsoft.com/office/drawing/2014/main" val="3952152926"/>
                    </a:ext>
                  </a:extLst>
                </a:gridCol>
                <a:gridCol w="576072">
                  <a:extLst>
                    <a:ext uri="{9D8B030D-6E8A-4147-A177-3AD203B41FA5}">
                      <a16:colId xmlns:a16="http://schemas.microsoft.com/office/drawing/2014/main" val="817370132"/>
                    </a:ext>
                  </a:extLst>
                </a:gridCol>
                <a:gridCol w="576072">
                  <a:extLst>
                    <a:ext uri="{9D8B030D-6E8A-4147-A177-3AD203B41FA5}">
                      <a16:colId xmlns:a16="http://schemas.microsoft.com/office/drawing/2014/main" val="1802562214"/>
                    </a:ext>
                  </a:extLst>
                </a:gridCol>
                <a:gridCol w="576072">
                  <a:extLst>
                    <a:ext uri="{9D8B030D-6E8A-4147-A177-3AD203B41FA5}">
                      <a16:colId xmlns:a16="http://schemas.microsoft.com/office/drawing/2014/main" val="2616500433"/>
                    </a:ext>
                  </a:extLst>
                </a:gridCol>
                <a:gridCol w="576072">
                  <a:extLst>
                    <a:ext uri="{9D8B030D-6E8A-4147-A177-3AD203B41FA5}">
                      <a16:colId xmlns:a16="http://schemas.microsoft.com/office/drawing/2014/main" val="1877004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94268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- 2021-12-15 17:03:00</a:t>
                      </a:r>
                      <a:r>
                        <a:rPr kumimoji="0" lang="en-US" sz="1000" b="0" i="0" u="none" strike="noStrike" kern="1200" cap="none" spc="0" normalizeH="0" baseline="0" noProof="0">
                          <a:ln>
                            <a:noFill/>
                          </a:ln>
                          <a:solidFill>
                            <a:prstClr val="black"/>
                          </a:solidFill>
                          <a:effectLst/>
                          <a:uLnTx/>
                          <a:uFillTx/>
                          <a:latin typeface="+mn-lt"/>
                          <a:ea typeface="+mn-ea"/>
                          <a:cs typeface="+mn-cs"/>
                        </a:rPr>
                        <a:t>
 Turn your regular dinner into a feast with this delicious Roasted Boneless Chicken Leg made with SCS Rosemary &amp; Herb Spreadable Butter. 
Tender and juicy chicken with the aromatic SCS Rosemary &amp; Herb Spreadable Butter will be an effortless treat!
Roasted Boneless Chicken Leg with SCS Rosemary &amp; Herb Spreadable Butter
What you’ll need: 
30g SCS Rosemary &amp; Herb Spreadable Butter
200g Boneless chicken leg
2g salt
2g White pepper
2g Garlic powder
Let’s Cook:
1. Brush the chicken with SCS Rosemary &amp; Herbs Spreadable Butter and seasoning well.
2. Bake for 180°C for 20 minutes.
3. Ready to be served. 
#SCSSpreadableButter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1903190693"/>
                  </a:ext>
                </a:extLst>
              </a:tr>
            </a:tbl>
          </a:graphicData>
        </a:graphic>
      </p:graphicFrame>
      <p:sp>
        <p:nvSpPr>
          <p:cNvPr id="4" name="Text Placeholder 3">
            <a:extLst>
              <a:ext uri="{FF2B5EF4-FFF2-40B4-BE49-F238E27FC236}">
                <a16:creationId xmlns:a16="http://schemas.microsoft.com/office/drawing/2014/main" id="{0243F41F-8251-452A-8240-98F1846EC111}"/>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1330906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983D0-B457-439C-9490-E09C94E177DF}"/>
              </a:ext>
            </a:extLst>
          </p:cNvPr>
          <p:cNvSpPr>
            <a:spLocks noGrp="1"/>
          </p:cNvSpPr>
          <p:nvPr>
            <p:ph type="title"/>
          </p:nvPr>
        </p:nvSpPr>
        <p:spPr/>
        <p:txBody>
          <a:bodyPr/>
          <a:lstStyle/>
          <a:p>
            <a:r>
              <a:rPr lang="en-US"/>
              <a:t>Facebook Facebook FB - Own Posts Table I-Rate (Insights)  | SCS Dairy MY - 9 of 24</a:t>
            </a:r>
          </a:p>
        </p:txBody>
      </p:sp>
      <p:graphicFrame>
        <p:nvGraphicFramePr>
          <p:cNvPr id="5" name="Table Placeholder 4">
            <a:extLst>
              <a:ext uri="{FF2B5EF4-FFF2-40B4-BE49-F238E27FC236}">
                <a16:creationId xmlns:a16="http://schemas.microsoft.com/office/drawing/2014/main" id="{1AFC4A39-3CFB-4C98-96CA-4C6FE9D6BBFD}"/>
              </a:ext>
            </a:extLst>
          </p:cNvPr>
          <p:cNvGraphicFramePr>
            <a:graphicFrameLocks noGrp="1"/>
          </p:cNvGraphicFramePr>
          <p:nvPr>
            <p:ph type="tbl" sz="quarter" idx="13"/>
            <p:extLst>
              <p:ext uri="{D42A27DB-BD31-4B8C-83A1-F6EECF244321}">
                <p14:modId xmlns:p14="http://schemas.microsoft.com/office/powerpoint/2010/main" val="3460451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50790751"/>
                    </a:ext>
                  </a:extLst>
                </a:gridCol>
                <a:gridCol w="740664">
                  <a:extLst>
                    <a:ext uri="{9D8B030D-6E8A-4147-A177-3AD203B41FA5}">
                      <a16:colId xmlns:a16="http://schemas.microsoft.com/office/drawing/2014/main" val="2325287075"/>
                    </a:ext>
                  </a:extLst>
                </a:gridCol>
                <a:gridCol w="740664">
                  <a:extLst>
                    <a:ext uri="{9D8B030D-6E8A-4147-A177-3AD203B41FA5}">
                      <a16:colId xmlns:a16="http://schemas.microsoft.com/office/drawing/2014/main" val="1255200343"/>
                    </a:ext>
                  </a:extLst>
                </a:gridCol>
                <a:gridCol w="576072">
                  <a:extLst>
                    <a:ext uri="{9D8B030D-6E8A-4147-A177-3AD203B41FA5}">
                      <a16:colId xmlns:a16="http://schemas.microsoft.com/office/drawing/2014/main" val="4052931181"/>
                    </a:ext>
                  </a:extLst>
                </a:gridCol>
                <a:gridCol w="576072">
                  <a:extLst>
                    <a:ext uri="{9D8B030D-6E8A-4147-A177-3AD203B41FA5}">
                      <a16:colId xmlns:a16="http://schemas.microsoft.com/office/drawing/2014/main" val="3652784341"/>
                    </a:ext>
                  </a:extLst>
                </a:gridCol>
                <a:gridCol w="493776">
                  <a:extLst>
                    <a:ext uri="{9D8B030D-6E8A-4147-A177-3AD203B41FA5}">
                      <a16:colId xmlns:a16="http://schemas.microsoft.com/office/drawing/2014/main" val="984531920"/>
                    </a:ext>
                  </a:extLst>
                </a:gridCol>
                <a:gridCol w="576072">
                  <a:extLst>
                    <a:ext uri="{9D8B030D-6E8A-4147-A177-3AD203B41FA5}">
                      <a16:colId xmlns:a16="http://schemas.microsoft.com/office/drawing/2014/main" val="3881227779"/>
                    </a:ext>
                  </a:extLst>
                </a:gridCol>
                <a:gridCol w="576072">
                  <a:extLst>
                    <a:ext uri="{9D8B030D-6E8A-4147-A177-3AD203B41FA5}">
                      <a16:colId xmlns:a16="http://schemas.microsoft.com/office/drawing/2014/main" val="3826124624"/>
                    </a:ext>
                  </a:extLst>
                </a:gridCol>
                <a:gridCol w="576072">
                  <a:extLst>
                    <a:ext uri="{9D8B030D-6E8A-4147-A177-3AD203B41FA5}">
                      <a16:colId xmlns:a16="http://schemas.microsoft.com/office/drawing/2014/main" val="1905104322"/>
                    </a:ext>
                  </a:extLst>
                </a:gridCol>
                <a:gridCol w="576072">
                  <a:extLst>
                    <a:ext uri="{9D8B030D-6E8A-4147-A177-3AD203B41FA5}">
                      <a16:colId xmlns:a16="http://schemas.microsoft.com/office/drawing/2014/main" val="535988575"/>
                    </a:ext>
                  </a:extLst>
                </a:gridCol>
                <a:gridCol w="576072">
                  <a:extLst>
                    <a:ext uri="{9D8B030D-6E8A-4147-A177-3AD203B41FA5}">
                      <a16:colId xmlns:a16="http://schemas.microsoft.com/office/drawing/2014/main" val="3707730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201045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- 2021-12-15 14:02:00</a:t>
                      </a:r>
                      <a:r>
                        <a:rPr kumimoji="0" lang="en-US" sz="1000" b="0" i="0" u="none" strike="noStrike" kern="1200" cap="none" spc="0" normalizeH="0" baseline="0" noProof="0">
                          <a:ln>
                            <a:noFill/>
                          </a:ln>
                          <a:solidFill>
                            <a:prstClr val="black"/>
                          </a:solidFill>
                          <a:effectLst/>
                          <a:uLnTx/>
                          <a:uFillTx/>
                          <a:latin typeface="+mn-lt"/>
                          <a:ea typeface="+mn-ea"/>
                          <a:cs typeface="+mn-cs"/>
                        </a:rPr>
                        <a:t>
 We all need an energy boost in between breaks to keep us on our toes during a hectic day. Make your quick bites delicious, nutritious and wholesome with SCS Sliced Cheese Original and Reduced Fat.
Pair it up with your favourite vegetables, meat or bread and enjoy a scrumptious and nourishing meal!
#SCSSlicedCheese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extLst>
                  <a:ext uri="{0D108BD9-81ED-4DB2-BD59-A6C34878D82A}">
                    <a16:rowId xmlns:a16="http://schemas.microsoft.com/office/drawing/2014/main" val="3719416901"/>
                  </a:ext>
                </a:extLst>
              </a:tr>
            </a:tbl>
          </a:graphicData>
        </a:graphic>
      </p:graphicFrame>
      <p:sp>
        <p:nvSpPr>
          <p:cNvPr id="4" name="Text Placeholder 3">
            <a:extLst>
              <a:ext uri="{FF2B5EF4-FFF2-40B4-BE49-F238E27FC236}">
                <a16:creationId xmlns:a16="http://schemas.microsoft.com/office/drawing/2014/main" id="{D056E196-680C-4490-8D0B-375DB9E2F6AB}"/>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1801156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6FDB0-71CD-4F70-80CA-AF5C3B3DC890}"/>
              </a:ext>
            </a:extLst>
          </p:cNvPr>
          <p:cNvSpPr>
            <a:spLocks noGrp="1"/>
          </p:cNvSpPr>
          <p:nvPr>
            <p:ph type="title"/>
          </p:nvPr>
        </p:nvSpPr>
        <p:spPr/>
        <p:txBody>
          <a:bodyPr/>
          <a:lstStyle/>
          <a:p>
            <a:r>
              <a:rPr lang="en-US"/>
              <a:t>Facebook Facebook FB - Own Posts Table I-Rate (Insights)  | SCS Dairy MY - 10 of 24</a:t>
            </a:r>
          </a:p>
        </p:txBody>
      </p:sp>
      <p:graphicFrame>
        <p:nvGraphicFramePr>
          <p:cNvPr id="5" name="Table Placeholder 4">
            <a:extLst>
              <a:ext uri="{FF2B5EF4-FFF2-40B4-BE49-F238E27FC236}">
                <a16:creationId xmlns:a16="http://schemas.microsoft.com/office/drawing/2014/main" id="{D7013938-BD75-48E9-83AB-542AD6E15B76}"/>
              </a:ext>
            </a:extLst>
          </p:cNvPr>
          <p:cNvGraphicFramePr>
            <a:graphicFrameLocks noGrp="1"/>
          </p:cNvGraphicFramePr>
          <p:nvPr>
            <p:ph type="tbl" sz="quarter" idx="13"/>
            <p:extLst>
              <p:ext uri="{D42A27DB-BD31-4B8C-83A1-F6EECF244321}">
                <p14:modId xmlns:p14="http://schemas.microsoft.com/office/powerpoint/2010/main" val="152444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47002795"/>
                    </a:ext>
                  </a:extLst>
                </a:gridCol>
                <a:gridCol w="740664">
                  <a:extLst>
                    <a:ext uri="{9D8B030D-6E8A-4147-A177-3AD203B41FA5}">
                      <a16:colId xmlns:a16="http://schemas.microsoft.com/office/drawing/2014/main" val="1565132019"/>
                    </a:ext>
                  </a:extLst>
                </a:gridCol>
                <a:gridCol w="740664">
                  <a:extLst>
                    <a:ext uri="{9D8B030D-6E8A-4147-A177-3AD203B41FA5}">
                      <a16:colId xmlns:a16="http://schemas.microsoft.com/office/drawing/2014/main" val="1536090415"/>
                    </a:ext>
                  </a:extLst>
                </a:gridCol>
                <a:gridCol w="576072">
                  <a:extLst>
                    <a:ext uri="{9D8B030D-6E8A-4147-A177-3AD203B41FA5}">
                      <a16:colId xmlns:a16="http://schemas.microsoft.com/office/drawing/2014/main" val="4134701907"/>
                    </a:ext>
                  </a:extLst>
                </a:gridCol>
                <a:gridCol w="576072">
                  <a:extLst>
                    <a:ext uri="{9D8B030D-6E8A-4147-A177-3AD203B41FA5}">
                      <a16:colId xmlns:a16="http://schemas.microsoft.com/office/drawing/2014/main" val="436436898"/>
                    </a:ext>
                  </a:extLst>
                </a:gridCol>
                <a:gridCol w="493776">
                  <a:extLst>
                    <a:ext uri="{9D8B030D-6E8A-4147-A177-3AD203B41FA5}">
                      <a16:colId xmlns:a16="http://schemas.microsoft.com/office/drawing/2014/main" val="3923139028"/>
                    </a:ext>
                  </a:extLst>
                </a:gridCol>
                <a:gridCol w="576072">
                  <a:extLst>
                    <a:ext uri="{9D8B030D-6E8A-4147-A177-3AD203B41FA5}">
                      <a16:colId xmlns:a16="http://schemas.microsoft.com/office/drawing/2014/main" val="320556933"/>
                    </a:ext>
                  </a:extLst>
                </a:gridCol>
                <a:gridCol w="576072">
                  <a:extLst>
                    <a:ext uri="{9D8B030D-6E8A-4147-A177-3AD203B41FA5}">
                      <a16:colId xmlns:a16="http://schemas.microsoft.com/office/drawing/2014/main" val="505877827"/>
                    </a:ext>
                  </a:extLst>
                </a:gridCol>
                <a:gridCol w="576072">
                  <a:extLst>
                    <a:ext uri="{9D8B030D-6E8A-4147-A177-3AD203B41FA5}">
                      <a16:colId xmlns:a16="http://schemas.microsoft.com/office/drawing/2014/main" val="812023395"/>
                    </a:ext>
                  </a:extLst>
                </a:gridCol>
                <a:gridCol w="576072">
                  <a:extLst>
                    <a:ext uri="{9D8B030D-6E8A-4147-A177-3AD203B41FA5}">
                      <a16:colId xmlns:a16="http://schemas.microsoft.com/office/drawing/2014/main" val="2517724302"/>
                    </a:ext>
                  </a:extLst>
                </a:gridCol>
                <a:gridCol w="576072">
                  <a:extLst>
                    <a:ext uri="{9D8B030D-6E8A-4147-A177-3AD203B41FA5}">
                      <a16:colId xmlns:a16="http://schemas.microsoft.com/office/drawing/2014/main" val="3621253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236047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- 2021-12-15 10:00:01</a:t>
                      </a:r>
                      <a:r>
                        <a:rPr kumimoji="0" lang="en-US" sz="1000" b="0" i="0" u="none" strike="noStrike" kern="1200" cap="none" spc="0" normalizeH="0" baseline="0" noProof="0">
                          <a:ln>
                            <a:noFill/>
                          </a:ln>
                          <a:solidFill>
                            <a:prstClr val="black"/>
                          </a:solidFill>
                          <a:effectLst/>
                          <a:uLnTx/>
                          <a:uFillTx/>
                          <a:latin typeface="+mn-lt"/>
                          <a:ea typeface="+mn-ea"/>
                          <a:cs typeface="+mn-cs"/>
                        </a:rPr>
                        <a:t>
 Did you miss the Grand Sale? Join in the After Party celebrations and 
enjoy up to 50% OFF on all your favourite SCS products! Plus get FREE Delivery on purchases above RM50!
The sale is on from 15-19 Dec 2021 ONLY so hurry and make the most of it!
Log onto Lazada, The Culina Co. now and shop away! 👉 https://bit.ly/SCSMYLazada
Prices are valid from 15-19 December ONLY!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extLst>
                  <a:ext uri="{0D108BD9-81ED-4DB2-BD59-A6C34878D82A}">
                    <a16:rowId xmlns:a16="http://schemas.microsoft.com/office/drawing/2014/main" val="262837318"/>
                  </a:ext>
                </a:extLst>
              </a:tr>
            </a:tbl>
          </a:graphicData>
        </a:graphic>
      </p:graphicFrame>
      <p:sp>
        <p:nvSpPr>
          <p:cNvPr id="4" name="Text Placeholder 3">
            <a:extLst>
              <a:ext uri="{FF2B5EF4-FFF2-40B4-BE49-F238E27FC236}">
                <a16:creationId xmlns:a16="http://schemas.microsoft.com/office/drawing/2014/main" id="{E49BA574-4BCC-4810-AA4F-0496733738DB}"/>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4069784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5A70A-62D2-4D0C-8EAC-A0BE3D43CBA9}"/>
              </a:ext>
            </a:extLst>
          </p:cNvPr>
          <p:cNvSpPr>
            <a:spLocks noGrp="1"/>
          </p:cNvSpPr>
          <p:nvPr>
            <p:ph type="title"/>
          </p:nvPr>
        </p:nvSpPr>
        <p:spPr/>
        <p:txBody>
          <a:bodyPr/>
          <a:lstStyle/>
          <a:p>
            <a:r>
              <a:rPr lang="en-US"/>
              <a:t>Facebook Facebook FB - Own Posts Table I-Rate (Insights)  | SCS Dairy MY - 11 of 24</a:t>
            </a:r>
          </a:p>
        </p:txBody>
      </p:sp>
      <p:graphicFrame>
        <p:nvGraphicFramePr>
          <p:cNvPr id="5" name="Table Placeholder 4">
            <a:extLst>
              <a:ext uri="{FF2B5EF4-FFF2-40B4-BE49-F238E27FC236}">
                <a16:creationId xmlns:a16="http://schemas.microsoft.com/office/drawing/2014/main" id="{4F7482DE-625E-40FC-88CD-A2079FCB3D6A}"/>
              </a:ext>
            </a:extLst>
          </p:cNvPr>
          <p:cNvGraphicFramePr>
            <a:graphicFrameLocks noGrp="1"/>
          </p:cNvGraphicFramePr>
          <p:nvPr>
            <p:ph type="tbl" sz="quarter" idx="13"/>
            <p:extLst>
              <p:ext uri="{D42A27DB-BD31-4B8C-83A1-F6EECF244321}">
                <p14:modId xmlns:p14="http://schemas.microsoft.com/office/powerpoint/2010/main" val="1800020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3602748"/>
                    </a:ext>
                  </a:extLst>
                </a:gridCol>
                <a:gridCol w="740664">
                  <a:extLst>
                    <a:ext uri="{9D8B030D-6E8A-4147-A177-3AD203B41FA5}">
                      <a16:colId xmlns:a16="http://schemas.microsoft.com/office/drawing/2014/main" val="2996856088"/>
                    </a:ext>
                  </a:extLst>
                </a:gridCol>
                <a:gridCol w="740664">
                  <a:extLst>
                    <a:ext uri="{9D8B030D-6E8A-4147-A177-3AD203B41FA5}">
                      <a16:colId xmlns:a16="http://schemas.microsoft.com/office/drawing/2014/main" val="865885691"/>
                    </a:ext>
                  </a:extLst>
                </a:gridCol>
                <a:gridCol w="576072">
                  <a:extLst>
                    <a:ext uri="{9D8B030D-6E8A-4147-A177-3AD203B41FA5}">
                      <a16:colId xmlns:a16="http://schemas.microsoft.com/office/drawing/2014/main" val="4122209286"/>
                    </a:ext>
                  </a:extLst>
                </a:gridCol>
                <a:gridCol w="576072">
                  <a:extLst>
                    <a:ext uri="{9D8B030D-6E8A-4147-A177-3AD203B41FA5}">
                      <a16:colId xmlns:a16="http://schemas.microsoft.com/office/drawing/2014/main" val="2357708075"/>
                    </a:ext>
                  </a:extLst>
                </a:gridCol>
                <a:gridCol w="493776">
                  <a:extLst>
                    <a:ext uri="{9D8B030D-6E8A-4147-A177-3AD203B41FA5}">
                      <a16:colId xmlns:a16="http://schemas.microsoft.com/office/drawing/2014/main" val="998257435"/>
                    </a:ext>
                  </a:extLst>
                </a:gridCol>
                <a:gridCol w="576072">
                  <a:extLst>
                    <a:ext uri="{9D8B030D-6E8A-4147-A177-3AD203B41FA5}">
                      <a16:colId xmlns:a16="http://schemas.microsoft.com/office/drawing/2014/main" val="880043750"/>
                    </a:ext>
                  </a:extLst>
                </a:gridCol>
                <a:gridCol w="576072">
                  <a:extLst>
                    <a:ext uri="{9D8B030D-6E8A-4147-A177-3AD203B41FA5}">
                      <a16:colId xmlns:a16="http://schemas.microsoft.com/office/drawing/2014/main" val="307200166"/>
                    </a:ext>
                  </a:extLst>
                </a:gridCol>
                <a:gridCol w="576072">
                  <a:extLst>
                    <a:ext uri="{9D8B030D-6E8A-4147-A177-3AD203B41FA5}">
                      <a16:colId xmlns:a16="http://schemas.microsoft.com/office/drawing/2014/main" val="628073217"/>
                    </a:ext>
                  </a:extLst>
                </a:gridCol>
                <a:gridCol w="576072">
                  <a:extLst>
                    <a:ext uri="{9D8B030D-6E8A-4147-A177-3AD203B41FA5}">
                      <a16:colId xmlns:a16="http://schemas.microsoft.com/office/drawing/2014/main" val="3218923584"/>
                    </a:ext>
                  </a:extLst>
                </a:gridCol>
                <a:gridCol w="576072">
                  <a:extLst>
                    <a:ext uri="{9D8B030D-6E8A-4147-A177-3AD203B41FA5}">
                      <a16:colId xmlns:a16="http://schemas.microsoft.com/office/drawing/2014/main" val="3081551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279330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- 2021-12-15 07:15:00</a:t>
                      </a:r>
                      <a:r>
                        <a:rPr kumimoji="0" lang="en-US" sz="1000" b="0" i="0" u="none" strike="noStrike" kern="1200" cap="none" spc="0" normalizeH="0" baseline="0" noProof="0">
                          <a:ln>
                            <a:noFill/>
                          </a:ln>
                          <a:solidFill>
                            <a:prstClr val="black"/>
                          </a:solidFill>
                          <a:effectLst/>
                          <a:uLnTx/>
                          <a:uFillTx/>
                          <a:latin typeface="+mn-lt"/>
                          <a:ea typeface="+mn-ea"/>
                          <a:cs typeface="+mn-cs"/>
                        </a:rPr>
                        <a:t>
 #SCSGiveaway | Spot the SCS Santa! 🎅🏼
You better watch out, you better not cry, cause Santa is coming to town! 🛷
Santa will be hiding in our Facebook posts, and your mission is to find him! 3 lucky winners will walk home with a KitchenAid KX403BX EMEA Set (worth RM599)! 🎁
Here’s how to participate:
1. Like SCS Dairy MY and KitchenAid Malaysia Facebook pages and this post. 
2. Screenshot and circle a Santa you found in SCS Dairy MY Facebook posts and upload it in the comments below.
3. Share this post on your timeline.
Those who snooze now, will lose out! Contest ends 31st December! ⏰
#SCS ##scsmy ##scsbutter #contest #SpotAndWin #SnapAndWin #giveaway #MYgiveaway #MYcontest #TreatYourself #kitchenaidmalaysia #visionaryasia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extLst>
                  <a:ext uri="{0D108BD9-81ED-4DB2-BD59-A6C34878D82A}">
                    <a16:rowId xmlns:a16="http://schemas.microsoft.com/office/drawing/2014/main" val="368843889"/>
                  </a:ext>
                </a:extLst>
              </a:tr>
            </a:tbl>
          </a:graphicData>
        </a:graphic>
      </p:graphicFrame>
      <p:sp>
        <p:nvSpPr>
          <p:cNvPr id="4" name="Text Placeholder 3">
            <a:extLst>
              <a:ext uri="{FF2B5EF4-FFF2-40B4-BE49-F238E27FC236}">
                <a16:creationId xmlns:a16="http://schemas.microsoft.com/office/drawing/2014/main" id="{8E31B525-9BE9-4996-8F0E-5A4ED65B9D85}"/>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16042424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9ADDF-578F-456A-90EF-BBC5D0420A5C}"/>
              </a:ext>
            </a:extLst>
          </p:cNvPr>
          <p:cNvSpPr>
            <a:spLocks noGrp="1"/>
          </p:cNvSpPr>
          <p:nvPr>
            <p:ph type="title"/>
          </p:nvPr>
        </p:nvSpPr>
        <p:spPr/>
        <p:txBody>
          <a:bodyPr/>
          <a:lstStyle/>
          <a:p>
            <a:r>
              <a:rPr lang="en-US"/>
              <a:t>Facebook Facebook FB - Own Posts Table I-Rate (Insights)  | SCS Dairy MY - 12 of 24</a:t>
            </a:r>
          </a:p>
        </p:txBody>
      </p:sp>
      <p:graphicFrame>
        <p:nvGraphicFramePr>
          <p:cNvPr id="5" name="Table Placeholder 4">
            <a:extLst>
              <a:ext uri="{FF2B5EF4-FFF2-40B4-BE49-F238E27FC236}">
                <a16:creationId xmlns:a16="http://schemas.microsoft.com/office/drawing/2014/main" id="{26BB1ED0-B789-4D0C-AA5E-4CE14756EEAB}"/>
              </a:ext>
            </a:extLst>
          </p:cNvPr>
          <p:cNvGraphicFramePr>
            <a:graphicFrameLocks noGrp="1"/>
          </p:cNvGraphicFramePr>
          <p:nvPr>
            <p:ph type="tbl" sz="quarter" idx="13"/>
            <p:extLst>
              <p:ext uri="{D42A27DB-BD31-4B8C-83A1-F6EECF244321}">
                <p14:modId xmlns:p14="http://schemas.microsoft.com/office/powerpoint/2010/main" val="522191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40102046"/>
                    </a:ext>
                  </a:extLst>
                </a:gridCol>
                <a:gridCol w="740664">
                  <a:extLst>
                    <a:ext uri="{9D8B030D-6E8A-4147-A177-3AD203B41FA5}">
                      <a16:colId xmlns:a16="http://schemas.microsoft.com/office/drawing/2014/main" val="3817440102"/>
                    </a:ext>
                  </a:extLst>
                </a:gridCol>
                <a:gridCol w="740664">
                  <a:extLst>
                    <a:ext uri="{9D8B030D-6E8A-4147-A177-3AD203B41FA5}">
                      <a16:colId xmlns:a16="http://schemas.microsoft.com/office/drawing/2014/main" val="3110332848"/>
                    </a:ext>
                  </a:extLst>
                </a:gridCol>
                <a:gridCol w="576072">
                  <a:extLst>
                    <a:ext uri="{9D8B030D-6E8A-4147-A177-3AD203B41FA5}">
                      <a16:colId xmlns:a16="http://schemas.microsoft.com/office/drawing/2014/main" val="2459734645"/>
                    </a:ext>
                  </a:extLst>
                </a:gridCol>
                <a:gridCol w="576072">
                  <a:extLst>
                    <a:ext uri="{9D8B030D-6E8A-4147-A177-3AD203B41FA5}">
                      <a16:colId xmlns:a16="http://schemas.microsoft.com/office/drawing/2014/main" val="753518098"/>
                    </a:ext>
                  </a:extLst>
                </a:gridCol>
                <a:gridCol w="493776">
                  <a:extLst>
                    <a:ext uri="{9D8B030D-6E8A-4147-A177-3AD203B41FA5}">
                      <a16:colId xmlns:a16="http://schemas.microsoft.com/office/drawing/2014/main" val="30115087"/>
                    </a:ext>
                  </a:extLst>
                </a:gridCol>
                <a:gridCol w="576072">
                  <a:extLst>
                    <a:ext uri="{9D8B030D-6E8A-4147-A177-3AD203B41FA5}">
                      <a16:colId xmlns:a16="http://schemas.microsoft.com/office/drawing/2014/main" val="2027994336"/>
                    </a:ext>
                  </a:extLst>
                </a:gridCol>
                <a:gridCol w="576072">
                  <a:extLst>
                    <a:ext uri="{9D8B030D-6E8A-4147-A177-3AD203B41FA5}">
                      <a16:colId xmlns:a16="http://schemas.microsoft.com/office/drawing/2014/main" val="1470841036"/>
                    </a:ext>
                  </a:extLst>
                </a:gridCol>
                <a:gridCol w="576072">
                  <a:extLst>
                    <a:ext uri="{9D8B030D-6E8A-4147-A177-3AD203B41FA5}">
                      <a16:colId xmlns:a16="http://schemas.microsoft.com/office/drawing/2014/main" val="1412304899"/>
                    </a:ext>
                  </a:extLst>
                </a:gridCol>
                <a:gridCol w="576072">
                  <a:extLst>
                    <a:ext uri="{9D8B030D-6E8A-4147-A177-3AD203B41FA5}">
                      <a16:colId xmlns:a16="http://schemas.microsoft.com/office/drawing/2014/main" val="3906787666"/>
                    </a:ext>
                  </a:extLst>
                </a:gridCol>
                <a:gridCol w="576072">
                  <a:extLst>
                    <a:ext uri="{9D8B030D-6E8A-4147-A177-3AD203B41FA5}">
                      <a16:colId xmlns:a16="http://schemas.microsoft.com/office/drawing/2014/main" val="3340168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750795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- 2021-12-13 21:32:49</a:t>
                      </a:r>
                      <a:r>
                        <a:rPr kumimoji="0" lang="en-US" sz="1000" b="0" i="0" u="none" strike="noStrike" kern="1200" cap="none" spc="0" normalizeH="0" baseline="0" noProof="0">
                          <a:ln>
                            <a:noFill/>
                          </a:ln>
                          <a:solidFill>
                            <a:prstClr val="black"/>
                          </a:solidFill>
                          <a:effectLst/>
                          <a:uLnTx/>
                          <a:uFillTx/>
                          <a:latin typeface="+mn-lt"/>
                          <a:ea typeface="+mn-ea"/>
                          <a:cs typeface="+mn-cs"/>
                        </a:rPr>
                        <a:t>
 #SCSHomeChristmasGuide | Beginner Bakers’ Tips 👩🏽‍🍳 by SCS Dairy MY x KitchenAid Malaysia
The holiday season can get pretty tough for bakers. Surely everyone is looking forward to the great treats, bakes and more you can create from your hands. 🧁
If you’re starting out on your baking journey, here are some easy tips to help you get through the holiday season.✨
To all veteran bakers: what are your baking tips that you think are useful for beginner bakers? Share them in the comments below! 💬
Cart all your SCS needs online via Lazada now: https://bit.ly/SCSMYLazada
#SCS #SCSMY #scsbutter #baking #bakingtips #christmastips #TreatYourself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extLst>
                  <a:ext uri="{0D108BD9-81ED-4DB2-BD59-A6C34878D82A}">
                    <a16:rowId xmlns:a16="http://schemas.microsoft.com/office/drawing/2014/main" val="2040613759"/>
                  </a:ext>
                </a:extLst>
              </a:tr>
            </a:tbl>
          </a:graphicData>
        </a:graphic>
      </p:graphicFrame>
      <p:sp>
        <p:nvSpPr>
          <p:cNvPr id="4" name="Text Placeholder 3">
            <a:extLst>
              <a:ext uri="{FF2B5EF4-FFF2-40B4-BE49-F238E27FC236}">
                <a16:creationId xmlns:a16="http://schemas.microsoft.com/office/drawing/2014/main" id="{E6FF3E5C-0EF1-4180-8F0D-710DC8E490DC}"/>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4110143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840DD-76F6-4A83-ADDE-B8EB4E8AFF5A}"/>
              </a:ext>
            </a:extLst>
          </p:cNvPr>
          <p:cNvSpPr>
            <a:spLocks noGrp="1"/>
          </p:cNvSpPr>
          <p:nvPr>
            <p:ph type="title"/>
          </p:nvPr>
        </p:nvSpPr>
        <p:spPr/>
        <p:txBody>
          <a:bodyPr/>
          <a:lstStyle/>
          <a:p>
            <a:r>
              <a:rPr lang="en-US"/>
              <a:t>Facebook Facebook FB - Own Posts Table I-Rate (Insights)  | SCS Dairy MY - 13 of 24</a:t>
            </a:r>
          </a:p>
        </p:txBody>
      </p:sp>
      <p:graphicFrame>
        <p:nvGraphicFramePr>
          <p:cNvPr id="5" name="Table Placeholder 4">
            <a:extLst>
              <a:ext uri="{FF2B5EF4-FFF2-40B4-BE49-F238E27FC236}">
                <a16:creationId xmlns:a16="http://schemas.microsoft.com/office/drawing/2014/main" id="{EAC5E0A2-E2C5-40E0-953B-CAB115D5F454}"/>
              </a:ext>
            </a:extLst>
          </p:cNvPr>
          <p:cNvGraphicFramePr>
            <a:graphicFrameLocks noGrp="1"/>
          </p:cNvGraphicFramePr>
          <p:nvPr>
            <p:ph type="tbl" sz="quarter" idx="13"/>
            <p:extLst>
              <p:ext uri="{D42A27DB-BD31-4B8C-83A1-F6EECF244321}">
                <p14:modId xmlns:p14="http://schemas.microsoft.com/office/powerpoint/2010/main" val="2185237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45863019"/>
                    </a:ext>
                  </a:extLst>
                </a:gridCol>
                <a:gridCol w="740664">
                  <a:extLst>
                    <a:ext uri="{9D8B030D-6E8A-4147-A177-3AD203B41FA5}">
                      <a16:colId xmlns:a16="http://schemas.microsoft.com/office/drawing/2014/main" val="2043543813"/>
                    </a:ext>
                  </a:extLst>
                </a:gridCol>
                <a:gridCol w="740664">
                  <a:extLst>
                    <a:ext uri="{9D8B030D-6E8A-4147-A177-3AD203B41FA5}">
                      <a16:colId xmlns:a16="http://schemas.microsoft.com/office/drawing/2014/main" val="3730754437"/>
                    </a:ext>
                  </a:extLst>
                </a:gridCol>
                <a:gridCol w="576072">
                  <a:extLst>
                    <a:ext uri="{9D8B030D-6E8A-4147-A177-3AD203B41FA5}">
                      <a16:colId xmlns:a16="http://schemas.microsoft.com/office/drawing/2014/main" val="3212017949"/>
                    </a:ext>
                  </a:extLst>
                </a:gridCol>
                <a:gridCol w="576072">
                  <a:extLst>
                    <a:ext uri="{9D8B030D-6E8A-4147-A177-3AD203B41FA5}">
                      <a16:colId xmlns:a16="http://schemas.microsoft.com/office/drawing/2014/main" val="2698935996"/>
                    </a:ext>
                  </a:extLst>
                </a:gridCol>
                <a:gridCol w="493776">
                  <a:extLst>
                    <a:ext uri="{9D8B030D-6E8A-4147-A177-3AD203B41FA5}">
                      <a16:colId xmlns:a16="http://schemas.microsoft.com/office/drawing/2014/main" val="3126580174"/>
                    </a:ext>
                  </a:extLst>
                </a:gridCol>
                <a:gridCol w="576072">
                  <a:extLst>
                    <a:ext uri="{9D8B030D-6E8A-4147-A177-3AD203B41FA5}">
                      <a16:colId xmlns:a16="http://schemas.microsoft.com/office/drawing/2014/main" val="1524560836"/>
                    </a:ext>
                  </a:extLst>
                </a:gridCol>
                <a:gridCol w="576072">
                  <a:extLst>
                    <a:ext uri="{9D8B030D-6E8A-4147-A177-3AD203B41FA5}">
                      <a16:colId xmlns:a16="http://schemas.microsoft.com/office/drawing/2014/main" val="2656876715"/>
                    </a:ext>
                  </a:extLst>
                </a:gridCol>
                <a:gridCol w="576072">
                  <a:extLst>
                    <a:ext uri="{9D8B030D-6E8A-4147-A177-3AD203B41FA5}">
                      <a16:colId xmlns:a16="http://schemas.microsoft.com/office/drawing/2014/main" val="2548960085"/>
                    </a:ext>
                  </a:extLst>
                </a:gridCol>
                <a:gridCol w="576072">
                  <a:extLst>
                    <a:ext uri="{9D8B030D-6E8A-4147-A177-3AD203B41FA5}">
                      <a16:colId xmlns:a16="http://schemas.microsoft.com/office/drawing/2014/main" val="2245308860"/>
                    </a:ext>
                  </a:extLst>
                </a:gridCol>
                <a:gridCol w="576072">
                  <a:extLst>
                    <a:ext uri="{9D8B030D-6E8A-4147-A177-3AD203B41FA5}">
                      <a16:colId xmlns:a16="http://schemas.microsoft.com/office/drawing/2014/main" val="3094546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90205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- 2021-12-13 17:02:00</a:t>
                      </a:r>
                      <a:r>
                        <a:rPr kumimoji="0" lang="en-US" sz="1000" b="0" i="0" u="none" strike="noStrike" kern="1200" cap="none" spc="0" normalizeH="0" baseline="0" noProof="0">
                          <a:ln>
                            <a:noFill/>
                          </a:ln>
                          <a:solidFill>
                            <a:prstClr val="black"/>
                          </a:solidFill>
                          <a:effectLst/>
                          <a:uLnTx/>
                          <a:uFillTx/>
                          <a:latin typeface="+mn-lt"/>
                          <a:ea typeface="+mn-ea"/>
                          <a:cs typeface="+mn-cs"/>
                        </a:rPr>
                        <a:t>
 Preparing your baking pan properly before filling it can save a lot of heartbreak. Use a non-stick pan spray, for quick, effective coverage, but a thin coat of butter also does the trick.
Apply SCS Butter evenly with a pastry brush or a piece of waxed paper.
Shop for your favourite SCS products from Lazada, The Culina Co.: https://bit.ly/SCSMYLazada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3640620976"/>
                  </a:ext>
                </a:extLst>
              </a:tr>
            </a:tbl>
          </a:graphicData>
        </a:graphic>
      </p:graphicFrame>
      <p:sp>
        <p:nvSpPr>
          <p:cNvPr id="4" name="Text Placeholder 3">
            <a:extLst>
              <a:ext uri="{FF2B5EF4-FFF2-40B4-BE49-F238E27FC236}">
                <a16:creationId xmlns:a16="http://schemas.microsoft.com/office/drawing/2014/main" id="{FE7DFE20-8E15-40DF-8549-7246D4283D99}"/>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42539108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007A6-FE19-4D08-AD2D-0280DB0C94DB}"/>
              </a:ext>
            </a:extLst>
          </p:cNvPr>
          <p:cNvSpPr>
            <a:spLocks noGrp="1"/>
          </p:cNvSpPr>
          <p:nvPr>
            <p:ph type="title"/>
          </p:nvPr>
        </p:nvSpPr>
        <p:spPr/>
        <p:txBody>
          <a:bodyPr/>
          <a:lstStyle/>
          <a:p>
            <a:r>
              <a:rPr lang="en-US"/>
              <a:t>Facebook Facebook FB - Own Posts Table I-Rate (Insights)  | SCS Dairy MY - 14 of 24</a:t>
            </a:r>
          </a:p>
        </p:txBody>
      </p:sp>
      <p:graphicFrame>
        <p:nvGraphicFramePr>
          <p:cNvPr id="5" name="Table Placeholder 4">
            <a:extLst>
              <a:ext uri="{FF2B5EF4-FFF2-40B4-BE49-F238E27FC236}">
                <a16:creationId xmlns:a16="http://schemas.microsoft.com/office/drawing/2014/main" id="{E83F8572-E4C1-4AF6-BE0A-57FC801CC3E6}"/>
              </a:ext>
            </a:extLst>
          </p:cNvPr>
          <p:cNvGraphicFramePr>
            <a:graphicFrameLocks noGrp="1"/>
          </p:cNvGraphicFramePr>
          <p:nvPr>
            <p:ph type="tbl" sz="quarter" idx="13"/>
            <p:extLst>
              <p:ext uri="{D42A27DB-BD31-4B8C-83A1-F6EECF244321}">
                <p14:modId xmlns:p14="http://schemas.microsoft.com/office/powerpoint/2010/main" val="3794288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26655817"/>
                    </a:ext>
                  </a:extLst>
                </a:gridCol>
                <a:gridCol w="740664">
                  <a:extLst>
                    <a:ext uri="{9D8B030D-6E8A-4147-A177-3AD203B41FA5}">
                      <a16:colId xmlns:a16="http://schemas.microsoft.com/office/drawing/2014/main" val="4131241146"/>
                    </a:ext>
                  </a:extLst>
                </a:gridCol>
                <a:gridCol w="740664">
                  <a:extLst>
                    <a:ext uri="{9D8B030D-6E8A-4147-A177-3AD203B41FA5}">
                      <a16:colId xmlns:a16="http://schemas.microsoft.com/office/drawing/2014/main" val="3203207674"/>
                    </a:ext>
                  </a:extLst>
                </a:gridCol>
                <a:gridCol w="576072">
                  <a:extLst>
                    <a:ext uri="{9D8B030D-6E8A-4147-A177-3AD203B41FA5}">
                      <a16:colId xmlns:a16="http://schemas.microsoft.com/office/drawing/2014/main" val="3562733691"/>
                    </a:ext>
                  </a:extLst>
                </a:gridCol>
                <a:gridCol w="576072">
                  <a:extLst>
                    <a:ext uri="{9D8B030D-6E8A-4147-A177-3AD203B41FA5}">
                      <a16:colId xmlns:a16="http://schemas.microsoft.com/office/drawing/2014/main" val="933270044"/>
                    </a:ext>
                  </a:extLst>
                </a:gridCol>
                <a:gridCol w="493776">
                  <a:extLst>
                    <a:ext uri="{9D8B030D-6E8A-4147-A177-3AD203B41FA5}">
                      <a16:colId xmlns:a16="http://schemas.microsoft.com/office/drawing/2014/main" val="4248528492"/>
                    </a:ext>
                  </a:extLst>
                </a:gridCol>
                <a:gridCol w="576072">
                  <a:extLst>
                    <a:ext uri="{9D8B030D-6E8A-4147-A177-3AD203B41FA5}">
                      <a16:colId xmlns:a16="http://schemas.microsoft.com/office/drawing/2014/main" val="3109368534"/>
                    </a:ext>
                  </a:extLst>
                </a:gridCol>
                <a:gridCol w="576072">
                  <a:extLst>
                    <a:ext uri="{9D8B030D-6E8A-4147-A177-3AD203B41FA5}">
                      <a16:colId xmlns:a16="http://schemas.microsoft.com/office/drawing/2014/main" val="89800174"/>
                    </a:ext>
                  </a:extLst>
                </a:gridCol>
                <a:gridCol w="576072">
                  <a:extLst>
                    <a:ext uri="{9D8B030D-6E8A-4147-A177-3AD203B41FA5}">
                      <a16:colId xmlns:a16="http://schemas.microsoft.com/office/drawing/2014/main" val="311339322"/>
                    </a:ext>
                  </a:extLst>
                </a:gridCol>
                <a:gridCol w="576072">
                  <a:extLst>
                    <a:ext uri="{9D8B030D-6E8A-4147-A177-3AD203B41FA5}">
                      <a16:colId xmlns:a16="http://schemas.microsoft.com/office/drawing/2014/main" val="1645749543"/>
                    </a:ext>
                  </a:extLst>
                </a:gridCol>
                <a:gridCol w="576072">
                  <a:extLst>
                    <a:ext uri="{9D8B030D-6E8A-4147-A177-3AD203B41FA5}">
                      <a16:colId xmlns:a16="http://schemas.microsoft.com/office/drawing/2014/main" val="1496041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029272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- 2021-12-12 10:02:00</a:t>
                      </a:r>
                      <a:r>
                        <a:rPr kumimoji="0" lang="en-US" sz="1000" b="0" i="0" u="none" strike="noStrike" kern="1200" cap="none" spc="0" normalizeH="0" baseline="0" noProof="0">
                          <a:ln>
                            <a:noFill/>
                          </a:ln>
                          <a:solidFill>
                            <a:prstClr val="black"/>
                          </a:solidFill>
                          <a:effectLst/>
                          <a:uLnTx/>
                          <a:uFillTx/>
                          <a:latin typeface="+mn-lt"/>
                          <a:ea typeface="+mn-ea"/>
                          <a:cs typeface="+mn-cs"/>
                        </a:rPr>
                        <a:t>
 Elevate your everyday bakes and cooks with SCS Rosemary and Herb Spreadable Butter and SCS Butterscotch Spreadable Butter.
Convenience and flavour comes together in an all-in-one tub to give you more than just spreadable butter.
Visit the below mentioned outlets and get your tub today:
AEON
AEON Big
B.I.G
Giant
Pasaraya OTK
TF Value-Mart
Village Grocer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a:t>
                      </a:r>
                    </a:p>
                  </a:txBody>
                  <a:tcPr/>
                </a:tc>
                <a:extLst>
                  <a:ext uri="{0D108BD9-81ED-4DB2-BD59-A6C34878D82A}">
                    <a16:rowId xmlns:a16="http://schemas.microsoft.com/office/drawing/2014/main" val="2953098342"/>
                  </a:ext>
                </a:extLst>
              </a:tr>
            </a:tbl>
          </a:graphicData>
        </a:graphic>
      </p:graphicFrame>
      <p:sp>
        <p:nvSpPr>
          <p:cNvPr id="4" name="Text Placeholder 3">
            <a:extLst>
              <a:ext uri="{FF2B5EF4-FFF2-40B4-BE49-F238E27FC236}">
                <a16:creationId xmlns:a16="http://schemas.microsoft.com/office/drawing/2014/main" id="{04B04DA1-5E8B-48F9-9669-5478F91DB12B}"/>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2063339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91555-3B8C-408D-B39D-8AC75863EB7D}"/>
              </a:ext>
            </a:extLst>
          </p:cNvPr>
          <p:cNvSpPr>
            <a:spLocks noGrp="1"/>
          </p:cNvSpPr>
          <p:nvPr>
            <p:ph type="title"/>
          </p:nvPr>
        </p:nvSpPr>
        <p:spPr/>
        <p:txBody>
          <a:bodyPr/>
          <a:lstStyle/>
          <a:p>
            <a:r>
              <a:rPr lang="en-US"/>
              <a:t>Facebook Facebook FB - Own Posts Table I-Rate (Insights)  | SCS Dairy MY - 15 of 24</a:t>
            </a:r>
          </a:p>
        </p:txBody>
      </p:sp>
      <p:graphicFrame>
        <p:nvGraphicFramePr>
          <p:cNvPr id="5" name="Table Placeholder 4">
            <a:extLst>
              <a:ext uri="{FF2B5EF4-FFF2-40B4-BE49-F238E27FC236}">
                <a16:creationId xmlns:a16="http://schemas.microsoft.com/office/drawing/2014/main" id="{8B9202FA-F9D4-4B93-933A-9C1341D4F7AB}"/>
              </a:ext>
            </a:extLst>
          </p:cNvPr>
          <p:cNvGraphicFramePr>
            <a:graphicFrameLocks noGrp="1"/>
          </p:cNvGraphicFramePr>
          <p:nvPr>
            <p:ph type="tbl" sz="quarter" idx="13"/>
            <p:extLst>
              <p:ext uri="{D42A27DB-BD31-4B8C-83A1-F6EECF244321}">
                <p14:modId xmlns:p14="http://schemas.microsoft.com/office/powerpoint/2010/main" val="1918983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58082373"/>
                    </a:ext>
                  </a:extLst>
                </a:gridCol>
                <a:gridCol w="740664">
                  <a:extLst>
                    <a:ext uri="{9D8B030D-6E8A-4147-A177-3AD203B41FA5}">
                      <a16:colId xmlns:a16="http://schemas.microsoft.com/office/drawing/2014/main" val="536928489"/>
                    </a:ext>
                  </a:extLst>
                </a:gridCol>
                <a:gridCol w="740664">
                  <a:extLst>
                    <a:ext uri="{9D8B030D-6E8A-4147-A177-3AD203B41FA5}">
                      <a16:colId xmlns:a16="http://schemas.microsoft.com/office/drawing/2014/main" val="710756509"/>
                    </a:ext>
                  </a:extLst>
                </a:gridCol>
                <a:gridCol w="576072">
                  <a:extLst>
                    <a:ext uri="{9D8B030D-6E8A-4147-A177-3AD203B41FA5}">
                      <a16:colId xmlns:a16="http://schemas.microsoft.com/office/drawing/2014/main" val="3931680588"/>
                    </a:ext>
                  </a:extLst>
                </a:gridCol>
                <a:gridCol w="576072">
                  <a:extLst>
                    <a:ext uri="{9D8B030D-6E8A-4147-A177-3AD203B41FA5}">
                      <a16:colId xmlns:a16="http://schemas.microsoft.com/office/drawing/2014/main" val="1337743846"/>
                    </a:ext>
                  </a:extLst>
                </a:gridCol>
                <a:gridCol w="493776">
                  <a:extLst>
                    <a:ext uri="{9D8B030D-6E8A-4147-A177-3AD203B41FA5}">
                      <a16:colId xmlns:a16="http://schemas.microsoft.com/office/drawing/2014/main" val="3137685267"/>
                    </a:ext>
                  </a:extLst>
                </a:gridCol>
                <a:gridCol w="576072">
                  <a:extLst>
                    <a:ext uri="{9D8B030D-6E8A-4147-A177-3AD203B41FA5}">
                      <a16:colId xmlns:a16="http://schemas.microsoft.com/office/drawing/2014/main" val="96723140"/>
                    </a:ext>
                  </a:extLst>
                </a:gridCol>
                <a:gridCol w="576072">
                  <a:extLst>
                    <a:ext uri="{9D8B030D-6E8A-4147-A177-3AD203B41FA5}">
                      <a16:colId xmlns:a16="http://schemas.microsoft.com/office/drawing/2014/main" val="439843795"/>
                    </a:ext>
                  </a:extLst>
                </a:gridCol>
                <a:gridCol w="576072">
                  <a:extLst>
                    <a:ext uri="{9D8B030D-6E8A-4147-A177-3AD203B41FA5}">
                      <a16:colId xmlns:a16="http://schemas.microsoft.com/office/drawing/2014/main" val="3206428515"/>
                    </a:ext>
                  </a:extLst>
                </a:gridCol>
                <a:gridCol w="576072">
                  <a:extLst>
                    <a:ext uri="{9D8B030D-6E8A-4147-A177-3AD203B41FA5}">
                      <a16:colId xmlns:a16="http://schemas.microsoft.com/office/drawing/2014/main" val="123599253"/>
                    </a:ext>
                  </a:extLst>
                </a:gridCol>
                <a:gridCol w="576072">
                  <a:extLst>
                    <a:ext uri="{9D8B030D-6E8A-4147-A177-3AD203B41FA5}">
                      <a16:colId xmlns:a16="http://schemas.microsoft.com/office/drawing/2014/main" val="4012677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389371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- 2021-12-11 10:00:00</a:t>
                      </a:r>
                      <a:r>
                        <a:rPr kumimoji="0" lang="en-US" sz="1000" b="0" i="0" u="none" strike="noStrike" kern="1200" cap="none" spc="0" normalizeH="0" baseline="0" noProof="0">
                          <a:ln>
                            <a:noFill/>
                          </a:ln>
                          <a:solidFill>
                            <a:prstClr val="black"/>
                          </a:solidFill>
                          <a:effectLst/>
                          <a:uLnTx/>
                          <a:uFillTx/>
                          <a:latin typeface="+mn-lt"/>
                          <a:ea typeface="+mn-ea"/>
                          <a:cs typeface="+mn-cs"/>
                        </a:rPr>
                        <a:t>
 Treat yourself and your loved ones to a feast this holiday season with SCS x @MoninAsia! Make this scrumptious Roasted Chicken Breast with Peach Butter Sauce with SCS Extra Virgin Olive Oil Spreadable Butter and SCS Salted Butter and enjoy a hearty meal! #ButterTogetherWithMONIN
Roasted Chicken Breast with Peach Butter Sauce
Ingredients for Roast Chicken Breast:
40g SCS Extra Virgin Olive Oil Spreadable Butter
180g chicken breast
60g herbed breadcrumbs
2g white pepper
2g salt
Ingredients for Peach Butter Sauce:
50ml Le Fruit de MONIN Peach
50g SCS Extra Virgin Olive Oil Spreadable Butter
2g salt and pepper
Ingredients for Buttered Poached Garden Vegetables:
50g SCS Salted Butter
30g carrot
30g broccoli
30g cherry tomato
2g parsley
2g salt and white pepper
Instructions for Roasted Chicken Breast:
1. Stir chicken breast on a hot pan.
2. Sprinkle with salt and white pepper.
3. Sear until golden brown.
4. Spread SCS Extra Virgin Olive Oil Spreadable Butter onto the chicken breast.
5. Sprinkle with herbed breadcrumbs.
Instructions for Peach Butter Sauce:
1. In a saucepan, melt SCS Extra Virgin Olive Oil Spreadable Butter.
2. Stir in Le Fruit de MONIN Peach.
3. Season with salt and pepper.
Instructions for Buttered Poached Garden Vegetables:
1. Bring a large pot of water to boil. Once boiled, bring it down to a simmer.
2. Add in vegetables and SCS Salted Butter.
3. Poach the vegetables in the stock until cooked.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extLst>
                  <a:ext uri="{0D108BD9-81ED-4DB2-BD59-A6C34878D82A}">
                    <a16:rowId xmlns:a16="http://schemas.microsoft.com/office/drawing/2014/main" val="3437322509"/>
                  </a:ext>
                </a:extLst>
              </a:tr>
            </a:tbl>
          </a:graphicData>
        </a:graphic>
      </p:graphicFrame>
      <p:sp>
        <p:nvSpPr>
          <p:cNvPr id="4" name="Text Placeholder 3">
            <a:extLst>
              <a:ext uri="{FF2B5EF4-FFF2-40B4-BE49-F238E27FC236}">
                <a16:creationId xmlns:a16="http://schemas.microsoft.com/office/drawing/2014/main" id="{F551C432-7C15-4D8F-9CE7-C65FD42F77AA}"/>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12450726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5A714-B9C0-4AE9-9521-5BC6E3CD9DE8}"/>
              </a:ext>
            </a:extLst>
          </p:cNvPr>
          <p:cNvSpPr>
            <a:spLocks noGrp="1"/>
          </p:cNvSpPr>
          <p:nvPr>
            <p:ph type="title"/>
          </p:nvPr>
        </p:nvSpPr>
        <p:spPr/>
        <p:txBody>
          <a:bodyPr/>
          <a:lstStyle/>
          <a:p>
            <a:r>
              <a:rPr lang="en-US"/>
              <a:t>Facebook Facebook FB - Own Posts Table I-Rate (Insights)  | SCS Dairy MY - 16 of 24</a:t>
            </a:r>
          </a:p>
        </p:txBody>
      </p:sp>
      <p:graphicFrame>
        <p:nvGraphicFramePr>
          <p:cNvPr id="5" name="Table Placeholder 4">
            <a:extLst>
              <a:ext uri="{FF2B5EF4-FFF2-40B4-BE49-F238E27FC236}">
                <a16:creationId xmlns:a16="http://schemas.microsoft.com/office/drawing/2014/main" id="{FBF534A1-DF58-4A7B-B895-143C30E9648F}"/>
              </a:ext>
            </a:extLst>
          </p:cNvPr>
          <p:cNvGraphicFramePr>
            <a:graphicFrameLocks noGrp="1"/>
          </p:cNvGraphicFramePr>
          <p:nvPr>
            <p:ph type="tbl" sz="quarter" idx="13"/>
            <p:extLst>
              <p:ext uri="{D42A27DB-BD31-4B8C-83A1-F6EECF244321}">
                <p14:modId xmlns:p14="http://schemas.microsoft.com/office/powerpoint/2010/main" val="3947766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32559893"/>
                    </a:ext>
                  </a:extLst>
                </a:gridCol>
                <a:gridCol w="740664">
                  <a:extLst>
                    <a:ext uri="{9D8B030D-6E8A-4147-A177-3AD203B41FA5}">
                      <a16:colId xmlns:a16="http://schemas.microsoft.com/office/drawing/2014/main" val="743110581"/>
                    </a:ext>
                  </a:extLst>
                </a:gridCol>
                <a:gridCol w="740664">
                  <a:extLst>
                    <a:ext uri="{9D8B030D-6E8A-4147-A177-3AD203B41FA5}">
                      <a16:colId xmlns:a16="http://schemas.microsoft.com/office/drawing/2014/main" val="2903763806"/>
                    </a:ext>
                  </a:extLst>
                </a:gridCol>
                <a:gridCol w="576072">
                  <a:extLst>
                    <a:ext uri="{9D8B030D-6E8A-4147-A177-3AD203B41FA5}">
                      <a16:colId xmlns:a16="http://schemas.microsoft.com/office/drawing/2014/main" val="3070552504"/>
                    </a:ext>
                  </a:extLst>
                </a:gridCol>
                <a:gridCol w="576072">
                  <a:extLst>
                    <a:ext uri="{9D8B030D-6E8A-4147-A177-3AD203B41FA5}">
                      <a16:colId xmlns:a16="http://schemas.microsoft.com/office/drawing/2014/main" val="2832804730"/>
                    </a:ext>
                  </a:extLst>
                </a:gridCol>
                <a:gridCol w="493776">
                  <a:extLst>
                    <a:ext uri="{9D8B030D-6E8A-4147-A177-3AD203B41FA5}">
                      <a16:colId xmlns:a16="http://schemas.microsoft.com/office/drawing/2014/main" val="1797450006"/>
                    </a:ext>
                  </a:extLst>
                </a:gridCol>
                <a:gridCol w="576072">
                  <a:extLst>
                    <a:ext uri="{9D8B030D-6E8A-4147-A177-3AD203B41FA5}">
                      <a16:colId xmlns:a16="http://schemas.microsoft.com/office/drawing/2014/main" val="3686579394"/>
                    </a:ext>
                  </a:extLst>
                </a:gridCol>
                <a:gridCol w="576072">
                  <a:extLst>
                    <a:ext uri="{9D8B030D-6E8A-4147-A177-3AD203B41FA5}">
                      <a16:colId xmlns:a16="http://schemas.microsoft.com/office/drawing/2014/main" val="2594955497"/>
                    </a:ext>
                  </a:extLst>
                </a:gridCol>
                <a:gridCol w="576072">
                  <a:extLst>
                    <a:ext uri="{9D8B030D-6E8A-4147-A177-3AD203B41FA5}">
                      <a16:colId xmlns:a16="http://schemas.microsoft.com/office/drawing/2014/main" val="3040342367"/>
                    </a:ext>
                  </a:extLst>
                </a:gridCol>
                <a:gridCol w="576072">
                  <a:extLst>
                    <a:ext uri="{9D8B030D-6E8A-4147-A177-3AD203B41FA5}">
                      <a16:colId xmlns:a16="http://schemas.microsoft.com/office/drawing/2014/main" val="2050283247"/>
                    </a:ext>
                  </a:extLst>
                </a:gridCol>
                <a:gridCol w="576072">
                  <a:extLst>
                    <a:ext uri="{9D8B030D-6E8A-4147-A177-3AD203B41FA5}">
                      <a16:colId xmlns:a16="http://schemas.microsoft.com/office/drawing/2014/main" val="953346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26777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- 2021-12-10 14:23:18</a:t>
                      </a:r>
                      <a:r>
                        <a:rPr kumimoji="0" lang="en-US" sz="1000" b="0" i="0" u="none" strike="noStrike" kern="1200" cap="none" spc="0" normalizeH="0" baseline="0" noProof="0">
                          <a:ln>
                            <a:noFill/>
                          </a:ln>
                          <a:solidFill>
                            <a:prstClr val="black"/>
                          </a:solidFill>
                          <a:effectLst/>
                          <a:uLnTx/>
                          <a:uFillTx/>
                          <a:latin typeface="+mn-lt"/>
                          <a:ea typeface="+mn-ea"/>
                          <a:cs typeface="+mn-cs"/>
                        </a:rPr>
                        <a:t>
 Get ready for the GRAND YEAR END SALE!
Enjoy up to 50% OFF on all your favourite SCS products! Plus get FREE Delivery on purchases above RM50!
It doesn’t get better than this! So don’t forget to make the most of this amazing sale!
Add to cart now and check out on 12.12! 👉 https://bit.ly/SCSMYLazada
Prices are valid on 12 December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extLst>
                  <a:ext uri="{0D108BD9-81ED-4DB2-BD59-A6C34878D82A}">
                    <a16:rowId xmlns:a16="http://schemas.microsoft.com/office/drawing/2014/main" val="1229391834"/>
                  </a:ext>
                </a:extLst>
              </a:tr>
            </a:tbl>
          </a:graphicData>
        </a:graphic>
      </p:graphicFrame>
      <p:sp>
        <p:nvSpPr>
          <p:cNvPr id="4" name="Text Placeholder 3">
            <a:extLst>
              <a:ext uri="{FF2B5EF4-FFF2-40B4-BE49-F238E27FC236}">
                <a16:creationId xmlns:a16="http://schemas.microsoft.com/office/drawing/2014/main" id="{7B772DF0-CF3F-45AB-8CFD-09ACFA3FB8C6}"/>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39847195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28540-D3BB-4DD4-9D2E-38C400EB2DC3}"/>
              </a:ext>
            </a:extLst>
          </p:cNvPr>
          <p:cNvSpPr>
            <a:spLocks noGrp="1"/>
          </p:cNvSpPr>
          <p:nvPr>
            <p:ph type="title"/>
          </p:nvPr>
        </p:nvSpPr>
        <p:spPr/>
        <p:txBody>
          <a:bodyPr/>
          <a:lstStyle/>
          <a:p>
            <a:r>
              <a:rPr lang="en-US"/>
              <a:t>Facebook Facebook FB - Own Posts Table I-Rate (Insights)  | SCS Dairy MY - 17 of 24</a:t>
            </a:r>
          </a:p>
        </p:txBody>
      </p:sp>
      <p:graphicFrame>
        <p:nvGraphicFramePr>
          <p:cNvPr id="5" name="Table Placeholder 4">
            <a:extLst>
              <a:ext uri="{FF2B5EF4-FFF2-40B4-BE49-F238E27FC236}">
                <a16:creationId xmlns:a16="http://schemas.microsoft.com/office/drawing/2014/main" id="{733F5E61-2B39-4666-B126-45995F709AAA}"/>
              </a:ext>
            </a:extLst>
          </p:cNvPr>
          <p:cNvGraphicFramePr>
            <a:graphicFrameLocks noGrp="1"/>
          </p:cNvGraphicFramePr>
          <p:nvPr>
            <p:ph type="tbl" sz="quarter" idx="13"/>
            <p:extLst>
              <p:ext uri="{D42A27DB-BD31-4B8C-83A1-F6EECF244321}">
                <p14:modId xmlns:p14="http://schemas.microsoft.com/office/powerpoint/2010/main" val="3102971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28851773"/>
                    </a:ext>
                  </a:extLst>
                </a:gridCol>
                <a:gridCol w="740664">
                  <a:extLst>
                    <a:ext uri="{9D8B030D-6E8A-4147-A177-3AD203B41FA5}">
                      <a16:colId xmlns:a16="http://schemas.microsoft.com/office/drawing/2014/main" val="1926913887"/>
                    </a:ext>
                  </a:extLst>
                </a:gridCol>
                <a:gridCol w="740664">
                  <a:extLst>
                    <a:ext uri="{9D8B030D-6E8A-4147-A177-3AD203B41FA5}">
                      <a16:colId xmlns:a16="http://schemas.microsoft.com/office/drawing/2014/main" val="546778718"/>
                    </a:ext>
                  </a:extLst>
                </a:gridCol>
                <a:gridCol w="576072">
                  <a:extLst>
                    <a:ext uri="{9D8B030D-6E8A-4147-A177-3AD203B41FA5}">
                      <a16:colId xmlns:a16="http://schemas.microsoft.com/office/drawing/2014/main" val="2488664862"/>
                    </a:ext>
                  </a:extLst>
                </a:gridCol>
                <a:gridCol w="576072">
                  <a:extLst>
                    <a:ext uri="{9D8B030D-6E8A-4147-A177-3AD203B41FA5}">
                      <a16:colId xmlns:a16="http://schemas.microsoft.com/office/drawing/2014/main" val="1302812444"/>
                    </a:ext>
                  </a:extLst>
                </a:gridCol>
                <a:gridCol w="493776">
                  <a:extLst>
                    <a:ext uri="{9D8B030D-6E8A-4147-A177-3AD203B41FA5}">
                      <a16:colId xmlns:a16="http://schemas.microsoft.com/office/drawing/2014/main" val="2885164885"/>
                    </a:ext>
                  </a:extLst>
                </a:gridCol>
                <a:gridCol w="576072">
                  <a:extLst>
                    <a:ext uri="{9D8B030D-6E8A-4147-A177-3AD203B41FA5}">
                      <a16:colId xmlns:a16="http://schemas.microsoft.com/office/drawing/2014/main" val="2312953829"/>
                    </a:ext>
                  </a:extLst>
                </a:gridCol>
                <a:gridCol w="576072">
                  <a:extLst>
                    <a:ext uri="{9D8B030D-6E8A-4147-A177-3AD203B41FA5}">
                      <a16:colId xmlns:a16="http://schemas.microsoft.com/office/drawing/2014/main" val="1284858639"/>
                    </a:ext>
                  </a:extLst>
                </a:gridCol>
                <a:gridCol w="576072">
                  <a:extLst>
                    <a:ext uri="{9D8B030D-6E8A-4147-A177-3AD203B41FA5}">
                      <a16:colId xmlns:a16="http://schemas.microsoft.com/office/drawing/2014/main" val="2518904812"/>
                    </a:ext>
                  </a:extLst>
                </a:gridCol>
                <a:gridCol w="576072">
                  <a:extLst>
                    <a:ext uri="{9D8B030D-6E8A-4147-A177-3AD203B41FA5}">
                      <a16:colId xmlns:a16="http://schemas.microsoft.com/office/drawing/2014/main" val="941408641"/>
                    </a:ext>
                  </a:extLst>
                </a:gridCol>
                <a:gridCol w="576072">
                  <a:extLst>
                    <a:ext uri="{9D8B030D-6E8A-4147-A177-3AD203B41FA5}">
                      <a16:colId xmlns:a16="http://schemas.microsoft.com/office/drawing/2014/main" val="2712416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549679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- 2021-12-09 15:05:02</a:t>
                      </a:r>
                      <a:r>
                        <a:rPr kumimoji="0" lang="en-US" sz="1000" b="0" i="0" u="none" strike="noStrike" kern="1200" cap="none" spc="0" normalizeH="0" baseline="0" noProof="0">
                          <a:ln>
                            <a:noFill/>
                          </a:ln>
                          <a:solidFill>
                            <a:prstClr val="black"/>
                          </a:solidFill>
                          <a:effectLst/>
                          <a:uLnTx/>
                          <a:uFillTx/>
                          <a:latin typeface="+mn-lt"/>
                          <a:ea typeface="+mn-ea"/>
                          <a:cs typeface="+mn-cs"/>
                        </a:rPr>
                        <a:t>
 “I love SCS Spreadable Butter because I don’t have to wait for my butter to soften before spreading it on my toast. I love the creamy, buttery flavour and the smooth texture. And it is enriched with vitamins A &amp; D which makes it a healthier choice.”
Hunny Ho - SCS Fan
#SCSSpreadableButter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3653777541"/>
                  </a:ext>
                </a:extLst>
              </a:tr>
            </a:tbl>
          </a:graphicData>
        </a:graphic>
      </p:graphicFrame>
      <p:sp>
        <p:nvSpPr>
          <p:cNvPr id="4" name="Text Placeholder 3">
            <a:extLst>
              <a:ext uri="{FF2B5EF4-FFF2-40B4-BE49-F238E27FC236}">
                <a16:creationId xmlns:a16="http://schemas.microsoft.com/office/drawing/2014/main" id="{9190B664-704A-41F3-AFF5-6EFD6FFF783C}"/>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25837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3E0D-866F-4FB2-955C-5B0A3F2BA28A}"/>
              </a:ext>
            </a:extLst>
          </p:cNvPr>
          <p:cNvSpPr>
            <a:spLocks noGrp="1"/>
          </p:cNvSpPr>
          <p:nvPr>
            <p:ph type="title"/>
          </p:nvPr>
        </p:nvSpPr>
        <p:spPr/>
        <p:txBody>
          <a:bodyPr/>
          <a:lstStyle/>
          <a:p>
            <a:r>
              <a:rPr lang="en-US"/>
              <a:t>Facebook Facebook FB - Own Posts Table I-Rate (Insights)  | SCS Dairy MY - 18 of 24</a:t>
            </a:r>
          </a:p>
        </p:txBody>
      </p:sp>
      <p:graphicFrame>
        <p:nvGraphicFramePr>
          <p:cNvPr id="5" name="Table Placeholder 4">
            <a:extLst>
              <a:ext uri="{FF2B5EF4-FFF2-40B4-BE49-F238E27FC236}">
                <a16:creationId xmlns:a16="http://schemas.microsoft.com/office/drawing/2014/main" id="{01044416-5DF6-428F-B1EA-9197613ED144}"/>
              </a:ext>
            </a:extLst>
          </p:cNvPr>
          <p:cNvGraphicFramePr>
            <a:graphicFrameLocks noGrp="1"/>
          </p:cNvGraphicFramePr>
          <p:nvPr>
            <p:ph type="tbl" sz="quarter" idx="13"/>
            <p:extLst>
              <p:ext uri="{D42A27DB-BD31-4B8C-83A1-F6EECF244321}">
                <p14:modId xmlns:p14="http://schemas.microsoft.com/office/powerpoint/2010/main" val="3395954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45503499"/>
                    </a:ext>
                  </a:extLst>
                </a:gridCol>
                <a:gridCol w="740664">
                  <a:extLst>
                    <a:ext uri="{9D8B030D-6E8A-4147-A177-3AD203B41FA5}">
                      <a16:colId xmlns:a16="http://schemas.microsoft.com/office/drawing/2014/main" val="3906300436"/>
                    </a:ext>
                  </a:extLst>
                </a:gridCol>
                <a:gridCol w="740664">
                  <a:extLst>
                    <a:ext uri="{9D8B030D-6E8A-4147-A177-3AD203B41FA5}">
                      <a16:colId xmlns:a16="http://schemas.microsoft.com/office/drawing/2014/main" val="1079637064"/>
                    </a:ext>
                  </a:extLst>
                </a:gridCol>
                <a:gridCol w="576072">
                  <a:extLst>
                    <a:ext uri="{9D8B030D-6E8A-4147-A177-3AD203B41FA5}">
                      <a16:colId xmlns:a16="http://schemas.microsoft.com/office/drawing/2014/main" val="905756909"/>
                    </a:ext>
                  </a:extLst>
                </a:gridCol>
                <a:gridCol w="576072">
                  <a:extLst>
                    <a:ext uri="{9D8B030D-6E8A-4147-A177-3AD203B41FA5}">
                      <a16:colId xmlns:a16="http://schemas.microsoft.com/office/drawing/2014/main" val="298543696"/>
                    </a:ext>
                  </a:extLst>
                </a:gridCol>
                <a:gridCol w="493776">
                  <a:extLst>
                    <a:ext uri="{9D8B030D-6E8A-4147-A177-3AD203B41FA5}">
                      <a16:colId xmlns:a16="http://schemas.microsoft.com/office/drawing/2014/main" val="3101140012"/>
                    </a:ext>
                  </a:extLst>
                </a:gridCol>
                <a:gridCol w="576072">
                  <a:extLst>
                    <a:ext uri="{9D8B030D-6E8A-4147-A177-3AD203B41FA5}">
                      <a16:colId xmlns:a16="http://schemas.microsoft.com/office/drawing/2014/main" val="2713724372"/>
                    </a:ext>
                  </a:extLst>
                </a:gridCol>
                <a:gridCol w="576072">
                  <a:extLst>
                    <a:ext uri="{9D8B030D-6E8A-4147-A177-3AD203B41FA5}">
                      <a16:colId xmlns:a16="http://schemas.microsoft.com/office/drawing/2014/main" val="2793849"/>
                    </a:ext>
                  </a:extLst>
                </a:gridCol>
                <a:gridCol w="576072">
                  <a:extLst>
                    <a:ext uri="{9D8B030D-6E8A-4147-A177-3AD203B41FA5}">
                      <a16:colId xmlns:a16="http://schemas.microsoft.com/office/drawing/2014/main" val="678482439"/>
                    </a:ext>
                  </a:extLst>
                </a:gridCol>
                <a:gridCol w="576072">
                  <a:extLst>
                    <a:ext uri="{9D8B030D-6E8A-4147-A177-3AD203B41FA5}">
                      <a16:colId xmlns:a16="http://schemas.microsoft.com/office/drawing/2014/main" val="2138398703"/>
                    </a:ext>
                  </a:extLst>
                </a:gridCol>
                <a:gridCol w="576072">
                  <a:extLst>
                    <a:ext uri="{9D8B030D-6E8A-4147-A177-3AD203B41FA5}">
                      <a16:colId xmlns:a16="http://schemas.microsoft.com/office/drawing/2014/main" val="2465724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018000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- 2021-12-08 16:57:35</a:t>
                      </a:r>
                      <a:r>
                        <a:rPr kumimoji="0" lang="en-US" sz="1000" b="0" i="0" u="none" strike="noStrike" kern="1200" cap="none" spc="0" normalizeH="0" baseline="0" noProof="0">
                          <a:ln>
                            <a:noFill/>
                          </a:ln>
                          <a:solidFill>
                            <a:prstClr val="black"/>
                          </a:solidFill>
                          <a:effectLst/>
                          <a:uLnTx/>
                          <a:uFillTx/>
                          <a:latin typeface="+mn-lt"/>
                          <a:ea typeface="+mn-ea"/>
                          <a:cs typeface="+mn-cs"/>
                        </a:rPr>
                        <a:t>
 A simple step of melting and browning SCS Butter on a stove transforms these chocolate chip cookies. The result is irresistibly delicious and rich buttery cookies. 
Brown Butter Chocolate Chip Cookies
Ingredients:
227g SCS Unsalted Butter (melted until an amber color with browned bits on the bottom of pan)
220g dark brown sugar
100g sugar
2 large eggs
1 large egg yolk
2 tsp vanilla extract
270g flour
1 tsp baking soda
1 tsp salt
350g chocolate chips
Instructions: 
To Brown Butter:
1. Place SCS Butter in large pot or deep skillet. Melt butter over medium-low heat. The butter will go through different phases. It will begin to melt and bubble. Take a wooden spoon or spatula and stir often and around the sides of the pan. Let the butter melt and watch for it to begin changing colors from a creamy yellow to a deep amber yellow.
2. The butter will begin to foam and this is why it is important to stir often so you can see what is going on below the foam. Small brown bits will begin to form and that will be a signal that the butter is officially browned. Butter can burn quickly so watch carefully. It is better to pull off of the heat a little early instead of browning too long and risk burning it.
3. Pour it into a large bowl and place in the refrigerator. Use a spatula to get every bit of butter out of the pan. Let it chill in the refrigerator for about 40-60 minutes. 
TO BAKE COOKIES
4. Pour chilled butter into a mixing bowl. Add brown sugar and sugar, cream for 4-5 minutes, scraping the sides of the bowl often. 
5. Add eggs and egg yolk, one at a time, beating for 30 seconds after each addition. Stir in vanilla. 
6. Add flour, baking soda, and salt. Stir just until combined, avoid overmixing. Stir in chocolate chips. 
7. If time allows, wrap cookie dough tightly and let chill in the refrigerator for at least one hour. If time allows, chill for 24-48 hours. 
8. Preheat oven to 196°C. Place parchment paper liners or Silpat liners on baking sheets. Roll balls of cookie dough and place on cookie sheet. Bake for 9-10 minutes or until edges starts to become a light golden color.
Source: https://www.modernhoney.com/best-brown-butter-chocolate-chip-cookies/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extLst>
                  <a:ext uri="{0D108BD9-81ED-4DB2-BD59-A6C34878D82A}">
                    <a16:rowId xmlns:a16="http://schemas.microsoft.com/office/drawing/2014/main" val="3357224435"/>
                  </a:ext>
                </a:extLst>
              </a:tr>
            </a:tbl>
          </a:graphicData>
        </a:graphic>
      </p:graphicFrame>
      <p:sp>
        <p:nvSpPr>
          <p:cNvPr id="4" name="Text Placeholder 3">
            <a:extLst>
              <a:ext uri="{FF2B5EF4-FFF2-40B4-BE49-F238E27FC236}">
                <a16:creationId xmlns:a16="http://schemas.microsoft.com/office/drawing/2014/main" id="{88C59C01-B765-4E07-B732-9010F34B7038}"/>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3489800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2DC3E-0E15-4B98-9E57-41169BC9246F}"/>
              </a:ext>
            </a:extLst>
          </p:cNvPr>
          <p:cNvSpPr>
            <a:spLocks noGrp="1"/>
          </p:cNvSpPr>
          <p:nvPr>
            <p:ph type="title"/>
          </p:nvPr>
        </p:nvSpPr>
        <p:spPr/>
        <p:txBody>
          <a:bodyPr/>
          <a:lstStyle/>
          <a:p>
            <a:r>
              <a:rPr lang="en-US"/>
              <a:t>Facebook Facebook FB - Own Posts Table I-Rate (Insights)  | SCS Dairy MY - 19 of 24</a:t>
            </a:r>
          </a:p>
        </p:txBody>
      </p:sp>
      <p:graphicFrame>
        <p:nvGraphicFramePr>
          <p:cNvPr id="5" name="Table Placeholder 4">
            <a:extLst>
              <a:ext uri="{FF2B5EF4-FFF2-40B4-BE49-F238E27FC236}">
                <a16:creationId xmlns:a16="http://schemas.microsoft.com/office/drawing/2014/main" id="{B934EA2E-C542-441C-8AC4-EF6D669E4126}"/>
              </a:ext>
            </a:extLst>
          </p:cNvPr>
          <p:cNvGraphicFramePr>
            <a:graphicFrameLocks noGrp="1"/>
          </p:cNvGraphicFramePr>
          <p:nvPr>
            <p:ph type="tbl" sz="quarter" idx="13"/>
            <p:extLst>
              <p:ext uri="{D42A27DB-BD31-4B8C-83A1-F6EECF244321}">
                <p14:modId xmlns:p14="http://schemas.microsoft.com/office/powerpoint/2010/main" val="775785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25398914"/>
                    </a:ext>
                  </a:extLst>
                </a:gridCol>
                <a:gridCol w="740664">
                  <a:extLst>
                    <a:ext uri="{9D8B030D-6E8A-4147-A177-3AD203B41FA5}">
                      <a16:colId xmlns:a16="http://schemas.microsoft.com/office/drawing/2014/main" val="1723482162"/>
                    </a:ext>
                  </a:extLst>
                </a:gridCol>
                <a:gridCol w="740664">
                  <a:extLst>
                    <a:ext uri="{9D8B030D-6E8A-4147-A177-3AD203B41FA5}">
                      <a16:colId xmlns:a16="http://schemas.microsoft.com/office/drawing/2014/main" val="4263780825"/>
                    </a:ext>
                  </a:extLst>
                </a:gridCol>
                <a:gridCol w="576072">
                  <a:extLst>
                    <a:ext uri="{9D8B030D-6E8A-4147-A177-3AD203B41FA5}">
                      <a16:colId xmlns:a16="http://schemas.microsoft.com/office/drawing/2014/main" val="989954229"/>
                    </a:ext>
                  </a:extLst>
                </a:gridCol>
                <a:gridCol w="576072">
                  <a:extLst>
                    <a:ext uri="{9D8B030D-6E8A-4147-A177-3AD203B41FA5}">
                      <a16:colId xmlns:a16="http://schemas.microsoft.com/office/drawing/2014/main" val="3424963217"/>
                    </a:ext>
                  </a:extLst>
                </a:gridCol>
                <a:gridCol w="493776">
                  <a:extLst>
                    <a:ext uri="{9D8B030D-6E8A-4147-A177-3AD203B41FA5}">
                      <a16:colId xmlns:a16="http://schemas.microsoft.com/office/drawing/2014/main" val="41242250"/>
                    </a:ext>
                  </a:extLst>
                </a:gridCol>
                <a:gridCol w="576072">
                  <a:extLst>
                    <a:ext uri="{9D8B030D-6E8A-4147-A177-3AD203B41FA5}">
                      <a16:colId xmlns:a16="http://schemas.microsoft.com/office/drawing/2014/main" val="1323857913"/>
                    </a:ext>
                  </a:extLst>
                </a:gridCol>
                <a:gridCol w="576072">
                  <a:extLst>
                    <a:ext uri="{9D8B030D-6E8A-4147-A177-3AD203B41FA5}">
                      <a16:colId xmlns:a16="http://schemas.microsoft.com/office/drawing/2014/main" val="352221878"/>
                    </a:ext>
                  </a:extLst>
                </a:gridCol>
                <a:gridCol w="576072">
                  <a:extLst>
                    <a:ext uri="{9D8B030D-6E8A-4147-A177-3AD203B41FA5}">
                      <a16:colId xmlns:a16="http://schemas.microsoft.com/office/drawing/2014/main" val="2756913591"/>
                    </a:ext>
                  </a:extLst>
                </a:gridCol>
                <a:gridCol w="576072">
                  <a:extLst>
                    <a:ext uri="{9D8B030D-6E8A-4147-A177-3AD203B41FA5}">
                      <a16:colId xmlns:a16="http://schemas.microsoft.com/office/drawing/2014/main" val="2245946524"/>
                    </a:ext>
                  </a:extLst>
                </a:gridCol>
                <a:gridCol w="576072">
                  <a:extLst>
                    <a:ext uri="{9D8B030D-6E8A-4147-A177-3AD203B41FA5}">
                      <a16:colId xmlns:a16="http://schemas.microsoft.com/office/drawing/2014/main" val="1329512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054792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- 2021-12-08 16:47:17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7782515"/>
                  </a:ext>
                </a:extLst>
              </a:tr>
            </a:tbl>
          </a:graphicData>
        </a:graphic>
      </p:graphicFrame>
      <p:sp>
        <p:nvSpPr>
          <p:cNvPr id="4" name="Text Placeholder 3">
            <a:extLst>
              <a:ext uri="{FF2B5EF4-FFF2-40B4-BE49-F238E27FC236}">
                <a16:creationId xmlns:a16="http://schemas.microsoft.com/office/drawing/2014/main" id="{AB678AC5-BC22-4C65-9600-6F7E13077374}"/>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3084013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B27EA-9C9C-40A7-8C94-EE241A49ECFB}"/>
              </a:ext>
            </a:extLst>
          </p:cNvPr>
          <p:cNvSpPr>
            <a:spLocks noGrp="1"/>
          </p:cNvSpPr>
          <p:nvPr>
            <p:ph type="title"/>
          </p:nvPr>
        </p:nvSpPr>
        <p:spPr/>
        <p:txBody>
          <a:bodyPr/>
          <a:lstStyle/>
          <a:p>
            <a:r>
              <a:rPr lang="en-US"/>
              <a:t>Facebook Facebook FB - Own Posts Table I-Rate (Insights)  | SCS Dairy MY - 20 of 24</a:t>
            </a:r>
          </a:p>
        </p:txBody>
      </p:sp>
      <p:graphicFrame>
        <p:nvGraphicFramePr>
          <p:cNvPr id="5" name="Table Placeholder 4">
            <a:extLst>
              <a:ext uri="{FF2B5EF4-FFF2-40B4-BE49-F238E27FC236}">
                <a16:creationId xmlns:a16="http://schemas.microsoft.com/office/drawing/2014/main" id="{F74757B9-AE7F-435F-8560-7500ADE77575}"/>
              </a:ext>
            </a:extLst>
          </p:cNvPr>
          <p:cNvGraphicFramePr>
            <a:graphicFrameLocks noGrp="1"/>
          </p:cNvGraphicFramePr>
          <p:nvPr>
            <p:ph type="tbl" sz="quarter" idx="13"/>
            <p:extLst>
              <p:ext uri="{D42A27DB-BD31-4B8C-83A1-F6EECF244321}">
                <p14:modId xmlns:p14="http://schemas.microsoft.com/office/powerpoint/2010/main" val="4248376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293234537"/>
                    </a:ext>
                  </a:extLst>
                </a:gridCol>
                <a:gridCol w="740664">
                  <a:extLst>
                    <a:ext uri="{9D8B030D-6E8A-4147-A177-3AD203B41FA5}">
                      <a16:colId xmlns:a16="http://schemas.microsoft.com/office/drawing/2014/main" val="485099782"/>
                    </a:ext>
                  </a:extLst>
                </a:gridCol>
                <a:gridCol w="740664">
                  <a:extLst>
                    <a:ext uri="{9D8B030D-6E8A-4147-A177-3AD203B41FA5}">
                      <a16:colId xmlns:a16="http://schemas.microsoft.com/office/drawing/2014/main" val="178392786"/>
                    </a:ext>
                  </a:extLst>
                </a:gridCol>
                <a:gridCol w="576072">
                  <a:extLst>
                    <a:ext uri="{9D8B030D-6E8A-4147-A177-3AD203B41FA5}">
                      <a16:colId xmlns:a16="http://schemas.microsoft.com/office/drawing/2014/main" val="3971246336"/>
                    </a:ext>
                  </a:extLst>
                </a:gridCol>
                <a:gridCol w="576072">
                  <a:extLst>
                    <a:ext uri="{9D8B030D-6E8A-4147-A177-3AD203B41FA5}">
                      <a16:colId xmlns:a16="http://schemas.microsoft.com/office/drawing/2014/main" val="3179224508"/>
                    </a:ext>
                  </a:extLst>
                </a:gridCol>
                <a:gridCol w="493776">
                  <a:extLst>
                    <a:ext uri="{9D8B030D-6E8A-4147-A177-3AD203B41FA5}">
                      <a16:colId xmlns:a16="http://schemas.microsoft.com/office/drawing/2014/main" val="162839758"/>
                    </a:ext>
                  </a:extLst>
                </a:gridCol>
                <a:gridCol w="576072">
                  <a:extLst>
                    <a:ext uri="{9D8B030D-6E8A-4147-A177-3AD203B41FA5}">
                      <a16:colId xmlns:a16="http://schemas.microsoft.com/office/drawing/2014/main" val="4201532567"/>
                    </a:ext>
                  </a:extLst>
                </a:gridCol>
                <a:gridCol w="576072">
                  <a:extLst>
                    <a:ext uri="{9D8B030D-6E8A-4147-A177-3AD203B41FA5}">
                      <a16:colId xmlns:a16="http://schemas.microsoft.com/office/drawing/2014/main" val="1398126752"/>
                    </a:ext>
                  </a:extLst>
                </a:gridCol>
                <a:gridCol w="576072">
                  <a:extLst>
                    <a:ext uri="{9D8B030D-6E8A-4147-A177-3AD203B41FA5}">
                      <a16:colId xmlns:a16="http://schemas.microsoft.com/office/drawing/2014/main" val="1684338061"/>
                    </a:ext>
                  </a:extLst>
                </a:gridCol>
                <a:gridCol w="576072">
                  <a:extLst>
                    <a:ext uri="{9D8B030D-6E8A-4147-A177-3AD203B41FA5}">
                      <a16:colId xmlns:a16="http://schemas.microsoft.com/office/drawing/2014/main" val="3046035253"/>
                    </a:ext>
                  </a:extLst>
                </a:gridCol>
                <a:gridCol w="576072">
                  <a:extLst>
                    <a:ext uri="{9D8B030D-6E8A-4147-A177-3AD203B41FA5}">
                      <a16:colId xmlns:a16="http://schemas.microsoft.com/office/drawing/2014/main" val="1368368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289808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- 2021-12-08 11:17:01</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Lim Chong Teck
Lim Sooi Ping
Eric Tan
Kindly send us a Facebook message with the following details mentioned below before 15 December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extLst>
                  <a:ext uri="{0D108BD9-81ED-4DB2-BD59-A6C34878D82A}">
                    <a16:rowId xmlns:a16="http://schemas.microsoft.com/office/drawing/2014/main" val="299186260"/>
                  </a:ext>
                </a:extLst>
              </a:tr>
            </a:tbl>
          </a:graphicData>
        </a:graphic>
      </p:graphicFrame>
      <p:sp>
        <p:nvSpPr>
          <p:cNvPr id="4" name="Text Placeholder 3">
            <a:extLst>
              <a:ext uri="{FF2B5EF4-FFF2-40B4-BE49-F238E27FC236}">
                <a16:creationId xmlns:a16="http://schemas.microsoft.com/office/drawing/2014/main" id="{AD2A952B-5163-4497-9FF6-8AE4D9622A61}"/>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37354323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A7B69-062C-4543-A7AE-D68FCB9DC13C}"/>
              </a:ext>
            </a:extLst>
          </p:cNvPr>
          <p:cNvSpPr>
            <a:spLocks noGrp="1"/>
          </p:cNvSpPr>
          <p:nvPr>
            <p:ph type="title"/>
          </p:nvPr>
        </p:nvSpPr>
        <p:spPr/>
        <p:txBody>
          <a:bodyPr/>
          <a:lstStyle/>
          <a:p>
            <a:r>
              <a:rPr lang="en-US"/>
              <a:t>Facebook Facebook FB - Own Posts Table I-Rate (Insights)  | SCS Dairy MY - 21 of 24</a:t>
            </a:r>
          </a:p>
        </p:txBody>
      </p:sp>
      <p:graphicFrame>
        <p:nvGraphicFramePr>
          <p:cNvPr id="5" name="Table Placeholder 4">
            <a:extLst>
              <a:ext uri="{FF2B5EF4-FFF2-40B4-BE49-F238E27FC236}">
                <a16:creationId xmlns:a16="http://schemas.microsoft.com/office/drawing/2014/main" id="{2CD41E66-10AA-40B4-8659-47DDEC656511}"/>
              </a:ext>
            </a:extLst>
          </p:cNvPr>
          <p:cNvGraphicFramePr>
            <a:graphicFrameLocks noGrp="1"/>
          </p:cNvGraphicFramePr>
          <p:nvPr>
            <p:ph type="tbl" sz="quarter" idx="13"/>
            <p:extLst>
              <p:ext uri="{D42A27DB-BD31-4B8C-83A1-F6EECF244321}">
                <p14:modId xmlns:p14="http://schemas.microsoft.com/office/powerpoint/2010/main" val="3551542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48316045"/>
                    </a:ext>
                  </a:extLst>
                </a:gridCol>
                <a:gridCol w="740664">
                  <a:extLst>
                    <a:ext uri="{9D8B030D-6E8A-4147-A177-3AD203B41FA5}">
                      <a16:colId xmlns:a16="http://schemas.microsoft.com/office/drawing/2014/main" val="1488007334"/>
                    </a:ext>
                  </a:extLst>
                </a:gridCol>
                <a:gridCol w="740664">
                  <a:extLst>
                    <a:ext uri="{9D8B030D-6E8A-4147-A177-3AD203B41FA5}">
                      <a16:colId xmlns:a16="http://schemas.microsoft.com/office/drawing/2014/main" val="3607145483"/>
                    </a:ext>
                  </a:extLst>
                </a:gridCol>
                <a:gridCol w="576072">
                  <a:extLst>
                    <a:ext uri="{9D8B030D-6E8A-4147-A177-3AD203B41FA5}">
                      <a16:colId xmlns:a16="http://schemas.microsoft.com/office/drawing/2014/main" val="1092412895"/>
                    </a:ext>
                  </a:extLst>
                </a:gridCol>
                <a:gridCol w="576072">
                  <a:extLst>
                    <a:ext uri="{9D8B030D-6E8A-4147-A177-3AD203B41FA5}">
                      <a16:colId xmlns:a16="http://schemas.microsoft.com/office/drawing/2014/main" val="317774293"/>
                    </a:ext>
                  </a:extLst>
                </a:gridCol>
                <a:gridCol w="493776">
                  <a:extLst>
                    <a:ext uri="{9D8B030D-6E8A-4147-A177-3AD203B41FA5}">
                      <a16:colId xmlns:a16="http://schemas.microsoft.com/office/drawing/2014/main" val="1755653551"/>
                    </a:ext>
                  </a:extLst>
                </a:gridCol>
                <a:gridCol w="576072">
                  <a:extLst>
                    <a:ext uri="{9D8B030D-6E8A-4147-A177-3AD203B41FA5}">
                      <a16:colId xmlns:a16="http://schemas.microsoft.com/office/drawing/2014/main" val="562796399"/>
                    </a:ext>
                  </a:extLst>
                </a:gridCol>
                <a:gridCol w="576072">
                  <a:extLst>
                    <a:ext uri="{9D8B030D-6E8A-4147-A177-3AD203B41FA5}">
                      <a16:colId xmlns:a16="http://schemas.microsoft.com/office/drawing/2014/main" val="3420198869"/>
                    </a:ext>
                  </a:extLst>
                </a:gridCol>
                <a:gridCol w="576072">
                  <a:extLst>
                    <a:ext uri="{9D8B030D-6E8A-4147-A177-3AD203B41FA5}">
                      <a16:colId xmlns:a16="http://schemas.microsoft.com/office/drawing/2014/main" val="3059665075"/>
                    </a:ext>
                  </a:extLst>
                </a:gridCol>
                <a:gridCol w="576072">
                  <a:extLst>
                    <a:ext uri="{9D8B030D-6E8A-4147-A177-3AD203B41FA5}">
                      <a16:colId xmlns:a16="http://schemas.microsoft.com/office/drawing/2014/main" val="2715707243"/>
                    </a:ext>
                  </a:extLst>
                </a:gridCol>
                <a:gridCol w="576072">
                  <a:extLst>
                    <a:ext uri="{9D8B030D-6E8A-4147-A177-3AD203B41FA5}">
                      <a16:colId xmlns:a16="http://schemas.microsoft.com/office/drawing/2014/main" val="3816093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17426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- 2021-12-07 14:02:01</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recommends SCS Spreadable Butter. Do you know why? 
SCS Spreadable Butter is made with grass fed cow’s milk which makes it 100% natural and the goodness of vitamins A &amp; D make it a healthier choice. 
And the best part is that it is spreadable straight out of the refrigerator. 
Enjoy it on its own or add it to your recipes for that delicious buttery taste!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1704759093"/>
                  </a:ext>
                </a:extLst>
              </a:tr>
            </a:tbl>
          </a:graphicData>
        </a:graphic>
      </p:graphicFrame>
      <p:sp>
        <p:nvSpPr>
          <p:cNvPr id="4" name="Text Placeholder 3">
            <a:extLst>
              <a:ext uri="{FF2B5EF4-FFF2-40B4-BE49-F238E27FC236}">
                <a16:creationId xmlns:a16="http://schemas.microsoft.com/office/drawing/2014/main" id="{989E5F14-258F-43E1-9731-0DD36EA59C98}"/>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1353817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AE4AB-465C-42FD-A827-A12539CF05DF}"/>
              </a:ext>
            </a:extLst>
          </p:cNvPr>
          <p:cNvSpPr>
            <a:spLocks noGrp="1"/>
          </p:cNvSpPr>
          <p:nvPr>
            <p:ph type="title"/>
          </p:nvPr>
        </p:nvSpPr>
        <p:spPr/>
        <p:txBody>
          <a:bodyPr/>
          <a:lstStyle/>
          <a:p>
            <a:r>
              <a:rPr lang="en-US"/>
              <a:t>Facebook Facebook FB - Own Posts Table I-Rate (Insights)  | SCS Dairy MY - 22 of 24</a:t>
            </a:r>
          </a:p>
        </p:txBody>
      </p:sp>
      <p:graphicFrame>
        <p:nvGraphicFramePr>
          <p:cNvPr id="5" name="Table Placeholder 4">
            <a:extLst>
              <a:ext uri="{FF2B5EF4-FFF2-40B4-BE49-F238E27FC236}">
                <a16:creationId xmlns:a16="http://schemas.microsoft.com/office/drawing/2014/main" id="{3D2E53BA-C19F-41F0-A67F-76C53E8969C1}"/>
              </a:ext>
            </a:extLst>
          </p:cNvPr>
          <p:cNvGraphicFramePr>
            <a:graphicFrameLocks noGrp="1"/>
          </p:cNvGraphicFramePr>
          <p:nvPr>
            <p:ph type="tbl" sz="quarter" idx="13"/>
            <p:extLst>
              <p:ext uri="{D42A27DB-BD31-4B8C-83A1-F6EECF244321}">
                <p14:modId xmlns:p14="http://schemas.microsoft.com/office/powerpoint/2010/main" val="1003786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59998440"/>
                    </a:ext>
                  </a:extLst>
                </a:gridCol>
                <a:gridCol w="740664">
                  <a:extLst>
                    <a:ext uri="{9D8B030D-6E8A-4147-A177-3AD203B41FA5}">
                      <a16:colId xmlns:a16="http://schemas.microsoft.com/office/drawing/2014/main" val="3776027398"/>
                    </a:ext>
                  </a:extLst>
                </a:gridCol>
                <a:gridCol w="740664">
                  <a:extLst>
                    <a:ext uri="{9D8B030D-6E8A-4147-A177-3AD203B41FA5}">
                      <a16:colId xmlns:a16="http://schemas.microsoft.com/office/drawing/2014/main" val="2525465914"/>
                    </a:ext>
                  </a:extLst>
                </a:gridCol>
                <a:gridCol w="576072">
                  <a:extLst>
                    <a:ext uri="{9D8B030D-6E8A-4147-A177-3AD203B41FA5}">
                      <a16:colId xmlns:a16="http://schemas.microsoft.com/office/drawing/2014/main" val="2801022346"/>
                    </a:ext>
                  </a:extLst>
                </a:gridCol>
                <a:gridCol w="576072">
                  <a:extLst>
                    <a:ext uri="{9D8B030D-6E8A-4147-A177-3AD203B41FA5}">
                      <a16:colId xmlns:a16="http://schemas.microsoft.com/office/drawing/2014/main" val="1392184058"/>
                    </a:ext>
                  </a:extLst>
                </a:gridCol>
                <a:gridCol w="493776">
                  <a:extLst>
                    <a:ext uri="{9D8B030D-6E8A-4147-A177-3AD203B41FA5}">
                      <a16:colId xmlns:a16="http://schemas.microsoft.com/office/drawing/2014/main" val="3234058614"/>
                    </a:ext>
                  </a:extLst>
                </a:gridCol>
                <a:gridCol w="576072">
                  <a:extLst>
                    <a:ext uri="{9D8B030D-6E8A-4147-A177-3AD203B41FA5}">
                      <a16:colId xmlns:a16="http://schemas.microsoft.com/office/drawing/2014/main" val="1815380616"/>
                    </a:ext>
                  </a:extLst>
                </a:gridCol>
                <a:gridCol w="576072">
                  <a:extLst>
                    <a:ext uri="{9D8B030D-6E8A-4147-A177-3AD203B41FA5}">
                      <a16:colId xmlns:a16="http://schemas.microsoft.com/office/drawing/2014/main" val="102194647"/>
                    </a:ext>
                  </a:extLst>
                </a:gridCol>
                <a:gridCol w="576072">
                  <a:extLst>
                    <a:ext uri="{9D8B030D-6E8A-4147-A177-3AD203B41FA5}">
                      <a16:colId xmlns:a16="http://schemas.microsoft.com/office/drawing/2014/main" val="1144685329"/>
                    </a:ext>
                  </a:extLst>
                </a:gridCol>
                <a:gridCol w="576072">
                  <a:extLst>
                    <a:ext uri="{9D8B030D-6E8A-4147-A177-3AD203B41FA5}">
                      <a16:colId xmlns:a16="http://schemas.microsoft.com/office/drawing/2014/main" val="1804794621"/>
                    </a:ext>
                  </a:extLst>
                </a:gridCol>
                <a:gridCol w="576072">
                  <a:extLst>
                    <a:ext uri="{9D8B030D-6E8A-4147-A177-3AD203B41FA5}">
                      <a16:colId xmlns:a16="http://schemas.microsoft.com/office/drawing/2014/main" val="730888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621694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- 2021-12-06 21:46:28</a:t>
                      </a:r>
                      <a:r>
                        <a:rPr kumimoji="0" lang="en-US" sz="1000" b="0" i="0" u="none" strike="noStrike" kern="1200" cap="none" spc="0" normalizeH="0" baseline="0" noProof="0">
                          <a:ln>
                            <a:noFill/>
                          </a:ln>
                          <a:solidFill>
                            <a:prstClr val="black"/>
                          </a:solidFill>
                          <a:effectLst/>
                          <a:uLnTx/>
                          <a:uFillTx/>
                          <a:latin typeface="+mn-lt"/>
                          <a:ea typeface="+mn-ea"/>
                          <a:cs typeface="+mn-cs"/>
                        </a:rPr>
                        <a:t>
 The holiday season calls for delicious treats! And what could be better than Chocolate Mango Tarts made with SCS Butter and Le Fruit de MONIN?
Chocolate Mango Tarts
Ingredients for tart shell dough:
150g SCS Salted Butter
310g flour
80g icing sugar
20g cocoa powder
2 egg
Ingredients for Custard Filling:
50g Le Fruit de MONIN
125g milk
100g whipping cream (whipped 80%)
50g instant custard powder
Instructions for tart shell dough:
1. Beat SCS Unsalted Butter and icing sugar until fluffy. Then add one egg at a time.
2. Add flour and cocoa powder into the mixture and combine until it turns into dough.
3. Shape the dough into tartlet shells of your desired size.
4. Bake the tartlet shell at 170°C for 10 - 15 minutes.
Instructions for custard filling:
1. Stir milk and instant custard powder in a bowl. Then add Le Fruit de MONIN and stir together until well combined.
2. Beat whipping cream until soft peaks are formed.
3. Add the custard filling and combine well.
4. Pipe filling into the prepared tartlet shells.
5. Decorate tarts as desired.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44661479"/>
                  </a:ext>
                </a:extLst>
              </a:tr>
            </a:tbl>
          </a:graphicData>
        </a:graphic>
      </p:graphicFrame>
      <p:sp>
        <p:nvSpPr>
          <p:cNvPr id="4" name="Text Placeholder 3">
            <a:extLst>
              <a:ext uri="{FF2B5EF4-FFF2-40B4-BE49-F238E27FC236}">
                <a16:creationId xmlns:a16="http://schemas.microsoft.com/office/drawing/2014/main" id="{76B5F5E8-106F-49B5-94FD-11E355D5307A}"/>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3641223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559B1-9905-4C73-A02A-2DB0BB5F3470}"/>
              </a:ext>
            </a:extLst>
          </p:cNvPr>
          <p:cNvSpPr>
            <a:spLocks noGrp="1"/>
          </p:cNvSpPr>
          <p:nvPr>
            <p:ph type="title"/>
          </p:nvPr>
        </p:nvSpPr>
        <p:spPr/>
        <p:txBody>
          <a:bodyPr/>
          <a:lstStyle/>
          <a:p>
            <a:r>
              <a:rPr lang="en-US"/>
              <a:t>Facebook Facebook FB - Own Posts Table I-Rate (Insights)  | SCS Dairy MY - 23 of 24</a:t>
            </a:r>
          </a:p>
        </p:txBody>
      </p:sp>
      <p:graphicFrame>
        <p:nvGraphicFramePr>
          <p:cNvPr id="5" name="Table Placeholder 4">
            <a:extLst>
              <a:ext uri="{FF2B5EF4-FFF2-40B4-BE49-F238E27FC236}">
                <a16:creationId xmlns:a16="http://schemas.microsoft.com/office/drawing/2014/main" id="{39CAEAAC-AFB5-4EA3-A434-A952F5C60DDD}"/>
              </a:ext>
            </a:extLst>
          </p:cNvPr>
          <p:cNvGraphicFramePr>
            <a:graphicFrameLocks noGrp="1"/>
          </p:cNvGraphicFramePr>
          <p:nvPr>
            <p:ph type="tbl" sz="quarter" idx="13"/>
            <p:extLst>
              <p:ext uri="{D42A27DB-BD31-4B8C-83A1-F6EECF244321}">
                <p14:modId xmlns:p14="http://schemas.microsoft.com/office/powerpoint/2010/main" val="1682147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06943600"/>
                    </a:ext>
                  </a:extLst>
                </a:gridCol>
                <a:gridCol w="740664">
                  <a:extLst>
                    <a:ext uri="{9D8B030D-6E8A-4147-A177-3AD203B41FA5}">
                      <a16:colId xmlns:a16="http://schemas.microsoft.com/office/drawing/2014/main" val="4277487768"/>
                    </a:ext>
                  </a:extLst>
                </a:gridCol>
                <a:gridCol w="740664">
                  <a:extLst>
                    <a:ext uri="{9D8B030D-6E8A-4147-A177-3AD203B41FA5}">
                      <a16:colId xmlns:a16="http://schemas.microsoft.com/office/drawing/2014/main" val="2417954698"/>
                    </a:ext>
                  </a:extLst>
                </a:gridCol>
                <a:gridCol w="576072">
                  <a:extLst>
                    <a:ext uri="{9D8B030D-6E8A-4147-A177-3AD203B41FA5}">
                      <a16:colId xmlns:a16="http://schemas.microsoft.com/office/drawing/2014/main" val="2815935928"/>
                    </a:ext>
                  </a:extLst>
                </a:gridCol>
                <a:gridCol w="576072">
                  <a:extLst>
                    <a:ext uri="{9D8B030D-6E8A-4147-A177-3AD203B41FA5}">
                      <a16:colId xmlns:a16="http://schemas.microsoft.com/office/drawing/2014/main" val="3959466255"/>
                    </a:ext>
                  </a:extLst>
                </a:gridCol>
                <a:gridCol w="493776">
                  <a:extLst>
                    <a:ext uri="{9D8B030D-6E8A-4147-A177-3AD203B41FA5}">
                      <a16:colId xmlns:a16="http://schemas.microsoft.com/office/drawing/2014/main" val="1754255123"/>
                    </a:ext>
                  </a:extLst>
                </a:gridCol>
                <a:gridCol w="576072">
                  <a:extLst>
                    <a:ext uri="{9D8B030D-6E8A-4147-A177-3AD203B41FA5}">
                      <a16:colId xmlns:a16="http://schemas.microsoft.com/office/drawing/2014/main" val="2448730284"/>
                    </a:ext>
                  </a:extLst>
                </a:gridCol>
                <a:gridCol w="576072">
                  <a:extLst>
                    <a:ext uri="{9D8B030D-6E8A-4147-A177-3AD203B41FA5}">
                      <a16:colId xmlns:a16="http://schemas.microsoft.com/office/drawing/2014/main" val="1067028411"/>
                    </a:ext>
                  </a:extLst>
                </a:gridCol>
                <a:gridCol w="576072">
                  <a:extLst>
                    <a:ext uri="{9D8B030D-6E8A-4147-A177-3AD203B41FA5}">
                      <a16:colId xmlns:a16="http://schemas.microsoft.com/office/drawing/2014/main" val="2016446304"/>
                    </a:ext>
                  </a:extLst>
                </a:gridCol>
                <a:gridCol w="576072">
                  <a:extLst>
                    <a:ext uri="{9D8B030D-6E8A-4147-A177-3AD203B41FA5}">
                      <a16:colId xmlns:a16="http://schemas.microsoft.com/office/drawing/2014/main" val="3906712433"/>
                    </a:ext>
                  </a:extLst>
                </a:gridCol>
                <a:gridCol w="576072">
                  <a:extLst>
                    <a:ext uri="{9D8B030D-6E8A-4147-A177-3AD203B41FA5}">
                      <a16:colId xmlns:a16="http://schemas.microsoft.com/office/drawing/2014/main" val="3024303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074968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- 2021-12-06 17:21:30</a:t>
                      </a:r>
                      <a:r>
                        <a:rPr kumimoji="0" lang="en-US" sz="1000" b="0" i="0" u="none" strike="noStrike" kern="1200" cap="none" spc="0" normalizeH="0" baseline="0" noProof="0">
                          <a:ln>
                            <a:noFill/>
                          </a:ln>
                          <a:solidFill>
                            <a:prstClr val="black"/>
                          </a:solidFill>
                          <a:effectLst/>
                          <a:uLnTx/>
                          <a:uFillTx/>
                          <a:latin typeface="+mn-lt"/>
                          <a:ea typeface="+mn-ea"/>
                          <a:cs typeface="+mn-cs"/>
                        </a:rPr>
                        <a:t>
 The holiday season calls for flaky pastries and pies! Make use of this useful tip to make a perfect pastry or pie. 
Flattened chunks of butter the size of your thumbnail will yield the flakiest results. Follow the below methods to cut butter into flour. Remember the butter should be very cold for best results.
Method 1: Using a pastry blender, make quick chopping motions, pressing down firmly into the butter.
Method 2: Using 2 table knives, cut through the butter and flour by pulling the knives in opposite directions.
The mixture is ready when it looks like coarse crumbs with small pieces of butter still visible.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1264846233"/>
                  </a:ext>
                </a:extLst>
              </a:tr>
            </a:tbl>
          </a:graphicData>
        </a:graphic>
      </p:graphicFrame>
      <p:sp>
        <p:nvSpPr>
          <p:cNvPr id="4" name="Text Placeholder 3">
            <a:extLst>
              <a:ext uri="{FF2B5EF4-FFF2-40B4-BE49-F238E27FC236}">
                <a16:creationId xmlns:a16="http://schemas.microsoft.com/office/drawing/2014/main" id="{2F4DD9FD-1BC0-4B0C-93D4-7196A8B991CC}"/>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21295606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682F1-F918-4B3B-B53C-1F22BF635236}"/>
              </a:ext>
            </a:extLst>
          </p:cNvPr>
          <p:cNvSpPr>
            <a:spLocks noGrp="1"/>
          </p:cNvSpPr>
          <p:nvPr>
            <p:ph type="title"/>
          </p:nvPr>
        </p:nvSpPr>
        <p:spPr/>
        <p:txBody>
          <a:bodyPr/>
          <a:lstStyle/>
          <a:p>
            <a:r>
              <a:rPr lang="en-US"/>
              <a:t>Facebook Facebook FB - Own Posts Table I-Rate (Insights)  | SCS Dairy MY - 24 of 24</a:t>
            </a:r>
          </a:p>
        </p:txBody>
      </p:sp>
      <p:graphicFrame>
        <p:nvGraphicFramePr>
          <p:cNvPr id="5" name="Table Placeholder 4">
            <a:extLst>
              <a:ext uri="{FF2B5EF4-FFF2-40B4-BE49-F238E27FC236}">
                <a16:creationId xmlns:a16="http://schemas.microsoft.com/office/drawing/2014/main" id="{453F21CF-2874-4A1B-BBD1-C3451C8E95CE}"/>
              </a:ext>
            </a:extLst>
          </p:cNvPr>
          <p:cNvGraphicFramePr>
            <a:graphicFrameLocks noGrp="1"/>
          </p:cNvGraphicFramePr>
          <p:nvPr>
            <p:ph type="tbl" sz="quarter" idx="13"/>
            <p:extLst>
              <p:ext uri="{D42A27DB-BD31-4B8C-83A1-F6EECF244321}">
                <p14:modId xmlns:p14="http://schemas.microsoft.com/office/powerpoint/2010/main" val="192085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41606587"/>
                    </a:ext>
                  </a:extLst>
                </a:gridCol>
                <a:gridCol w="740664">
                  <a:extLst>
                    <a:ext uri="{9D8B030D-6E8A-4147-A177-3AD203B41FA5}">
                      <a16:colId xmlns:a16="http://schemas.microsoft.com/office/drawing/2014/main" val="3878520679"/>
                    </a:ext>
                  </a:extLst>
                </a:gridCol>
                <a:gridCol w="740664">
                  <a:extLst>
                    <a:ext uri="{9D8B030D-6E8A-4147-A177-3AD203B41FA5}">
                      <a16:colId xmlns:a16="http://schemas.microsoft.com/office/drawing/2014/main" val="3256280654"/>
                    </a:ext>
                  </a:extLst>
                </a:gridCol>
                <a:gridCol w="576072">
                  <a:extLst>
                    <a:ext uri="{9D8B030D-6E8A-4147-A177-3AD203B41FA5}">
                      <a16:colId xmlns:a16="http://schemas.microsoft.com/office/drawing/2014/main" val="1799376002"/>
                    </a:ext>
                  </a:extLst>
                </a:gridCol>
                <a:gridCol w="576072">
                  <a:extLst>
                    <a:ext uri="{9D8B030D-6E8A-4147-A177-3AD203B41FA5}">
                      <a16:colId xmlns:a16="http://schemas.microsoft.com/office/drawing/2014/main" val="1603283042"/>
                    </a:ext>
                  </a:extLst>
                </a:gridCol>
                <a:gridCol w="493776">
                  <a:extLst>
                    <a:ext uri="{9D8B030D-6E8A-4147-A177-3AD203B41FA5}">
                      <a16:colId xmlns:a16="http://schemas.microsoft.com/office/drawing/2014/main" val="3959869167"/>
                    </a:ext>
                  </a:extLst>
                </a:gridCol>
                <a:gridCol w="576072">
                  <a:extLst>
                    <a:ext uri="{9D8B030D-6E8A-4147-A177-3AD203B41FA5}">
                      <a16:colId xmlns:a16="http://schemas.microsoft.com/office/drawing/2014/main" val="1747035583"/>
                    </a:ext>
                  </a:extLst>
                </a:gridCol>
                <a:gridCol w="576072">
                  <a:extLst>
                    <a:ext uri="{9D8B030D-6E8A-4147-A177-3AD203B41FA5}">
                      <a16:colId xmlns:a16="http://schemas.microsoft.com/office/drawing/2014/main" val="284123206"/>
                    </a:ext>
                  </a:extLst>
                </a:gridCol>
                <a:gridCol w="576072">
                  <a:extLst>
                    <a:ext uri="{9D8B030D-6E8A-4147-A177-3AD203B41FA5}">
                      <a16:colId xmlns:a16="http://schemas.microsoft.com/office/drawing/2014/main" val="3771310592"/>
                    </a:ext>
                  </a:extLst>
                </a:gridCol>
                <a:gridCol w="576072">
                  <a:extLst>
                    <a:ext uri="{9D8B030D-6E8A-4147-A177-3AD203B41FA5}">
                      <a16:colId xmlns:a16="http://schemas.microsoft.com/office/drawing/2014/main" val="1631726795"/>
                    </a:ext>
                  </a:extLst>
                </a:gridCol>
                <a:gridCol w="576072">
                  <a:extLst>
                    <a:ext uri="{9D8B030D-6E8A-4147-A177-3AD203B41FA5}">
                      <a16:colId xmlns:a16="http://schemas.microsoft.com/office/drawing/2014/main" val="3417581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10742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- 2021-12-05 16:09:37</a:t>
                      </a:r>
                      <a:r>
                        <a:rPr kumimoji="0" lang="en-US" sz="1000" b="0" i="0" u="none" strike="noStrike" kern="1200" cap="none" spc="0" normalizeH="0" baseline="0" noProof="0">
                          <a:ln>
                            <a:noFill/>
                          </a:ln>
                          <a:solidFill>
                            <a:prstClr val="black"/>
                          </a:solidFill>
                          <a:effectLst/>
                          <a:uLnTx/>
                          <a:uFillTx/>
                          <a:latin typeface="+mn-lt"/>
                          <a:ea typeface="+mn-ea"/>
                          <a:cs typeface="+mn-cs"/>
                        </a:rPr>
                        <a:t>
 The most happening and talked about new spreadable butters from SCS are making their way to Malaysia! 
Indulge in the taste of caramel coupled with buttery goodness with our Butterscotch flavoured Spreadable Butter or relish the aromatic notes of herbs with our Rosemary &amp; Herb flavoured Spreadable Butter! 
Are you ready to handle the deliciousness?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extLst>
                  <a:ext uri="{0D108BD9-81ED-4DB2-BD59-A6C34878D82A}">
                    <a16:rowId xmlns:a16="http://schemas.microsoft.com/office/drawing/2014/main" val="911524197"/>
                  </a:ext>
                </a:extLst>
              </a:tr>
            </a:tbl>
          </a:graphicData>
        </a:graphic>
      </p:graphicFrame>
      <p:sp>
        <p:nvSpPr>
          <p:cNvPr id="4" name="Text Placeholder 3">
            <a:extLst>
              <a:ext uri="{FF2B5EF4-FFF2-40B4-BE49-F238E27FC236}">
                <a16:creationId xmlns:a16="http://schemas.microsoft.com/office/drawing/2014/main" id="{CBD50EAB-F3F5-4DBB-86FD-C11D487CB81A}"/>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34062871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A3F28-60A4-49CD-AC5F-0752320E2434}"/>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A2BE7828-8174-436E-84B7-8D5E101FE900}"/>
              </a:ext>
            </a:extLst>
          </p:cNvPr>
          <p:cNvGraphicFramePr>
            <a:graphicFrameLocks noGrp="1"/>
          </p:cNvGraphicFramePr>
          <p:nvPr>
            <p:ph type="tbl" sz="quarter" idx="13"/>
            <p:extLst>
              <p:ext uri="{D42A27DB-BD31-4B8C-83A1-F6EECF244321}">
                <p14:modId xmlns:p14="http://schemas.microsoft.com/office/powerpoint/2010/main" val="1364616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41947131"/>
                    </a:ext>
                  </a:extLst>
                </a:gridCol>
                <a:gridCol w="1645920">
                  <a:extLst>
                    <a:ext uri="{9D8B030D-6E8A-4147-A177-3AD203B41FA5}">
                      <a16:colId xmlns:a16="http://schemas.microsoft.com/office/drawing/2014/main" val="903630466"/>
                    </a:ext>
                  </a:extLst>
                </a:gridCol>
                <a:gridCol w="1645920">
                  <a:extLst>
                    <a:ext uri="{9D8B030D-6E8A-4147-A177-3AD203B41FA5}">
                      <a16:colId xmlns:a16="http://schemas.microsoft.com/office/drawing/2014/main" val="2890743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98234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13.3 %</a:t>
                      </a:r>
                    </a:p>
                  </a:txBody>
                  <a:tcPr/>
                </a:tc>
                <a:extLst>
                  <a:ext uri="{0D108BD9-81ED-4DB2-BD59-A6C34878D82A}">
                    <a16:rowId xmlns:a16="http://schemas.microsoft.com/office/drawing/2014/main" val="4196056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extLst>
                  <a:ext uri="{0D108BD9-81ED-4DB2-BD59-A6C34878D82A}">
                    <a16:rowId xmlns:a16="http://schemas.microsoft.com/office/drawing/2014/main" val="2573695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511920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2447949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114645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3895651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734901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162088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896340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97643438"/>
                  </a:ext>
                </a:extLst>
              </a:tr>
            </a:tbl>
          </a:graphicData>
        </a:graphic>
      </p:graphicFrame>
      <p:sp>
        <p:nvSpPr>
          <p:cNvPr id="4" name="Text Placeholder 3">
            <a:extLst>
              <a:ext uri="{FF2B5EF4-FFF2-40B4-BE49-F238E27FC236}">
                <a16:creationId xmlns:a16="http://schemas.microsoft.com/office/drawing/2014/main" id="{37E1D63B-F21C-4ED9-B058-F54370FFCEB0}"/>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8631910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868B8-7E4E-4D53-924B-3FC33B6F86DA}"/>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ACCD697C-7D7D-4B94-8BBB-C2A4F646333F}"/>
              </a:ext>
            </a:extLst>
          </p:cNvPr>
          <p:cNvGraphicFramePr>
            <a:graphicFrameLocks noGrp="1"/>
          </p:cNvGraphicFramePr>
          <p:nvPr>
            <p:ph type="tbl" sz="quarter" idx="13"/>
            <p:extLst>
              <p:ext uri="{D42A27DB-BD31-4B8C-83A1-F6EECF244321}">
                <p14:modId xmlns:p14="http://schemas.microsoft.com/office/powerpoint/2010/main" val="3950923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2918250"/>
                    </a:ext>
                  </a:extLst>
                </a:gridCol>
                <a:gridCol w="1645920">
                  <a:extLst>
                    <a:ext uri="{9D8B030D-6E8A-4147-A177-3AD203B41FA5}">
                      <a16:colId xmlns:a16="http://schemas.microsoft.com/office/drawing/2014/main" val="1192850030"/>
                    </a:ext>
                  </a:extLst>
                </a:gridCol>
                <a:gridCol w="1645920">
                  <a:extLst>
                    <a:ext uri="{9D8B030D-6E8A-4147-A177-3AD203B41FA5}">
                      <a16:colId xmlns:a16="http://schemas.microsoft.com/office/drawing/2014/main" val="1612100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70740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714089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74465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468432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505396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798162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109678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522492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887462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4122888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515247635"/>
                  </a:ext>
                </a:extLst>
              </a:tr>
            </a:tbl>
          </a:graphicData>
        </a:graphic>
      </p:graphicFrame>
      <p:sp>
        <p:nvSpPr>
          <p:cNvPr id="4" name="Text Placeholder 3">
            <a:extLst>
              <a:ext uri="{FF2B5EF4-FFF2-40B4-BE49-F238E27FC236}">
                <a16:creationId xmlns:a16="http://schemas.microsoft.com/office/drawing/2014/main" id="{3A1A90A7-EBD8-4379-BF63-34192F6D6772}"/>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12292283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F6896-4B9E-4A3C-A0A5-ECDF71D3A6CA}"/>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12082F09-0A5C-4B38-BA20-606F983BE276}"/>
              </a:ext>
            </a:extLst>
          </p:cNvPr>
          <p:cNvGraphicFramePr>
            <a:graphicFrameLocks noGrp="1"/>
          </p:cNvGraphicFramePr>
          <p:nvPr>
            <p:ph type="tbl" sz="quarter" idx="13"/>
            <p:extLst>
              <p:ext uri="{D42A27DB-BD31-4B8C-83A1-F6EECF244321}">
                <p14:modId xmlns:p14="http://schemas.microsoft.com/office/powerpoint/2010/main" val="869453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08684867"/>
                    </a:ext>
                  </a:extLst>
                </a:gridCol>
                <a:gridCol w="1645920">
                  <a:extLst>
                    <a:ext uri="{9D8B030D-6E8A-4147-A177-3AD203B41FA5}">
                      <a16:colId xmlns:a16="http://schemas.microsoft.com/office/drawing/2014/main" val="3074389729"/>
                    </a:ext>
                  </a:extLst>
                </a:gridCol>
                <a:gridCol w="1645920">
                  <a:extLst>
                    <a:ext uri="{9D8B030D-6E8A-4147-A177-3AD203B41FA5}">
                      <a16:colId xmlns:a16="http://schemas.microsoft.com/office/drawing/2014/main" val="2303887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684752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507151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030216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188940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115339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Subang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138579232"/>
                  </a:ext>
                </a:extLst>
              </a:tr>
            </a:tbl>
          </a:graphicData>
        </a:graphic>
      </p:graphicFrame>
      <p:sp>
        <p:nvSpPr>
          <p:cNvPr id="4" name="Text Placeholder 3">
            <a:extLst>
              <a:ext uri="{FF2B5EF4-FFF2-40B4-BE49-F238E27FC236}">
                <a16:creationId xmlns:a16="http://schemas.microsoft.com/office/drawing/2014/main" id="{CC91D82C-9A1B-47C0-A75B-FEF4ED97F893}"/>
              </a:ext>
            </a:extLst>
          </p:cNvPr>
          <p:cNvSpPr>
            <a:spLocks noGrp="1"/>
          </p:cNvSpPr>
          <p:nvPr>
            <p:ph type="body" sz="quarter" idx="14"/>
          </p:nvPr>
        </p:nvSpPr>
        <p:spPr/>
        <p:txBody>
          <a:bodyPr/>
          <a:lstStyle/>
          <a:p>
            <a:r>
              <a:rPr lang="en-US"/>
              <a:t>12/01/2021 - 12/19/2021</a:t>
            </a:r>
          </a:p>
        </p:txBody>
      </p:sp>
    </p:spTree>
    <p:extLst>
      <p:ext uri="{BB962C8B-B14F-4D97-AF65-F5344CB8AC3E}">
        <p14:creationId xmlns:p14="http://schemas.microsoft.com/office/powerpoint/2010/main" val="25127584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1793</Words>
  <Application>Microsoft Office PowerPoint</Application>
  <PresentationFormat>On-screen Show (4:3)</PresentationFormat>
  <Paragraphs>725</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MASTER TEMPLATE - Buttercup SCS</vt:lpstr>
      <vt:lpstr>Facebook Key Metrics Table | SCS Dairy MY</vt:lpstr>
      <vt:lpstr>Facebook Page Likes Total | SCS Dairy MY</vt:lpstr>
      <vt:lpstr>Facebook Fan Demographics | SCS Dairy MY</vt:lpstr>
      <vt:lpstr>Facebook Reach | SCS Dairy MY</vt:lpstr>
      <vt:lpstr>Facebook Page Views | SCS Dairy MY</vt:lpstr>
      <vt:lpstr>Facebook Engaged Users | SCS Dairy MY</vt:lpstr>
      <vt:lpstr>Facebook Interaction Rate | SCS Dairy MY</vt:lpstr>
      <vt:lpstr>Facebook Interactions Distribution | SCS Dairy MY</vt:lpstr>
      <vt:lpstr>Facebook Interaction Rate By Weekday | SCS Dairy MY</vt:lpstr>
      <vt:lpstr>Facebook Facebook FB - Own Posts Table I-Rate (Insights)  | SCS Dairy MY - 1 of 24</vt:lpstr>
      <vt:lpstr>Facebook Facebook FB - Own Posts Table I-Rate (Insights)  | SCS Dairy MY - 2 of 24</vt:lpstr>
      <vt:lpstr>Facebook Facebook FB - Own Posts Table I-Rate (Insights)  | SCS Dairy MY - 3 of 24</vt:lpstr>
      <vt:lpstr>Facebook Facebook FB - Own Posts Table I-Rate (Insights)  | SCS Dairy MY - 4 of 24</vt:lpstr>
      <vt:lpstr>Facebook Facebook FB - Own Posts Table I-Rate (Insights)  | SCS Dairy MY - 5 of 24</vt:lpstr>
      <vt:lpstr>Facebook Facebook FB - Own Posts Table I-Rate (Insights)  | SCS Dairy MY - 6 of 24</vt:lpstr>
      <vt:lpstr>Facebook Facebook FB - Own Posts Table I-Rate (Insights)  | SCS Dairy MY - 7 of 24</vt:lpstr>
      <vt:lpstr>Facebook Facebook FB - Own Posts Table I-Rate (Insights)  | SCS Dairy MY - 8 of 24</vt:lpstr>
      <vt:lpstr>Facebook Facebook FB - Own Posts Table I-Rate (Insights)  | SCS Dairy MY - 9 of 24</vt:lpstr>
      <vt:lpstr>Facebook Facebook FB - Own Posts Table I-Rate (Insights)  | SCS Dairy MY - 10 of 24</vt:lpstr>
      <vt:lpstr>Facebook Facebook FB - Own Posts Table I-Rate (Insights)  | SCS Dairy MY - 11 of 24</vt:lpstr>
      <vt:lpstr>Facebook Facebook FB - Own Posts Table I-Rate (Insights)  | SCS Dairy MY - 12 of 24</vt:lpstr>
      <vt:lpstr>Facebook Facebook FB - Own Posts Table I-Rate (Insights)  | SCS Dairy MY - 13 of 24</vt:lpstr>
      <vt:lpstr>Facebook Facebook FB - Own Posts Table I-Rate (Insights)  | SCS Dairy MY - 14 of 24</vt:lpstr>
      <vt:lpstr>Facebook Facebook FB - Own Posts Table I-Rate (Insights)  | SCS Dairy MY - 15 of 24</vt:lpstr>
      <vt:lpstr>Facebook Facebook FB - Own Posts Table I-Rate (Insights)  | SCS Dairy MY - 16 of 24</vt:lpstr>
      <vt:lpstr>Facebook Facebook FB - Own Posts Table I-Rate (Insights)  | SCS Dairy MY - 17 of 24</vt:lpstr>
      <vt:lpstr>Facebook Facebook FB - Own Posts Table I-Rate (Insights)  | SCS Dairy MY - 18 of 24</vt:lpstr>
      <vt:lpstr>Facebook Facebook FB - Own Posts Table I-Rate (Insights)  | SCS Dairy MY - 19 of 24</vt:lpstr>
      <vt:lpstr>Facebook Facebook FB - Own Posts Table I-Rate (Insights)  | SCS Dairy MY - 20 of 24</vt:lpstr>
      <vt:lpstr>Facebook Facebook FB - Own Posts Table I-Rate (Insights)  | SCS Dairy MY - 21 of 24</vt:lpstr>
      <vt:lpstr>Facebook Facebook FB - Own Posts Table I-Rate (Insights)  | SCS Dairy MY - 22 of 24</vt:lpstr>
      <vt:lpstr>Facebook Facebook FB - Own Posts Table I-Rate (Insights)  | SCS Dairy MY - 23 of 24</vt:lpstr>
      <vt:lpstr>Facebook Facebook FB - Own Posts Table I-Rate (Insights)  | SCS Dairy MY - 24 of 24</vt:lpstr>
      <vt:lpstr>Facebook Fans By City Table | SCS Dairy MY - 1 of 3</vt:lpstr>
      <vt:lpstr>Facebook Fans By City Table | SCS Dairy MY - 2 of 3</vt:lpstr>
      <vt:lpstr>Facebook Fans By City Table | SCS Dairy MY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 - Buttercup SCS</dc:title>
  <dc:creator>Frederik Peiniger</dc:creator>
  <cp:lastModifiedBy>Frederik Peiniger</cp:lastModifiedBy>
  <cp:revision>1</cp:revision>
  <dcterms:created xsi:type="dcterms:W3CDTF">2022-01-11T10:08:23Z</dcterms:created>
  <dcterms:modified xsi:type="dcterms:W3CDTF">2022-01-11T10:09:44Z</dcterms:modified>
</cp:coreProperties>
</file>