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4" r:id="rId38"/>
    <p:sldId id="295"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181746</c:v>
                </c:pt>
                <c:pt idx="1">
                  <c:v>181776</c:v>
                </c:pt>
                <c:pt idx="2">
                  <c:v>181810</c:v>
                </c:pt>
                <c:pt idx="3">
                  <c:v>181834</c:v>
                </c:pt>
                <c:pt idx="4">
                  <c:v>181854</c:v>
                </c:pt>
                <c:pt idx="5">
                  <c:v>181874</c:v>
                </c:pt>
                <c:pt idx="6">
                  <c:v>181895</c:v>
                </c:pt>
                <c:pt idx="7">
                  <c:v>181924</c:v>
                </c:pt>
                <c:pt idx="8">
                  <c:v>181948</c:v>
                </c:pt>
                <c:pt idx="9">
                  <c:v>181973</c:v>
                </c:pt>
                <c:pt idx="10">
                  <c:v>181990</c:v>
                </c:pt>
                <c:pt idx="11">
                  <c:v>182010</c:v>
                </c:pt>
                <c:pt idx="12">
                  <c:v>182029</c:v>
                </c:pt>
                <c:pt idx="13">
                  <c:v>182051</c:v>
                </c:pt>
                <c:pt idx="14">
                  <c:v>182096</c:v>
                </c:pt>
                <c:pt idx="15">
                  <c:v>182118</c:v>
                </c:pt>
                <c:pt idx="16">
                  <c:v>182149</c:v>
                </c:pt>
                <c:pt idx="17">
                  <c:v>182181</c:v>
                </c:pt>
                <c:pt idx="18">
                  <c:v>182209</c:v>
                </c:pt>
                <c:pt idx="19">
                  <c:v>182232</c:v>
                </c:pt>
                <c:pt idx="20">
                  <c:v>182258</c:v>
                </c:pt>
                <c:pt idx="21">
                  <c:v>182285</c:v>
                </c:pt>
                <c:pt idx="22">
                  <c:v>182306</c:v>
                </c:pt>
                <c:pt idx="23">
                  <c:v>182324</c:v>
                </c:pt>
                <c:pt idx="24">
                  <c:v>182344</c:v>
                </c:pt>
                <c:pt idx="25">
                  <c:v>182368</c:v>
                </c:pt>
                <c:pt idx="26">
                  <c:v>182375</c:v>
                </c:pt>
                <c:pt idx="27">
                  <c:v>182396</c:v>
                </c:pt>
                <c:pt idx="28">
                  <c:v>182408</c:v>
                </c:pt>
                <c:pt idx="29">
                  <c:v>182414</c:v>
                </c:pt>
                <c:pt idx="30">
                  <c:v>182411</c:v>
                </c:pt>
              </c:numCache>
            </c:numRef>
          </c:val>
          <c:smooth val="0"/>
          <c:extLst>
            <c:ext xmlns:c16="http://schemas.microsoft.com/office/drawing/2014/chart" uri="{C3380CC4-5D6E-409C-BE32-E72D297353CC}">
              <c16:uniqueId val="{00000000-82C7-43C8-8EAF-5CE266CA640D}"/>
            </c:ext>
          </c:extLst>
        </c:ser>
        <c:dLbls>
          <c:showLegendKey val="0"/>
          <c:showVal val="0"/>
          <c:showCatName val="0"/>
          <c:showSerName val="0"/>
          <c:showPercent val="0"/>
          <c:showBubbleSize val="0"/>
        </c:dLbls>
        <c:smooth val="0"/>
        <c:axId val="387191376"/>
        <c:axId val="387193016"/>
      </c:lineChart>
      <c:dateAx>
        <c:axId val="387191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93016"/>
        <c:crosses val="autoZero"/>
        <c:auto val="1"/>
        <c:lblOffset val="100"/>
        <c:baseTimeUnit val="days"/>
      </c:dateAx>
      <c:valAx>
        <c:axId val="387193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9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58</c:v>
                </c:pt>
                <c:pt idx="1">
                  <c:v>1825</c:v>
                </c:pt>
                <c:pt idx="2">
                  <c:v>7102</c:v>
                </c:pt>
                <c:pt idx="3">
                  <c:v>5115</c:v>
                </c:pt>
                <c:pt idx="4">
                  <c:v>1714</c:v>
                </c:pt>
                <c:pt idx="5">
                  <c:v>438</c:v>
                </c:pt>
                <c:pt idx="6">
                  <c:v>196</c:v>
                </c:pt>
              </c:numCache>
            </c:numRef>
          </c:val>
          <c:extLst>
            <c:ext xmlns:c16="http://schemas.microsoft.com/office/drawing/2014/chart" uri="{C3380CC4-5D6E-409C-BE32-E72D297353CC}">
              <c16:uniqueId val="{00000000-CA03-4CE7-BDE0-A403063977E8}"/>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165</c:v>
                </c:pt>
                <c:pt idx="1">
                  <c:v>9262</c:v>
                </c:pt>
                <c:pt idx="2">
                  <c:v>55958</c:v>
                </c:pt>
                <c:pt idx="3">
                  <c:v>67329</c:v>
                </c:pt>
                <c:pt idx="4">
                  <c:v>24669</c:v>
                </c:pt>
                <c:pt idx="5">
                  <c:v>6314</c:v>
                </c:pt>
                <c:pt idx="6">
                  <c:v>1540</c:v>
                </c:pt>
              </c:numCache>
            </c:numRef>
          </c:val>
          <c:extLst>
            <c:ext xmlns:c16="http://schemas.microsoft.com/office/drawing/2014/chart" uri="{C3380CC4-5D6E-409C-BE32-E72D297353CC}">
              <c16:uniqueId val="{00000001-CA03-4CE7-BDE0-A403063977E8}"/>
            </c:ext>
          </c:extLst>
        </c:ser>
        <c:dLbls>
          <c:showLegendKey val="0"/>
          <c:showVal val="0"/>
          <c:showCatName val="0"/>
          <c:showSerName val="0"/>
          <c:showPercent val="0"/>
          <c:showBubbleSize val="0"/>
        </c:dLbls>
        <c:gapWidth val="219"/>
        <c:overlap val="-27"/>
        <c:axId val="431159952"/>
        <c:axId val="431157984"/>
      </c:barChart>
      <c:catAx>
        <c:axId val="431159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57984"/>
        <c:crosses val="autoZero"/>
        <c:auto val="1"/>
        <c:lblAlgn val="ctr"/>
        <c:lblOffset val="100"/>
        <c:noMultiLvlLbl val="0"/>
      </c:catAx>
      <c:valAx>
        <c:axId val="431157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5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9849</c:v>
                </c:pt>
                <c:pt idx="1">
                  <c:v>13166</c:v>
                </c:pt>
                <c:pt idx="2">
                  <c:v>14599</c:v>
                </c:pt>
                <c:pt idx="3">
                  <c:v>13487</c:v>
                </c:pt>
                <c:pt idx="4">
                  <c:v>12603</c:v>
                </c:pt>
                <c:pt idx="5">
                  <c:v>13206</c:v>
                </c:pt>
                <c:pt idx="6">
                  <c:v>21460</c:v>
                </c:pt>
                <c:pt idx="7">
                  <c:v>14671</c:v>
                </c:pt>
                <c:pt idx="8">
                  <c:v>8647</c:v>
                </c:pt>
                <c:pt idx="9">
                  <c:v>35485</c:v>
                </c:pt>
                <c:pt idx="10">
                  <c:v>45940</c:v>
                </c:pt>
                <c:pt idx="11">
                  <c:v>30089</c:v>
                </c:pt>
                <c:pt idx="12">
                  <c:v>14442</c:v>
                </c:pt>
                <c:pt idx="13">
                  <c:v>18207</c:v>
                </c:pt>
                <c:pt idx="14">
                  <c:v>26371</c:v>
                </c:pt>
                <c:pt idx="15">
                  <c:v>28374</c:v>
                </c:pt>
                <c:pt idx="16">
                  <c:v>28909</c:v>
                </c:pt>
                <c:pt idx="17">
                  <c:v>42808</c:v>
                </c:pt>
                <c:pt idx="18">
                  <c:v>33207</c:v>
                </c:pt>
                <c:pt idx="19">
                  <c:v>30741</c:v>
                </c:pt>
                <c:pt idx="20">
                  <c:v>21258</c:v>
                </c:pt>
                <c:pt idx="21">
                  <c:v>18440</c:v>
                </c:pt>
                <c:pt idx="22">
                  <c:v>18374</c:v>
                </c:pt>
                <c:pt idx="23">
                  <c:v>27349</c:v>
                </c:pt>
                <c:pt idx="24">
                  <c:v>30896</c:v>
                </c:pt>
                <c:pt idx="25">
                  <c:v>19520</c:v>
                </c:pt>
                <c:pt idx="26">
                  <c:v>16629</c:v>
                </c:pt>
                <c:pt idx="27">
                  <c:v>19127</c:v>
                </c:pt>
                <c:pt idx="28">
                  <c:v>31967</c:v>
                </c:pt>
                <c:pt idx="29">
                  <c:v>21909</c:v>
                </c:pt>
                <c:pt idx="30">
                  <c:v>9547</c:v>
                </c:pt>
              </c:numCache>
            </c:numRef>
          </c:val>
          <c:smooth val="0"/>
          <c:extLst>
            <c:ext xmlns:c16="http://schemas.microsoft.com/office/drawing/2014/chart" uri="{C3380CC4-5D6E-409C-BE32-E72D297353CC}">
              <c16:uniqueId val="{00000000-FBDB-45B7-AA12-A3B9293B96A2}"/>
            </c:ext>
          </c:extLst>
        </c:ser>
        <c:dLbls>
          <c:showLegendKey val="0"/>
          <c:showVal val="0"/>
          <c:showCatName val="0"/>
          <c:showSerName val="0"/>
          <c:showPercent val="0"/>
          <c:showBubbleSize val="0"/>
        </c:dLbls>
        <c:smooth val="0"/>
        <c:axId val="431167496"/>
        <c:axId val="431169792"/>
      </c:lineChart>
      <c:dateAx>
        <c:axId val="431167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69792"/>
        <c:crosses val="autoZero"/>
        <c:auto val="1"/>
        <c:lblOffset val="100"/>
        <c:baseTimeUnit val="days"/>
      </c:dateAx>
      <c:valAx>
        <c:axId val="43116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6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89</c:v>
                </c:pt>
                <c:pt idx="1">
                  <c:v>92</c:v>
                </c:pt>
                <c:pt idx="2">
                  <c:v>124</c:v>
                </c:pt>
                <c:pt idx="3">
                  <c:v>128</c:v>
                </c:pt>
                <c:pt idx="4">
                  <c:v>84</c:v>
                </c:pt>
                <c:pt idx="5">
                  <c:v>57</c:v>
                </c:pt>
                <c:pt idx="6">
                  <c:v>101</c:v>
                </c:pt>
                <c:pt idx="7">
                  <c:v>65</c:v>
                </c:pt>
                <c:pt idx="8">
                  <c:v>69</c:v>
                </c:pt>
                <c:pt idx="9">
                  <c:v>99</c:v>
                </c:pt>
                <c:pt idx="10">
                  <c:v>88</c:v>
                </c:pt>
                <c:pt idx="11">
                  <c:v>72</c:v>
                </c:pt>
                <c:pt idx="12">
                  <c:v>187</c:v>
                </c:pt>
                <c:pt idx="13">
                  <c:v>205</c:v>
                </c:pt>
                <c:pt idx="14">
                  <c:v>134</c:v>
                </c:pt>
                <c:pt idx="15">
                  <c:v>114</c:v>
                </c:pt>
                <c:pt idx="16">
                  <c:v>96</c:v>
                </c:pt>
                <c:pt idx="17">
                  <c:v>66</c:v>
                </c:pt>
                <c:pt idx="18">
                  <c:v>57</c:v>
                </c:pt>
                <c:pt idx="19">
                  <c:v>73</c:v>
                </c:pt>
                <c:pt idx="20">
                  <c:v>133</c:v>
                </c:pt>
                <c:pt idx="21">
                  <c:v>174</c:v>
                </c:pt>
                <c:pt idx="22">
                  <c:v>119</c:v>
                </c:pt>
                <c:pt idx="23">
                  <c:v>82</c:v>
                </c:pt>
                <c:pt idx="24">
                  <c:v>85</c:v>
                </c:pt>
                <c:pt idx="25">
                  <c:v>52</c:v>
                </c:pt>
                <c:pt idx="26">
                  <c:v>63</c:v>
                </c:pt>
                <c:pt idx="27">
                  <c:v>77</c:v>
                </c:pt>
                <c:pt idx="28">
                  <c:v>94</c:v>
                </c:pt>
                <c:pt idx="29">
                  <c:v>66</c:v>
                </c:pt>
                <c:pt idx="30">
                  <c:v>42</c:v>
                </c:pt>
              </c:numCache>
            </c:numRef>
          </c:val>
          <c:smooth val="0"/>
          <c:extLst>
            <c:ext xmlns:c16="http://schemas.microsoft.com/office/drawing/2014/chart" uri="{C3380CC4-5D6E-409C-BE32-E72D297353CC}">
              <c16:uniqueId val="{00000000-0383-4DA7-8CAF-D214F3B8C33B}"/>
            </c:ext>
          </c:extLst>
        </c:ser>
        <c:dLbls>
          <c:showLegendKey val="0"/>
          <c:showVal val="0"/>
          <c:showCatName val="0"/>
          <c:showSerName val="0"/>
          <c:showPercent val="0"/>
          <c:showBubbleSize val="0"/>
        </c:dLbls>
        <c:smooth val="0"/>
        <c:axId val="431171432"/>
        <c:axId val="431171760"/>
      </c:lineChart>
      <c:dateAx>
        <c:axId val="431171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71760"/>
        <c:crosses val="autoZero"/>
        <c:auto val="1"/>
        <c:lblOffset val="100"/>
        <c:baseTimeUnit val="days"/>
      </c:dateAx>
      <c:valAx>
        <c:axId val="431171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71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88</c:v>
                </c:pt>
                <c:pt idx="1">
                  <c:v>303</c:v>
                </c:pt>
                <c:pt idx="2">
                  <c:v>539</c:v>
                </c:pt>
                <c:pt idx="3">
                  <c:v>326</c:v>
                </c:pt>
                <c:pt idx="4">
                  <c:v>204</c:v>
                </c:pt>
                <c:pt idx="5">
                  <c:v>249</c:v>
                </c:pt>
                <c:pt idx="6">
                  <c:v>876</c:v>
                </c:pt>
                <c:pt idx="7">
                  <c:v>319</c:v>
                </c:pt>
                <c:pt idx="8">
                  <c:v>128</c:v>
                </c:pt>
                <c:pt idx="9">
                  <c:v>464</c:v>
                </c:pt>
                <c:pt idx="10">
                  <c:v>446</c:v>
                </c:pt>
                <c:pt idx="11">
                  <c:v>227</c:v>
                </c:pt>
                <c:pt idx="12">
                  <c:v>530</c:v>
                </c:pt>
                <c:pt idx="13">
                  <c:v>486</c:v>
                </c:pt>
                <c:pt idx="14">
                  <c:v>502</c:v>
                </c:pt>
                <c:pt idx="15">
                  <c:v>371</c:v>
                </c:pt>
                <c:pt idx="16">
                  <c:v>333</c:v>
                </c:pt>
                <c:pt idx="17">
                  <c:v>366</c:v>
                </c:pt>
                <c:pt idx="18">
                  <c:v>314</c:v>
                </c:pt>
                <c:pt idx="19">
                  <c:v>357</c:v>
                </c:pt>
                <c:pt idx="20">
                  <c:v>446</c:v>
                </c:pt>
                <c:pt idx="21">
                  <c:v>436</c:v>
                </c:pt>
                <c:pt idx="22">
                  <c:v>387</c:v>
                </c:pt>
                <c:pt idx="23">
                  <c:v>676</c:v>
                </c:pt>
                <c:pt idx="24">
                  <c:v>683</c:v>
                </c:pt>
                <c:pt idx="25">
                  <c:v>244</c:v>
                </c:pt>
                <c:pt idx="26">
                  <c:v>316</c:v>
                </c:pt>
                <c:pt idx="27">
                  <c:v>495</c:v>
                </c:pt>
                <c:pt idx="28">
                  <c:v>1107</c:v>
                </c:pt>
                <c:pt idx="29">
                  <c:v>461</c:v>
                </c:pt>
                <c:pt idx="30">
                  <c:v>97</c:v>
                </c:pt>
              </c:numCache>
            </c:numRef>
          </c:val>
          <c:smooth val="0"/>
          <c:extLst>
            <c:ext xmlns:c16="http://schemas.microsoft.com/office/drawing/2014/chart" uri="{C3380CC4-5D6E-409C-BE32-E72D297353CC}">
              <c16:uniqueId val="{00000000-7C18-41DA-8AB0-D05C672B3664}"/>
            </c:ext>
          </c:extLst>
        </c:ser>
        <c:dLbls>
          <c:showLegendKey val="0"/>
          <c:showVal val="0"/>
          <c:showCatName val="0"/>
          <c:showSerName val="0"/>
          <c:showPercent val="0"/>
          <c:showBubbleSize val="0"/>
        </c:dLbls>
        <c:smooth val="0"/>
        <c:axId val="431152736"/>
        <c:axId val="431152080"/>
      </c:lineChart>
      <c:dateAx>
        <c:axId val="431152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52080"/>
        <c:crosses val="autoZero"/>
        <c:auto val="1"/>
        <c:lblOffset val="100"/>
        <c:baseTimeUnit val="days"/>
      </c:dateAx>
      <c:valAx>
        <c:axId val="43115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5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0</c:v>
                </c:pt>
                <c:pt idx="1">
                  <c:v>7.4273358971396503E-2</c:v>
                </c:pt>
                <c:pt idx="2">
                  <c:v>2.6953733092033201E-2</c:v>
                </c:pt>
                <c:pt idx="3">
                  <c:v>0.60938720286874004</c:v>
                </c:pt>
                <c:pt idx="4">
                  <c:v>0</c:v>
                </c:pt>
                <c:pt idx="5">
                  <c:v>0.21004706813882901</c:v>
                </c:pt>
                <c:pt idx="6">
                  <c:v>0</c:v>
                </c:pt>
                <c:pt idx="7">
                  <c:v>3.3533250141554297E-2</c:v>
                </c:pt>
                <c:pt idx="8">
                  <c:v>0</c:v>
                </c:pt>
                <c:pt idx="9">
                  <c:v>5.0120905693559002E-2</c:v>
                </c:pt>
                <c:pt idx="10">
                  <c:v>3.7366538264983699E-2</c:v>
                </c:pt>
                <c:pt idx="11">
                  <c:v>4.3956043956044001E-2</c:v>
                </c:pt>
                <c:pt idx="12">
                  <c:v>0</c:v>
                </c:pt>
                <c:pt idx="13">
                  <c:v>1.00307624697869</c:v>
                </c:pt>
                <c:pt idx="14">
                  <c:v>4.9430722841937003E-2</c:v>
                </c:pt>
                <c:pt idx="15">
                  <c:v>0</c:v>
                </c:pt>
                <c:pt idx="16">
                  <c:v>3.4590107229332402E-2</c:v>
                </c:pt>
                <c:pt idx="17">
                  <c:v>0</c:v>
                </c:pt>
                <c:pt idx="18">
                  <c:v>3.0736299020280501E-2</c:v>
                </c:pt>
                <c:pt idx="19">
                  <c:v>3.37504115903852E-2</c:v>
                </c:pt>
                <c:pt idx="20">
                  <c:v>0</c:v>
                </c:pt>
                <c:pt idx="21">
                  <c:v>0.38568944044856301</c:v>
                </c:pt>
                <c:pt idx="22">
                  <c:v>2.1942455909377701E-2</c:v>
                </c:pt>
                <c:pt idx="23">
                  <c:v>0.13383429778131301</c:v>
                </c:pt>
                <c:pt idx="24">
                  <c:v>2.0292430375026101E-2</c:v>
                </c:pt>
                <c:pt idx="25">
                  <c:v>0</c:v>
                </c:pt>
                <c:pt idx="26">
                  <c:v>0.23633143427409001</c:v>
                </c:pt>
                <c:pt idx="27">
                  <c:v>0</c:v>
                </c:pt>
                <c:pt idx="28">
                  <c:v>0.144735255095887</c:v>
                </c:pt>
                <c:pt idx="29">
                  <c:v>0</c:v>
                </c:pt>
                <c:pt idx="30">
                  <c:v>2.6862267833256601E-2</c:v>
                </c:pt>
              </c:numCache>
            </c:numRef>
          </c:val>
          <c:smooth val="0"/>
          <c:extLst>
            <c:ext xmlns:c16="http://schemas.microsoft.com/office/drawing/2014/chart" uri="{C3380CC4-5D6E-409C-BE32-E72D297353CC}">
              <c16:uniqueId val="{00000000-F370-4A6D-8F43-D1510B6A9062}"/>
            </c:ext>
          </c:extLst>
        </c:ser>
        <c:dLbls>
          <c:showLegendKey val="0"/>
          <c:showVal val="0"/>
          <c:showCatName val="0"/>
          <c:showSerName val="0"/>
          <c:showPercent val="0"/>
          <c:showBubbleSize val="0"/>
        </c:dLbls>
        <c:smooth val="0"/>
        <c:axId val="431164544"/>
        <c:axId val="431166184"/>
      </c:lineChart>
      <c:dateAx>
        <c:axId val="431164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66184"/>
        <c:crosses val="autoZero"/>
        <c:auto val="1"/>
        <c:lblOffset val="100"/>
        <c:baseTimeUnit val="days"/>
      </c:dateAx>
      <c:valAx>
        <c:axId val="43116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64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4097</c:v>
                </c:pt>
              </c:numCache>
            </c:numRef>
          </c:val>
          <c:extLst>
            <c:ext xmlns:c16="http://schemas.microsoft.com/office/drawing/2014/chart" uri="{C3380CC4-5D6E-409C-BE32-E72D297353CC}">
              <c16:uniqueId val="{00000000-887B-40DB-8C68-5EBD00892D3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111</c:v>
                </c:pt>
              </c:numCache>
            </c:numRef>
          </c:val>
          <c:extLst>
            <c:ext xmlns:c16="http://schemas.microsoft.com/office/drawing/2014/chart" uri="{C3380CC4-5D6E-409C-BE32-E72D297353CC}">
              <c16:uniqueId val="{00000001-887B-40DB-8C68-5EBD00892D3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1</c:v>
                </c:pt>
              </c:numCache>
            </c:numRef>
          </c:val>
          <c:extLst>
            <c:ext xmlns:c16="http://schemas.microsoft.com/office/drawing/2014/chart" uri="{C3380CC4-5D6E-409C-BE32-E72D297353CC}">
              <c16:uniqueId val="{00000002-887B-40DB-8C68-5EBD00892D3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6</c:v>
                </c:pt>
              </c:numCache>
            </c:numRef>
          </c:val>
          <c:extLst>
            <c:ext xmlns:c16="http://schemas.microsoft.com/office/drawing/2014/chart" uri="{C3380CC4-5D6E-409C-BE32-E72D297353CC}">
              <c16:uniqueId val="{00000003-887B-40DB-8C68-5EBD00892D3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9</c:v>
                </c:pt>
              </c:numCache>
            </c:numRef>
          </c:val>
          <c:extLst>
            <c:ext xmlns:c16="http://schemas.microsoft.com/office/drawing/2014/chart" uri="{C3380CC4-5D6E-409C-BE32-E72D297353CC}">
              <c16:uniqueId val="{00000004-887B-40DB-8C68-5EBD00892D3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887B-40DB-8C68-5EBD00892D3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1518</c:v>
                </c:pt>
              </c:numCache>
            </c:numRef>
          </c:val>
          <c:extLst>
            <c:ext xmlns:c16="http://schemas.microsoft.com/office/drawing/2014/chart" uri="{C3380CC4-5D6E-409C-BE32-E72D297353CC}">
              <c16:uniqueId val="{00000006-887B-40DB-8C68-5EBD00892D3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1722</c:v>
                </c:pt>
              </c:numCache>
            </c:numRef>
          </c:val>
          <c:extLst>
            <c:ext xmlns:c16="http://schemas.microsoft.com/office/drawing/2014/chart" uri="{C3380CC4-5D6E-409C-BE32-E72D297353CC}">
              <c16:uniqueId val="{00000007-887B-40DB-8C68-5EBD00892D3C}"/>
            </c:ext>
          </c:extLst>
        </c:ser>
        <c:dLbls>
          <c:showLegendKey val="0"/>
          <c:showVal val="0"/>
          <c:showCatName val="0"/>
          <c:showSerName val="0"/>
          <c:showPercent val="0"/>
          <c:showBubbleSize val="0"/>
        </c:dLbls>
        <c:gapWidth val="150"/>
        <c:overlap val="100"/>
        <c:axId val="385067464"/>
        <c:axId val="323143296"/>
      </c:barChart>
      <c:catAx>
        <c:axId val="385067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143296"/>
        <c:crosses val="autoZero"/>
        <c:auto val="1"/>
        <c:lblAlgn val="ctr"/>
        <c:lblOffset val="100"/>
        <c:noMultiLvlLbl val="0"/>
      </c:catAx>
      <c:valAx>
        <c:axId val="323143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67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0.12851635013565599</c:v>
                </c:pt>
                <c:pt idx="1">
                  <c:v>1.0028669031953299</c:v>
                </c:pt>
                <c:pt idx="2">
                  <c:v>0.170648999722254</c:v>
                </c:pt>
                <c:pt idx="3">
                  <c:v>4.8056327507991103E-2</c:v>
                </c:pt>
                <c:pt idx="4">
                  <c:v>4.9978580608310702E-2</c:v>
                </c:pt>
                <c:pt idx="5">
                  <c:v>0.17162974109996801</c:v>
                </c:pt>
                <c:pt idx="6">
                  <c:v>3.5149770977273502E-2</c:v>
                </c:pt>
              </c:numCache>
            </c:numRef>
          </c:val>
          <c:extLst>
            <c:ext xmlns:c16="http://schemas.microsoft.com/office/drawing/2014/chart" uri="{C3380CC4-5D6E-409C-BE32-E72D297353CC}">
              <c16:uniqueId val="{00000000-5765-4EAB-9BD4-C8D287D4B3F5}"/>
            </c:ext>
          </c:extLst>
        </c:ser>
        <c:dLbls>
          <c:showLegendKey val="0"/>
          <c:showVal val="0"/>
          <c:showCatName val="0"/>
          <c:showSerName val="0"/>
          <c:showPercent val="0"/>
          <c:showBubbleSize val="0"/>
        </c:dLbls>
        <c:gapWidth val="219"/>
        <c:overlap val="-27"/>
        <c:axId val="323143952"/>
        <c:axId val="323138376"/>
      </c:barChart>
      <c:catAx>
        <c:axId val="323143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138376"/>
        <c:crosses val="autoZero"/>
        <c:auto val="1"/>
        <c:lblAlgn val="ctr"/>
        <c:lblOffset val="100"/>
        <c:noMultiLvlLbl val="0"/>
      </c:catAx>
      <c:valAx>
        <c:axId val="32313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14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7A307-31CA-4E67-A8EA-FA0BE7FD62A4}"/>
              </a:ext>
            </a:extLst>
          </p:cNvPr>
          <p:cNvSpPr>
            <a:spLocks noGrp="1"/>
          </p:cNvSpPr>
          <p:nvPr>
            <p:ph type="ctrTitle"/>
          </p:nvPr>
        </p:nvSpPr>
        <p:spPr/>
        <p:txBody>
          <a:bodyPr/>
          <a:lstStyle/>
          <a:p>
            <a:r>
              <a:rPr lang="en-US"/>
              <a:t>MASTER TEMPLATE - Buttercup SCS</a:t>
            </a:r>
          </a:p>
        </p:txBody>
      </p:sp>
      <p:sp>
        <p:nvSpPr>
          <p:cNvPr id="3" name="Subtitle 2">
            <a:extLst>
              <a:ext uri="{FF2B5EF4-FFF2-40B4-BE49-F238E27FC236}">
                <a16:creationId xmlns:a16="http://schemas.microsoft.com/office/drawing/2014/main" id="{246041BA-DCFC-4A44-901F-C94692D20FCD}"/>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798627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2DF21-DE7B-4906-B1B3-1EE5F4E9EACD}"/>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B6EA9F94-BFA9-4AC5-B185-194BD564B460}"/>
              </a:ext>
            </a:extLst>
          </p:cNvPr>
          <p:cNvGraphicFramePr>
            <a:graphicFrameLocks noGrp="1"/>
          </p:cNvGraphicFramePr>
          <p:nvPr>
            <p:ph type="tbl" sz="quarter" idx="13"/>
            <p:extLst>
              <p:ext uri="{D42A27DB-BD31-4B8C-83A1-F6EECF244321}">
                <p14:modId xmlns:p14="http://schemas.microsoft.com/office/powerpoint/2010/main" val="309664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28087891"/>
                    </a:ext>
                  </a:extLst>
                </a:gridCol>
                <a:gridCol w="740664">
                  <a:extLst>
                    <a:ext uri="{9D8B030D-6E8A-4147-A177-3AD203B41FA5}">
                      <a16:colId xmlns:a16="http://schemas.microsoft.com/office/drawing/2014/main" val="1884494539"/>
                    </a:ext>
                  </a:extLst>
                </a:gridCol>
                <a:gridCol w="740664">
                  <a:extLst>
                    <a:ext uri="{9D8B030D-6E8A-4147-A177-3AD203B41FA5}">
                      <a16:colId xmlns:a16="http://schemas.microsoft.com/office/drawing/2014/main" val="102944650"/>
                    </a:ext>
                  </a:extLst>
                </a:gridCol>
                <a:gridCol w="740664">
                  <a:extLst>
                    <a:ext uri="{9D8B030D-6E8A-4147-A177-3AD203B41FA5}">
                      <a16:colId xmlns:a16="http://schemas.microsoft.com/office/drawing/2014/main" val="2497654496"/>
                    </a:ext>
                  </a:extLst>
                </a:gridCol>
                <a:gridCol w="740664">
                  <a:extLst>
                    <a:ext uri="{9D8B030D-6E8A-4147-A177-3AD203B41FA5}">
                      <a16:colId xmlns:a16="http://schemas.microsoft.com/office/drawing/2014/main" val="1728011137"/>
                    </a:ext>
                  </a:extLst>
                </a:gridCol>
                <a:gridCol w="740664">
                  <a:extLst>
                    <a:ext uri="{9D8B030D-6E8A-4147-A177-3AD203B41FA5}">
                      <a16:colId xmlns:a16="http://schemas.microsoft.com/office/drawing/2014/main" val="1276398464"/>
                    </a:ext>
                  </a:extLst>
                </a:gridCol>
                <a:gridCol w="740664">
                  <a:extLst>
                    <a:ext uri="{9D8B030D-6E8A-4147-A177-3AD203B41FA5}">
                      <a16:colId xmlns:a16="http://schemas.microsoft.com/office/drawing/2014/main" val="1351609654"/>
                    </a:ext>
                  </a:extLst>
                </a:gridCol>
                <a:gridCol w="740664">
                  <a:extLst>
                    <a:ext uri="{9D8B030D-6E8A-4147-A177-3AD203B41FA5}">
                      <a16:colId xmlns:a16="http://schemas.microsoft.com/office/drawing/2014/main" val="3547869584"/>
                    </a:ext>
                  </a:extLst>
                </a:gridCol>
                <a:gridCol w="740664">
                  <a:extLst>
                    <a:ext uri="{9D8B030D-6E8A-4147-A177-3AD203B41FA5}">
                      <a16:colId xmlns:a16="http://schemas.microsoft.com/office/drawing/2014/main" val="2571070723"/>
                    </a:ext>
                  </a:extLst>
                </a:gridCol>
                <a:gridCol w="740664">
                  <a:extLst>
                    <a:ext uri="{9D8B030D-6E8A-4147-A177-3AD203B41FA5}">
                      <a16:colId xmlns:a16="http://schemas.microsoft.com/office/drawing/2014/main" val="27651047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77599501"/>
                  </a:ext>
                </a:extLst>
              </a:tr>
              <a:tr h="370840">
                <a:tc>
                  <a:txBody>
                    <a:bodyPr/>
                    <a:lstStyle/>
                    <a:p>
                      <a:r>
                        <a:rPr lang="en-US" sz="1000"/>
                        <a:t>Buttercup Malaysia</a:t>
                      </a:r>
                    </a:p>
                  </a:txBody>
                  <a:tcPr/>
                </a:tc>
                <a:tc>
                  <a:txBody>
                    <a:bodyPr/>
                    <a:lstStyle/>
                    <a:p>
                      <a:r>
                        <a:rPr lang="en-US" sz="1000"/>
                        <a:t>182411</a:t>
                      </a:r>
                    </a:p>
                  </a:txBody>
                  <a:tcPr/>
                </a:tc>
                <a:tc>
                  <a:txBody>
                    <a:bodyPr/>
                    <a:lstStyle/>
                    <a:p>
                      <a:r>
                        <a:rPr lang="en-US" sz="1000"/>
                        <a:t>667</a:t>
                      </a:r>
                    </a:p>
                  </a:txBody>
                  <a:tcPr/>
                </a:tc>
                <a:tc>
                  <a:txBody>
                    <a:bodyPr/>
                    <a:lstStyle/>
                    <a:p>
                      <a:r>
                        <a:rPr lang="en-US" sz="1000"/>
                        <a:t>31</a:t>
                      </a:r>
                    </a:p>
                  </a:txBody>
                  <a:tcPr/>
                </a:tc>
                <a:tc>
                  <a:txBody>
                    <a:bodyPr/>
                    <a:lstStyle/>
                    <a:p>
                      <a:r>
                        <a:rPr lang="en-US" sz="1000"/>
                        <a:t>4224</a:t>
                      </a:r>
                    </a:p>
                  </a:txBody>
                  <a:tcPr/>
                </a:tc>
                <a:tc>
                  <a:txBody>
                    <a:bodyPr/>
                    <a:lstStyle/>
                    <a:p>
                      <a:r>
                        <a:rPr lang="en-US" sz="1000"/>
                        <a:t>1518</a:t>
                      </a:r>
                    </a:p>
                  </a:txBody>
                  <a:tcPr/>
                </a:tc>
                <a:tc>
                  <a:txBody>
                    <a:bodyPr/>
                    <a:lstStyle/>
                    <a:p>
                      <a:r>
                        <a:rPr lang="en-US" sz="1000"/>
                        <a:t>1722</a:t>
                      </a:r>
                    </a:p>
                  </a:txBody>
                  <a:tcPr/>
                </a:tc>
                <a:tc>
                  <a:txBody>
                    <a:bodyPr/>
                    <a:lstStyle/>
                    <a:p>
                      <a:r>
                        <a:rPr lang="en-US" sz="1000"/>
                        <a:t>0</a:t>
                      </a:r>
                    </a:p>
                  </a:txBody>
                  <a:tcPr/>
                </a:tc>
                <a:tc>
                  <a:txBody>
                    <a:bodyPr/>
                    <a:lstStyle/>
                    <a:p>
                      <a:r>
                        <a:rPr lang="en-US" sz="1000"/>
                        <a:t>0.1322 %</a:t>
                      </a:r>
                    </a:p>
                  </a:txBody>
                  <a:tcPr/>
                </a:tc>
                <a:tc>
                  <a:txBody>
                    <a:bodyPr/>
                    <a:lstStyle/>
                    <a:p>
                      <a:r>
                        <a:rPr lang="en-US" sz="1000"/>
                        <a:t>0.0 %</a:t>
                      </a:r>
                    </a:p>
                  </a:txBody>
                  <a:tcPr/>
                </a:tc>
                <a:extLst>
                  <a:ext uri="{0D108BD9-81ED-4DB2-BD59-A6C34878D82A}">
                    <a16:rowId xmlns:a16="http://schemas.microsoft.com/office/drawing/2014/main" val="2720552448"/>
                  </a:ext>
                </a:extLst>
              </a:tr>
            </a:tbl>
          </a:graphicData>
        </a:graphic>
      </p:graphicFrame>
      <p:sp>
        <p:nvSpPr>
          <p:cNvPr id="4" name="Text Placeholder 3">
            <a:extLst>
              <a:ext uri="{FF2B5EF4-FFF2-40B4-BE49-F238E27FC236}">
                <a16:creationId xmlns:a16="http://schemas.microsoft.com/office/drawing/2014/main" id="{9A305986-FC6D-4085-BDCF-EBED8321905F}"/>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557738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FA965-4AF7-4166-9C22-31B7D71296F6}"/>
              </a:ext>
            </a:extLst>
          </p:cNvPr>
          <p:cNvSpPr>
            <a:spLocks noGrp="1"/>
          </p:cNvSpPr>
          <p:nvPr>
            <p:ph type="title"/>
          </p:nvPr>
        </p:nvSpPr>
        <p:spPr/>
        <p:txBody>
          <a:bodyPr/>
          <a:lstStyle/>
          <a:p>
            <a:r>
              <a:rPr lang="en-US"/>
              <a:t>Facebook Page Likes Total | Buttercup Malaysia</a:t>
            </a:r>
          </a:p>
        </p:txBody>
      </p:sp>
      <p:graphicFrame>
        <p:nvGraphicFramePr>
          <p:cNvPr id="6" name="Chart Placeholder 5">
            <a:extLst>
              <a:ext uri="{FF2B5EF4-FFF2-40B4-BE49-F238E27FC236}">
                <a16:creationId xmlns:a16="http://schemas.microsoft.com/office/drawing/2014/main" id="{879DADF1-386F-4FC1-BAB1-B90BDB32C882}"/>
              </a:ext>
            </a:extLst>
          </p:cNvPr>
          <p:cNvGraphicFramePr>
            <a:graphicFrameLocks noGrp="1"/>
          </p:cNvGraphicFramePr>
          <p:nvPr>
            <p:ph type="chart" sz="quarter" idx="13"/>
            <p:extLst>
              <p:ext uri="{D42A27DB-BD31-4B8C-83A1-F6EECF244321}">
                <p14:modId xmlns:p14="http://schemas.microsoft.com/office/powerpoint/2010/main" val="2551666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E72C82-1983-40DA-A1AA-910E2704944F}"/>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579CB971-CE73-4970-B707-91989E4073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2277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62465-4355-4D95-A9A7-EBD7FA58DBEE}"/>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8A219F80-94E4-46EC-AE13-F9A63338681F}"/>
              </a:ext>
            </a:extLst>
          </p:cNvPr>
          <p:cNvGraphicFramePr>
            <a:graphicFrameLocks noGrp="1"/>
          </p:cNvGraphicFramePr>
          <p:nvPr>
            <p:ph type="chart" sz="quarter" idx="13"/>
            <p:extLst>
              <p:ext uri="{D42A27DB-BD31-4B8C-83A1-F6EECF244321}">
                <p14:modId xmlns:p14="http://schemas.microsoft.com/office/powerpoint/2010/main" val="20036890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F2771D-2D6D-4AC3-9920-E672F3F4F023}"/>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56908728-A8C5-4EF9-9815-8451861EAA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0514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E6733-FCCC-4B3E-9DEC-A014B98286D1}"/>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198A5AFF-AB0C-459E-8453-18F9B5136B53}"/>
              </a:ext>
            </a:extLst>
          </p:cNvPr>
          <p:cNvGraphicFramePr>
            <a:graphicFrameLocks noGrp="1"/>
          </p:cNvGraphicFramePr>
          <p:nvPr>
            <p:ph type="chart" sz="quarter" idx="13"/>
            <p:extLst>
              <p:ext uri="{D42A27DB-BD31-4B8C-83A1-F6EECF244321}">
                <p14:modId xmlns:p14="http://schemas.microsoft.com/office/powerpoint/2010/main" val="1987887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6C9B95-3B29-4FFE-9B2F-9186F67BD8C1}"/>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A5886DC4-A94A-454B-8739-37A9F424DC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291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4ED16-1727-4495-8A8A-4CFBC36A996A}"/>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2B3CA5D3-5AC3-4B26-AFDD-0D5F9F917E61}"/>
              </a:ext>
            </a:extLst>
          </p:cNvPr>
          <p:cNvGraphicFramePr>
            <a:graphicFrameLocks noGrp="1"/>
          </p:cNvGraphicFramePr>
          <p:nvPr>
            <p:ph type="chart" sz="quarter" idx="13"/>
            <p:extLst>
              <p:ext uri="{D42A27DB-BD31-4B8C-83A1-F6EECF244321}">
                <p14:modId xmlns:p14="http://schemas.microsoft.com/office/powerpoint/2010/main" val="555006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E57E43-79F0-4BAC-A766-98853DEEF390}"/>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58035D1F-6144-4BAC-9CE8-6D3582A176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3391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C2AAC-69DC-4CE7-A75E-B86F909DBAA4}"/>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E55052EC-5C34-4126-9D4F-C242D148D6CD}"/>
              </a:ext>
            </a:extLst>
          </p:cNvPr>
          <p:cNvGraphicFramePr>
            <a:graphicFrameLocks noGrp="1"/>
          </p:cNvGraphicFramePr>
          <p:nvPr>
            <p:ph type="chart" sz="quarter" idx="13"/>
            <p:extLst>
              <p:ext uri="{D42A27DB-BD31-4B8C-83A1-F6EECF244321}">
                <p14:modId xmlns:p14="http://schemas.microsoft.com/office/powerpoint/2010/main" val="2616345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320A5E-E5CC-4D7B-B206-10AB60EB528B}"/>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5EC3D68D-26E9-4CD9-BE5D-8BC0AD6831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5637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299A5-DC60-42D4-BDD5-2195397FD531}"/>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250A4925-69D2-4AA1-ABD1-F453B0B04E85}"/>
              </a:ext>
            </a:extLst>
          </p:cNvPr>
          <p:cNvGraphicFramePr>
            <a:graphicFrameLocks noGrp="1"/>
          </p:cNvGraphicFramePr>
          <p:nvPr>
            <p:ph type="chart" sz="quarter" idx="13"/>
            <p:extLst>
              <p:ext uri="{D42A27DB-BD31-4B8C-83A1-F6EECF244321}">
                <p14:modId xmlns:p14="http://schemas.microsoft.com/office/powerpoint/2010/main" val="1614109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A1EE59-B55B-4A29-A190-0C76A9F2A65A}"/>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15CD78DA-511B-4EF3-879F-7FEAD12BDC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3113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DCED2-0753-4055-8A2A-F960CB8E7D30}"/>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EEAEA221-5D04-4574-B202-E060883B5F61}"/>
              </a:ext>
            </a:extLst>
          </p:cNvPr>
          <p:cNvGraphicFramePr>
            <a:graphicFrameLocks noGrp="1"/>
          </p:cNvGraphicFramePr>
          <p:nvPr>
            <p:ph type="chart" sz="quarter" idx="13"/>
            <p:extLst>
              <p:ext uri="{D42A27DB-BD31-4B8C-83A1-F6EECF244321}">
                <p14:modId xmlns:p14="http://schemas.microsoft.com/office/powerpoint/2010/main" val="320402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CB4ABF-D020-4942-A491-3DBDD1A11035}"/>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4A16C7F9-74EF-4890-B53D-654EE338E9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228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4A9B5-E767-4656-AC73-8BB36955D2EC}"/>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FB360D02-656B-46CA-89C3-74A0AA9E03B3}"/>
              </a:ext>
            </a:extLst>
          </p:cNvPr>
          <p:cNvGraphicFramePr>
            <a:graphicFrameLocks noGrp="1"/>
          </p:cNvGraphicFramePr>
          <p:nvPr>
            <p:ph type="chart" sz="quarter" idx="13"/>
            <p:extLst>
              <p:ext uri="{D42A27DB-BD31-4B8C-83A1-F6EECF244321}">
                <p14:modId xmlns:p14="http://schemas.microsoft.com/office/powerpoint/2010/main" val="3318823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9E251B-555A-4ECB-9C9D-FA7C7DD5FC6F}"/>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5C0C28EF-D48F-4ACC-9584-1352F7E72A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5576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BF42E-38A4-47DD-865C-FE5A74554F83}"/>
              </a:ext>
            </a:extLst>
          </p:cNvPr>
          <p:cNvSpPr>
            <a:spLocks noGrp="1"/>
          </p:cNvSpPr>
          <p:nvPr>
            <p:ph type="title"/>
          </p:nvPr>
        </p:nvSpPr>
        <p:spPr/>
        <p:txBody>
          <a:bodyPr/>
          <a:lstStyle/>
          <a:p>
            <a:r>
              <a:rPr lang="en-US"/>
              <a:t>Facebook Facebook FB - Own Posts Table I-Rate (Insights)  | Buttercup Malaysia - 1 of 25</a:t>
            </a:r>
          </a:p>
        </p:txBody>
      </p:sp>
      <p:graphicFrame>
        <p:nvGraphicFramePr>
          <p:cNvPr id="5" name="Table Placeholder 4">
            <a:extLst>
              <a:ext uri="{FF2B5EF4-FFF2-40B4-BE49-F238E27FC236}">
                <a16:creationId xmlns:a16="http://schemas.microsoft.com/office/drawing/2014/main" id="{108258FA-3977-4C25-AFBA-25C4BD8ECEA4}"/>
              </a:ext>
            </a:extLst>
          </p:cNvPr>
          <p:cNvGraphicFramePr>
            <a:graphicFrameLocks noGrp="1"/>
          </p:cNvGraphicFramePr>
          <p:nvPr>
            <p:ph type="tbl" sz="quarter" idx="13"/>
            <p:extLst>
              <p:ext uri="{D42A27DB-BD31-4B8C-83A1-F6EECF244321}">
                <p14:modId xmlns:p14="http://schemas.microsoft.com/office/powerpoint/2010/main" val="2429255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86833460"/>
                    </a:ext>
                  </a:extLst>
                </a:gridCol>
                <a:gridCol w="987552">
                  <a:extLst>
                    <a:ext uri="{9D8B030D-6E8A-4147-A177-3AD203B41FA5}">
                      <a16:colId xmlns:a16="http://schemas.microsoft.com/office/drawing/2014/main" val="1080705191"/>
                    </a:ext>
                  </a:extLst>
                </a:gridCol>
                <a:gridCol w="658368">
                  <a:extLst>
                    <a:ext uri="{9D8B030D-6E8A-4147-A177-3AD203B41FA5}">
                      <a16:colId xmlns:a16="http://schemas.microsoft.com/office/drawing/2014/main" val="3849944503"/>
                    </a:ext>
                  </a:extLst>
                </a:gridCol>
                <a:gridCol w="658368">
                  <a:extLst>
                    <a:ext uri="{9D8B030D-6E8A-4147-A177-3AD203B41FA5}">
                      <a16:colId xmlns:a16="http://schemas.microsoft.com/office/drawing/2014/main" val="2570858331"/>
                    </a:ext>
                  </a:extLst>
                </a:gridCol>
                <a:gridCol w="493776">
                  <a:extLst>
                    <a:ext uri="{9D8B030D-6E8A-4147-A177-3AD203B41FA5}">
                      <a16:colId xmlns:a16="http://schemas.microsoft.com/office/drawing/2014/main" val="1643596665"/>
                    </a:ext>
                  </a:extLst>
                </a:gridCol>
                <a:gridCol w="493776">
                  <a:extLst>
                    <a:ext uri="{9D8B030D-6E8A-4147-A177-3AD203B41FA5}">
                      <a16:colId xmlns:a16="http://schemas.microsoft.com/office/drawing/2014/main" val="3998424583"/>
                    </a:ext>
                  </a:extLst>
                </a:gridCol>
                <a:gridCol w="411480">
                  <a:extLst>
                    <a:ext uri="{9D8B030D-6E8A-4147-A177-3AD203B41FA5}">
                      <a16:colId xmlns:a16="http://schemas.microsoft.com/office/drawing/2014/main" val="2506895076"/>
                    </a:ext>
                  </a:extLst>
                </a:gridCol>
                <a:gridCol w="493776">
                  <a:extLst>
                    <a:ext uri="{9D8B030D-6E8A-4147-A177-3AD203B41FA5}">
                      <a16:colId xmlns:a16="http://schemas.microsoft.com/office/drawing/2014/main" val="1730467061"/>
                    </a:ext>
                  </a:extLst>
                </a:gridCol>
                <a:gridCol w="493776">
                  <a:extLst>
                    <a:ext uri="{9D8B030D-6E8A-4147-A177-3AD203B41FA5}">
                      <a16:colId xmlns:a16="http://schemas.microsoft.com/office/drawing/2014/main" val="4080951555"/>
                    </a:ext>
                  </a:extLst>
                </a:gridCol>
                <a:gridCol w="493776">
                  <a:extLst>
                    <a:ext uri="{9D8B030D-6E8A-4147-A177-3AD203B41FA5}">
                      <a16:colId xmlns:a16="http://schemas.microsoft.com/office/drawing/2014/main" val="3000775747"/>
                    </a:ext>
                  </a:extLst>
                </a:gridCol>
                <a:gridCol w="493776">
                  <a:extLst>
                    <a:ext uri="{9D8B030D-6E8A-4147-A177-3AD203B41FA5}">
                      <a16:colId xmlns:a16="http://schemas.microsoft.com/office/drawing/2014/main" val="4284242409"/>
                    </a:ext>
                  </a:extLst>
                </a:gridCol>
                <a:gridCol w="493776">
                  <a:extLst>
                    <a:ext uri="{9D8B030D-6E8A-4147-A177-3AD203B41FA5}">
                      <a16:colId xmlns:a16="http://schemas.microsoft.com/office/drawing/2014/main" val="2286991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466121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- 2021-12-31 15:07:59</a:t>
                      </a:r>
                      <a:r>
                        <a:rPr kumimoji="0" lang="en-US" sz="1000" b="0" i="0" u="none" strike="noStrike" kern="1200" cap="none" spc="0" normalizeH="0" baseline="0" noProof="0">
                          <a:ln>
                            <a:noFill/>
                          </a:ln>
                          <a:solidFill>
                            <a:prstClr val="black"/>
                          </a:solidFill>
                          <a:effectLst/>
                          <a:uLnTx/>
                          <a:uFillTx/>
                          <a:latin typeface="+mn-lt"/>
                          <a:ea typeface="+mn-ea"/>
                          <a:cs typeface="+mn-cs"/>
                        </a:rPr>
                        <a:t>
 Tahun baru akan datang ini lebih meriah dengan resipi Duta Baking Buttercup Camelia Leong Xui. Chocolate Cookies ini nampaknya hadiah baik untuk kawan-kawan dan keluarga. Cubalah hasilkan dan jangan lupa tag @Buttercup Malaysia.
#buttercupmalaysia #dutabakingbuttercup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https://quintly-image-storage.s3.amazonaws.com/9d175cdd28e15bd0c0c48ee24cf94e12/7d3ca6658ccc7fa40e077717688f98d3.jpg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662307874"/>
                  </a:ext>
                </a:extLst>
              </a:tr>
            </a:tbl>
          </a:graphicData>
        </a:graphic>
      </p:graphicFrame>
      <p:sp>
        <p:nvSpPr>
          <p:cNvPr id="4" name="Text Placeholder 3">
            <a:extLst>
              <a:ext uri="{FF2B5EF4-FFF2-40B4-BE49-F238E27FC236}">
                <a16:creationId xmlns:a16="http://schemas.microsoft.com/office/drawing/2014/main" id="{0983243D-D7D5-4A21-9511-66B31EFF889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606767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CF1A7-118D-41EB-8CBB-DD0999092008}"/>
              </a:ext>
            </a:extLst>
          </p:cNvPr>
          <p:cNvSpPr>
            <a:spLocks noGrp="1"/>
          </p:cNvSpPr>
          <p:nvPr>
            <p:ph type="title"/>
          </p:nvPr>
        </p:nvSpPr>
        <p:spPr/>
        <p:txBody>
          <a:bodyPr/>
          <a:lstStyle/>
          <a:p>
            <a:r>
              <a:rPr lang="en-US"/>
              <a:t>Facebook Facebook FB - Own Posts Table I-Rate (Insights)  | Buttercup Malaysia - 2 of 25</a:t>
            </a:r>
          </a:p>
        </p:txBody>
      </p:sp>
      <p:graphicFrame>
        <p:nvGraphicFramePr>
          <p:cNvPr id="5" name="Table Placeholder 4">
            <a:extLst>
              <a:ext uri="{FF2B5EF4-FFF2-40B4-BE49-F238E27FC236}">
                <a16:creationId xmlns:a16="http://schemas.microsoft.com/office/drawing/2014/main" id="{AEA6CAA3-45E3-432F-BF4A-C5CFAD77A19C}"/>
              </a:ext>
            </a:extLst>
          </p:cNvPr>
          <p:cNvGraphicFramePr>
            <a:graphicFrameLocks noGrp="1"/>
          </p:cNvGraphicFramePr>
          <p:nvPr>
            <p:ph type="tbl" sz="quarter" idx="13"/>
            <p:extLst>
              <p:ext uri="{D42A27DB-BD31-4B8C-83A1-F6EECF244321}">
                <p14:modId xmlns:p14="http://schemas.microsoft.com/office/powerpoint/2010/main" val="3551231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60111985"/>
                    </a:ext>
                  </a:extLst>
                </a:gridCol>
                <a:gridCol w="987552">
                  <a:extLst>
                    <a:ext uri="{9D8B030D-6E8A-4147-A177-3AD203B41FA5}">
                      <a16:colId xmlns:a16="http://schemas.microsoft.com/office/drawing/2014/main" val="1384664357"/>
                    </a:ext>
                  </a:extLst>
                </a:gridCol>
                <a:gridCol w="658368">
                  <a:extLst>
                    <a:ext uri="{9D8B030D-6E8A-4147-A177-3AD203B41FA5}">
                      <a16:colId xmlns:a16="http://schemas.microsoft.com/office/drawing/2014/main" val="3267737126"/>
                    </a:ext>
                  </a:extLst>
                </a:gridCol>
                <a:gridCol w="658368">
                  <a:extLst>
                    <a:ext uri="{9D8B030D-6E8A-4147-A177-3AD203B41FA5}">
                      <a16:colId xmlns:a16="http://schemas.microsoft.com/office/drawing/2014/main" val="3082338333"/>
                    </a:ext>
                  </a:extLst>
                </a:gridCol>
                <a:gridCol w="493776">
                  <a:extLst>
                    <a:ext uri="{9D8B030D-6E8A-4147-A177-3AD203B41FA5}">
                      <a16:colId xmlns:a16="http://schemas.microsoft.com/office/drawing/2014/main" val="160667924"/>
                    </a:ext>
                  </a:extLst>
                </a:gridCol>
                <a:gridCol w="493776">
                  <a:extLst>
                    <a:ext uri="{9D8B030D-6E8A-4147-A177-3AD203B41FA5}">
                      <a16:colId xmlns:a16="http://schemas.microsoft.com/office/drawing/2014/main" val="2254833922"/>
                    </a:ext>
                  </a:extLst>
                </a:gridCol>
                <a:gridCol w="411480">
                  <a:extLst>
                    <a:ext uri="{9D8B030D-6E8A-4147-A177-3AD203B41FA5}">
                      <a16:colId xmlns:a16="http://schemas.microsoft.com/office/drawing/2014/main" val="1717075067"/>
                    </a:ext>
                  </a:extLst>
                </a:gridCol>
                <a:gridCol w="493776">
                  <a:extLst>
                    <a:ext uri="{9D8B030D-6E8A-4147-A177-3AD203B41FA5}">
                      <a16:colId xmlns:a16="http://schemas.microsoft.com/office/drawing/2014/main" val="898117189"/>
                    </a:ext>
                  </a:extLst>
                </a:gridCol>
                <a:gridCol w="493776">
                  <a:extLst>
                    <a:ext uri="{9D8B030D-6E8A-4147-A177-3AD203B41FA5}">
                      <a16:colId xmlns:a16="http://schemas.microsoft.com/office/drawing/2014/main" val="3805070048"/>
                    </a:ext>
                  </a:extLst>
                </a:gridCol>
                <a:gridCol w="493776">
                  <a:extLst>
                    <a:ext uri="{9D8B030D-6E8A-4147-A177-3AD203B41FA5}">
                      <a16:colId xmlns:a16="http://schemas.microsoft.com/office/drawing/2014/main" val="607414696"/>
                    </a:ext>
                  </a:extLst>
                </a:gridCol>
                <a:gridCol w="493776">
                  <a:extLst>
                    <a:ext uri="{9D8B030D-6E8A-4147-A177-3AD203B41FA5}">
                      <a16:colId xmlns:a16="http://schemas.microsoft.com/office/drawing/2014/main" val="3282240532"/>
                    </a:ext>
                  </a:extLst>
                </a:gridCol>
                <a:gridCol w="493776">
                  <a:extLst>
                    <a:ext uri="{9D8B030D-6E8A-4147-A177-3AD203B41FA5}">
                      <a16:colId xmlns:a16="http://schemas.microsoft.com/office/drawing/2014/main" val="3771666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483080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- 2021-12-31 10:30:00</a:t>
                      </a:r>
                      <a:r>
                        <a:rPr kumimoji="0" lang="en-US" sz="1000" b="0" i="0" u="none" strike="noStrike" kern="1200" cap="none" spc="0" normalizeH="0" baseline="0" noProof="0">
                          <a:ln>
                            <a:noFill/>
                          </a:ln>
                          <a:solidFill>
                            <a:prstClr val="black"/>
                          </a:solidFill>
                          <a:effectLst/>
                          <a:uLnTx/>
                          <a:uFillTx/>
                          <a:latin typeface="+mn-lt"/>
                          <a:ea typeface="+mn-ea"/>
                          <a:cs typeface="+mn-cs"/>
                        </a:rPr>
                        <a:t>
 Get to know the reason behind your food cravings! 
Buttercup tahu ramai yang mesti mengidam nak makan itu lah, ini lah. Ha, kenali dulu dan bincangkan ;) 
Makanan masin - anda mungkin hanya dahaga atau dehidrasi. Cuba untuk minum air kosong secukupnya lagi-lagi pada musim sekarang. 
Makanan berkeju - ini mungkin kerana anda stress! ‘Protein casein’ adalah apa yang terkandung dalam keju yang dapat menenangkan mood kita. Tanda-tanda lain kenapa kita teringin nak makan makanan berkeju juga adalah kerana badan kita kekurangan lemak.
Makanan berminyak - anda mungkin mengalami masalah kekurangan Omega-3. Anda boleh saja makan makanan berminyak tetapi bukan kentang goreng dan sebagainya ya. Tukarkan kepada ikan seperti ikan salmon, supaya anda dapat kandungan khasiat yang seimbang.
Makanan Manis - anda mungkin sedang berada di dalam mood yang tidak menentu dan stress. Boleh makan makanan manis seperti aiskrim dan gula-gula. Tetapi, elok untuk kawal pengambilan makanan manis itu supaya tidak menjejaskan kesihatan. Kalau tak cukup, anda boleh guna alternatif yang lain iaitu mengambil buah-buahan.
Sumber: https://siraplimau.com/7-punca-perut-selalu-craving-nak-makan-korang-sebenarnya-tak-lapar-pun/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https://quintly-image-storage.s3.amazonaws.com/9d175cdd28e15bd0c0c48ee24cf94e12/118f596d58cc4889d738ebf16cd990a1.jpg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858706631"/>
                  </a:ext>
                </a:extLst>
              </a:tr>
            </a:tbl>
          </a:graphicData>
        </a:graphic>
      </p:graphicFrame>
      <p:sp>
        <p:nvSpPr>
          <p:cNvPr id="4" name="Text Placeholder 3">
            <a:extLst>
              <a:ext uri="{FF2B5EF4-FFF2-40B4-BE49-F238E27FC236}">
                <a16:creationId xmlns:a16="http://schemas.microsoft.com/office/drawing/2014/main" id="{D485D1A2-46F5-44C2-BD21-6EBCB68D1F3D}"/>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6095714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F7785-EEB4-429B-ACE7-BBC7355FEE32}"/>
              </a:ext>
            </a:extLst>
          </p:cNvPr>
          <p:cNvSpPr>
            <a:spLocks noGrp="1"/>
          </p:cNvSpPr>
          <p:nvPr>
            <p:ph type="title"/>
          </p:nvPr>
        </p:nvSpPr>
        <p:spPr/>
        <p:txBody>
          <a:bodyPr/>
          <a:lstStyle/>
          <a:p>
            <a:r>
              <a:rPr lang="en-US"/>
              <a:t>Facebook Facebook FB - Own Posts Table I-Rate (Insights)  | Buttercup Malaysia - 3 of 25</a:t>
            </a:r>
          </a:p>
        </p:txBody>
      </p:sp>
      <p:graphicFrame>
        <p:nvGraphicFramePr>
          <p:cNvPr id="5" name="Table Placeholder 4">
            <a:extLst>
              <a:ext uri="{FF2B5EF4-FFF2-40B4-BE49-F238E27FC236}">
                <a16:creationId xmlns:a16="http://schemas.microsoft.com/office/drawing/2014/main" id="{3F2D390B-DDD9-4493-9B1F-8CD88C5F8592}"/>
              </a:ext>
            </a:extLst>
          </p:cNvPr>
          <p:cNvGraphicFramePr>
            <a:graphicFrameLocks noGrp="1"/>
          </p:cNvGraphicFramePr>
          <p:nvPr>
            <p:ph type="tbl" sz="quarter" idx="13"/>
            <p:extLst>
              <p:ext uri="{D42A27DB-BD31-4B8C-83A1-F6EECF244321}">
                <p14:modId xmlns:p14="http://schemas.microsoft.com/office/powerpoint/2010/main" val="2033875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68826821"/>
                    </a:ext>
                  </a:extLst>
                </a:gridCol>
                <a:gridCol w="987552">
                  <a:extLst>
                    <a:ext uri="{9D8B030D-6E8A-4147-A177-3AD203B41FA5}">
                      <a16:colId xmlns:a16="http://schemas.microsoft.com/office/drawing/2014/main" val="3691679747"/>
                    </a:ext>
                  </a:extLst>
                </a:gridCol>
                <a:gridCol w="658368">
                  <a:extLst>
                    <a:ext uri="{9D8B030D-6E8A-4147-A177-3AD203B41FA5}">
                      <a16:colId xmlns:a16="http://schemas.microsoft.com/office/drawing/2014/main" val="2200952280"/>
                    </a:ext>
                  </a:extLst>
                </a:gridCol>
                <a:gridCol w="658368">
                  <a:extLst>
                    <a:ext uri="{9D8B030D-6E8A-4147-A177-3AD203B41FA5}">
                      <a16:colId xmlns:a16="http://schemas.microsoft.com/office/drawing/2014/main" val="2135751710"/>
                    </a:ext>
                  </a:extLst>
                </a:gridCol>
                <a:gridCol w="493776">
                  <a:extLst>
                    <a:ext uri="{9D8B030D-6E8A-4147-A177-3AD203B41FA5}">
                      <a16:colId xmlns:a16="http://schemas.microsoft.com/office/drawing/2014/main" val="4004339907"/>
                    </a:ext>
                  </a:extLst>
                </a:gridCol>
                <a:gridCol w="493776">
                  <a:extLst>
                    <a:ext uri="{9D8B030D-6E8A-4147-A177-3AD203B41FA5}">
                      <a16:colId xmlns:a16="http://schemas.microsoft.com/office/drawing/2014/main" val="1656378523"/>
                    </a:ext>
                  </a:extLst>
                </a:gridCol>
                <a:gridCol w="411480">
                  <a:extLst>
                    <a:ext uri="{9D8B030D-6E8A-4147-A177-3AD203B41FA5}">
                      <a16:colId xmlns:a16="http://schemas.microsoft.com/office/drawing/2014/main" val="2660681002"/>
                    </a:ext>
                  </a:extLst>
                </a:gridCol>
                <a:gridCol w="493776">
                  <a:extLst>
                    <a:ext uri="{9D8B030D-6E8A-4147-A177-3AD203B41FA5}">
                      <a16:colId xmlns:a16="http://schemas.microsoft.com/office/drawing/2014/main" val="3955309146"/>
                    </a:ext>
                  </a:extLst>
                </a:gridCol>
                <a:gridCol w="493776">
                  <a:extLst>
                    <a:ext uri="{9D8B030D-6E8A-4147-A177-3AD203B41FA5}">
                      <a16:colId xmlns:a16="http://schemas.microsoft.com/office/drawing/2014/main" val="195069294"/>
                    </a:ext>
                  </a:extLst>
                </a:gridCol>
                <a:gridCol w="493776">
                  <a:extLst>
                    <a:ext uri="{9D8B030D-6E8A-4147-A177-3AD203B41FA5}">
                      <a16:colId xmlns:a16="http://schemas.microsoft.com/office/drawing/2014/main" val="3271254568"/>
                    </a:ext>
                  </a:extLst>
                </a:gridCol>
                <a:gridCol w="493776">
                  <a:extLst>
                    <a:ext uri="{9D8B030D-6E8A-4147-A177-3AD203B41FA5}">
                      <a16:colId xmlns:a16="http://schemas.microsoft.com/office/drawing/2014/main" val="3354981953"/>
                    </a:ext>
                  </a:extLst>
                </a:gridCol>
                <a:gridCol w="493776">
                  <a:extLst>
                    <a:ext uri="{9D8B030D-6E8A-4147-A177-3AD203B41FA5}">
                      <a16:colId xmlns:a16="http://schemas.microsoft.com/office/drawing/2014/main" val="1388497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10197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- 2021-12-29 11:30:00</a:t>
                      </a:r>
                      <a:r>
                        <a:rPr kumimoji="0" lang="en-US" sz="1000" b="0" i="0" u="none" strike="noStrike" kern="1200" cap="none" spc="0" normalizeH="0" baseline="0" noProof="0">
                          <a:ln>
                            <a:noFill/>
                          </a:ln>
                          <a:solidFill>
                            <a:prstClr val="black"/>
                          </a:solidFill>
                          <a:effectLst/>
                          <a:uLnTx/>
                          <a:uFillTx/>
                          <a:latin typeface="+mn-lt"/>
                          <a:ea typeface="+mn-ea"/>
                          <a:cs typeface="+mn-cs"/>
                        </a:rPr>
                        <a:t>
 You’ve said it right! Breakfast in bed has never been this easy, healthy and delicious! Without any defrosting, you can enjoy Buttercup Margarine Spread straight out of the fridge, try yours now! 
Thanks @maatthew_19! We’re happy you like it! 
_________________________________________
Repost:
My favourite Buttercup brand has launched their new Buttercup margarine that is healthy and tasty!
Breakfast in bed has never been easier and healthier with Buttercup Margarine Spread. No more boring off days as Buttercup margarine can be used straight out of fridge with no need of defrosting.
There's more to it as my everyday can be started with Buttercup Margarine Spread which is cholesterol free and an excellent source of Vitamins A, D3 and E !
What is your off day morning routine?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https://quintly-image-storage.s3.amazonaws.com/9d175cdd28e15bd0c0c48ee24cf94e12/6c6ff88ae99691d41cdeac5c0a0ffb9a.jpg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2296888098"/>
                  </a:ext>
                </a:extLst>
              </a:tr>
            </a:tbl>
          </a:graphicData>
        </a:graphic>
      </p:graphicFrame>
      <p:sp>
        <p:nvSpPr>
          <p:cNvPr id="4" name="Text Placeholder 3">
            <a:extLst>
              <a:ext uri="{FF2B5EF4-FFF2-40B4-BE49-F238E27FC236}">
                <a16:creationId xmlns:a16="http://schemas.microsoft.com/office/drawing/2014/main" id="{6556D9DD-3AD6-4470-93C7-B83F412A7BC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469596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03306-F99F-4E93-BD7D-4684ADE3024A}"/>
              </a:ext>
            </a:extLst>
          </p:cNvPr>
          <p:cNvSpPr>
            <a:spLocks noGrp="1"/>
          </p:cNvSpPr>
          <p:nvPr>
            <p:ph type="title"/>
          </p:nvPr>
        </p:nvSpPr>
        <p:spPr/>
        <p:txBody>
          <a:bodyPr/>
          <a:lstStyle/>
          <a:p>
            <a:r>
              <a:rPr lang="en-US"/>
              <a:t>Facebook Facebook FB - Own Posts Table I-Rate (Insights)  | Buttercup Malaysia - 4 of 25</a:t>
            </a:r>
          </a:p>
        </p:txBody>
      </p:sp>
      <p:graphicFrame>
        <p:nvGraphicFramePr>
          <p:cNvPr id="5" name="Table Placeholder 4">
            <a:extLst>
              <a:ext uri="{FF2B5EF4-FFF2-40B4-BE49-F238E27FC236}">
                <a16:creationId xmlns:a16="http://schemas.microsoft.com/office/drawing/2014/main" id="{C234187D-E4F6-4B06-B7A0-19808E29AEC2}"/>
              </a:ext>
            </a:extLst>
          </p:cNvPr>
          <p:cNvGraphicFramePr>
            <a:graphicFrameLocks noGrp="1"/>
          </p:cNvGraphicFramePr>
          <p:nvPr>
            <p:ph type="tbl" sz="quarter" idx="13"/>
            <p:extLst>
              <p:ext uri="{D42A27DB-BD31-4B8C-83A1-F6EECF244321}">
                <p14:modId xmlns:p14="http://schemas.microsoft.com/office/powerpoint/2010/main" val="2354883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597691"/>
                    </a:ext>
                  </a:extLst>
                </a:gridCol>
                <a:gridCol w="987552">
                  <a:extLst>
                    <a:ext uri="{9D8B030D-6E8A-4147-A177-3AD203B41FA5}">
                      <a16:colId xmlns:a16="http://schemas.microsoft.com/office/drawing/2014/main" val="1179948059"/>
                    </a:ext>
                  </a:extLst>
                </a:gridCol>
                <a:gridCol w="658368">
                  <a:extLst>
                    <a:ext uri="{9D8B030D-6E8A-4147-A177-3AD203B41FA5}">
                      <a16:colId xmlns:a16="http://schemas.microsoft.com/office/drawing/2014/main" val="3253769042"/>
                    </a:ext>
                  </a:extLst>
                </a:gridCol>
                <a:gridCol w="658368">
                  <a:extLst>
                    <a:ext uri="{9D8B030D-6E8A-4147-A177-3AD203B41FA5}">
                      <a16:colId xmlns:a16="http://schemas.microsoft.com/office/drawing/2014/main" val="869124389"/>
                    </a:ext>
                  </a:extLst>
                </a:gridCol>
                <a:gridCol w="493776">
                  <a:extLst>
                    <a:ext uri="{9D8B030D-6E8A-4147-A177-3AD203B41FA5}">
                      <a16:colId xmlns:a16="http://schemas.microsoft.com/office/drawing/2014/main" val="1773664329"/>
                    </a:ext>
                  </a:extLst>
                </a:gridCol>
                <a:gridCol w="493776">
                  <a:extLst>
                    <a:ext uri="{9D8B030D-6E8A-4147-A177-3AD203B41FA5}">
                      <a16:colId xmlns:a16="http://schemas.microsoft.com/office/drawing/2014/main" val="1443854717"/>
                    </a:ext>
                  </a:extLst>
                </a:gridCol>
                <a:gridCol w="411480">
                  <a:extLst>
                    <a:ext uri="{9D8B030D-6E8A-4147-A177-3AD203B41FA5}">
                      <a16:colId xmlns:a16="http://schemas.microsoft.com/office/drawing/2014/main" val="3265383292"/>
                    </a:ext>
                  </a:extLst>
                </a:gridCol>
                <a:gridCol w="493776">
                  <a:extLst>
                    <a:ext uri="{9D8B030D-6E8A-4147-A177-3AD203B41FA5}">
                      <a16:colId xmlns:a16="http://schemas.microsoft.com/office/drawing/2014/main" val="3784068625"/>
                    </a:ext>
                  </a:extLst>
                </a:gridCol>
                <a:gridCol w="493776">
                  <a:extLst>
                    <a:ext uri="{9D8B030D-6E8A-4147-A177-3AD203B41FA5}">
                      <a16:colId xmlns:a16="http://schemas.microsoft.com/office/drawing/2014/main" val="3716079416"/>
                    </a:ext>
                  </a:extLst>
                </a:gridCol>
                <a:gridCol w="493776">
                  <a:extLst>
                    <a:ext uri="{9D8B030D-6E8A-4147-A177-3AD203B41FA5}">
                      <a16:colId xmlns:a16="http://schemas.microsoft.com/office/drawing/2014/main" val="3956655663"/>
                    </a:ext>
                  </a:extLst>
                </a:gridCol>
                <a:gridCol w="493776">
                  <a:extLst>
                    <a:ext uri="{9D8B030D-6E8A-4147-A177-3AD203B41FA5}">
                      <a16:colId xmlns:a16="http://schemas.microsoft.com/office/drawing/2014/main" val="992306911"/>
                    </a:ext>
                  </a:extLst>
                </a:gridCol>
                <a:gridCol w="493776">
                  <a:extLst>
                    <a:ext uri="{9D8B030D-6E8A-4147-A177-3AD203B41FA5}">
                      <a16:colId xmlns:a16="http://schemas.microsoft.com/office/drawing/2014/main" val="511234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855681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- 2021-12-29 10:00:00</a:t>
                      </a:r>
                      <a:r>
                        <a:rPr kumimoji="0" lang="en-US" sz="1000" b="0" i="0" u="none" strike="noStrike" kern="1200" cap="none" spc="0" normalizeH="0" baseline="0" noProof="0">
                          <a:ln>
                            <a:noFill/>
                          </a:ln>
                          <a:solidFill>
                            <a:prstClr val="black"/>
                          </a:solidFill>
                          <a:effectLst/>
                          <a:uLnTx/>
                          <a:uFillTx/>
                          <a:latin typeface="+mn-lt"/>
                          <a:ea typeface="+mn-ea"/>
                          <a:cs typeface="+mn-cs"/>
                        </a:rPr>
                        <a:t>
 Soft and chewy on the inside and tasty all around! Jom cuba Mochi Bun Buttercup sekarang dengan menggunakan Buttercup Luxury Spread! ;) 
#ResipiButtercup #SedapDenganButtercup #HomemadeWithLove
Mochi Bun Buttercup 
Bahan-bahan: 
60g Buttercup (dicairkan)
200g glutinous rice flour 
1 sudu kecil baking powder
1/2 sudu kecil garam laut
1 biji telur 
1/4 cawan susu penuh krim
50g grated Parmesan cheese 
150g grated Cheddar cheese 
Arahan: 
1. Preheat oven pada suhu 180˚C.
2. Campurkan rice flour, baking powder dan garam laut dalam satu mangkuk sehingga sebati. 
3. Pecahkan telur dalam mangkuk baru dan kacau sehingga kembang. 
4. Masukkan telur ke dalam adunan tadi, diikuti dengan susu, Buttercup dan kedua-dua grated cheese. 
5. Uli doh sehingga semua bahan-bahan sebati. 
6. Potongkan doh menjadi 20-30 bahagian yang sama dan gulungkan dengan tangan sehingga menjadi bentuk bulat.
7. Letakkan doh di atas baking tray yang mempunyai parchment paper dan bakar di dalam oven selama 20-25 minit atau sehingga ia kelihatan perang keemasan.
8. Keluarkan dari oven dan biarkan ia untuk sejuk sedikit sebelum menjamah. 
Makan panas-panas mesti sedap gila. Selamat mencuba!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https://quintly-image-storage.s3.amazonaws.com/9d175cdd28e15bd0c0c48ee24cf94e12/e485fa6c5770c44faf55f4b3fa216ddf.jpg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a:t>
                      </a:r>
                    </a:p>
                  </a:txBody>
                  <a:tcPr/>
                </a:tc>
                <a:extLst>
                  <a:ext uri="{0D108BD9-81ED-4DB2-BD59-A6C34878D82A}">
                    <a16:rowId xmlns:a16="http://schemas.microsoft.com/office/drawing/2014/main" val="1310422675"/>
                  </a:ext>
                </a:extLst>
              </a:tr>
            </a:tbl>
          </a:graphicData>
        </a:graphic>
      </p:graphicFrame>
      <p:sp>
        <p:nvSpPr>
          <p:cNvPr id="4" name="Text Placeholder 3">
            <a:extLst>
              <a:ext uri="{FF2B5EF4-FFF2-40B4-BE49-F238E27FC236}">
                <a16:creationId xmlns:a16="http://schemas.microsoft.com/office/drawing/2014/main" id="{B92A43EA-8115-4F11-B177-BE943F039BB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170400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A2A4A-E80F-4BD0-B349-0BA396A72433}"/>
              </a:ext>
            </a:extLst>
          </p:cNvPr>
          <p:cNvSpPr>
            <a:spLocks noGrp="1"/>
          </p:cNvSpPr>
          <p:nvPr>
            <p:ph type="title"/>
          </p:nvPr>
        </p:nvSpPr>
        <p:spPr/>
        <p:txBody>
          <a:bodyPr/>
          <a:lstStyle/>
          <a:p>
            <a:r>
              <a:rPr lang="en-US"/>
              <a:t>Facebook Facebook FB - Own Posts Table I-Rate (Insights)  | Buttercup Malaysia - 5 of 25</a:t>
            </a:r>
          </a:p>
        </p:txBody>
      </p:sp>
      <p:graphicFrame>
        <p:nvGraphicFramePr>
          <p:cNvPr id="5" name="Table Placeholder 4">
            <a:extLst>
              <a:ext uri="{FF2B5EF4-FFF2-40B4-BE49-F238E27FC236}">
                <a16:creationId xmlns:a16="http://schemas.microsoft.com/office/drawing/2014/main" id="{5002833C-2E6F-40D5-A9FC-BEDA39992CD9}"/>
              </a:ext>
            </a:extLst>
          </p:cNvPr>
          <p:cNvGraphicFramePr>
            <a:graphicFrameLocks noGrp="1"/>
          </p:cNvGraphicFramePr>
          <p:nvPr>
            <p:ph type="tbl" sz="quarter" idx="13"/>
            <p:extLst>
              <p:ext uri="{D42A27DB-BD31-4B8C-83A1-F6EECF244321}">
                <p14:modId xmlns:p14="http://schemas.microsoft.com/office/powerpoint/2010/main" val="3416653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98343238"/>
                    </a:ext>
                  </a:extLst>
                </a:gridCol>
                <a:gridCol w="987552">
                  <a:extLst>
                    <a:ext uri="{9D8B030D-6E8A-4147-A177-3AD203B41FA5}">
                      <a16:colId xmlns:a16="http://schemas.microsoft.com/office/drawing/2014/main" val="1710421368"/>
                    </a:ext>
                  </a:extLst>
                </a:gridCol>
                <a:gridCol w="658368">
                  <a:extLst>
                    <a:ext uri="{9D8B030D-6E8A-4147-A177-3AD203B41FA5}">
                      <a16:colId xmlns:a16="http://schemas.microsoft.com/office/drawing/2014/main" val="1730623835"/>
                    </a:ext>
                  </a:extLst>
                </a:gridCol>
                <a:gridCol w="658368">
                  <a:extLst>
                    <a:ext uri="{9D8B030D-6E8A-4147-A177-3AD203B41FA5}">
                      <a16:colId xmlns:a16="http://schemas.microsoft.com/office/drawing/2014/main" val="38899427"/>
                    </a:ext>
                  </a:extLst>
                </a:gridCol>
                <a:gridCol w="493776">
                  <a:extLst>
                    <a:ext uri="{9D8B030D-6E8A-4147-A177-3AD203B41FA5}">
                      <a16:colId xmlns:a16="http://schemas.microsoft.com/office/drawing/2014/main" val="351517957"/>
                    </a:ext>
                  </a:extLst>
                </a:gridCol>
                <a:gridCol w="493776">
                  <a:extLst>
                    <a:ext uri="{9D8B030D-6E8A-4147-A177-3AD203B41FA5}">
                      <a16:colId xmlns:a16="http://schemas.microsoft.com/office/drawing/2014/main" val="3732042716"/>
                    </a:ext>
                  </a:extLst>
                </a:gridCol>
                <a:gridCol w="411480">
                  <a:extLst>
                    <a:ext uri="{9D8B030D-6E8A-4147-A177-3AD203B41FA5}">
                      <a16:colId xmlns:a16="http://schemas.microsoft.com/office/drawing/2014/main" val="2436509030"/>
                    </a:ext>
                  </a:extLst>
                </a:gridCol>
                <a:gridCol w="493776">
                  <a:extLst>
                    <a:ext uri="{9D8B030D-6E8A-4147-A177-3AD203B41FA5}">
                      <a16:colId xmlns:a16="http://schemas.microsoft.com/office/drawing/2014/main" val="3494250325"/>
                    </a:ext>
                  </a:extLst>
                </a:gridCol>
                <a:gridCol w="493776">
                  <a:extLst>
                    <a:ext uri="{9D8B030D-6E8A-4147-A177-3AD203B41FA5}">
                      <a16:colId xmlns:a16="http://schemas.microsoft.com/office/drawing/2014/main" val="3433622360"/>
                    </a:ext>
                  </a:extLst>
                </a:gridCol>
                <a:gridCol w="493776">
                  <a:extLst>
                    <a:ext uri="{9D8B030D-6E8A-4147-A177-3AD203B41FA5}">
                      <a16:colId xmlns:a16="http://schemas.microsoft.com/office/drawing/2014/main" val="675938798"/>
                    </a:ext>
                  </a:extLst>
                </a:gridCol>
                <a:gridCol w="493776">
                  <a:extLst>
                    <a:ext uri="{9D8B030D-6E8A-4147-A177-3AD203B41FA5}">
                      <a16:colId xmlns:a16="http://schemas.microsoft.com/office/drawing/2014/main" val="1112135992"/>
                    </a:ext>
                  </a:extLst>
                </a:gridCol>
                <a:gridCol w="493776">
                  <a:extLst>
                    <a:ext uri="{9D8B030D-6E8A-4147-A177-3AD203B41FA5}">
                      <a16:colId xmlns:a16="http://schemas.microsoft.com/office/drawing/2014/main" val="3026333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771630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- 2021-12-27 10:00:01</a:t>
                      </a:r>
                      <a:r>
                        <a:rPr kumimoji="0" lang="en-US" sz="1000" b="0" i="0" u="none" strike="noStrike" kern="1200" cap="none" spc="0" normalizeH="0" baseline="0" noProof="0">
                          <a:ln>
                            <a:noFill/>
                          </a:ln>
                          <a:solidFill>
                            <a:prstClr val="black"/>
                          </a:solidFill>
                          <a:effectLst/>
                          <a:uLnTx/>
                          <a:uFillTx/>
                          <a:latin typeface="+mn-lt"/>
                          <a:ea typeface="+mn-ea"/>
                          <a:cs typeface="+mn-cs"/>
                        </a:rPr>
                        <a:t>
 Buttercup Luxury Spread bukan sahaja membantu menghasilkan aroma dan rasa yang enak untuk biskut, kek, kuih-muih dan sebagainya, tapi! ia juga mempunyai banyak manfaat tersembunyi yang dapat membantu anda untuk menjalani diet yang sihat. 
Dapatkan sekarang di Lazada untuk nikmati pelbagai manfaat yang terdapat dalam Buttercup Luxury Spread! https://bit.ly/ButtercupMYLazada 
#BuatanTanganTercinta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https://quintly-image-storage.s3.amazonaws.com/9d175cdd28e15bd0c0c48ee24cf94e12/0561cb924f6e72bb411f1550a8c011c7.jpg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extLst>
                  <a:ext uri="{0D108BD9-81ED-4DB2-BD59-A6C34878D82A}">
                    <a16:rowId xmlns:a16="http://schemas.microsoft.com/office/drawing/2014/main" val="149700796"/>
                  </a:ext>
                </a:extLst>
              </a:tr>
            </a:tbl>
          </a:graphicData>
        </a:graphic>
      </p:graphicFrame>
      <p:sp>
        <p:nvSpPr>
          <p:cNvPr id="4" name="Text Placeholder 3">
            <a:extLst>
              <a:ext uri="{FF2B5EF4-FFF2-40B4-BE49-F238E27FC236}">
                <a16:creationId xmlns:a16="http://schemas.microsoft.com/office/drawing/2014/main" id="{636456AC-E6E0-46F5-B703-7F4246B704C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628575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3DA70-7B97-4993-90A6-CD8D20361F4E}"/>
              </a:ext>
            </a:extLst>
          </p:cNvPr>
          <p:cNvSpPr>
            <a:spLocks noGrp="1"/>
          </p:cNvSpPr>
          <p:nvPr>
            <p:ph type="title"/>
          </p:nvPr>
        </p:nvSpPr>
        <p:spPr/>
        <p:txBody>
          <a:bodyPr/>
          <a:lstStyle/>
          <a:p>
            <a:r>
              <a:rPr lang="en-US"/>
              <a:t>Facebook Facebook FB - Own Posts Table I-Rate (Insights)  | Buttercup Malaysia - 6 of 25</a:t>
            </a:r>
          </a:p>
        </p:txBody>
      </p:sp>
      <p:graphicFrame>
        <p:nvGraphicFramePr>
          <p:cNvPr id="5" name="Table Placeholder 4">
            <a:extLst>
              <a:ext uri="{FF2B5EF4-FFF2-40B4-BE49-F238E27FC236}">
                <a16:creationId xmlns:a16="http://schemas.microsoft.com/office/drawing/2014/main" id="{49BD8E05-ED7E-4386-ADCB-16FFF878F13B}"/>
              </a:ext>
            </a:extLst>
          </p:cNvPr>
          <p:cNvGraphicFramePr>
            <a:graphicFrameLocks noGrp="1"/>
          </p:cNvGraphicFramePr>
          <p:nvPr>
            <p:ph type="tbl" sz="quarter" idx="13"/>
            <p:extLst>
              <p:ext uri="{D42A27DB-BD31-4B8C-83A1-F6EECF244321}">
                <p14:modId xmlns:p14="http://schemas.microsoft.com/office/powerpoint/2010/main" val="204033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77001415"/>
                    </a:ext>
                  </a:extLst>
                </a:gridCol>
                <a:gridCol w="987552">
                  <a:extLst>
                    <a:ext uri="{9D8B030D-6E8A-4147-A177-3AD203B41FA5}">
                      <a16:colId xmlns:a16="http://schemas.microsoft.com/office/drawing/2014/main" val="497547560"/>
                    </a:ext>
                  </a:extLst>
                </a:gridCol>
                <a:gridCol w="658368">
                  <a:extLst>
                    <a:ext uri="{9D8B030D-6E8A-4147-A177-3AD203B41FA5}">
                      <a16:colId xmlns:a16="http://schemas.microsoft.com/office/drawing/2014/main" val="3828370488"/>
                    </a:ext>
                  </a:extLst>
                </a:gridCol>
                <a:gridCol w="658368">
                  <a:extLst>
                    <a:ext uri="{9D8B030D-6E8A-4147-A177-3AD203B41FA5}">
                      <a16:colId xmlns:a16="http://schemas.microsoft.com/office/drawing/2014/main" val="2017740369"/>
                    </a:ext>
                  </a:extLst>
                </a:gridCol>
                <a:gridCol w="493776">
                  <a:extLst>
                    <a:ext uri="{9D8B030D-6E8A-4147-A177-3AD203B41FA5}">
                      <a16:colId xmlns:a16="http://schemas.microsoft.com/office/drawing/2014/main" val="907366332"/>
                    </a:ext>
                  </a:extLst>
                </a:gridCol>
                <a:gridCol w="493776">
                  <a:extLst>
                    <a:ext uri="{9D8B030D-6E8A-4147-A177-3AD203B41FA5}">
                      <a16:colId xmlns:a16="http://schemas.microsoft.com/office/drawing/2014/main" val="542880306"/>
                    </a:ext>
                  </a:extLst>
                </a:gridCol>
                <a:gridCol w="411480">
                  <a:extLst>
                    <a:ext uri="{9D8B030D-6E8A-4147-A177-3AD203B41FA5}">
                      <a16:colId xmlns:a16="http://schemas.microsoft.com/office/drawing/2014/main" val="1582315100"/>
                    </a:ext>
                  </a:extLst>
                </a:gridCol>
                <a:gridCol w="493776">
                  <a:extLst>
                    <a:ext uri="{9D8B030D-6E8A-4147-A177-3AD203B41FA5}">
                      <a16:colId xmlns:a16="http://schemas.microsoft.com/office/drawing/2014/main" val="320813158"/>
                    </a:ext>
                  </a:extLst>
                </a:gridCol>
                <a:gridCol w="493776">
                  <a:extLst>
                    <a:ext uri="{9D8B030D-6E8A-4147-A177-3AD203B41FA5}">
                      <a16:colId xmlns:a16="http://schemas.microsoft.com/office/drawing/2014/main" val="1027088337"/>
                    </a:ext>
                  </a:extLst>
                </a:gridCol>
                <a:gridCol w="493776">
                  <a:extLst>
                    <a:ext uri="{9D8B030D-6E8A-4147-A177-3AD203B41FA5}">
                      <a16:colId xmlns:a16="http://schemas.microsoft.com/office/drawing/2014/main" val="2544961165"/>
                    </a:ext>
                  </a:extLst>
                </a:gridCol>
                <a:gridCol w="493776">
                  <a:extLst>
                    <a:ext uri="{9D8B030D-6E8A-4147-A177-3AD203B41FA5}">
                      <a16:colId xmlns:a16="http://schemas.microsoft.com/office/drawing/2014/main" val="3831862270"/>
                    </a:ext>
                  </a:extLst>
                </a:gridCol>
                <a:gridCol w="493776">
                  <a:extLst>
                    <a:ext uri="{9D8B030D-6E8A-4147-A177-3AD203B41FA5}">
                      <a16:colId xmlns:a16="http://schemas.microsoft.com/office/drawing/2014/main" val="2950538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549697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- 2021-12-25 10:00:01</a:t>
                      </a:r>
                      <a:r>
                        <a:rPr kumimoji="0" lang="en-US" sz="1000" b="0" i="0" u="none" strike="noStrike" kern="1200" cap="none" spc="0" normalizeH="0" baseline="0" noProof="0">
                          <a:ln>
                            <a:noFill/>
                          </a:ln>
                          <a:solidFill>
                            <a:prstClr val="black"/>
                          </a:solidFill>
                          <a:effectLst/>
                          <a:uLnTx/>
                          <a:uFillTx/>
                          <a:latin typeface="+mn-lt"/>
                          <a:ea typeface="+mn-ea"/>
                          <a:cs typeface="+mn-cs"/>
                        </a:rPr>
                        <a:t>
 Wow, jualan akhir tahun Lazada kali ini memang best! Dapatkan FREE Buttercup Margarine Canola oil dengan pembelian RM25 ke atas jika anda membeli daripada Buttercup, SCS, Twins Cows dan Toucan di Lazada! 
Best atau memang best?! Jangan lupa add to cart dan check out sekarang! 👉 https://bit.ly/ButtercupMYLazada
Cepat, sementara stok masih ada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https://quintly-image-storage.s3.amazonaws.com/9d175cdd28e15bd0c0c48ee24cf94e12/39bd66c5f39714deb501b1b5d1292ae7.png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extLst>
                  <a:ext uri="{0D108BD9-81ED-4DB2-BD59-A6C34878D82A}">
                    <a16:rowId xmlns:a16="http://schemas.microsoft.com/office/drawing/2014/main" val="699966704"/>
                  </a:ext>
                </a:extLst>
              </a:tr>
            </a:tbl>
          </a:graphicData>
        </a:graphic>
      </p:graphicFrame>
      <p:sp>
        <p:nvSpPr>
          <p:cNvPr id="4" name="Text Placeholder 3">
            <a:extLst>
              <a:ext uri="{FF2B5EF4-FFF2-40B4-BE49-F238E27FC236}">
                <a16:creationId xmlns:a16="http://schemas.microsoft.com/office/drawing/2014/main" id="{E8A0C165-0117-4CA0-B3AC-2F15DDA1D12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228245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1A209-9B55-4B32-89C6-7DA78FAA5BE5}"/>
              </a:ext>
            </a:extLst>
          </p:cNvPr>
          <p:cNvSpPr>
            <a:spLocks noGrp="1"/>
          </p:cNvSpPr>
          <p:nvPr>
            <p:ph type="title"/>
          </p:nvPr>
        </p:nvSpPr>
        <p:spPr/>
        <p:txBody>
          <a:bodyPr/>
          <a:lstStyle/>
          <a:p>
            <a:r>
              <a:rPr lang="en-US"/>
              <a:t>Facebook Facebook FB - Own Posts Table I-Rate (Insights)  | Buttercup Malaysia - 7 of 25</a:t>
            </a:r>
          </a:p>
        </p:txBody>
      </p:sp>
      <p:graphicFrame>
        <p:nvGraphicFramePr>
          <p:cNvPr id="5" name="Table Placeholder 4">
            <a:extLst>
              <a:ext uri="{FF2B5EF4-FFF2-40B4-BE49-F238E27FC236}">
                <a16:creationId xmlns:a16="http://schemas.microsoft.com/office/drawing/2014/main" id="{2CC50D5B-5A02-42E6-904A-9131DA30B8E3}"/>
              </a:ext>
            </a:extLst>
          </p:cNvPr>
          <p:cNvGraphicFramePr>
            <a:graphicFrameLocks noGrp="1"/>
          </p:cNvGraphicFramePr>
          <p:nvPr>
            <p:ph type="tbl" sz="quarter" idx="13"/>
            <p:extLst>
              <p:ext uri="{D42A27DB-BD31-4B8C-83A1-F6EECF244321}">
                <p14:modId xmlns:p14="http://schemas.microsoft.com/office/powerpoint/2010/main" val="1175831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23261760"/>
                    </a:ext>
                  </a:extLst>
                </a:gridCol>
                <a:gridCol w="987552">
                  <a:extLst>
                    <a:ext uri="{9D8B030D-6E8A-4147-A177-3AD203B41FA5}">
                      <a16:colId xmlns:a16="http://schemas.microsoft.com/office/drawing/2014/main" val="1398756564"/>
                    </a:ext>
                  </a:extLst>
                </a:gridCol>
                <a:gridCol w="658368">
                  <a:extLst>
                    <a:ext uri="{9D8B030D-6E8A-4147-A177-3AD203B41FA5}">
                      <a16:colId xmlns:a16="http://schemas.microsoft.com/office/drawing/2014/main" val="2393675326"/>
                    </a:ext>
                  </a:extLst>
                </a:gridCol>
                <a:gridCol w="658368">
                  <a:extLst>
                    <a:ext uri="{9D8B030D-6E8A-4147-A177-3AD203B41FA5}">
                      <a16:colId xmlns:a16="http://schemas.microsoft.com/office/drawing/2014/main" val="104935062"/>
                    </a:ext>
                  </a:extLst>
                </a:gridCol>
                <a:gridCol w="493776">
                  <a:extLst>
                    <a:ext uri="{9D8B030D-6E8A-4147-A177-3AD203B41FA5}">
                      <a16:colId xmlns:a16="http://schemas.microsoft.com/office/drawing/2014/main" val="310327821"/>
                    </a:ext>
                  </a:extLst>
                </a:gridCol>
                <a:gridCol w="493776">
                  <a:extLst>
                    <a:ext uri="{9D8B030D-6E8A-4147-A177-3AD203B41FA5}">
                      <a16:colId xmlns:a16="http://schemas.microsoft.com/office/drawing/2014/main" val="3963886292"/>
                    </a:ext>
                  </a:extLst>
                </a:gridCol>
                <a:gridCol w="411480">
                  <a:extLst>
                    <a:ext uri="{9D8B030D-6E8A-4147-A177-3AD203B41FA5}">
                      <a16:colId xmlns:a16="http://schemas.microsoft.com/office/drawing/2014/main" val="4234925211"/>
                    </a:ext>
                  </a:extLst>
                </a:gridCol>
                <a:gridCol w="493776">
                  <a:extLst>
                    <a:ext uri="{9D8B030D-6E8A-4147-A177-3AD203B41FA5}">
                      <a16:colId xmlns:a16="http://schemas.microsoft.com/office/drawing/2014/main" val="726704507"/>
                    </a:ext>
                  </a:extLst>
                </a:gridCol>
                <a:gridCol w="493776">
                  <a:extLst>
                    <a:ext uri="{9D8B030D-6E8A-4147-A177-3AD203B41FA5}">
                      <a16:colId xmlns:a16="http://schemas.microsoft.com/office/drawing/2014/main" val="847111560"/>
                    </a:ext>
                  </a:extLst>
                </a:gridCol>
                <a:gridCol w="493776">
                  <a:extLst>
                    <a:ext uri="{9D8B030D-6E8A-4147-A177-3AD203B41FA5}">
                      <a16:colId xmlns:a16="http://schemas.microsoft.com/office/drawing/2014/main" val="1472613478"/>
                    </a:ext>
                  </a:extLst>
                </a:gridCol>
                <a:gridCol w="493776">
                  <a:extLst>
                    <a:ext uri="{9D8B030D-6E8A-4147-A177-3AD203B41FA5}">
                      <a16:colId xmlns:a16="http://schemas.microsoft.com/office/drawing/2014/main" val="3151988154"/>
                    </a:ext>
                  </a:extLst>
                </a:gridCol>
                <a:gridCol w="493776">
                  <a:extLst>
                    <a:ext uri="{9D8B030D-6E8A-4147-A177-3AD203B41FA5}">
                      <a16:colId xmlns:a16="http://schemas.microsoft.com/office/drawing/2014/main" val="46980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48383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- 2021-12-25 00:00:01</a:t>
                      </a:r>
                      <a:r>
                        <a:rPr kumimoji="0" lang="en-US" sz="1000" b="0" i="0" u="none" strike="noStrike" kern="1200" cap="none" spc="0" normalizeH="0" baseline="0" noProof="0">
                          <a:ln>
                            <a:noFill/>
                          </a:ln>
                          <a:solidFill>
                            <a:prstClr val="black"/>
                          </a:solidFill>
                          <a:effectLst/>
                          <a:uLnTx/>
                          <a:uFillTx/>
                          <a:latin typeface="+mn-lt"/>
                          <a:ea typeface="+mn-ea"/>
                          <a:cs typeface="+mn-cs"/>
                        </a:rPr>
                        <a:t>
 Merry Christmas to all who celebrate it! 
Please remember to stay vigilant and stay safe during the holidays, we know it has been hard the last week for many of us. Our hearts goes to everyone that is affected and we certainly hope you and your loved ones are safe and staying strong. 
From Buttercup to you ❤️
#MerryChristmas2021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https://quintly-image-storage.s3.amazonaws.com/9d175cdd28e15bd0c0c48ee24cf94e12/06d89814a3969c3017c58ce35beb1d73.jpg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483069119"/>
                  </a:ext>
                </a:extLst>
              </a:tr>
            </a:tbl>
          </a:graphicData>
        </a:graphic>
      </p:graphicFrame>
      <p:sp>
        <p:nvSpPr>
          <p:cNvPr id="4" name="Text Placeholder 3">
            <a:extLst>
              <a:ext uri="{FF2B5EF4-FFF2-40B4-BE49-F238E27FC236}">
                <a16:creationId xmlns:a16="http://schemas.microsoft.com/office/drawing/2014/main" id="{C0259B77-38B8-4704-A68F-354185592B7F}"/>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686265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A6062-EE8E-45E1-8BAD-976DFEBB94FF}"/>
              </a:ext>
            </a:extLst>
          </p:cNvPr>
          <p:cNvSpPr>
            <a:spLocks noGrp="1"/>
          </p:cNvSpPr>
          <p:nvPr>
            <p:ph type="title"/>
          </p:nvPr>
        </p:nvSpPr>
        <p:spPr/>
        <p:txBody>
          <a:bodyPr/>
          <a:lstStyle/>
          <a:p>
            <a:r>
              <a:rPr lang="en-US"/>
              <a:t>Facebook Facebook FB - Own Posts Table I-Rate (Insights)  | Buttercup Malaysia - 8 of 25</a:t>
            </a:r>
          </a:p>
        </p:txBody>
      </p:sp>
      <p:graphicFrame>
        <p:nvGraphicFramePr>
          <p:cNvPr id="5" name="Table Placeholder 4">
            <a:extLst>
              <a:ext uri="{FF2B5EF4-FFF2-40B4-BE49-F238E27FC236}">
                <a16:creationId xmlns:a16="http://schemas.microsoft.com/office/drawing/2014/main" id="{81E1E2FB-125B-440A-9E53-35A488B95911}"/>
              </a:ext>
            </a:extLst>
          </p:cNvPr>
          <p:cNvGraphicFramePr>
            <a:graphicFrameLocks noGrp="1"/>
          </p:cNvGraphicFramePr>
          <p:nvPr>
            <p:ph type="tbl" sz="quarter" idx="13"/>
            <p:extLst>
              <p:ext uri="{D42A27DB-BD31-4B8C-83A1-F6EECF244321}">
                <p14:modId xmlns:p14="http://schemas.microsoft.com/office/powerpoint/2010/main" val="1822111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54838597"/>
                    </a:ext>
                  </a:extLst>
                </a:gridCol>
                <a:gridCol w="987552">
                  <a:extLst>
                    <a:ext uri="{9D8B030D-6E8A-4147-A177-3AD203B41FA5}">
                      <a16:colId xmlns:a16="http://schemas.microsoft.com/office/drawing/2014/main" val="183866976"/>
                    </a:ext>
                  </a:extLst>
                </a:gridCol>
                <a:gridCol w="658368">
                  <a:extLst>
                    <a:ext uri="{9D8B030D-6E8A-4147-A177-3AD203B41FA5}">
                      <a16:colId xmlns:a16="http://schemas.microsoft.com/office/drawing/2014/main" val="2885962117"/>
                    </a:ext>
                  </a:extLst>
                </a:gridCol>
                <a:gridCol w="658368">
                  <a:extLst>
                    <a:ext uri="{9D8B030D-6E8A-4147-A177-3AD203B41FA5}">
                      <a16:colId xmlns:a16="http://schemas.microsoft.com/office/drawing/2014/main" val="478305275"/>
                    </a:ext>
                  </a:extLst>
                </a:gridCol>
                <a:gridCol w="493776">
                  <a:extLst>
                    <a:ext uri="{9D8B030D-6E8A-4147-A177-3AD203B41FA5}">
                      <a16:colId xmlns:a16="http://schemas.microsoft.com/office/drawing/2014/main" val="2075023023"/>
                    </a:ext>
                  </a:extLst>
                </a:gridCol>
                <a:gridCol w="493776">
                  <a:extLst>
                    <a:ext uri="{9D8B030D-6E8A-4147-A177-3AD203B41FA5}">
                      <a16:colId xmlns:a16="http://schemas.microsoft.com/office/drawing/2014/main" val="156326959"/>
                    </a:ext>
                  </a:extLst>
                </a:gridCol>
                <a:gridCol w="411480">
                  <a:extLst>
                    <a:ext uri="{9D8B030D-6E8A-4147-A177-3AD203B41FA5}">
                      <a16:colId xmlns:a16="http://schemas.microsoft.com/office/drawing/2014/main" val="4239939170"/>
                    </a:ext>
                  </a:extLst>
                </a:gridCol>
                <a:gridCol w="493776">
                  <a:extLst>
                    <a:ext uri="{9D8B030D-6E8A-4147-A177-3AD203B41FA5}">
                      <a16:colId xmlns:a16="http://schemas.microsoft.com/office/drawing/2014/main" val="657412506"/>
                    </a:ext>
                  </a:extLst>
                </a:gridCol>
                <a:gridCol w="493776">
                  <a:extLst>
                    <a:ext uri="{9D8B030D-6E8A-4147-A177-3AD203B41FA5}">
                      <a16:colId xmlns:a16="http://schemas.microsoft.com/office/drawing/2014/main" val="2371379792"/>
                    </a:ext>
                  </a:extLst>
                </a:gridCol>
                <a:gridCol w="493776">
                  <a:extLst>
                    <a:ext uri="{9D8B030D-6E8A-4147-A177-3AD203B41FA5}">
                      <a16:colId xmlns:a16="http://schemas.microsoft.com/office/drawing/2014/main" val="3756942362"/>
                    </a:ext>
                  </a:extLst>
                </a:gridCol>
                <a:gridCol w="493776">
                  <a:extLst>
                    <a:ext uri="{9D8B030D-6E8A-4147-A177-3AD203B41FA5}">
                      <a16:colId xmlns:a16="http://schemas.microsoft.com/office/drawing/2014/main" val="1144892560"/>
                    </a:ext>
                  </a:extLst>
                </a:gridCol>
                <a:gridCol w="493776">
                  <a:extLst>
                    <a:ext uri="{9D8B030D-6E8A-4147-A177-3AD203B41FA5}">
                      <a16:colId xmlns:a16="http://schemas.microsoft.com/office/drawing/2014/main" val="924896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245846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- 2021-12-24 10:00:00</a:t>
                      </a:r>
                      <a:r>
                        <a:rPr kumimoji="0" lang="en-US" sz="1000" b="0" i="0" u="none" strike="noStrike" kern="1200" cap="none" spc="0" normalizeH="0" baseline="0" noProof="0">
                          <a:ln>
                            <a:noFill/>
                          </a:ln>
                          <a:solidFill>
                            <a:prstClr val="black"/>
                          </a:solidFill>
                          <a:effectLst/>
                          <a:uLnTx/>
                          <a:uFillTx/>
                          <a:latin typeface="+mn-lt"/>
                          <a:ea typeface="+mn-ea"/>
                          <a:cs typeface="+mn-cs"/>
                        </a:rPr>
                        <a:t>
 It’s time to take a break and start making Christmas cookies! Holiday is coming! This classic gingerbread cookies will take your Christmas experience to another level ;) 
#ResipiButtercup #SedapDenganButtercup #HomemadeWithLove
Classic Gingerbread Cookies
Ingredients: 
3/4 cup Buttercup, softened to room temperature
3 1/4 cups all-purpose flour
1 tablespoon ground cinnamon
1 tablespoon ground ginger
3/4 teaspoon baking soda
3/4 teaspoon ground cloves
1/2 teaspoon ground nutmeg
1/2 teaspoon salt
1/2 cup brown sugar
1 large egg
1/2 cup unsulfured molasses
1 1/2 teaspoons vanilla extract
(optional) zest of one small orange
Icing ingredients:
2 cups powdered sugar
2–3 tablespoons milk
1/4 teaspoon vanilla extract
Instructions: 
1. In a large mixing bowl, whisk together flour, cinnamon, ginger, baking soda, cloves, salt and nutmeg. Set aside.
2. In an electric stand mixer fitted with the paddle attachment (or alternately, you can use a hand mixer and a separate large mixing bowl), beat Buttercup and sugar together for 2 minutes on medium-high speed until light and fluffy.  
3. Add in egg, molasses and vanilla, and beat on medium speed until combined. Reduce mixer speed to low, and gradually add the flour mixture until just combined.
4. Divide the dough into two equal portions and form them each into a ball.  Then gently use your hands to flatten each ball into a 1-inch thick, wrap tightly in plastic wrap.
5. Refrigerate for 1 hour or until the dough is chilled yet still somewhat soft.  (Or you can refrigerate the dough for a longer period of time, and then later let soften on the countertop for 15-20 minutes before rolling it out.)
6. Once you are ready to bake the cookies, heat the oven to 350°F and line a baking sheet with parchment paper; set aside.
7. Unwrap the dough and place it on a large, lightly-floured hard surface.  Use a floured rolling pin to roll the dough evenly until it is approximately 1/8-inch thick.  
8. Then use your favorite cookie cutters to cut out your desired shapes, re-rolling the dough as needed to cut out more.  
9. Transfer to parchment-covered baking sheets.
Bake for 8 to 10 minutes, or until the cookies are crisp around the edges and on top. 
10. Remove from oven and let cool for 5 minutes, then transfer to a wire rack to finish cooling.
11. For icing, whisk all ingredients together in a mixing bowl until smooth.  If your icing is too thin, add in a little more powdered sugar.  If your icing is too thick, add in a tiny bit of milk.
12. Use a piping bag, or a ziplock bag (with the corner snipped off), or a plastic squeeze bottle to pipe the icing onto the cookies.
13. Decorate your cookies as desired with the icing. Serve and enjoy immediately, or store in a sealed container for up to 4 days.
Have fun making this cookie with your loved ones and have a Merry Christmas! 
Source: https://www.gimmesomeoven.com/gingerbread-cookies/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https://quintly-image-storage.s3.amazonaws.com/9d175cdd28e15bd0c0c48ee24cf94e12/e7c094b99175f9da8c1b52aef8feca0c.jpg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extLst>
                  <a:ext uri="{0D108BD9-81ED-4DB2-BD59-A6C34878D82A}">
                    <a16:rowId xmlns:a16="http://schemas.microsoft.com/office/drawing/2014/main" val="4048050156"/>
                  </a:ext>
                </a:extLst>
              </a:tr>
            </a:tbl>
          </a:graphicData>
        </a:graphic>
      </p:graphicFrame>
      <p:sp>
        <p:nvSpPr>
          <p:cNvPr id="4" name="Text Placeholder 3">
            <a:extLst>
              <a:ext uri="{FF2B5EF4-FFF2-40B4-BE49-F238E27FC236}">
                <a16:creationId xmlns:a16="http://schemas.microsoft.com/office/drawing/2014/main" id="{CDA55F7B-F524-48BD-AA78-CCDB159AF55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78509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10106-0AB7-42C9-A43C-7ACD7B6CE3C2}"/>
              </a:ext>
            </a:extLst>
          </p:cNvPr>
          <p:cNvSpPr>
            <a:spLocks noGrp="1"/>
          </p:cNvSpPr>
          <p:nvPr>
            <p:ph type="title"/>
          </p:nvPr>
        </p:nvSpPr>
        <p:spPr/>
        <p:txBody>
          <a:bodyPr/>
          <a:lstStyle/>
          <a:p>
            <a:r>
              <a:rPr lang="en-US"/>
              <a:t>Facebook Facebook FB - Own Posts Table I-Rate (Insights)  | Buttercup Malaysia - 9 of 25</a:t>
            </a:r>
          </a:p>
        </p:txBody>
      </p:sp>
      <p:graphicFrame>
        <p:nvGraphicFramePr>
          <p:cNvPr id="5" name="Table Placeholder 4">
            <a:extLst>
              <a:ext uri="{FF2B5EF4-FFF2-40B4-BE49-F238E27FC236}">
                <a16:creationId xmlns:a16="http://schemas.microsoft.com/office/drawing/2014/main" id="{74C25282-9F2C-4EE8-98E5-2A47631A98CE}"/>
              </a:ext>
            </a:extLst>
          </p:cNvPr>
          <p:cNvGraphicFramePr>
            <a:graphicFrameLocks noGrp="1"/>
          </p:cNvGraphicFramePr>
          <p:nvPr>
            <p:ph type="tbl" sz="quarter" idx="13"/>
            <p:extLst>
              <p:ext uri="{D42A27DB-BD31-4B8C-83A1-F6EECF244321}">
                <p14:modId xmlns:p14="http://schemas.microsoft.com/office/powerpoint/2010/main" val="652401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29702152"/>
                    </a:ext>
                  </a:extLst>
                </a:gridCol>
                <a:gridCol w="987552">
                  <a:extLst>
                    <a:ext uri="{9D8B030D-6E8A-4147-A177-3AD203B41FA5}">
                      <a16:colId xmlns:a16="http://schemas.microsoft.com/office/drawing/2014/main" val="168423869"/>
                    </a:ext>
                  </a:extLst>
                </a:gridCol>
                <a:gridCol w="658368">
                  <a:extLst>
                    <a:ext uri="{9D8B030D-6E8A-4147-A177-3AD203B41FA5}">
                      <a16:colId xmlns:a16="http://schemas.microsoft.com/office/drawing/2014/main" val="3478197942"/>
                    </a:ext>
                  </a:extLst>
                </a:gridCol>
                <a:gridCol w="658368">
                  <a:extLst>
                    <a:ext uri="{9D8B030D-6E8A-4147-A177-3AD203B41FA5}">
                      <a16:colId xmlns:a16="http://schemas.microsoft.com/office/drawing/2014/main" val="2073089996"/>
                    </a:ext>
                  </a:extLst>
                </a:gridCol>
                <a:gridCol w="493776">
                  <a:extLst>
                    <a:ext uri="{9D8B030D-6E8A-4147-A177-3AD203B41FA5}">
                      <a16:colId xmlns:a16="http://schemas.microsoft.com/office/drawing/2014/main" val="3367054515"/>
                    </a:ext>
                  </a:extLst>
                </a:gridCol>
                <a:gridCol w="493776">
                  <a:extLst>
                    <a:ext uri="{9D8B030D-6E8A-4147-A177-3AD203B41FA5}">
                      <a16:colId xmlns:a16="http://schemas.microsoft.com/office/drawing/2014/main" val="1747733585"/>
                    </a:ext>
                  </a:extLst>
                </a:gridCol>
                <a:gridCol w="411480">
                  <a:extLst>
                    <a:ext uri="{9D8B030D-6E8A-4147-A177-3AD203B41FA5}">
                      <a16:colId xmlns:a16="http://schemas.microsoft.com/office/drawing/2014/main" val="3152424138"/>
                    </a:ext>
                  </a:extLst>
                </a:gridCol>
                <a:gridCol w="493776">
                  <a:extLst>
                    <a:ext uri="{9D8B030D-6E8A-4147-A177-3AD203B41FA5}">
                      <a16:colId xmlns:a16="http://schemas.microsoft.com/office/drawing/2014/main" val="2070251624"/>
                    </a:ext>
                  </a:extLst>
                </a:gridCol>
                <a:gridCol w="493776">
                  <a:extLst>
                    <a:ext uri="{9D8B030D-6E8A-4147-A177-3AD203B41FA5}">
                      <a16:colId xmlns:a16="http://schemas.microsoft.com/office/drawing/2014/main" val="1762851518"/>
                    </a:ext>
                  </a:extLst>
                </a:gridCol>
                <a:gridCol w="493776">
                  <a:extLst>
                    <a:ext uri="{9D8B030D-6E8A-4147-A177-3AD203B41FA5}">
                      <a16:colId xmlns:a16="http://schemas.microsoft.com/office/drawing/2014/main" val="2783646510"/>
                    </a:ext>
                  </a:extLst>
                </a:gridCol>
                <a:gridCol w="493776">
                  <a:extLst>
                    <a:ext uri="{9D8B030D-6E8A-4147-A177-3AD203B41FA5}">
                      <a16:colId xmlns:a16="http://schemas.microsoft.com/office/drawing/2014/main" val="262670581"/>
                    </a:ext>
                  </a:extLst>
                </a:gridCol>
                <a:gridCol w="493776">
                  <a:extLst>
                    <a:ext uri="{9D8B030D-6E8A-4147-A177-3AD203B41FA5}">
                      <a16:colId xmlns:a16="http://schemas.microsoft.com/office/drawing/2014/main" val="196624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006867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- 2021-12-23 11:00:00</a:t>
                      </a:r>
                      <a:r>
                        <a:rPr kumimoji="0" lang="en-US" sz="1000" b="0" i="0" u="none" strike="noStrike" kern="1200" cap="none" spc="0" normalizeH="0" baseline="0" noProof="0">
                          <a:ln>
                            <a:noFill/>
                          </a:ln>
                          <a:solidFill>
                            <a:prstClr val="black"/>
                          </a:solidFill>
                          <a:effectLst/>
                          <a:uLnTx/>
                          <a:uFillTx/>
                          <a:latin typeface="+mn-lt"/>
                          <a:ea typeface="+mn-ea"/>
                          <a:cs typeface="+mn-cs"/>
                        </a:rPr>
                        <a:t>
 Betul! You don’t need to use much to enjoy Buttercup’s rich flavour! Cuba sekarang kalau tak percaya 😉
Terima kasih @shesyeeraa kerana sentiasa menyokong Buttercup. You bring out the best in Buttercup! ❤️
_________________________________________
Repost:
My favourite Buttercup brand has launched their new Buttercup margarine that is healthy and tasty. Buttercup is readily available anywhere you do your grocery shopping and works well in any application. It is full of the goodness of nutrition, aroma, taste and texture that pairs perfectly with a slice of toast 🍞
Easy spreading directly from your fridge, you can make a quick meal at your convenience. So kalau nak cepat for breakfast I buat toast with Buttercup! You don’t need to use much to enjoy the rich flavour. This product is cholesterol-free and an excellent source of vitamins A, D3 and E. You don't always have to pay a premium price for premium taste. You can spread it on toast or use it for frying, drizzling, and baking. Yang penting its HALAL and harga affordable for me 🧈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https://quintly-image-storage.s3.amazonaws.com/9d175cdd28e15bd0c0c48ee24cf94e12/253946a6fecccc56e4a551cc2ab99c7e.png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2835784949"/>
                  </a:ext>
                </a:extLst>
              </a:tr>
            </a:tbl>
          </a:graphicData>
        </a:graphic>
      </p:graphicFrame>
      <p:sp>
        <p:nvSpPr>
          <p:cNvPr id="4" name="Text Placeholder 3">
            <a:extLst>
              <a:ext uri="{FF2B5EF4-FFF2-40B4-BE49-F238E27FC236}">
                <a16:creationId xmlns:a16="http://schemas.microsoft.com/office/drawing/2014/main" id="{C1F11E2B-4814-4897-8A7C-E571AB841C8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82705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A0518-488B-499A-86AB-1F062813773C}"/>
              </a:ext>
            </a:extLst>
          </p:cNvPr>
          <p:cNvSpPr>
            <a:spLocks noGrp="1"/>
          </p:cNvSpPr>
          <p:nvPr>
            <p:ph type="title"/>
          </p:nvPr>
        </p:nvSpPr>
        <p:spPr/>
        <p:txBody>
          <a:bodyPr/>
          <a:lstStyle/>
          <a:p>
            <a:r>
              <a:rPr lang="en-US"/>
              <a:t>Facebook Facebook FB - Own Posts Table I-Rate (Insights)  | Buttercup Malaysia - 10 of 25</a:t>
            </a:r>
          </a:p>
        </p:txBody>
      </p:sp>
      <p:graphicFrame>
        <p:nvGraphicFramePr>
          <p:cNvPr id="5" name="Table Placeholder 4">
            <a:extLst>
              <a:ext uri="{FF2B5EF4-FFF2-40B4-BE49-F238E27FC236}">
                <a16:creationId xmlns:a16="http://schemas.microsoft.com/office/drawing/2014/main" id="{4EB02115-A3AD-491B-98DF-B68216155A1D}"/>
              </a:ext>
            </a:extLst>
          </p:cNvPr>
          <p:cNvGraphicFramePr>
            <a:graphicFrameLocks noGrp="1"/>
          </p:cNvGraphicFramePr>
          <p:nvPr>
            <p:ph type="tbl" sz="quarter" idx="13"/>
            <p:extLst>
              <p:ext uri="{D42A27DB-BD31-4B8C-83A1-F6EECF244321}">
                <p14:modId xmlns:p14="http://schemas.microsoft.com/office/powerpoint/2010/main" val="2632926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39300423"/>
                    </a:ext>
                  </a:extLst>
                </a:gridCol>
                <a:gridCol w="987552">
                  <a:extLst>
                    <a:ext uri="{9D8B030D-6E8A-4147-A177-3AD203B41FA5}">
                      <a16:colId xmlns:a16="http://schemas.microsoft.com/office/drawing/2014/main" val="2267677880"/>
                    </a:ext>
                  </a:extLst>
                </a:gridCol>
                <a:gridCol w="658368">
                  <a:extLst>
                    <a:ext uri="{9D8B030D-6E8A-4147-A177-3AD203B41FA5}">
                      <a16:colId xmlns:a16="http://schemas.microsoft.com/office/drawing/2014/main" val="4094604791"/>
                    </a:ext>
                  </a:extLst>
                </a:gridCol>
                <a:gridCol w="658368">
                  <a:extLst>
                    <a:ext uri="{9D8B030D-6E8A-4147-A177-3AD203B41FA5}">
                      <a16:colId xmlns:a16="http://schemas.microsoft.com/office/drawing/2014/main" val="1570834282"/>
                    </a:ext>
                  </a:extLst>
                </a:gridCol>
                <a:gridCol w="493776">
                  <a:extLst>
                    <a:ext uri="{9D8B030D-6E8A-4147-A177-3AD203B41FA5}">
                      <a16:colId xmlns:a16="http://schemas.microsoft.com/office/drawing/2014/main" val="2127190213"/>
                    </a:ext>
                  </a:extLst>
                </a:gridCol>
                <a:gridCol w="493776">
                  <a:extLst>
                    <a:ext uri="{9D8B030D-6E8A-4147-A177-3AD203B41FA5}">
                      <a16:colId xmlns:a16="http://schemas.microsoft.com/office/drawing/2014/main" val="409503727"/>
                    </a:ext>
                  </a:extLst>
                </a:gridCol>
                <a:gridCol w="411480">
                  <a:extLst>
                    <a:ext uri="{9D8B030D-6E8A-4147-A177-3AD203B41FA5}">
                      <a16:colId xmlns:a16="http://schemas.microsoft.com/office/drawing/2014/main" val="4123003082"/>
                    </a:ext>
                  </a:extLst>
                </a:gridCol>
                <a:gridCol w="493776">
                  <a:extLst>
                    <a:ext uri="{9D8B030D-6E8A-4147-A177-3AD203B41FA5}">
                      <a16:colId xmlns:a16="http://schemas.microsoft.com/office/drawing/2014/main" val="4035574807"/>
                    </a:ext>
                  </a:extLst>
                </a:gridCol>
                <a:gridCol w="493776">
                  <a:extLst>
                    <a:ext uri="{9D8B030D-6E8A-4147-A177-3AD203B41FA5}">
                      <a16:colId xmlns:a16="http://schemas.microsoft.com/office/drawing/2014/main" val="3184292396"/>
                    </a:ext>
                  </a:extLst>
                </a:gridCol>
                <a:gridCol w="493776">
                  <a:extLst>
                    <a:ext uri="{9D8B030D-6E8A-4147-A177-3AD203B41FA5}">
                      <a16:colId xmlns:a16="http://schemas.microsoft.com/office/drawing/2014/main" val="1034679101"/>
                    </a:ext>
                  </a:extLst>
                </a:gridCol>
                <a:gridCol w="493776">
                  <a:extLst>
                    <a:ext uri="{9D8B030D-6E8A-4147-A177-3AD203B41FA5}">
                      <a16:colId xmlns:a16="http://schemas.microsoft.com/office/drawing/2014/main" val="14031983"/>
                    </a:ext>
                  </a:extLst>
                </a:gridCol>
                <a:gridCol w="493776">
                  <a:extLst>
                    <a:ext uri="{9D8B030D-6E8A-4147-A177-3AD203B41FA5}">
                      <a16:colId xmlns:a16="http://schemas.microsoft.com/office/drawing/2014/main" val="3732427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903652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- 2021-12-22 11:00:04</a:t>
                      </a:r>
                      <a:r>
                        <a:rPr kumimoji="0" lang="en-US" sz="1000" b="0" i="0" u="none" strike="noStrike" kern="1200" cap="none" spc="0" normalizeH="0" baseline="0" noProof="0">
                          <a:ln>
                            <a:noFill/>
                          </a:ln>
                          <a:solidFill>
                            <a:prstClr val="black"/>
                          </a:solidFill>
                          <a:effectLst/>
                          <a:uLnTx/>
                          <a:uFillTx/>
                          <a:latin typeface="+mn-lt"/>
                          <a:ea typeface="+mn-ea"/>
                          <a:cs typeface="+mn-cs"/>
                        </a:rPr>
                        <a:t>
 Wah, macam ni barulah ready untuk Krismas! Resipi Kek Lapis Cool Mint Chocolate Duta Mem Lin  nampaknya sangat sedap! Anda pun mesti nak cuba kan? Ini Buttercup dan Duta Baking Buttercup kongsikan khas untuk anda. Jangan lupa untuk LIKE!  
#buttercupmalaysia #dutabakingbuttercup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https://quintly-image-storage.s3.amazonaws.com/9d175cdd28e15bd0c0c48ee24cf94e12/af0c14249cd045858f3853f7c1de52f2.jpg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3301221195"/>
                  </a:ext>
                </a:extLst>
              </a:tr>
            </a:tbl>
          </a:graphicData>
        </a:graphic>
      </p:graphicFrame>
      <p:sp>
        <p:nvSpPr>
          <p:cNvPr id="4" name="Text Placeholder 3">
            <a:extLst>
              <a:ext uri="{FF2B5EF4-FFF2-40B4-BE49-F238E27FC236}">
                <a16:creationId xmlns:a16="http://schemas.microsoft.com/office/drawing/2014/main" id="{4A637904-9462-474D-BDC4-FD08A5ECA10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174459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55764-E3D0-4CEB-9DDF-3E513FF61F2F}"/>
              </a:ext>
            </a:extLst>
          </p:cNvPr>
          <p:cNvSpPr>
            <a:spLocks noGrp="1"/>
          </p:cNvSpPr>
          <p:nvPr>
            <p:ph type="title"/>
          </p:nvPr>
        </p:nvSpPr>
        <p:spPr/>
        <p:txBody>
          <a:bodyPr/>
          <a:lstStyle/>
          <a:p>
            <a:r>
              <a:rPr lang="en-US"/>
              <a:t>Facebook Facebook FB - Own Posts Table I-Rate (Insights)  | Buttercup Malaysia - 11 of 25</a:t>
            </a:r>
          </a:p>
        </p:txBody>
      </p:sp>
      <p:graphicFrame>
        <p:nvGraphicFramePr>
          <p:cNvPr id="5" name="Table Placeholder 4">
            <a:extLst>
              <a:ext uri="{FF2B5EF4-FFF2-40B4-BE49-F238E27FC236}">
                <a16:creationId xmlns:a16="http://schemas.microsoft.com/office/drawing/2014/main" id="{C8DC6583-66BB-446D-A4F5-4AE7E374FDFF}"/>
              </a:ext>
            </a:extLst>
          </p:cNvPr>
          <p:cNvGraphicFramePr>
            <a:graphicFrameLocks noGrp="1"/>
          </p:cNvGraphicFramePr>
          <p:nvPr>
            <p:ph type="tbl" sz="quarter" idx="13"/>
            <p:extLst>
              <p:ext uri="{D42A27DB-BD31-4B8C-83A1-F6EECF244321}">
                <p14:modId xmlns:p14="http://schemas.microsoft.com/office/powerpoint/2010/main" val="2570745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73454142"/>
                    </a:ext>
                  </a:extLst>
                </a:gridCol>
                <a:gridCol w="987552">
                  <a:extLst>
                    <a:ext uri="{9D8B030D-6E8A-4147-A177-3AD203B41FA5}">
                      <a16:colId xmlns:a16="http://schemas.microsoft.com/office/drawing/2014/main" val="738630422"/>
                    </a:ext>
                  </a:extLst>
                </a:gridCol>
                <a:gridCol w="658368">
                  <a:extLst>
                    <a:ext uri="{9D8B030D-6E8A-4147-A177-3AD203B41FA5}">
                      <a16:colId xmlns:a16="http://schemas.microsoft.com/office/drawing/2014/main" val="922454352"/>
                    </a:ext>
                  </a:extLst>
                </a:gridCol>
                <a:gridCol w="658368">
                  <a:extLst>
                    <a:ext uri="{9D8B030D-6E8A-4147-A177-3AD203B41FA5}">
                      <a16:colId xmlns:a16="http://schemas.microsoft.com/office/drawing/2014/main" val="1818027717"/>
                    </a:ext>
                  </a:extLst>
                </a:gridCol>
                <a:gridCol w="493776">
                  <a:extLst>
                    <a:ext uri="{9D8B030D-6E8A-4147-A177-3AD203B41FA5}">
                      <a16:colId xmlns:a16="http://schemas.microsoft.com/office/drawing/2014/main" val="1651737972"/>
                    </a:ext>
                  </a:extLst>
                </a:gridCol>
                <a:gridCol w="493776">
                  <a:extLst>
                    <a:ext uri="{9D8B030D-6E8A-4147-A177-3AD203B41FA5}">
                      <a16:colId xmlns:a16="http://schemas.microsoft.com/office/drawing/2014/main" val="2413518936"/>
                    </a:ext>
                  </a:extLst>
                </a:gridCol>
                <a:gridCol w="411480">
                  <a:extLst>
                    <a:ext uri="{9D8B030D-6E8A-4147-A177-3AD203B41FA5}">
                      <a16:colId xmlns:a16="http://schemas.microsoft.com/office/drawing/2014/main" val="173337850"/>
                    </a:ext>
                  </a:extLst>
                </a:gridCol>
                <a:gridCol w="493776">
                  <a:extLst>
                    <a:ext uri="{9D8B030D-6E8A-4147-A177-3AD203B41FA5}">
                      <a16:colId xmlns:a16="http://schemas.microsoft.com/office/drawing/2014/main" val="1868039068"/>
                    </a:ext>
                  </a:extLst>
                </a:gridCol>
                <a:gridCol w="493776">
                  <a:extLst>
                    <a:ext uri="{9D8B030D-6E8A-4147-A177-3AD203B41FA5}">
                      <a16:colId xmlns:a16="http://schemas.microsoft.com/office/drawing/2014/main" val="2718113379"/>
                    </a:ext>
                  </a:extLst>
                </a:gridCol>
                <a:gridCol w="493776">
                  <a:extLst>
                    <a:ext uri="{9D8B030D-6E8A-4147-A177-3AD203B41FA5}">
                      <a16:colId xmlns:a16="http://schemas.microsoft.com/office/drawing/2014/main" val="1317142749"/>
                    </a:ext>
                  </a:extLst>
                </a:gridCol>
                <a:gridCol w="493776">
                  <a:extLst>
                    <a:ext uri="{9D8B030D-6E8A-4147-A177-3AD203B41FA5}">
                      <a16:colId xmlns:a16="http://schemas.microsoft.com/office/drawing/2014/main" val="463189906"/>
                    </a:ext>
                  </a:extLst>
                </a:gridCol>
                <a:gridCol w="493776">
                  <a:extLst>
                    <a:ext uri="{9D8B030D-6E8A-4147-A177-3AD203B41FA5}">
                      <a16:colId xmlns:a16="http://schemas.microsoft.com/office/drawing/2014/main" val="3932550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799637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- 2021-12-22 10:00:00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Ho ho ho! 
Jom kira bersama Buttercup berapa banyak produk Buttercup yang ada di dalam gambar ini! 
Anda hanya perlu ikuti langkah mudah ini:
1. Pastikan anda LIKE Facebook Buttercup.
2. Kira dan kongsikan jawapan anda di ruangan komen. 
3. Share dan Tag 5 rakan-rakan anda! 
Mudah kan? 
Hanya 3 pemenang bertuah yang akan dipilih 
untuk memenangi hadiah menarik! Jangan lepaskan peluang anda! 
Peraduan tamat pada: 29 December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https://quintly-image-storage.s3.amazonaws.com/9d175cdd28e15bd0c0c48ee24cf94e12/f1893e035d7088f775aba072ad1b25ae.png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extLst>
                  <a:ext uri="{0D108BD9-81ED-4DB2-BD59-A6C34878D82A}">
                    <a16:rowId xmlns:a16="http://schemas.microsoft.com/office/drawing/2014/main" val="2703767000"/>
                  </a:ext>
                </a:extLst>
              </a:tr>
            </a:tbl>
          </a:graphicData>
        </a:graphic>
      </p:graphicFrame>
      <p:sp>
        <p:nvSpPr>
          <p:cNvPr id="4" name="Text Placeholder 3">
            <a:extLst>
              <a:ext uri="{FF2B5EF4-FFF2-40B4-BE49-F238E27FC236}">
                <a16:creationId xmlns:a16="http://schemas.microsoft.com/office/drawing/2014/main" id="{7C360932-0073-445B-BCB4-DAC57549AF7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1067266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C8F24-4C42-4FB4-BE4B-A9DF2B3D9559}"/>
              </a:ext>
            </a:extLst>
          </p:cNvPr>
          <p:cNvSpPr>
            <a:spLocks noGrp="1"/>
          </p:cNvSpPr>
          <p:nvPr>
            <p:ph type="title"/>
          </p:nvPr>
        </p:nvSpPr>
        <p:spPr/>
        <p:txBody>
          <a:bodyPr/>
          <a:lstStyle/>
          <a:p>
            <a:r>
              <a:rPr lang="en-US"/>
              <a:t>Facebook Facebook FB - Own Posts Table I-Rate (Insights)  | Buttercup Malaysia - 12 of 25</a:t>
            </a:r>
          </a:p>
        </p:txBody>
      </p:sp>
      <p:graphicFrame>
        <p:nvGraphicFramePr>
          <p:cNvPr id="5" name="Table Placeholder 4">
            <a:extLst>
              <a:ext uri="{FF2B5EF4-FFF2-40B4-BE49-F238E27FC236}">
                <a16:creationId xmlns:a16="http://schemas.microsoft.com/office/drawing/2014/main" id="{5201E461-5197-45A2-BD76-269FDC83F552}"/>
              </a:ext>
            </a:extLst>
          </p:cNvPr>
          <p:cNvGraphicFramePr>
            <a:graphicFrameLocks noGrp="1"/>
          </p:cNvGraphicFramePr>
          <p:nvPr>
            <p:ph type="tbl" sz="quarter" idx="13"/>
            <p:extLst>
              <p:ext uri="{D42A27DB-BD31-4B8C-83A1-F6EECF244321}">
                <p14:modId xmlns:p14="http://schemas.microsoft.com/office/powerpoint/2010/main" val="2949713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61675748"/>
                    </a:ext>
                  </a:extLst>
                </a:gridCol>
                <a:gridCol w="987552">
                  <a:extLst>
                    <a:ext uri="{9D8B030D-6E8A-4147-A177-3AD203B41FA5}">
                      <a16:colId xmlns:a16="http://schemas.microsoft.com/office/drawing/2014/main" val="1220233715"/>
                    </a:ext>
                  </a:extLst>
                </a:gridCol>
                <a:gridCol w="658368">
                  <a:extLst>
                    <a:ext uri="{9D8B030D-6E8A-4147-A177-3AD203B41FA5}">
                      <a16:colId xmlns:a16="http://schemas.microsoft.com/office/drawing/2014/main" val="1451870813"/>
                    </a:ext>
                  </a:extLst>
                </a:gridCol>
                <a:gridCol w="658368">
                  <a:extLst>
                    <a:ext uri="{9D8B030D-6E8A-4147-A177-3AD203B41FA5}">
                      <a16:colId xmlns:a16="http://schemas.microsoft.com/office/drawing/2014/main" val="4071582609"/>
                    </a:ext>
                  </a:extLst>
                </a:gridCol>
                <a:gridCol w="493776">
                  <a:extLst>
                    <a:ext uri="{9D8B030D-6E8A-4147-A177-3AD203B41FA5}">
                      <a16:colId xmlns:a16="http://schemas.microsoft.com/office/drawing/2014/main" val="4027791759"/>
                    </a:ext>
                  </a:extLst>
                </a:gridCol>
                <a:gridCol w="493776">
                  <a:extLst>
                    <a:ext uri="{9D8B030D-6E8A-4147-A177-3AD203B41FA5}">
                      <a16:colId xmlns:a16="http://schemas.microsoft.com/office/drawing/2014/main" val="2380268223"/>
                    </a:ext>
                  </a:extLst>
                </a:gridCol>
                <a:gridCol w="411480">
                  <a:extLst>
                    <a:ext uri="{9D8B030D-6E8A-4147-A177-3AD203B41FA5}">
                      <a16:colId xmlns:a16="http://schemas.microsoft.com/office/drawing/2014/main" val="2457883134"/>
                    </a:ext>
                  </a:extLst>
                </a:gridCol>
                <a:gridCol w="493776">
                  <a:extLst>
                    <a:ext uri="{9D8B030D-6E8A-4147-A177-3AD203B41FA5}">
                      <a16:colId xmlns:a16="http://schemas.microsoft.com/office/drawing/2014/main" val="1326648545"/>
                    </a:ext>
                  </a:extLst>
                </a:gridCol>
                <a:gridCol w="493776">
                  <a:extLst>
                    <a:ext uri="{9D8B030D-6E8A-4147-A177-3AD203B41FA5}">
                      <a16:colId xmlns:a16="http://schemas.microsoft.com/office/drawing/2014/main" val="2722832807"/>
                    </a:ext>
                  </a:extLst>
                </a:gridCol>
                <a:gridCol w="493776">
                  <a:extLst>
                    <a:ext uri="{9D8B030D-6E8A-4147-A177-3AD203B41FA5}">
                      <a16:colId xmlns:a16="http://schemas.microsoft.com/office/drawing/2014/main" val="3498729087"/>
                    </a:ext>
                  </a:extLst>
                </a:gridCol>
                <a:gridCol w="493776">
                  <a:extLst>
                    <a:ext uri="{9D8B030D-6E8A-4147-A177-3AD203B41FA5}">
                      <a16:colId xmlns:a16="http://schemas.microsoft.com/office/drawing/2014/main" val="3669342873"/>
                    </a:ext>
                  </a:extLst>
                </a:gridCol>
                <a:gridCol w="493776">
                  <a:extLst>
                    <a:ext uri="{9D8B030D-6E8A-4147-A177-3AD203B41FA5}">
                      <a16:colId xmlns:a16="http://schemas.microsoft.com/office/drawing/2014/main" val="3079396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088927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- 2021-12-20 10:30:00</a:t>
                      </a:r>
                      <a:r>
                        <a:rPr kumimoji="0" lang="en-US" sz="1000" b="0" i="0" u="none" strike="noStrike" kern="1200" cap="none" spc="0" normalizeH="0" baseline="0" noProof="0">
                          <a:ln>
                            <a:noFill/>
                          </a:ln>
                          <a:solidFill>
                            <a:prstClr val="black"/>
                          </a:solidFill>
                          <a:effectLst/>
                          <a:uLnTx/>
                          <a:uFillTx/>
                          <a:latin typeface="+mn-lt"/>
                          <a:ea typeface="+mn-ea"/>
                          <a:cs typeface="+mn-cs"/>
                        </a:rPr>
                        <a:t>
 Susah nak buat frosting? Jangan risau, Buttercup sentiasa ada penyelesaian untuk anda ;) Kita gunakan marshmallow! 
Celupkan satu sisi marshmallow dalam air supaya ia kekal terletak. Kemudian, letakkan ke atas biskut anda apabila ia mempunyai baki 3-5 minit untuk dibakar. Ia akan mula cair tapi tidak terlalu cair. Keluarkan biskut anda dan hiaskan marshamallow anda di atas biskut mengikut citarasa! Pastikan marshamallow anda tidak bertukar menjadi warna coklat, ia akan menjadi terlalu cair untuk dihiaskan. 
#TipButtercup
Sumber: https://www.readersdigest.ca/food/cooking-tips/christmas-cookie-baking-hacks/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https://quintly-image-storage.s3.amazonaws.com/9d175cdd28e15bd0c0c48ee24cf94e12/984267a97e033abdfa577c4e9e1fee35.jpg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2309108096"/>
                  </a:ext>
                </a:extLst>
              </a:tr>
            </a:tbl>
          </a:graphicData>
        </a:graphic>
      </p:graphicFrame>
      <p:sp>
        <p:nvSpPr>
          <p:cNvPr id="4" name="Text Placeholder 3">
            <a:extLst>
              <a:ext uri="{FF2B5EF4-FFF2-40B4-BE49-F238E27FC236}">
                <a16:creationId xmlns:a16="http://schemas.microsoft.com/office/drawing/2014/main" id="{AA2C3270-4533-4AC7-B488-20E324D585B0}"/>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8465825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A73D5-5A78-4755-8EDB-69B85F7308D1}"/>
              </a:ext>
            </a:extLst>
          </p:cNvPr>
          <p:cNvSpPr>
            <a:spLocks noGrp="1"/>
          </p:cNvSpPr>
          <p:nvPr>
            <p:ph type="title"/>
          </p:nvPr>
        </p:nvSpPr>
        <p:spPr/>
        <p:txBody>
          <a:bodyPr/>
          <a:lstStyle/>
          <a:p>
            <a:r>
              <a:rPr lang="en-US"/>
              <a:t>Facebook Facebook FB - Own Posts Table I-Rate (Insights)  | Buttercup Malaysia - 13 of 25</a:t>
            </a:r>
          </a:p>
        </p:txBody>
      </p:sp>
      <p:graphicFrame>
        <p:nvGraphicFramePr>
          <p:cNvPr id="5" name="Table Placeholder 4">
            <a:extLst>
              <a:ext uri="{FF2B5EF4-FFF2-40B4-BE49-F238E27FC236}">
                <a16:creationId xmlns:a16="http://schemas.microsoft.com/office/drawing/2014/main" id="{3FD4074B-14B8-4185-9E3B-5A64CBCC324C}"/>
              </a:ext>
            </a:extLst>
          </p:cNvPr>
          <p:cNvGraphicFramePr>
            <a:graphicFrameLocks noGrp="1"/>
          </p:cNvGraphicFramePr>
          <p:nvPr>
            <p:ph type="tbl" sz="quarter" idx="13"/>
            <p:extLst>
              <p:ext uri="{D42A27DB-BD31-4B8C-83A1-F6EECF244321}">
                <p14:modId xmlns:p14="http://schemas.microsoft.com/office/powerpoint/2010/main" val="4173901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88287652"/>
                    </a:ext>
                  </a:extLst>
                </a:gridCol>
                <a:gridCol w="987552">
                  <a:extLst>
                    <a:ext uri="{9D8B030D-6E8A-4147-A177-3AD203B41FA5}">
                      <a16:colId xmlns:a16="http://schemas.microsoft.com/office/drawing/2014/main" val="635341325"/>
                    </a:ext>
                  </a:extLst>
                </a:gridCol>
                <a:gridCol w="658368">
                  <a:extLst>
                    <a:ext uri="{9D8B030D-6E8A-4147-A177-3AD203B41FA5}">
                      <a16:colId xmlns:a16="http://schemas.microsoft.com/office/drawing/2014/main" val="549719633"/>
                    </a:ext>
                  </a:extLst>
                </a:gridCol>
                <a:gridCol w="658368">
                  <a:extLst>
                    <a:ext uri="{9D8B030D-6E8A-4147-A177-3AD203B41FA5}">
                      <a16:colId xmlns:a16="http://schemas.microsoft.com/office/drawing/2014/main" val="2040267053"/>
                    </a:ext>
                  </a:extLst>
                </a:gridCol>
                <a:gridCol w="493776">
                  <a:extLst>
                    <a:ext uri="{9D8B030D-6E8A-4147-A177-3AD203B41FA5}">
                      <a16:colId xmlns:a16="http://schemas.microsoft.com/office/drawing/2014/main" val="3155913359"/>
                    </a:ext>
                  </a:extLst>
                </a:gridCol>
                <a:gridCol w="493776">
                  <a:extLst>
                    <a:ext uri="{9D8B030D-6E8A-4147-A177-3AD203B41FA5}">
                      <a16:colId xmlns:a16="http://schemas.microsoft.com/office/drawing/2014/main" val="3602055260"/>
                    </a:ext>
                  </a:extLst>
                </a:gridCol>
                <a:gridCol w="411480">
                  <a:extLst>
                    <a:ext uri="{9D8B030D-6E8A-4147-A177-3AD203B41FA5}">
                      <a16:colId xmlns:a16="http://schemas.microsoft.com/office/drawing/2014/main" val="4230280746"/>
                    </a:ext>
                  </a:extLst>
                </a:gridCol>
                <a:gridCol w="493776">
                  <a:extLst>
                    <a:ext uri="{9D8B030D-6E8A-4147-A177-3AD203B41FA5}">
                      <a16:colId xmlns:a16="http://schemas.microsoft.com/office/drawing/2014/main" val="2863850232"/>
                    </a:ext>
                  </a:extLst>
                </a:gridCol>
                <a:gridCol w="493776">
                  <a:extLst>
                    <a:ext uri="{9D8B030D-6E8A-4147-A177-3AD203B41FA5}">
                      <a16:colId xmlns:a16="http://schemas.microsoft.com/office/drawing/2014/main" val="3932987506"/>
                    </a:ext>
                  </a:extLst>
                </a:gridCol>
                <a:gridCol w="493776">
                  <a:extLst>
                    <a:ext uri="{9D8B030D-6E8A-4147-A177-3AD203B41FA5}">
                      <a16:colId xmlns:a16="http://schemas.microsoft.com/office/drawing/2014/main" val="141001620"/>
                    </a:ext>
                  </a:extLst>
                </a:gridCol>
                <a:gridCol w="493776">
                  <a:extLst>
                    <a:ext uri="{9D8B030D-6E8A-4147-A177-3AD203B41FA5}">
                      <a16:colId xmlns:a16="http://schemas.microsoft.com/office/drawing/2014/main" val="1251596759"/>
                    </a:ext>
                  </a:extLst>
                </a:gridCol>
                <a:gridCol w="493776">
                  <a:extLst>
                    <a:ext uri="{9D8B030D-6E8A-4147-A177-3AD203B41FA5}">
                      <a16:colId xmlns:a16="http://schemas.microsoft.com/office/drawing/2014/main" val="1864654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984035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- 2021-12-20 10:00:00</a:t>
                      </a:r>
                      <a:r>
                        <a:rPr kumimoji="0" lang="en-US" sz="1000" b="0" i="0" u="none" strike="noStrike" kern="1200" cap="none" spc="0" normalizeH="0" baseline="0" noProof="0">
                          <a:ln>
                            <a:noFill/>
                          </a:ln>
                          <a:solidFill>
                            <a:prstClr val="black"/>
                          </a:solidFill>
                          <a:effectLst/>
                          <a:uLnTx/>
                          <a:uFillTx/>
                          <a:latin typeface="+mn-lt"/>
                          <a:ea typeface="+mn-ea"/>
                          <a:cs typeface="+mn-cs"/>
                        </a:rPr>
                        <a:t>
 Wah, diskaun 50% untuk semua produk ini?! Cepat-cepat ke Lazada sebelum kehabisan stok! Peluang ni tak datang selalu tau ;)
Add to cart dan check out sekarang! 👉 https://bit.ly/ButtercupMYLazada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https://quintly-image-storage.s3.amazonaws.com/9d175cdd28e15bd0c0c48ee24cf94e12/f73d6418bf09e2b4c5460e9fe3e8c2d9.png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extLst>
                  <a:ext uri="{0D108BD9-81ED-4DB2-BD59-A6C34878D82A}">
                    <a16:rowId xmlns:a16="http://schemas.microsoft.com/office/drawing/2014/main" val="2776156648"/>
                  </a:ext>
                </a:extLst>
              </a:tr>
            </a:tbl>
          </a:graphicData>
        </a:graphic>
      </p:graphicFrame>
      <p:sp>
        <p:nvSpPr>
          <p:cNvPr id="4" name="Text Placeholder 3">
            <a:extLst>
              <a:ext uri="{FF2B5EF4-FFF2-40B4-BE49-F238E27FC236}">
                <a16:creationId xmlns:a16="http://schemas.microsoft.com/office/drawing/2014/main" id="{3690476B-7A43-4E60-8D4A-D441AE62350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2181753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288F5-8565-423A-BA86-EF3C9062016C}"/>
              </a:ext>
            </a:extLst>
          </p:cNvPr>
          <p:cNvSpPr>
            <a:spLocks noGrp="1"/>
          </p:cNvSpPr>
          <p:nvPr>
            <p:ph type="title"/>
          </p:nvPr>
        </p:nvSpPr>
        <p:spPr/>
        <p:txBody>
          <a:bodyPr/>
          <a:lstStyle/>
          <a:p>
            <a:r>
              <a:rPr lang="en-US"/>
              <a:t>Facebook Facebook FB - Own Posts Table I-Rate (Insights)  | Buttercup Malaysia - 14 of 25</a:t>
            </a:r>
          </a:p>
        </p:txBody>
      </p:sp>
      <p:graphicFrame>
        <p:nvGraphicFramePr>
          <p:cNvPr id="5" name="Table Placeholder 4">
            <a:extLst>
              <a:ext uri="{FF2B5EF4-FFF2-40B4-BE49-F238E27FC236}">
                <a16:creationId xmlns:a16="http://schemas.microsoft.com/office/drawing/2014/main" id="{C8048DDF-3D62-44B0-8552-18D3C8F29B51}"/>
              </a:ext>
            </a:extLst>
          </p:cNvPr>
          <p:cNvGraphicFramePr>
            <a:graphicFrameLocks noGrp="1"/>
          </p:cNvGraphicFramePr>
          <p:nvPr>
            <p:ph type="tbl" sz="quarter" idx="13"/>
            <p:extLst>
              <p:ext uri="{D42A27DB-BD31-4B8C-83A1-F6EECF244321}">
                <p14:modId xmlns:p14="http://schemas.microsoft.com/office/powerpoint/2010/main" val="1255846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52143493"/>
                    </a:ext>
                  </a:extLst>
                </a:gridCol>
                <a:gridCol w="987552">
                  <a:extLst>
                    <a:ext uri="{9D8B030D-6E8A-4147-A177-3AD203B41FA5}">
                      <a16:colId xmlns:a16="http://schemas.microsoft.com/office/drawing/2014/main" val="112473499"/>
                    </a:ext>
                  </a:extLst>
                </a:gridCol>
                <a:gridCol w="658368">
                  <a:extLst>
                    <a:ext uri="{9D8B030D-6E8A-4147-A177-3AD203B41FA5}">
                      <a16:colId xmlns:a16="http://schemas.microsoft.com/office/drawing/2014/main" val="3532266259"/>
                    </a:ext>
                  </a:extLst>
                </a:gridCol>
                <a:gridCol w="658368">
                  <a:extLst>
                    <a:ext uri="{9D8B030D-6E8A-4147-A177-3AD203B41FA5}">
                      <a16:colId xmlns:a16="http://schemas.microsoft.com/office/drawing/2014/main" val="1426906758"/>
                    </a:ext>
                  </a:extLst>
                </a:gridCol>
                <a:gridCol w="493776">
                  <a:extLst>
                    <a:ext uri="{9D8B030D-6E8A-4147-A177-3AD203B41FA5}">
                      <a16:colId xmlns:a16="http://schemas.microsoft.com/office/drawing/2014/main" val="4124316027"/>
                    </a:ext>
                  </a:extLst>
                </a:gridCol>
                <a:gridCol w="493776">
                  <a:extLst>
                    <a:ext uri="{9D8B030D-6E8A-4147-A177-3AD203B41FA5}">
                      <a16:colId xmlns:a16="http://schemas.microsoft.com/office/drawing/2014/main" val="4058809279"/>
                    </a:ext>
                  </a:extLst>
                </a:gridCol>
                <a:gridCol w="411480">
                  <a:extLst>
                    <a:ext uri="{9D8B030D-6E8A-4147-A177-3AD203B41FA5}">
                      <a16:colId xmlns:a16="http://schemas.microsoft.com/office/drawing/2014/main" val="1903417974"/>
                    </a:ext>
                  </a:extLst>
                </a:gridCol>
                <a:gridCol w="493776">
                  <a:extLst>
                    <a:ext uri="{9D8B030D-6E8A-4147-A177-3AD203B41FA5}">
                      <a16:colId xmlns:a16="http://schemas.microsoft.com/office/drawing/2014/main" val="352307129"/>
                    </a:ext>
                  </a:extLst>
                </a:gridCol>
                <a:gridCol w="493776">
                  <a:extLst>
                    <a:ext uri="{9D8B030D-6E8A-4147-A177-3AD203B41FA5}">
                      <a16:colId xmlns:a16="http://schemas.microsoft.com/office/drawing/2014/main" val="4083289531"/>
                    </a:ext>
                  </a:extLst>
                </a:gridCol>
                <a:gridCol w="493776">
                  <a:extLst>
                    <a:ext uri="{9D8B030D-6E8A-4147-A177-3AD203B41FA5}">
                      <a16:colId xmlns:a16="http://schemas.microsoft.com/office/drawing/2014/main" val="1198629306"/>
                    </a:ext>
                  </a:extLst>
                </a:gridCol>
                <a:gridCol w="493776">
                  <a:extLst>
                    <a:ext uri="{9D8B030D-6E8A-4147-A177-3AD203B41FA5}">
                      <a16:colId xmlns:a16="http://schemas.microsoft.com/office/drawing/2014/main" val="726121950"/>
                    </a:ext>
                  </a:extLst>
                </a:gridCol>
                <a:gridCol w="493776">
                  <a:extLst>
                    <a:ext uri="{9D8B030D-6E8A-4147-A177-3AD203B41FA5}">
                      <a16:colId xmlns:a16="http://schemas.microsoft.com/office/drawing/2014/main" val="2238573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97485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- 2021-12-19 11:30:00</a:t>
                      </a:r>
                      <a:r>
                        <a:rPr kumimoji="0" lang="en-US" sz="1000" b="0" i="0" u="none" strike="noStrike" kern="1200" cap="none" spc="0" normalizeH="0" baseline="0" noProof="0">
                          <a:ln>
                            <a:noFill/>
                          </a:ln>
                          <a:solidFill>
                            <a:prstClr val="black"/>
                          </a:solidFill>
                          <a:effectLst/>
                          <a:uLnTx/>
                          <a:uFillTx/>
                          <a:latin typeface="+mn-lt"/>
                          <a:ea typeface="+mn-ea"/>
                          <a:cs typeface="+mn-cs"/>
                        </a:rPr>
                        <a:t>
 Thank you Rainbow Wong @rainbow0324 for supporting Buttercup! We are glad that your family loves Buttercup as much as we do! Indeed Buttercup can be used in a variety of dishes ;) 
_________________________________________
Repost:
</a:t>
                      </a:r>
                      <a:r>
                        <a:rPr kumimoji="0" lang="ja-JP" altLang="en-US" sz="1000" b="0" i="0" u="none" strike="noStrike" kern="1200" cap="none" spc="0" normalizeH="0" baseline="0" noProof="0">
                          <a:ln>
                            <a:noFill/>
                          </a:ln>
                          <a:solidFill>
                            <a:prstClr val="black"/>
                          </a:solidFill>
                          <a:effectLst/>
                          <a:uLnTx/>
                          <a:uFillTx/>
                          <a:latin typeface="+mn-lt"/>
                          <a:ea typeface="+mn-ea"/>
                          <a:cs typeface="+mn-cs"/>
                        </a:rPr>
                        <a:t>我最爱的</a:t>
                      </a:r>
                      <a:r>
                        <a:rPr kumimoji="0" lang="en-US" sz="1000" b="0" i="0" u="none" strike="noStrike" kern="1200" cap="none" spc="0" normalizeH="0" baseline="0" noProof="0">
                          <a:ln>
                            <a:noFill/>
                          </a:ln>
                          <a:solidFill>
                            <a:prstClr val="black"/>
                          </a:solidFill>
                          <a:effectLst/>
                          <a:uLnTx/>
                          <a:uFillTx/>
                          <a:latin typeface="+mn-lt"/>
                          <a:ea typeface="+mn-ea"/>
                          <a:cs typeface="+mn-cs"/>
                        </a:rPr>
                        <a:t>Buttercup</a:t>
                      </a:r>
                      <a:r>
                        <a:rPr kumimoji="0" lang="ja-JP" altLang="en-US" sz="1000" b="0" i="0" u="none" strike="noStrike" kern="1200" cap="none" spc="0" normalizeH="0" baseline="0" noProof="0">
                          <a:ln>
                            <a:noFill/>
                          </a:ln>
                          <a:solidFill>
                            <a:prstClr val="black"/>
                          </a:solidFill>
                          <a:effectLst/>
                          <a:uLnTx/>
                          <a:uFillTx/>
                          <a:latin typeface="+mn-lt"/>
                          <a:ea typeface="+mn-ea"/>
                          <a:cs typeface="+mn-cs"/>
                        </a:rPr>
                        <a:t>推出最新口味啦</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不但美味又健康！
我家里一直都使用这款</a:t>
                      </a:r>
                      <a:r>
                        <a:rPr kumimoji="0" lang="en-US" sz="1000" b="0" i="0" u="none" strike="noStrike" kern="1200" cap="none" spc="0" normalizeH="0" baseline="0" noProof="0">
                          <a:ln>
                            <a:noFill/>
                          </a:ln>
                          <a:solidFill>
                            <a:prstClr val="black"/>
                          </a:solidFill>
                          <a:effectLst/>
                          <a:uLnTx/>
                          <a:uFillTx/>
                          <a:latin typeface="+mn-lt"/>
                          <a:ea typeface="+mn-ea"/>
                          <a:cs typeface="+mn-cs"/>
                        </a:rPr>
                        <a:t>Buttercup，</a:t>
                      </a:r>
                      <a:r>
                        <a:rPr kumimoji="0" lang="ja-JP" altLang="en-US" sz="1000" b="0" i="0" u="none" strike="noStrike" kern="1200" cap="none" spc="0" normalizeH="0" baseline="0" noProof="0">
                          <a:ln>
                            <a:noFill/>
                          </a:ln>
                          <a:solidFill>
                            <a:prstClr val="black"/>
                          </a:solidFill>
                          <a:effectLst/>
                          <a:uLnTx/>
                          <a:uFillTx/>
                          <a:latin typeface="+mn-lt"/>
                          <a:ea typeface="+mn-ea"/>
                          <a:cs typeface="+mn-cs"/>
                        </a:rPr>
                        <a:t>绝对的大众价格，小资可以负担，让你非常快速轻轻松松准备一餐。</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加上</a:t>
                      </a:r>
                      <a:r>
                        <a:rPr kumimoji="0" lang="en-US" sz="1000" b="0" i="0" u="none" strike="noStrike" kern="1200" cap="none" spc="0" normalizeH="0" baseline="0" noProof="0">
                          <a:ln>
                            <a:noFill/>
                          </a:ln>
                          <a:solidFill>
                            <a:prstClr val="black"/>
                          </a:solidFill>
                          <a:effectLst/>
                          <a:uLnTx/>
                          <a:uFillTx/>
                          <a:latin typeface="+mn-lt"/>
                          <a:ea typeface="+mn-ea"/>
                          <a:cs typeface="+mn-cs"/>
                        </a:rPr>
                        <a:t>Buttercup</a:t>
                      </a:r>
                      <a:r>
                        <a:rPr kumimoji="0" lang="ja-JP" altLang="en-US" sz="1000" b="0" i="0" u="none" strike="noStrike" kern="1200" cap="none" spc="0" normalizeH="0" baseline="0" noProof="0">
                          <a:ln>
                            <a:noFill/>
                          </a:ln>
                          <a:solidFill>
                            <a:prstClr val="black"/>
                          </a:solidFill>
                          <a:effectLst/>
                          <a:uLnTx/>
                          <a:uFillTx/>
                          <a:latin typeface="+mn-lt"/>
                          <a:ea typeface="+mn-ea"/>
                          <a:cs typeface="+mn-cs"/>
                        </a:rPr>
                        <a:t>好处太多了，不含胆固醇以及拥有丰富的维他命𝗔</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𝗗</a:t>
                      </a:r>
                      <a:r>
                        <a:rPr kumimoji="0" lang="en-US" altLang="ja-JP" sz="1000" b="0" i="0" u="none" strike="noStrike" kern="1200" cap="none" spc="0" normalizeH="0" baseline="0" noProof="0">
                          <a:ln>
                            <a:noFill/>
                          </a:ln>
                          <a:solidFill>
                            <a:prstClr val="black"/>
                          </a:solidFill>
                          <a:effectLst/>
                          <a:uLnTx/>
                          <a:uFillTx/>
                          <a:latin typeface="+mn-lt"/>
                          <a:ea typeface="+mn-ea"/>
                          <a:cs typeface="+mn-cs"/>
                        </a:rPr>
                        <a:t>3 </a:t>
                      </a:r>
                      <a:r>
                        <a:rPr kumimoji="0" lang="ja-JP" altLang="en-US" sz="1000" b="0" i="0" u="none" strike="noStrike" kern="1200" cap="none" spc="0" normalizeH="0" baseline="0" noProof="0">
                          <a:ln>
                            <a:noFill/>
                          </a:ln>
                          <a:solidFill>
                            <a:prstClr val="black"/>
                          </a:solidFill>
                          <a:effectLst/>
                          <a:uLnTx/>
                          <a:uFillTx/>
                          <a:latin typeface="+mn-lt"/>
                          <a:ea typeface="+mn-ea"/>
                          <a:cs typeface="+mn-cs"/>
                        </a:rPr>
                        <a:t>和𝗘❣️
一块牛油可以变化出各种美食，甚至搭配许多食物都会变成绝绝子</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集美们赶紧</a:t>
                      </a:r>
                      <a:r>
                        <a:rPr kumimoji="0" lang="en-US" sz="1000" b="0" i="0" u="none" strike="noStrike" kern="1200" cap="none" spc="0" normalizeH="0" baseline="0" noProof="0">
                          <a:ln>
                            <a:noFill/>
                          </a:ln>
                          <a:solidFill>
                            <a:prstClr val="black"/>
                          </a:solidFill>
                          <a:effectLst/>
                          <a:uLnTx/>
                          <a:uFillTx/>
                          <a:latin typeface="+mn-lt"/>
                          <a:ea typeface="+mn-ea"/>
                          <a:cs typeface="+mn-cs"/>
                        </a:rPr>
                        <a:t>Get</a:t>
                      </a:r>
                      <a:r>
                        <a:rPr kumimoji="0" lang="ja-JP" altLang="en-US" sz="1000" b="0" i="0" u="none" strike="noStrike" kern="1200" cap="none" spc="0" normalizeH="0" baseline="0" noProof="0">
                          <a:ln>
                            <a:noFill/>
                          </a:ln>
                          <a:solidFill>
                            <a:prstClr val="black"/>
                          </a:solidFill>
                          <a:effectLst/>
                          <a:uLnTx/>
                          <a:uFillTx/>
                          <a:latin typeface="+mn-lt"/>
                          <a:ea typeface="+mn-ea"/>
                          <a:cs typeface="+mn-cs"/>
                        </a:rPr>
                        <a:t>起来</a:t>
                      </a:r>
                      <a:r>
                        <a:rPr kumimoji="0" lang="en-US" sz="1000" b="0" i="0" u="none" strike="noStrike" kern="1200" cap="none" spc="0" normalizeH="0" baseline="0" noProof="0">
                          <a:ln>
                            <a:noFill/>
                          </a:ln>
                          <a:solidFill>
                            <a:prstClr val="black"/>
                          </a:solidFill>
                          <a:effectLst/>
                          <a:uLnTx/>
                          <a:uFillTx/>
                          <a:latin typeface="+mn-lt"/>
                          <a:ea typeface="+mn-ea"/>
                          <a:cs typeface="+mn-cs"/>
                        </a:rPr>
                        <a:t>🎈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https://quintly-image-storage.s3.amazonaws.com/9d175cdd28e15bd0c0c48ee24cf94e12/a3e74431915784b46c3623c7a1d5a5ec.jpg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1291657296"/>
                  </a:ext>
                </a:extLst>
              </a:tr>
            </a:tbl>
          </a:graphicData>
        </a:graphic>
      </p:graphicFrame>
      <p:sp>
        <p:nvSpPr>
          <p:cNvPr id="4" name="Text Placeholder 3">
            <a:extLst>
              <a:ext uri="{FF2B5EF4-FFF2-40B4-BE49-F238E27FC236}">
                <a16:creationId xmlns:a16="http://schemas.microsoft.com/office/drawing/2014/main" id="{F4D74A60-C54A-4871-B43D-21C22A888CA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7746837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5CF5A-1C28-40D2-8B82-1292B700D460}"/>
              </a:ext>
            </a:extLst>
          </p:cNvPr>
          <p:cNvSpPr>
            <a:spLocks noGrp="1"/>
          </p:cNvSpPr>
          <p:nvPr>
            <p:ph type="title"/>
          </p:nvPr>
        </p:nvSpPr>
        <p:spPr/>
        <p:txBody>
          <a:bodyPr/>
          <a:lstStyle/>
          <a:p>
            <a:r>
              <a:rPr lang="en-US"/>
              <a:t>Facebook Facebook FB - Own Posts Table I-Rate (Insights)  | Buttercup Malaysia - 15 of 25</a:t>
            </a:r>
          </a:p>
        </p:txBody>
      </p:sp>
      <p:graphicFrame>
        <p:nvGraphicFramePr>
          <p:cNvPr id="5" name="Table Placeholder 4">
            <a:extLst>
              <a:ext uri="{FF2B5EF4-FFF2-40B4-BE49-F238E27FC236}">
                <a16:creationId xmlns:a16="http://schemas.microsoft.com/office/drawing/2014/main" id="{69553950-C34C-44EE-BEA9-2AA6EF267992}"/>
              </a:ext>
            </a:extLst>
          </p:cNvPr>
          <p:cNvGraphicFramePr>
            <a:graphicFrameLocks noGrp="1"/>
          </p:cNvGraphicFramePr>
          <p:nvPr>
            <p:ph type="tbl" sz="quarter" idx="13"/>
            <p:extLst>
              <p:ext uri="{D42A27DB-BD31-4B8C-83A1-F6EECF244321}">
                <p14:modId xmlns:p14="http://schemas.microsoft.com/office/powerpoint/2010/main" val="3253958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56822047"/>
                    </a:ext>
                  </a:extLst>
                </a:gridCol>
                <a:gridCol w="987552">
                  <a:extLst>
                    <a:ext uri="{9D8B030D-6E8A-4147-A177-3AD203B41FA5}">
                      <a16:colId xmlns:a16="http://schemas.microsoft.com/office/drawing/2014/main" val="1886565647"/>
                    </a:ext>
                  </a:extLst>
                </a:gridCol>
                <a:gridCol w="658368">
                  <a:extLst>
                    <a:ext uri="{9D8B030D-6E8A-4147-A177-3AD203B41FA5}">
                      <a16:colId xmlns:a16="http://schemas.microsoft.com/office/drawing/2014/main" val="4146862750"/>
                    </a:ext>
                  </a:extLst>
                </a:gridCol>
                <a:gridCol w="658368">
                  <a:extLst>
                    <a:ext uri="{9D8B030D-6E8A-4147-A177-3AD203B41FA5}">
                      <a16:colId xmlns:a16="http://schemas.microsoft.com/office/drawing/2014/main" val="3692591422"/>
                    </a:ext>
                  </a:extLst>
                </a:gridCol>
                <a:gridCol w="493776">
                  <a:extLst>
                    <a:ext uri="{9D8B030D-6E8A-4147-A177-3AD203B41FA5}">
                      <a16:colId xmlns:a16="http://schemas.microsoft.com/office/drawing/2014/main" val="1605416832"/>
                    </a:ext>
                  </a:extLst>
                </a:gridCol>
                <a:gridCol w="493776">
                  <a:extLst>
                    <a:ext uri="{9D8B030D-6E8A-4147-A177-3AD203B41FA5}">
                      <a16:colId xmlns:a16="http://schemas.microsoft.com/office/drawing/2014/main" val="280236998"/>
                    </a:ext>
                  </a:extLst>
                </a:gridCol>
                <a:gridCol w="411480">
                  <a:extLst>
                    <a:ext uri="{9D8B030D-6E8A-4147-A177-3AD203B41FA5}">
                      <a16:colId xmlns:a16="http://schemas.microsoft.com/office/drawing/2014/main" val="2957180989"/>
                    </a:ext>
                  </a:extLst>
                </a:gridCol>
                <a:gridCol w="493776">
                  <a:extLst>
                    <a:ext uri="{9D8B030D-6E8A-4147-A177-3AD203B41FA5}">
                      <a16:colId xmlns:a16="http://schemas.microsoft.com/office/drawing/2014/main" val="2503079218"/>
                    </a:ext>
                  </a:extLst>
                </a:gridCol>
                <a:gridCol w="493776">
                  <a:extLst>
                    <a:ext uri="{9D8B030D-6E8A-4147-A177-3AD203B41FA5}">
                      <a16:colId xmlns:a16="http://schemas.microsoft.com/office/drawing/2014/main" val="2116216326"/>
                    </a:ext>
                  </a:extLst>
                </a:gridCol>
                <a:gridCol w="493776">
                  <a:extLst>
                    <a:ext uri="{9D8B030D-6E8A-4147-A177-3AD203B41FA5}">
                      <a16:colId xmlns:a16="http://schemas.microsoft.com/office/drawing/2014/main" val="970929636"/>
                    </a:ext>
                  </a:extLst>
                </a:gridCol>
                <a:gridCol w="493776">
                  <a:extLst>
                    <a:ext uri="{9D8B030D-6E8A-4147-A177-3AD203B41FA5}">
                      <a16:colId xmlns:a16="http://schemas.microsoft.com/office/drawing/2014/main" val="538273421"/>
                    </a:ext>
                  </a:extLst>
                </a:gridCol>
                <a:gridCol w="493776">
                  <a:extLst>
                    <a:ext uri="{9D8B030D-6E8A-4147-A177-3AD203B41FA5}">
                      <a16:colId xmlns:a16="http://schemas.microsoft.com/office/drawing/2014/main" val="1217229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128229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- 2021-12-19 10:15:00</a:t>
                      </a:r>
                      <a:r>
                        <a:rPr kumimoji="0" lang="en-US" sz="1000" b="0" i="0" u="none" strike="noStrike" kern="1200" cap="none" spc="0" normalizeH="0" baseline="0" noProof="0">
                          <a:ln>
                            <a:noFill/>
                          </a:ln>
                          <a:solidFill>
                            <a:prstClr val="black"/>
                          </a:solidFill>
                          <a:effectLst/>
                          <a:uLnTx/>
                          <a:uFillTx/>
                          <a:latin typeface="+mn-lt"/>
                          <a:ea typeface="+mn-ea"/>
                          <a:cs typeface="+mn-cs"/>
                        </a:rPr>
                        <a:t>
 The Chefs have spoken! 
Buttercup memang dapat memberikan aroma yang wangi dan mampu untuk meningkatkan lagi rasa masakan anda!
Seperti kata Chef Joe “there’s only one word, try to believe!”
Jadi, jom dapatkan Buttercup anda di Lazada atau di pasar raya berdekatan anda ;)
https://bit.ly/ButtercupMYLazada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https://quintly-image-storage.s3.amazonaws.com/9d175cdd28e15bd0c0c48ee24cf94e12/f7bb52a53ea1319dc3bffca2ad708cf4.jpg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extLst>
                  <a:ext uri="{0D108BD9-81ED-4DB2-BD59-A6C34878D82A}">
                    <a16:rowId xmlns:a16="http://schemas.microsoft.com/office/drawing/2014/main" val="1577535434"/>
                  </a:ext>
                </a:extLst>
              </a:tr>
            </a:tbl>
          </a:graphicData>
        </a:graphic>
      </p:graphicFrame>
      <p:sp>
        <p:nvSpPr>
          <p:cNvPr id="4" name="Text Placeholder 3">
            <a:extLst>
              <a:ext uri="{FF2B5EF4-FFF2-40B4-BE49-F238E27FC236}">
                <a16:creationId xmlns:a16="http://schemas.microsoft.com/office/drawing/2014/main" id="{75FA4A42-9E5F-40CA-8CF2-1FE089822EE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3051901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02A6-22CB-49EB-B0FA-6E874247A35C}"/>
              </a:ext>
            </a:extLst>
          </p:cNvPr>
          <p:cNvSpPr>
            <a:spLocks noGrp="1"/>
          </p:cNvSpPr>
          <p:nvPr>
            <p:ph type="title"/>
          </p:nvPr>
        </p:nvSpPr>
        <p:spPr/>
        <p:txBody>
          <a:bodyPr/>
          <a:lstStyle/>
          <a:p>
            <a:r>
              <a:rPr lang="en-US"/>
              <a:t>Facebook Facebook FB - Own Posts Table I-Rate (Insights)  | Buttercup Malaysia - 16 of 25</a:t>
            </a:r>
          </a:p>
        </p:txBody>
      </p:sp>
      <p:graphicFrame>
        <p:nvGraphicFramePr>
          <p:cNvPr id="5" name="Table Placeholder 4">
            <a:extLst>
              <a:ext uri="{FF2B5EF4-FFF2-40B4-BE49-F238E27FC236}">
                <a16:creationId xmlns:a16="http://schemas.microsoft.com/office/drawing/2014/main" id="{4541D4BF-ECD8-4A4D-ADAE-415228EDF253}"/>
              </a:ext>
            </a:extLst>
          </p:cNvPr>
          <p:cNvGraphicFramePr>
            <a:graphicFrameLocks noGrp="1"/>
          </p:cNvGraphicFramePr>
          <p:nvPr>
            <p:ph type="tbl" sz="quarter" idx="13"/>
            <p:extLst>
              <p:ext uri="{D42A27DB-BD31-4B8C-83A1-F6EECF244321}">
                <p14:modId xmlns:p14="http://schemas.microsoft.com/office/powerpoint/2010/main" val="3547027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04450415"/>
                    </a:ext>
                  </a:extLst>
                </a:gridCol>
                <a:gridCol w="987552">
                  <a:extLst>
                    <a:ext uri="{9D8B030D-6E8A-4147-A177-3AD203B41FA5}">
                      <a16:colId xmlns:a16="http://schemas.microsoft.com/office/drawing/2014/main" val="3992768117"/>
                    </a:ext>
                  </a:extLst>
                </a:gridCol>
                <a:gridCol w="658368">
                  <a:extLst>
                    <a:ext uri="{9D8B030D-6E8A-4147-A177-3AD203B41FA5}">
                      <a16:colId xmlns:a16="http://schemas.microsoft.com/office/drawing/2014/main" val="924888129"/>
                    </a:ext>
                  </a:extLst>
                </a:gridCol>
                <a:gridCol w="658368">
                  <a:extLst>
                    <a:ext uri="{9D8B030D-6E8A-4147-A177-3AD203B41FA5}">
                      <a16:colId xmlns:a16="http://schemas.microsoft.com/office/drawing/2014/main" val="3731241869"/>
                    </a:ext>
                  </a:extLst>
                </a:gridCol>
                <a:gridCol w="493776">
                  <a:extLst>
                    <a:ext uri="{9D8B030D-6E8A-4147-A177-3AD203B41FA5}">
                      <a16:colId xmlns:a16="http://schemas.microsoft.com/office/drawing/2014/main" val="194489312"/>
                    </a:ext>
                  </a:extLst>
                </a:gridCol>
                <a:gridCol w="493776">
                  <a:extLst>
                    <a:ext uri="{9D8B030D-6E8A-4147-A177-3AD203B41FA5}">
                      <a16:colId xmlns:a16="http://schemas.microsoft.com/office/drawing/2014/main" val="1848208114"/>
                    </a:ext>
                  </a:extLst>
                </a:gridCol>
                <a:gridCol w="411480">
                  <a:extLst>
                    <a:ext uri="{9D8B030D-6E8A-4147-A177-3AD203B41FA5}">
                      <a16:colId xmlns:a16="http://schemas.microsoft.com/office/drawing/2014/main" val="1318843309"/>
                    </a:ext>
                  </a:extLst>
                </a:gridCol>
                <a:gridCol w="493776">
                  <a:extLst>
                    <a:ext uri="{9D8B030D-6E8A-4147-A177-3AD203B41FA5}">
                      <a16:colId xmlns:a16="http://schemas.microsoft.com/office/drawing/2014/main" val="1566240658"/>
                    </a:ext>
                  </a:extLst>
                </a:gridCol>
                <a:gridCol w="493776">
                  <a:extLst>
                    <a:ext uri="{9D8B030D-6E8A-4147-A177-3AD203B41FA5}">
                      <a16:colId xmlns:a16="http://schemas.microsoft.com/office/drawing/2014/main" val="3970010325"/>
                    </a:ext>
                  </a:extLst>
                </a:gridCol>
                <a:gridCol w="493776">
                  <a:extLst>
                    <a:ext uri="{9D8B030D-6E8A-4147-A177-3AD203B41FA5}">
                      <a16:colId xmlns:a16="http://schemas.microsoft.com/office/drawing/2014/main" val="94177001"/>
                    </a:ext>
                  </a:extLst>
                </a:gridCol>
                <a:gridCol w="493776">
                  <a:extLst>
                    <a:ext uri="{9D8B030D-6E8A-4147-A177-3AD203B41FA5}">
                      <a16:colId xmlns:a16="http://schemas.microsoft.com/office/drawing/2014/main" val="4013634185"/>
                    </a:ext>
                  </a:extLst>
                </a:gridCol>
                <a:gridCol w="493776">
                  <a:extLst>
                    <a:ext uri="{9D8B030D-6E8A-4147-A177-3AD203B41FA5}">
                      <a16:colId xmlns:a16="http://schemas.microsoft.com/office/drawing/2014/main" val="4171930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767030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- 2021-12-17 10:00:00</a:t>
                      </a:r>
                      <a:r>
                        <a:rPr kumimoji="0" lang="en-US" sz="1000" b="0" i="0" u="none" strike="noStrike" kern="1200" cap="none" spc="0" normalizeH="0" baseline="0" noProof="0">
                          <a:ln>
                            <a:noFill/>
                          </a:ln>
                          <a:solidFill>
                            <a:prstClr val="black"/>
                          </a:solidFill>
                          <a:effectLst/>
                          <a:uLnTx/>
                          <a:uFillTx/>
                          <a:latin typeface="+mn-lt"/>
                          <a:ea typeface="+mn-ea"/>
                          <a:cs typeface="+mn-cs"/>
                        </a:rPr>
                        <a:t>
 Hari baru, sarapan baru! 
Manfaatkan hari anda dengan Buttercup dan telur hancur! 
#ResipiButtercup #SedapDenganButtercup #HomemadeWithLove
Telur hancur Buttercup 
Bahan-bahan:
40g Buttercup yang sejuk dan telah dipotong kecil 
4 biji telur 
Secubit garam dan lada
Arahan: 
1. Dalam satu mangkuk, pukul telur sehingga sebati.
2. Masukkan 2 sudu Buttercup dan kacau tapi jangan kacau sehingga ia terlalu sebati dengan telur. 
3. Gunakan lebihan Buttercup dan panaskan ia di atas kuali pada suhu sederhana-rendah. 
4. Setelah ia cair dan berbuih, masukkan campuran telur dan masak selama 1 minit tanpa menyentuh telur sama sekali sehinggalah lapisan nipis terbentuk di bahagian atas telur.
5. Sebelum ia menjadi terlalu masak, kacau telur secara perlahan-lahan sengan sudu kayu. 
6. Pastikan anda kacau telur dari tepi kuali. Teruskan sehingga ia masak dengan tekstur yang anda inginkan. Ia boleh mengambil masa lebih kurang 2 minit. 
7. Taburkan garam dan lada sebagai perasa. 
Siap dan nikmati hari anda dengan Buttercup! 
Sumber: https://www.thespruceeats.com/scrambled-eggs-428352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https://quintly-image-storage.s3.amazonaws.com/9d175cdd28e15bd0c0c48ee24cf94e12/cd623c7b13de861a03d000be310c1676.jpg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3047121610"/>
                  </a:ext>
                </a:extLst>
              </a:tr>
            </a:tbl>
          </a:graphicData>
        </a:graphic>
      </p:graphicFrame>
      <p:sp>
        <p:nvSpPr>
          <p:cNvPr id="4" name="Text Placeholder 3">
            <a:extLst>
              <a:ext uri="{FF2B5EF4-FFF2-40B4-BE49-F238E27FC236}">
                <a16:creationId xmlns:a16="http://schemas.microsoft.com/office/drawing/2014/main" id="{952107E7-40C5-4CCD-9D3C-D54A02A496C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2276543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69233-950B-4541-BF04-C0CF2DE28CB4}"/>
              </a:ext>
            </a:extLst>
          </p:cNvPr>
          <p:cNvSpPr>
            <a:spLocks noGrp="1"/>
          </p:cNvSpPr>
          <p:nvPr>
            <p:ph type="title"/>
          </p:nvPr>
        </p:nvSpPr>
        <p:spPr/>
        <p:txBody>
          <a:bodyPr/>
          <a:lstStyle/>
          <a:p>
            <a:r>
              <a:rPr lang="en-US"/>
              <a:t>Facebook Facebook FB - Own Posts Table I-Rate (Insights)  | Buttercup Malaysia - 17 of 25</a:t>
            </a:r>
          </a:p>
        </p:txBody>
      </p:sp>
      <p:graphicFrame>
        <p:nvGraphicFramePr>
          <p:cNvPr id="5" name="Table Placeholder 4">
            <a:extLst>
              <a:ext uri="{FF2B5EF4-FFF2-40B4-BE49-F238E27FC236}">
                <a16:creationId xmlns:a16="http://schemas.microsoft.com/office/drawing/2014/main" id="{DB68DD00-EA85-41F2-B651-5C321894BDF0}"/>
              </a:ext>
            </a:extLst>
          </p:cNvPr>
          <p:cNvGraphicFramePr>
            <a:graphicFrameLocks noGrp="1"/>
          </p:cNvGraphicFramePr>
          <p:nvPr>
            <p:ph type="tbl" sz="quarter" idx="13"/>
            <p:extLst>
              <p:ext uri="{D42A27DB-BD31-4B8C-83A1-F6EECF244321}">
                <p14:modId xmlns:p14="http://schemas.microsoft.com/office/powerpoint/2010/main" val="2135901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16676329"/>
                    </a:ext>
                  </a:extLst>
                </a:gridCol>
                <a:gridCol w="987552">
                  <a:extLst>
                    <a:ext uri="{9D8B030D-6E8A-4147-A177-3AD203B41FA5}">
                      <a16:colId xmlns:a16="http://schemas.microsoft.com/office/drawing/2014/main" val="2782843897"/>
                    </a:ext>
                  </a:extLst>
                </a:gridCol>
                <a:gridCol w="658368">
                  <a:extLst>
                    <a:ext uri="{9D8B030D-6E8A-4147-A177-3AD203B41FA5}">
                      <a16:colId xmlns:a16="http://schemas.microsoft.com/office/drawing/2014/main" val="82650174"/>
                    </a:ext>
                  </a:extLst>
                </a:gridCol>
                <a:gridCol w="658368">
                  <a:extLst>
                    <a:ext uri="{9D8B030D-6E8A-4147-A177-3AD203B41FA5}">
                      <a16:colId xmlns:a16="http://schemas.microsoft.com/office/drawing/2014/main" val="433883833"/>
                    </a:ext>
                  </a:extLst>
                </a:gridCol>
                <a:gridCol w="493776">
                  <a:extLst>
                    <a:ext uri="{9D8B030D-6E8A-4147-A177-3AD203B41FA5}">
                      <a16:colId xmlns:a16="http://schemas.microsoft.com/office/drawing/2014/main" val="624047404"/>
                    </a:ext>
                  </a:extLst>
                </a:gridCol>
                <a:gridCol w="493776">
                  <a:extLst>
                    <a:ext uri="{9D8B030D-6E8A-4147-A177-3AD203B41FA5}">
                      <a16:colId xmlns:a16="http://schemas.microsoft.com/office/drawing/2014/main" val="3679029411"/>
                    </a:ext>
                  </a:extLst>
                </a:gridCol>
                <a:gridCol w="411480">
                  <a:extLst>
                    <a:ext uri="{9D8B030D-6E8A-4147-A177-3AD203B41FA5}">
                      <a16:colId xmlns:a16="http://schemas.microsoft.com/office/drawing/2014/main" val="182597955"/>
                    </a:ext>
                  </a:extLst>
                </a:gridCol>
                <a:gridCol w="493776">
                  <a:extLst>
                    <a:ext uri="{9D8B030D-6E8A-4147-A177-3AD203B41FA5}">
                      <a16:colId xmlns:a16="http://schemas.microsoft.com/office/drawing/2014/main" val="2145726867"/>
                    </a:ext>
                  </a:extLst>
                </a:gridCol>
                <a:gridCol w="493776">
                  <a:extLst>
                    <a:ext uri="{9D8B030D-6E8A-4147-A177-3AD203B41FA5}">
                      <a16:colId xmlns:a16="http://schemas.microsoft.com/office/drawing/2014/main" val="1875211765"/>
                    </a:ext>
                  </a:extLst>
                </a:gridCol>
                <a:gridCol w="493776">
                  <a:extLst>
                    <a:ext uri="{9D8B030D-6E8A-4147-A177-3AD203B41FA5}">
                      <a16:colId xmlns:a16="http://schemas.microsoft.com/office/drawing/2014/main" val="3249769145"/>
                    </a:ext>
                  </a:extLst>
                </a:gridCol>
                <a:gridCol w="493776">
                  <a:extLst>
                    <a:ext uri="{9D8B030D-6E8A-4147-A177-3AD203B41FA5}">
                      <a16:colId xmlns:a16="http://schemas.microsoft.com/office/drawing/2014/main" val="354969466"/>
                    </a:ext>
                  </a:extLst>
                </a:gridCol>
                <a:gridCol w="493776">
                  <a:extLst>
                    <a:ext uri="{9D8B030D-6E8A-4147-A177-3AD203B41FA5}">
                      <a16:colId xmlns:a16="http://schemas.microsoft.com/office/drawing/2014/main" val="672188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638166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- 2021-12-15 11:00:01</a:t>
                      </a:r>
                      <a:r>
                        <a:rPr kumimoji="0" lang="en-US" sz="1000" b="0" i="0" u="none" strike="noStrike" kern="1200" cap="none" spc="0" normalizeH="0" baseline="0" noProof="0">
                          <a:ln>
                            <a:noFill/>
                          </a:ln>
                          <a:solidFill>
                            <a:prstClr val="black"/>
                          </a:solidFill>
                          <a:effectLst/>
                          <a:uLnTx/>
                          <a:uFillTx/>
                          <a:latin typeface="+mn-lt"/>
                          <a:ea typeface="+mn-ea"/>
                          <a:cs typeface="+mn-cs"/>
                        </a:rPr>
                        <a:t>
 Yes! You can never get enough of our spread  😋 Try it to believe!
Thank you Geraldine @http.ger for supporting Buttercup ❤️
_________________________________________
Repost:
My favourite Buttercup brand has launched their new Buttercup margarine that is healthy and yummy!
What’s perfect for breakfast or tea time? Definitely the classic margarine toast with a cup of coffee 🌻
I love spreading my toast with Buttercup Margarine Spread as it can be spread on my toast directly from the fridge without defrosting 😋 Trust me, you can never go wrong with this spread. You will want more of it!
💚Halal
💚Cholesterol free
💚Contains excellent source of Vitamins A, D3 and E!
Grab your healthy spread now😉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https://quintly-image-storage.s3.amazonaws.com/9d175cdd28e15bd0c0c48ee24cf94e12/16bf054ed0172694b60dc887b9bd7ddb.jpg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301651364"/>
                  </a:ext>
                </a:extLst>
              </a:tr>
            </a:tbl>
          </a:graphicData>
        </a:graphic>
      </p:graphicFrame>
      <p:sp>
        <p:nvSpPr>
          <p:cNvPr id="4" name="Text Placeholder 3">
            <a:extLst>
              <a:ext uri="{FF2B5EF4-FFF2-40B4-BE49-F238E27FC236}">
                <a16:creationId xmlns:a16="http://schemas.microsoft.com/office/drawing/2014/main" id="{50F5DF30-855D-44B5-8DD3-9CCF9C1F2EF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37140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5CA95-C231-472E-851A-07444BAF40E8}"/>
              </a:ext>
            </a:extLst>
          </p:cNvPr>
          <p:cNvSpPr>
            <a:spLocks noGrp="1"/>
          </p:cNvSpPr>
          <p:nvPr>
            <p:ph type="title"/>
          </p:nvPr>
        </p:nvSpPr>
        <p:spPr/>
        <p:txBody>
          <a:bodyPr/>
          <a:lstStyle/>
          <a:p>
            <a:r>
              <a:rPr lang="en-US"/>
              <a:t>Facebook Facebook FB - Own Posts Table I-Rate (Insights)  | Buttercup Malaysia - 18 of 25</a:t>
            </a:r>
          </a:p>
        </p:txBody>
      </p:sp>
      <p:graphicFrame>
        <p:nvGraphicFramePr>
          <p:cNvPr id="5" name="Table Placeholder 4">
            <a:extLst>
              <a:ext uri="{FF2B5EF4-FFF2-40B4-BE49-F238E27FC236}">
                <a16:creationId xmlns:a16="http://schemas.microsoft.com/office/drawing/2014/main" id="{C3155C9C-9F6E-4BC5-BB45-9BFA0E3154E3}"/>
              </a:ext>
            </a:extLst>
          </p:cNvPr>
          <p:cNvGraphicFramePr>
            <a:graphicFrameLocks noGrp="1"/>
          </p:cNvGraphicFramePr>
          <p:nvPr>
            <p:ph type="tbl" sz="quarter" idx="13"/>
            <p:extLst>
              <p:ext uri="{D42A27DB-BD31-4B8C-83A1-F6EECF244321}">
                <p14:modId xmlns:p14="http://schemas.microsoft.com/office/powerpoint/2010/main" val="1741246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21290331"/>
                    </a:ext>
                  </a:extLst>
                </a:gridCol>
                <a:gridCol w="987552">
                  <a:extLst>
                    <a:ext uri="{9D8B030D-6E8A-4147-A177-3AD203B41FA5}">
                      <a16:colId xmlns:a16="http://schemas.microsoft.com/office/drawing/2014/main" val="804899414"/>
                    </a:ext>
                  </a:extLst>
                </a:gridCol>
                <a:gridCol w="658368">
                  <a:extLst>
                    <a:ext uri="{9D8B030D-6E8A-4147-A177-3AD203B41FA5}">
                      <a16:colId xmlns:a16="http://schemas.microsoft.com/office/drawing/2014/main" val="183974820"/>
                    </a:ext>
                  </a:extLst>
                </a:gridCol>
                <a:gridCol w="658368">
                  <a:extLst>
                    <a:ext uri="{9D8B030D-6E8A-4147-A177-3AD203B41FA5}">
                      <a16:colId xmlns:a16="http://schemas.microsoft.com/office/drawing/2014/main" val="800546334"/>
                    </a:ext>
                  </a:extLst>
                </a:gridCol>
                <a:gridCol w="493776">
                  <a:extLst>
                    <a:ext uri="{9D8B030D-6E8A-4147-A177-3AD203B41FA5}">
                      <a16:colId xmlns:a16="http://schemas.microsoft.com/office/drawing/2014/main" val="2067648664"/>
                    </a:ext>
                  </a:extLst>
                </a:gridCol>
                <a:gridCol w="493776">
                  <a:extLst>
                    <a:ext uri="{9D8B030D-6E8A-4147-A177-3AD203B41FA5}">
                      <a16:colId xmlns:a16="http://schemas.microsoft.com/office/drawing/2014/main" val="1325875116"/>
                    </a:ext>
                  </a:extLst>
                </a:gridCol>
                <a:gridCol w="411480">
                  <a:extLst>
                    <a:ext uri="{9D8B030D-6E8A-4147-A177-3AD203B41FA5}">
                      <a16:colId xmlns:a16="http://schemas.microsoft.com/office/drawing/2014/main" val="2199992794"/>
                    </a:ext>
                  </a:extLst>
                </a:gridCol>
                <a:gridCol w="493776">
                  <a:extLst>
                    <a:ext uri="{9D8B030D-6E8A-4147-A177-3AD203B41FA5}">
                      <a16:colId xmlns:a16="http://schemas.microsoft.com/office/drawing/2014/main" val="24909618"/>
                    </a:ext>
                  </a:extLst>
                </a:gridCol>
                <a:gridCol w="493776">
                  <a:extLst>
                    <a:ext uri="{9D8B030D-6E8A-4147-A177-3AD203B41FA5}">
                      <a16:colId xmlns:a16="http://schemas.microsoft.com/office/drawing/2014/main" val="1327778390"/>
                    </a:ext>
                  </a:extLst>
                </a:gridCol>
                <a:gridCol w="493776">
                  <a:extLst>
                    <a:ext uri="{9D8B030D-6E8A-4147-A177-3AD203B41FA5}">
                      <a16:colId xmlns:a16="http://schemas.microsoft.com/office/drawing/2014/main" val="1735561459"/>
                    </a:ext>
                  </a:extLst>
                </a:gridCol>
                <a:gridCol w="493776">
                  <a:extLst>
                    <a:ext uri="{9D8B030D-6E8A-4147-A177-3AD203B41FA5}">
                      <a16:colId xmlns:a16="http://schemas.microsoft.com/office/drawing/2014/main" val="4171344206"/>
                    </a:ext>
                  </a:extLst>
                </a:gridCol>
                <a:gridCol w="493776">
                  <a:extLst>
                    <a:ext uri="{9D8B030D-6E8A-4147-A177-3AD203B41FA5}">
                      <a16:colId xmlns:a16="http://schemas.microsoft.com/office/drawing/2014/main" val="2139072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930970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- 2021-12-15 10:00:01</a:t>
                      </a:r>
                      <a:r>
                        <a:rPr kumimoji="0" lang="en-US" sz="1000" b="0" i="0" u="none" strike="noStrike" kern="1200" cap="none" spc="0" normalizeH="0" baseline="0" noProof="0">
                          <a:ln>
                            <a:noFill/>
                          </a:ln>
                          <a:solidFill>
                            <a:prstClr val="black"/>
                          </a:solidFill>
                          <a:effectLst/>
                          <a:uLnTx/>
                          <a:uFillTx/>
                          <a:latin typeface="+mn-lt"/>
                          <a:ea typeface="+mn-ea"/>
                          <a:cs typeface="+mn-cs"/>
                        </a:rPr>
                        <a:t>
 Anda terlepas jualan akhir tahun Lazada yang terbesar? Jangan risau! Kita masih ada After Party celebrations! Dapatkan diskaun sehingga 50% untuk semua produk Buttercup kegemaran anda dengan penghantaran percuma jika anda membeli RM50 ke atas! 
Dari 15 - 19 Disember 2021 sahaja, jadi pastikan anda tidak terlepas yang ini! 
Jom ke Lazada sekarang! https://bit.ly/ButtercupMYLazada
*Harga sah dari 15-19 Disember sahaja. Sementara stok masih 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https://quintly-image-storage.s3.amazonaws.com/9d175cdd28e15bd0c0c48ee24cf94e12/2e859f760296e663131df132156d261c.jpg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extLst>
                  <a:ext uri="{0D108BD9-81ED-4DB2-BD59-A6C34878D82A}">
                    <a16:rowId xmlns:a16="http://schemas.microsoft.com/office/drawing/2014/main" val="3219894247"/>
                  </a:ext>
                </a:extLst>
              </a:tr>
            </a:tbl>
          </a:graphicData>
        </a:graphic>
      </p:graphicFrame>
      <p:sp>
        <p:nvSpPr>
          <p:cNvPr id="4" name="Text Placeholder 3">
            <a:extLst>
              <a:ext uri="{FF2B5EF4-FFF2-40B4-BE49-F238E27FC236}">
                <a16:creationId xmlns:a16="http://schemas.microsoft.com/office/drawing/2014/main" id="{8F986472-E2D1-47ED-972A-51E07CF5DFE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9538235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70B26-A6FA-41E9-9943-989961FA42FA}"/>
              </a:ext>
            </a:extLst>
          </p:cNvPr>
          <p:cNvSpPr>
            <a:spLocks noGrp="1"/>
          </p:cNvSpPr>
          <p:nvPr>
            <p:ph type="title"/>
          </p:nvPr>
        </p:nvSpPr>
        <p:spPr/>
        <p:txBody>
          <a:bodyPr/>
          <a:lstStyle/>
          <a:p>
            <a:r>
              <a:rPr lang="en-US"/>
              <a:t>Facebook Facebook FB - Own Posts Table I-Rate (Insights)  | Buttercup Malaysia - 19 of 25</a:t>
            </a:r>
          </a:p>
        </p:txBody>
      </p:sp>
      <p:graphicFrame>
        <p:nvGraphicFramePr>
          <p:cNvPr id="5" name="Table Placeholder 4">
            <a:extLst>
              <a:ext uri="{FF2B5EF4-FFF2-40B4-BE49-F238E27FC236}">
                <a16:creationId xmlns:a16="http://schemas.microsoft.com/office/drawing/2014/main" id="{FA656164-A8DD-41EE-BDC1-EA8EBAAD0871}"/>
              </a:ext>
            </a:extLst>
          </p:cNvPr>
          <p:cNvGraphicFramePr>
            <a:graphicFrameLocks noGrp="1"/>
          </p:cNvGraphicFramePr>
          <p:nvPr>
            <p:ph type="tbl" sz="quarter" idx="13"/>
            <p:extLst>
              <p:ext uri="{D42A27DB-BD31-4B8C-83A1-F6EECF244321}">
                <p14:modId xmlns:p14="http://schemas.microsoft.com/office/powerpoint/2010/main" val="1655579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62245962"/>
                    </a:ext>
                  </a:extLst>
                </a:gridCol>
                <a:gridCol w="987552">
                  <a:extLst>
                    <a:ext uri="{9D8B030D-6E8A-4147-A177-3AD203B41FA5}">
                      <a16:colId xmlns:a16="http://schemas.microsoft.com/office/drawing/2014/main" val="673947228"/>
                    </a:ext>
                  </a:extLst>
                </a:gridCol>
                <a:gridCol w="658368">
                  <a:extLst>
                    <a:ext uri="{9D8B030D-6E8A-4147-A177-3AD203B41FA5}">
                      <a16:colId xmlns:a16="http://schemas.microsoft.com/office/drawing/2014/main" val="1555490054"/>
                    </a:ext>
                  </a:extLst>
                </a:gridCol>
                <a:gridCol w="658368">
                  <a:extLst>
                    <a:ext uri="{9D8B030D-6E8A-4147-A177-3AD203B41FA5}">
                      <a16:colId xmlns:a16="http://schemas.microsoft.com/office/drawing/2014/main" val="675838833"/>
                    </a:ext>
                  </a:extLst>
                </a:gridCol>
                <a:gridCol w="493776">
                  <a:extLst>
                    <a:ext uri="{9D8B030D-6E8A-4147-A177-3AD203B41FA5}">
                      <a16:colId xmlns:a16="http://schemas.microsoft.com/office/drawing/2014/main" val="223400446"/>
                    </a:ext>
                  </a:extLst>
                </a:gridCol>
                <a:gridCol w="493776">
                  <a:extLst>
                    <a:ext uri="{9D8B030D-6E8A-4147-A177-3AD203B41FA5}">
                      <a16:colId xmlns:a16="http://schemas.microsoft.com/office/drawing/2014/main" val="2279513264"/>
                    </a:ext>
                  </a:extLst>
                </a:gridCol>
                <a:gridCol w="411480">
                  <a:extLst>
                    <a:ext uri="{9D8B030D-6E8A-4147-A177-3AD203B41FA5}">
                      <a16:colId xmlns:a16="http://schemas.microsoft.com/office/drawing/2014/main" val="911166645"/>
                    </a:ext>
                  </a:extLst>
                </a:gridCol>
                <a:gridCol w="493776">
                  <a:extLst>
                    <a:ext uri="{9D8B030D-6E8A-4147-A177-3AD203B41FA5}">
                      <a16:colId xmlns:a16="http://schemas.microsoft.com/office/drawing/2014/main" val="3384594406"/>
                    </a:ext>
                  </a:extLst>
                </a:gridCol>
                <a:gridCol w="493776">
                  <a:extLst>
                    <a:ext uri="{9D8B030D-6E8A-4147-A177-3AD203B41FA5}">
                      <a16:colId xmlns:a16="http://schemas.microsoft.com/office/drawing/2014/main" val="871200359"/>
                    </a:ext>
                  </a:extLst>
                </a:gridCol>
                <a:gridCol w="493776">
                  <a:extLst>
                    <a:ext uri="{9D8B030D-6E8A-4147-A177-3AD203B41FA5}">
                      <a16:colId xmlns:a16="http://schemas.microsoft.com/office/drawing/2014/main" val="1147596361"/>
                    </a:ext>
                  </a:extLst>
                </a:gridCol>
                <a:gridCol w="493776">
                  <a:extLst>
                    <a:ext uri="{9D8B030D-6E8A-4147-A177-3AD203B41FA5}">
                      <a16:colId xmlns:a16="http://schemas.microsoft.com/office/drawing/2014/main" val="4201584723"/>
                    </a:ext>
                  </a:extLst>
                </a:gridCol>
                <a:gridCol w="493776">
                  <a:extLst>
                    <a:ext uri="{9D8B030D-6E8A-4147-A177-3AD203B41FA5}">
                      <a16:colId xmlns:a16="http://schemas.microsoft.com/office/drawing/2014/main" val="822559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818790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- 2021-12-14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Teka Silang Kata Buttercup! 
Lengkapkan teka silang kata ini dan menangi hadiah menarik! 
Anda hanya perlu ikuti langkah mudah ini:
1. Pastikan anda LIKE Facebook Buttercup.
2. Lengkapkan teka silang kata di dalam gambar dan kongsikan jawapan di ruangan komen. Nyatakan juga yang manakah produk Buttercup kesukaan anda!
3. Share dan Tag 5 rakan-rakan anda! 
Cepat, hanya 3 pemenang bertuah yang akan dipilih! Jangan lepaskan peluang anda! 
Peraduan tamat pada: 22 December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https://quintly-image-storage.s3.amazonaws.com/9d175cdd28e15bd0c0c48ee24cf94e12/7a3c1c200c08d39375634fa53434f9ac.png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extLst>
                  <a:ext uri="{0D108BD9-81ED-4DB2-BD59-A6C34878D82A}">
                    <a16:rowId xmlns:a16="http://schemas.microsoft.com/office/drawing/2014/main" val="2588342302"/>
                  </a:ext>
                </a:extLst>
              </a:tr>
            </a:tbl>
          </a:graphicData>
        </a:graphic>
      </p:graphicFrame>
      <p:sp>
        <p:nvSpPr>
          <p:cNvPr id="4" name="Text Placeholder 3">
            <a:extLst>
              <a:ext uri="{FF2B5EF4-FFF2-40B4-BE49-F238E27FC236}">
                <a16:creationId xmlns:a16="http://schemas.microsoft.com/office/drawing/2014/main" id="{599869A2-F5E7-4BA7-895D-A392B80B809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9565543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D2DA8-704C-4C9C-8631-AD9A16A78777}"/>
              </a:ext>
            </a:extLst>
          </p:cNvPr>
          <p:cNvSpPr>
            <a:spLocks noGrp="1"/>
          </p:cNvSpPr>
          <p:nvPr>
            <p:ph type="title"/>
          </p:nvPr>
        </p:nvSpPr>
        <p:spPr/>
        <p:txBody>
          <a:bodyPr/>
          <a:lstStyle/>
          <a:p>
            <a:r>
              <a:rPr lang="en-US"/>
              <a:t>Facebook Facebook FB - Own Posts Table I-Rate (Insights)  | Buttercup Malaysia - 20 of 25</a:t>
            </a:r>
          </a:p>
        </p:txBody>
      </p:sp>
      <p:graphicFrame>
        <p:nvGraphicFramePr>
          <p:cNvPr id="5" name="Table Placeholder 4">
            <a:extLst>
              <a:ext uri="{FF2B5EF4-FFF2-40B4-BE49-F238E27FC236}">
                <a16:creationId xmlns:a16="http://schemas.microsoft.com/office/drawing/2014/main" id="{B5E2FCD6-A2F9-4FC2-BB73-064284A94CDD}"/>
              </a:ext>
            </a:extLst>
          </p:cNvPr>
          <p:cNvGraphicFramePr>
            <a:graphicFrameLocks noGrp="1"/>
          </p:cNvGraphicFramePr>
          <p:nvPr>
            <p:ph type="tbl" sz="quarter" idx="13"/>
            <p:extLst>
              <p:ext uri="{D42A27DB-BD31-4B8C-83A1-F6EECF244321}">
                <p14:modId xmlns:p14="http://schemas.microsoft.com/office/powerpoint/2010/main" val="2389133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47361459"/>
                    </a:ext>
                  </a:extLst>
                </a:gridCol>
                <a:gridCol w="987552">
                  <a:extLst>
                    <a:ext uri="{9D8B030D-6E8A-4147-A177-3AD203B41FA5}">
                      <a16:colId xmlns:a16="http://schemas.microsoft.com/office/drawing/2014/main" val="2584698993"/>
                    </a:ext>
                  </a:extLst>
                </a:gridCol>
                <a:gridCol w="658368">
                  <a:extLst>
                    <a:ext uri="{9D8B030D-6E8A-4147-A177-3AD203B41FA5}">
                      <a16:colId xmlns:a16="http://schemas.microsoft.com/office/drawing/2014/main" val="2339434461"/>
                    </a:ext>
                  </a:extLst>
                </a:gridCol>
                <a:gridCol w="658368">
                  <a:extLst>
                    <a:ext uri="{9D8B030D-6E8A-4147-A177-3AD203B41FA5}">
                      <a16:colId xmlns:a16="http://schemas.microsoft.com/office/drawing/2014/main" val="3923956838"/>
                    </a:ext>
                  </a:extLst>
                </a:gridCol>
                <a:gridCol w="493776">
                  <a:extLst>
                    <a:ext uri="{9D8B030D-6E8A-4147-A177-3AD203B41FA5}">
                      <a16:colId xmlns:a16="http://schemas.microsoft.com/office/drawing/2014/main" val="3801367876"/>
                    </a:ext>
                  </a:extLst>
                </a:gridCol>
                <a:gridCol w="493776">
                  <a:extLst>
                    <a:ext uri="{9D8B030D-6E8A-4147-A177-3AD203B41FA5}">
                      <a16:colId xmlns:a16="http://schemas.microsoft.com/office/drawing/2014/main" val="4062402976"/>
                    </a:ext>
                  </a:extLst>
                </a:gridCol>
                <a:gridCol w="411480">
                  <a:extLst>
                    <a:ext uri="{9D8B030D-6E8A-4147-A177-3AD203B41FA5}">
                      <a16:colId xmlns:a16="http://schemas.microsoft.com/office/drawing/2014/main" val="1449284374"/>
                    </a:ext>
                  </a:extLst>
                </a:gridCol>
                <a:gridCol w="493776">
                  <a:extLst>
                    <a:ext uri="{9D8B030D-6E8A-4147-A177-3AD203B41FA5}">
                      <a16:colId xmlns:a16="http://schemas.microsoft.com/office/drawing/2014/main" val="1649045208"/>
                    </a:ext>
                  </a:extLst>
                </a:gridCol>
                <a:gridCol w="493776">
                  <a:extLst>
                    <a:ext uri="{9D8B030D-6E8A-4147-A177-3AD203B41FA5}">
                      <a16:colId xmlns:a16="http://schemas.microsoft.com/office/drawing/2014/main" val="3892043511"/>
                    </a:ext>
                  </a:extLst>
                </a:gridCol>
                <a:gridCol w="493776">
                  <a:extLst>
                    <a:ext uri="{9D8B030D-6E8A-4147-A177-3AD203B41FA5}">
                      <a16:colId xmlns:a16="http://schemas.microsoft.com/office/drawing/2014/main" val="3415110070"/>
                    </a:ext>
                  </a:extLst>
                </a:gridCol>
                <a:gridCol w="493776">
                  <a:extLst>
                    <a:ext uri="{9D8B030D-6E8A-4147-A177-3AD203B41FA5}">
                      <a16:colId xmlns:a16="http://schemas.microsoft.com/office/drawing/2014/main" val="3244616588"/>
                    </a:ext>
                  </a:extLst>
                </a:gridCol>
                <a:gridCol w="493776">
                  <a:extLst>
                    <a:ext uri="{9D8B030D-6E8A-4147-A177-3AD203B41FA5}">
                      <a16:colId xmlns:a16="http://schemas.microsoft.com/office/drawing/2014/main" val="1461044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190951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- 2021-12-12 10:30:00</a:t>
                      </a:r>
                      <a:r>
                        <a:rPr kumimoji="0" lang="en-US" sz="1000" b="0" i="0" u="none" strike="noStrike" kern="1200" cap="none" spc="0" normalizeH="0" baseline="0" noProof="0">
                          <a:ln>
                            <a:noFill/>
                          </a:ln>
                          <a:solidFill>
                            <a:prstClr val="black"/>
                          </a:solidFill>
                          <a:effectLst/>
                          <a:uLnTx/>
                          <a:uFillTx/>
                          <a:latin typeface="+mn-lt"/>
                          <a:ea typeface="+mn-ea"/>
                          <a:cs typeface="+mn-cs"/>
                        </a:rPr>
                        <a:t>
 Buttercup pun turut gembira kalau anda gembira! Terima kasih kerana sentiasa percaya dengan Buttercup!
"Apabila saya menggunakan Buttercup, nyata perbezaan yang sangat ketara daripada rasa dan aromanya yang cukup menyelerakan kerana bagi saya Buttercup adalah satu brand yang dapat memberi saya ilham baik daripada segi idea untuk menghasilkan pelbagai resepi yang berasaskan Buttercup ini. Bagi diri saya dan keluarga Buttercup adalah pilihan yang Bijak,Terbaik dan Terunggul."
Olozsai Olziesai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https://quintly-image-storage.s3.amazonaws.com/9d175cdd28e15bd0c0c48ee24cf94e12/e2ce8e33410552be5e63a30e09f8ee45.jpg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3795480232"/>
                  </a:ext>
                </a:extLst>
              </a:tr>
            </a:tbl>
          </a:graphicData>
        </a:graphic>
      </p:graphicFrame>
      <p:sp>
        <p:nvSpPr>
          <p:cNvPr id="4" name="Text Placeholder 3">
            <a:extLst>
              <a:ext uri="{FF2B5EF4-FFF2-40B4-BE49-F238E27FC236}">
                <a16:creationId xmlns:a16="http://schemas.microsoft.com/office/drawing/2014/main" id="{1D6FE2C3-556E-4F62-930B-9FA48A86C45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2172527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BD4ED-978F-48A7-B2E6-F42383AD397B}"/>
              </a:ext>
            </a:extLst>
          </p:cNvPr>
          <p:cNvSpPr>
            <a:spLocks noGrp="1"/>
          </p:cNvSpPr>
          <p:nvPr>
            <p:ph type="title"/>
          </p:nvPr>
        </p:nvSpPr>
        <p:spPr/>
        <p:txBody>
          <a:bodyPr/>
          <a:lstStyle/>
          <a:p>
            <a:r>
              <a:rPr lang="en-US"/>
              <a:t>Facebook Facebook FB - Own Posts Table I-Rate (Insights)  | Buttercup Malaysia - 21 of 25</a:t>
            </a:r>
          </a:p>
        </p:txBody>
      </p:sp>
      <p:graphicFrame>
        <p:nvGraphicFramePr>
          <p:cNvPr id="5" name="Table Placeholder 4">
            <a:extLst>
              <a:ext uri="{FF2B5EF4-FFF2-40B4-BE49-F238E27FC236}">
                <a16:creationId xmlns:a16="http://schemas.microsoft.com/office/drawing/2014/main" id="{136F6766-A553-4796-B029-3BBCA83B6514}"/>
              </a:ext>
            </a:extLst>
          </p:cNvPr>
          <p:cNvGraphicFramePr>
            <a:graphicFrameLocks noGrp="1"/>
          </p:cNvGraphicFramePr>
          <p:nvPr>
            <p:ph type="tbl" sz="quarter" idx="13"/>
            <p:extLst>
              <p:ext uri="{D42A27DB-BD31-4B8C-83A1-F6EECF244321}">
                <p14:modId xmlns:p14="http://schemas.microsoft.com/office/powerpoint/2010/main" val="1126940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21351758"/>
                    </a:ext>
                  </a:extLst>
                </a:gridCol>
                <a:gridCol w="987552">
                  <a:extLst>
                    <a:ext uri="{9D8B030D-6E8A-4147-A177-3AD203B41FA5}">
                      <a16:colId xmlns:a16="http://schemas.microsoft.com/office/drawing/2014/main" val="2354260838"/>
                    </a:ext>
                  </a:extLst>
                </a:gridCol>
                <a:gridCol w="658368">
                  <a:extLst>
                    <a:ext uri="{9D8B030D-6E8A-4147-A177-3AD203B41FA5}">
                      <a16:colId xmlns:a16="http://schemas.microsoft.com/office/drawing/2014/main" val="3484502099"/>
                    </a:ext>
                  </a:extLst>
                </a:gridCol>
                <a:gridCol w="658368">
                  <a:extLst>
                    <a:ext uri="{9D8B030D-6E8A-4147-A177-3AD203B41FA5}">
                      <a16:colId xmlns:a16="http://schemas.microsoft.com/office/drawing/2014/main" val="3166335295"/>
                    </a:ext>
                  </a:extLst>
                </a:gridCol>
                <a:gridCol w="493776">
                  <a:extLst>
                    <a:ext uri="{9D8B030D-6E8A-4147-A177-3AD203B41FA5}">
                      <a16:colId xmlns:a16="http://schemas.microsoft.com/office/drawing/2014/main" val="3660211724"/>
                    </a:ext>
                  </a:extLst>
                </a:gridCol>
                <a:gridCol w="493776">
                  <a:extLst>
                    <a:ext uri="{9D8B030D-6E8A-4147-A177-3AD203B41FA5}">
                      <a16:colId xmlns:a16="http://schemas.microsoft.com/office/drawing/2014/main" val="422646208"/>
                    </a:ext>
                  </a:extLst>
                </a:gridCol>
                <a:gridCol w="411480">
                  <a:extLst>
                    <a:ext uri="{9D8B030D-6E8A-4147-A177-3AD203B41FA5}">
                      <a16:colId xmlns:a16="http://schemas.microsoft.com/office/drawing/2014/main" val="4133291687"/>
                    </a:ext>
                  </a:extLst>
                </a:gridCol>
                <a:gridCol w="493776">
                  <a:extLst>
                    <a:ext uri="{9D8B030D-6E8A-4147-A177-3AD203B41FA5}">
                      <a16:colId xmlns:a16="http://schemas.microsoft.com/office/drawing/2014/main" val="1186071422"/>
                    </a:ext>
                  </a:extLst>
                </a:gridCol>
                <a:gridCol w="493776">
                  <a:extLst>
                    <a:ext uri="{9D8B030D-6E8A-4147-A177-3AD203B41FA5}">
                      <a16:colId xmlns:a16="http://schemas.microsoft.com/office/drawing/2014/main" val="3609338902"/>
                    </a:ext>
                  </a:extLst>
                </a:gridCol>
                <a:gridCol w="493776">
                  <a:extLst>
                    <a:ext uri="{9D8B030D-6E8A-4147-A177-3AD203B41FA5}">
                      <a16:colId xmlns:a16="http://schemas.microsoft.com/office/drawing/2014/main" val="1322486515"/>
                    </a:ext>
                  </a:extLst>
                </a:gridCol>
                <a:gridCol w="493776">
                  <a:extLst>
                    <a:ext uri="{9D8B030D-6E8A-4147-A177-3AD203B41FA5}">
                      <a16:colId xmlns:a16="http://schemas.microsoft.com/office/drawing/2014/main" val="1880340741"/>
                    </a:ext>
                  </a:extLst>
                </a:gridCol>
                <a:gridCol w="493776">
                  <a:extLst>
                    <a:ext uri="{9D8B030D-6E8A-4147-A177-3AD203B41FA5}">
                      <a16:colId xmlns:a16="http://schemas.microsoft.com/office/drawing/2014/main" val="2420914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658486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- 2021-12-11 11:30:00</a:t>
                      </a:r>
                      <a:r>
                        <a:rPr kumimoji="0" lang="en-US" sz="1000" b="0" i="0" u="none" strike="noStrike" kern="1200" cap="none" spc="0" normalizeH="0" baseline="0" noProof="0">
                          <a:ln>
                            <a:noFill/>
                          </a:ln>
                          <a:solidFill>
                            <a:prstClr val="black"/>
                          </a:solidFill>
                          <a:effectLst/>
                          <a:uLnTx/>
                          <a:uFillTx/>
                          <a:latin typeface="+mn-lt"/>
                          <a:ea typeface="+mn-ea"/>
                          <a:cs typeface="+mn-cs"/>
                        </a:rPr>
                        <a:t>
 Terima kasih @adeebaaaaa kerana sentiasa menyokong Buttercup! Buttercup Margarine Spread memang halal, mudah untuk dijadikan bahan untuk sarapan anda dan juga sihat! 🍞❤️
_________________________________________
Repost:
My favourite Buttercup brand has launched their new margarine soooooo its time to share my favourite margarine from Buttercup ✨✨
They are so affordable and of course they come with a new and healthy look! For breakfast, I usually eat them with bread 🍞 as it is easy to spread, halal and contains Vitamin A, D3 and E 👏🏻👏🏻
Come and tell me your way of eating your Buttercup ❤️❤️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https://quintly-image-storage.s3.amazonaws.com/9d175cdd28e15bd0c0c48ee24cf94e12/48e9a58505ad814b4a4566a528a959f7.jpg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1836831326"/>
                  </a:ext>
                </a:extLst>
              </a:tr>
            </a:tbl>
          </a:graphicData>
        </a:graphic>
      </p:graphicFrame>
      <p:sp>
        <p:nvSpPr>
          <p:cNvPr id="4" name="Text Placeholder 3">
            <a:extLst>
              <a:ext uri="{FF2B5EF4-FFF2-40B4-BE49-F238E27FC236}">
                <a16:creationId xmlns:a16="http://schemas.microsoft.com/office/drawing/2014/main" id="{60A3D392-9366-4F31-94E4-54F78FD2A1F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4926485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B99FD-F343-4156-8107-15334C7DDA3F}"/>
              </a:ext>
            </a:extLst>
          </p:cNvPr>
          <p:cNvSpPr>
            <a:spLocks noGrp="1"/>
          </p:cNvSpPr>
          <p:nvPr>
            <p:ph type="title"/>
          </p:nvPr>
        </p:nvSpPr>
        <p:spPr/>
        <p:txBody>
          <a:bodyPr/>
          <a:lstStyle/>
          <a:p>
            <a:r>
              <a:rPr lang="en-US"/>
              <a:t>Facebook Facebook FB - Own Posts Table I-Rate (Insights)  | Buttercup Malaysia - 22 of 25</a:t>
            </a:r>
          </a:p>
        </p:txBody>
      </p:sp>
      <p:graphicFrame>
        <p:nvGraphicFramePr>
          <p:cNvPr id="5" name="Table Placeholder 4">
            <a:extLst>
              <a:ext uri="{FF2B5EF4-FFF2-40B4-BE49-F238E27FC236}">
                <a16:creationId xmlns:a16="http://schemas.microsoft.com/office/drawing/2014/main" id="{EA8EE810-FE7E-4669-A112-9BEC389DB13E}"/>
              </a:ext>
            </a:extLst>
          </p:cNvPr>
          <p:cNvGraphicFramePr>
            <a:graphicFrameLocks noGrp="1"/>
          </p:cNvGraphicFramePr>
          <p:nvPr>
            <p:ph type="tbl" sz="quarter" idx="13"/>
            <p:extLst>
              <p:ext uri="{D42A27DB-BD31-4B8C-83A1-F6EECF244321}">
                <p14:modId xmlns:p14="http://schemas.microsoft.com/office/powerpoint/2010/main" val="3806921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08245965"/>
                    </a:ext>
                  </a:extLst>
                </a:gridCol>
                <a:gridCol w="987552">
                  <a:extLst>
                    <a:ext uri="{9D8B030D-6E8A-4147-A177-3AD203B41FA5}">
                      <a16:colId xmlns:a16="http://schemas.microsoft.com/office/drawing/2014/main" val="1296531962"/>
                    </a:ext>
                  </a:extLst>
                </a:gridCol>
                <a:gridCol w="658368">
                  <a:extLst>
                    <a:ext uri="{9D8B030D-6E8A-4147-A177-3AD203B41FA5}">
                      <a16:colId xmlns:a16="http://schemas.microsoft.com/office/drawing/2014/main" val="2611748845"/>
                    </a:ext>
                  </a:extLst>
                </a:gridCol>
                <a:gridCol w="658368">
                  <a:extLst>
                    <a:ext uri="{9D8B030D-6E8A-4147-A177-3AD203B41FA5}">
                      <a16:colId xmlns:a16="http://schemas.microsoft.com/office/drawing/2014/main" val="564477858"/>
                    </a:ext>
                  </a:extLst>
                </a:gridCol>
                <a:gridCol w="493776">
                  <a:extLst>
                    <a:ext uri="{9D8B030D-6E8A-4147-A177-3AD203B41FA5}">
                      <a16:colId xmlns:a16="http://schemas.microsoft.com/office/drawing/2014/main" val="2576071112"/>
                    </a:ext>
                  </a:extLst>
                </a:gridCol>
                <a:gridCol w="493776">
                  <a:extLst>
                    <a:ext uri="{9D8B030D-6E8A-4147-A177-3AD203B41FA5}">
                      <a16:colId xmlns:a16="http://schemas.microsoft.com/office/drawing/2014/main" val="3681269036"/>
                    </a:ext>
                  </a:extLst>
                </a:gridCol>
                <a:gridCol w="411480">
                  <a:extLst>
                    <a:ext uri="{9D8B030D-6E8A-4147-A177-3AD203B41FA5}">
                      <a16:colId xmlns:a16="http://schemas.microsoft.com/office/drawing/2014/main" val="4278677652"/>
                    </a:ext>
                  </a:extLst>
                </a:gridCol>
                <a:gridCol w="493776">
                  <a:extLst>
                    <a:ext uri="{9D8B030D-6E8A-4147-A177-3AD203B41FA5}">
                      <a16:colId xmlns:a16="http://schemas.microsoft.com/office/drawing/2014/main" val="837262471"/>
                    </a:ext>
                  </a:extLst>
                </a:gridCol>
                <a:gridCol w="493776">
                  <a:extLst>
                    <a:ext uri="{9D8B030D-6E8A-4147-A177-3AD203B41FA5}">
                      <a16:colId xmlns:a16="http://schemas.microsoft.com/office/drawing/2014/main" val="2902262432"/>
                    </a:ext>
                  </a:extLst>
                </a:gridCol>
                <a:gridCol w="493776">
                  <a:extLst>
                    <a:ext uri="{9D8B030D-6E8A-4147-A177-3AD203B41FA5}">
                      <a16:colId xmlns:a16="http://schemas.microsoft.com/office/drawing/2014/main" val="4048242416"/>
                    </a:ext>
                  </a:extLst>
                </a:gridCol>
                <a:gridCol w="493776">
                  <a:extLst>
                    <a:ext uri="{9D8B030D-6E8A-4147-A177-3AD203B41FA5}">
                      <a16:colId xmlns:a16="http://schemas.microsoft.com/office/drawing/2014/main" val="3259464404"/>
                    </a:ext>
                  </a:extLst>
                </a:gridCol>
                <a:gridCol w="493776">
                  <a:extLst>
                    <a:ext uri="{9D8B030D-6E8A-4147-A177-3AD203B41FA5}">
                      <a16:colId xmlns:a16="http://schemas.microsoft.com/office/drawing/2014/main" val="144379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324503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- 2021-12-10 15:40:00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24 October 2021.
Masturah Mohamed 
Noliza Mohd Adnan 
Nafiz Sha 
Kepada pemenang , sila hantarkan mesej Facebook kepada admin berserta maklumat di bawah sebelum 17 Disember 2021 untuk menebus hadiah anda,
Maklumat pemenang
● Nama penuh
● 8 digit pertama nombor kad pengenalan
● Alamat rumah
● Alamat emel
● Nombor telefon
Bagi yang terlepas , jangan risau , tunggu peraduan yang akan datang!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https://quintly-image-storage.s3.amazonaws.com/9d175cdd28e15bd0c0c48ee24cf94e12/ff19e912dec17f2931515edb68945c63.png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extLst>
                  <a:ext uri="{0D108BD9-81ED-4DB2-BD59-A6C34878D82A}">
                    <a16:rowId xmlns:a16="http://schemas.microsoft.com/office/drawing/2014/main" val="2469171086"/>
                  </a:ext>
                </a:extLst>
              </a:tr>
            </a:tbl>
          </a:graphicData>
        </a:graphic>
      </p:graphicFrame>
      <p:sp>
        <p:nvSpPr>
          <p:cNvPr id="4" name="Text Placeholder 3">
            <a:extLst>
              <a:ext uri="{FF2B5EF4-FFF2-40B4-BE49-F238E27FC236}">
                <a16:creationId xmlns:a16="http://schemas.microsoft.com/office/drawing/2014/main" id="{AD7B5A39-9722-452C-82BF-D203EE776BB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0597281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06EB0-A1A8-4B48-9315-213D069063C3}"/>
              </a:ext>
            </a:extLst>
          </p:cNvPr>
          <p:cNvSpPr>
            <a:spLocks noGrp="1"/>
          </p:cNvSpPr>
          <p:nvPr>
            <p:ph type="title"/>
          </p:nvPr>
        </p:nvSpPr>
        <p:spPr/>
        <p:txBody>
          <a:bodyPr/>
          <a:lstStyle/>
          <a:p>
            <a:r>
              <a:rPr lang="en-US"/>
              <a:t>Facebook Facebook FB - Own Posts Table I-Rate (Insights)  | Buttercup Malaysia - 23 of 25</a:t>
            </a:r>
          </a:p>
        </p:txBody>
      </p:sp>
      <p:graphicFrame>
        <p:nvGraphicFramePr>
          <p:cNvPr id="5" name="Table Placeholder 4">
            <a:extLst>
              <a:ext uri="{FF2B5EF4-FFF2-40B4-BE49-F238E27FC236}">
                <a16:creationId xmlns:a16="http://schemas.microsoft.com/office/drawing/2014/main" id="{4D5179A5-173C-49E5-9DF0-83400406B8DC}"/>
              </a:ext>
            </a:extLst>
          </p:cNvPr>
          <p:cNvGraphicFramePr>
            <a:graphicFrameLocks noGrp="1"/>
          </p:cNvGraphicFramePr>
          <p:nvPr>
            <p:ph type="tbl" sz="quarter" idx="13"/>
            <p:extLst>
              <p:ext uri="{D42A27DB-BD31-4B8C-83A1-F6EECF244321}">
                <p14:modId xmlns:p14="http://schemas.microsoft.com/office/powerpoint/2010/main" val="1735859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19931684"/>
                    </a:ext>
                  </a:extLst>
                </a:gridCol>
                <a:gridCol w="987552">
                  <a:extLst>
                    <a:ext uri="{9D8B030D-6E8A-4147-A177-3AD203B41FA5}">
                      <a16:colId xmlns:a16="http://schemas.microsoft.com/office/drawing/2014/main" val="3459521384"/>
                    </a:ext>
                  </a:extLst>
                </a:gridCol>
                <a:gridCol w="658368">
                  <a:extLst>
                    <a:ext uri="{9D8B030D-6E8A-4147-A177-3AD203B41FA5}">
                      <a16:colId xmlns:a16="http://schemas.microsoft.com/office/drawing/2014/main" val="3637541337"/>
                    </a:ext>
                  </a:extLst>
                </a:gridCol>
                <a:gridCol w="658368">
                  <a:extLst>
                    <a:ext uri="{9D8B030D-6E8A-4147-A177-3AD203B41FA5}">
                      <a16:colId xmlns:a16="http://schemas.microsoft.com/office/drawing/2014/main" val="1326811139"/>
                    </a:ext>
                  </a:extLst>
                </a:gridCol>
                <a:gridCol w="493776">
                  <a:extLst>
                    <a:ext uri="{9D8B030D-6E8A-4147-A177-3AD203B41FA5}">
                      <a16:colId xmlns:a16="http://schemas.microsoft.com/office/drawing/2014/main" val="2094347561"/>
                    </a:ext>
                  </a:extLst>
                </a:gridCol>
                <a:gridCol w="493776">
                  <a:extLst>
                    <a:ext uri="{9D8B030D-6E8A-4147-A177-3AD203B41FA5}">
                      <a16:colId xmlns:a16="http://schemas.microsoft.com/office/drawing/2014/main" val="867898384"/>
                    </a:ext>
                  </a:extLst>
                </a:gridCol>
                <a:gridCol w="411480">
                  <a:extLst>
                    <a:ext uri="{9D8B030D-6E8A-4147-A177-3AD203B41FA5}">
                      <a16:colId xmlns:a16="http://schemas.microsoft.com/office/drawing/2014/main" val="3262218944"/>
                    </a:ext>
                  </a:extLst>
                </a:gridCol>
                <a:gridCol w="493776">
                  <a:extLst>
                    <a:ext uri="{9D8B030D-6E8A-4147-A177-3AD203B41FA5}">
                      <a16:colId xmlns:a16="http://schemas.microsoft.com/office/drawing/2014/main" val="2066914429"/>
                    </a:ext>
                  </a:extLst>
                </a:gridCol>
                <a:gridCol w="493776">
                  <a:extLst>
                    <a:ext uri="{9D8B030D-6E8A-4147-A177-3AD203B41FA5}">
                      <a16:colId xmlns:a16="http://schemas.microsoft.com/office/drawing/2014/main" val="3506295118"/>
                    </a:ext>
                  </a:extLst>
                </a:gridCol>
                <a:gridCol w="493776">
                  <a:extLst>
                    <a:ext uri="{9D8B030D-6E8A-4147-A177-3AD203B41FA5}">
                      <a16:colId xmlns:a16="http://schemas.microsoft.com/office/drawing/2014/main" val="3778498832"/>
                    </a:ext>
                  </a:extLst>
                </a:gridCol>
                <a:gridCol w="493776">
                  <a:extLst>
                    <a:ext uri="{9D8B030D-6E8A-4147-A177-3AD203B41FA5}">
                      <a16:colId xmlns:a16="http://schemas.microsoft.com/office/drawing/2014/main" val="3291733310"/>
                    </a:ext>
                  </a:extLst>
                </a:gridCol>
                <a:gridCol w="493776">
                  <a:extLst>
                    <a:ext uri="{9D8B030D-6E8A-4147-A177-3AD203B41FA5}">
                      <a16:colId xmlns:a16="http://schemas.microsoft.com/office/drawing/2014/main" val="793736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549348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- 2021-12-10 15:35:05</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#RiaDenganButtercup pada 22 October 2021.
Manju Ramanii 
Hafizzuddin Omar 
Angeline Lai 
Kepada pemenang , sila hantarkan mesej Facebook kepada admin berserta maklumat di bawah sebelum 17 Disember 2021 untuk menebus hadiah anda,
Maklumat pemenang
● Nama penuh
● 8 digit pertama nombor kad pengenalan
● Alamat rumah
● Alamat emel
● Nombor telefon
Bagi yang terlepas , jangan risau , tunggu peraduan yang akan datang!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https://quintly-image-storage.s3.amazonaws.com/9d175cdd28e15bd0c0c48ee24cf94e12/4365835e35ffd001f710fa482aba38a8.png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extLst>
                  <a:ext uri="{0D108BD9-81ED-4DB2-BD59-A6C34878D82A}">
                    <a16:rowId xmlns:a16="http://schemas.microsoft.com/office/drawing/2014/main" val="3123986911"/>
                  </a:ext>
                </a:extLst>
              </a:tr>
            </a:tbl>
          </a:graphicData>
        </a:graphic>
      </p:graphicFrame>
      <p:sp>
        <p:nvSpPr>
          <p:cNvPr id="4" name="Text Placeholder 3">
            <a:extLst>
              <a:ext uri="{FF2B5EF4-FFF2-40B4-BE49-F238E27FC236}">
                <a16:creationId xmlns:a16="http://schemas.microsoft.com/office/drawing/2014/main" id="{539D85E2-5C2C-4AD7-9CCF-9146C73775E0}"/>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0684399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2104B-8ED1-4500-A213-35AFDC21A0B1}"/>
              </a:ext>
            </a:extLst>
          </p:cNvPr>
          <p:cNvSpPr>
            <a:spLocks noGrp="1"/>
          </p:cNvSpPr>
          <p:nvPr>
            <p:ph type="title"/>
          </p:nvPr>
        </p:nvSpPr>
        <p:spPr/>
        <p:txBody>
          <a:bodyPr/>
          <a:lstStyle/>
          <a:p>
            <a:r>
              <a:rPr lang="en-US"/>
              <a:t>Facebook Facebook FB - Own Posts Table I-Rate (Insights)  | Buttercup Malaysia - 24 of 25</a:t>
            </a:r>
          </a:p>
        </p:txBody>
      </p:sp>
      <p:graphicFrame>
        <p:nvGraphicFramePr>
          <p:cNvPr id="5" name="Table Placeholder 4">
            <a:extLst>
              <a:ext uri="{FF2B5EF4-FFF2-40B4-BE49-F238E27FC236}">
                <a16:creationId xmlns:a16="http://schemas.microsoft.com/office/drawing/2014/main" id="{E2FF313E-6957-40E8-AE8F-A2011D40F097}"/>
              </a:ext>
            </a:extLst>
          </p:cNvPr>
          <p:cNvGraphicFramePr>
            <a:graphicFrameLocks noGrp="1"/>
          </p:cNvGraphicFramePr>
          <p:nvPr>
            <p:ph type="tbl" sz="quarter" idx="13"/>
            <p:extLst>
              <p:ext uri="{D42A27DB-BD31-4B8C-83A1-F6EECF244321}">
                <p14:modId xmlns:p14="http://schemas.microsoft.com/office/powerpoint/2010/main" val="385893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03299704"/>
                    </a:ext>
                  </a:extLst>
                </a:gridCol>
                <a:gridCol w="987552">
                  <a:extLst>
                    <a:ext uri="{9D8B030D-6E8A-4147-A177-3AD203B41FA5}">
                      <a16:colId xmlns:a16="http://schemas.microsoft.com/office/drawing/2014/main" val="3677637017"/>
                    </a:ext>
                  </a:extLst>
                </a:gridCol>
                <a:gridCol w="658368">
                  <a:extLst>
                    <a:ext uri="{9D8B030D-6E8A-4147-A177-3AD203B41FA5}">
                      <a16:colId xmlns:a16="http://schemas.microsoft.com/office/drawing/2014/main" val="290518530"/>
                    </a:ext>
                  </a:extLst>
                </a:gridCol>
                <a:gridCol w="658368">
                  <a:extLst>
                    <a:ext uri="{9D8B030D-6E8A-4147-A177-3AD203B41FA5}">
                      <a16:colId xmlns:a16="http://schemas.microsoft.com/office/drawing/2014/main" val="4066591213"/>
                    </a:ext>
                  </a:extLst>
                </a:gridCol>
                <a:gridCol w="493776">
                  <a:extLst>
                    <a:ext uri="{9D8B030D-6E8A-4147-A177-3AD203B41FA5}">
                      <a16:colId xmlns:a16="http://schemas.microsoft.com/office/drawing/2014/main" val="1838639631"/>
                    </a:ext>
                  </a:extLst>
                </a:gridCol>
                <a:gridCol w="493776">
                  <a:extLst>
                    <a:ext uri="{9D8B030D-6E8A-4147-A177-3AD203B41FA5}">
                      <a16:colId xmlns:a16="http://schemas.microsoft.com/office/drawing/2014/main" val="580952861"/>
                    </a:ext>
                  </a:extLst>
                </a:gridCol>
                <a:gridCol w="411480">
                  <a:extLst>
                    <a:ext uri="{9D8B030D-6E8A-4147-A177-3AD203B41FA5}">
                      <a16:colId xmlns:a16="http://schemas.microsoft.com/office/drawing/2014/main" val="4254378213"/>
                    </a:ext>
                  </a:extLst>
                </a:gridCol>
                <a:gridCol w="493776">
                  <a:extLst>
                    <a:ext uri="{9D8B030D-6E8A-4147-A177-3AD203B41FA5}">
                      <a16:colId xmlns:a16="http://schemas.microsoft.com/office/drawing/2014/main" val="3332151437"/>
                    </a:ext>
                  </a:extLst>
                </a:gridCol>
                <a:gridCol w="493776">
                  <a:extLst>
                    <a:ext uri="{9D8B030D-6E8A-4147-A177-3AD203B41FA5}">
                      <a16:colId xmlns:a16="http://schemas.microsoft.com/office/drawing/2014/main" val="1041015299"/>
                    </a:ext>
                  </a:extLst>
                </a:gridCol>
                <a:gridCol w="493776">
                  <a:extLst>
                    <a:ext uri="{9D8B030D-6E8A-4147-A177-3AD203B41FA5}">
                      <a16:colId xmlns:a16="http://schemas.microsoft.com/office/drawing/2014/main" val="3510007406"/>
                    </a:ext>
                  </a:extLst>
                </a:gridCol>
                <a:gridCol w="493776">
                  <a:extLst>
                    <a:ext uri="{9D8B030D-6E8A-4147-A177-3AD203B41FA5}">
                      <a16:colId xmlns:a16="http://schemas.microsoft.com/office/drawing/2014/main" val="1632173912"/>
                    </a:ext>
                  </a:extLst>
                </a:gridCol>
                <a:gridCol w="493776">
                  <a:extLst>
                    <a:ext uri="{9D8B030D-6E8A-4147-A177-3AD203B41FA5}">
                      <a16:colId xmlns:a16="http://schemas.microsoft.com/office/drawing/2014/main" val="3354649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39189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- 2021-12-10 15:30:01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14 October 2021.
Siti Aishah Naz Shah 
Shinar Ina 
Lina Jamil 
Kepada pemenang , sila hantarkan mesej Facebook kepada admin berserta maklumat di bawah sebelum 17 Disember 2021 untuk menebus hadiah anda,
Maklumat pemenang
● Nama penuh
● 8 digit pertama nombor kad pengenalan
● Alamat rumah
● Alamat emel
● Nombor telefon
Bagi yang terlepas , jangan risau , tunggu peraduan yang akan datang!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https://quintly-image-storage.s3.amazonaws.com/9d175cdd28e15bd0c0c48ee24cf94e12/53eec01a5184b023bba789134760a0f3.png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extLst>
                  <a:ext uri="{0D108BD9-81ED-4DB2-BD59-A6C34878D82A}">
                    <a16:rowId xmlns:a16="http://schemas.microsoft.com/office/drawing/2014/main" val="155541392"/>
                  </a:ext>
                </a:extLst>
              </a:tr>
            </a:tbl>
          </a:graphicData>
        </a:graphic>
      </p:graphicFrame>
      <p:sp>
        <p:nvSpPr>
          <p:cNvPr id="4" name="Text Placeholder 3">
            <a:extLst>
              <a:ext uri="{FF2B5EF4-FFF2-40B4-BE49-F238E27FC236}">
                <a16:creationId xmlns:a16="http://schemas.microsoft.com/office/drawing/2014/main" id="{25D45971-429E-49FF-A5FE-E1122412FEA9}"/>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3651293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9CD4E-BEBF-4E44-8D40-2FC94AE01E40}"/>
              </a:ext>
            </a:extLst>
          </p:cNvPr>
          <p:cNvSpPr>
            <a:spLocks noGrp="1"/>
          </p:cNvSpPr>
          <p:nvPr>
            <p:ph type="title"/>
          </p:nvPr>
        </p:nvSpPr>
        <p:spPr/>
        <p:txBody>
          <a:bodyPr/>
          <a:lstStyle/>
          <a:p>
            <a:r>
              <a:rPr lang="en-US"/>
              <a:t>Facebook Facebook FB - Own Posts Table I-Rate (Insights)  | Buttercup Malaysia - 25 of 25</a:t>
            </a:r>
          </a:p>
        </p:txBody>
      </p:sp>
      <p:graphicFrame>
        <p:nvGraphicFramePr>
          <p:cNvPr id="5" name="Table Placeholder 4">
            <a:extLst>
              <a:ext uri="{FF2B5EF4-FFF2-40B4-BE49-F238E27FC236}">
                <a16:creationId xmlns:a16="http://schemas.microsoft.com/office/drawing/2014/main" id="{8D0BCB0F-0E49-4AC4-8D55-98D817DE3AA0}"/>
              </a:ext>
            </a:extLst>
          </p:cNvPr>
          <p:cNvGraphicFramePr>
            <a:graphicFrameLocks noGrp="1"/>
          </p:cNvGraphicFramePr>
          <p:nvPr>
            <p:ph type="tbl" sz="quarter" idx="13"/>
            <p:extLst>
              <p:ext uri="{D42A27DB-BD31-4B8C-83A1-F6EECF244321}">
                <p14:modId xmlns:p14="http://schemas.microsoft.com/office/powerpoint/2010/main" val="943870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72140713"/>
                    </a:ext>
                  </a:extLst>
                </a:gridCol>
                <a:gridCol w="987552">
                  <a:extLst>
                    <a:ext uri="{9D8B030D-6E8A-4147-A177-3AD203B41FA5}">
                      <a16:colId xmlns:a16="http://schemas.microsoft.com/office/drawing/2014/main" val="433288400"/>
                    </a:ext>
                  </a:extLst>
                </a:gridCol>
                <a:gridCol w="658368">
                  <a:extLst>
                    <a:ext uri="{9D8B030D-6E8A-4147-A177-3AD203B41FA5}">
                      <a16:colId xmlns:a16="http://schemas.microsoft.com/office/drawing/2014/main" val="129052801"/>
                    </a:ext>
                  </a:extLst>
                </a:gridCol>
                <a:gridCol w="658368">
                  <a:extLst>
                    <a:ext uri="{9D8B030D-6E8A-4147-A177-3AD203B41FA5}">
                      <a16:colId xmlns:a16="http://schemas.microsoft.com/office/drawing/2014/main" val="3966077665"/>
                    </a:ext>
                  </a:extLst>
                </a:gridCol>
                <a:gridCol w="493776">
                  <a:extLst>
                    <a:ext uri="{9D8B030D-6E8A-4147-A177-3AD203B41FA5}">
                      <a16:colId xmlns:a16="http://schemas.microsoft.com/office/drawing/2014/main" val="1484720516"/>
                    </a:ext>
                  </a:extLst>
                </a:gridCol>
                <a:gridCol w="493776">
                  <a:extLst>
                    <a:ext uri="{9D8B030D-6E8A-4147-A177-3AD203B41FA5}">
                      <a16:colId xmlns:a16="http://schemas.microsoft.com/office/drawing/2014/main" val="3898831834"/>
                    </a:ext>
                  </a:extLst>
                </a:gridCol>
                <a:gridCol w="411480">
                  <a:extLst>
                    <a:ext uri="{9D8B030D-6E8A-4147-A177-3AD203B41FA5}">
                      <a16:colId xmlns:a16="http://schemas.microsoft.com/office/drawing/2014/main" val="563693305"/>
                    </a:ext>
                  </a:extLst>
                </a:gridCol>
                <a:gridCol w="493776">
                  <a:extLst>
                    <a:ext uri="{9D8B030D-6E8A-4147-A177-3AD203B41FA5}">
                      <a16:colId xmlns:a16="http://schemas.microsoft.com/office/drawing/2014/main" val="2050621938"/>
                    </a:ext>
                  </a:extLst>
                </a:gridCol>
                <a:gridCol w="493776">
                  <a:extLst>
                    <a:ext uri="{9D8B030D-6E8A-4147-A177-3AD203B41FA5}">
                      <a16:colId xmlns:a16="http://schemas.microsoft.com/office/drawing/2014/main" val="2213252255"/>
                    </a:ext>
                  </a:extLst>
                </a:gridCol>
                <a:gridCol w="493776">
                  <a:extLst>
                    <a:ext uri="{9D8B030D-6E8A-4147-A177-3AD203B41FA5}">
                      <a16:colId xmlns:a16="http://schemas.microsoft.com/office/drawing/2014/main" val="2531562199"/>
                    </a:ext>
                  </a:extLst>
                </a:gridCol>
                <a:gridCol w="493776">
                  <a:extLst>
                    <a:ext uri="{9D8B030D-6E8A-4147-A177-3AD203B41FA5}">
                      <a16:colId xmlns:a16="http://schemas.microsoft.com/office/drawing/2014/main" val="3889475304"/>
                    </a:ext>
                  </a:extLst>
                </a:gridCol>
                <a:gridCol w="493776">
                  <a:extLst>
                    <a:ext uri="{9D8B030D-6E8A-4147-A177-3AD203B41FA5}">
                      <a16:colId xmlns:a16="http://schemas.microsoft.com/office/drawing/2014/main" val="3242460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086466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- 2021-12-10 14:41:43</a:t>
                      </a:r>
                      <a:r>
                        <a:rPr kumimoji="0" lang="en-US" sz="1000" b="0" i="0" u="none" strike="noStrike" kern="1200" cap="none" spc="0" normalizeH="0" baseline="0" noProof="0">
                          <a:ln>
                            <a:noFill/>
                          </a:ln>
                          <a:solidFill>
                            <a:prstClr val="black"/>
                          </a:solidFill>
                          <a:effectLst/>
                          <a:uLnTx/>
                          <a:uFillTx/>
                          <a:latin typeface="+mn-lt"/>
                          <a:ea typeface="+mn-ea"/>
                          <a:cs typeface="+mn-cs"/>
                        </a:rPr>
                        <a:t>
 Anda sudah bersedia untuk jualan akhir tahun yang terbesar?!  😱
Nikmati diskaun sehingga 50% untuk semua produk Buttercup kegemaran anda! Tambah pula dengan penghantaran percuma dengan pembelian RM50 ke atas! Pastikan anda tidak terlepas peluang keemasan ini! 
Apa lagi, jom buka Lazada sekarang, add to cart dan checkout pada 12.12! 👉 https://bit.ly/ButtercupMYLazada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https://quintly-image-storage.s3.amazonaws.com/9d175cdd28e15bd0c0c48ee24cf94e12/b758db26590101bf9a988ff097ca1bb5.jpg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extLst>
                  <a:ext uri="{0D108BD9-81ED-4DB2-BD59-A6C34878D82A}">
                    <a16:rowId xmlns:a16="http://schemas.microsoft.com/office/drawing/2014/main" val="2676514234"/>
                  </a:ext>
                </a:extLst>
              </a:tr>
            </a:tbl>
          </a:graphicData>
        </a:graphic>
      </p:graphicFrame>
      <p:sp>
        <p:nvSpPr>
          <p:cNvPr id="4" name="Text Placeholder 3">
            <a:extLst>
              <a:ext uri="{FF2B5EF4-FFF2-40B4-BE49-F238E27FC236}">
                <a16:creationId xmlns:a16="http://schemas.microsoft.com/office/drawing/2014/main" id="{71989335-8442-44AB-BA09-56394A2055B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6985805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00432-FD59-43E0-88B2-776C477343E9}"/>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F81A8221-B203-4B0F-857B-21F2D895EDCD}"/>
              </a:ext>
            </a:extLst>
          </p:cNvPr>
          <p:cNvGraphicFramePr>
            <a:graphicFrameLocks noGrp="1"/>
          </p:cNvGraphicFramePr>
          <p:nvPr>
            <p:ph type="tbl" sz="quarter" idx="13"/>
            <p:extLst>
              <p:ext uri="{D42A27DB-BD31-4B8C-83A1-F6EECF244321}">
                <p14:modId xmlns:p14="http://schemas.microsoft.com/office/powerpoint/2010/main" val="4086110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22069224"/>
                    </a:ext>
                  </a:extLst>
                </a:gridCol>
                <a:gridCol w="1645920">
                  <a:extLst>
                    <a:ext uri="{9D8B030D-6E8A-4147-A177-3AD203B41FA5}">
                      <a16:colId xmlns:a16="http://schemas.microsoft.com/office/drawing/2014/main" val="1674687349"/>
                    </a:ext>
                  </a:extLst>
                </a:gridCol>
                <a:gridCol w="1645920">
                  <a:extLst>
                    <a:ext uri="{9D8B030D-6E8A-4147-A177-3AD203B41FA5}">
                      <a16:colId xmlns:a16="http://schemas.microsoft.com/office/drawing/2014/main" val="3467166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42764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extLst>
                  <a:ext uri="{0D108BD9-81ED-4DB2-BD59-A6C34878D82A}">
                    <a16:rowId xmlns:a16="http://schemas.microsoft.com/office/drawing/2014/main" val="1405255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1410225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2220780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4000167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710169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925320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459642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424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471168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648221721"/>
                  </a:ext>
                </a:extLst>
              </a:tr>
            </a:tbl>
          </a:graphicData>
        </a:graphic>
      </p:graphicFrame>
      <p:sp>
        <p:nvSpPr>
          <p:cNvPr id="4" name="Text Placeholder 3">
            <a:extLst>
              <a:ext uri="{FF2B5EF4-FFF2-40B4-BE49-F238E27FC236}">
                <a16:creationId xmlns:a16="http://schemas.microsoft.com/office/drawing/2014/main" id="{81231A6E-A80B-462E-AF83-736A261A360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9476715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4D881-7A66-4AAE-BD37-6B49C52B69CA}"/>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73AEBF58-C646-47AA-9068-BC7477CB9441}"/>
              </a:ext>
            </a:extLst>
          </p:cNvPr>
          <p:cNvGraphicFramePr>
            <a:graphicFrameLocks noGrp="1"/>
          </p:cNvGraphicFramePr>
          <p:nvPr>
            <p:ph type="tbl" sz="quarter" idx="13"/>
            <p:extLst>
              <p:ext uri="{D42A27DB-BD31-4B8C-83A1-F6EECF244321}">
                <p14:modId xmlns:p14="http://schemas.microsoft.com/office/powerpoint/2010/main" val="2747585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58488125"/>
                    </a:ext>
                  </a:extLst>
                </a:gridCol>
                <a:gridCol w="1645920">
                  <a:extLst>
                    <a:ext uri="{9D8B030D-6E8A-4147-A177-3AD203B41FA5}">
                      <a16:colId xmlns:a16="http://schemas.microsoft.com/office/drawing/2014/main" val="1253758553"/>
                    </a:ext>
                  </a:extLst>
                </a:gridCol>
                <a:gridCol w="1645920">
                  <a:extLst>
                    <a:ext uri="{9D8B030D-6E8A-4147-A177-3AD203B41FA5}">
                      <a16:colId xmlns:a16="http://schemas.microsoft.com/office/drawing/2014/main" val="2908914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545800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410565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669933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078355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868925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709292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073933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254663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713224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377864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80725910"/>
                  </a:ext>
                </a:extLst>
              </a:tr>
            </a:tbl>
          </a:graphicData>
        </a:graphic>
      </p:graphicFrame>
      <p:sp>
        <p:nvSpPr>
          <p:cNvPr id="4" name="Text Placeholder 3">
            <a:extLst>
              <a:ext uri="{FF2B5EF4-FFF2-40B4-BE49-F238E27FC236}">
                <a16:creationId xmlns:a16="http://schemas.microsoft.com/office/drawing/2014/main" id="{3662E70E-6D4F-49E7-88E2-5B2C8E177F1D}"/>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7990577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A3F21-D7E8-4418-BF5F-EA65C305B1AA}"/>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7D17C061-2DD7-40DF-AC3F-111C373B98D7}"/>
              </a:ext>
            </a:extLst>
          </p:cNvPr>
          <p:cNvGraphicFramePr>
            <a:graphicFrameLocks noGrp="1"/>
          </p:cNvGraphicFramePr>
          <p:nvPr>
            <p:ph type="tbl" sz="quarter" idx="13"/>
            <p:extLst>
              <p:ext uri="{D42A27DB-BD31-4B8C-83A1-F6EECF244321}">
                <p14:modId xmlns:p14="http://schemas.microsoft.com/office/powerpoint/2010/main" val="2177520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46187400"/>
                    </a:ext>
                  </a:extLst>
                </a:gridCol>
                <a:gridCol w="1645920">
                  <a:extLst>
                    <a:ext uri="{9D8B030D-6E8A-4147-A177-3AD203B41FA5}">
                      <a16:colId xmlns:a16="http://schemas.microsoft.com/office/drawing/2014/main" val="185915632"/>
                    </a:ext>
                  </a:extLst>
                </a:gridCol>
                <a:gridCol w="1645920">
                  <a:extLst>
                    <a:ext uri="{9D8B030D-6E8A-4147-A177-3AD203B41FA5}">
                      <a16:colId xmlns:a16="http://schemas.microsoft.com/office/drawing/2014/main" val="2312707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057260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605171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854930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393219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993298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018027468"/>
                  </a:ext>
                </a:extLst>
              </a:tr>
            </a:tbl>
          </a:graphicData>
        </a:graphic>
      </p:graphicFrame>
      <p:sp>
        <p:nvSpPr>
          <p:cNvPr id="4" name="Text Placeholder 3">
            <a:extLst>
              <a:ext uri="{FF2B5EF4-FFF2-40B4-BE49-F238E27FC236}">
                <a16:creationId xmlns:a16="http://schemas.microsoft.com/office/drawing/2014/main" id="{1A951E45-3D97-4DEA-A8F1-DFCDF373241F}"/>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9601412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2106</Words>
  <Application>Microsoft Office PowerPoint</Application>
  <PresentationFormat>On-screen Show (4:3)</PresentationFormat>
  <Paragraphs>788</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MASTER TEMPLATE - Buttercup SCS</vt:lpstr>
      <vt:lpstr>Facebook Key Metrics Table | Buttercup Malaysia</vt:lpstr>
      <vt:lpstr>Facebook Page Likes Total | Buttercup Malaysia</vt:lpstr>
      <vt:lpstr>Facebook Fan Demographics | Buttercup Malaysia</vt:lpstr>
      <vt:lpstr>Facebook Reach | Buttercup Malaysia</vt:lpstr>
      <vt:lpstr>Facebook Page Views | Buttercup Malaysia</vt:lpstr>
      <vt:lpstr>Facebook Engaged Users | Buttercup Malaysia</vt:lpstr>
      <vt:lpstr>Facebook Interaction Rate | Buttercup Malaysia</vt:lpstr>
      <vt:lpstr>Facebook Interactions Distribution | Buttercup Malaysia</vt:lpstr>
      <vt:lpstr>Facebook Interaction Rate By Weekday | Buttercup Malaysia</vt:lpstr>
      <vt:lpstr>Facebook Facebook FB - Own Posts Table I-Rate (Insights)  | Buttercup Malaysia - 1 of 25</vt:lpstr>
      <vt:lpstr>Facebook Facebook FB - Own Posts Table I-Rate (Insights)  | Buttercup Malaysia - 2 of 25</vt:lpstr>
      <vt:lpstr>Facebook Facebook FB - Own Posts Table I-Rate (Insights)  | Buttercup Malaysia - 3 of 25</vt:lpstr>
      <vt:lpstr>Facebook Facebook FB - Own Posts Table I-Rate (Insights)  | Buttercup Malaysia - 4 of 25</vt:lpstr>
      <vt:lpstr>Facebook Facebook FB - Own Posts Table I-Rate (Insights)  | Buttercup Malaysia - 5 of 25</vt:lpstr>
      <vt:lpstr>Facebook Facebook FB - Own Posts Table I-Rate (Insights)  | Buttercup Malaysia - 6 of 25</vt:lpstr>
      <vt:lpstr>Facebook Facebook FB - Own Posts Table I-Rate (Insights)  | Buttercup Malaysia - 7 of 25</vt:lpstr>
      <vt:lpstr>Facebook Facebook FB - Own Posts Table I-Rate (Insights)  | Buttercup Malaysia - 8 of 25</vt:lpstr>
      <vt:lpstr>Facebook Facebook FB - Own Posts Table I-Rate (Insights)  | Buttercup Malaysia - 9 of 25</vt:lpstr>
      <vt:lpstr>Facebook Facebook FB - Own Posts Table I-Rate (Insights)  | Buttercup Malaysia - 10 of 25</vt:lpstr>
      <vt:lpstr>Facebook Facebook FB - Own Posts Table I-Rate (Insights)  | Buttercup Malaysia - 11 of 25</vt:lpstr>
      <vt:lpstr>Facebook Facebook FB - Own Posts Table I-Rate (Insights)  | Buttercup Malaysia - 12 of 25</vt:lpstr>
      <vt:lpstr>Facebook Facebook FB - Own Posts Table I-Rate (Insights)  | Buttercup Malaysia - 13 of 25</vt:lpstr>
      <vt:lpstr>Facebook Facebook FB - Own Posts Table I-Rate (Insights)  | Buttercup Malaysia - 14 of 25</vt:lpstr>
      <vt:lpstr>Facebook Facebook FB - Own Posts Table I-Rate (Insights)  | Buttercup Malaysia - 15 of 25</vt:lpstr>
      <vt:lpstr>Facebook Facebook FB - Own Posts Table I-Rate (Insights)  | Buttercup Malaysia - 16 of 25</vt:lpstr>
      <vt:lpstr>Facebook Facebook FB - Own Posts Table I-Rate (Insights)  | Buttercup Malaysia - 17 of 25</vt:lpstr>
      <vt:lpstr>Facebook Facebook FB - Own Posts Table I-Rate (Insights)  | Buttercup Malaysia - 18 of 25</vt:lpstr>
      <vt:lpstr>Facebook Facebook FB - Own Posts Table I-Rate (Insights)  | Buttercup Malaysia - 19 of 25</vt:lpstr>
      <vt:lpstr>Facebook Facebook FB - Own Posts Table I-Rate (Insights)  | Buttercup Malaysia - 20 of 25</vt:lpstr>
      <vt:lpstr>Facebook Facebook FB - Own Posts Table I-Rate (Insights)  | Buttercup Malaysia - 21 of 25</vt:lpstr>
      <vt:lpstr>Facebook Facebook FB - Own Posts Table I-Rate (Insights)  | Buttercup Malaysia - 22 of 25</vt:lpstr>
      <vt:lpstr>Facebook Facebook FB - Own Posts Table I-Rate (Insights)  | Buttercup Malaysia - 23 of 25</vt:lpstr>
      <vt:lpstr>Facebook Facebook FB - Own Posts Table I-Rate (Insights)  | Buttercup Malaysia - 24 of 25</vt:lpstr>
      <vt:lpstr>Facebook Facebook FB - Own Posts Table I-Rate (Insights)  | Buttercup Malaysia - 25 of 25</vt:lpstr>
      <vt:lpstr>Facebook Fans By City Table | Buttercup Malaysia - 1 of 3</vt:lpstr>
      <vt:lpstr>Facebook Fans By City Table | Buttercup Malaysia - 2 of 3</vt:lpstr>
      <vt:lpstr>Facebook Fans By City Table | Buttercup Malaysia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 - Buttercup SCS</dc:title>
  <dc:creator>Frederik Peiniger</dc:creator>
  <cp:lastModifiedBy>Frederik Peiniger</cp:lastModifiedBy>
  <cp:revision>1</cp:revision>
  <dcterms:created xsi:type="dcterms:W3CDTF">2022-01-11T07:50:54Z</dcterms:created>
  <dcterms:modified xsi:type="dcterms:W3CDTF">2022-01-11T07:53:13Z</dcterms:modified>
</cp:coreProperties>
</file>