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124763</c:v>
                </c:pt>
                <c:pt idx="1">
                  <c:v>124768</c:v>
                </c:pt>
                <c:pt idx="2">
                  <c:v>124784</c:v>
                </c:pt>
                <c:pt idx="3">
                  <c:v>124789</c:v>
                </c:pt>
                <c:pt idx="4">
                  <c:v>124794</c:v>
                </c:pt>
                <c:pt idx="5">
                  <c:v>124796</c:v>
                </c:pt>
                <c:pt idx="6">
                  <c:v>124814</c:v>
                </c:pt>
                <c:pt idx="7">
                  <c:v>124821</c:v>
                </c:pt>
                <c:pt idx="8">
                  <c:v>124832</c:v>
                </c:pt>
                <c:pt idx="9">
                  <c:v>124834</c:v>
                </c:pt>
                <c:pt idx="10">
                  <c:v>124835</c:v>
                </c:pt>
                <c:pt idx="11">
                  <c:v>124845</c:v>
                </c:pt>
                <c:pt idx="12">
                  <c:v>124856</c:v>
                </c:pt>
                <c:pt idx="13">
                  <c:v>124865</c:v>
                </c:pt>
                <c:pt idx="14">
                  <c:v>124866</c:v>
                </c:pt>
                <c:pt idx="15">
                  <c:v>124872</c:v>
                </c:pt>
                <c:pt idx="16">
                  <c:v>124912</c:v>
                </c:pt>
                <c:pt idx="17">
                  <c:v>124937</c:v>
                </c:pt>
                <c:pt idx="18">
                  <c:v>124985</c:v>
                </c:pt>
                <c:pt idx="19">
                  <c:v>125003</c:v>
                </c:pt>
                <c:pt idx="20">
                  <c:v>125017</c:v>
                </c:pt>
                <c:pt idx="21">
                  <c:v>125036</c:v>
                </c:pt>
                <c:pt idx="22">
                  <c:v>125050</c:v>
                </c:pt>
                <c:pt idx="23">
                  <c:v>125067</c:v>
                </c:pt>
                <c:pt idx="24">
                  <c:v>125072</c:v>
                </c:pt>
                <c:pt idx="25">
                  <c:v>125087</c:v>
                </c:pt>
                <c:pt idx="26">
                  <c:v>125098</c:v>
                </c:pt>
                <c:pt idx="27">
                  <c:v>125101</c:v>
                </c:pt>
                <c:pt idx="28">
                  <c:v>125103</c:v>
                </c:pt>
                <c:pt idx="29">
                  <c:v>125097</c:v>
                </c:pt>
                <c:pt idx="30">
                  <c:v>125100</c:v>
                </c:pt>
              </c:numCache>
            </c:numRef>
          </c:val>
          <c:smooth val="0"/>
          <c:extLst>
            <c:ext xmlns:c16="http://schemas.microsoft.com/office/drawing/2014/chart" uri="{C3380CC4-5D6E-409C-BE32-E72D297353CC}">
              <c16:uniqueId val="{00000000-1008-4A52-8792-29137E7960A7}"/>
            </c:ext>
          </c:extLst>
        </c:ser>
        <c:dLbls>
          <c:showLegendKey val="0"/>
          <c:showVal val="0"/>
          <c:showCatName val="0"/>
          <c:showSerName val="0"/>
          <c:showPercent val="0"/>
          <c:showBubbleSize val="0"/>
        </c:dLbls>
        <c:smooth val="0"/>
        <c:axId val="392552440"/>
        <c:axId val="392552768"/>
      </c:lineChart>
      <c:dateAx>
        <c:axId val="39255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52768"/>
        <c:crosses val="autoZero"/>
        <c:auto val="1"/>
        <c:lblOffset val="100"/>
        <c:baseTimeUnit val="days"/>
      </c:dateAx>
      <c:valAx>
        <c:axId val="39255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5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5195</c:v>
                </c:pt>
                <c:pt idx="2">
                  <c:v>7408</c:v>
                </c:pt>
                <c:pt idx="3">
                  <c:v>2996</c:v>
                </c:pt>
                <c:pt idx="4">
                  <c:v>1732</c:v>
                </c:pt>
                <c:pt idx="5">
                  <c:v>1128</c:v>
                </c:pt>
                <c:pt idx="6">
                  <c:v>867</c:v>
                </c:pt>
              </c:numCache>
            </c:numRef>
          </c:val>
          <c:extLst>
            <c:ext xmlns:c16="http://schemas.microsoft.com/office/drawing/2014/chart" uri="{C3380CC4-5D6E-409C-BE32-E72D297353CC}">
              <c16:uniqueId val="{00000000-AF2C-4C51-8C68-BCEDF90F0E4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131</c:v>
                </c:pt>
                <c:pt idx="1">
                  <c:v>7948</c:v>
                </c:pt>
                <c:pt idx="2">
                  <c:v>28724</c:v>
                </c:pt>
                <c:pt idx="3">
                  <c:v>32034</c:v>
                </c:pt>
                <c:pt idx="4">
                  <c:v>19364</c:v>
                </c:pt>
                <c:pt idx="5">
                  <c:v>11702</c:v>
                </c:pt>
                <c:pt idx="6">
                  <c:v>4633</c:v>
                </c:pt>
              </c:numCache>
            </c:numRef>
          </c:val>
          <c:extLst>
            <c:ext xmlns:c16="http://schemas.microsoft.com/office/drawing/2014/chart" uri="{C3380CC4-5D6E-409C-BE32-E72D297353CC}">
              <c16:uniqueId val="{00000001-AF2C-4C51-8C68-BCEDF90F0E43}"/>
            </c:ext>
          </c:extLst>
        </c:ser>
        <c:dLbls>
          <c:showLegendKey val="0"/>
          <c:showVal val="0"/>
          <c:showCatName val="0"/>
          <c:showSerName val="0"/>
          <c:showPercent val="0"/>
          <c:showBubbleSize val="0"/>
        </c:dLbls>
        <c:gapWidth val="219"/>
        <c:overlap val="-27"/>
        <c:axId val="418829552"/>
        <c:axId val="418830208"/>
      </c:barChart>
      <c:catAx>
        <c:axId val="41882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30208"/>
        <c:crosses val="autoZero"/>
        <c:auto val="1"/>
        <c:lblAlgn val="ctr"/>
        <c:lblOffset val="100"/>
        <c:noMultiLvlLbl val="0"/>
      </c:catAx>
      <c:valAx>
        <c:axId val="41883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82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22507</c:v>
                </c:pt>
                <c:pt idx="1">
                  <c:v>29852</c:v>
                </c:pt>
                <c:pt idx="2">
                  <c:v>30167</c:v>
                </c:pt>
                <c:pt idx="3">
                  <c:v>22035</c:v>
                </c:pt>
                <c:pt idx="4">
                  <c:v>20250</c:v>
                </c:pt>
                <c:pt idx="5">
                  <c:v>28592</c:v>
                </c:pt>
                <c:pt idx="6">
                  <c:v>34550</c:v>
                </c:pt>
                <c:pt idx="7">
                  <c:v>35488</c:v>
                </c:pt>
                <c:pt idx="8">
                  <c:v>31715</c:v>
                </c:pt>
                <c:pt idx="9">
                  <c:v>48423</c:v>
                </c:pt>
                <c:pt idx="10">
                  <c:v>53933</c:v>
                </c:pt>
                <c:pt idx="11">
                  <c:v>32257</c:v>
                </c:pt>
                <c:pt idx="12">
                  <c:v>23100</c:v>
                </c:pt>
                <c:pt idx="13">
                  <c:v>14374</c:v>
                </c:pt>
                <c:pt idx="14">
                  <c:v>23334</c:v>
                </c:pt>
                <c:pt idx="15">
                  <c:v>31907</c:v>
                </c:pt>
                <c:pt idx="16">
                  <c:v>32110</c:v>
                </c:pt>
                <c:pt idx="17">
                  <c:v>31189</c:v>
                </c:pt>
                <c:pt idx="18">
                  <c:v>19481</c:v>
                </c:pt>
                <c:pt idx="19">
                  <c:v>19513</c:v>
                </c:pt>
                <c:pt idx="20">
                  <c:v>18876</c:v>
                </c:pt>
                <c:pt idx="21">
                  <c:v>17116</c:v>
                </c:pt>
                <c:pt idx="22">
                  <c:v>16446</c:v>
                </c:pt>
                <c:pt idx="23">
                  <c:v>18664</c:v>
                </c:pt>
                <c:pt idx="24">
                  <c:v>23260</c:v>
                </c:pt>
                <c:pt idx="25">
                  <c:v>21538</c:v>
                </c:pt>
                <c:pt idx="26">
                  <c:v>14373</c:v>
                </c:pt>
                <c:pt idx="27">
                  <c:v>16014</c:v>
                </c:pt>
                <c:pt idx="28">
                  <c:v>16833</c:v>
                </c:pt>
                <c:pt idx="29">
                  <c:v>15006</c:v>
                </c:pt>
                <c:pt idx="30">
                  <c:v>30567</c:v>
                </c:pt>
              </c:numCache>
            </c:numRef>
          </c:val>
          <c:smooth val="0"/>
          <c:extLst>
            <c:ext xmlns:c16="http://schemas.microsoft.com/office/drawing/2014/chart" uri="{C3380CC4-5D6E-409C-BE32-E72D297353CC}">
              <c16:uniqueId val="{00000000-5E1C-4BD7-BB6F-3FD978267AD3}"/>
            </c:ext>
          </c:extLst>
        </c:ser>
        <c:dLbls>
          <c:showLegendKey val="0"/>
          <c:showVal val="0"/>
          <c:showCatName val="0"/>
          <c:showSerName val="0"/>
          <c:showPercent val="0"/>
          <c:showBubbleSize val="0"/>
        </c:dLbls>
        <c:smooth val="0"/>
        <c:axId val="431169112"/>
        <c:axId val="431175672"/>
      </c:lineChart>
      <c:dateAx>
        <c:axId val="43116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5672"/>
        <c:crosses val="autoZero"/>
        <c:auto val="1"/>
        <c:lblOffset val="100"/>
        <c:baseTimeUnit val="days"/>
      </c:dateAx>
      <c:valAx>
        <c:axId val="43117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6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95</c:v>
                </c:pt>
                <c:pt idx="1">
                  <c:v>98</c:v>
                </c:pt>
                <c:pt idx="2">
                  <c:v>100</c:v>
                </c:pt>
                <c:pt idx="3">
                  <c:v>54</c:v>
                </c:pt>
                <c:pt idx="4">
                  <c:v>31</c:v>
                </c:pt>
                <c:pt idx="5">
                  <c:v>68</c:v>
                </c:pt>
                <c:pt idx="6">
                  <c:v>101</c:v>
                </c:pt>
                <c:pt idx="7">
                  <c:v>77</c:v>
                </c:pt>
                <c:pt idx="8">
                  <c:v>83</c:v>
                </c:pt>
                <c:pt idx="9">
                  <c:v>61</c:v>
                </c:pt>
                <c:pt idx="10">
                  <c:v>55</c:v>
                </c:pt>
                <c:pt idx="11">
                  <c:v>41</c:v>
                </c:pt>
                <c:pt idx="12">
                  <c:v>57</c:v>
                </c:pt>
                <c:pt idx="13">
                  <c:v>61</c:v>
                </c:pt>
                <c:pt idx="14">
                  <c:v>90</c:v>
                </c:pt>
                <c:pt idx="15">
                  <c:v>284</c:v>
                </c:pt>
                <c:pt idx="16">
                  <c:v>272</c:v>
                </c:pt>
                <c:pt idx="17">
                  <c:v>297</c:v>
                </c:pt>
                <c:pt idx="18">
                  <c:v>166</c:v>
                </c:pt>
                <c:pt idx="19">
                  <c:v>99</c:v>
                </c:pt>
                <c:pt idx="20">
                  <c:v>64</c:v>
                </c:pt>
                <c:pt idx="21">
                  <c:v>92</c:v>
                </c:pt>
                <c:pt idx="22">
                  <c:v>95</c:v>
                </c:pt>
                <c:pt idx="23">
                  <c:v>54</c:v>
                </c:pt>
                <c:pt idx="24">
                  <c:v>57</c:v>
                </c:pt>
                <c:pt idx="25">
                  <c:v>54</c:v>
                </c:pt>
                <c:pt idx="26">
                  <c:v>75</c:v>
                </c:pt>
                <c:pt idx="27">
                  <c:v>54</c:v>
                </c:pt>
                <c:pt idx="28">
                  <c:v>61</c:v>
                </c:pt>
                <c:pt idx="29">
                  <c:v>66</c:v>
                </c:pt>
                <c:pt idx="30">
                  <c:v>53</c:v>
                </c:pt>
              </c:numCache>
            </c:numRef>
          </c:val>
          <c:smooth val="0"/>
          <c:extLst>
            <c:ext xmlns:c16="http://schemas.microsoft.com/office/drawing/2014/chart" uri="{C3380CC4-5D6E-409C-BE32-E72D297353CC}">
              <c16:uniqueId val="{00000000-0282-4591-8196-EAA8ED8536A2}"/>
            </c:ext>
          </c:extLst>
        </c:ser>
        <c:dLbls>
          <c:showLegendKey val="0"/>
          <c:showVal val="0"/>
          <c:showCatName val="0"/>
          <c:showSerName val="0"/>
          <c:showPercent val="0"/>
          <c:showBubbleSize val="0"/>
        </c:dLbls>
        <c:smooth val="0"/>
        <c:axId val="431178952"/>
        <c:axId val="431181248"/>
      </c:lineChart>
      <c:dateAx>
        <c:axId val="43117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1248"/>
        <c:crosses val="autoZero"/>
        <c:auto val="1"/>
        <c:lblOffset val="100"/>
        <c:baseTimeUnit val="days"/>
      </c:dateAx>
      <c:valAx>
        <c:axId val="43118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544</c:v>
                </c:pt>
                <c:pt idx="1">
                  <c:v>940</c:v>
                </c:pt>
                <c:pt idx="2">
                  <c:v>766</c:v>
                </c:pt>
                <c:pt idx="3">
                  <c:v>241</c:v>
                </c:pt>
                <c:pt idx="4">
                  <c:v>228</c:v>
                </c:pt>
                <c:pt idx="5">
                  <c:v>408</c:v>
                </c:pt>
                <c:pt idx="6">
                  <c:v>512</c:v>
                </c:pt>
                <c:pt idx="7">
                  <c:v>782</c:v>
                </c:pt>
                <c:pt idx="8">
                  <c:v>413</c:v>
                </c:pt>
                <c:pt idx="9">
                  <c:v>634</c:v>
                </c:pt>
                <c:pt idx="10">
                  <c:v>674</c:v>
                </c:pt>
                <c:pt idx="11">
                  <c:v>1345</c:v>
                </c:pt>
                <c:pt idx="12">
                  <c:v>4142</c:v>
                </c:pt>
                <c:pt idx="13">
                  <c:v>251</c:v>
                </c:pt>
                <c:pt idx="14">
                  <c:v>740</c:v>
                </c:pt>
                <c:pt idx="15">
                  <c:v>1223</c:v>
                </c:pt>
                <c:pt idx="16">
                  <c:v>1048</c:v>
                </c:pt>
                <c:pt idx="17">
                  <c:v>1086</c:v>
                </c:pt>
                <c:pt idx="18">
                  <c:v>608</c:v>
                </c:pt>
                <c:pt idx="19">
                  <c:v>499</c:v>
                </c:pt>
                <c:pt idx="20">
                  <c:v>367</c:v>
                </c:pt>
                <c:pt idx="21">
                  <c:v>315</c:v>
                </c:pt>
                <c:pt idx="22">
                  <c:v>340</c:v>
                </c:pt>
                <c:pt idx="23">
                  <c:v>293</c:v>
                </c:pt>
                <c:pt idx="24">
                  <c:v>408</c:v>
                </c:pt>
                <c:pt idx="25">
                  <c:v>369</c:v>
                </c:pt>
                <c:pt idx="26">
                  <c:v>214</c:v>
                </c:pt>
                <c:pt idx="27">
                  <c:v>443</c:v>
                </c:pt>
                <c:pt idx="28">
                  <c:v>423</c:v>
                </c:pt>
                <c:pt idx="29">
                  <c:v>371</c:v>
                </c:pt>
                <c:pt idx="30">
                  <c:v>8461</c:v>
                </c:pt>
              </c:numCache>
            </c:numRef>
          </c:val>
          <c:smooth val="0"/>
          <c:extLst>
            <c:ext xmlns:c16="http://schemas.microsoft.com/office/drawing/2014/chart" uri="{C3380CC4-5D6E-409C-BE32-E72D297353CC}">
              <c16:uniqueId val="{00000000-5D62-4CBC-B344-CC0ED29E741A}"/>
            </c:ext>
          </c:extLst>
        </c:ser>
        <c:dLbls>
          <c:showLegendKey val="0"/>
          <c:showVal val="0"/>
          <c:showCatName val="0"/>
          <c:showSerName val="0"/>
          <c:showPercent val="0"/>
          <c:showBubbleSize val="0"/>
        </c:dLbls>
        <c:smooth val="0"/>
        <c:axId val="431180592"/>
        <c:axId val="431177968"/>
      </c:lineChart>
      <c:dateAx>
        <c:axId val="431180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7968"/>
        <c:crosses val="autoZero"/>
        <c:auto val="1"/>
        <c:lblOffset val="100"/>
        <c:baseTimeUnit val="days"/>
      </c:dateAx>
      <c:valAx>
        <c:axId val="43117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7.7347889164081696E-2</c:v>
                </c:pt>
                <c:pt idx="1">
                  <c:v>0.12182903859255401</c:v>
                </c:pt>
                <c:pt idx="2">
                  <c:v>0.153074309162018</c:v>
                </c:pt>
                <c:pt idx="3">
                  <c:v>4.6479573029025702E-2</c:v>
                </c:pt>
                <c:pt idx="4">
                  <c:v>2.2437515525959399E-2</c:v>
                </c:pt>
                <c:pt idx="5">
                  <c:v>5.1284105933731297E-2</c:v>
                </c:pt>
                <c:pt idx="6">
                  <c:v>4.08637474460158E-2</c:v>
                </c:pt>
                <c:pt idx="7">
                  <c:v>9.77430958923865E-2</c:v>
                </c:pt>
                <c:pt idx="8">
                  <c:v>3.6050181853139601E-2</c:v>
                </c:pt>
                <c:pt idx="9">
                  <c:v>2.16288962053303E-2</c:v>
                </c:pt>
                <c:pt idx="10">
                  <c:v>7.8504253648845695E-2</c:v>
                </c:pt>
                <c:pt idx="11">
                  <c:v>1.6821531560397299E-2</c:v>
                </c:pt>
                <c:pt idx="12">
                  <c:v>4.0048057669202997E-2</c:v>
                </c:pt>
                <c:pt idx="13">
                  <c:v>0</c:v>
                </c:pt>
                <c:pt idx="14">
                  <c:v>0.15957233812517499</c:v>
                </c:pt>
                <c:pt idx="15">
                  <c:v>0</c:v>
                </c:pt>
                <c:pt idx="16">
                  <c:v>0.83832431220574599</c:v>
                </c:pt>
                <c:pt idx="17">
                  <c:v>6.1437353911178001E-2</c:v>
                </c:pt>
                <c:pt idx="18">
                  <c:v>0.63539824425220703</c:v>
                </c:pt>
                <c:pt idx="19">
                  <c:v>5.6402707329951798E-2</c:v>
                </c:pt>
                <c:pt idx="20">
                  <c:v>2.63978881689465E-2</c:v>
                </c:pt>
                <c:pt idx="21">
                  <c:v>2.8794010845744102E-2</c:v>
                </c:pt>
                <c:pt idx="22">
                  <c:v>3.4388170469358499E-2</c:v>
                </c:pt>
                <c:pt idx="23">
                  <c:v>3.8382190663532101E-2</c:v>
                </c:pt>
                <c:pt idx="24">
                  <c:v>5.2570980818588103E-2</c:v>
                </c:pt>
                <c:pt idx="25">
                  <c:v>0</c:v>
                </c:pt>
                <c:pt idx="26">
                  <c:v>2.6647054434602802E-2</c:v>
                </c:pt>
                <c:pt idx="27">
                  <c:v>4.4764546479188497E-2</c:v>
                </c:pt>
                <c:pt idx="28">
                  <c:v>1.19902159837573E-2</c:v>
                </c:pt>
                <c:pt idx="29">
                  <c:v>2.9576338928856898E-2</c:v>
                </c:pt>
                <c:pt idx="30">
                  <c:v>1.8785272346480399E-2</c:v>
                </c:pt>
              </c:numCache>
            </c:numRef>
          </c:val>
          <c:smooth val="0"/>
          <c:extLst>
            <c:ext xmlns:c16="http://schemas.microsoft.com/office/drawing/2014/chart" uri="{C3380CC4-5D6E-409C-BE32-E72D297353CC}">
              <c16:uniqueId val="{00000000-A5BB-4BC0-AC44-B103313C1DB9}"/>
            </c:ext>
          </c:extLst>
        </c:ser>
        <c:dLbls>
          <c:showLegendKey val="0"/>
          <c:showVal val="0"/>
          <c:showCatName val="0"/>
          <c:showSerName val="0"/>
          <c:showPercent val="0"/>
          <c:showBubbleSize val="0"/>
        </c:dLbls>
        <c:smooth val="0"/>
        <c:axId val="431182232"/>
        <c:axId val="431178624"/>
      </c:lineChart>
      <c:dateAx>
        <c:axId val="43118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8624"/>
        <c:crosses val="autoZero"/>
        <c:auto val="1"/>
        <c:lblOffset val="100"/>
        <c:baseTimeUnit val="days"/>
      </c:dateAx>
      <c:valAx>
        <c:axId val="43117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8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4200</c:v>
                </c:pt>
              </c:numCache>
            </c:numRef>
          </c:val>
          <c:extLst>
            <c:ext xmlns:c16="http://schemas.microsoft.com/office/drawing/2014/chart" uri="{C3380CC4-5D6E-409C-BE32-E72D297353CC}">
              <c16:uniqueId val="{00000000-2FDE-4604-B4A1-818EAE24BEE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96</c:v>
                </c:pt>
              </c:numCache>
            </c:numRef>
          </c:val>
          <c:extLst>
            <c:ext xmlns:c16="http://schemas.microsoft.com/office/drawing/2014/chart" uri="{C3380CC4-5D6E-409C-BE32-E72D297353CC}">
              <c16:uniqueId val="{00000001-2FDE-4604-B4A1-818EAE24BEE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3</c:v>
                </c:pt>
              </c:numCache>
            </c:numRef>
          </c:val>
          <c:extLst>
            <c:ext xmlns:c16="http://schemas.microsoft.com/office/drawing/2014/chart" uri="{C3380CC4-5D6E-409C-BE32-E72D297353CC}">
              <c16:uniqueId val="{00000002-2FDE-4604-B4A1-818EAE24BEE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9</c:v>
                </c:pt>
              </c:numCache>
            </c:numRef>
          </c:val>
          <c:extLst>
            <c:ext xmlns:c16="http://schemas.microsoft.com/office/drawing/2014/chart" uri="{C3380CC4-5D6E-409C-BE32-E72D297353CC}">
              <c16:uniqueId val="{00000003-2FDE-4604-B4A1-818EAE24BEE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2FDE-4604-B4A1-818EAE24BEE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FDE-4604-B4A1-818EAE24BEE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1647</c:v>
                </c:pt>
              </c:numCache>
            </c:numRef>
          </c:val>
          <c:extLst>
            <c:ext xmlns:c16="http://schemas.microsoft.com/office/drawing/2014/chart" uri="{C3380CC4-5D6E-409C-BE32-E72D297353CC}">
              <c16:uniqueId val="{00000006-2FDE-4604-B4A1-818EAE24BEE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1655</c:v>
                </c:pt>
              </c:numCache>
            </c:numRef>
          </c:val>
          <c:extLst>
            <c:ext xmlns:c16="http://schemas.microsoft.com/office/drawing/2014/chart" uri="{C3380CC4-5D6E-409C-BE32-E72D297353CC}">
              <c16:uniqueId val="{00000007-2FDE-4604-B4A1-818EAE24BEE4}"/>
            </c:ext>
          </c:extLst>
        </c:ser>
        <c:dLbls>
          <c:showLegendKey val="0"/>
          <c:showVal val="0"/>
          <c:showCatName val="0"/>
          <c:showSerName val="0"/>
          <c:showPercent val="0"/>
          <c:showBubbleSize val="0"/>
        </c:dLbls>
        <c:gapWidth val="150"/>
        <c:overlap val="100"/>
        <c:axId val="431176656"/>
        <c:axId val="431177312"/>
      </c:barChart>
      <c:catAx>
        <c:axId val="43117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7312"/>
        <c:crosses val="autoZero"/>
        <c:auto val="1"/>
        <c:lblAlgn val="ctr"/>
        <c:lblOffset val="100"/>
        <c:noMultiLvlLbl val="0"/>
      </c:catAx>
      <c:valAx>
        <c:axId val="431177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4.1711913865342599E-2</c:v>
                </c:pt>
                <c:pt idx="1">
                  <c:v>3.4619109748581199E-2</c:v>
                </c:pt>
                <c:pt idx="2">
                  <c:v>8.9772631415618406E-2</c:v>
                </c:pt>
                <c:pt idx="3">
                  <c:v>5.5230487228950402E-2</c:v>
                </c:pt>
                <c:pt idx="4">
                  <c:v>0.25994348880582102</c:v>
                </c:pt>
                <c:pt idx="5">
                  <c:v>5.8112077866982602E-2</c:v>
                </c:pt>
                <c:pt idx="6">
                  <c:v>0.327580824615188</c:v>
                </c:pt>
              </c:numCache>
            </c:numRef>
          </c:val>
          <c:extLst>
            <c:ext xmlns:c16="http://schemas.microsoft.com/office/drawing/2014/chart" uri="{C3380CC4-5D6E-409C-BE32-E72D297353CC}">
              <c16:uniqueId val="{00000000-EFA7-4C72-87E7-837F56862E49}"/>
            </c:ext>
          </c:extLst>
        </c:ser>
        <c:dLbls>
          <c:showLegendKey val="0"/>
          <c:showVal val="0"/>
          <c:showCatName val="0"/>
          <c:showSerName val="0"/>
          <c:showPercent val="0"/>
          <c:showBubbleSize val="0"/>
        </c:dLbls>
        <c:gapWidth val="219"/>
        <c:overlap val="-27"/>
        <c:axId val="431195352"/>
        <c:axId val="431195024"/>
      </c:barChart>
      <c:catAx>
        <c:axId val="43119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5024"/>
        <c:crosses val="autoZero"/>
        <c:auto val="1"/>
        <c:lblAlgn val="ctr"/>
        <c:lblOffset val="100"/>
        <c:noMultiLvlLbl val="0"/>
      </c:catAx>
      <c:valAx>
        <c:axId val="43119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33970-9FAF-4586-AD6E-64DF4CA5B83C}"/>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5A2DDFDF-E99B-444F-AA45-442B0472424F}"/>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82242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BBD7-A32A-419C-B802-27EEBA5C2C09}"/>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8E7B492F-4DFD-4453-8702-D2099AD694D4}"/>
              </a:ext>
            </a:extLst>
          </p:cNvPr>
          <p:cNvGraphicFramePr>
            <a:graphicFrameLocks noGrp="1"/>
          </p:cNvGraphicFramePr>
          <p:nvPr>
            <p:ph type="tbl" sz="quarter" idx="13"/>
            <p:extLst>
              <p:ext uri="{D42A27DB-BD31-4B8C-83A1-F6EECF244321}">
                <p14:modId xmlns:p14="http://schemas.microsoft.com/office/powerpoint/2010/main" val="171991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32804220"/>
                    </a:ext>
                  </a:extLst>
                </a:gridCol>
                <a:gridCol w="740664">
                  <a:extLst>
                    <a:ext uri="{9D8B030D-6E8A-4147-A177-3AD203B41FA5}">
                      <a16:colId xmlns:a16="http://schemas.microsoft.com/office/drawing/2014/main" val="1378981952"/>
                    </a:ext>
                  </a:extLst>
                </a:gridCol>
                <a:gridCol w="740664">
                  <a:extLst>
                    <a:ext uri="{9D8B030D-6E8A-4147-A177-3AD203B41FA5}">
                      <a16:colId xmlns:a16="http://schemas.microsoft.com/office/drawing/2014/main" val="1297716849"/>
                    </a:ext>
                  </a:extLst>
                </a:gridCol>
                <a:gridCol w="740664">
                  <a:extLst>
                    <a:ext uri="{9D8B030D-6E8A-4147-A177-3AD203B41FA5}">
                      <a16:colId xmlns:a16="http://schemas.microsoft.com/office/drawing/2014/main" val="1049739093"/>
                    </a:ext>
                  </a:extLst>
                </a:gridCol>
                <a:gridCol w="740664">
                  <a:extLst>
                    <a:ext uri="{9D8B030D-6E8A-4147-A177-3AD203B41FA5}">
                      <a16:colId xmlns:a16="http://schemas.microsoft.com/office/drawing/2014/main" val="1370492582"/>
                    </a:ext>
                  </a:extLst>
                </a:gridCol>
                <a:gridCol w="740664">
                  <a:extLst>
                    <a:ext uri="{9D8B030D-6E8A-4147-A177-3AD203B41FA5}">
                      <a16:colId xmlns:a16="http://schemas.microsoft.com/office/drawing/2014/main" val="2918475398"/>
                    </a:ext>
                  </a:extLst>
                </a:gridCol>
                <a:gridCol w="740664">
                  <a:extLst>
                    <a:ext uri="{9D8B030D-6E8A-4147-A177-3AD203B41FA5}">
                      <a16:colId xmlns:a16="http://schemas.microsoft.com/office/drawing/2014/main" val="2108975114"/>
                    </a:ext>
                  </a:extLst>
                </a:gridCol>
                <a:gridCol w="740664">
                  <a:extLst>
                    <a:ext uri="{9D8B030D-6E8A-4147-A177-3AD203B41FA5}">
                      <a16:colId xmlns:a16="http://schemas.microsoft.com/office/drawing/2014/main" val="4000475610"/>
                    </a:ext>
                  </a:extLst>
                </a:gridCol>
                <a:gridCol w="740664">
                  <a:extLst>
                    <a:ext uri="{9D8B030D-6E8A-4147-A177-3AD203B41FA5}">
                      <a16:colId xmlns:a16="http://schemas.microsoft.com/office/drawing/2014/main" val="2449706526"/>
                    </a:ext>
                  </a:extLst>
                </a:gridCol>
                <a:gridCol w="740664">
                  <a:extLst>
                    <a:ext uri="{9D8B030D-6E8A-4147-A177-3AD203B41FA5}">
                      <a16:colId xmlns:a16="http://schemas.microsoft.com/office/drawing/2014/main" val="6840787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03850658"/>
                  </a:ext>
                </a:extLst>
              </a:tr>
              <a:tr h="370840">
                <a:tc>
                  <a:txBody>
                    <a:bodyPr/>
                    <a:lstStyle/>
                    <a:p>
                      <a:r>
                        <a:rPr lang="en-US" sz="1000"/>
                        <a:t>SCS Dairy MY</a:t>
                      </a:r>
                    </a:p>
                  </a:txBody>
                  <a:tcPr/>
                </a:tc>
                <a:tc>
                  <a:txBody>
                    <a:bodyPr/>
                    <a:lstStyle/>
                    <a:p>
                      <a:r>
                        <a:rPr lang="en-US" sz="1000"/>
                        <a:t>125100</a:t>
                      </a:r>
                    </a:p>
                  </a:txBody>
                  <a:tcPr/>
                </a:tc>
                <a:tc>
                  <a:txBody>
                    <a:bodyPr/>
                    <a:lstStyle/>
                    <a:p>
                      <a:r>
                        <a:rPr lang="en-US" sz="1000"/>
                        <a:t>341</a:t>
                      </a:r>
                    </a:p>
                  </a:txBody>
                  <a:tcPr/>
                </a:tc>
                <a:tc>
                  <a:txBody>
                    <a:bodyPr/>
                    <a:lstStyle/>
                    <a:p>
                      <a:r>
                        <a:rPr lang="en-US" sz="1000"/>
                        <a:t>56</a:t>
                      </a:r>
                    </a:p>
                  </a:txBody>
                  <a:tcPr/>
                </a:tc>
                <a:tc>
                  <a:txBody>
                    <a:bodyPr/>
                    <a:lstStyle/>
                    <a:p>
                      <a:r>
                        <a:rPr lang="en-US" sz="1000"/>
                        <a:t>4311</a:t>
                      </a:r>
                    </a:p>
                  </a:txBody>
                  <a:tcPr/>
                </a:tc>
                <a:tc>
                  <a:txBody>
                    <a:bodyPr/>
                    <a:lstStyle/>
                    <a:p>
                      <a:r>
                        <a:rPr lang="en-US" sz="1000"/>
                        <a:t>1647</a:t>
                      </a:r>
                    </a:p>
                  </a:txBody>
                  <a:tcPr/>
                </a:tc>
                <a:tc>
                  <a:txBody>
                    <a:bodyPr/>
                    <a:lstStyle/>
                    <a:p>
                      <a:r>
                        <a:rPr lang="en-US" sz="1000"/>
                        <a:t>1655</a:t>
                      </a:r>
                    </a:p>
                  </a:txBody>
                  <a:tcPr/>
                </a:tc>
                <a:tc>
                  <a:txBody>
                    <a:bodyPr/>
                    <a:lstStyle/>
                    <a:p>
                      <a:r>
                        <a:rPr lang="en-US" sz="1000"/>
                        <a:t>1</a:t>
                      </a:r>
                    </a:p>
                  </a:txBody>
                  <a:tcPr/>
                </a:tc>
                <a:tc>
                  <a:txBody>
                    <a:bodyPr/>
                    <a:lstStyle/>
                    <a:p>
                      <a:r>
                        <a:rPr lang="en-US" sz="1000"/>
                        <a:t>0.1088 %</a:t>
                      </a:r>
                    </a:p>
                  </a:txBody>
                  <a:tcPr/>
                </a:tc>
                <a:tc>
                  <a:txBody>
                    <a:bodyPr/>
                    <a:lstStyle/>
                    <a:p>
                      <a:r>
                        <a:rPr lang="en-US" sz="1000"/>
                        <a:t>0.0 %</a:t>
                      </a:r>
                    </a:p>
                  </a:txBody>
                  <a:tcPr/>
                </a:tc>
                <a:extLst>
                  <a:ext uri="{0D108BD9-81ED-4DB2-BD59-A6C34878D82A}">
                    <a16:rowId xmlns:a16="http://schemas.microsoft.com/office/drawing/2014/main" val="1837986387"/>
                  </a:ext>
                </a:extLst>
              </a:tr>
            </a:tbl>
          </a:graphicData>
        </a:graphic>
      </p:graphicFrame>
      <p:sp>
        <p:nvSpPr>
          <p:cNvPr id="4" name="Text Placeholder 3">
            <a:extLst>
              <a:ext uri="{FF2B5EF4-FFF2-40B4-BE49-F238E27FC236}">
                <a16:creationId xmlns:a16="http://schemas.microsoft.com/office/drawing/2014/main" id="{BDC886F9-4164-47FC-B212-329A59B888C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72930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2E13-1977-43BB-A52E-B58810A2BBDF}"/>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E7D011F4-D438-458E-BC7C-4C2EBF39329D}"/>
              </a:ext>
            </a:extLst>
          </p:cNvPr>
          <p:cNvGraphicFramePr>
            <a:graphicFrameLocks noGrp="1"/>
          </p:cNvGraphicFramePr>
          <p:nvPr>
            <p:ph type="chart" sz="quarter" idx="13"/>
            <p:extLst>
              <p:ext uri="{D42A27DB-BD31-4B8C-83A1-F6EECF244321}">
                <p14:modId xmlns:p14="http://schemas.microsoft.com/office/powerpoint/2010/main" val="376209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4161C5-3EA4-4B37-ADD7-7928B5456BCD}"/>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F150258-1052-4A58-B474-D70DD6EE65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401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EE14-26A8-4778-AEC2-26924F5BAF61}"/>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7F2AF2BE-F908-43F8-AE08-52472DE999F4}"/>
              </a:ext>
            </a:extLst>
          </p:cNvPr>
          <p:cNvGraphicFramePr>
            <a:graphicFrameLocks noGrp="1"/>
          </p:cNvGraphicFramePr>
          <p:nvPr>
            <p:ph type="chart" sz="quarter" idx="13"/>
            <p:extLst>
              <p:ext uri="{D42A27DB-BD31-4B8C-83A1-F6EECF244321}">
                <p14:modId xmlns:p14="http://schemas.microsoft.com/office/powerpoint/2010/main" val="279753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FBE096-92BE-48B9-8983-35149B0C657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7D804D6-3065-43C1-A1B8-28CF32E60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190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1CE9D-A942-4809-8807-B77377DFBE10}"/>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64F06FF9-0368-4744-BCD9-2F6693F586EE}"/>
              </a:ext>
            </a:extLst>
          </p:cNvPr>
          <p:cNvGraphicFramePr>
            <a:graphicFrameLocks noGrp="1"/>
          </p:cNvGraphicFramePr>
          <p:nvPr>
            <p:ph type="chart" sz="quarter" idx="13"/>
            <p:extLst>
              <p:ext uri="{D42A27DB-BD31-4B8C-83A1-F6EECF244321}">
                <p14:modId xmlns:p14="http://schemas.microsoft.com/office/powerpoint/2010/main" val="4166413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35F2B5-D25E-425C-8E30-592333CF41A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ABF10BD0-C00C-4E5D-8225-59BE93AC9F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075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A10BA-7D36-406D-97E4-C3C866811E19}"/>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856652BB-69CD-40B2-97D6-085ED9C0140F}"/>
              </a:ext>
            </a:extLst>
          </p:cNvPr>
          <p:cNvGraphicFramePr>
            <a:graphicFrameLocks noGrp="1"/>
          </p:cNvGraphicFramePr>
          <p:nvPr>
            <p:ph type="chart" sz="quarter" idx="13"/>
            <p:extLst>
              <p:ext uri="{D42A27DB-BD31-4B8C-83A1-F6EECF244321}">
                <p14:modId xmlns:p14="http://schemas.microsoft.com/office/powerpoint/2010/main" val="4243866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ED33A6-6D78-4253-8D6A-EE54774DE029}"/>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7E6A224-53AD-4F9E-A350-36A802F73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1174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1806D-48D8-4B71-AA87-59FEE7076557}"/>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2815ECD8-5FE6-4FD6-8FEF-A5CD5C686D7B}"/>
              </a:ext>
            </a:extLst>
          </p:cNvPr>
          <p:cNvGraphicFramePr>
            <a:graphicFrameLocks noGrp="1"/>
          </p:cNvGraphicFramePr>
          <p:nvPr>
            <p:ph type="chart" sz="quarter" idx="13"/>
            <p:extLst>
              <p:ext uri="{D42A27DB-BD31-4B8C-83A1-F6EECF244321}">
                <p14:modId xmlns:p14="http://schemas.microsoft.com/office/powerpoint/2010/main" val="4105183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76278F-A44F-42FA-86EC-DB3A5B63372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C94EE850-9BE7-4CC4-A54E-012D4F4D87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991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4AB06-329B-4189-BE8A-691C8989BD6F}"/>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36E856B1-4C81-467E-8AD3-C0802915962F}"/>
              </a:ext>
            </a:extLst>
          </p:cNvPr>
          <p:cNvGraphicFramePr>
            <a:graphicFrameLocks noGrp="1"/>
          </p:cNvGraphicFramePr>
          <p:nvPr>
            <p:ph type="chart" sz="quarter" idx="13"/>
            <p:extLst>
              <p:ext uri="{D42A27DB-BD31-4B8C-83A1-F6EECF244321}">
                <p14:modId xmlns:p14="http://schemas.microsoft.com/office/powerpoint/2010/main" val="630649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9B317-AE41-4FB5-8C74-CD4C33FA14FC}"/>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5D7B0DD-8918-4C34-8570-47DDD5AC9E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971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C5A7-D46C-4EF3-A593-BDF586AECDD5}"/>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EC8D3C07-3C15-4B66-A315-B5BDD2738C29}"/>
              </a:ext>
            </a:extLst>
          </p:cNvPr>
          <p:cNvGraphicFramePr>
            <a:graphicFrameLocks noGrp="1"/>
          </p:cNvGraphicFramePr>
          <p:nvPr>
            <p:ph type="chart" sz="quarter" idx="13"/>
            <p:extLst>
              <p:ext uri="{D42A27DB-BD31-4B8C-83A1-F6EECF244321}">
                <p14:modId xmlns:p14="http://schemas.microsoft.com/office/powerpoint/2010/main" val="4201782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1435C-1FA2-456D-82D1-0C921DCE865C}"/>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28D83FBF-CAB2-414C-AED5-5480061CF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1924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350C6-E6A4-4B30-A03D-1D3A00660848}"/>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88C7BB27-80D7-4F2C-85EC-CD18A5CDD315}"/>
              </a:ext>
            </a:extLst>
          </p:cNvPr>
          <p:cNvGraphicFramePr>
            <a:graphicFrameLocks noGrp="1"/>
          </p:cNvGraphicFramePr>
          <p:nvPr>
            <p:ph type="chart" sz="quarter" idx="13"/>
            <p:extLst>
              <p:ext uri="{D42A27DB-BD31-4B8C-83A1-F6EECF244321}">
                <p14:modId xmlns:p14="http://schemas.microsoft.com/office/powerpoint/2010/main" val="3485773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020CA-1609-4150-ACCE-E63EAF9CD8C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02AFB8E-28DE-4333-9A0D-A4009780EA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776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9AAE1-EF88-4F3F-B413-FFE738D63483}"/>
              </a:ext>
            </a:extLst>
          </p:cNvPr>
          <p:cNvSpPr>
            <a:spLocks noGrp="1"/>
          </p:cNvSpPr>
          <p:nvPr>
            <p:ph type="title"/>
          </p:nvPr>
        </p:nvSpPr>
        <p:spPr/>
        <p:txBody>
          <a:bodyPr/>
          <a:lstStyle/>
          <a:p>
            <a:r>
              <a:rPr lang="en-US"/>
              <a:t>Facebook Facebook FB - Own Posts Table I-Rate (Insights)  | SCS Dairy MY - 1 of 25</a:t>
            </a:r>
          </a:p>
        </p:txBody>
      </p:sp>
      <p:graphicFrame>
        <p:nvGraphicFramePr>
          <p:cNvPr id="5" name="Table Placeholder 4">
            <a:extLst>
              <a:ext uri="{FF2B5EF4-FFF2-40B4-BE49-F238E27FC236}">
                <a16:creationId xmlns:a16="http://schemas.microsoft.com/office/drawing/2014/main" id="{AEFAA958-1AE1-4CC2-9F85-825F1325B990}"/>
              </a:ext>
            </a:extLst>
          </p:cNvPr>
          <p:cNvGraphicFramePr>
            <a:graphicFrameLocks noGrp="1"/>
          </p:cNvGraphicFramePr>
          <p:nvPr>
            <p:ph type="tbl" sz="quarter" idx="13"/>
            <p:extLst>
              <p:ext uri="{D42A27DB-BD31-4B8C-83A1-F6EECF244321}">
                <p14:modId xmlns:p14="http://schemas.microsoft.com/office/powerpoint/2010/main" val="3477108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21339211"/>
                    </a:ext>
                  </a:extLst>
                </a:gridCol>
                <a:gridCol w="987552">
                  <a:extLst>
                    <a:ext uri="{9D8B030D-6E8A-4147-A177-3AD203B41FA5}">
                      <a16:colId xmlns:a16="http://schemas.microsoft.com/office/drawing/2014/main" val="3591554856"/>
                    </a:ext>
                  </a:extLst>
                </a:gridCol>
                <a:gridCol w="658368">
                  <a:extLst>
                    <a:ext uri="{9D8B030D-6E8A-4147-A177-3AD203B41FA5}">
                      <a16:colId xmlns:a16="http://schemas.microsoft.com/office/drawing/2014/main" val="2671889150"/>
                    </a:ext>
                  </a:extLst>
                </a:gridCol>
                <a:gridCol w="658368">
                  <a:extLst>
                    <a:ext uri="{9D8B030D-6E8A-4147-A177-3AD203B41FA5}">
                      <a16:colId xmlns:a16="http://schemas.microsoft.com/office/drawing/2014/main" val="2181267063"/>
                    </a:ext>
                  </a:extLst>
                </a:gridCol>
                <a:gridCol w="493776">
                  <a:extLst>
                    <a:ext uri="{9D8B030D-6E8A-4147-A177-3AD203B41FA5}">
                      <a16:colId xmlns:a16="http://schemas.microsoft.com/office/drawing/2014/main" val="198294073"/>
                    </a:ext>
                  </a:extLst>
                </a:gridCol>
                <a:gridCol w="493776">
                  <a:extLst>
                    <a:ext uri="{9D8B030D-6E8A-4147-A177-3AD203B41FA5}">
                      <a16:colId xmlns:a16="http://schemas.microsoft.com/office/drawing/2014/main" val="3140120065"/>
                    </a:ext>
                  </a:extLst>
                </a:gridCol>
                <a:gridCol w="411480">
                  <a:extLst>
                    <a:ext uri="{9D8B030D-6E8A-4147-A177-3AD203B41FA5}">
                      <a16:colId xmlns:a16="http://schemas.microsoft.com/office/drawing/2014/main" val="1819826425"/>
                    </a:ext>
                  </a:extLst>
                </a:gridCol>
                <a:gridCol w="493776">
                  <a:extLst>
                    <a:ext uri="{9D8B030D-6E8A-4147-A177-3AD203B41FA5}">
                      <a16:colId xmlns:a16="http://schemas.microsoft.com/office/drawing/2014/main" val="1581656831"/>
                    </a:ext>
                  </a:extLst>
                </a:gridCol>
                <a:gridCol w="493776">
                  <a:extLst>
                    <a:ext uri="{9D8B030D-6E8A-4147-A177-3AD203B41FA5}">
                      <a16:colId xmlns:a16="http://schemas.microsoft.com/office/drawing/2014/main" val="1045806997"/>
                    </a:ext>
                  </a:extLst>
                </a:gridCol>
                <a:gridCol w="493776">
                  <a:extLst>
                    <a:ext uri="{9D8B030D-6E8A-4147-A177-3AD203B41FA5}">
                      <a16:colId xmlns:a16="http://schemas.microsoft.com/office/drawing/2014/main" val="2023676594"/>
                    </a:ext>
                  </a:extLst>
                </a:gridCol>
                <a:gridCol w="493776">
                  <a:extLst>
                    <a:ext uri="{9D8B030D-6E8A-4147-A177-3AD203B41FA5}">
                      <a16:colId xmlns:a16="http://schemas.microsoft.com/office/drawing/2014/main" val="1660616287"/>
                    </a:ext>
                  </a:extLst>
                </a:gridCol>
                <a:gridCol w="493776">
                  <a:extLst>
                    <a:ext uri="{9D8B030D-6E8A-4147-A177-3AD203B41FA5}">
                      <a16:colId xmlns:a16="http://schemas.microsoft.com/office/drawing/2014/main" val="405059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55920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- 2021-12-31 14:56:10</a:t>
                      </a:r>
                      <a:r>
                        <a:rPr kumimoji="0" lang="en-US" sz="1000" b="0" i="0" u="none" strike="noStrike" kern="1200" cap="none" spc="0" normalizeH="0" baseline="0" noProof="0">
                          <a:ln>
                            <a:noFill/>
                          </a:ln>
                          <a:solidFill>
                            <a:prstClr val="black"/>
                          </a:solidFill>
                          <a:effectLst/>
                          <a:uLnTx/>
                          <a:uFillTx/>
                          <a:latin typeface="+mn-lt"/>
                          <a:ea typeface="+mn-ea"/>
                          <a:cs typeface="+mn-cs"/>
                        </a:rPr>
                        <a:t>
 Hey fans! SCS has something exciting planned for you all this CNY! 
Can you guess what it is? Let us know in the comment section below!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https://quintly-image-storage.s3.amazonaws.com/21f98fd4f102d597bb025988a0e4af7d/cc5ba87d8d40b7c7665a9c802d8abebc.jpg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8389</a:t>
                      </a:r>
                    </a:p>
                  </a:txBody>
                  <a:tcPr/>
                </a:tc>
                <a:extLst>
                  <a:ext uri="{0D108BD9-81ED-4DB2-BD59-A6C34878D82A}">
                    <a16:rowId xmlns:a16="http://schemas.microsoft.com/office/drawing/2014/main" val="728030008"/>
                  </a:ext>
                </a:extLst>
              </a:tr>
            </a:tbl>
          </a:graphicData>
        </a:graphic>
      </p:graphicFrame>
      <p:sp>
        <p:nvSpPr>
          <p:cNvPr id="4" name="Text Placeholder 3">
            <a:extLst>
              <a:ext uri="{FF2B5EF4-FFF2-40B4-BE49-F238E27FC236}">
                <a16:creationId xmlns:a16="http://schemas.microsoft.com/office/drawing/2014/main" id="{AD503241-1CF9-4F9F-9CE3-A71561E4C31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70912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5FF4-42C1-4FB7-9A5F-1F3205F45E98}"/>
              </a:ext>
            </a:extLst>
          </p:cNvPr>
          <p:cNvSpPr>
            <a:spLocks noGrp="1"/>
          </p:cNvSpPr>
          <p:nvPr>
            <p:ph type="title"/>
          </p:nvPr>
        </p:nvSpPr>
        <p:spPr/>
        <p:txBody>
          <a:bodyPr/>
          <a:lstStyle/>
          <a:p>
            <a:r>
              <a:rPr lang="en-US"/>
              <a:t>Facebook Facebook FB - Own Posts Table I-Rate (Insights)  | SCS Dairy MY - 2 of 25</a:t>
            </a:r>
          </a:p>
        </p:txBody>
      </p:sp>
      <p:graphicFrame>
        <p:nvGraphicFramePr>
          <p:cNvPr id="5" name="Table Placeholder 4">
            <a:extLst>
              <a:ext uri="{FF2B5EF4-FFF2-40B4-BE49-F238E27FC236}">
                <a16:creationId xmlns:a16="http://schemas.microsoft.com/office/drawing/2014/main" id="{0888EDFD-4C41-4FC8-BBE5-4A71266443DC}"/>
              </a:ext>
            </a:extLst>
          </p:cNvPr>
          <p:cNvGraphicFramePr>
            <a:graphicFrameLocks noGrp="1"/>
          </p:cNvGraphicFramePr>
          <p:nvPr>
            <p:ph type="tbl" sz="quarter" idx="13"/>
            <p:extLst>
              <p:ext uri="{D42A27DB-BD31-4B8C-83A1-F6EECF244321}">
                <p14:modId xmlns:p14="http://schemas.microsoft.com/office/powerpoint/2010/main" val="614355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83572960"/>
                    </a:ext>
                  </a:extLst>
                </a:gridCol>
                <a:gridCol w="987552">
                  <a:extLst>
                    <a:ext uri="{9D8B030D-6E8A-4147-A177-3AD203B41FA5}">
                      <a16:colId xmlns:a16="http://schemas.microsoft.com/office/drawing/2014/main" val="2399221048"/>
                    </a:ext>
                  </a:extLst>
                </a:gridCol>
                <a:gridCol w="658368">
                  <a:extLst>
                    <a:ext uri="{9D8B030D-6E8A-4147-A177-3AD203B41FA5}">
                      <a16:colId xmlns:a16="http://schemas.microsoft.com/office/drawing/2014/main" val="3570217205"/>
                    </a:ext>
                  </a:extLst>
                </a:gridCol>
                <a:gridCol w="658368">
                  <a:extLst>
                    <a:ext uri="{9D8B030D-6E8A-4147-A177-3AD203B41FA5}">
                      <a16:colId xmlns:a16="http://schemas.microsoft.com/office/drawing/2014/main" val="3272447215"/>
                    </a:ext>
                  </a:extLst>
                </a:gridCol>
                <a:gridCol w="493776">
                  <a:extLst>
                    <a:ext uri="{9D8B030D-6E8A-4147-A177-3AD203B41FA5}">
                      <a16:colId xmlns:a16="http://schemas.microsoft.com/office/drawing/2014/main" val="2652707800"/>
                    </a:ext>
                  </a:extLst>
                </a:gridCol>
                <a:gridCol w="493776">
                  <a:extLst>
                    <a:ext uri="{9D8B030D-6E8A-4147-A177-3AD203B41FA5}">
                      <a16:colId xmlns:a16="http://schemas.microsoft.com/office/drawing/2014/main" val="3944038804"/>
                    </a:ext>
                  </a:extLst>
                </a:gridCol>
                <a:gridCol w="411480">
                  <a:extLst>
                    <a:ext uri="{9D8B030D-6E8A-4147-A177-3AD203B41FA5}">
                      <a16:colId xmlns:a16="http://schemas.microsoft.com/office/drawing/2014/main" val="3496992284"/>
                    </a:ext>
                  </a:extLst>
                </a:gridCol>
                <a:gridCol w="493776">
                  <a:extLst>
                    <a:ext uri="{9D8B030D-6E8A-4147-A177-3AD203B41FA5}">
                      <a16:colId xmlns:a16="http://schemas.microsoft.com/office/drawing/2014/main" val="771214360"/>
                    </a:ext>
                  </a:extLst>
                </a:gridCol>
                <a:gridCol w="493776">
                  <a:extLst>
                    <a:ext uri="{9D8B030D-6E8A-4147-A177-3AD203B41FA5}">
                      <a16:colId xmlns:a16="http://schemas.microsoft.com/office/drawing/2014/main" val="2241369"/>
                    </a:ext>
                  </a:extLst>
                </a:gridCol>
                <a:gridCol w="493776">
                  <a:extLst>
                    <a:ext uri="{9D8B030D-6E8A-4147-A177-3AD203B41FA5}">
                      <a16:colId xmlns:a16="http://schemas.microsoft.com/office/drawing/2014/main" val="3782178985"/>
                    </a:ext>
                  </a:extLst>
                </a:gridCol>
                <a:gridCol w="493776">
                  <a:extLst>
                    <a:ext uri="{9D8B030D-6E8A-4147-A177-3AD203B41FA5}">
                      <a16:colId xmlns:a16="http://schemas.microsoft.com/office/drawing/2014/main" val="290978493"/>
                    </a:ext>
                  </a:extLst>
                </a:gridCol>
                <a:gridCol w="493776">
                  <a:extLst>
                    <a:ext uri="{9D8B030D-6E8A-4147-A177-3AD203B41FA5}">
                      <a16:colId xmlns:a16="http://schemas.microsoft.com/office/drawing/2014/main" val="2729279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5653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- 2021-12-31 10:05:01</a:t>
                      </a:r>
                      <a:r>
                        <a:rPr kumimoji="0" lang="en-US" sz="1000" b="0" i="0" u="none" strike="noStrike" kern="1200" cap="none" spc="0" normalizeH="0" baseline="0" noProof="0">
                          <a:ln>
                            <a:noFill/>
                          </a:ln>
                          <a:solidFill>
                            <a:prstClr val="black"/>
                          </a:solidFill>
                          <a:effectLst/>
                          <a:uLnTx/>
                          <a:uFillTx/>
                          <a:latin typeface="+mn-lt"/>
                          <a:ea typeface="+mn-ea"/>
                          <a:cs typeface="+mn-cs"/>
                        </a:rPr>
                        <a:t>
 @magg.my tried the new flavours of SCS Spreadable Butter and this is what she had to say: “Both SCS Spreadable Butter give a premium quality in taste, texture and aroma ! 😍 For a busy mom like me, it’s so convenient that I don’t need to add anything else to my prepared dishes , what I’ve done , I just added the SCS Rosemary &amp; Herb Spreadable Butter to my grilled potatoes to cook it. It taste wonderful! 😍 For the SCS Butterscotch Spreadable Butter, it has a rich butterscotch aroma that satisfies your sweet tooth 🦷🥰 you may add on to any pastries, waffles, pancakes 🥞 and so 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https://quintly-image-storage.s3.amazonaws.com/21f98fd4f102d597bb025988a0e4af7d/54d35e73b798a7975a927147c885c283.jpg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728265770"/>
                  </a:ext>
                </a:extLst>
              </a:tr>
            </a:tbl>
          </a:graphicData>
        </a:graphic>
      </p:graphicFrame>
      <p:sp>
        <p:nvSpPr>
          <p:cNvPr id="4" name="Text Placeholder 3">
            <a:extLst>
              <a:ext uri="{FF2B5EF4-FFF2-40B4-BE49-F238E27FC236}">
                <a16:creationId xmlns:a16="http://schemas.microsoft.com/office/drawing/2014/main" id="{EE8F8CB1-DB5B-43A9-9518-6971CE8A288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84409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EAD3C-2D5D-4F65-9AC5-DD21A1BA03A4}"/>
              </a:ext>
            </a:extLst>
          </p:cNvPr>
          <p:cNvSpPr>
            <a:spLocks noGrp="1"/>
          </p:cNvSpPr>
          <p:nvPr>
            <p:ph type="title"/>
          </p:nvPr>
        </p:nvSpPr>
        <p:spPr/>
        <p:txBody>
          <a:bodyPr/>
          <a:lstStyle/>
          <a:p>
            <a:r>
              <a:rPr lang="en-US"/>
              <a:t>Facebook Facebook FB - Own Posts Table I-Rate (Insights)  | SCS Dairy MY - 3 of 25</a:t>
            </a:r>
          </a:p>
        </p:txBody>
      </p:sp>
      <p:graphicFrame>
        <p:nvGraphicFramePr>
          <p:cNvPr id="5" name="Table Placeholder 4">
            <a:extLst>
              <a:ext uri="{FF2B5EF4-FFF2-40B4-BE49-F238E27FC236}">
                <a16:creationId xmlns:a16="http://schemas.microsoft.com/office/drawing/2014/main" id="{D6ADD4D4-4869-42E3-BD43-D82013544859}"/>
              </a:ext>
            </a:extLst>
          </p:cNvPr>
          <p:cNvGraphicFramePr>
            <a:graphicFrameLocks noGrp="1"/>
          </p:cNvGraphicFramePr>
          <p:nvPr>
            <p:ph type="tbl" sz="quarter" idx="13"/>
            <p:extLst>
              <p:ext uri="{D42A27DB-BD31-4B8C-83A1-F6EECF244321}">
                <p14:modId xmlns:p14="http://schemas.microsoft.com/office/powerpoint/2010/main" val="305821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5740799"/>
                    </a:ext>
                  </a:extLst>
                </a:gridCol>
                <a:gridCol w="987552">
                  <a:extLst>
                    <a:ext uri="{9D8B030D-6E8A-4147-A177-3AD203B41FA5}">
                      <a16:colId xmlns:a16="http://schemas.microsoft.com/office/drawing/2014/main" val="2250321992"/>
                    </a:ext>
                  </a:extLst>
                </a:gridCol>
                <a:gridCol w="658368">
                  <a:extLst>
                    <a:ext uri="{9D8B030D-6E8A-4147-A177-3AD203B41FA5}">
                      <a16:colId xmlns:a16="http://schemas.microsoft.com/office/drawing/2014/main" val="2843368"/>
                    </a:ext>
                  </a:extLst>
                </a:gridCol>
                <a:gridCol w="658368">
                  <a:extLst>
                    <a:ext uri="{9D8B030D-6E8A-4147-A177-3AD203B41FA5}">
                      <a16:colId xmlns:a16="http://schemas.microsoft.com/office/drawing/2014/main" val="1635657113"/>
                    </a:ext>
                  </a:extLst>
                </a:gridCol>
                <a:gridCol w="493776">
                  <a:extLst>
                    <a:ext uri="{9D8B030D-6E8A-4147-A177-3AD203B41FA5}">
                      <a16:colId xmlns:a16="http://schemas.microsoft.com/office/drawing/2014/main" val="1968116310"/>
                    </a:ext>
                  </a:extLst>
                </a:gridCol>
                <a:gridCol w="493776">
                  <a:extLst>
                    <a:ext uri="{9D8B030D-6E8A-4147-A177-3AD203B41FA5}">
                      <a16:colId xmlns:a16="http://schemas.microsoft.com/office/drawing/2014/main" val="3851048122"/>
                    </a:ext>
                  </a:extLst>
                </a:gridCol>
                <a:gridCol w="411480">
                  <a:extLst>
                    <a:ext uri="{9D8B030D-6E8A-4147-A177-3AD203B41FA5}">
                      <a16:colId xmlns:a16="http://schemas.microsoft.com/office/drawing/2014/main" val="2681131954"/>
                    </a:ext>
                  </a:extLst>
                </a:gridCol>
                <a:gridCol w="493776">
                  <a:extLst>
                    <a:ext uri="{9D8B030D-6E8A-4147-A177-3AD203B41FA5}">
                      <a16:colId xmlns:a16="http://schemas.microsoft.com/office/drawing/2014/main" val="421954637"/>
                    </a:ext>
                  </a:extLst>
                </a:gridCol>
                <a:gridCol w="493776">
                  <a:extLst>
                    <a:ext uri="{9D8B030D-6E8A-4147-A177-3AD203B41FA5}">
                      <a16:colId xmlns:a16="http://schemas.microsoft.com/office/drawing/2014/main" val="3406242487"/>
                    </a:ext>
                  </a:extLst>
                </a:gridCol>
                <a:gridCol w="493776">
                  <a:extLst>
                    <a:ext uri="{9D8B030D-6E8A-4147-A177-3AD203B41FA5}">
                      <a16:colId xmlns:a16="http://schemas.microsoft.com/office/drawing/2014/main" val="2719881061"/>
                    </a:ext>
                  </a:extLst>
                </a:gridCol>
                <a:gridCol w="493776">
                  <a:extLst>
                    <a:ext uri="{9D8B030D-6E8A-4147-A177-3AD203B41FA5}">
                      <a16:colId xmlns:a16="http://schemas.microsoft.com/office/drawing/2014/main" val="1461374319"/>
                    </a:ext>
                  </a:extLst>
                </a:gridCol>
                <a:gridCol w="493776">
                  <a:extLst>
                    <a:ext uri="{9D8B030D-6E8A-4147-A177-3AD203B41FA5}">
                      <a16:colId xmlns:a16="http://schemas.microsoft.com/office/drawing/2014/main" val="375485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4823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- 2021-12-30 12:01:04</a:t>
                      </a:r>
                      <a:r>
                        <a:rPr kumimoji="0" lang="en-US" sz="1000" b="0" i="0" u="none" strike="noStrike" kern="1200" cap="none" spc="0" normalizeH="0" baseline="0" noProof="0">
                          <a:ln>
                            <a:noFill/>
                          </a:ln>
                          <a:solidFill>
                            <a:prstClr val="black"/>
                          </a:solidFill>
                          <a:effectLst/>
                          <a:uLnTx/>
                          <a:uFillTx/>
                          <a:latin typeface="+mn-lt"/>
                          <a:ea typeface="+mn-ea"/>
                          <a:cs typeface="+mn-cs"/>
                        </a:rPr>
                        <a:t>
 @josephinetly is super happy to have the new flavours of SCS Spreadable Butter in her fridge! Here’s what she had to say: “I’m so glad that I have these new SCS Spreadable Butter in my fridge. Just when I need something normal and not so normal and it levelled up our favourite french toast just like that. From a just fine french toast to the five stars butterscotch french toast, fuss-free, minimum effort, and time-saving. A lifesaver for every busy mama. p/s: Kerry doesn’t fancy sweet, but if you do, simply drizzle the butterscotch french toast with syrup or honey and it’s a perfect fix to the sweet tooth.”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https://quintly-image-storage.s3.amazonaws.com/21f98fd4f102d597bb025988a0e4af7d/5a437765369d7081614b2f04f14c8698.jpg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239484650"/>
                  </a:ext>
                </a:extLst>
              </a:tr>
            </a:tbl>
          </a:graphicData>
        </a:graphic>
      </p:graphicFrame>
      <p:sp>
        <p:nvSpPr>
          <p:cNvPr id="4" name="Text Placeholder 3">
            <a:extLst>
              <a:ext uri="{FF2B5EF4-FFF2-40B4-BE49-F238E27FC236}">
                <a16:creationId xmlns:a16="http://schemas.microsoft.com/office/drawing/2014/main" id="{2C276477-11F8-4DC8-A913-B81947DE550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457568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EF6AB-833D-4605-99A6-939A85CE4168}"/>
              </a:ext>
            </a:extLst>
          </p:cNvPr>
          <p:cNvSpPr>
            <a:spLocks noGrp="1"/>
          </p:cNvSpPr>
          <p:nvPr>
            <p:ph type="title"/>
          </p:nvPr>
        </p:nvSpPr>
        <p:spPr/>
        <p:txBody>
          <a:bodyPr/>
          <a:lstStyle/>
          <a:p>
            <a:r>
              <a:rPr lang="en-US"/>
              <a:t>Facebook Facebook FB - Own Posts Table I-Rate (Insights)  | SCS Dairy MY - 4 of 25</a:t>
            </a:r>
          </a:p>
        </p:txBody>
      </p:sp>
      <p:graphicFrame>
        <p:nvGraphicFramePr>
          <p:cNvPr id="5" name="Table Placeholder 4">
            <a:extLst>
              <a:ext uri="{FF2B5EF4-FFF2-40B4-BE49-F238E27FC236}">
                <a16:creationId xmlns:a16="http://schemas.microsoft.com/office/drawing/2014/main" id="{62276107-B944-4351-BB91-ED064B4E3831}"/>
              </a:ext>
            </a:extLst>
          </p:cNvPr>
          <p:cNvGraphicFramePr>
            <a:graphicFrameLocks noGrp="1"/>
          </p:cNvGraphicFramePr>
          <p:nvPr>
            <p:ph type="tbl" sz="quarter" idx="13"/>
            <p:extLst>
              <p:ext uri="{D42A27DB-BD31-4B8C-83A1-F6EECF244321}">
                <p14:modId xmlns:p14="http://schemas.microsoft.com/office/powerpoint/2010/main" val="189873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68639516"/>
                    </a:ext>
                  </a:extLst>
                </a:gridCol>
                <a:gridCol w="987552">
                  <a:extLst>
                    <a:ext uri="{9D8B030D-6E8A-4147-A177-3AD203B41FA5}">
                      <a16:colId xmlns:a16="http://schemas.microsoft.com/office/drawing/2014/main" val="2127538916"/>
                    </a:ext>
                  </a:extLst>
                </a:gridCol>
                <a:gridCol w="658368">
                  <a:extLst>
                    <a:ext uri="{9D8B030D-6E8A-4147-A177-3AD203B41FA5}">
                      <a16:colId xmlns:a16="http://schemas.microsoft.com/office/drawing/2014/main" val="2851138076"/>
                    </a:ext>
                  </a:extLst>
                </a:gridCol>
                <a:gridCol w="658368">
                  <a:extLst>
                    <a:ext uri="{9D8B030D-6E8A-4147-A177-3AD203B41FA5}">
                      <a16:colId xmlns:a16="http://schemas.microsoft.com/office/drawing/2014/main" val="1128361081"/>
                    </a:ext>
                  </a:extLst>
                </a:gridCol>
                <a:gridCol w="493776">
                  <a:extLst>
                    <a:ext uri="{9D8B030D-6E8A-4147-A177-3AD203B41FA5}">
                      <a16:colId xmlns:a16="http://schemas.microsoft.com/office/drawing/2014/main" val="3316721104"/>
                    </a:ext>
                  </a:extLst>
                </a:gridCol>
                <a:gridCol w="493776">
                  <a:extLst>
                    <a:ext uri="{9D8B030D-6E8A-4147-A177-3AD203B41FA5}">
                      <a16:colId xmlns:a16="http://schemas.microsoft.com/office/drawing/2014/main" val="510363351"/>
                    </a:ext>
                  </a:extLst>
                </a:gridCol>
                <a:gridCol w="411480">
                  <a:extLst>
                    <a:ext uri="{9D8B030D-6E8A-4147-A177-3AD203B41FA5}">
                      <a16:colId xmlns:a16="http://schemas.microsoft.com/office/drawing/2014/main" val="3741597782"/>
                    </a:ext>
                  </a:extLst>
                </a:gridCol>
                <a:gridCol w="493776">
                  <a:extLst>
                    <a:ext uri="{9D8B030D-6E8A-4147-A177-3AD203B41FA5}">
                      <a16:colId xmlns:a16="http://schemas.microsoft.com/office/drawing/2014/main" val="2262624829"/>
                    </a:ext>
                  </a:extLst>
                </a:gridCol>
                <a:gridCol w="493776">
                  <a:extLst>
                    <a:ext uri="{9D8B030D-6E8A-4147-A177-3AD203B41FA5}">
                      <a16:colId xmlns:a16="http://schemas.microsoft.com/office/drawing/2014/main" val="1660954797"/>
                    </a:ext>
                  </a:extLst>
                </a:gridCol>
                <a:gridCol w="493776">
                  <a:extLst>
                    <a:ext uri="{9D8B030D-6E8A-4147-A177-3AD203B41FA5}">
                      <a16:colId xmlns:a16="http://schemas.microsoft.com/office/drawing/2014/main" val="501232274"/>
                    </a:ext>
                  </a:extLst>
                </a:gridCol>
                <a:gridCol w="493776">
                  <a:extLst>
                    <a:ext uri="{9D8B030D-6E8A-4147-A177-3AD203B41FA5}">
                      <a16:colId xmlns:a16="http://schemas.microsoft.com/office/drawing/2014/main" val="146819335"/>
                    </a:ext>
                  </a:extLst>
                </a:gridCol>
                <a:gridCol w="493776">
                  <a:extLst>
                    <a:ext uri="{9D8B030D-6E8A-4147-A177-3AD203B41FA5}">
                      <a16:colId xmlns:a16="http://schemas.microsoft.com/office/drawing/2014/main" val="43581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6752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- 2021-12-30 10:02:00</a:t>
                      </a:r>
                      <a:r>
                        <a:rPr kumimoji="0" lang="en-US" sz="1000" b="0" i="0" u="none" strike="noStrike" kern="1200" cap="none" spc="0" normalizeH="0" baseline="0" noProof="0">
                          <a:ln>
                            <a:noFill/>
                          </a:ln>
                          <a:solidFill>
                            <a:prstClr val="black"/>
                          </a:solidFill>
                          <a:effectLst/>
                          <a:uLnTx/>
                          <a:uFillTx/>
                          <a:latin typeface="+mn-lt"/>
                          <a:ea typeface="+mn-ea"/>
                          <a:cs typeface="+mn-cs"/>
                        </a:rPr>
                        <a:t>
 Give a nutritious start to your day with the double churned goodness of SCS Butter! Made with 100% grass-fed cow’s milk and enriched with vitamins A &amp; D, SCS Butter is your best bet when it comes to baking, cooking or simply to enjoy on its own. 
Which is your favourite SCS product? 
Shop online for your favourite SCS products from GrabMart, pandamart or Lazada, The Culina Co.: https://bit.ly/SCSMYLazada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https://quintly-image-storage.s3.amazonaws.com/21f98fd4f102d597bb025988a0e4af7d/10a1d7a43f75f5cf4ec3ab17e56a36c8.png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993897249"/>
                  </a:ext>
                </a:extLst>
              </a:tr>
            </a:tbl>
          </a:graphicData>
        </a:graphic>
      </p:graphicFrame>
      <p:sp>
        <p:nvSpPr>
          <p:cNvPr id="4" name="Text Placeholder 3">
            <a:extLst>
              <a:ext uri="{FF2B5EF4-FFF2-40B4-BE49-F238E27FC236}">
                <a16:creationId xmlns:a16="http://schemas.microsoft.com/office/drawing/2014/main" id="{A57BFA78-8D7D-4775-AA9D-9CA1C452591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32493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9757B-4130-4FF1-9A07-B943304243FE}"/>
              </a:ext>
            </a:extLst>
          </p:cNvPr>
          <p:cNvSpPr>
            <a:spLocks noGrp="1"/>
          </p:cNvSpPr>
          <p:nvPr>
            <p:ph type="title"/>
          </p:nvPr>
        </p:nvSpPr>
        <p:spPr/>
        <p:txBody>
          <a:bodyPr/>
          <a:lstStyle/>
          <a:p>
            <a:r>
              <a:rPr lang="en-US"/>
              <a:t>Facebook Facebook FB - Own Posts Table I-Rate (Insights)  | SCS Dairy MY - 5 of 25</a:t>
            </a:r>
          </a:p>
        </p:txBody>
      </p:sp>
      <p:graphicFrame>
        <p:nvGraphicFramePr>
          <p:cNvPr id="5" name="Table Placeholder 4">
            <a:extLst>
              <a:ext uri="{FF2B5EF4-FFF2-40B4-BE49-F238E27FC236}">
                <a16:creationId xmlns:a16="http://schemas.microsoft.com/office/drawing/2014/main" id="{18A99E56-3FD5-4C19-B0A1-A668949BCCA8}"/>
              </a:ext>
            </a:extLst>
          </p:cNvPr>
          <p:cNvGraphicFramePr>
            <a:graphicFrameLocks noGrp="1"/>
          </p:cNvGraphicFramePr>
          <p:nvPr>
            <p:ph type="tbl" sz="quarter" idx="13"/>
            <p:extLst>
              <p:ext uri="{D42A27DB-BD31-4B8C-83A1-F6EECF244321}">
                <p14:modId xmlns:p14="http://schemas.microsoft.com/office/powerpoint/2010/main" val="4200760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97600094"/>
                    </a:ext>
                  </a:extLst>
                </a:gridCol>
                <a:gridCol w="987552">
                  <a:extLst>
                    <a:ext uri="{9D8B030D-6E8A-4147-A177-3AD203B41FA5}">
                      <a16:colId xmlns:a16="http://schemas.microsoft.com/office/drawing/2014/main" val="1307037963"/>
                    </a:ext>
                  </a:extLst>
                </a:gridCol>
                <a:gridCol w="658368">
                  <a:extLst>
                    <a:ext uri="{9D8B030D-6E8A-4147-A177-3AD203B41FA5}">
                      <a16:colId xmlns:a16="http://schemas.microsoft.com/office/drawing/2014/main" val="407831187"/>
                    </a:ext>
                  </a:extLst>
                </a:gridCol>
                <a:gridCol w="658368">
                  <a:extLst>
                    <a:ext uri="{9D8B030D-6E8A-4147-A177-3AD203B41FA5}">
                      <a16:colId xmlns:a16="http://schemas.microsoft.com/office/drawing/2014/main" val="3259649560"/>
                    </a:ext>
                  </a:extLst>
                </a:gridCol>
                <a:gridCol w="493776">
                  <a:extLst>
                    <a:ext uri="{9D8B030D-6E8A-4147-A177-3AD203B41FA5}">
                      <a16:colId xmlns:a16="http://schemas.microsoft.com/office/drawing/2014/main" val="3183551969"/>
                    </a:ext>
                  </a:extLst>
                </a:gridCol>
                <a:gridCol w="493776">
                  <a:extLst>
                    <a:ext uri="{9D8B030D-6E8A-4147-A177-3AD203B41FA5}">
                      <a16:colId xmlns:a16="http://schemas.microsoft.com/office/drawing/2014/main" val="2954343835"/>
                    </a:ext>
                  </a:extLst>
                </a:gridCol>
                <a:gridCol w="411480">
                  <a:extLst>
                    <a:ext uri="{9D8B030D-6E8A-4147-A177-3AD203B41FA5}">
                      <a16:colId xmlns:a16="http://schemas.microsoft.com/office/drawing/2014/main" val="1122624671"/>
                    </a:ext>
                  </a:extLst>
                </a:gridCol>
                <a:gridCol w="493776">
                  <a:extLst>
                    <a:ext uri="{9D8B030D-6E8A-4147-A177-3AD203B41FA5}">
                      <a16:colId xmlns:a16="http://schemas.microsoft.com/office/drawing/2014/main" val="3616445104"/>
                    </a:ext>
                  </a:extLst>
                </a:gridCol>
                <a:gridCol w="493776">
                  <a:extLst>
                    <a:ext uri="{9D8B030D-6E8A-4147-A177-3AD203B41FA5}">
                      <a16:colId xmlns:a16="http://schemas.microsoft.com/office/drawing/2014/main" val="1039271505"/>
                    </a:ext>
                  </a:extLst>
                </a:gridCol>
                <a:gridCol w="493776">
                  <a:extLst>
                    <a:ext uri="{9D8B030D-6E8A-4147-A177-3AD203B41FA5}">
                      <a16:colId xmlns:a16="http://schemas.microsoft.com/office/drawing/2014/main" val="1308316144"/>
                    </a:ext>
                  </a:extLst>
                </a:gridCol>
                <a:gridCol w="493776">
                  <a:extLst>
                    <a:ext uri="{9D8B030D-6E8A-4147-A177-3AD203B41FA5}">
                      <a16:colId xmlns:a16="http://schemas.microsoft.com/office/drawing/2014/main" val="2004872736"/>
                    </a:ext>
                  </a:extLst>
                </a:gridCol>
                <a:gridCol w="493776">
                  <a:extLst>
                    <a:ext uri="{9D8B030D-6E8A-4147-A177-3AD203B41FA5}">
                      <a16:colId xmlns:a16="http://schemas.microsoft.com/office/drawing/2014/main" val="20797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05131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- 2021-12-29 11:03:01</a:t>
                      </a:r>
                      <a:r>
                        <a:rPr kumimoji="0" lang="en-US" sz="1000" b="0" i="0" u="none" strike="noStrike" kern="1200" cap="none" spc="0" normalizeH="0" baseline="0" noProof="0">
                          <a:ln>
                            <a:noFill/>
                          </a:ln>
                          <a:solidFill>
                            <a:prstClr val="black"/>
                          </a:solidFill>
                          <a:effectLst/>
                          <a:uLnTx/>
                          <a:uFillTx/>
                          <a:latin typeface="+mn-lt"/>
                          <a:ea typeface="+mn-ea"/>
                          <a:cs typeface="+mn-cs"/>
                        </a:rPr>
                        <a:t>
 Check out how @nicokcy93 enjoys her bread with the new flavours of SCS Spreadable Butter! Here’s what she had to say about them:
“If you are looking for spreadable butter to match savoury food or pastry 🥐 SCS Spreadable Butter is the right choice! Check out their Facebook SCS Dairy MY for more recipes and try it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https://quintly-image-storage.s3.amazonaws.com/21f98fd4f102d597bb025988a0e4af7d/cb2d49e49cfb8f8ee4ccb73cf1ba14bd.jpg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2965421528"/>
                  </a:ext>
                </a:extLst>
              </a:tr>
            </a:tbl>
          </a:graphicData>
        </a:graphic>
      </p:graphicFrame>
      <p:sp>
        <p:nvSpPr>
          <p:cNvPr id="4" name="Text Placeholder 3">
            <a:extLst>
              <a:ext uri="{FF2B5EF4-FFF2-40B4-BE49-F238E27FC236}">
                <a16:creationId xmlns:a16="http://schemas.microsoft.com/office/drawing/2014/main" id="{6385968E-0172-4B05-9E2E-A68B1361BE0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141423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9F26-0B61-419C-A068-C404568747B5}"/>
              </a:ext>
            </a:extLst>
          </p:cNvPr>
          <p:cNvSpPr>
            <a:spLocks noGrp="1"/>
          </p:cNvSpPr>
          <p:nvPr>
            <p:ph type="title"/>
          </p:nvPr>
        </p:nvSpPr>
        <p:spPr/>
        <p:txBody>
          <a:bodyPr/>
          <a:lstStyle/>
          <a:p>
            <a:r>
              <a:rPr lang="en-US"/>
              <a:t>Facebook Facebook FB - Own Posts Table I-Rate (Insights)  | SCS Dairy MY - 6 of 25</a:t>
            </a:r>
          </a:p>
        </p:txBody>
      </p:sp>
      <p:graphicFrame>
        <p:nvGraphicFramePr>
          <p:cNvPr id="5" name="Table Placeholder 4">
            <a:extLst>
              <a:ext uri="{FF2B5EF4-FFF2-40B4-BE49-F238E27FC236}">
                <a16:creationId xmlns:a16="http://schemas.microsoft.com/office/drawing/2014/main" id="{358E4D44-33DD-4A2B-B93A-DFEA003D488D}"/>
              </a:ext>
            </a:extLst>
          </p:cNvPr>
          <p:cNvGraphicFramePr>
            <a:graphicFrameLocks noGrp="1"/>
          </p:cNvGraphicFramePr>
          <p:nvPr>
            <p:ph type="tbl" sz="quarter" idx="13"/>
            <p:extLst>
              <p:ext uri="{D42A27DB-BD31-4B8C-83A1-F6EECF244321}">
                <p14:modId xmlns:p14="http://schemas.microsoft.com/office/powerpoint/2010/main" val="1667295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60967058"/>
                    </a:ext>
                  </a:extLst>
                </a:gridCol>
                <a:gridCol w="987552">
                  <a:extLst>
                    <a:ext uri="{9D8B030D-6E8A-4147-A177-3AD203B41FA5}">
                      <a16:colId xmlns:a16="http://schemas.microsoft.com/office/drawing/2014/main" val="3843929403"/>
                    </a:ext>
                  </a:extLst>
                </a:gridCol>
                <a:gridCol w="658368">
                  <a:extLst>
                    <a:ext uri="{9D8B030D-6E8A-4147-A177-3AD203B41FA5}">
                      <a16:colId xmlns:a16="http://schemas.microsoft.com/office/drawing/2014/main" val="3294294487"/>
                    </a:ext>
                  </a:extLst>
                </a:gridCol>
                <a:gridCol w="658368">
                  <a:extLst>
                    <a:ext uri="{9D8B030D-6E8A-4147-A177-3AD203B41FA5}">
                      <a16:colId xmlns:a16="http://schemas.microsoft.com/office/drawing/2014/main" val="1845996269"/>
                    </a:ext>
                  </a:extLst>
                </a:gridCol>
                <a:gridCol w="493776">
                  <a:extLst>
                    <a:ext uri="{9D8B030D-6E8A-4147-A177-3AD203B41FA5}">
                      <a16:colId xmlns:a16="http://schemas.microsoft.com/office/drawing/2014/main" val="1035340284"/>
                    </a:ext>
                  </a:extLst>
                </a:gridCol>
                <a:gridCol w="493776">
                  <a:extLst>
                    <a:ext uri="{9D8B030D-6E8A-4147-A177-3AD203B41FA5}">
                      <a16:colId xmlns:a16="http://schemas.microsoft.com/office/drawing/2014/main" val="3279572812"/>
                    </a:ext>
                  </a:extLst>
                </a:gridCol>
                <a:gridCol w="411480">
                  <a:extLst>
                    <a:ext uri="{9D8B030D-6E8A-4147-A177-3AD203B41FA5}">
                      <a16:colId xmlns:a16="http://schemas.microsoft.com/office/drawing/2014/main" val="51997742"/>
                    </a:ext>
                  </a:extLst>
                </a:gridCol>
                <a:gridCol w="493776">
                  <a:extLst>
                    <a:ext uri="{9D8B030D-6E8A-4147-A177-3AD203B41FA5}">
                      <a16:colId xmlns:a16="http://schemas.microsoft.com/office/drawing/2014/main" val="1942527980"/>
                    </a:ext>
                  </a:extLst>
                </a:gridCol>
                <a:gridCol w="493776">
                  <a:extLst>
                    <a:ext uri="{9D8B030D-6E8A-4147-A177-3AD203B41FA5}">
                      <a16:colId xmlns:a16="http://schemas.microsoft.com/office/drawing/2014/main" val="2383012765"/>
                    </a:ext>
                  </a:extLst>
                </a:gridCol>
                <a:gridCol w="493776">
                  <a:extLst>
                    <a:ext uri="{9D8B030D-6E8A-4147-A177-3AD203B41FA5}">
                      <a16:colId xmlns:a16="http://schemas.microsoft.com/office/drawing/2014/main" val="1883725309"/>
                    </a:ext>
                  </a:extLst>
                </a:gridCol>
                <a:gridCol w="493776">
                  <a:extLst>
                    <a:ext uri="{9D8B030D-6E8A-4147-A177-3AD203B41FA5}">
                      <a16:colId xmlns:a16="http://schemas.microsoft.com/office/drawing/2014/main" val="301898141"/>
                    </a:ext>
                  </a:extLst>
                </a:gridCol>
                <a:gridCol w="493776">
                  <a:extLst>
                    <a:ext uri="{9D8B030D-6E8A-4147-A177-3AD203B41FA5}">
                      <a16:colId xmlns:a16="http://schemas.microsoft.com/office/drawing/2014/main" val="181738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9392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- 2021-12-29 02:30:24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chooses SCS Butter. Do you know why? 
SCS Butter goes through a special double churn process which gives it the signature, velvety texture and the delicious taste you love.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https://quintly-image-storage.s3.amazonaws.com/21f98fd4f102d597bb025988a0e4af7d/d4131ec347d646a6c8228c969dd8b70c.jpg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6011572"/>
                  </a:ext>
                </a:extLst>
              </a:tr>
            </a:tbl>
          </a:graphicData>
        </a:graphic>
      </p:graphicFrame>
      <p:sp>
        <p:nvSpPr>
          <p:cNvPr id="4" name="Text Placeholder 3">
            <a:extLst>
              <a:ext uri="{FF2B5EF4-FFF2-40B4-BE49-F238E27FC236}">
                <a16:creationId xmlns:a16="http://schemas.microsoft.com/office/drawing/2014/main" id="{8904A687-D046-414F-B079-259A4F79380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32374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612C-7603-4B1F-9CF0-73D580D52845}"/>
              </a:ext>
            </a:extLst>
          </p:cNvPr>
          <p:cNvSpPr>
            <a:spLocks noGrp="1"/>
          </p:cNvSpPr>
          <p:nvPr>
            <p:ph type="title"/>
          </p:nvPr>
        </p:nvSpPr>
        <p:spPr/>
        <p:txBody>
          <a:bodyPr/>
          <a:lstStyle/>
          <a:p>
            <a:r>
              <a:rPr lang="en-US"/>
              <a:t>Facebook Facebook FB - Own Posts Table I-Rate (Insights)  | SCS Dairy MY - 7 of 25</a:t>
            </a:r>
          </a:p>
        </p:txBody>
      </p:sp>
      <p:graphicFrame>
        <p:nvGraphicFramePr>
          <p:cNvPr id="5" name="Table Placeholder 4">
            <a:extLst>
              <a:ext uri="{FF2B5EF4-FFF2-40B4-BE49-F238E27FC236}">
                <a16:creationId xmlns:a16="http://schemas.microsoft.com/office/drawing/2014/main" id="{0CCB56F1-2BBE-4236-A348-30D8FE84A887}"/>
              </a:ext>
            </a:extLst>
          </p:cNvPr>
          <p:cNvGraphicFramePr>
            <a:graphicFrameLocks noGrp="1"/>
          </p:cNvGraphicFramePr>
          <p:nvPr>
            <p:ph type="tbl" sz="quarter" idx="13"/>
            <p:extLst>
              <p:ext uri="{D42A27DB-BD31-4B8C-83A1-F6EECF244321}">
                <p14:modId xmlns:p14="http://schemas.microsoft.com/office/powerpoint/2010/main" val="1635823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03623772"/>
                    </a:ext>
                  </a:extLst>
                </a:gridCol>
                <a:gridCol w="987552">
                  <a:extLst>
                    <a:ext uri="{9D8B030D-6E8A-4147-A177-3AD203B41FA5}">
                      <a16:colId xmlns:a16="http://schemas.microsoft.com/office/drawing/2014/main" val="2378738382"/>
                    </a:ext>
                  </a:extLst>
                </a:gridCol>
                <a:gridCol w="658368">
                  <a:extLst>
                    <a:ext uri="{9D8B030D-6E8A-4147-A177-3AD203B41FA5}">
                      <a16:colId xmlns:a16="http://schemas.microsoft.com/office/drawing/2014/main" val="3947747101"/>
                    </a:ext>
                  </a:extLst>
                </a:gridCol>
                <a:gridCol w="658368">
                  <a:extLst>
                    <a:ext uri="{9D8B030D-6E8A-4147-A177-3AD203B41FA5}">
                      <a16:colId xmlns:a16="http://schemas.microsoft.com/office/drawing/2014/main" val="4276979491"/>
                    </a:ext>
                  </a:extLst>
                </a:gridCol>
                <a:gridCol w="493776">
                  <a:extLst>
                    <a:ext uri="{9D8B030D-6E8A-4147-A177-3AD203B41FA5}">
                      <a16:colId xmlns:a16="http://schemas.microsoft.com/office/drawing/2014/main" val="4138937618"/>
                    </a:ext>
                  </a:extLst>
                </a:gridCol>
                <a:gridCol w="493776">
                  <a:extLst>
                    <a:ext uri="{9D8B030D-6E8A-4147-A177-3AD203B41FA5}">
                      <a16:colId xmlns:a16="http://schemas.microsoft.com/office/drawing/2014/main" val="3517238238"/>
                    </a:ext>
                  </a:extLst>
                </a:gridCol>
                <a:gridCol w="411480">
                  <a:extLst>
                    <a:ext uri="{9D8B030D-6E8A-4147-A177-3AD203B41FA5}">
                      <a16:colId xmlns:a16="http://schemas.microsoft.com/office/drawing/2014/main" val="3448468966"/>
                    </a:ext>
                  </a:extLst>
                </a:gridCol>
                <a:gridCol w="493776">
                  <a:extLst>
                    <a:ext uri="{9D8B030D-6E8A-4147-A177-3AD203B41FA5}">
                      <a16:colId xmlns:a16="http://schemas.microsoft.com/office/drawing/2014/main" val="3377106928"/>
                    </a:ext>
                  </a:extLst>
                </a:gridCol>
                <a:gridCol w="493776">
                  <a:extLst>
                    <a:ext uri="{9D8B030D-6E8A-4147-A177-3AD203B41FA5}">
                      <a16:colId xmlns:a16="http://schemas.microsoft.com/office/drawing/2014/main" val="4214636860"/>
                    </a:ext>
                  </a:extLst>
                </a:gridCol>
                <a:gridCol w="493776">
                  <a:extLst>
                    <a:ext uri="{9D8B030D-6E8A-4147-A177-3AD203B41FA5}">
                      <a16:colId xmlns:a16="http://schemas.microsoft.com/office/drawing/2014/main" val="972341677"/>
                    </a:ext>
                  </a:extLst>
                </a:gridCol>
                <a:gridCol w="493776">
                  <a:extLst>
                    <a:ext uri="{9D8B030D-6E8A-4147-A177-3AD203B41FA5}">
                      <a16:colId xmlns:a16="http://schemas.microsoft.com/office/drawing/2014/main" val="2369202818"/>
                    </a:ext>
                  </a:extLst>
                </a:gridCol>
                <a:gridCol w="493776">
                  <a:extLst>
                    <a:ext uri="{9D8B030D-6E8A-4147-A177-3AD203B41FA5}">
                      <a16:colId xmlns:a16="http://schemas.microsoft.com/office/drawing/2014/main" val="92309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898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- 2021-12-28 10:03:00</a:t>
                      </a:r>
                      <a:r>
                        <a:rPr kumimoji="0" lang="en-US" sz="1000" b="0" i="0" u="none" strike="noStrike" kern="1200" cap="none" spc="0" normalizeH="0" baseline="0" noProof="0">
                          <a:ln>
                            <a:noFill/>
                          </a:ln>
                          <a:solidFill>
                            <a:prstClr val="black"/>
                          </a:solidFill>
                          <a:effectLst/>
                          <a:uLnTx/>
                          <a:uFillTx/>
                          <a:latin typeface="+mn-lt"/>
                          <a:ea typeface="+mn-ea"/>
                          <a:cs typeface="+mn-cs"/>
                        </a:rPr>
                        <a:t>
 Planning a spread for New Year’s Eve? Make this delicious and mouth watering Creamy Spaghetti with SCS Rosemary and Herb Spreadable Butter and add more flavour to your celebrations!
Creamy Spaghetti with SCS Rosemary and Herb Spreadable Butter
Ingredients:
30g SCS Rosemary &amp; Herbs Spreadable
90g Spaghetti
90g Cooking Cream
60g Smoked duck cube
10g Sliced bird eye chili
2g Salt
2g Garlic slices
2g White pepper
Instructions:
1. Sauté garlic and smoked duck with SCS Rosemary and Herb Spreadable Butter.
2. Add in spaghetti and sliced chili.
3. Pour in cooking cream and stir well.
4. Season well with salt and white pepper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https://quintly-image-storage.s3.amazonaws.com/21f98fd4f102d597bb025988a0e4af7d/a51a8b60222690ee8e44125989217e17.jpg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3824053999"/>
                  </a:ext>
                </a:extLst>
              </a:tr>
            </a:tbl>
          </a:graphicData>
        </a:graphic>
      </p:graphicFrame>
      <p:sp>
        <p:nvSpPr>
          <p:cNvPr id="4" name="Text Placeholder 3">
            <a:extLst>
              <a:ext uri="{FF2B5EF4-FFF2-40B4-BE49-F238E27FC236}">
                <a16:creationId xmlns:a16="http://schemas.microsoft.com/office/drawing/2014/main" id="{A244F39D-7949-4D87-A8CF-59CC84F2267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20629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8F2C-51E8-4DDA-B7AD-57C1C4192163}"/>
              </a:ext>
            </a:extLst>
          </p:cNvPr>
          <p:cNvSpPr>
            <a:spLocks noGrp="1"/>
          </p:cNvSpPr>
          <p:nvPr>
            <p:ph type="title"/>
          </p:nvPr>
        </p:nvSpPr>
        <p:spPr/>
        <p:txBody>
          <a:bodyPr/>
          <a:lstStyle/>
          <a:p>
            <a:r>
              <a:rPr lang="en-US"/>
              <a:t>Facebook Facebook FB - Own Posts Table I-Rate (Insights)  | SCS Dairy MY - 8 of 25</a:t>
            </a:r>
          </a:p>
        </p:txBody>
      </p:sp>
      <p:graphicFrame>
        <p:nvGraphicFramePr>
          <p:cNvPr id="5" name="Table Placeholder 4">
            <a:extLst>
              <a:ext uri="{FF2B5EF4-FFF2-40B4-BE49-F238E27FC236}">
                <a16:creationId xmlns:a16="http://schemas.microsoft.com/office/drawing/2014/main" id="{48BB0E3B-6852-4E8A-8737-38F2A797E9E9}"/>
              </a:ext>
            </a:extLst>
          </p:cNvPr>
          <p:cNvGraphicFramePr>
            <a:graphicFrameLocks noGrp="1"/>
          </p:cNvGraphicFramePr>
          <p:nvPr>
            <p:ph type="tbl" sz="quarter" idx="13"/>
            <p:extLst>
              <p:ext uri="{D42A27DB-BD31-4B8C-83A1-F6EECF244321}">
                <p14:modId xmlns:p14="http://schemas.microsoft.com/office/powerpoint/2010/main" val="259086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47376438"/>
                    </a:ext>
                  </a:extLst>
                </a:gridCol>
                <a:gridCol w="987552">
                  <a:extLst>
                    <a:ext uri="{9D8B030D-6E8A-4147-A177-3AD203B41FA5}">
                      <a16:colId xmlns:a16="http://schemas.microsoft.com/office/drawing/2014/main" val="3463043474"/>
                    </a:ext>
                  </a:extLst>
                </a:gridCol>
                <a:gridCol w="658368">
                  <a:extLst>
                    <a:ext uri="{9D8B030D-6E8A-4147-A177-3AD203B41FA5}">
                      <a16:colId xmlns:a16="http://schemas.microsoft.com/office/drawing/2014/main" val="2388472710"/>
                    </a:ext>
                  </a:extLst>
                </a:gridCol>
                <a:gridCol w="658368">
                  <a:extLst>
                    <a:ext uri="{9D8B030D-6E8A-4147-A177-3AD203B41FA5}">
                      <a16:colId xmlns:a16="http://schemas.microsoft.com/office/drawing/2014/main" val="962210755"/>
                    </a:ext>
                  </a:extLst>
                </a:gridCol>
                <a:gridCol w="493776">
                  <a:extLst>
                    <a:ext uri="{9D8B030D-6E8A-4147-A177-3AD203B41FA5}">
                      <a16:colId xmlns:a16="http://schemas.microsoft.com/office/drawing/2014/main" val="2957122583"/>
                    </a:ext>
                  </a:extLst>
                </a:gridCol>
                <a:gridCol w="493776">
                  <a:extLst>
                    <a:ext uri="{9D8B030D-6E8A-4147-A177-3AD203B41FA5}">
                      <a16:colId xmlns:a16="http://schemas.microsoft.com/office/drawing/2014/main" val="2793935599"/>
                    </a:ext>
                  </a:extLst>
                </a:gridCol>
                <a:gridCol w="411480">
                  <a:extLst>
                    <a:ext uri="{9D8B030D-6E8A-4147-A177-3AD203B41FA5}">
                      <a16:colId xmlns:a16="http://schemas.microsoft.com/office/drawing/2014/main" val="3182327100"/>
                    </a:ext>
                  </a:extLst>
                </a:gridCol>
                <a:gridCol w="493776">
                  <a:extLst>
                    <a:ext uri="{9D8B030D-6E8A-4147-A177-3AD203B41FA5}">
                      <a16:colId xmlns:a16="http://schemas.microsoft.com/office/drawing/2014/main" val="3325151277"/>
                    </a:ext>
                  </a:extLst>
                </a:gridCol>
                <a:gridCol w="493776">
                  <a:extLst>
                    <a:ext uri="{9D8B030D-6E8A-4147-A177-3AD203B41FA5}">
                      <a16:colId xmlns:a16="http://schemas.microsoft.com/office/drawing/2014/main" val="3423041529"/>
                    </a:ext>
                  </a:extLst>
                </a:gridCol>
                <a:gridCol w="493776">
                  <a:extLst>
                    <a:ext uri="{9D8B030D-6E8A-4147-A177-3AD203B41FA5}">
                      <a16:colId xmlns:a16="http://schemas.microsoft.com/office/drawing/2014/main" val="3626719540"/>
                    </a:ext>
                  </a:extLst>
                </a:gridCol>
                <a:gridCol w="493776">
                  <a:extLst>
                    <a:ext uri="{9D8B030D-6E8A-4147-A177-3AD203B41FA5}">
                      <a16:colId xmlns:a16="http://schemas.microsoft.com/office/drawing/2014/main" val="2362704546"/>
                    </a:ext>
                  </a:extLst>
                </a:gridCol>
                <a:gridCol w="493776">
                  <a:extLst>
                    <a:ext uri="{9D8B030D-6E8A-4147-A177-3AD203B41FA5}">
                      <a16:colId xmlns:a16="http://schemas.microsoft.com/office/drawing/2014/main" val="1800114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1441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11:05:00</a:t>
                      </a:r>
                      <a:r>
                        <a:rPr kumimoji="0" lang="en-US" sz="1000" b="0" i="0" u="none" strike="noStrike" kern="1200" cap="none" spc="0" normalizeH="0" baseline="0" noProof="0">
                          <a:ln>
                            <a:noFill/>
                          </a:ln>
                          <a:solidFill>
                            <a:prstClr val="black"/>
                          </a:solidFill>
                          <a:effectLst/>
                          <a:uLnTx/>
                          <a:uFillTx/>
                          <a:latin typeface="+mn-lt"/>
                          <a:ea typeface="+mn-ea"/>
                          <a:cs typeface="+mn-cs"/>
                        </a:rPr>
                        <a:t>
 Who can relate to this starter pack? 
Share with us your “WOW! What are you cooking that smells so good - starter pack”
If you are running low on stock on your favourite SCS products, log onto Lazada The Culina Co. now to get your stash!
https://bit.ly/SCSMYLazada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https://quintly-image-storage.s3.amazonaws.com/21f98fd4f102d597bb025988a0e4af7d/feaa5dc2554132c4f0fcbf3cfaaaaea8.jpg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3194034028"/>
                  </a:ext>
                </a:extLst>
              </a:tr>
            </a:tbl>
          </a:graphicData>
        </a:graphic>
      </p:graphicFrame>
      <p:sp>
        <p:nvSpPr>
          <p:cNvPr id="4" name="Text Placeholder 3">
            <a:extLst>
              <a:ext uri="{FF2B5EF4-FFF2-40B4-BE49-F238E27FC236}">
                <a16:creationId xmlns:a16="http://schemas.microsoft.com/office/drawing/2014/main" id="{07D66E12-E7B1-418A-9841-7F6B12DA592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47945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14BED-3312-42B7-B206-CEEFA62A76E6}"/>
              </a:ext>
            </a:extLst>
          </p:cNvPr>
          <p:cNvSpPr>
            <a:spLocks noGrp="1"/>
          </p:cNvSpPr>
          <p:nvPr>
            <p:ph type="title"/>
          </p:nvPr>
        </p:nvSpPr>
        <p:spPr/>
        <p:txBody>
          <a:bodyPr/>
          <a:lstStyle/>
          <a:p>
            <a:r>
              <a:rPr lang="en-US"/>
              <a:t>Facebook Facebook FB - Own Posts Table I-Rate (Insights)  | SCS Dairy MY - 9 of 25</a:t>
            </a:r>
          </a:p>
        </p:txBody>
      </p:sp>
      <p:graphicFrame>
        <p:nvGraphicFramePr>
          <p:cNvPr id="5" name="Table Placeholder 4">
            <a:extLst>
              <a:ext uri="{FF2B5EF4-FFF2-40B4-BE49-F238E27FC236}">
                <a16:creationId xmlns:a16="http://schemas.microsoft.com/office/drawing/2014/main" id="{7D3FA2DD-3070-45DF-B404-EA4B015F032B}"/>
              </a:ext>
            </a:extLst>
          </p:cNvPr>
          <p:cNvGraphicFramePr>
            <a:graphicFrameLocks noGrp="1"/>
          </p:cNvGraphicFramePr>
          <p:nvPr>
            <p:ph type="tbl" sz="quarter" idx="13"/>
            <p:extLst>
              <p:ext uri="{D42A27DB-BD31-4B8C-83A1-F6EECF244321}">
                <p14:modId xmlns:p14="http://schemas.microsoft.com/office/powerpoint/2010/main" val="2376834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83096318"/>
                    </a:ext>
                  </a:extLst>
                </a:gridCol>
                <a:gridCol w="987552">
                  <a:extLst>
                    <a:ext uri="{9D8B030D-6E8A-4147-A177-3AD203B41FA5}">
                      <a16:colId xmlns:a16="http://schemas.microsoft.com/office/drawing/2014/main" val="2882357901"/>
                    </a:ext>
                  </a:extLst>
                </a:gridCol>
                <a:gridCol w="658368">
                  <a:extLst>
                    <a:ext uri="{9D8B030D-6E8A-4147-A177-3AD203B41FA5}">
                      <a16:colId xmlns:a16="http://schemas.microsoft.com/office/drawing/2014/main" val="822864151"/>
                    </a:ext>
                  </a:extLst>
                </a:gridCol>
                <a:gridCol w="658368">
                  <a:extLst>
                    <a:ext uri="{9D8B030D-6E8A-4147-A177-3AD203B41FA5}">
                      <a16:colId xmlns:a16="http://schemas.microsoft.com/office/drawing/2014/main" val="1596298674"/>
                    </a:ext>
                  </a:extLst>
                </a:gridCol>
                <a:gridCol w="493776">
                  <a:extLst>
                    <a:ext uri="{9D8B030D-6E8A-4147-A177-3AD203B41FA5}">
                      <a16:colId xmlns:a16="http://schemas.microsoft.com/office/drawing/2014/main" val="1462311599"/>
                    </a:ext>
                  </a:extLst>
                </a:gridCol>
                <a:gridCol w="493776">
                  <a:extLst>
                    <a:ext uri="{9D8B030D-6E8A-4147-A177-3AD203B41FA5}">
                      <a16:colId xmlns:a16="http://schemas.microsoft.com/office/drawing/2014/main" val="951133667"/>
                    </a:ext>
                  </a:extLst>
                </a:gridCol>
                <a:gridCol w="411480">
                  <a:extLst>
                    <a:ext uri="{9D8B030D-6E8A-4147-A177-3AD203B41FA5}">
                      <a16:colId xmlns:a16="http://schemas.microsoft.com/office/drawing/2014/main" val="3491937818"/>
                    </a:ext>
                  </a:extLst>
                </a:gridCol>
                <a:gridCol w="493776">
                  <a:extLst>
                    <a:ext uri="{9D8B030D-6E8A-4147-A177-3AD203B41FA5}">
                      <a16:colId xmlns:a16="http://schemas.microsoft.com/office/drawing/2014/main" val="1556871751"/>
                    </a:ext>
                  </a:extLst>
                </a:gridCol>
                <a:gridCol w="493776">
                  <a:extLst>
                    <a:ext uri="{9D8B030D-6E8A-4147-A177-3AD203B41FA5}">
                      <a16:colId xmlns:a16="http://schemas.microsoft.com/office/drawing/2014/main" val="643709878"/>
                    </a:ext>
                  </a:extLst>
                </a:gridCol>
                <a:gridCol w="493776">
                  <a:extLst>
                    <a:ext uri="{9D8B030D-6E8A-4147-A177-3AD203B41FA5}">
                      <a16:colId xmlns:a16="http://schemas.microsoft.com/office/drawing/2014/main" val="1971234834"/>
                    </a:ext>
                  </a:extLst>
                </a:gridCol>
                <a:gridCol w="493776">
                  <a:extLst>
                    <a:ext uri="{9D8B030D-6E8A-4147-A177-3AD203B41FA5}">
                      <a16:colId xmlns:a16="http://schemas.microsoft.com/office/drawing/2014/main" val="4150585523"/>
                    </a:ext>
                  </a:extLst>
                </a:gridCol>
                <a:gridCol w="493776">
                  <a:extLst>
                    <a:ext uri="{9D8B030D-6E8A-4147-A177-3AD203B41FA5}">
                      <a16:colId xmlns:a16="http://schemas.microsoft.com/office/drawing/2014/main" val="120867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0053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10:05:00</a:t>
                      </a:r>
                      <a:r>
                        <a:rPr kumimoji="0" lang="en-US" sz="1000" b="0" i="0" u="none" strike="noStrike" kern="1200" cap="none" spc="0" normalizeH="0" baseline="0" noProof="0">
                          <a:ln>
                            <a:noFill/>
                          </a:ln>
                          <a:solidFill>
                            <a:prstClr val="black"/>
                          </a:solidFill>
                          <a:effectLst/>
                          <a:uLnTx/>
                          <a:uFillTx/>
                          <a:latin typeface="+mn-lt"/>
                          <a:ea typeface="+mn-ea"/>
                          <a:cs typeface="+mn-cs"/>
                        </a:rPr>
                        <a:t>
 @fara.halim loves the new flavours of SCS Spreadable Butter! Her favourite is SCS Butterscotch Spreadable Butter! Check out how she is enjoying pancakes with SCS Butterscotch Spreadable Butter!”
Which is your favourite out of the two? Tell us in the comments section.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https://quintly-image-storage.s3.amazonaws.com/21f98fd4f102d597bb025988a0e4af7d/387636b6c939bba8c0251364f32341b7.jpg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996583588"/>
                  </a:ext>
                </a:extLst>
              </a:tr>
            </a:tbl>
          </a:graphicData>
        </a:graphic>
      </p:graphicFrame>
      <p:sp>
        <p:nvSpPr>
          <p:cNvPr id="4" name="Text Placeholder 3">
            <a:extLst>
              <a:ext uri="{FF2B5EF4-FFF2-40B4-BE49-F238E27FC236}">
                <a16:creationId xmlns:a16="http://schemas.microsoft.com/office/drawing/2014/main" id="{69732418-B436-42D8-BF39-D083CA756C0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06016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69DE6-CB6A-428C-A5F4-EA8F81BAC39E}"/>
              </a:ext>
            </a:extLst>
          </p:cNvPr>
          <p:cNvSpPr>
            <a:spLocks noGrp="1"/>
          </p:cNvSpPr>
          <p:nvPr>
            <p:ph type="title"/>
          </p:nvPr>
        </p:nvSpPr>
        <p:spPr/>
        <p:txBody>
          <a:bodyPr/>
          <a:lstStyle/>
          <a:p>
            <a:r>
              <a:rPr lang="en-US"/>
              <a:t>Facebook Facebook FB - Own Posts Table I-Rate (Insights)  | SCS Dairy MY - 10 of 25</a:t>
            </a:r>
          </a:p>
        </p:txBody>
      </p:sp>
      <p:graphicFrame>
        <p:nvGraphicFramePr>
          <p:cNvPr id="5" name="Table Placeholder 4">
            <a:extLst>
              <a:ext uri="{FF2B5EF4-FFF2-40B4-BE49-F238E27FC236}">
                <a16:creationId xmlns:a16="http://schemas.microsoft.com/office/drawing/2014/main" id="{39A93D43-4AEE-449B-AC8B-C32C5F340419}"/>
              </a:ext>
            </a:extLst>
          </p:cNvPr>
          <p:cNvGraphicFramePr>
            <a:graphicFrameLocks noGrp="1"/>
          </p:cNvGraphicFramePr>
          <p:nvPr>
            <p:ph type="tbl" sz="quarter" idx="13"/>
            <p:extLst>
              <p:ext uri="{D42A27DB-BD31-4B8C-83A1-F6EECF244321}">
                <p14:modId xmlns:p14="http://schemas.microsoft.com/office/powerpoint/2010/main" val="221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83098299"/>
                    </a:ext>
                  </a:extLst>
                </a:gridCol>
                <a:gridCol w="987552">
                  <a:extLst>
                    <a:ext uri="{9D8B030D-6E8A-4147-A177-3AD203B41FA5}">
                      <a16:colId xmlns:a16="http://schemas.microsoft.com/office/drawing/2014/main" val="1244391409"/>
                    </a:ext>
                  </a:extLst>
                </a:gridCol>
                <a:gridCol w="658368">
                  <a:extLst>
                    <a:ext uri="{9D8B030D-6E8A-4147-A177-3AD203B41FA5}">
                      <a16:colId xmlns:a16="http://schemas.microsoft.com/office/drawing/2014/main" val="994122601"/>
                    </a:ext>
                  </a:extLst>
                </a:gridCol>
                <a:gridCol w="658368">
                  <a:extLst>
                    <a:ext uri="{9D8B030D-6E8A-4147-A177-3AD203B41FA5}">
                      <a16:colId xmlns:a16="http://schemas.microsoft.com/office/drawing/2014/main" val="1838179244"/>
                    </a:ext>
                  </a:extLst>
                </a:gridCol>
                <a:gridCol w="493776">
                  <a:extLst>
                    <a:ext uri="{9D8B030D-6E8A-4147-A177-3AD203B41FA5}">
                      <a16:colId xmlns:a16="http://schemas.microsoft.com/office/drawing/2014/main" val="716302869"/>
                    </a:ext>
                  </a:extLst>
                </a:gridCol>
                <a:gridCol w="493776">
                  <a:extLst>
                    <a:ext uri="{9D8B030D-6E8A-4147-A177-3AD203B41FA5}">
                      <a16:colId xmlns:a16="http://schemas.microsoft.com/office/drawing/2014/main" val="2139257712"/>
                    </a:ext>
                  </a:extLst>
                </a:gridCol>
                <a:gridCol w="411480">
                  <a:extLst>
                    <a:ext uri="{9D8B030D-6E8A-4147-A177-3AD203B41FA5}">
                      <a16:colId xmlns:a16="http://schemas.microsoft.com/office/drawing/2014/main" val="3547849007"/>
                    </a:ext>
                  </a:extLst>
                </a:gridCol>
                <a:gridCol w="493776">
                  <a:extLst>
                    <a:ext uri="{9D8B030D-6E8A-4147-A177-3AD203B41FA5}">
                      <a16:colId xmlns:a16="http://schemas.microsoft.com/office/drawing/2014/main" val="3176309287"/>
                    </a:ext>
                  </a:extLst>
                </a:gridCol>
                <a:gridCol w="493776">
                  <a:extLst>
                    <a:ext uri="{9D8B030D-6E8A-4147-A177-3AD203B41FA5}">
                      <a16:colId xmlns:a16="http://schemas.microsoft.com/office/drawing/2014/main" val="2341010268"/>
                    </a:ext>
                  </a:extLst>
                </a:gridCol>
                <a:gridCol w="493776">
                  <a:extLst>
                    <a:ext uri="{9D8B030D-6E8A-4147-A177-3AD203B41FA5}">
                      <a16:colId xmlns:a16="http://schemas.microsoft.com/office/drawing/2014/main" val="3085740496"/>
                    </a:ext>
                  </a:extLst>
                </a:gridCol>
                <a:gridCol w="493776">
                  <a:extLst>
                    <a:ext uri="{9D8B030D-6E8A-4147-A177-3AD203B41FA5}">
                      <a16:colId xmlns:a16="http://schemas.microsoft.com/office/drawing/2014/main" val="1208148968"/>
                    </a:ext>
                  </a:extLst>
                </a:gridCol>
                <a:gridCol w="493776">
                  <a:extLst>
                    <a:ext uri="{9D8B030D-6E8A-4147-A177-3AD203B41FA5}">
                      <a16:colId xmlns:a16="http://schemas.microsoft.com/office/drawing/2014/main" val="24065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7654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05:23:07</a:t>
                      </a:r>
                      <a:r>
                        <a:rPr kumimoji="0" lang="en-US" sz="1000" b="0" i="0" u="none" strike="noStrike" kern="1200" cap="none" spc="0" normalizeH="0" baseline="0" noProof="0">
                          <a:ln>
                            <a:noFill/>
                          </a:ln>
                          <a:solidFill>
                            <a:prstClr val="black"/>
                          </a:solidFill>
                          <a:effectLst/>
                          <a:uLnTx/>
                          <a:uFillTx/>
                          <a:latin typeface="+mn-lt"/>
                          <a:ea typeface="+mn-ea"/>
                          <a:cs typeface="+mn-cs"/>
                        </a:rPr>
                        <a:t>
 @reneeng_wenwen was super excited to try out SCS Butterscotch Spreadable Butter and SCS Rosemary &amp; Herb Spreadable Butter! Here’s what she had to say:
“I made homemade sausage roll alongside using the newly launched SCS Spreadable Butter. Try this quick and easy recipe, perfect for breakfast or teatime. Don’t forget to use SCS Spreadable Butter for extra flavour to elevate your cooking!”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https://quintly-image-storage.s3.amazonaws.com/21f98fd4f102d597bb025988a0e4af7d/7a12845c7d072ff1cd46d847a60d454d.jpg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4488782"/>
                  </a:ext>
                </a:extLst>
              </a:tr>
            </a:tbl>
          </a:graphicData>
        </a:graphic>
      </p:graphicFrame>
      <p:sp>
        <p:nvSpPr>
          <p:cNvPr id="4" name="Text Placeholder 3">
            <a:extLst>
              <a:ext uri="{FF2B5EF4-FFF2-40B4-BE49-F238E27FC236}">
                <a16:creationId xmlns:a16="http://schemas.microsoft.com/office/drawing/2014/main" id="{86AEB15C-D266-4D67-B9BD-0534C478494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221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B498-4F89-47A4-B89D-4D7D2E54F7D2}"/>
              </a:ext>
            </a:extLst>
          </p:cNvPr>
          <p:cNvSpPr>
            <a:spLocks noGrp="1"/>
          </p:cNvSpPr>
          <p:nvPr>
            <p:ph type="title"/>
          </p:nvPr>
        </p:nvSpPr>
        <p:spPr/>
        <p:txBody>
          <a:bodyPr/>
          <a:lstStyle/>
          <a:p>
            <a:r>
              <a:rPr lang="en-US"/>
              <a:t>Facebook Facebook FB - Own Posts Table I-Rate (Insights)  | SCS Dairy MY - 11 of 25</a:t>
            </a:r>
          </a:p>
        </p:txBody>
      </p:sp>
      <p:graphicFrame>
        <p:nvGraphicFramePr>
          <p:cNvPr id="5" name="Table Placeholder 4">
            <a:extLst>
              <a:ext uri="{FF2B5EF4-FFF2-40B4-BE49-F238E27FC236}">
                <a16:creationId xmlns:a16="http://schemas.microsoft.com/office/drawing/2014/main" id="{ED72703B-C020-4099-96C0-CD3F046FD9AB}"/>
              </a:ext>
            </a:extLst>
          </p:cNvPr>
          <p:cNvGraphicFramePr>
            <a:graphicFrameLocks noGrp="1"/>
          </p:cNvGraphicFramePr>
          <p:nvPr>
            <p:ph type="tbl" sz="quarter" idx="13"/>
            <p:extLst>
              <p:ext uri="{D42A27DB-BD31-4B8C-83A1-F6EECF244321}">
                <p14:modId xmlns:p14="http://schemas.microsoft.com/office/powerpoint/2010/main" val="123717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7716892"/>
                    </a:ext>
                  </a:extLst>
                </a:gridCol>
                <a:gridCol w="987552">
                  <a:extLst>
                    <a:ext uri="{9D8B030D-6E8A-4147-A177-3AD203B41FA5}">
                      <a16:colId xmlns:a16="http://schemas.microsoft.com/office/drawing/2014/main" val="3040669859"/>
                    </a:ext>
                  </a:extLst>
                </a:gridCol>
                <a:gridCol w="658368">
                  <a:extLst>
                    <a:ext uri="{9D8B030D-6E8A-4147-A177-3AD203B41FA5}">
                      <a16:colId xmlns:a16="http://schemas.microsoft.com/office/drawing/2014/main" val="51639894"/>
                    </a:ext>
                  </a:extLst>
                </a:gridCol>
                <a:gridCol w="658368">
                  <a:extLst>
                    <a:ext uri="{9D8B030D-6E8A-4147-A177-3AD203B41FA5}">
                      <a16:colId xmlns:a16="http://schemas.microsoft.com/office/drawing/2014/main" val="2618126474"/>
                    </a:ext>
                  </a:extLst>
                </a:gridCol>
                <a:gridCol w="493776">
                  <a:extLst>
                    <a:ext uri="{9D8B030D-6E8A-4147-A177-3AD203B41FA5}">
                      <a16:colId xmlns:a16="http://schemas.microsoft.com/office/drawing/2014/main" val="2678112442"/>
                    </a:ext>
                  </a:extLst>
                </a:gridCol>
                <a:gridCol w="493776">
                  <a:extLst>
                    <a:ext uri="{9D8B030D-6E8A-4147-A177-3AD203B41FA5}">
                      <a16:colId xmlns:a16="http://schemas.microsoft.com/office/drawing/2014/main" val="716730475"/>
                    </a:ext>
                  </a:extLst>
                </a:gridCol>
                <a:gridCol w="411480">
                  <a:extLst>
                    <a:ext uri="{9D8B030D-6E8A-4147-A177-3AD203B41FA5}">
                      <a16:colId xmlns:a16="http://schemas.microsoft.com/office/drawing/2014/main" val="2888080265"/>
                    </a:ext>
                  </a:extLst>
                </a:gridCol>
                <a:gridCol w="493776">
                  <a:extLst>
                    <a:ext uri="{9D8B030D-6E8A-4147-A177-3AD203B41FA5}">
                      <a16:colId xmlns:a16="http://schemas.microsoft.com/office/drawing/2014/main" val="3711800193"/>
                    </a:ext>
                  </a:extLst>
                </a:gridCol>
                <a:gridCol w="493776">
                  <a:extLst>
                    <a:ext uri="{9D8B030D-6E8A-4147-A177-3AD203B41FA5}">
                      <a16:colId xmlns:a16="http://schemas.microsoft.com/office/drawing/2014/main" val="1940434953"/>
                    </a:ext>
                  </a:extLst>
                </a:gridCol>
                <a:gridCol w="493776">
                  <a:extLst>
                    <a:ext uri="{9D8B030D-6E8A-4147-A177-3AD203B41FA5}">
                      <a16:colId xmlns:a16="http://schemas.microsoft.com/office/drawing/2014/main" val="3770931606"/>
                    </a:ext>
                  </a:extLst>
                </a:gridCol>
                <a:gridCol w="493776">
                  <a:extLst>
                    <a:ext uri="{9D8B030D-6E8A-4147-A177-3AD203B41FA5}">
                      <a16:colId xmlns:a16="http://schemas.microsoft.com/office/drawing/2014/main" val="4216547304"/>
                    </a:ext>
                  </a:extLst>
                </a:gridCol>
                <a:gridCol w="493776">
                  <a:extLst>
                    <a:ext uri="{9D8B030D-6E8A-4147-A177-3AD203B41FA5}">
                      <a16:colId xmlns:a16="http://schemas.microsoft.com/office/drawing/2014/main" val="59049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8600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10:01:01</a:t>
                      </a:r>
                      <a:r>
                        <a:rPr kumimoji="0" lang="en-US" sz="1000" b="0" i="0" u="none" strike="noStrike" kern="1200" cap="none" spc="0" normalizeH="0" baseline="0" noProof="0">
                          <a:ln>
                            <a:noFill/>
                          </a:ln>
                          <a:solidFill>
                            <a:prstClr val="black"/>
                          </a:solidFill>
                          <a:effectLst/>
                          <a:uLnTx/>
                          <a:uFillTx/>
                          <a:latin typeface="+mn-lt"/>
                          <a:ea typeface="+mn-ea"/>
                          <a:cs typeface="+mn-cs"/>
                        </a:rPr>
                        <a:t>
 Breakfast becomes more fun and delicious with this mouthwatering Butterscotch Pancake Recipe made with SCS Butterscotch Spreadable Butter. 
Butterscotch Pancake Recipe
Ingredients:
70g SCS Butterscotch Spreadable Butter
500g Pancake premix flour
350g Water
1 egg
Topping
80g SCS Butterscotch Spreadable Butter
Instructions:
1. Mix the premix flour, SCS Butterscotch Spreadable Butter, water and egg until all together. Then, let it rest for 20 minutes.
2. Next, cook the pancake batter on a hot pan.
3. Use SCS Butterscotch Spreadable Butter as topping.
#SCSSpreadableButter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https://quintly-image-storage.s3.amazonaws.com/21f98fd4f102d597bb025988a0e4af7d/8b3bec740a9f3bcd836c16f8fd27a281.jpg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extLst>
                  <a:ext uri="{0D108BD9-81ED-4DB2-BD59-A6C34878D82A}">
                    <a16:rowId xmlns:a16="http://schemas.microsoft.com/office/drawing/2014/main" val="2415068210"/>
                  </a:ext>
                </a:extLst>
              </a:tr>
            </a:tbl>
          </a:graphicData>
        </a:graphic>
      </p:graphicFrame>
      <p:sp>
        <p:nvSpPr>
          <p:cNvPr id="4" name="Text Placeholder 3">
            <a:extLst>
              <a:ext uri="{FF2B5EF4-FFF2-40B4-BE49-F238E27FC236}">
                <a16:creationId xmlns:a16="http://schemas.microsoft.com/office/drawing/2014/main" id="{9DD0AA50-9D90-4634-994F-2C5A5149827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70295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FE465-18E2-4C93-ACC7-4E656CDF6018}"/>
              </a:ext>
            </a:extLst>
          </p:cNvPr>
          <p:cNvSpPr>
            <a:spLocks noGrp="1"/>
          </p:cNvSpPr>
          <p:nvPr>
            <p:ph type="title"/>
          </p:nvPr>
        </p:nvSpPr>
        <p:spPr/>
        <p:txBody>
          <a:bodyPr/>
          <a:lstStyle/>
          <a:p>
            <a:r>
              <a:rPr lang="en-US"/>
              <a:t>Facebook Facebook FB - Own Posts Table I-Rate (Insights)  | SCS Dairy MY - 12 of 25</a:t>
            </a:r>
          </a:p>
        </p:txBody>
      </p:sp>
      <p:graphicFrame>
        <p:nvGraphicFramePr>
          <p:cNvPr id="5" name="Table Placeholder 4">
            <a:extLst>
              <a:ext uri="{FF2B5EF4-FFF2-40B4-BE49-F238E27FC236}">
                <a16:creationId xmlns:a16="http://schemas.microsoft.com/office/drawing/2014/main" id="{1535176A-1E7F-4FEA-93CD-F27EE56CD67B}"/>
              </a:ext>
            </a:extLst>
          </p:cNvPr>
          <p:cNvGraphicFramePr>
            <a:graphicFrameLocks noGrp="1"/>
          </p:cNvGraphicFramePr>
          <p:nvPr>
            <p:ph type="tbl" sz="quarter" idx="13"/>
            <p:extLst>
              <p:ext uri="{D42A27DB-BD31-4B8C-83A1-F6EECF244321}">
                <p14:modId xmlns:p14="http://schemas.microsoft.com/office/powerpoint/2010/main" val="395622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03730145"/>
                    </a:ext>
                  </a:extLst>
                </a:gridCol>
                <a:gridCol w="987552">
                  <a:extLst>
                    <a:ext uri="{9D8B030D-6E8A-4147-A177-3AD203B41FA5}">
                      <a16:colId xmlns:a16="http://schemas.microsoft.com/office/drawing/2014/main" val="1427432636"/>
                    </a:ext>
                  </a:extLst>
                </a:gridCol>
                <a:gridCol w="658368">
                  <a:extLst>
                    <a:ext uri="{9D8B030D-6E8A-4147-A177-3AD203B41FA5}">
                      <a16:colId xmlns:a16="http://schemas.microsoft.com/office/drawing/2014/main" val="1191804055"/>
                    </a:ext>
                  </a:extLst>
                </a:gridCol>
                <a:gridCol w="658368">
                  <a:extLst>
                    <a:ext uri="{9D8B030D-6E8A-4147-A177-3AD203B41FA5}">
                      <a16:colId xmlns:a16="http://schemas.microsoft.com/office/drawing/2014/main" val="1745231196"/>
                    </a:ext>
                  </a:extLst>
                </a:gridCol>
                <a:gridCol w="493776">
                  <a:extLst>
                    <a:ext uri="{9D8B030D-6E8A-4147-A177-3AD203B41FA5}">
                      <a16:colId xmlns:a16="http://schemas.microsoft.com/office/drawing/2014/main" val="2755145731"/>
                    </a:ext>
                  </a:extLst>
                </a:gridCol>
                <a:gridCol w="493776">
                  <a:extLst>
                    <a:ext uri="{9D8B030D-6E8A-4147-A177-3AD203B41FA5}">
                      <a16:colId xmlns:a16="http://schemas.microsoft.com/office/drawing/2014/main" val="920476865"/>
                    </a:ext>
                  </a:extLst>
                </a:gridCol>
                <a:gridCol w="411480">
                  <a:extLst>
                    <a:ext uri="{9D8B030D-6E8A-4147-A177-3AD203B41FA5}">
                      <a16:colId xmlns:a16="http://schemas.microsoft.com/office/drawing/2014/main" val="840636516"/>
                    </a:ext>
                  </a:extLst>
                </a:gridCol>
                <a:gridCol w="493776">
                  <a:extLst>
                    <a:ext uri="{9D8B030D-6E8A-4147-A177-3AD203B41FA5}">
                      <a16:colId xmlns:a16="http://schemas.microsoft.com/office/drawing/2014/main" val="2775074326"/>
                    </a:ext>
                  </a:extLst>
                </a:gridCol>
                <a:gridCol w="493776">
                  <a:extLst>
                    <a:ext uri="{9D8B030D-6E8A-4147-A177-3AD203B41FA5}">
                      <a16:colId xmlns:a16="http://schemas.microsoft.com/office/drawing/2014/main" val="683734743"/>
                    </a:ext>
                  </a:extLst>
                </a:gridCol>
                <a:gridCol w="493776">
                  <a:extLst>
                    <a:ext uri="{9D8B030D-6E8A-4147-A177-3AD203B41FA5}">
                      <a16:colId xmlns:a16="http://schemas.microsoft.com/office/drawing/2014/main" val="732064337"/>
                    </a:ext>
                  </a:extLst>
                </a:gridCol>
                <a:gridCol w="493776">
                  <a:extLst>
                    <a:ext uri="{9D8B030D-6E8A-4147-A177-3AD203B41FA5}">
                      <a16:colId xmlns:a16="http://schemas.microsoft.com/office/drawing/2014/main" val="1289755736"/>
                    </a:ext>
                  </a:extLst>
                </a:gridCol>
                <a:gridCol w="493776">
                  <a:extLst>
                    <a:ext uri="{9D8B030D-6E8A-4147-A177-3AD203B41FA5}">
                      <a16:colId xmlns:a16="http://schemas.microsoft.com/office/drawing/2014/main" val="4119446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2300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10:00:00</a:t>
                      </a:r>
                      <a:r>
                        <a:rPr kumimoji="0" lang="en-US" sz="1000" b="0" i="0" u="none" strike="noStrike" kern="1200" cap="none" spc="0" normalizeH="0" baseline="0" noProof="0">
                          <a:ln>
                            <a:noFill/>
                          </a:ln>
                          <a:solidFill>
                            <a:prstClr val="black"/>
                          </a:solidFill>
                          <a:effectLst/>
                          <a:uLnTx/>
                          <a:uFillTx/>
                          <a:latin typeface="+mn-lt"/>
                          <a:ea typeface="+mn-ea"/>
                          <a:cs typeface="+mn-cs"/>
                        </a:rPr>
                        <a:t>
 The Lazada Grand Year-End Sale is full of surprises and amazing offers! Here is another one coming your way! Get a tub of Buttercup Margarine Canola absolutely FREE with every purchase of RM25 from:
SCS
Buttercup
Twin Cows
Toucan Brand Margarine
Head over to Lazada The Culina.Co and get your FREE tub NOW! https://bit.ly/SCSMYLazada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https://quintly-image-storage.s3.amazonaws.com/21f98fd4f102d597bb025988a0e4af7d/758f2a087ed7586f7ba29811fba39f4f.png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2312174682"/>
                  </a:ext>
                </a:extLst>
              </a:tr>
            </a:tbl>
          </a:graphicData>
        </a:graphic>
      </p:graphicFrame>
      <p:sp>
        <p:nvSpPr>
          <p:cNvPr id="4" name="Text Placeholder 3">
            <a:extLst>
              <a:ext uri="{FF2B5EF4-FFF2-40B4-BE49-F238E27FC236}">
                <a16:creationId xmlns:a16="http://schemas.microsoft.com/office/drawing/2014/main" id="{9B2693A1-52F0-4660-9B37-0AAC2618569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93309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8760D-0B51-435B-9250-F583F733C91F}"/>
              </a:ext>
            </a:extLst>
          </p:cNvPr>
          <p:cNvSpPr>
            <a:spLocks noGrp="1"/>
          </p:cNvSpPr>
          <p:nvPr>
            <p:ph type="title"/>
          </p:nvPr>
        </p:nvSpPr>
        <p:spPr/>
        <p:txBody>
          <a:bodyPr/>
          <a:lstStyle/>
          <a:p>
            <a:r>
              <a:rPr lang="en-US"/>
              <a:t>Facebook Facebook FB - Own Posts Table I-Rate (Insights)  | SCS Dairy MY - 13 of 25</a:t>
            </a:r>
          </a:p>
        </p:txBody>
      </p:sp>
      <p:graphicFrame>
        <p:nvGraphicFramePr>
          <p:cNvPr id="5" name="Table Placeholder 4">
            <a:extLst>
              <a:ext uri="{FF2B5EF4-FFF2-40B4-BE49-F238E27FC236}">
                <a16:creationId xmlns:a16="http://schemas.microsoft.com/office/drawing/2014/main" id="{8EA861D3-B079-4DC4-BBD1-521F65E1B92F}"/>
              </a:ext>
            </a:extLst>
          </p:cNvPr>
          <p:cNvGraphicFramePr>
            <a:graphicFrameLocks noGrp="1"/>
          </p:cNvGraphicFramePr>
          <p:nvPr>
            <p:ph type="tbl" sz="quarter" idx="13"/>
            <p:extLst>
              <p:ext uri="{D42A27DB-BD31-4B8C-83A1-F6EECF244321}">
                <p14:modId xmlns:p14="http://schemas.microsoft.com/office/powerpoint/2010/main" val="146400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36228244"/>
                    </a:ext>
                  </a:extLst>
                </a:gridCol>
                <a:gridCol w="987552">
                  <a:extLst>
                    <a:ext uri="{9D8B030D-6E8A-4147-A177-3AD203B41FA5}">
                      <a16:colId xmlns:a16="http://schemas.microsoft.com/office/drawing/2014/main" val="2921891741"/>
                    </a:ext>
                  </a:extLst>
                </a:gridCol>
                <a:gridCol w="658368">
                  <a:extLst>
                    <a:ext uri="{9D8B030D-6E8A-4147-A177-3AD203B41FA5}">
                      <a16:colId xmlns:a16="http://schemas.microsoft.com/office/drawing/2014/main" val="1818590506"/>
                    </a:ext>
                  </a:extLst>
                </a:gridCol>
                <a:gridCol w="658368">
                  <a:extLst>
                    <a:ext uri="{9D8B030D-6E8A-4147-A177-3AD203B41FA5}">
                      <a16:colId xmlns:a16="http://schemas.microsoft.com/office/drawing/2014/main" val="1754785990"/>
                    </a:ext>
                  </a:extLst>
                </a:gridCol>
                <a:gridCol w="493776">
                  <a:extLst>
                    <a:ext uri="{9D8B030D-6E8A-4147-A177-3AD203B41FA5}">
                      <a16:colId xmlns:a16="http://schemas.microsoft.com/office/drawing/2014/main" val="3825398328"/>
                    </a:ext>
                  </a:extLst>
                </a:gridCol>
                <a:gridCol w="493776">
                  <a:extLst>
                    <a:ext uri="{9D8B030D-6E8A-4147-A177-3AD203B41FA5}">
                      <a16:colId xmlns:a16="http://schemas.microsoft.com/office/drawing/2014/main" val="3716688653"/>
                    </a:ext>
                  </a:extLst>
                </a:gridCol>
                <a:gridCol w="411480">
                  <a:extLst>
                    <a:ext uri="{9D8B030D-6E8A-4147-A177-3AD203B41FA5}">
                      <a16:colId xmlns:a16="http://schemas.microsoft.com/office/drawing/2014/main" val="901289009"/>
                    </a:ext>
                  </a:extLst>
                </a:gridCol>
                <a:gridCol w="493776">
                  <a:extLst>
                    <a:ext uri="{9D8B030D-6E8A-4147-A177-3AD203B41FA5}">
                      <a16:colId xmlns:a16="http://schemas.microsoft.com/office/drawing/2014/main" val="3338796670"/>
                    </a:ext>
                  </a:extLst>
                </a:gridCol>
                <a:gridCol w="493776">
                  <a:extLst>
                    <a:ext uri="{9D8B030D-6E8A-4147-A177-3AD203B41FA5}">
                      <a16:colId xmlns:a16="http://schemas.microsoft.com/office/drawing/2014/main" val="1902821362"/>
                    </a:ext>
                  </a:extLst>
                </a:gridCol>
                <a:gridCol w="493776">
                  <a:extLst>
                    <a:ext uri="{9D8B030D-6E8A-4147-A177-3AD203B41FA5}">
                      <a16:colId xmlns:a16="http://schemas.microsoft.com/office/drawing/2014/main" val="925311929"/>
                    </a:ext>
                  </a:extLst>
                </a:gridCol>
                <a:gridCol w="493776">
                  <a:extLst>
                    <a:ext uri="{9D8B030D-6E8A-4147-A177-3AD203B41FA5}">
                      <a16:colId xmlns:a16="http://schemas.microsoft.com/office/drawing/2014/main" val="3067408976"/>
                    </a:ext>
                  </a:extLst>
                </a:gridCol>
                <a:gridCol w="493776">
                  <a:extLst>
                    <a:ext uri="{9D8B030D-6E8A-4147-A177-3AD203B41FA5}">
                      <a16:colId xmlns:a16="http://schemas.microsoft.com/office/drawing/2014/main" val="1063201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0057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09:02:00</a:t>
                      </a:r>
                      <a:r>
                        <a:rPr kumimoji="0" lang="en-US" sz="1000" b="0" i="0" u="none" strike="noStrike" kern="1200" cap="none" spc="0" normalizeH="0" baseline="0" noProof="0">
                          <a:ln>
                            <a:noFill/>
                          </a:ln>
                          <a:solidFill>
                            <a:prstClr val="black"/>
                          </a:solidFill>
                          <a:effectLst/>
                          <a:uLnTx/>
                          <a:uFillTx/>
                          <a:latin typeface="+mn-lt"/>
                          <a:ea typeface="+mn-ea"/>
                          <a:cs typeface="+mn-cs"/>
                        </a:rPr>
                        <a:t>
 @ksandrayap says that “One of the most exciting things to try out this season is the SCS Spreadable Butter new flavours which are SCS Butterscotch Spreadable Butter and SCS Rosemary &amp; Herb Spreadable Butter!”
Have you tried these 2 new exciting flavours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https://quintly-image-storage.s3.amazonaws.com/21f98fd4f102d597bb025988a0e4af7d/e00642813a113c57aeb2ec78ed7f12d4.jpg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97629268"/>
                  </a:ext>
                </a:extLst>
              </a:tr>
            </a:tbl>
          </a:graphicData>
        </a:graphic>
      </p:graphicFrame>
      <p:sp>
        <p:nvSpPr>
          <p:cNvPr id="4" name="Text Placeholder 3">
            <a:extLst>
              <a:ext uri="{FF2B5EF4-FFF2-40B4-BE49-F238E27FC236}">
                <a16:creationId xmlns:a16="http://schemas.microsoft.com/office/drawing/2014/main" id="{9805AC11-1347-4DB8-93A9-CB8C8E0B85A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9622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9A254-2E27-4981-9A60-FC3355B1E8C9}"/>
              </a:ext>
            </a:extLst>
          </p:cNvPr>
          <p:cNvSpPr>
            <a:spLocks noGrp="1"/>
          </p:cNvSpPr>
          <p:nvPr>
            <p:ph type="title"/>
          </p:nvPr>
        </p:nvSpPr>
        <p:spPr/>
        <p:txBody>
          <a:bodyPr/>
          <a:lstStyle/>
          <a:p>
            <a:r>
              <a:rPr lang="en-US"/>
              <a:t>Facebook Facebook FB - Own Posts Table I-Rate (Insights)  | SCS Dairy MY - 14 of 25</a:t>
            </a:r>
          </a:p>
        </p:txBody>
      </p:sp>
      <p:graphicFrame>
        <p:nvGraphicFramePr>
          <p:cNvPr id="5" name="Table Placeholder 4">
            <a:extLst>
              <a:ext uri="{FF2B5EF4-FFF2-40B4-BE49-F238E27FC236}">
                <a16:creationId xmlns:a16="http://schemas.microsoft.com/office/drawing/2014/main" id="{343892EA-E7BB-40F8-9F93-DEC2D3416EAC}"/>
              </a:ext>
            </a:extLst>
          </p:cNvPr>
          <p:cNvGraphicFramePr>
            <a:graphicFrameLocks noGrp="1"/>
          </p:cNvGraphicFramePr>
          <p:nvPr>
            <p:ph type="tbl" sz="quarter" idx="13"/>
            <p:extLst>
              <p:ext uri="{D42A27DB-BD31-4B8C-83A1-F6EECF244321}">
                <p14:modId xmlns:p14="http://schemas.microsoft.com/office/powerpoint/2010/main" val="183626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4189040"/>
                    </a:ext>
                  </a:extLst>
                </a:gridCol>
                <a:gridCol w="987552">
                  <a:extLst>
                    <a:ext uri="{9D8B030D-6E8A-4147-A177-3AD203B41FA5}">
                      <a16:colId xmlns:a16="http://schemas.microsoft.com/office/drawing/2014/main" val="239514914"/>
                    </a:ext>
                  </a:extLst>
                </a:gridCol>
                <a:gridCol w="658368">
                  <a:extLst>
                    <a:ext uri="{9D8B030D-6E8A-4147-A177-3AD203B41FA5}">
                      <a16:colId xmlns:a16="http://schemas.microsoft.com/office/drawing/2014/main" val="146208837"/>
                    </a:ext>
                  </a:extLst>
                </a:gridCol>
                <a:gridCol w="658368">
                  <a:extLst>
                    <a:ext uri="{9D8B030D-6E8A-4147-A177-3AD203B41FA5}">
                      <a16:colId xmlns:a16="http://schemas.microsoft.com/office/drawing/2014/main" val="3594275500"/>
                    </a:ext>
                  </a:extLst>
                </a:gridCol>
                <a:gridCol w="493776">
                  <a:extLst>
                    <a:ext uri="{9D8B030D-6E8A-4147-A177-3AD203B41FA5}">
                      <a16:colId xmlns:a16="http://schemas.microsoft.com/office/drawing/2014/main" val="251453907"/>
                    </a:ext>
                  </a:extLst>
                </a:gridCol>
                <a:gridCol w="493776">
                  <a:extLst>
                    <a:ext uri="{9D8B030D-6E8A-4147-A177-3AD203B41FA5}">
                      <a16:colId xmlns:a16="http://schemas.microsoft.com/office/drawing/2014/main" val="1409468022"/>
                    </a:ext>
                  </a:extLst>
                </a:gridCol>
                <a:gridCol w="411480">
                  <a:extLst>
                    <a:ext uri="{9D8B030D-6E8A-4147-A177-3AD203B41FA5}">
                      <a16:colId xmlns:a16="http://schemas.microsoft.com/office/drawing/2014/main" val="629489762"/>
                    </a:ext>
                  </a:extLst>
                </a:gridCol>
                <a:gridCol w="493776">
                  <a:extLst>
                    <a:ext uri="{9D8B030D-6E8A-4147-A177-3AD203B41FA5}">
                      <a16:colId xmlns:a16="http://schemas.microsoft.com/office/drawing/2014/main" val="1305131640"/>
                    </a:ext>
                  </a:extLst>
                </a:gridCol>
                <a:gridCol w="493776">
                  <a:extLst>
                    <a:ext uri="{9D8B030D-6E8A-4147-A177-3AD203B41FA5}">
                      <a16:colId xmlns:a16="http://schemas.microsoft.com/office/drawing/2014/main" val="42829160"/>
                    </a:ext>
                  </a:extLst>
                </a:gridCol>
                <a:gridCol w="493776">
                  <a:extLst>
                    <a:ext uri="{9D8B030D-6E8A-4147-A177-3AD203B41FA5}">
                      <a16:colId xmlns:a16="http://schemas.microsoft.com/office/drawing/2014/main" val="1292884775"/>
                    </a:ext>
                  </a:extLst>
                </a:gridCol>
                <a:gridCol w="493776">
                  <a:extLst>
                    <a:ext uri="{9D8B030D-6E8A-4147-A177-3AD203B41FA5}">
                      <a16:colId xmlns:a16="http://schemas.microsoft.com/office/drawing/2014/main" val="1754845730"/>
                    </a:ext>
                  </a:extLst>
                </a:gridCol>
                <a:gridCol w="493776">
                  <a:extLst>
                    <a:ext uri="{9D8B030D-6E8A-4147-A177-3AD203B41FA5}">
                      <a16:colId xmlns:a16="http://schemas.microsoft.com/office/drawing/2014/main" val="1615433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6026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00:00:00</a:t>
                      </a:r>
                      <a:r>
                        <a:rPr kumimoji="0" lang="en-US" sz="1000" b="0" i="0" u="none" strike="noStrike" kern="1200" cap="none" spc="0" normalizeH="0" baseline="0" noProof="0">
                          <a:ln>
                            <a:noFill/>
                          </a:ln>
                          <a:solidFill>
                            <a:prstClr val="black"/>
                          </a:solidFill>
                          <a:effectLst/>
                          <a:uLnTx/>
                          <a:uFillTx/>
                          <a:latin typeface="+mn-lt"/>
                          <a:ea typeface="+mn-ea"/>
                          <a:cs typeface="+mn-cs"/>
                        </a:rPr>
                        <a:t>
 A very Merry Christmas to everyone from SCS!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https://quintly-image-storage.s3.amazonaws.com/21f98fd4f102d597bb025988a0e4af7d/fc4969308ec1399544bc144638cef6a2.jpg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232288661"/>
                  </a:ext>
                </a:extLst>
              </a:tr>
            </a:tbl>
          </a:graphicData>
        </a:graphic>
      </p:graphicFrame>
      <p:sp>
        <p:nvSpPr>
          <p:cNvPr id="4" name="Text Placeholder 3">
            <a:extLst>
              <a:ext uri="{FF2B5EF4-FFF2-40B4-BE49-F238E27FC236}">
                <a16:creationId xmlns:a16="http://schemas.microsoft.com/office/drawing/2014/main" id="{AFB1AF70-2375-4460-8978-C95888577CC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53750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61273-046A-42B3-9987-8043B746E228}"/>
              </a:ext>
            </a:extLst>
          </p:cNvPr>
          <p:cNvSpPr>
            <a:spLocks noGrp="1"/>
          </p:cNvSpPr>
          <p:nvPr>
            <p:ph type="title"/>
          </p:nvPr>
        </p:nvSpPr>
        <p:spPr/>
        <p:txBody>
          <a:bodyPr/>
          <a:lstStyle/>
          <a:p>
            <a:r>
              <a:rPr lang="en-US"/>
              <a:t>Facebook Facebook FB - Own Posts Table I-Rate (Insights)  | SCS Dairy MY - 15 of 25</a:t>
            </a:r>
          </a:p>
        </p:txBody>
      </p:sp>
      <p:graphicFrame>
        <p:nvGraphicFramePr>
          <p:cNvPr id="5" name="Table Placeholder 4">
            <a:extLst>
              <a:ext uri="{FF2B5EF4-FFF2-40B4-BE49-F238E27FC236}">
                <a16:creationId xmlns:a16="http://schemas.microsoft.com/office/drawing/2014/main" id="{F009956E-1F8C-4E20-87AB-A40F1136DA29}"/>
              </a:ext>
            </a:extLst>
          </p:cNvPr>
          <p:cNvGraphicFramePr>
            <a:graphicFrameLocks noGrp="1"/>
          </p:cNvGraphicFramePr>
          <p:nvPr>
            <p:ph type="tbl" sz="quarter" idx="13"/>
            <p:extLst>
              <p:ext uri="{D42A27DB-BD31-4B8C-83A1-F6EECF244321}">
                <p14:modId xmlns:p14="http://schemas.microsoft.com/office/powerpoint/2010/main" val="233055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99738995"/>
                    </a:ext>
                  </a:extLst>
                </a:gridCol>
                <a:gridCol w="987552">
                  <a:extLst>
                    <a:ext uri="{9D8B030D-6E8A-4147-A177-3AD203B41FA5}">
                      <a16:colId xmlns:a16="http://schemas.microsoft.com/office/drawing/2014/main" val="1877175761"/>
                    </a:ext>
                  </a:extLst>
                </a:gridCol>
                <a:gridCol w="658368">
                  <a:extLst>
                    <a:ext uri="{9D8B030D-6E8A-4147-A177-3AD203B41FA5}">
                      <a16:colId xmlns:a16="http://schemas.microsoft.com/office/drawing/2014/main" val="4231146811"/>
                    </a:ext>
                  </a:extLst>
                </a:gridCol>
                <a:gridCol w="658368">
                  <a:extLst>
                    <a:ext uri="{9D8B030D-6E8A-4147-A177-3AD203B41FA5}">
                      <a16:colId xmlns:a16="http://schemas.microsoft.com/office/drawing/2014/main" val="2701840849"/>
                    </a:ext>
                  </a:extLst>
                </a:gridCol>
                <a:gridCol w="493776">
                  <a:extLst>
                    <a:ext uri="{9D8B030D-6E8A-4147-A177-3AD203B41FA5}">
                      <a16:colId xmlns:a16="http://schemas.microsoft.com/office/drawing/2014/main" val="1750406533"/>
                    </a:ext>
                  </a:extLst>
                </a:gridCol>
                <a:gridCol w="493776">
                  <a:extLst>
                    <a:ext uri="{9D8B030D-6E8A-4147-A177-3AD203B41FA5}">
                      <a16:colId xmlns:a16="http://schemas.microsoft.com/office/drawing/2014/main" val="2129881301"/>
                    </a:ext>
                  </a:extLst>
                </a:gridCol>
                <a:gridCol w="411480">
                  <a:extLst>
                    <a:ext uri="{9D8B030D-6E8A-4147-A177-3AD203B41FA5}">
                      <a16:colId xmlns:a16="http://schemas.microsoft.com/office/drawing/2014/main" val="2005544112"/>
                    </a:ext>
                  </a:extLst>
                </a:gridCol>
                <a:gridCol w="493776">
                  <a:extLst>
                    <a:ext uri="{9D8B030D-6E8A-4147-A177-3AD203B41FA5}">
                      <a16:colId xmlns:a16="http://schemas.microsoft.com/office/drawing/2014/main" val="2956457259"/>
                    </a:ext>
                  </a:extLst>
                </a:gridCol>
                <a:gridCol w="493776">
                  <a:extLst>
                    <a:ext uri="{9D8B030D-6E8A-4147-A177-3AD203B41FA5}">
                      <a16:colId xmlns:a16="http://schemas.microsoft.com/office/drawing/2014/main" val="854175432"/>
                    </a:ext>
                  </a:extLst>
                </a:gridCol>
                <a:gridCol w="493776">
                  <a:extLst>
                    <a:ext uri="{9D8B030D-6E8A-4147-A177-3AD203B41FA5}">
                      <a16:colId xmlns:a16="http://schemas.microsoft.com/office/drawing/2014/main" val="517169916"/>
                    </a:ext>
                  </a:extLst>
                </a:gridCol>
                <a:gridCol w="493776">
                  <a:extLst>
                    <a:ext uri="{9D8B030D-6E8A-4147-A177-3AD203B41FA5}">
                      <a16:colId xmlns:a16="http://schemas.microsoft.com/office/drawing/2014/main" val="4148294225"/>
                    </a:ext>
                  </a:extLst>
                </a:gridCol>
                <a:gridCol w="493776">
                  <a:extLst>
                    <a:ext uri="{9D8B030D-6E8A-4147-A177-3AD203B41FA5}">
                      <a16:colId xmlns:a16="http://schemas.microsoft.com/office/drawing/2014/main" val="2180546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3760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- 2021-12-24 10:02:03</a:t>
                      </a:r>
                      <a:r>
                        <a:rPr kumimoji="0" lang="en-US" sz="1000" b="0" i="0" u="none" strike="noStrike" kern="1200" cap="none" spc="0" normalizeH="0" baseline="0" noProof="0">
                          <a:ln>
                            <a:noFill/>
                          </a:ln>
                          <a:solidFill>
                            <a:prstClr val="black"/>
                          </a:solidFill>
                          <a:effectLst/>
                          <a:uLnTx/>
                          <a:uFillTx/>
                          <a:latin typeface="+mn-lt"/>
                          <a:ea typeface="+mn-ea"/>
                          <a:cs typeface="+mn-cs"/>
                        </a:rPr>
                        <a:t>
 Check out what @clintonjeromechua has to say about the new flavours of SCS Spreadable Butter; Rosemary &amp; Herb and Butterscotch! 
“I am not a trained chef, but I love a good meal. Ever since I incorporated the SCS Spreadable Butter into my meals, I can honestly say I’ve produced “Chef’s kiss” worthy foods.”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https://quintly-image-storage.s3.amazonaws.com/21f98fd4f102d597bb025988a0e4af7d/c5b033ae2ef9301327f8d298f3413851.jpg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023143346"/>
                  </a:ext>
                </a:extLst>
              </a:tr>
            </a:tbl>
          </a:graphicData>
        </a:graphic>
      </p:graphicFrame>
      <p:sp>
        <p:nvSpPr>
          <p:cNvPr id="4" name="Text Placeholder 3">
            <a:extLst>
              <a:ext uri="{FF2B5EF4-FFF2-40B4-BE49-F238E27FC236}">
                <a16:creationId xmlns:a16="http://schemas.microsoft.com/office/drawing/2014/main" id="{D9B439A9-DA50-4A9B-8808-503E2FE17BB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94418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AC151-DE07-4877-B8B6-327CA7A9D399}"/>
              </a:ext>
            </a:extLst>
          </p:cNvPr>
          <p:cNvSpPr>
            <a:spLocks noGrp="1"/>
          </p:cNvSpPr>
          <p:nvPr>
            <p:ph type="title"/>
          </p:nvPr>
        </p:nvSpPr>
        <p:spPr/>
        <p:txBody>
          <a:bodyPr/>
          <a:lstStyle/>
          <a:p>
            <a:r>
              <a:rPr lang="en-US"/>
              <a:t>Facebook Facebook FB - Own Posts Table I-Rate (Insights)  | SCS Dairy MY - 16 of 25</a:t>
            </a:r>
          </a:p>
        </p:txBody>
      </p:sp>
      <p:graphicFrame>
        <p:nvGraphicFramePr>
          <p:cNvPr id="5" name="Table Placeholder 4">
            <a:extLst>
              <a:ext uri="{FF2B5EF4-FFF2-40B4-BE49-F238E27FC236}">
                <a16:creationId xmlns:a16="http://schemas.microsoft.com/office/drawing/2014/main" id="{57CA0F10-03B7-4750-844C-4F9465D82CB9}"/>
              </a:ext>
            </a:extLst>
          </p:cNvPr>
          <p:cNvGraphicFramePr>
            <a:graphicFrameLocks noGrp="1"/>
          </p:cNvGraphicFramePr>
          <p:nvPr>
            <p:ph type="tbl" sz="quarter" idx="13"/>
            <p:extLst>
              <p:ext uri="{D42A27DB-BD31-4B8C-83A1-F6EECF244321}">
                <p14:modId xmlns:p14="http://schemas.microsoft.com/office/powerpoint/2010/main" val="2231366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7420157"/>
                    </a:ext>
                  </a:extLst>
                </a:gridCol>
                <a:gridCol w="987552">
                  <a:extLst>
                    <a:ext uri="{9D8B030D-6E8A-4147-A177-3AD203B41FA5}">
                      <a16:colId xmlns:a16="http://schemas.microsoft.com/office/drawing/2014/main" val="225301690"/>
                    </a:ext>
                  </a:extLst>
                </a:gridCol>
                <a:gridCol w="658368">
                  <a:extLst>
                    <a:ext uri="{9D8B030D-6E8A-4147-A177-3AD203B41FA5}">
                      <a16:colId xmlns:a16="http://schemas.microsoft.com/office/drawing/2014/main" val="3567166909"/>
                    </a:ext>
                  </a:extLst>
                </a:gridCol>
                <a:gridCol w="658368">
                  <a:extLst>
                    <a:ext uri="{9D8B030D-6E8A-4147-A177-3AD203B41FA5}">
                      <a16:colId xmlns:a16="http://schemas.microsoft.com/office/drawing/2014/main" val="4062147883"/>
                    </a:ext>
                  </a:extLst>
                </a:gridCol>
                <a:gridCol w="493776">
                  <a:extLst>
                    <a:ext uri="{9D8B030D-6E8A-4147-A177-3AD203B41FA5}">
                      <a16:colId xmlns:a16="http://schemas.microsoft.com/office/drawing/2014/main" val="1495461666"/>
                    </a:ext>
                  </a:extLst>
                </a:gridCol>
                <a:gridCol w="493776">
                  <a:extLst>
                    <a:ext uri="{9D8B030D-6E8A-4147-A177-3AD203B41FA5}">
                      <a16:colId xmlns:a16="http://schemas.microsoft.com/office/drawing/2014/main" val="57192376"/>
                    </a:ext>
                  </a:extLst>
                </a:gridCol>
                <a:gridCol w="411480">
                  <a:extLst>
                    <a:ext uri="{9D8B030D-6E8A-4147-A177-3AD203B41FA5}">
                      <a16:colId xmlns:a16="http://schemas.microsoft.com/office/drawing/2014/main" val="1222848156"/>
                    </a:ext>
                  </a:extLst>
                </a:gridCol>
                <a:gridCol w="493776">
                  <a:extLst>
                    <a:ext uri="{9D8B030D-6E8A-4147-A177-3AD203B41FA5}">
                      <a16:colId xmlns:a16="http://schemas.microsoft.com/office/drawing/2014/main" val="1797810642"/>
                    </a:ext>
                  </a:extLst>
                </a:gridCol>
                <a:gridCol w="493776">
                  <a:extLst>
                    <a:ext uri="{9D8B030D-6E8A-4147-A177-3AD203B41FA5}">
                      <a16:colId xmlns:a16="http://schemas.microsoft.com/office/drawing/2014/main" val="2946174365"/>
                    </a:ext>
                  </a:extLst>
                </a:gridCol>
                <a:gridCol w="493776">
                  <a:extLst>
                    <a:ext uri="{9D8B030D-6E8A-4147-A177-3AD203B41FA5}">
                      <a16:colId xmlns:a16="http://schemas.microsoft.com/office/drawing/2014/main" val="422234897"/>
                    </a:ext>
                  </a:extLst>
                </a:gridCol>
                <a:gridCol w="493776">
                  <a:extLst>
                    <a:ext uri="{9D8B030D-6E8A-4147-A177-3AD203B41FA5}">
                      <a16:colId xmlns:a16="http://schemas.microsoft.com/office/drawing/2014/main" val="74375900"/>
                    </a:ext>
                  </a:extLst>
                </a:gridCol>
                <a:gridCol w="493776">
                  <a:extLst>
                    <a:ext uri="{9D8B030D-6E8A-4147-A177-3AD203B41FA5}">
                      <a16:colId xmlns:a16="http://schemas.microsoft.com/office/drawing/2014/main" val="1628400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6861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18:09:57</a:t>
                      </a:r>
                      <a:r>
                        <a:rPr kumimoji="0" lang="en-US" sz="1000" b="0" i="0" u="none" strike="noStrike" kern="1200" cap="none" spc="0" normalizeH="0" baseline="0" noProof="0">
                          <a:ln>
                            <a:noFill/>
                          </a:ln>
                          <a:solidFill>
                            <a:prstClr val="black"/>
                          </a:solidFill>
                          <a:effectLst/>
                          <a:uLnTx/>
                          <a:uFillTx/>
                          <a:latin typeface="+mn-lt"/>
                          <a:ea typeface="+mn-ea"/>
                          <a:cs typeface="+mn-cs"/>
                        </a:rPr>
                        <a:t>
 @cekgunorazimah tried the new flavour of SCS Spreadable Butter; Rosemary &amp; Herb! Check out how she and her daughter are enjoying having spaghetti made with SCS Rosemary &amp; Herb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https://quintly-image-storage.s3.amazonaws.com/21f98fd4f102d597bb025988a0e4af7d/9cc5f3023dce1a793928ed3a61e3a827.jpg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44247202"/>
                  </a:ext>
                </a:extLst>
              </a:tr>
            </a:tbl>
          </a:graphicData>
        </a:graphic>
      </p:graphicFrame>
      <p:sp>
        <p:nvSpPr>
          <p:cNvPr id="4" name="Text Placeholder 3">
            <a:extLst>
              <a:ext uri="{FF2B5EF4-FFF2-40B4-BE49-F238E27FC236}">
                <a16:creationId xmlns:a16="http://schemas.microsoft.com/office/drawing/2014/main" id="{D8DF7891-F597-40C6-A2C1-C76FB9C35A9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0925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E01C0-F678-4DC5-88A4-3B1DDD3C4256}"/>
              </a:ext>
            </a:extLst>
          </p:cNvPr>
          <p:cNvSpPr>
            <a:spLocks noGrp="1"/>
          </p:cNvSpPr>
          <p:nvPr>
            <p:ph type="title"/>
          </p:nvPr>
        </p:nvSpPr>
        <p:spPr/>
        <p:txBody>
          <a:bodyPr/>
          <a:lstStyle/>
          <a:p>
            <a:r>
              <a:rPr lang="en-US"/>
              <a:t>Facebook Facebook FB - Own Posts Table I-Rate (Insights)  | SCS Dairy MY - 17 of 25</a:t>
            </a:r>
          </a:p>
        </p:txBody>
      </p:sp>
      <p:graphicFrame>
        <p:nvGraphicFramePr>
          <p:cNvPr id="5" name="Table Placeholder 4">
            <a:extLst>
              <a:ext uri="{FF2B5EF4-FFF2-40B4-BE49-F238E27FC236}">
                <a16:creationId xmlns:a16="http://schemas.microsoft.com/office/drawing/2014/main" id="{72AE2D8A-288C-4308-B4E0-DB6ABEC96DE3}"/>
              </a:ext>
            </a:extLst>
          </p:cNvPr>
          <p:cNvGraphicFramePr>
            <a:graphicFrameLocks noGrp="1"/>
          </p:cNvGraphicFramePr>
          <p:nvPr>
            <p:ph type="tbl" sz="quarter" idx="13"/>
            <p:extLst>
              <p:ext uri="{D42A27DB-BD31-4B8C-83A1-F6EECF244321}">
                <p14:modId xmlns:p14="http://schemas.microsoft.com/office/powerpoint/2010/main" val="1249227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84213229"/>
                    </a:ext>
                  </a:extLst>
                </a:gridCol>
                <a:gridCol w="987552">
                  <a:extLst>
                    <a:ext uri="{9D8B030D-6E8A-4147-A177-3AD203B41FA5}">
                      <a16:colId xmlns:a16="http://schemas.microsoft.com/office/drawing/2014/main" val="1006584530"/>
                    </a:ext>
                  </a:extLst>
                </a:gridCol>
                <a:gridCol w="658368">
                  <a:extLst>
                    <a:ext uri="{9D8B030D-6E8A-4147-A177-3AD203B41FA5}">
                      <a16:colId xmlns:a16="http://schemas.microsoft.com/office/drawing/2014/main" val="213390326"/>
                    </a:ext>
                  </a:extLst>
                </a:gridCol>
                <a:gridCol w="658368">
                  <a:extLst>
                    <a:ext uri="{9D8B030D-6E8A-4147-A177-3AD203B41FA5}">
                      <a16:colId xmlns:a16="http://schemas.microsoft.com/office/drawing/2014/main" val="1516604897"/>
                    </a:ext>
                  </a:extLst>
                </a:gridCol>
                <a:gridCol w="493776">
                  <a:extLst>
                    <a:ext uri="{9D8B030D-6E8A-4147-A177-3AD203B41FA5}">
                      <a16:colId xmlns:a16="http://schemas.microsoft.com/office/drawing/2014/main" val="2064079308"/>
                    </a:ext>
                  </a:extLst>
                </a:gridCol>
                <a:gridCol w="493776">
                  <a:extLst>
                    <a:ext uri="{9D8B030D-6E8A-4147-A177-3AD203B41FA5}">
                      <a16:colId xmlns:a16="http://schemas.microsoft.com/office/drawing/2014/main" val="1840190875"/>
                    </a:ext>
                  </a:extLst>
                </a:gridCol>
                <a:gridCol w="411480">
                  <a:extLst>
                    <a:ext uri="{9D8B030D-6E8A-4147-A177-3AD203B41FA5}">
                      <a16:colId xmlns:a16="http://schemas.microsoft.com/office/drawing/2014/main" val="3717373584"/>
                    </a:ext>
                  </a:extLst>
                </a:gridCol>
                <a:gridCol w="493776">
                  <a:extLst>
                    <a:ext uri="{9D8B030D-6E8A-4147-A177-3AD203B41FA5}">
                      <a16:colId xmlns:a16="http://schemas.microsoft.com/office/drawing/2014/main" val="2196576997"/>
                    </a:ext>
                  </a:extLst>
                </a:gridCol>
                <a:gridCol w="493776">
                  <a:extLst>
                    <a:ext uri="{9D8B030D-6E8A-4147-A177-3AD203B41FA5}">
                      <a16:colId xmlns:a16="http://schemas.microsoft.com/office/drawing/2014/main" val="1764011748"/>
                    </a:ext>
                  </a:extLst>
                </a:gridCol>
                <a:gridCol w="493776">
                  <a:extLst>
                    <a:ext uri="{9D8B030D-6E8A-4147-A177-3AD203B41FA5}">
                      <a16:colId xmlns:a16="http://schemas.microsoft.com/office/drawing/2014/main" val="3676014805"/>
                    </a:ext>
                  </a:extLst>
                </a:gridCol>
                <a:gridCol w="493776">
                  <a:extLst>
                    <a:ext uri="{9D8B030D-6E8A-4147-A177-3AD203B41FA5}">
                      <a16:colId xmlns:a16="http://schemas.microsoft.com/office/drawing/2014/main" val="2014435345"/>
                    </a:ext>
                  </a:extLst>
                </a:gridCol>
                <a:gridCol w="493776">
                  <a:extLst>
                    <a:ext uri="{9D8B030D-6E8A-4147-A177-3AD203B41FA5}">
                      <a16:colId xmlns:a16="http://schemas.microsoft.com/office/drawing/2014/main" val="1516027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0448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13:00:00</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Christmas is just around the corner. Adorn your Christmas spread with delicious treats made with SCS! Make these melt in your mouth Cream Cheese Brownies by SCS Baking Ambassador Grace Lee. Recipe below.
Cheese Batter Ingredients:
200g SCS Cream Cheese
50g SCS Unsalted Butter
50g sugar
1 AA size egg
150g black raisins (quantity can be reduced)
Instructions for Cream Cheese batter:
1. Blend / mix all cheese batter ingredients except black raisins.
2. Add in raisins and fold to combine.
3. Set aside.
Brownie Ingredients: 
100g all-purpose flour
4 AA size eggs
50g brown sugar
200g dark chocolate (melted)
80g SCS Unsalted Butter (melted)
100g All purpose flour
10g baking powder
2g salt
50g chocolate chips
Instructions for the brownies:
1. Preheat oven at 180°C.
2. Melt dark chocolate and SCS Unsalted Butter. Set aside.
3. Whisk 4 eggs and sugar until fluffy.
4. Fold in melted dark chocolate and butter, followed by flour, baking powder and salt. Fold to combine.
5. Add in chocolate chips, fold to combine.
6. Pour brownie batter into a 7 inch tray.
7. Top with cream cheese batter.
8. Bake for 30 minutes at 180°C.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https://quintly-image-storage.s3.amazonaws.com/21f98fd4f102d597bb025988a0e4af7d/f9a2aa7b3fde1c319eca3cd24c74ba06.jpg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208199578"/>
                  </a:ext>
                </a:extLst>
              </a:tr>
            </a:tbl>
          </a:graphicData>
        </a:graphic>
      </p:graphicFrame>
      <p:sp>
        <p:nvSpPr>
          <p:cNvPr id="4" name="Text Placeholder 3">
            <a:extLst>
              <a:ext uri="{FF2B5EF4-FFF2-40B4-BE49-F238E27FC236}">
                <a16:creationId xmlns:a16="http://schemas.microsoft.com/office/drawing/2014/main" id="{E4564538-7C40-470B-8FA4-EB4551C6D73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98419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BFDA8-4698-44DC-873C-7300EC26CC23}"/>
              </a:ext>
            </a:extLst>
          </p:cNvPr>
          <p:cNvSpPr>
            <a:spLocks noGrp="1"/>
          </p:cNvSpPr>
          <p:nvPr>
            <p:ph type="title"/>
          </p:nvPr>
        </p:nvSpPr>
        <p:spPr/>
        <p:txBody>
          <a:bodyPr/>
          <a:lstStyle/>
          <a:p>
            <a:r>
              <a:rPr lang="en-US"/>
              <a:t>Facebook Facebook FB - Own Posts Table I-Rate (Insights)  | SCS Dairy MY - 18 of 25</a:t>
            </a:r>
          </a:p>
        </p:txBody>
      </p:sp>
      <p:graphicFrame>
        <p:nvGraphicFramePr>
          <p:cNvPr id="5" name="Table Placeholder 4">
            <a:extLst>
              <a:ext uri="{FF2B5EF4-FFF2-40B4-BE49-F238E27FC236}">
                <a16:creationId xmlns:a16="http://schemas.microsoft.com/office/drawing/2014/main" id="{49CC74C9-9AB5-4A0A-9213-0C7250289BE8}"/>
              </a:ext>
            </a:extLst>
          </p:cNvPr>
          <p:cNvGraphicFramePr>
            <a:graphicFrameLocks noGrp="1"/>
          </p:cNvGraphicFramePr>
          <p:nvPr>
            <p:ph type="tbl" sz="quarter" idx="13"/>
            <p:extLst>
              <p:ext uri="{D42A27DB-BD31-4B8C-83A1-F6EECF244321}">
                <p14:modId xmlns:p14="http://schemas.microsoft.com/office/powerpoint/2010/main" val="96574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3314408"/>
                    </a:ext>
                  </a:extLst>
                </a:gridCol>
                <a:gridCol w="987552">
                  <a:extLst>
                    <a:ext uri="{9D8B030D-6E8A-4147-A177-3AD203B41FA5}">
                      <a16:colId xmlns:a16="http://schemas.microsoft.com/office/drawing/2014/main" val="3291528426"/>
                    </a:ext>
                  </a:extLst>
                </a:gridCol>
                <a:gridCol w="658368">
                  <a:extLst>
                    <a:ext uri="{9D8B030D-6E8A-4147-A177-3AD203B41FA5}">
                      <a16:colId xmlns:a16="http://schemas.microsoft.com/office/drawing/2014/main" val="368150151"/>
                    </a:ext>
                  </a:extLst>
                </a:gridCol>
                <a:gridCol w="658368">
                  <a:extLst>
                    <a:ext uri="{9D8B030D-6E8A-4147-A177-3AD203B41FA5}">
                      <a16:colId xmlns:a16="http://schemas.microsoft.com/office/drawing/2014/main" val="501481101"/>
                    </a:ext>
                  </a:extLst>
                </a:gridCol>
                <a:gridCol w="493776">
                  <a:extLst>
                    <a:ext uri="{9D8B030D-6E8A-4147-A177-3AD203B41FA5}">
                      <a16:colId xmlns:a16="http://schemas.microsoft.com/office/drawing/2014/main" val="1713131711"/>
                    </a:ext>
                  </a:extLst>
                </a:gridCol>
                <a:gridCol w="493776">
                  <a:extLst>
                    <a:ext uri="{9D8B030D-6E8A-4147-A177-3AD203B41FA5}">
                      <a16:colId xmlns:a16="http://schemas.microsoft.com/office/drawing/2014/main" val="1202635737"/>
                    </a:ext>
                  </a:extLst>
                </a:gridCol>
                <a:gridCol w="411480">
                  <a:extLst>
                    <a:ext uri="{9D8B030D-6E8A-4147-A177-3AD203B41FA5}">
                      <a16:colId xmlns:a16="http://schemas.microsoft.com/office/drawing/2014/main" val="2280934934"/>
                    </a:ext>
                  </a:extLst>
                </a:gridCol>
                <a:gridCol w="493776">
                  <a:extLst>
                    <a:ext uri="{9D8B030D-6E8A-4147-A177-3AD203B41FA5}">
                      <a16:colId xmlns:a16="http://schemas.microsoft.com/office/drawing/2014/main" val="4260852402"/>
                    </a:ext>
                  </a:extLst>
                </a:gridCol>
                <a:gridCol w="493776">
                  <a:extLst>
                    <a:ext uri="{9D8B030D-6E8A-4147-A177-3AD203B41FA5}">
                      <a16:colId xmlns:a16="http://schemas.microsoft.com/office/drawing/2014/main" val="4260508782"/>
                    </a:ext>
                  </a:extLst>
                </a:gridCol>
                <a:gridCol w="493776">
                  <a:extLst>
                    <a:ext uri="{9D8B030D-6E8A-4147-A177-3AD203B41FA5}">
                      <a16:colId xmlns:a16="http://schemas.microsoft.com/office/drawing/2014/main" val="597324849"/>
                    </a:ext>
                  </a:extLst>
                </a:gridCol>
                <a:gridCol w="493776">
                  <a:extLst>
                    <a:ext uri="{9D8B030D-6E8A-4147-A177-3AD203B41FA5}">
                      <a16:colId xmlns:a16="http://schemas.microsoft.com/office/drawing/2014/main" val="4244139155"/>
                    </a:ext>
                  </a:extLst>
                </a:gridCol>
                <a:gridCol w="493776">
                  <a:extLst>
                    <a:ext uri="{9D8B030D-6E8A-4147-A177-3AD203B41FA5}">
                      <a16:colId xmlns:a16="http://schemas.microsoft.com/office/drawing/2014/main" val="265129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4698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11:06:00</a:t>
                      </a:r>
                      <a:r>
                        <a:rPr kumimoji="0" lang="en-US" sz="1000" b="0" i="0" u="none" strike="noStrike" kern="1200" cap="none" spc="0" normalizeH="0" baseline="0" noProof="0">
                          <a:ln>
                            <a:noFill/>
                          </a:ln>
                          <a:solidFill>
                            <a:prstClr val="black"/>
                          </a:solidFill>
                          <a:effectLst/>
                          <a:uLnTx/>
                          <a:uFillTx/>
                          <a:latin typeface="+mn-lt"/>
                          <a:ea typeface="+mn-ea"/>
                          <a:cs typeface="+mn-cs"/>
                        </a:rPr>
                        <a:t>
 Chocolate Mango Tarts made with SCS Butter and Le Fruit de MONIN are a definite show stopper and perfect to serve your guests this Christmas! #ButterTogetherWithMONIN
Chocolate Mango Tarts
Ingredients for tart shell dough:
150g SCS Salted Butter
310g flour
80g icing sugar
20g cocoa powder
2 egg
Ingredients for Custard Filling:
50g Le Fruit de MONIN
125g milk
100g whipping cream (whipped 80%)
50g instant custard powder
Instructions for tart shell dough:
1. Beat SCS Unsalted Butter and icing sugar until fluffy. Then add one egg at a time.
2. Add flour and cocoa powder into the mixture and combine until it turns into dough.
3. Shape the dough into tartlet shells of your desired size.
4. Bake the tartlet shell at 170°C for 10 - 15 minutes.
Instructions for custard filling:
1. Stir milk and instant custard powder in a bowl. Then add Le Fruit de MONIN and stir together until well combined.
2. Beat whipping cream until soft peaks are formed.
3. Add the custard filling and combine well.
4. Pipe filling into the prepared tartlet shells.
5. Decorate tarts as desired.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https://quintly-image-storage.s3.amazonaws.com/21f98fd4f102d597bb025988a0e4af7d/74a791cbb380ed62947b24e2af472060.jpg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707809609"/>
                  </a:ext>
                </a:extLst>
              </a:tr>
            </a:tbl>
          </a:graphicData>
        </a:graphic>
      </p:graphicFrame>
      <p:sp>
        <p:nvSpPr>
          <p:cNvPr id="4" name="Text Placeholder 3">
            <a:extLst>
              <a:ext uri="{FF2B5EF4-FFF2-40B4-BE49-F238E27FC236}">
                <a16:creationId xmlns:a16="http://schemas.microsoft.com/office/drawing/2014/main" id="{05BD745E-A76F-4F26-9ABE-F9278536083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67001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00206-895D-468F-8A4C-A09AAEE94F8B}"/>
              </a:ext>
            </a:extLst>
          </p:cNvPr>
          <p:cNvSpPr>
            <a:spLocks noGrp="1"/>
          </p:cNvSpPr>
          <p:nvPr>
            <p:ph type="title"/>
          </p:nvPr>
        </p:nvSpPr>
        <p:spPr/>
        <p:txBody>
          <a:bodyPr/>
          <a:lstStyle/>
          <a:p>
            <a:r>
              <a:rPr lang="en-US"/>
              <a:t>Facebook Facebook FB - Own Posts Table I-Rate (Insights)  | SCS Dairy MY - 19 of 25</a:t>
            </a:r>
          </a:p>
        </p:txBody>
      </p:sp>
      <p:graphicFrame>
        <p:nvGraphicFramePr>
          <p:cNvPr id="5" name="Table Placeholder 4">
            <a:extLst>
              <a:ext uri="{FF2B5EF4-FFF2-40B4-BE49-F238E27FC236}">
                <a16:creationId xmlns:a16="http://schemas.microsoft.com/office/drawing/2014/main" id="{4DCA0D6E-39A3-4C8A-8BDB-E5F651690E50}"/>
              </a:ext>
            </a:extLst>
          </p:cNvPr>
          <p:cNvGraphicFramePr>
            <a:graphicFrameLocks noGrp="1"/>
          </p:cNvGraphicFramePr>
          <p:nvPr>
            <p:ph type="tbl" sz="quarter" idx="13"/>
            <p:extLst>
              <p:ext uri="{D42A27DB-BD31-4B8C-83A1-F6EECF244321}">
                <p14:modId xmlns:p14="http://schemas.microsoft.com/office/powerpoint/2010/main" val="2002164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4327180"/>
                    </a:ext>
                  </a:extLst>
                </a:gridCol>
                <a:gridCol w="987552">
                  <a:extLst>
                    <a:ext uri="{9D8B030D-6E8A-4147-A177-3AD203B41FA5}">
                      <a16:colId xmlns:a16="http://schemas.microsoft.com/office/drawing/2014/main" val="2903988483"/>
                    </a:ext>
                  </a:extLst>
                </a:gridCol>
                <a:gridCol w="658368">
                  <a:extLst>
                    <a:ext uri="{9D8B030D-6E8A-4147-A177-3AD203B41FA5}">
                      <a16:colId xmlns:a16="http://schemas.microsoft.com/office/drawing/2014/main" val="2503173319"/>
                    </a:ext>
                  </a:extLst>
                </a:gridCol>
                <a:gridCol w="658368">
                  <a:extLst>
                    <a:ext uri="{9D8B030D-6E8A-4147-A177-3AD203B41FA5}">
                      <a16:colId xmlns:a16="http://schemas.microsoft.com/office/drawing/2014/main" val="2814523379"/>
                    </a:ext>
                  </a:extLst>
                </a:gridCol>
                <a:gridCol w="493776">
                  <a:extLst>
                    <a:ext uri="{9D8B030D-6E8A-4147-A177-3AD203B41FA5}">
                      <a16:colId xmlns:a16="http://schemas.microsoft.com/office/drawing/2014/main" val="126514726"/>
                    </a:ext>
                  </a:extLst>
                </a:gridCol>
                <a:gridCol w="493776">
                  <a:extLst>
                    <a:ext uri="{9D8B030D-6E8A-4147-A177-3AD203B41FA5}">
                      <a16:colId xmlns:a16="http://schemas.microsoft.com/office/drawing/2014/main" val="2270647407"/>
                    </a:ext>
                  </a:extLst>
                </a:gridCol>
                <a:gridCol w="411480">
                  <a:extLst>
                    <a:ext uri="{9D8B030D-6E8A-4147-A177-3AD203B41FA5}">
                      <a16:colId xmlns:a16="http://schemas.microsoft.com/office/drawing/2014/main" val="2568122832"/>
                    </a:ext>
                  </a:extLst>
                </a:gridCol>
                <a:gridCol w="493776">
                  <a:extLst>
                    <a:ext uri="{9D8B030D-6E8A-4147-A177-3AD203B41FA5}">
                      <a16:colId xmlns:a16="http://schemas.microsoft.com/office/drawing/2014/main" val="3070756161"/>
                    </a:ext>
                  </a:extLst>
                </a:gridCol>
                <a:gridCol w="493776">
                  <a:extLst>
                    <a:ext uri="{9D8B030D-6E8A-4147-A177-3AD203B41FA5}">
                      <a16:colId xmlns:a16="http://schemas.microsoft.com/office/drawing/2014/main" val="1517876080"/>
                    </a:ext>
                  </a:extLst>
                </a:gridCol>
                <a:gridCol w="493776">
                  <a:extLst>
                    <a:ext uri="{9D8B030D-6E8A-4147-A177-3AD203B41FA5}">
                      <a16:colId xmlns:a16="http://schemas.microsoft.com/office/drawing/2014/main" val="2591299944"/>
                    </a:ext>
                  </a:extLst>
                </a:gridCol>
                <a:gridCol w="493776">
                  <a:extLst>
                    <a:ext uri="{9D8B030D-6E8A-4147-A177-3AD203B41FA5}">
                      <a16:colId xmlns:a16="http://schemas.microsoft.com/office/drawing/2014/main" val="3035125596"/>
                    </a:ext>
                  </a:extLst>
                </a:gridCol>
                <a:gridCol w="493776">
                  <a:extLst>
                    <a:ext uri="{9D8B030D-6E8A-4147-A177-3AD203B41FA5}">
                      <a16:colId xmlns:a16="http://schemas.microsoft.com/office/drawing/2014/main" val="165913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4520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- 2021-12-22 16:50:33</a:t>
                      </a:r>
                      <a:r>
                        <a:rPr kumimoji="0" lang="en-US" sz="1000" b="0" i="0" u="none" strike="noStrike" kern="1200" cap="none" spc="0" normalizeH="0" baseline="0" noProof="0">
                          <a:ln>
                            <a:noFill/>
                          </a:ln>
                          <a:solidFill>
                            <a:prstClr val="black"/>
                          </a:solidFill>
                          <a:effectLst/>
                          <a:uLnTx/>
                          <a:uFillTx/>
                          <a:latin typeface="+mn-lt"/>
                          <a:ea typeface="+mn-ea"/>
                          <a:cs typeface="+mn-cs"/>
                        </a:rPr>
                        <a:t>
 [NEW PRODUCT] Get ready to give your taste buds a treat with the 
BRAND NEW flavours of SCS Spreadable Butter, Butterscotch and 
Rosemary &amp; Herb!
SCS Butterscotch Spreadable Butter with its caramel and buttery 
flavour will elevate the taste of pancakes, waffles and dessert recipes! SCS Rosemary &amp; Herb Spreadable Butter with its aromatic notes will add a twist to your savoury recipes, toasts, bagels and much more!
The options are endless! Which one will you choose?
Now available at your nearest:
AEON
AEON Big
B.I.G
Giant
MYDIN
OTK Pasaraya
TF Value-Mart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https://quintly-image-storage.s3.amazonaws.com/21f98fd4f102d597bb025988a0e4af7d/58554a289cb01fecb722910cbf481c54.jpg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19261407"/>
                  </a:ext>
                </a:extLst>
              </a:tr>
            </a:tbl>
          </a:graphicData>
        </a:graphic>
      </p:graphicFrame>
      <p:sp>
        <p:nvSpPr>
          <p:cNvPr id="4" name="Text Placeholder 3">
            <a:extLst>
              <a:ext uri="{FF2B5EF4-FFF2-40B4-BE49-F238E27FC236}">
                <a16:creationId xmlns:a16="http://schemas.microsoft.com/office/drawing/2014/main" id="{04C66441-5185-4DF5-9CA0-167ECD34E1C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92502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BC295-F46C-4153-9452-A96A57B7DB23}"/>
              </a:ext>
            </a:extLst>
          </p:cNvPr>
          <p:cNvSpPr>
            <a:spLocks noGrp="1"/>
          </p:cNvSpPr>
          <p:nvPr>
            <p:ph type="title"/>
          </p:nvPr>
        </p:nvSpPr>
        <p:spPr/>
        <p:txBody>
          <a:bodyPr/>
          <a:lstStyle/>
          <a:p>
            <a:r>
              <a:rPr lang="en-US"/>
              <a:t>Facebook Facebook FB - Own Posts Table I-Rate (Insights)  | SCS Dairy MY - 20 of 25</a:t>
            </a:r>
          </a:p>
        </p:txBody>
      </p:sp>
      <p:graphicFrame>
        <p:nvGraphicFramePr>
          <p:cNvPr id="5" name="Table Placeholder 4">
            <a:extLst>
              <a:ext uri="{FF2B5EF4-FFF2-40B4-BE49-F238E27FC236}">
                <a16:creationId xmlns:a16="http://schemas.microsoft.com/office/drawing/2014/main" id="{F94F8E81-37CE-474B-A46E-A17EC696FD81}"/>
              </a:ext>
            </a:extLst>
          </p:cNvPr>
          <p:cNvGraphicFramePr>
            <a:graphicFrameLocks noGrp="1"/>
          </p:cNvGraphicFramePr>
          <p:nvPr>
            <p:ph type="tbl" sz="quarter" idx="13"/>
            <p:extLst>
              <p:ext uri="{D42A27DB-BD31-4B8C-83A1-F6EECF244321}">
                <p14:modId xmlns:p14="http://schemas.microsoft.com/office/powerpoint/2010/main" val="203207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01895789"/>
                    </a:ext>
                  </a:extLst>
                </a:gridCol>
                <a:gridCol w="987552">
                  <a:extLst>
                    <a:ext uri="{9D8B030D-6E8A-4147-A177-3AD203B41FA5}">
                      <a16:colId xmlns:a16="http://schemas.microsoft.com/office/drawing/2014/main" val="996887126"/>
                    </a:ext>
                  </a:extLst>
                </a:gridCol>
                <a:gridCol w="658368">
                  <a:extLst>
                    <a:ext uri="{9D8B030D-6E8A-4147-A177-3AD203B41FA5}">
                      <a16:colId xmlns:a16="http://schemas.microsoft.com/office/drawing/2014/main" val="3362829061"/>
                    </a:ext>
                  </a:extLst>
                </a:gridCol>
                <a:gridCol w="658368">
                  <a:extLst>
                    <a:ext uri="{9D8B030D-6E8A-4147-A177-3AD203B41FA5}">
                      <a16:colId xmlns:a16="http://schemas.microsoft.com/office/drawing/2014/main" val="370732069"/>
                    </a:ext>
                  </a:extLst>
                </a:gridCol>
                <a:gridCol w="493776">
                  <a:extLst>
                    <a:ext uri="{9D8B030D-6E8A-4147-A177-3AD203B41FA5}">
                      <a16:colId xmlns:a16="http://schemas.microsoft.com/office/drawing/2014/main" val="517783918"/>
                    </a:ext>
                  </a:extLst>
                </a:gridCol>
                <a:gridCol w="493776">
                  <a:extLst>
                    <a:ext uri="{9D8B030D-6E8A-4147-A177-3AD203B41FA5}">
                      <a16:colId xmlns:a16="http://schemas.microsoft.com/office/drawing/2014/main" val="2881455669"/>
                    </a:ext>
                  </a:extLst>
                </a:gridCol>
                <a:gridCol w="411480">
                  <a:extLst>
                    <a:ext uri="{9D8B030D-6E8A-4147-A177-3AD203B41FA5}">
                      <a16:colId xmlns:a16="http://schemas.microsoft.com/office/drawing/2014/main" val="35343005"/>
                    </a:ext>
                  </a:extLst>
                </a:gridCol>
                <a:gridCol w="493776">
                  <a:extLst>
                    <a:ext uri="{9D8B030D-6E8A-4147-A177-3AD203B41FA5}">
                      <a16:colId xmlns:a16="http://schemas.microsoft.com/office/drawing/2014/main" val="3503204286"/>
                    </a:ext>
                  </a:extLst>
                </a:gridCol>
                <a:gridCol w="493776">
                  <a:extLst>
                    <a:ext uri="{9D8B030D-6E8A-4147-A177-3AD203B41FA5}">
                      <a16:colId xmlns:a16="http://schemas.microsoft.com/office/drawing/2014/main" val="3449090363"/>
                    </a:ext>
                  </a:extLst>
                </a:gridCol>
                <a:gridCol w="493776">
                  <a:extLst>
                    <a:ext uri="{9D8B030D-6E8A-4147-A177-3AD203B41FA5}">
                      <a16:colId xmlns:a16="http://schemas.microsoft.com/office/drawing/2014/main" val="2959824868"/>
                    </a:ext>
                  </a:extLst>
                </a:gridCol>
                <a:gridCol w="493776">
                  <a:extLst>
                    <a:ext uri="{9D8B030D-6E8A-4147-A177-3AD203B41FA5}">
                      <a16:colId xmlns:a16="http://schemas.microsoft.com/office/drawing/2014/main" val="6192822"/>
                    </a:ext>
                  </a:extLst>
                </a:gridCol>
                <a:gridCol w="493776">
                  <a:extLst>
                    <a:ext uri="{9D8B030D-6E8A-4147-A177-3AD203B41FA5}">
                      <a16:colId xmlns:a16="http://schemas.microsoft.com/office/drawing/2014/main" val="2133220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4740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- 2021-12-22 14:05:00</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strain the cocoa powder through a sifter after measuring it and before adding it to your recipe.
Unsweetened cocoa contains cocoa butter, which can cause it to clump. To make sure it combines evenly with the rest of the dry ingredients in your recipe, it's best to strain it.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https://quintly-image-storage.s3.amazonaws.com/21f98fd4f102d597bb025988a0e4af7d/8030f00c4a91a8483b0b71f6e3554a57.jpg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397629676"/>
                  </a:ext>
                </a:extLst>
              </a:tr>
            </a:tbl>
          </a:graphicData>
        </a:graphic>
      </p:graphicFrame>
      <p:sp>
        <p:nvSpPr>
          <p:cNvPr id="4" name="Text Placeholder 3">
            <a:extLst>
              <a:ext uri="{FF2B5EF4-FFF2-40B4-BE49-F238E27FC236}">
                <a16:creationId xmlns:a16="http://schemas.microsoft.com/office/drawing/2014/main" id="{5929FF14-3835-419B-97B0-2792AF92F5D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853996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B0D1-415A-4C91-A30A-A80A430AEE74}"/>
              </a:ext>
            </a:extLst>
          </p:cNvPr>
          <p:cNvSpPr>
            <a:spLocks noGrp="1"/>
          </p:cNvSpPr>
          <p:nvPr>
            <p:ph type="title"/>
          </p:nvPr>
        </p:nvSpPr>
        <p:spPr/>
        <p:txBody>
          <a:bodyPr/>
          <a:lstStyle/>
          <a:p>
            <a:r>
              <a:rPr lang="en-US"/>
              <a:t>Facebook Facebook FB - Own Posts Table I-Rate (Insights)  | SCS Dairy MY - 21 of 25</a:t>
            </a:r>
          </a:p>
        </p:txBody>
      </p:sp>
      <p:graphicFrame>
        <p:nvGraphicFramePr>
          <p:cNvPr id="5" name="Table Placeholder 4">
            <a:extLst>
              <a:ext uri="{FF2B5EF4-FFF2-40B4-BE49-F238E27FC236}">
                <a16:creationId xmlns:a16="http://schemas.microsoft.com/office/drawing/2014/main" id="{6F3B3889-46E0-48ED-A848-839A8D70F022}"/>
              </a:ext>
            </a:extLst>
          </p:cNvPr>
          <p:cNvGraphicFramePr>
            <a:graphicFrameLocks noGrp="1"/>
          </p:cNvGraphicFramePr>
          <p:nvPr>
            <p:ph type="tbl" sz="quarter" idx="13"/>
            <p:extLst>
              <p:ext uri="{D42A27DB-BD31-4B8C-83A1-F6EECF244321}">
                <p14:modId xmlns:p14="http://schemas.microsoft.com/office/powerpoint/2010/main" val="3087260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79420564"/>
                    </a:ext>
                  </a:extLst>
                </a:gridCol>
                <a:gridCol w="987552">
                  <a:extLst>
                    <a:ext uri="{9D8B030D-6E8A-4147-A177-3AD203B41FA5}">
                      <a16:colId xmlns:a16="http://schemas.microsoft.com/office/drawing/2014/main" val="3295138038"/>
                    </a:ext>
                  </a:extLst>
                </a:gridCol>
                <a:gridCol w="658368">
                  <a:extLst>
                    <a:ext uri="{9D8B030D-6E8A-4147-A177-3AD203B41FA5}">
                      <a16:colId xmlns:a16="http://schemas.microsoft.com/office/drawing/2014/main" val="4216023450"/>
                    </a:ext>
                  </a:extLst>
                </a:gridCol>
                <a:gridCol w="658368">
                  <a:extLst>
                    <a:ext uri="{9D8B030D-6E8A-4147-A177-3AD203B41FA5}">
                      <a16:colId xmlns:a16="http://schemas.microsoft.com/office/drawing/2014/main" val="4039666808"/>
                    </a:ext>
                  </a:extLst>
                </a:gridCol>
                <a:gridCol w="493776">
                  <a:extLst>
                    <a:ext uri="{9D8B030D-6E8A-4147-A177-3AD203B41FA5}">
                      <a16:colId xmlns:a16="http://schemas.microsoft.com/office/drawing/2014/main" val="2573211728"/>
                    </a:ext>
                  </a:extLst>
                </a:gridCol>
                <a:gridCol w="493776">
                  <a:extLst>
                    <a:ext uri="{9D8B030D-6E8A-4147-A177-3AD203B41FA5}">
                      <a16:colId xmlns:a16="http://schemas.microsoft.com/office/drawing/2014/main" val="135634619"/>
                    </a:ext>
                  </a:extLst>
                </a:gridCol>
                <a:gridCol w="411480">
                  <a:extLst>
                    <a:ext uri="{9D8B030D-6E8A-4147-A177-3AD203B41FA5}">
                      <a16:colId xmlns:a16="http://schemas.microsoft.com/office/drawing/2014/main" val="2045969165"/>
                    </a:ext>
                  </a:extLst>
                </a:gridCol>
                <a:gridCol w="493776">
                  <a:extLst>
                    <a:ext uri="{9D8B030D-6E8A-4147-A177-3AD203B41FA5}">
                      <a16:colId xmlns:a16="http://schemas.microsoft.com/office/drawing/2014/main" val="2207173269"/>
                    </a:ext>
                  </a:extLst>
                </a:gridCol>
                <a:gridCol w="493776">
                  <a:extLst>
                    <a:ext uri="{9D8B030D-6E8A-4147-A177-3AD203B41FA5}">
                      <a16:colId xmlns:a16="http://schemas.microsoft.com/office/drawing/2014/main" val="1713916406"/>
                    </a:ext>
                  </a:extLst>
                </a:gridCol>
                <a:gridCol w="493776">
                  <a:extLst>
                    <a:ext uri="{9D8B030D-6E8A-4147-A177-3AD203B41FA5}">
                      <a16:colId xmlns:a16="http://schemas.microsoft.com/office/drawing/2014/main" val="3484718392"/>
                    </a:ext>
                  </a:extLst>
                </a:gridCol>
                <a:gridCol w="493776">
                  <a:extLst>
                    <a:ext uri="{9D8B030D-6E8A-4147-A177-3AD203B41FA5}">
                      <a16:colId xmlns:a16="http://schemas.microsoft.com/office/drawing/2014/main" val="3068121787"/>
                    </a:ext>
                  </a:extLst>
                </a:gridCol>
                <a:gridCol w="493776">
                  <a:extLst>
                    <a:ext uri="{9D8B030D-6E8A-4147-A177-3AD203B41FA5}">
                      <a16:colId xmlns:a16="http://schemas.microsoft.com/office/drawing/2014/main" val="611013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9273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- 2021-12-21 14:03:00</a:t>
                      </a:r>
                      <a:r>
                        <a:rPr kumimoji="0" lang="en-US" sz="1000" b="0" i="0" u="none" strike="noStrike" kern="1200" cap="none" spc="0" normalizeH="0" baseline="0" noProof="0">
                          <a:ln>
                            <a:noFill/>
                          </a:ln>
                          <a:solidFill>
                            <a:prstClr val="black"/>
                          </a:solidFill>
                          <a:effectLst/>
                          <a:uLnTx/>
                          <a:uFillTx/>
                          <a:latin typeface="+mn-lt"/>
                          <a:ea typeface="+mn-ea"/>
                          <a:cs typeface="+mn-cs"/>
                        </a:rPr>
                        <a:t>
 Want to make yourself a treat this holiday season? Let SCS make it easy for you with this Bomboloni recipe made with SCS Salted Butter and Le Fruit de MONIN. #ButterTogetherWithMONIN
Bomboloni Doughnuts
Ingredients:
25g SCS Salted Butter
80g cooking oil (for frying)
400g high protein flour
280g water
100g low protein flour
80g sugar
11g yeast
1 egg
Ingredients for Custard Filling:
50g Le Fruit de MONIN
125g milk
100g whipping cream
50g instant custard
Instructions for Bomboloni Doughnuts:
1. Add flour, sugar and yeast into the mixer bowl.
2. Evenly distribute cubes of SCS Salted Butter over the flour, then pour in the egg and lukewarm water.
3. Using a hook attachment on the mixer, knead on low speed for 10 minutes. Ensure the dough is smooth, elastic and slightly tacky.
4. Put the dough onto a clean work surface. Shape the dough into a smooth ball by kneading it 2 times.
5. Place the dough in a clean bowl lightly greased with oil and cover with plastic wrap. Leave to proof for 2-3 hours or until tripled in size.
6. Once the dough has risen, put it out onto a clean work surface, knock out the air, then knead it a few times back into a smooth ball.
7. Flatten the dough with your hands then roll out into a rectangle ½ inch (1.5cm) thick.
8. Use a cookie cutter or cup to cut out round doughnuts about 3.5cm (9cm) in diameter.
9. Place the cut out doughnuts on a surface lined with baking parchment and cover loosely with plastic wrap. Leave to proof for 1 - 1.5 hours or until doubled in size.
10. Once the dough is ready, heat oil in a deep pan or not until it reached 170°C. Fry the doughnuts until golden brown on both sides.
11. To fill the bomboloni, insert a small knife into the side of the doughnut and move it around to make a small hole.
Instructions for custard filling:
1. Stir milk and instant custard powder in a bowl. Then add Le Fruit de MONIN and stir all together until well combined.
2. Beat whipping cream until soft peaks are formed.
3. Add the custard filling and combine well.
4. Pipe filling into the prepared 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https://quintly-image-storage.s3.amazonaws.com/21f98fd4f102d597bb025988a0e4af7d/b5afa0ed98db764af4477de490fd9cf5.jpg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896028964"/>
                  </a:ext>
                </a:extLst>
              </a:tr>
            </a:tbl>
          </a:graphicData>
        </a:graphic>
      </p:graphicFrame>
      <p:sp>
        <p:nvSpPr>
          <p:cNvPr id="4" name="Text Placeholder 3">
            <a:extLst>
              <a:ext uri="{FF2B5EF4-FFF2-40B4-BE49-F238E27FC236}">
                <a16:creationId xmlns:a16="http://schemas.microsoft.com/office/drawing/2014/main" id="{41FB6750-612A-4833-8A0B-57CADF5EE9C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97780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034B4-0F78-443A-A0DC-619DAC726D69}"/>
              </a:ext>
            </a:extLst>
          </p:cNvPr>
          <p:cNvSpPr>
            <a:spLocks noGrp="1"/>
          </p:cNvSpPr>
          <p:nvPr>
            <p:ph type="title"/>
          </p:nvPr>
        </p:nvSpPr>
        <p:spPr/>
        <p:txBody>
          <a:bodyPr/>
          <a:lstStyle/>
          <a:p>
            <a:r>
              <a:rPr lang="en-US"/>
              <a:t>Facebook Facebook FB - Own Posts Table I-Rate (Insights)  | SCS Dairy MY - 22 of 25</a:t>
            </a:r>
          </a:p>
        </p:txBody>
      </p:sp>
      <p:graphicFrame>
        <p:nvGraphicFramePr>
          <p:cNvPr id="5" name="Table Placeholder 4">
            <a:extLst>
              <a:ext uri="{FF2B5EF4-FFF2-40B4-BE49-F238E27FC236}">
                <a16:creationId xmlns:a16="http://schemas.microsoft.com/office/drawing/2014/main" id="{D17E74D3-5D3E-4A63-AF71-91F2C06759D3}"/>
              </a:ext>
            </a:extLst>
          </p:cNvPr>
          <p:cNvGraphicFramePr>
            <a:graphicFrameLocks noGrp="1"/>
          </p:cNvGraphicFramePr>
          <p:nvPr>
            <p:ph type="tbl" sz="quarter" idx="13"/>
            <p:extLst>
              <p:ext uri="{D42A27DB-BD31-4B8C-83A1-F6EECF244321}">
                <p14:modId xmlns:p14="http://schemas.microsoft.com/office/powerpoint/2010/main" val="4195118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31315018"/>
                    </a:ext>
                  </a:extLst>
                </a:gridCol>
                <a:gridCol w="987552">
                  <a:extLst>
                    <a:ext uri="{9D8B030D-6E8A-4147-A177-3AD203B41FA5}">
                      <a16:colId xmlns:a16="http://schemas.microsoft.com/office/drawing/2014/main" val="3783471312"/>
                    </a:ext>
                  </a:extLst>
                </a:gridCol>
                <a:gridCol w="658368">
                  <a:extLst>
                    <a:ext uri="{9D8B030D-6E8A-4147-A177-3AD203B41FA5}">
                      <a16:colId xmlns:a16="http://schemas.microsoft.com/office/drawing/2014/main" val="105438539"/>
                    </a:ext>
                  </a:extLst>
                </a:gridCol>
                <a:gridCol w="658368">
                  <a:extLst>
                    <a:ext uri="{9D8B030D-6E8A-4147-A177-3AD203B41FA5}">
                      <a16:colId xmlns:a16="http://schemas.microsoft.com/office/drawing/2014/main" val="2990255114"/>
                    </a:ext>
                  </a:extLst>
                </a:gridCol>
                <a:gridCol w="493776">
                  <a:extLst>
                    <a:ext uri="{9D8B030D-6E8A-4147-A177-3AD203B41FA5}">
                      <a16:colId xmlns:a16="http://schemas.microsoft.com/office/drawing/2014/main" val="3406521903"/>
                    </a:ext>
                  </a:extLst>
                </a:gridCol>
                <a:gridCol w="493776">
                  <a:extLst>
                    <a:ext uri="{9D8B030D-6E8A-4147-A177-3AD203B41FA5}">
                      <a16:colId xmlns:a16="http://schemas.microsoft.com/office/drawing/2014/main" val="2560009927"/>
                    </a:ext>
                  </a:extLst>
                </a:gridCol>
                <a:gridCol w="411480">
                  <a:extLst>
                    <a:ext uri="{9D8B030D-6E8A-4147-A177-3AD203B41FA5}">
                      <a16:colId xmlns:a16="http://schemas.microsoft.com/office/drawing/2014/main" val="3273216991"/>
                    </a:ext>
                  </a:extLst>
                </a:gridCol>
                <a:gridCol w="493776">
                  <a:extLst>
                    <a:ext uri="{9D8B030D-6E8A-4147-A177-3AD203B41FA5}">
                      <a16:colId xmlns:a16="http://schemas.microsoft.com/office/drawing/2014/main" val="4160338520"/>
                    </a:ext>
                  </a:extLst>
                </a:gridCol>
                <a:gridCol w="493776">
                  <a:extLst>
                    <a:ext uri="{9D8B030D-6E8A-4147-A177-3AD203B41FA5}">
                      <a16:colId xmlns:a16="http://schemas.microsoft.com/office/drawing/2014/main" val="4138752900"/>
                    </a:ext>
                  </a:extLst>
                </a:gridCol>
                <a:gridCol w="493776">
                  <a:extLst>
                    <a:ext uri="{9D8B030D-6E8A-4147-A177-3AD203B41FA5}">
                      <a16:colId xmlns:a16="http://schemas.microsoft.com/office/drawing/2014/main" val="2364082467"/>
                    </a:ext>
                  </a:extLst>
                </a:gridCol>
                <a:gridCol w="493776">
                  <a:extLst>
                    <a:ext uri="{9D8B030D-6E8A-4147-A177-3AD203B41FA5}">
                      <a16:colId xmlns:a16="http://schemas.microsoft.com/office/drawing/2014/main" val="1210544589"/>
                    </a:ext>
                  </a:extLst>
                </a:gridCol>
                <a:gridCol w="493776">
                  <a:extLst>
                    <a:ext uri="{9D8B030D-6E8A-4147-A177-3AD203B41FA5}">
                      <a16:colId xmlns:a16="http://schemas.microsoft.com/office/drawing/2014/main" val="878247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8982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- 2021-12-21 11:02:00</a:t>
                      </a:r>
                      <a:r>
                        <a:rPr kumimoji="0" lang="en-US" sz="1000" b="0" i="0" u="none" strike="noStrike" kern="1200" cap="none" spc="0" normalizeH="0" baseline="0" noProof="0">
                          <a:ln>
                            <a:noFill/>
                          </a:ln>
                          <a:solidFill>
                            <a:prstClr val="black"/>
                          </a:solidFill>
                          <a:effectLst/>
                          <a:uLnTx/>
                          <a:uFillTx/>
                          <a:latin typeface="+mn-lt"/>
                          <a:ea typeface="+mn-ea"/>
                          <a:cs typeface="+mn-cs"/>
                        </a:rPr>
                        <a:t>
 Pan Seared Smoked Duck with SCS Butterscotch Spreadable Butter is a delicious and fuss free recipe. Make it for your Christmas spread and impress your loved ones!
Ingredients:
30g SCS Butterscotch Spreadable Butter
200g Boneless Smoked Duck Breast
2g Salt
2g Garlic powder
2g White pepper
Instructions:
1. Pan sear the duck until golden brown.
2. Brush the duck with SCS Butterscotch Spreadable Butter and seasoning well.
3. Ready to be served.
#SCSDairyMY #SCSSpreadableButter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https://quintly-image-storage.s3.amazonaws.com/21f98fd4f102d597bb025988a0e4af7d/135019db034af58331d567be43e7daef.jpg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784259054"/>
                  </a:ext>
                </a:extLst>
              </a:tr>
            </a:tbl>
          </a:graphicData>
        </a:graphic>
      </p:graphicFrame>
      <p:sp>
        <p:nvSpPr>
          <p:cNvPr id="4" name="Text Placeholder 3">
            <a:extLst>
              <a:ext uri="{FF2B5EF4-FFF2-40B4-BE49-F238E27FC236}">
                <a16:creationId xmlns:a16="http://schemas.microsoft.com/office/drawing/2014/main" id="{91A5445C-055A-4875-9643-DE6877D4820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00898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48286-2A9E-4DA3-BAB3-9CEEE62E62EB}"/>
              </a:ext>
            </a:extLst>
          </p:cNvPr>
          <p:cNvSpPr>
            <a:spLocks noGrp="1"/>
          </p:cNvSpPr>
          <p:nvPr>
            <p:ph type="title"/>
          </p:nvPr>
        </p:nvSpPr>
        <p:spPr/>
        <p:txBody>
          <a:bodyPr/>
          <a:lstStyle/>
          <a:p>
            <a:r>
              <a:rPr lang="en-US"/>
              <a:t>Facebook Facebook FB - Own Posts Table I-Rate (Insights)  | SCS Dairy MY - 23 of 25</a:t>
            </a:r>
          </a:p>
        </p:txBody>
      </p:sp>
      <p:graphicFrame>
        <p:nvGraphicFramePr>
          <p:cNvPr id="5" name="Table Placeholder 4">
            <a:extLst>
              <a:ext uri="{FF2B5EF4-FFF2-40B4-BE49-F238E27FC236}">
                <a16:creationId xmlns:a16="http://schemas.microsoft.com/office/drawing/2014/main" id="{A06B0872-3005-4152-8B78-ABE98514B6D6}"/>
              </a:ext>
            </a:extLst>
          </p:cNvPr>
          <p:cNvGraphicFramePr>
            <a:graphicFrameLocks noGrp="1"/>
          </p:cNvGraphicFramePr>
          <p:nvPr>
            <p:ph type="tbl" sz="quarter" idx="13"/>
            <p:extLst>
              <p:ext uri="{D42A27DB-BD31-4B8C-83A1-F6EECF244321}">
                <p14:modId xmlns:p14="http://schemas.microsoft.com/office/powerpoint/2010/main" val="303125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15822741"/>
                    </a:ext>
                  </a:extLst>
                </a:gridCol>
                <a:gridCol w="987552">
                  <a:extLst>
                    <a:ext uri="{9D8B030D-6E8A-4147-A177-3AD203B41FA5}">
                      <a16:colId xmlns:a16="http://schemas.microsoft.com/office/drawing/2014/main" val="2514296941"/>
                    </a:ext>
                  </a:extLst>
                </a:gridCol>
                <a:gridCol w="658368">
                  <a:extLst>
                    <a:ext uri="{9D8B030D-6E8A-4147-A177-3AD203B41FA5}">
                      <a16:colId xmlns:a16="http://schemas.microsoft.com/office/drawing/2014/main" val="989313215"/>
                    </a:ext>
                  </a:extLst>
                </a:gridCol>
                <a:gridCol w="658368">
                  <a:extLst>
                    <a:ext uri="{9D8B030D-6E8A-4147-A177-3AD203B41FA5}">
                      <a16:colId xmlns:a16="http://schemas.microsoft.com/office/drawing/2014/main" val="1724710390"/>
                    </a:ext>
                  </a:extLst>
                </a:gridCol>
                <a:gridCol w="493776">
                  <a:extLst>
                    <a:ext uri="{9D8B030D-6E8A-4147-A177-3AD203B41FA5}">
                      <a16:colId xmlns:a16="http://schemas.microsoft.com/office/drawing/2014/main" val="272025176"/>
                    </a:ext>
                  </a:extLst>
                </a:gridCol>
                <a:gridCol w="493776">
                  <a:extLst>
                    <a:ext uri="{9D8B030D-6E8A-4147-A177-3AD203B41FA5}">
                      <a16:colId xmlns:a16="http://schemas.microsoft.com/office/drawing/2014/main" val="3599123928"/>
                    </a:ext>
                  </a:extLst>
                </a:gridCol>
                <a:gridCol w="411480">
                  <a:extLst>
                    <a:ext uri="{9D8B030D-6E8A-4147-A177-3AD203B41FA5}">
                      <a16:colId xmlns:a16="http://schemas.microsoft.com/office/drawing/2014/main" val="3185854268"/>
                    </a:ext>
                  </a:extLst>
                </a:gridCol>
                <a:gridCol w="493776">
                  <a:extLst>
                    <a:ext uri="{9D8B030D-6E8A-4147-A177-3AD203B41FA5}">
                      <a16:colId xmlns:a16="http://schemas.microsoft.com/office/drawing/2014/main" val="3454443872"/>
                    </a:ext>
                  </a:extLst>
                </a:gridCol>
                <a:gridCol w="493776">
                  <a:extLst>
                    <a:ext uri="{9D8B030D-6E8A-4147-A177-3AD203B41FA5}">
                      <a16:colId xmlns:a16="http://schemas.microsoft.com/office/drawing/2014/main" val="3221603641"/>
                    </a:ext>
                  </a:extLst>
                </a:gridCol>
                <a:gridCol w="493776">
                  <a:extLst>
                    <a:ext uri="{9D8B030D-6E8A-4147-A177-3AD203B41FA5}">
                      <a16:colId xmlns:a16="http://schemas.microsoft.com/office/drawing/2014/main" val="4222752976"/>
                    </a:ext>
                  </a:extLst>
                </a:gridCol>
                <a:gridCol w="493776">
                  <a:extLst>
                    <a:ext uri="{9D8B030D-6E8A-4147-A177-3AD203B41FA5}">
                      <a16:colId xmlns:a16="http://schemas.microsoft.com/office/drawing/2014/main" val="1483459976"/>
                    </a:ext>
                  </a:extLst>
                </a:gridCol>
                <a:gridCol w="493776">
                  <a:extLst>
                    <a:ext uri="{9D8B030D-6E8A-4147-A177-3AD203B41FA5}">
                      <a16:colId xmlns:a16="http://schemas.microsoft.com/office/drawing/2014/main" val="375445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24742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- 2021-12-20 13:00:04</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The Christmas season calls for some sweet treats. SCS Baking Ambassador Mei Mei Wong ’s Lemon Bundt Cake with Cream Cheese Glaze is bound to bring on the festive cheer.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https://quintly-image-storage.s3.amazonaws.com/21f98fd4f102d597bb025988a0e4af7d/298c2cd64ca20b1ccd31e1ada5f6caef.jpg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2863566580"/>
                  </a:ext>
                </a:extLst>
              </a:tr>
            </a:tbl>
          </a:graphicData>
        </a:graphic>
      </p:graphicFrame>
      <p:sp>
        <p:nvSpPr>
          <p:cNvPr id="4" name="Text Placeholder 3">
            <a:extLst>
              <a:ext uri="{FF2B5EF4-FFF2-40B4-BE49-F238E27FC236}">
                <a16:creationId xmlns:a16="http://schemas.microsoft.com/office/drawing/2014/main" id="{60DCC65B-169C-4081-BA3D-AFD8ECBE8BC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48308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07338-7BE0-4B4E-9EB9-940D23BE8E85}"/>
              </a:ext>
            </a:extLst>
          </p:cNvPr>
          <p:cNvSpPr>
            <a:spLocks noGrp="1"/>
          </p:cNvSpPr>
          <p:nvPr>
            <p:ph type="title"/>
          </p:nvPr>
        </p:nvSpPr>
        <p:spPr/>
        <p:txBody>
          <a:bodyPr/>
          <a:lstStyle/>
          <a:p>
            <a:r>
              <a:rPr lang="en-US"/>
              <a:t>Facebook Facebook FB - Own Posts Table I-Rate (Insights)  | SCS Dairy MY - 24 of 25</a:t>
            </a:r>
          </a:p>
        </p:txBody>
      </p:sp>
      <p:graphicFrame>
        <p:nvGraphicFramePr>
          <p:cNvPr id="5" name="Table Placeholder 4">
            <a:extLst>
              <a:ext uri="{FF2B5EF4-FFF2-40B4-BE49-F238E27FC236}">
                <a16:creationId xmlns:a16="http://schemas.microsoft.com/office/drawing/2014/main" id="{1BB042E0-4652-4899-8820-AD3E1F5993A9}"/>
              </a:ext>
            </a:extLst>
          </p:cNvPr>
          <p:cNvGraphicFramePr>
            <a:graphicFrameLocks noGrp="1"/>
          </p:cNvGraphicFramePr>
          <p:nvPr>
            <p:ph type="tbl" sz="quarter" idx="13"/>
            <p:extLst>
              <p:ext uri="{D42A27DB-BD31-4B8C-83A1-F6EECF244321}">
                <p14:modId xmlns:p14="http://schemas.microsoft.com/office/powerpoint/2010/main" val="125535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55435059"/>
                    </a:ext>
                  </a:extLst>
                </a:gridCol>
                <a:gridCol w="987552">
                  <a:extLst>
                    <a:ext uri="{9D8B030D-6E8A-4147-A177-3AD203B41FA5}">
                      <a16:colId xmlns:a16="http://schemas.microsoft.com/office/drawing/2014/main" val="2967232661"/>
                    </a:ext>
                  </a:extLst>
                </a:gridCol>
                <a:gridCol w="658368">
                  <a:extLst>
                    <a:ext uri="{9D8B030D-6E8A-4147-A177-3AD203B41FA5}">
                      <a16:colId xmlns:a16="http://schemas.microsoft.com/office/drawing/2014/main" val="3748754237"/>
                    </a:ext>
                  </a:extLst>
                </a:gridCol>
                <a:gridCol w="658368">
                  <a:extLst>
                    <a:ext uri="{9D8B030D-6E8A-4147-A177-3AD203B41FA5}">
                      <a16:colId xmlns:a16="http://schemas.microsoft.com/office/drawing/2014/main" val="464692896"/>
                    </a:ext>
                  </a:extLst>
                </a:gridCol>
                <a:gridCol w="493776">
                  <a:extLst>
                    <a:ext uri="{9D8B030D-6E8A-4147-A177-3AD203B41FA5}">
                      <a16:colId xmlns:a16="http://schemas.microsoft.com/office/drawing/2014/main" val="3614686914"/>
                    </a:ext>
                  </a:extLst>
                </a:gridCol>
                <a:gridCol w="493776">
                  <a:extLst>
                    <a:ext uri="{9D8B030D-6E8A-4147-A177-3AD203B41FA5}">
                      <a16:colId xmlns:a16="http://schemas.microsoft.com/office/drawing/2014/main" val="3689580984"/>
                    </a:ext>
                  </a:extLst>
                </a:gridCol>
                <a:gridCol w="411480">
                  <a:extLst>
                    <a:ext uri="{9D8B030D-6E8A-4147-A177-3AD203B41FA5}">
                      <a16:colId xmlns:a16="http://schemas.microsoft.com/office/drawing/2014/main" val="1453291687"/>
                    </a:ext>
                  </a:extLst>
                </a:gridCol>
                <a:gridCol w="493776">
                  <a:extLst>
                    <a:ext uri="{9D8B030D-6E8A-4147-A177-3AD203B41FA5}">
                      <a16:colId xmlns:a16="http://schemas.microsoft.com/office/drawing/2014/main" val="1815510607"/>
                    </a:ext>
                  </a:extLst>
                </a:gridCol>
                <a:gridCol w="493776">
                  <a:extLst>
                    <a:ext uri="{9D8B030D-6E8A-4147-A177-3AD203B41FA5}">
                      <a16:colId xmlns:a16="http://schemas.microsoft.com/office/drawing/2014/main" val="3172024603"/>
                    </a:ext>
                  </a:extLst>
                </a:gridCol>
                <a:gridCol w="493776">
                  <a:extLst>
                    <a:ext uri="{9D8B030D-6E8A-4147-A177-3AD203B41FA5}">
                      <a16:colId xmlns:a16="http://schemas.microsoft.com/office/drawing/2014/main" val="925902874"/>
                    </a:ext>
                  </a:extLst>
                </a:gridCol>
                <a:gridCol w="493776">
                  <a:extLst>
                    <a:ext uri="{9D8B030D-6E8A-4147-A177-3AD203B41FA5}">
                      <a16:colId xmlns:a16="http://schemas.microsoft.com/office/drawing/2014/main" val="2306254853"/>
                    </a:ext>
                  </a:extLst>
                </a:gridCol>
                <a:gridCol w="493776">
                  <a:extLst>
                    <a:ext uri="{9D8B030D-6E8A-4147-A177-3AD203B41FA5}">
                      <a16:colId xmlns:a16="http://schemas.microsoft.com/office/drawing/2014/main" val="495820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1955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- 2021-12-20 10:00:01</a:t>
                      </a:r>
                      <a:r>
                        <a:rPr kumimoji="0" lang="en-US" sz="1000" b="0" i="0" u="none" strike="noStrike" kern="1200" cap="none" spc="0" normalizeH="0" baseline="0" noProof="0">
                          <a:ln>
                            <a:noFill/>
                          </a:ln>
                          <a:solidFill>
                            <a:prstClr val="black"/>
                          </a:solidFill>
                          <a:effectLst/>
                          <a:uLnTx/>
                          <a:uFillTx/>
                          <a:latin typeface="+mn-lt"/>
                          <a:ea typeface="+mn-ea"/>
                          <a:cs typeface="+mn-cs"/>
                        </a:rPr>
                        <a:t>
 The Lazada 12.12 Grand Sale just got better! Get SCS Cream Cheese, Buttercup Margarine Canola and  Buttercup Margarine Olive at 50% OFF! 
This special price is valid for a limited time ONLY.
So log onto Lazada The Culina Co. now and make the most of this awesome offer! https://bit.ly/SCSMYLazada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https://quintly-image-storage.s3.amazonaws.com/21f98fd4f102d597bb025988a0e4af7d/ab0f768921b52636b5876e86b99e57a8.jpg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extLst>
                  <a:ext uri="{0D108BD9-81ED-4DB2-BD59-A6C34878D82A}">
                    <a16:rowId xmlns:a16="http://schemas.microsoft.com/office/drawing/2014/main" val="2892081290"/>
                  </a:ext>
                </a:extLst>
              </a:tr>
            </a:tbl>
          </a:graphicData>
        </a:graphic>
      </p:graphicFrame>
      <p:sp>
        <p:nvSpPr>
          <p:cNvPr id="4" name="Text Placeholder 3">
            <a:extLst>
              <a:ext uri="{FF2B5EF4-FFF2-40B4-BE49-F238E27FC236}">
                <a16:creationId xmlns:a16="http://schemas.microsoft.com/office/drawing/2014/main" id="{ADE2699D-3C84-4B55-9149-D22526B4811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54434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02BEC-2E30-4951-8262-BB9BCF336D5B}"/>
              </a:ext>
            </a:extLst>
          </p:cNvPr>
          <p:cNvSpPr>
            <a:spLocks noGrp="1"/>
          </p:cNvSpPr>
          <p:nvPr>
            <p:ph type="title"/>
          </p:nvPr>
        </p:nvSpPr>
        <p:spPr/>
        <p:txBody>
          <a:bodyPr/>
          <a:lstStyle/>
          <a:p>
            <a:r>
              <a:rPr lang="en-US"/>
              <a:t>Facebook Facebook FB - Own Posts Table I-Rate (Insights)  | SCS Dairy MY - 25 of 25</a:t>
            </a:r>
          </a:p>
        </p:txBody>
      </p:sp>
      <p:graphicFrame>
        <p:nvGraphicFramePr>
          <p:cNvPr id="5" name="Table Placeholder 4">
            <a:extLst>
              <a:ext uri="{FF2B5EF4-FFF2-40B4-BE49-F238E27FC236}">
                <a16:creationId xmlns:a16="http://schemas.microsoft.com/office/drawing/2014/main" id="{93FAD370-CC7B-41CE-AC68-6FDBB6A847A2}"/>
              </a:ext>
            </a:extLst>
          </p:cNvPr>
          <p:cNvGraphicFramePr>
            <a:graphicFrameLocks noGrp="1"/>
          </p:cNvGraphicFramePr>
          <p:nvPr>
            <p:ph type="tbl" sz="quarter" idx="13"/>
            <p:extLst>
              <p:ext uri="{D42A27DB-BD31-4B8C-83A1-F6EECF244321}">
                <p14:modId xmlns:p14="http://schemas.microsoft.com/office/powerpoint/2010/main" val="2093748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08363944"/>
                    </a:ext>
                  </a:extLst>
                </a:gridCol>
                <a:gridCol w="987552">
                  <a:extLst>
                    <a:ext uri="{9D8B030D-6E8A-4147-A177-3AD203B41FA5}">
                      <a16:colId xmlns:a16="http://schemas.microsoft.com/office/drawing/2014/main" val="3881279643"/>
                    </a:ext>
                  </a:extLst>
                </a:gridCol>
                <a:gridCol w="658368">
                  <a:extLst>
                    <a:ext uri="{9D8B030D-6E8A-4147-A177-3AD203B41FA5}">
                      <a16:colId xmlns:a16="http://schemas.microsoft.com/office/drawing/2014/main" val="911312385"/>
                    </a:ext>
                  </a:extLst>
                </a:gridCol>
                <a:gridCol w="658368">
                  <a:extLst>
                    <a:ext uri="{9D8B030D-6E8A-4147-A177-3AD203B41FA5}">
                      <a16:colId xmlns:a16="http://schemas.microsoft.com/office/drawing/2014/main" val="2681572755"/>
                    </a:ext>
                  </a:extLst>
                </a:gridCol>
                <a:gridCol w="493776">
                  <a:extLst>
                    <a:ext uri="{9D8B030D-6E8A-4147-A177-3AD203B41FA5}">
                      <a16:colId xmlns:a16="http://schemas.microsoft.com/office/drawing/2014/main" val="4097596712"/>
                    </a:ext>
                  </a:extLst>
                </a:gridCol>
                <a:gridCol w="493776">
                  <a:extLst>
                    <a:ext uri="{9D8B030D-6E8A-4147-A177-3AD203B41FA5}">
                      <a16:colId xmlns:a16="http://schemas.microsoft.com/office/drawing/2014/main" val="3020864752"/>
                    </a:ext>
                  </a:extLst>
                </a:gridCol>
                <a:gridCol w="411480">
                  <a:extLst>
                    <a:ext uri="{9D8B030D-6E8A-4147-A177-3AD203B41FA5}">
                      <a16:colId xmlns:a16="http://schemas.microsoft.com/office/drawing/2014/main" val="4040374341"/>
                    </a:ext>
                  </a:extLst>
                </a:gridCol>
                <a:gridCol w="493776">
                  <a:extLst>
                    <a:ext uri="{9D8B030D-6E8A-4147-A177-3AD203B41FA5}">
                      <a16:colId xmlns:a16="http://schemas.microsoft.com/office/drawing/2014/main" val="3033104705"/>
                    </a:ext>
                  </a:extLst>
                </a:gridCol>
                <a:gridCol w="493776">
                  <a:extLst>
                    <a:ext uri="{9D8B030D-6E8A-4147-A177-3AD203B41FA5}">
                      <a16:colId xmlns:a16="http://schemas.microsoft.com/office/drawing/2014/main" val="229120326"/>
                    </a:ext>
                  </a:extLst>
                </a:gridCol>
                <a:gridCol w="493776">
                  <a:extLst>
                    <a:ext uri="{9D8B030D-6E8A-4147-A177-3AD203B41FA5}">
                      <a16:colId xmlns:a16="http://schemas.microsoft.com/office/drawing/2014/main" val="3160093276"/>
                    </a:ext>
                  </a:extLst>
                </a:gridCol>
                <a:gridCol w="493776">
                  <a:extLst>
                    <a:ext uri="{9D8B030D-6E8A-4147-A177-3AD203B41FA5}">
                      <a16:colId xmlns:a16="http://schemas.microsoft.com/office/drawing/2014/main" val="938838264"/>
                    </a:ext>
                  </a:extLst>
                </a:gridCol>
                <a:gridCol w="493776">
                  <a:extLst>
                    <a:ext uri="{9D8B030D-6E8A-4147-A177-3AD203B41FA5}">
                      <a16:colId xmlns:a16="http://schemas.microsoft.com/office/drawing/2014/main" val="1453768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8663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- 2021-12-19 10:05:00</a:t>
                      </a:r>
                      <a:r>
                        <a:rPr kumimoji="0" lang="en-US" sz="1000" b="0" i="0" u="none" strike="noStrike" kern="1200" cap="none" spc="0" normalizeH="0" baseline="0" noProof="0">
                          <a:ln>
                            <a:noFill/>
                          </a:ln>
                          <a:solidFill>
                            <a:prstClr val="black"/>
                          </a:solidFill>
                          <a:effectLst/>
                          <a:uLnTx/>
                          <a:uFillTx/>
                          <a:latin typeface="+mn-lt"/>
                          <a:ea typeface="+mn-ea"/>
                          <a:cs typeface="+mn-cs"/>
                        </a:rPr>
                        <a:t>
 SCS Butterscotch Spreadable Butter and Rosemary &amp; Herb are simply irresistible! Watch how this Tiktoker @ezaddhieqal is relishing the many ways to enjoy these delicious spreadable butters!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https://quintly-image-storage.s3.amazonaws.com/21f98fd4f102d597bb025988a0e4af7d/d5dca4522a4e016005e24b873ca79693.jpg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625644641"/>
                  </a:ext>
                </a:extLst>
              </a:tr>
            </a:tbl>
          </a:graphicData>
        </a:graphic>
      </p:graphicFrame>
      <p:sp>
        <p:nvSpPr>
          <p:cNvPr id="4" name="Text Placeholder 3">
            <a:extLst>
              <a:ext uri="{FF2B5EF4-FFF2-40B4-BE49-F238E27FC236}">
                <a16:creationId xmlns:a16="http://schemas.microsoft.com/office/drawing/2014/main" id="{7A1F4D9D-F822-49B5-8AE1-8D7BD2CFC11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58611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72E1-A890-488F-9385-18AA359E3F26}"/>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8A695133-92C6-4182-8090-7F2C8F231C2E}"/>
              </a:ext>
            </a:extLst>
          </p:cNvPr>
          <p:cNvGraphicFramePr>
            <a:graphicFrameLocks noGrp="1"/>
          </p:cNvGraphicFramePr>
          <p:nvPr>
            <p:ph type="tbl" sz="quarter" idx="13"/>
            <p:extLst>
              <p:ext uri="{D42A27DB-BD31-4B8C-83A1-F6EECF244321}">
                <p14:modId xmlns:p14="http://schemas.microsoft.com/office/powerpoint/2010/main" val="2327376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92948596"/>
                    </a:ext>
                  </a:extLst>
                </a:gridCol>
                <a:gridCol w="1645920">
                  <a:extLst>
                    <a:ext uri="{9D8B030D-6E8A-4147-A177-3AD203B41FA5}">
                      <a16:colId xmlns:a16="http://schemas.microsoft.com/office/drawing/2014/main" val="1425310985"/>
                    </a:ext>
                  </a:extLst>
                </a:gridCol>
                <a:gridCol w="1645920">
                  <a:extLst>
                    <a:ext uri="{9D8B030D-6E8A-4147-A177-3AD203B41FA5}">
                      <a16:colId xmlns:a16="http://schemas.microsoft.com/office/drawing/2014/main" val="1163522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5969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extLst>
                  <a:ext uri="{0D108BD9-81ED-4DB2-BD59-A6C34878D82A}">
                    <a16:rowId xmlns:a16="http://schemas.microsoft.com/office/drawing/2014/main" val="347778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348869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63039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90544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97567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85661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85981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99738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9879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879391128"/>
                  </a:ext>
                </a:extLst>
              </a:tr>
            </a:tbl>
          </a:graphicData>
        </a:graphic>
      </p:graphicFrame>
      <p:sp>
        <p:nvSpPr>
          <p:cNvPr id="4" name="Text Placeholder 3">
            <a:extLst>
              <a:ext uri="{FF2B5EF4-FFF2-40B4-BE49-F238E27FC236}">
                <a16:creationId xmlns:a16="http://schemas.microsoft.com/office/drawing/2014/main" id="{829F36A0-D8DC-4B2A-A31C-C3EE4ECCDB1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626166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2B2D-40FC-4D78-933C-E2A0ED78AA34}"/>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34F86955-F009-4FF8-A163-830137A0929A}"/>
              </a:ext>
            </a:extLst>
          </p:cNvPr>
          <p:cNvGraphicFramePr>
            <a:graphicFrameLocks noGrp="1"/>
          </p:cNvGraphicFramePr>
          <p:nvPr>
            <p:ph type="tbl" sz="quarter" idx="13"/>
            <p:extLst>
              <p:ext uri="{D42A27DB-BD31-4B8C-83A1-F6EECF244321}">
                <p14:modId xmlns:p14="http://schemas.microsoft.com/office/powerpoint/2010/main" val="23736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28970990"/>
                    </a:ext>
                  </a:extLst>
                </a:gridCol>
                <a:gridCol w="1645920">
                  <a:extLst>
                    <a:ext uri="{9D8B030D-6E8A-4147-A177-3AD203B41FA5}">
                      <a16:colId xmlns:a16="http://schemas.microsoft.com/office/drawing/2014/main" val="182185647"/>
                    </a:ext>
                  </a:extLst>
                </a:gridCol>
                <a:gridCol w="1645920">
                  <a:extLst>
                    <a:ext uri="{9D8B030D-6E8A-4147-A177-3AD203B41FA5}">
                      <a16:colId xmlns:a16="http://schemas.microsoft.com/office/drawing/2014/main" val="2220748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8078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19906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75894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9214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88185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34653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0815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84677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1540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9596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458418648"/>
                  </a:ext>
                </a:extLst>
              </a:tr>
            </a:tbl>
          </a:graphicData>
        </a:graphic>
      </p:graphicFrame>
      <p:sp>
        <p:nvSpPr>
          <p:cNvPr id="4" name="Text Placeholder 3">
            <a:extLst>
              <a:ext uri="{FF2B5EF4-FFF2-40B4-BE49-F238E27FC236}">
                <a16:creationId xmlns:a16="http://schemas.microsoft.com/office/drawing/2014/main" id="{541BC0E7-3C28-4CCC-B08F-D80E31956C8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39243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483BA-9950-401F-8F3D-E886762A9C46}"/>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67164710-AD5A-4865-AD4F-D73739A6C1D3}"/>
              </a:ext>
            </a:extLst>
          </p:cNvPr>
          <p:cNvGraphicFramePr>
            <a:graphicFrameLocks noGrp="1"/>
          </p:cNvGraphicFramePr>
          <p:nvPr>
            <p:ph type="tbl" sz="quarter" idx="13"/>
            <p:extLst>
              <p:ext uri="{D42A27DB-BD31-4B8C-83A1-F6EECF244321}">
                <p14:modId xmlns:p14="http://schemas.microsoft.com/office/powerpoint/2010/main" val="328715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3412993"/>
                    </a:ext>
                  </a:extLst>
                </a:gridCol>
                <a:gridCol w="1645920">
                  <a:extLst>
                    <a:ext uri="{9D8B030D-6E8A-4147-A177-3AD203B41FA5}">
                      <a16:colId xmlns:a16="http://schemas.microsoft.com/office/drawing/2014/main" val="1413827145"/>
                    </a:ext>
                  </a:extLst>
                </a:gridCol>
                <a:gridCol w="1645920">
                  <a:extLst>
                    <a:ext uri="{9D8B030D-6E8A-4147-A177-3AD203B41FA5}">
                      <a16:colId xmlns:a16="http://schemas.microsoft.com/office/drawing/2014/main" val="299347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101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97328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1780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66395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24053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66963371"/>
                  </a:ext>
                </a:extLst>
              </a:tr>
            </a:tbl>
          </a:graphicData>
        </a:graphic>
      </p:graphicFrame>
      <p:sp>
        <p:nvSpPr>
          <p:cNvPr id="4" name="Text Placeholder 3">
            <a:extLst>
              <a:ext uri="{FF2B5EF4-FFF2-40B4-BE49-F238E27FC236}">
                <a16:creationId xmlns:a16="http://schemas.microsoft.com/office/drawing/2014/main" id="{09BFAF74-5CC7-4370-AD32-006A807A44D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1103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2216</Words>
  <Application>Microsoft Office PowerPoint</Application>
  <PresentationFormat>On-screen Show (4:3)</PresentationFormat>
  <Paragraphs>788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Interaction Rate By Weekday | SCS Dairy MY</vt:lpstr>
      <vt:lpstr>Facebook Facebook FB - Own Posts Table I-Rate (Insights)  | SCS Dairy MY - 1 of 25</vt:lpstr>
      <vt:lpstr>Facebook Facebook FB - Own Posts Table I-Rate (Insights)  | SCS Dairy MY - 2 of 25</vt:lpstr>
      <vt:lpstr>Facebook Facebook FB - Own Posts Table I-Rate (Insights)  | SCS Dairy MY - 3 of 25</vt:lpstr>
      <vt:lpstr>Facebook Facebook FB - Own Posts Table I-Rate (Insights)  | SCS Dairy MY - 4 of 25</vt:lpstr>
      <vt:lpstr>Facebook Facebook FB - Own Posts Table I-Rate (Insights)  | SCS Dairy MY - 5 of 25</vt:lpstr>
      <vt:lpstr>Facebook Facebook FB - Own Posts Table I-Rate (Insights)  | SCS Dairy MY - 6 of 25</vt:lpstr>
      <vt:lpstr>Facebook Facebook FB - Own Posts Table I-Rate (Insights)  | SCS Dairy MY - 7 of 25</vt:lpstr>
      <vt:lpstr>Facebook Facebook FB - Own Posts Table I-Rate (Insights)  | SCS Dairy MY - 8 of 25</vt:lpstr>
      <vt:lpstr>Facebook Facebook FB - Own Posts Table I-Rate (Insights)  | SCS Dairy MY - 9 of 25</vt:lpstr>
      <vt:lpstr>Facebook Facebook FB - Own Posts Table I-Rate (Insights)  | SCS Dairy MY - 10 of 25</vt:lpstr>
      <vt:lpstr>Facebook Facebook FB - Own Posts Table I-Rate (Insights)  | SCS Dairy MY - 11 of 25</vt:lpstr>
      <vt:lpstr>Facebook Facebook FB - Own Posts Table I-Rate (Insights)  | SCS Dairy MY - 12 of 25</vt:lpstr>
      <vt:lpstr>Facebook Facebook FB - Own Posts Table I-Rate (Insights)  | SCS Dairy MY - 13 of 25</vt:lpstr>
      <vt:lpstr>Facebook Facebook FB - Own Posts Table I-Rate (Insights)  | SCS Dairy MY - 14 of 25</vt:lpstr>
      <vt:lpstr>Facebook Facebook FB - Own Posts Table I-Rate (Insights)  | SCS Dairy MY - 15 of 25</vt:lpstr>
      <vt:lpstr>Facebook Facebook FB - Own Posts Table I-Rate (Insights)  | SCS Dairy MY - 16 of 25</vt:lpstr>
      <vt:lpstr>Facebook Facebook FB - Own Posts Table I-Rate (Insights)  | SCS Dairy MY - 17 of 25</vt:lpstr>
      <vt:lpstr>Facebook Facebook FB - Own Posts Table I-Rate (Insights)  | SCS Dairy MY - 18 of 25</vt:lpstr>
      <vt:lpstr>Facebook Facebook FB - Own Posts Table I-Rate (Insights)  | SCS Dairy MY - 19 of 25</vt:lpstr>
      <vt:lpstr>Facebook Facebook FB - Own Posts Table I-Rate (Insights)  | SCS Dairy MY - 20 of 25</vt:lpstr>
      <vt:lpstr>Facebook Facebook FB - Own Posts Table I-Rate (Insights)  | SCS Dairy MY - 21 of 25</vt:lpstr>
      <vt:lpstr>Facebook Facebook FB - Own Posts Table I-Rate (Insights)  | SCS Dairy MY - 22 of 25</vt:lpstr>
      <vt:lpstr>Facebook Facebook FB - Own Posts Table I-Rate (Insights)  | SCS Dairy MY - 23 of 25</vt:lpstr>
      <vt:lpstr>Facebook Facebook FB - Own Posts Table I-Rate (Insights)  | SCS Dairy MY - 24 of 25</vt:lpstr>
      <vt:lpstr>Facebook Facebook FB - Own Posts Table I-Rate (Insights)  | SCS Dairy MY - 25 of 25</vt:lpstr>
      <vt:lpstr>Facebook Fans By City Table | SCS Dairy MY - 1 of 3</vt:lpstr>
      <vt:lpstr>Facebook Fans By City Table | SCS Dairy MY - 2 of 3</vt:lpstr>
      <vt:lpstr>Facebook Fans By City Table | SCS Dairy MY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2022-01-03T03:42:39Z</dcterms:created>
  <dcterms:modified xsi:type="dcterms:W3CDTF">2022-01-03T03:43:56Z</dcterms:modified>
</cp:coreProperties>
</file>