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180850</c:v>
                </c:pt>
                <c:pt idx="1">
                  <c:v>180863</c:v>
                </c:pt>
                <c:pt idx="2">
                  <c:v>180898</c:v>
                </c:pt>
                <c:pt idx="3">
                  <c:v>180930</c:v>
                </c:pt>
                <c:pt idx="4">
                  <c:v>180949</c:v>
                </c:pt>
                <c:pt idx="5">
                  <c:v>180969</c:v>
                </c:pt>
                <c:pt idx="6">
                  <c:v>180999</c:v>
                </c:pt>
                <c:pt idx="7">
                  <c:v>181022</c:v>
                </c:pt>
                <c:pt idx="8">
                  <c:v>181045</c:v>
                </c:pt>
                <c:pt idx="9">
                  <c:v>181077</c:v>
                </c:pt>
                <c:pt idx="10">
                  <c:v>181096</c:v>
                </c:pt>
                <c:pt idx="11">
                  <c:v>181116</c:v>
                </c:pt>
                <c:pt idx="12">
                  <c:v>181146</c:v>
                </c:pt>
                <c:pt idx="13">
                  <c:v>181189</c:v>
                </c:pt>
                <c:pt idx="14">
                  <c:v>181224</c:v>
                </c:pt>
                <c:pt idx="15">
                  <c:v>181264</c:v>
                </c:pt>
                <c:pt idx="16">
                  <c:v>181304</c:v>
                </c:pt>
                <c:pt idx="17">
                  <c:v>181339</c:v>
                </c:pt>
                <c:pt idx="18">
                  <c:v>181380</c:v>
                </c:pt>
                <c:pt idx="19">
                  <c:v>181410</c:v>
                </c:pt>
                <c:pt idx="20">
                  <c:v>181445</c:v>
                </c:pt>
                <c:pt idx="21">
                  <c:v>181489</c:v>
                </c:pt>
                <c:pt idx="22">
                  <c:v>181538</c:v>
                </c:pt>
                <c:pt idx="23">
                  <c:v>181577</c:v>
                </c:pt>
                <c:pt idx="24">
                  <c:v>181607</c:v>
                </c:pt>
                <c:pt idx="25">
                  <c:v>181648</c:v>
                </c:pt>
                <c:pt idx="26">
                  <c:v>181665</c:v>
                </c:pt>
                <c:pt idx="27">
                  <c:v>181690</c:v>
                </c:pt>
                <c:pt idx="28">
                  <c:v>181714</c:v>
                </c:pt>
                <c:pt idx="29">
                  <c:v>181744</c:v>
                </c:pt>
              </c:numCache>
            </c:numRef>
          </c:val>
          <c:smooth val="0"/>
          <c:extLst>
            <c:ext xmlns:c16="http://schemas.microsoft.com/office/drawing/2014/chart" uri="{C3380CC4-5D6E-409C-BE32-E72D297353CC}">
              <c16:uniqueId val="{00000000-EBD7-4205-82E3-B2DDE14ED2D1}"/>
            </c:ext>
          </c:extLst>
        </c:ser>
        <c:dLbls>
          <c:showLegendKey val="0"/>
          <c:showVal val="0"/>
          <c:showCatName val="0"/>
          <c:showSerName val="0"/>
          <c:showPercent val="0"/>
          <c:showBubbleSize val="0"/>
        </c:dLbls>
        <c:smooth val="0"/>
        <c:axId val="324908176"/>
        <c:axId val="324904240"/>
      </c:lineChart>
      <c:dateAx>
        <c:axId val="32490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04240"/>
        <c:crosses val="autoZero"/>
        <c:auto val="1"/>
        <c:lblOffset val="100"/>
        <c:baseTimeUnit val="days"/>
      </c:dateAx>
      <c:valAx>
        <c:axId val="32490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0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56</c:v>
                </c:pt>
                <c:pt idx="1">
                  <c:v>1810</c:v>
                </c:pt>
                <c:pt idx="2">
                  <c:v>7027</c:v>
                </c:pt>
                <c:pt idx="3">
                  <c:v>5090</c:v>
                </c:pt>
                <c:pt idx="4">
                  <c:v>1685</c:v>
                </c:pt>
                <c:pt idx="5">
                  <c:v>436</c:v>
                </c:pt>
                <c:pt idx="6">
                  <c:v>199</c:v>
                </c:pt>
              </c:numCache>
            </c:numRef>
          </c:val>
          <c:extLst>
            <c:ext xmlns:c16="http://schemas.microsoft.com/office/drawing/2014/chart" uri="{C3380CC4-5D6E-409C-BE32-E72D297353CC}">
              <c16:uniqueId val="{00000000-4983-46CE-AF4B-5D639466264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169</c:v>
                </c:pt>
                <c:pt idx="1">
                  <c:v>9455</c:v>
                </c:pt>
                <c:pt idx="2">
                  <c:v>55872</c:v>
                </c:pt>
                <c:pt idx="3">
                  <c:v>67154</c:v>
                </c:pt>
                <c:pt idx="4">
                  <c:v>24290</c:v>
                </c:pt>
                <c:pt idx="5">
                  <c:v>6257</c:v>
                </c:pt>
                <c:pt idx="6">
                  <c:v>1540</c:v>
                </c:pt>
              </c:numCache>
            </c:numRef>
          </c:val>
          <c:extLst>
            <c:ext xmlns:c16="http://schemas.microsoft.com/office/drawing/2014/chart" uri="{C3380CC4-5D6E-409C-BE32-E72D297353CC}">
              <c16:uniqueId val="{00000001-4983-46CE-AF4B-5D6394662641}"/>
            </c:ext>
          </c:extLst>
        </c:ser>
        <c:dLbls>
          <c:showLegendKey val="0"/>
          <c:showVal val="0"/>
          <c:showCatName val="0"/>
          <c:showSerName val="0"/>
          <c:showPercent val="0"/>
          <c:showBubbleSize val="0"/>
        </c:dLbls>
        <c:gapWidth val="219"/>
        <c:overlap val="-27"/>
        <c:axId val="417985192"/>
        <c:axId val="417981912"/>
      </c:barChart>
      <c:catAx>
        <c:axId val="41798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1912"/>
        <c:crosses val="autoZero"/>
        <c:auto val="1"/>
        <c:lblAlgn val="ctr"/>
        <c:lblOffset val="100"/>
        <c:noMultiLvlLbl val="0"/>
      </c:catAx>
      <c:valAx>
        <c:axId val="41798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4684</c:v>
                </c:pt>
                <c:pt idx="1">
                  <c:v>20900</c:v>
                </c:pt>
                <c:pt idx="2">
                  <c:v>24372</c:v>
                </c:pt>
                <c:pt idx="3">
                  <c:v>24607</c:v>
                </c:pt>
                <c:pt idx="4">
                  <c:v>21758</c:v>
                </c:pt>
                <c:pt idx="5">
                  <c:v>24461</c:v>
                </c:pt>
                <c:pt idx="6">
                  <c:v>24886</c:v>
                </c:pt>
                <c:pt idx="7">
                  <c:v>18601</c:v>
                </c:pt>
                <c:pt idx="8">
                  <c:v>53079</c:v>
                </c:pt>
                <c:pt idx="9">
                  <c:v>61870</c:v>
                </c:pt>
                <c:pt idx="10">
                  <c:v>33197</c:v>
                </c:pt>
                <c:pt idx="11">
                  <c:v>7870</c:v>
                </c:pt>
                <c:pt idx="12">
                  <c:v>13908</c:v>
                </c:pt>
                <c:pt idx="13">
                  <c:v>12825</c:v>
                </c:pt>
                <c:pt idx="14">
                  <c:v>8362</c:v>
                </c:pt>
                <c:pt idx="15">
                  <c:v>17608</c:v>
                </c:pt>
                <c:pt idx="16">
                  <c:v>20203</c:v>
                </c:pt>
                <c:pt idx="17">
                  <c:v>19074</c:v>
                </c:pt>
                <c:pt idx="18">
                  <c:v>18971</c:v>
                </c:pt>
                <c:pt idx="19">
                  <c:v>19304</c:v>
                </c:pt>
                <c:pt idx="20">
                  <c:v>26573</c:v>
                </c:pt>
                <c:pt idx="21">
                  <c:v>43909</c:v>
                </c:pt>
                <c:pt idx="22">
                  <c:v>33778</c:v>
                </c:pt>
                <c:pt idx="23">
                  <c:v>19016</c:v>
                </c:pt>
                <c:pt idx="24">
                  <c:v>16309</c:v>
                </c:pt>
                <c:pt idx="25">
                  <c:v>15794</c:v>
                </c:pt>
                <c:pt idx="26">
                  <c:v>15806</c:v>
                </c:pt>
                <c:pt idx="27">
                  <c:v>16274</c:v>
                </c:pt>
                <c:pt idx="28">
                  <c:v>24286</c:v>
                </c:pt>
                <c:pt idx="29">
                  <c:v>18274</c:v>
                </c:pt>
              </c:numCache>
            </c:numRef>
          </c:val>
          <c:smooth val="0"/>
          <c:extLst>
            <c:ext xmlns:c16="http://schemas.microsoft.com/office/drawing/2014/chart" uri="{C3380CC4-5D6E-409C-BE32-E72D297353CC}">
              <c16:uniqueId val="{00000000-3DEB-499A-9D73-46ADD0DBC176}"/>
            </c:ext>
          </c:extLst>
        </c:ser>
        <c:dLbls>
          <c:showLegendKey val="0"/>
          <c:showVal val="0"/>
          <c:showCatName val="0"/>
          <c:showSerName val="0"/>
          <c:showPercent val="0"/>
          <c:showBubbleSize val="0"/>
        </c:dLbls>
        <c:smooth val="0"/>
        <c:axId val="417973384"/>
        <c:axId val="417979616"/>
      </c:lineChart>
      <c:dateAx>
        <c:axId val="41797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9616"/>
        <c:crosses val="autoZero"/>
        <c:auto val="1"/>
        <c:lblOffset val="100"/>
        <c:baseTimeUnit val="days"/>
      </c:dateAx>
      <c:valAx>
        <c:axId val="41797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7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105</c:v>
                </c:pt>
                <c:pt idx="1">
                  <c:v>162</c:v>
                </c:pt>
                <c:pt idx="2">
                  <c:v>56</c:v>
                </c:pt>
                <c:pt idx="3">
                  <c:v>42</c:v>
                </c:pt>
                <c:pt idx="4">
                  <c:v>64</c:v>
                </c:pt>
                <c:pt idx="5">
                  <c:v>62</c:v>
                </c:pt>
                <c:pt idx="6">
                  <c:v>63</c:v>
                </c:pt>
                <c:pt idx="7">
                  <c:v>68</c:v>
                </c:pt>
                <c:pt idx="8">
                  <c:v>49</c:v>
                </c:pt>
                <c:pt idx="9">
                  <c:v>58</c:v>
                </c:pt>
                <c:pt idx="10">
                  <c:v>63</c:v>
                </c:pt>
                <c:pt idx="11">
                  <c:v>60</c:v>
                </c:pt>
                <c:pt idx="12">
                  <c:v>148</c:v>
                </c:pt>
                <c:pt idx="13">
                  <c:v>156</c:v>
                </c:pt>
                <c:pt idx="14">
                  <c:v>80</c:v>
                </c:pt>
                <c:pt idx="15">
                  <c:v>105</c:v>
                </c:pt>
                <c:pt idx="16">
                  <c:v>73</c:v>
                </c:pt>
                <c:pt idx="17">
                  <c:v>90</c:v>
                </c:pt>
                <c:pt idx="18">
                  <c:v>59</c:v>
                </c:pt>
                <c:pt idx="19">
                  <c:v>89</c:v>
                </c:pt>
                <c:pt idx="20">
                  <c:v>102</c:v>
                </c:pt>
                <c:pt idx="21">
                  <c:v>244</c:v>
                </c:pt>
                <c:pt idx="22">
                  <c:v>271</c:v>
                </c:pt>
                <c:pt idx="23">
                  <c:v>162</c:v>
                </c:pt>
                <c:pt idx="24">
                  <c:v>99</c:v>
                </c:pt>
                <c:pt idx="25">
                  <c:v>67</c:v>
                </c:pt>
                <c:pt idx="26">
                  <c:v>54</c:v>
                </c:pt>
                <c:pt idx="27">
                  <c:v>65</c:v>
                </c:pt>
                <c:pt idx="28">
                  <c:v>138</c:v>
                </c:pt>
                <c:pt idx="29">
                  <c:v>61</c:v>
                </c:pt>
              </c:numCache>
            </c:numRef>
          </c:val>
          <c:smooth val="0"/>
          <c:extLst>
            <c:ext xmlns:c16="http://schemas.microsoft.com/office/drawing/2014/chart" uri="{C3380CC4-5D6E-409C-BE32-E72D297353CC}">
              <c16:uniqueId val="{00000000-97AB-4A36-AF5F-7F89F6C0F6B2}"/>
            </c:ext>
          </c:extLst>
        </c:ser>
        <c:dLbls>
          <c:showLegendKey val="0"/>
          <c:showVal val="0"/>
          <c:showCatName val="0"/>
          <c:showSerName val="0"/>
          <c:showPercent val="0"/>
          <c:showBubbleSize val="0"/>
        </c:dLbls>
        <c:smooth val="0"/>
        <c:axId val="417984864"/>
        <c:axId val="387387368"/>
      </c:lineChart>
      <c:dateAx>
        <c:axId val="41798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87368"/>
        <c:crosses val="autoZero"/>
        <c:auto val="1"/>
        <c:lblOffset val="100"/>
        <c:baseTimeUnit val="days"/>
      </c:dateAx>
      <c:valAx>
        <c:axId val="38738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8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253</c:v>
                </c:pt>
                <c:pt idx="1">
                  <c:v>348</c:v>
                </c:pt>
                <c:pt idx="2">
                  <c:v>227</c:v>
                </c:pt>
                <c:pt idx="3">
                  <c:v>164</c:v>
                </c:pt>
                <c:pt idx="4">
                  <c:v>186</c:v>
                </c:pt>
                <c:pt idx="5">
                  <c:v>185</c:v>
                </c:pt>
                <c:pt idx="6">
                  <c:v>205</c:v>
                </c:pt>
                <c:pt idx="7">
                  <c:v>138</c:v>
                </c:pt>
                <c:pt idx="8">
                  <c:v>356</c:v>
                </c:pt>
                <c:pt idx="9">
                  <c:v>484</c:v>
                </c:pt>
                <c:pt idx="10">
                  <c:v>295</c:v>
                </c:pt>
                <c:pt idx="11">
                  <c:v>223</c:v>
                </c:pt>
                <c:pt idx="12">
                  <c:v>480</c:v>
                </c:pt>
                <c:pt idx="13">
                  <c:v>389</c:v>
                </c:pt>
                <c:pt idx="14">
                  <c:v>202</c:v>
                </c:pt>
                <c:pt idx="15">
                  <c:v>194</c:v>
                </c:pt>
                <c:pt idx="16">
                  <c:v>231</c:v>
                </c:pt>
                <c:pt idx="17">
                  <c:v>170</c:v>
                </c:pt>
                <c:pt idx="18">
                  <c:v>152</c:v>
                </c:pt>
                <c:pt idx="19">
                  <c:v>181</c:v>
                </c:pt>
                <c:pt idx="20">
                  <c:v>756</c:v>
                </c:pt>
                <c:pt idx="21">
                  <c:v>1682</c:v>
                </c:pt>
                <c:pt idx="22">
                  <c:v>1305</c:v>
                </c:pt>
                <c:pt idx="23">
                  <c:v>347</c:v>
                </c:pt>
                <c:pt idx="24">
                  <c:v>309</c:v>
                </c:pt>
                <c:pt idx="25">
                  <c:v>333</c:v>
                </c:pt>
                <c:pt idx="26">
                  <c:v>268</c:v>
                </c:pt>
                <c:pt idx="27">
                  <c:v>210</c:v>
                </c:pt>
                <c:pt idx="28">
                  <c:v>769</c:v>
                </c:pt>
                <c:pt idx="29">
                  <c:v>396</c:v>
                </c:pt>
              </c:numCache>
            </c:numRef>
          </c:val>
          <c:smooth val="0"/>
          <c:extLst>
            <c:ext xmlns:c16="http://schemas.microsoft.com/office/drawing/2014/chart" uri="{C3380CC4-5D6E-409C-BE32-E72D297353CC}">
              <c16:uniqueId val="{00000000-2121-4E09-9B18-1A8233C9AB8A}"/>
            </c:ext>
          </c:extLst>
        </c:ser>
        <c:dLbls>
          <c:showLegendKey val="0"/>
          <c:showVal val="0"/>
          <c:showCatName val="0"/>
          <c:showSerName val="0"/>
          <c:showPercent val="0"/>
          <c:showBubbleSize val="0"/>
        </c:dLbls>
        <c:smooth val="0"/>
        <c:axId val="431618128"/>
        <c:axId val="431610912"/>
      </c:lineChart>
      <c:dateAx>
        <c:axId val="43161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0912"/>
        <c:crosses val="autoZero"/>
        <c:auto val="1"/>
        <c:lblOffset val="100"/>
        <c:baseTimeUnit val="days"/>
      </c:dateAx>
      <c:valAx>
        <c:axId val="43161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0.75974984655707201</c:v>
                </c:pt>
                <c:pt idx="1">
                  <c:v>4.6722254169062699E-2</c:v>
                </c:pt>
                <c:pt idx="2">
                  <c:v>4.80981866430783E-2</c:v>
                </c:pt>
                <c:pt idx="3">
                  <c:v>2.59791945344197E-2</c:v>
                </c:pt>
                <c:pt idx="4">
                  <c:v>0</c:v>
                </c:pt>
                <c:pt idx="5">
                  <c:v>4.22747694229079E-2</c:v>
                </c:pt>
                <c:pt idx="6">
                  <c:v>0</c:v>
                </c:pt>
                <c:pt idx="7">
                  <c:v>2.5412960609911099E-2</c:v>
                </c:pt>
                <c:pt idx="8">
                  <c:v>2.4857346450647098E-2</c:v>
                </c:pt>
                <c:pt idx="9">
                  <c:v>3.5715403464394099E-2</c:v>
                </c:pt>
                <c:pt idx="10">
                  <c:v>0</c:v>
                </c:pt>
                <c:pt idx="11">
                  <c:v>0.15847072984881799</c:v>
                </c:pt>
                <c:pt idx="12">
                  <c:v>0</c:v>
                </c:pt>
                <c:pt idx="13">
                  <c:v>0.55087295147571003</c:v>
                </c:pt>
                <c:pt idx="14">
                  <c:v>0</c:v>
                </c:pt>
                <c:pt idx="15">
                  <c:v>2.42766657103132E-2</c:v>
                </c:pt>
                <c:pt idx="16">
                  <c:v>0</c:v>
                </c:pt>
                <c:pt idx="17">
                  <c:v>4.30176317139217E-2</c:v>
                </c:pt>
                <c:pt idx="18">
                  <c:v>0</c:v>
                </c:pt>
                <c:pt idx="19">
                  <c:v>3.6935968466606003E-2</c:v>
                </c:pt>
                <c:pt idx="20">
                  <c:v>2.25986209329372E-2</c:v>
                </c:pt>
                <c:pt idx="21">
                  <c:v>0.61719210655380896</c:v>
                </c:pt>
                <c:pt idx="22">
                  <c:v>0</c:v>
                </c:pt>
                <c:pt idx="23">
                  <c:v>0.88842622427116502</c:v>
                </c:pt>
                <c:pt idx="24">
                  <c:v>3.68958984977312E-2</c:v>
                </c:pt>
                <c:pt idx="25">
                  <c:v>0.23729952044574901</c:v>
                </c:pt>
                <c:pt idx="26">
                  <c:v>0</c:v>
                </c:pt>
                <c:pt idx="27">
                  <c:v>1.7063249613324699E-2</c:v>
                </c:pt>
                <c:pt idx="28">
                  <c:v>0.16950831581380499</c:v>
                </c:pt>
                <c:pt idx="29">
                  <c:v>2.4211875925141301E-2</c:v>
                </c:pt>
              </c:numCache>
            </c:numRef>
          </c:val>
          <c:smooth val="0"/>
          <c:extLst>
            <c:ext xmlns:c16="http://schemas.microsoft.com/office/drawing/2014/chart" uri="{C3380CC4-5D6E-409C-BE32-E72D297353CC}">
              <c16:uniqueId val="{00000000-4144-4400-81BA-CCDAF6027D50}"/>
            </c:ext>
          </c:extLst>
        </c:ser>
        <c:dLbls>
          <c:showLegendKey val="0"/>
          <c:showVal val="0"/>
          <c:showCatName val="0"/>
          <c:showSerName val="0"/>
          <c:showPercent val="0"/>
          <c:showBubbleSize val="0"/>
        </c:dLbls>
        <c:smooth val="0"/>
        <c:axId val="431611896"/>
        <c:axId val="431610256"/>
      </c:lineChart>
      <c:dateAx>
        <c:axId val="431611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0256"/>
        <c:crosses val="autoZero"/>
        <c:auto val="1"/>
        <c:lblOffset val="100"/>
        <c:baseTimeUnit val="days"/>
      </c:dateAx>
      <c:valAx>
        <c:axId val="43161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4065</c:v>
                </c:pt>
              </c:numCache>
            </c:numRef>
          </c:val>
          <c:extLst>
            <c:ext xmlns:c16="http://schemas.microsoft.com/office/drawing/2014/chart" uri="{C3380CC4-5D6E-409C-BE32-E72D297353CC}">
              <c16:uniqueId val="{00000000-D883-4F8A-8093-6CF3D4E5301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70</c:v>
                </c:pt>
              </c:numCache>
            </c:numRef>
          </c:val>
          <c:extLst>
            <c:ext xmlns:c16="http://schemas.microsoft.com/office/drawing/2014/chart" uri="{C3380CC4-5D6E-409C-BE32-E72D297353CC}">
              <c16:uniqueId val="{00000001-D883-4F8A-8093-6CF3D4E5301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D883-4F8A-8093-6CF3D4E5301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5</c:v>
                </c:pt>
              </c:numCache>
            </c:numRef>
          </c:val>
          <c:extLst>
            <c:ext xmlns:c16="http://schemas.microsoft.com/office/drawing/2014/chart" uri="{C3380CC4-5D6E-409C-BE32-E72D297353CC}">
              <c16:uniqueId val="{00000003-D883-4F8A-8093-6CF3D4E5301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D883-4F8A-8093-6CF3D4E5301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D883-4F8A-8093-6CF3D4E5301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1336</c:v>
                </c:pt>
              </c:numCache>
            </c:numRef>
          </c:val>
          <c:extLst>
            <c:ext xmlns:c16="http://schemas.microsoft.com/office/drawing/2014/chart" uri="{C3380CC4-5D6E-409C-BE32-E72D297353CC}">
              <c16:uniqueId val="{00000006-D883-4F8A-8093-6CF3D4E5301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1932</c:v>
                </c:pt>
              </c:numCache>
            </c:numRef>
          </c:val>
          <c:extLst>
            <c:ext xmlns:c16="http://schemas.microsoft.com/office/drawing/2014/chart" uri="{C3380CC4-5D6E-409C-BE32-E72D297353CC}">
              <c16:uniqueId val="{00000007-D883-4F8A-8093-6CF3D4E53014}"/>
            </c:ext>
          </c:extLst>
        </c:ser>
        <c:dLbls>
          <c:showLegendKey val="0"/>
          <c:showVal val="0"/>
          <c:showCatName val="0"/>
          <c:showSerName val="0"/>
          <c:showPercent val="0"/>
          <c:showBubbleSize val="0"/>
        </c:dLbls>
        <c:gapWidth val="150"/>
        <c:overlap val="100"/>
        <c:axId val="431612224"/>
        <c:axId val="431612880"/>
      </c:barChart>
      <c:catAx>
        <c:axId val="43161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2880"/>
        <c:crosses val="autoZero"/>
        <c:auto val="1"/>
        <c:lblAlgn val="ctr"/>
        <c:lblOffset val="100"/>
        <c:noMultiLvlLbl val="0"/>
      </c:catAx>
      <c:valAx>
        <c:axId val="431612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1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0.39272574835766699</c:v>
                </c:pt>
                <c:pt idx="1">
                  <c:v>3.7113528787412003E-2</c:v>
                </c:pt>
                <c:pt idx="2">
                  <c:v>0.208938923423995</c:v>
                </c:pt>
                <c:pt idx="3">
                  <c:v>3.5301190863610499E-2</c:v>
                </c:pt>
                <c:pt idx="4">
                  <c:v>0.19801761750056501</c:v>
                </c:pt>
                <c:pt idx="5">
                  <c:v>4.0449281197887099E-2</c:v>
                </c:pt>
                <c:pt idx="6">
                  <c:v>0.19673059491699599</c:v>
                </c:pt>
              </c:numCache>
            </c:numRef>
          </c:val>
          <c:extLst>
            <c:ext xmlns:c16="http://schemas.microsoft.com/office/drawing/2014/chart" uri="{C3380CC4-5D6E-409C-BE32-E72D297353CC}">
              <c16:uniqueId val="{00000000-5186-4CF3-A552-3B0E3D9A5117}"/>
            </c:ext>
          </c:extLst>
        </c:ser>
        <c:dLbls>
          <c:showLegendKey val="0"/>
          <c:showVal val="0"/>
          <c:showCatName val="0"/>
          <c:showSerName val="0"/>
          <c:showPercent val="0"/>
          <c:showBubbleSize val="0"/>
        </c:dLbls>
        <c:gapWidth val="219"/>
        <c:overlap val="-27"/>
        <c:axId val="431628952"/>
        <c:axId val="431630264"/>
      </c:barChart>
      <c:catAx>
        <c:axId val="43162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30264"/>
        <c:crosses val="autoZero"/>
        <c:auto val="1"/>
        <c:lblAlgn val="ctr"/>
        <c:lblOffset val="100"/>
        <c:noMultiLvlLbl val="0"/>
      </c:catAx>
      <c:valAx>
        <c:axId val="43163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62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5F8C-0B31-4DE0-8B35-911E66BB3D60}"/>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3DA43C8D-6AA9-490E-9D52-6B7D62B7FA9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58637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62E0A-ED3D-4925-B5EB-B8666C485B3D}"/>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5A071D3-4C09-4203-A880-F7D29DE2D8A4}"/>
              </a:ext>
            </a:extLst>
          </p:cNvPr>
          <p:cNvGraphicFramePr>
            <a:graphicFrameLocks noGrp="1"/>
          </p:cNvGraphicFramePr>
          <p:nvPr>
            <p:ph type="tbl" sz="quarter" idx="13"/>
            <p:extLst>
              <p:ext uri="{D42A27DB-BD31-4B8C-83A1-F6EECF244321}">
                <p14:modId xmlns:p14="http://schemas.microsoft.com/office/powerpoint/2010/main" val="381240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4594980"/>
                    </a:ext>
                  </a:extLst>
                </a:gridCol>
                <a:gridCol w="740664">
                  <a:extLst>
                    <a:ext uri="{9D8B030D-6E8A-4147-A177-3AD203B41FA5}">
                      <a16:colId xmlns:a16="http://schemas.microsoft.com/office/drawing/2014/main" val="2590361287"/>
                    </a:ext>
                  </a:extLst>
                </a:gridCol>
                <a:gridCol w="740664">
                  <a:extLst>
                    <a:ext uri="{9D8B030D-6E8A-4147-A177-3AD203B41FA5}">
                      <a16:colId xmlns:a16="http://schemas.microsoft.com/office/drawing/2014/main" val="927292726"/>
                    </a:ext>
                  </a:extLst>
                </a:gridCol>
                <a:gridCol w="740664">
                  <a:extLst>
                    <a:ext uri="{9D8B030D-6E8A-4147-A177-3AD203B41FA5}">
                      <a16:colId xmlns:a16="http://schemas.microsoft.com/office/drawing/2014/main" val="1115761988"/>
                    </a:ext>
                  </a:extLst>
                </a:gridCol>
                <a:gridCol w="740664">
                  <a:extLst>
                    <a:ext uri="{9D8B030D-6E8A-4147-A177-3AD203B41FA5}">
                      <a16:colId xmlns:a16="http://schemas.microsoft.com/office/drawing/2014/main" val="1911033914"/>
                    </a:ext>
                  </a:extLst>
                </a:gridCol>
                <a:gridCol w="740664">
                  <a:extLst>
                    <a:ext uri="{9D8B030D-6E8A-4147-A177-3AD203B41FA5}">
                      <a16:colId xmlns:a16="http://schemas.microsoft.com/office/drawing/2014/main" val="337742335"/>
                    </a:ext>
                  </a:extLst>
                </a:gridCol>
                <a:gridCol w="740664">
                  <a:extLst>
                    <a:ext uri="{9D8B030D-6E8A-4147-A177-3AD203B41FA5}">
                      <a16:colId xmlns:a16="http://schemas.microsoft.com/office/drawing/2014/main" val="2517732150"/>
                    </a:ext>
                  </a:extLst>
                </a:gridCol>
                <a:gridCol w="740664">
                  <a:extLst>
                    <a:ext uri="{9D8B030D-6E8A-4147-A177-3AD203B41FA5}">
                      <a16:colId xmlns:a16="http://schemas.microsoft.com/office/drawing/2014/main" val="117600781"/>
                    </a:ext>
                  </a:extLst>
                </a:gridCol>
                <a:gridCol w="740664">
                  <a:extLst>
                    <a:ext uri="{9D8B030D-6E8A-4147-A177-3AD203B41FA5}">
                      <a16:colId xmlns:a16="http://schemas.microsoft.com/office/drawing/2014/main" val="466594864"/>
                    </a:ext>
                  </a:extLst>
                </a:gridCol>
                <a:gridCol w="740664">
                  <a:extLst>
                    <a:ext uri="{9D8B030D-6E8A-4147-A177-3AD203B41FA5}">
                      <a16:colId xmlns:a16="http://schemas.microsoft.com/office/drawing/2014/main" val="35193939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4832892"/>
                  </a:ext>
                </a:extLst>
              </a:tr>
              <a:tr h="370840">
                <a:tc>
                  <a:txBody>
                    <a:bodyPr/>
                    <a:lstStyle/>
                    <a:p>
                      <a:r>
                        <a:rPr lang="en-US" sz="1000"/>
                        <a:t>Buttercup Malaysia</a:t>
                      </a:r>
                    </a:p>
                  </a:txBody>
                  <a:tcPr/>
                </a:tc>
                <a:tc>
                  <a:txBody>
                    <a:bodyPr/>
                    <a:lstStyle/>
                    <a:p>
                      <a:r>
                        <a:rPr lang="en-US" sz="1000"/>
                        <a:t>181744</a:t>
                      </a:r>
                    </a:p>
                  </a:txBody>
                  <a:tcPr/>
                </a:tc>
                <a:tc>
                  <a:txBody>
                    <a:bodyPr/>
                    <a:lstStyle/>
                    <a:p>
                      <a:r>
                        <a:rPr lang="en-US" sz="1000"/>
                        <a:t>895</a:t>
                      </a:r>
                    </a:p>
                  </a:txBody>
                  <a:tcPr/>
                </a:tc>
                <a:tc>
                  <a:txBody>
                    <a:bodyPr/>
                    <a:lstStyle/>
                    <a:p>
                      <a:r>
                        <a:rPr lang="en-US" sz="1000"/>
                        <a:t>27</a:t>
                      </a:r>
                    </a:p>
                  </a:txBody>
                  <a:tcPr/>
                </a:tc>
                <a:tc>
                  <a:txBody>
                    <a:bodyPr/>
                    <a:lstStyle/>
                    <a:p>
                      <a:r>
                        <a:rPr lang="en-US" sz="1000"/>
                        <a:t>4145</a:t>
                      </a:r>
                    </a:p>
                  </a:txBody>
                  <a:tcPr/>
                </a:tc>
                <a:tc>
                  <a:txBody>
                    <a:bodyPr/>
                    <a:lstStyle/>
                    <a:p>
                      <a:r>
                        <a:rPr lang="en-US" sz="1000"/>
                        <a:t>1336</a:t>
                      </a:r>
                    </a:p>
                  </a:txBody>
                  <a:tcPr/>
                </a:tc>
                <a:tc>
                  <a:txBody>
                    <a:bodyPr/>
                    <a:lstStyle/>
                    <a:p>
                      <a:r>
                        <a:rPr lang="en-US" sz="1000"/>
                        <a:t>1932</a:t>
                      </a:r>
                    </a:p>
                  </a:txBody>
                  <a:tcPr/>
                </a:tc>
                <a:tc>
                  <a:txBody>
                    <a:bodyPr/>
                    <a:lstStyle/>
                    <a:p>
                      <a:r>
                        <a:rPr lang="en-US" sz="1000"/>
                        <a:t>0</a:t>
                      </a:r>
                    </a:p>
                  </a:txBody>
                  <a:tcPr/>
                </a:tc>
                <a:tc>
                  <a:txBody>
                    <a:bodyPr/>
                    <a:lstStyle/>
                    <a:p>
                      <a:r>
                        <a:rPr lang="en-US" sz="1000"/>
                        <a:t>0.1514 %</a:t>
                      </a:r>
                    </a:p>
                  </a:txBody>
                  <a:tcPr/>
                </a:tc>
                <a:tc>
                  <a:txBody>
                    <a:bodyPr/>
                    <a:lstStyle/>
                    <a:p>
                      <a:r>
                        <a:rPr lang="en-US" sz="1000"/>
                        <a:t>0.0 %</a:t>
                      </a:r>
                    </a:p>
                  </a:txBody>
                  <a:tcPr/>
                </a:tc>
                <a:extLst>
                  <a:ext uri="{0D108BD9-81ED-4DB2-BD59-A6C34878D82A}">
                    <a16:rowId xmlns:a16="http://schemas.microsoft.com/office/drawing/2014/main" val="4159468570"/>
                  </a:ext>
                </a:extLst>
              </a:tr>
            </a:tbl>
          </a:graphicData>
        </a:graphic>
      </p:graphicFrame>
      <p:sp>
        <p:nvSpPr>
          <p:cNvPr id="4" name="Text Placeholder 3">
            <a:extLst>
              <a:ext uri="{FF2B5EF4-FFF2-40B4-BE49-F238E27FC236}">
                <a16:creationId xmlns:a16="http://schemas.microsoft.com/office/drawing/2014/main" id="{B3AA8602-99CC-49D7-9518-B200451CC2A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9444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B6D13-2EAB-4FCB-A51E-B3A4282DD6D3}"/>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A5106762-DBBD-4AB1-A39C-0065558E8EDF}"/>
              </a:ext>
            </a:extLst>
          </p:cNvPr>
          <p:cNvGraphicFramePr>
            <a:graphicFrameLocks noGrp="1"/>
          </p:cNvGraphicFramePr>
          <p:nvPr>
            <p:ph type="chart" sz="quarter" idx="13"/>
            <p:extLst>
              <p:ext uri="{D42A27DB-BD31-4B8C-83A1-F6EECF244321}">
                <p14:modId xmlns:p14="http://schemas.microsoft.com/office/powerpoint/2010/main" val="3329550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C4FF2-73F7-4EC8-AC38-A888C28138E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85CECB7C-7EFC-4A18-9280-7036C27C68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871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D4CA-ED78-4F9C-B4AA-7E30A53DB3FD}"/>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ABDAEA6B-4E80-452D-AB0E-CCB3B7B7DCDD}"/>
              </a:ext>
            </a:extLst>
          </p:cNvPr>
          <p:cNvGraphicFramePr>
            <a:graphicFrameLocks noGrp="1"/>
          </p:cNvGraphicFramePr>
          <p:nvPr>
            <p:ph type="chart" sz="quarter" idx="13"/>
            <p:extLst>
              <p:ext uri="{D42A27DB-BD31-4B8C-83A1-F6EECF244321}">
                <p14:modId xmlns:p14="http://schemas.microsoft.com/office/powerpoint/2010/main" val="3272875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C77A7-D21C-4C3A-B85E-6298271E936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A7CFDEF-B91A-4B4B-9E8B-59DCA8E12E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371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6ED3-642C-448E-B90D-0CE486ED52A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341BD793-AA23-45F0-8AD1-797E9AEECBCC}"/>
              </a:ext>
            </a:extLst>
          </p:cNvPr>
          <p:cNvGraphicFramePr>
            <a:graphicFrameLocks noGrp="1"/>
          </p:cNvGraphicFramePr>
          <p:nvPr>
            <p:ph type="chart" sz="quarter" idx="13"/>
            <p:extLst>
              <p:ext uri="{D42A27DB-BD31-4B8C-83A1-F6EECF244321}">
                <p14:modId xmlns:p14="http://schemas.microsoft.com/office/powerpoint/2010/main" val="3581880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6E0EC-B3B4-4046-A2F2-29DA5171507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6353FB1-BC76-43ED-A270-F46F0ACE8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01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B9B7-9783-4AB4-87D2-2CDA39FC18AB}"/>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42307410-D067-47DE-AD5B-061AFFAA7C77}"/>
              </a:ext>
            </a:extLst>
          </p:cNvPr>
          <p:cNvGraphicFramePr>
            <a:graphicFrameLocks noGrp="1"/>
          </p:cNvGraphicFramePr>
          <p:nvPr>
            <p:ph type="chart" sz="quarter" idx="13"/>
            <p:extLst>
              <p:ext uri="{D42A27DB-BD31-4B8C-83A1-F6EECF244321}">
                <p14:modId xmlns:p14="http://schemas.microsoft.com/office/powerpoint/2010/main" val="1347263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E7429B-9CCB-4291-BEB3-C831769D54B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8E35934-212F-424A-B554-AE32681579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394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55568-B58F-49CB-9788-DF5AB65E7CBC}"/>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BC753B00-14CB-4EF7-B960-3080642FDD9B}"/>
              </a:ext>
            </a:extLst>
          </p:cNvPr>
          <p:cNvGraphicFramePr>
            <a:graphicFrameLocks noGrp="1"/>
          </p:cNvGraphicFramePr>
          <p:nvPr>
            <p:ph type="chart" sz="quarter" idx="13"/>
            <p:extLst>
              <p:ext uri="{D42A27DB-BD31-4B8C-83A1-F6EECF244321}">
                <p14:modId xmlns:p14="http://schemas.microsoft.com/office/powerpoint/2010/main" val="2028495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1DB99-3605-40F9-9F22-566DA5F70DE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D2C584E-35D3-4805-9F9F-D835E13F4F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600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6BF0-F25B-4F9C-A9ED-365436EDA437}"/>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8AEC396D-6999-40FA-B4D6-EE45B256D018}"/>
              </a:ext>
            </a:extLst>
          </p:cNvPr>
          <p:cNvGraphicFramePr>
            <a:graphicFrameLocks noGrp="1"/>
          </p:cNvGraphicFramePr>
          <p:nvPr>
            <p:ph type="chart" sz="quarter" idx="13"/>
            <p:extLst>
              <p:ext uri="{D42A27DB-BD31-4B8C-83A1-F6EECF244321}">
                <p14:modId xmlns:p14="http://schemas.microsoft.com/office/powerpoint/2010/main" val="53980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37CD5B-53B4-49D2-97ED-1AB87CDD407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7FDC89E-BA05-41EB-9CFE-AAA8A8187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17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9A0E-EC5A-4702-8DBC-3D2CF5B082CC}"/>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9A75E86E-A9E9-413F-BCC1-3F0B85A3EA7F}"/>
              </a:ext>
            </a:extLst>
          </p:cNvPr>
          <p:cNvGraphicFramePr>
            <a:graphicFrameLocks noGrp="1"/>
          </p:cNvGraphicFramePr>
          <p:nvPr>
            <p:ph type="chart" sz="quarter" idx="13"/>
            <p:extLst>
              <p:ext uri="{D42A27DB-BD31-4B8C-83A1-F6EECF244321}">
                <p14:modId xmlns:p14="http://schemas.microsoft.com/office/powerpoint/2010/main" val="1879837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8D767-6957-4FCF-A021-48D7272AC3B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CAC2A44-7E30-48DB-93CF-50DD77955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235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7C67F-02C6-4B13-9712-F6BF9649C454}"/>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5A6D7ACD-2AE1-4AFD-A44C-707A37682290}"/>
              </a:ext>
            </a:extLst>
          </p:cNvPr>
          <p:cNvGraphicFramePr>
            <a:graphicFrameLocks noGrp="1"/>
          </p:cNvGraphicFramePr>
          <p:nvPr>
            <p:ph type="chart" sz="quarter" idx="13"/>
            <p:extLst>
              <p:ext uri="{D42A27DB-BD31-4B8C-83A1-F6EECF244321}">
                <p14:modId xmlns:p14="http://schemas.microsoft.com/office/powerpoint/2010/main" val="3553870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15A47B-1BAA-432D-9EE5-56F049C0AC9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6C807B1-26C7-4E3F-BCB3-0A25FE5C2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442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0B99-2805-4869-A40B-6E18572E3EE4}"/>
              </a:ext>
            </a:extLst>
          </p:cNvPr>
          <p:cNvSpPr>
            <a:spLocks noGrp="1"/>
          </p:cNvSpPr>
          <p:nvPr>
            <p:ph type="title"/>
          </p:nvPr>
        </p:nvSpPr>
        <p:spPr/>
        <p:txBody>
          <a:bodyPr/>
          <a:lstStyle/>
          <a:p>
            <a:r>
              <a:rPr lang="en-US"/>
              <a:t>Facebook Facebook FB - Own Posts Table I-Rate (Insights)  | Buttercup Malaysia - 1 of 25</a:t>
            </a:r>
          </a:p>
        </p:txBody>
      </p:sp>
      <p:graphicFrame>
        <p:nvGraphicFramePr>
          <p:cNvPr id="5" name="Table Placeholder 4">
            <a:extLst>
              <a:ext uri="{FF2B5EF4-FFF2-40B4-BE49-F238E27FC236}">
                <a16:creationId xmlns:a16="http://schemas.microsoft.com/office/drawing/2014/main" id="{3FC98024-C1F3-4F59-A53D-CF8F809C0D53}"/>
              </a:ext>
            </a:extLst>
          </p:cNvPr>
          <p:cNvGraphicFramePr>
            <a:graphicFrameLocks noGrp="1"/>
          </p:cNvGraphicFramePr>
          <p:nvPr>
            <p:ph type="tbl" sz="quarter" idx="13"/>
            <p:extLst>
              <p:ext uri="{D42A27DB-BD31-4B8C-83A1-F6EECF244321}">
                <p14:modId xmlns:p14="http://schemas.microsoft.com/office/powerpoint/2010/main" val="223932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59219597"/>
                    </a:ext>
                  </a:extLst>
                </a:gridCol>
                <a:gridCol w="740664">
                  <a:extLst>
                    <a:ext uri="{9D8B030D-6E8A-4147-A177-3AD203B41FA5}">
                      <a16:colId xmlns:a16="http://schemas.microsoft.com/office/drawing/2014/main" val="2516448597"/>
                    </a:ext>
                  </a:extLst>
                </a:gridCol>
                <a:gridCol w="740664">
                  <a:extLst>
                    <a:ext uri="{9D8B030D-6E8A-4147-A177-3AD203B41FA5}">
                      <a16:colId xmlns:a16="http://schemas.microsoft.com/office/drawing/2014/main" val="1325736915"/>
                    </a:ext>
                  </a:extLst>
                </a:gridCol>
                <a:gridCol w="576072">
                  <a:extLst>
                    <a:ext uri="{9D8B030D-6E8A-4147-A177-3AD203B41FA5}">
                      <a16:colId xmlns:a16="http://schemas.microsoft.com/office/drawing/2014/main" val="2987366810"/>
                    </a:ext>
                  </a:extLst>
                </a:gridCol>
                <a:gridCol w="576072">
                  <a:extLst>
                    <a:ext uri="{9D8B030D-6E8A-4147-A177-3AD203B41FA5}">
                      <a16:colId xmlns:a16="http://schemas.microsoft.com/office/drawing/2014/main" val="3871062410"/>
                    </a:ext>
                  </a:extLst>
                </a:gridCol>
                <a:gridCol w="493776">
                  <a:extLst>
                    <a:ext uri="{9D8B030D-6E8A-4147-A177-3AD203B41FA5}">
                      <a16:colId xmlns:a16="http://schemas.microsoft.com/office/drawing/2014/main" val="4166429153"/>
                    </a:ext>
                  </a:extLst>
                </a:gridCol>
                <a:gridCol w="576072">
                  <a:extLst>
                    <a:ext uri="{9D8B030D-6E8A-4147-A177-3AD203B41FA5}">
                      <a16:colId xmlns:a16="http://schemas.microsoft.com/office/drawing/2014/main" val="3575005902"/>
                    </a:ext>
                  </a:extLst>
                </a:gridCol>
                <a:gridCol w="576072">
                  <a:extLst>
                    <a:ext uri="{9D8B030D-6E8A-4147-A177-3AD203B41FA5}">
                      <a16:colId xmlns:a16="http://schemas.microsoft.com/office/drawing/2014/main" val="559909933"/>
                    </a:ext>
                  </a:extLst>
                </a:gridCol>
                <a:gridCol w="576072">
                  <a:extLst>
                    <a:ext uri="{9D8B030D-6E8A-4147-A177-3AD203B41FA5}">
                      <a16:colId xmlns:a16="http://schemas.microsoft.com/office/drawing/2014/main" val="2364047910"/>
                    </a:ext>
                  </a:extLst>
                </a:gridCol>
                <a:gridCol w="576072">
                  <a:extLst>
                    <a:ext uri="{9D8B030D-6E8A-4147-A177-3AD203B41FA5}">
                      <a16:colId xmlns:a16="http://schemas.microsoft.com/office/drawing/2014/main" val="287360051"/>
                    </a:ext>
                  </a:extLst>
                </a:gridCol>
                <a:gridCol w="576072">
                  <a:extLst>
                    <a:ext uri="{9D8B030D-6E8A-4147-A177-3AD203B41FA5}">
                      <a16:colId xmlns:a16="http://schemas.microsoft.com/office/drawing/2014/main" val="2357643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1549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- 2021-11-30 10:00:01</a:t>
                      </a:r>
                      <a:r>
                        <a:rPr kumimoji="0" lang="en-US" sz="1000" b="0" i="0" u="none" strike="noStrike" kern="1200" cap="none" spc="0" normalizeH="0" baseline="0" noProof="0">
                          <a:ln>
                            <a:noFill/>
                          </a:ln>
                          <a:solidFill>
                            <a:prstClr val="black"/>
                          </a:solidFill>
                          <a:effectLst/>
                          <a:uLnTx/>
                          <a:uFillTx/>
                          <a:latin typeface="+mn-lt"/>
                          <a:ea typeface="+mn-ea"/>
                          <a:cs typeface="+mn-cs"/>
                        </a:rPr>
                        <a:t>
 Pastikan hari-hari anda sentiasa ceria dengan menggunakan Buttercup! Mulakan hari anda dengan roti bakar dengan Buttercup.
Ingat, good food = good mood!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300237621"/>
                  </a:ext>
                </a:extLst>
              </a:tr>
            </a:tbl>
          </a:graphicData>
        </a:graphic>
      </p:graphicFrame>
      <p:sp>
        <p:nvSpPr>
          <p:cNvPr id="4" name="Text Placeholder 3">
            <a:extLst>
              <a:ext uri="{FF2B5EF4-FFF2-40B4-BE49-F238E27FC236}">
                <a16:creationId xmlns:a16="http://schemas.microsoft.com/office/drawing/2014/main" id="{58450E5E-D9B6-48F1-9DF7-81BA9F8FCAA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00295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24C1-5B6D-4638-A64C-214A7DF25B85}"/>
              </a:ext>
            </a:extLst>
          </p:cNvPr>
          <p:cNvSpPr>
            <a:spLocks noGrp="1"/>
          </p:cNvSpPr>
          <p:nvPr>
            <p:ph type="title"/>
          </p:nvPr>
        </p:nvSpPr>
        <p:spPr/>
        <p:txBody>
          <a:bodyPr/>
          <a:lstStyle/>
          <a:p>
            <a:r>
              <a:rPr lang="en-US"/>
              <a:t>Facebook Facebook FB - Own Posts Table I-Rate (Insights)  | Buttercup Malaysia - 2 of 25</a:t>
            </a:r>
          </a:p>
        </p:txBody>
      </p:sp>
      <p:graphicFrame>
        <p:nvGraphicFramePr>
          <p:cNvPr id="5" name="Table Placeholder 4">
            <a:extLst>
              <a:ext uri="{FF2B5EF4-FFF2-40B4-BE49-F238E27FC236}">
                <a16:creationId xmlns:a16="http://schemas.microsoft.com/office/drawing/2014/main" id="{1D11180B-8679-4B2F-A729-5FA292A3E966}"/>
              </a:ext>
            </a:extLst>
          </p:cNvPr>
          <p:cNvGraphicFramePr>
            <a:graphicFrameLocks noGrp="1"/>
          </p:cNvGraphicFramePr>
          <p:nvPr>
            <p:ph type="tbl" sz="quarter" idx="13"/>
            <p:extLst>
              <p:ext uri="{D42A27DB-BD31-4B8C-83A1-F6EECF244321}">
                <p14:modId xmlns:p14="http://schemas.microsoft.com/office/powerpoint/2010/main" val="1666099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14567174"/>
                    </a:ext>
                  </a:extLst>
                </a:gridCol>
                <a:gridCol w="740664">
                  <a:extLst>
                    <a:ext uri="{9D8B030D-6E8A-4147-A177-3AD203B41FA5}">
                      <a16:colId xmlns:a16="http://schemas.microsoft.com/office/drawing/2014/main" val="1053711776"/>
                    </a:ext>
                  </a:extLst>
                </a:gridCol>
                <a:gridCol w="740664">
                  <a:extLst>
                    <a:ext uri="{9D8B030D-6E8A-4147-A177-3AD203B41FA5}">
                      <a16:colId xmlns:a16="http://schemas.microsoft.com/office/drawing/2014/main" val="3521767379"/>
                    </a:ext>
                  </a:extLst>
                </a:gridCol>
                <a:gridCol w="576072">
                  <a:extLst>
                    <a:ext uri="{9D8B030D-6E8A-4147-A177-3AD203B41FA5}">
                      <a16:colId xmlns:a16="http://schemas.microsoft.com/office/drawing/2014/main" val="263593122"/>
                    </a:ext>
                  </a:extLst>
                </a:gridCol>
                <a:gridCol w="576072">
                  <a:extLst>
                    <a:ext uri="{9D8B030D-6E8A-4147-A177-3AD203B41FA5}">
                      <a16:colId xmlns:a16="http://schemas.microsoft.com/office/drawing/2014/main" val="2353245962"/>
                    </a:ext>
                  </a:extLst>
                </a:gridCol>
                <a:gridCol w="493776">
                  <a:extLst>
                    <a:ext uri="{9D8B030D-6E8A-4147-A177-3AD203B41FA5}">
                      <a16:colId xmlns:a16="http://schemas.microsoft.com/office/drawing/2014/main" val="482268535"/>
                    </a:ext>
                  </a:extLst>
                </a:gridCol>
                <a:gridCol w="576072">
                  <a:extLst>
                    <a:ext uri="{9D8B030D-6E8A-4147-A177-3AD203B41FA5}">
                      <a16:colId xmlns:a16="http://schemas.microsoft.com/office/drawing/2014/main" val="3921169289"/>
                    </a:ext>
                  </a:extLst>
                </a:gridCol>
                <a:gridCol w="576072">
                  <a:extLst>
                    <a:ext uri="{9D8B030D-6E8A-4147-A177-3AD203B41FA5}">
                      <a16:colId xmlns:a16="http://schemas.microsoft.com/office/drawing/2014/main" val="135036837"/>
                    </a:ext>
                  </a:extLst>
                </a:gridCol>
                <a:gridCol w="576072">
                  <a:extLst>
                    <a:ext uri="{9D8B030D-6E8A-4147-A177-3AD203B41FA5}">
                      <a16:colId xmlns:a16="http://schemas.microsoft.com/office/drawing/2014/main" val="4135058250"/>
                    </a:ext>
                  </a:extLst>
                </a:gridCol>
                <a:gridCol w="576072">
                  <a:extLst>
                    <a:ext uri="{9D8B030D-6E8A-4147-A177-3AD203B41FA5}">
                      <a16:colId xmlns:a16="http://schemas.microsoft.com/office/drawing/2014/main" val="2684467576"/>
                    </a:ext>
                  </a:extLst>
                </a:gridCol>
                <a:gridCol w="576072">
                  <a:extLst>
                    <a:ext uri="{9D8B030D-6E8A-4147-A177-3AD203B41FA5}">
                      <a16:colId xmlns:a16="http://schemas.microsoft.com/office/drawing/2014/main" val="79512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2029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- 2021-11-29 10:00:06</a:t>
                      </a:r>
                      <a:r>
                        <a:rPr kumimoji="0" lang="en-US" sz="1000" b="0" i="0" u="none" strike="noStrike" kern="1200" cap="none" spc="0" normalizeH="0" baseline="0" noProof="0">
                          <a:ln>
                            <a:noFill/>
                          </a:ln>
                          <a:solidFill>
                            <a:prstClr val="black"/>
                          </a:solidFill>
                          <a:effectLst/>
                          <a:uLnTx/>
                          <a:uFillTx/>
                          <a:latin typeface="+mn-lt"/>
                          <a:ea typeface="+mn-ea"/>
                          <a:cs typeface="+mn-cs"/>
                        </a:rPr>
                        <a:t>
 Fight that Monday blues with some easy cheesy goodness! 
Pagi-pagi ni boleh la cuba sandwich keju Buttercup untuk memulakan hari anda! 
#ResipiButtercup #SedapDenganButtercup #HomemadeWithLove
Sandwich Keju Buttercup
Ingredients
For the Garlic Butter:
1/4 cup Buttercup Garlic Spread
1/4 tsp salt
For the Grilled Cheese:
8 slices of honey wheat bread (or any type that you like)
4 thin slices Swiss cheese
4 thin slices cheddar cheese
4 thin slices mozzarella cheese.
Arahan: 
1. Panaskan kuali dengan api perlahan. 
2. Ambil satu keping roti, letakkan sepotong keju Swiss, kemudian cheddar, kemudian mozarella dan tutupkan dengan sekeping roti yang lain. 
3. Sapukan kedua-dua bahagian roti dengan Buttercup Garlic Spread dan masak di atas kuali yang telah dipanaskan tadi. 
4. Balikkan sandwich anda setelah beberapa minit sehingga kelihatan perang keemasan. 
5. Masak lagi selama 2 minit sehingga keju cair sepenuhnya. 
Siap! 
Sumber: https://lmld.org/garlic-butter-grilled-cheese/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extLst>
                  <a:ext uri="{0D108BD9-81ED-4DB2-BD59-A6C34878D82A}">
                    <a16:rowId xmlns:a16="http://schemas.microsoft.com/office/drawing/2014/main" val="2966552968"/>
                  </a:ext>
                </a:extLst>
              </a:tr>
            </a:tbl>
          </a:graphicData>
        </a:graphic>
      </p:graphicFrame>
      <p:sp>
        <p:nvSpPr>
          <p:cNvPr id="4" name="Text Placeholder 3">
            <a:extLst>
              <a:ext uri="{FF2B5EF4-FFF2-40B4-BE49-F238E27FC236}">
                <a16:creationId xmlns:a16="http://schemas.microsoft.com/office/drawing/2014/main" id="{30C1C0A7-C257-4D2F-A13F-57659316A3B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89403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FE397-DCA5-474C-A5DD-8BFDBA9C3366}"/>
              </a:ext>
            </a:extLst>
          </p:cNvPr>
          <p:cNvSpPr>
            <a:spLocks noGrp="1"/>
          </p:cNvSpPr>
          <p:nvPr>
            <p:ph type="title"/>
          </p:nvPr>
        </p:nvSpPr>
        <p:spPr/>
        <p:txBody>
          <a:bodyPr/>
          <a:lstStyle/>
          <a:p>
            <a:r>
              <a:rPr lang="en-US"/>
              <a:t>Facebook Facebook FB - Own Posts Table I-Rate (Insights)  | Buttercup Malaysia - 3 of 25</a:t>
            </a:r>
          </a:p>
        </p:txBody>
      </p:sp>
      <p:graphicFrame>
        <p:nvGraphicFramePr>
          <p:cNvPr id="5" name="Table Placeholder 4">
            <a:extLst>
              <a:ext uri="{FF2B5EF4-FFF2-40B4-BE49-F238E27FC236}">
                <a16:creationId xmlns:a16="http://schemas.microsoft.com/office/drawing/2014/main" id="{D6B3959F-9F9E-449E-8C3B-C265115C221E}"/>
              </a:ext>
            </a:extLst>
          </p:cNvPr>
          <p:cNvGraphicFramePr>
            <a:graphicFrameLocks noGrp="1"/>
          </p:cNvGraphicFramePr>
          <p:nvPr>
            <p:ph type="tbl" sz="quarter" idx="13"/>
            <p:extLst>
              <p:ext uri="{D42A27DB-BD31-4B8C-83A1-F6EECF244321}">
                <p14:modId xmlns:p14="http://schemas.microsoft.com/office/powerpoint/2010/main" val="161074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97640147"/>
                    </a:ext>
                  </a:extLst>
                </a:gridCol>
                <a:gridCol w="740664">
                  <a:extLst>
                    <a:ext uri="{9D8B030D-6E8A-4147-A177-3AD203B41FA5}">
                      <a16:colId xmlns:a16="http://schemas.microsoft.com/office/drawing/2014/main" val="1151710315"/>
                    </a:ext>
                  </a:extLst>
                </a:gridCol>
                <a:gridCol w="740664">
                  <a:extLst>
                    <a:ext uri="{9D8B030D-6E8A-4147-A177-3AD203B41FA5}">
                      <a16:colId xmlns:a16="http://schemas.microsoft.com/office/drawing/2014/main" val="1370171057"/>
                    </a:ext>
                  </a:extLst>
                </a:gridCol>
                <a:gridCol w="576072">
                  <a:extLst>
                    <a:ext uri="{9D8B030D-6E8A-4147-A177-3AD203B41FA5}">
                      <a16:colId xmlns:a16="http://schemas.microsoft.com/office/drawing/2014/main" val="26852147"/>
                    </a:ext>
                  </a:extLst>
                </a:gridCol>
                <a:gridCol w="576072">
                  <a:extLst>
                    <a:ext uri="{9D8B030D-6E8A-4147-A177-3AD203B41FA5}">
                      <a16:colId xmlns:a16="http://schemas.microsoft.com/office/drawing/2014/main" val="3690908230"/>
                    </a:ext>
                  </a:extLst>
                </a:gridCol>
                <a:gridCol w="493776">
                  <a:extLst>
                    <a:ext uri="{9D8B030D-6E8A-4147-A177-3AD203B41FA5}">
                      <a16:colId xmlns:a16="http://schemas.microsoft.com/office/drawing/2014/main" val="3833353598"/>
                    </a:ext>
                  </a:extLst>
                </a:gridCol>
                <a:gridCol w="576072">
                  <a:extLst>
                    <a:ext uri="{9D8B030D-6E8A-4147-A177-3AD203B41FA5}">
                      <a16:colId xmlns:a16="http://schemas.microsoft.com/office/drawing/2014/main" val="2206919191"/>
                    </a:ext>
                  </a:extLst>
                </a:gridCol>
                <a:gridCol w="576072">
                  <a:extLst>
                    <a:ext uri="{9D8B030D-6E8A-4147-A177-3AD203B41FA5}">
                      <a16:colId xmlns:a16="http://schemas.microsoft.com/office/drawing/2014/main" val="880508025"/>
                    </a:ext>
                  </a:extLst>
                </a:gridCol>
                <a:gridCol w="576072">
                  <a:extLst>
                    <a:ext uri="{9D8B030D-6E8A-4147-A177-3AD203B41FA5}">
                      <a16:colId xmlns:a16="http://schemas.microsoft.com/office/drawing/2014/main" val="1421517719"/>
                    </a:ext>
                  </a:extLst>
                </a:gridCol>
                <a:gridCol w="576072">
                  <a:extLst>
                    <a:ext uri="{9D8B030D-6E8A-4147-A177-3AD203B41FA5}">
                      <a16:colId xmlns:a16="http://schemas.microsoft.com/office/drawing/2014/main" val="2244963020"/>
                    </a:ext>
                  </a:extLst>
                </a:gridCol>
                <a:gridCol w="576072">
                  <a:extLst>
                    <a:ext uri="{9D8B030D-6E8A-4147-A177-3AD203B41FA5}">
                      <a16:colId xmlns:a16="http://schemas.microsoft.com/office/drawing/2014/main" val="284548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117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- 2021-11-28 11:30:00</a:t>
                      </a:r>
                      <a:r>
                        <a:rPr kumimoji="0" lang="en-US" sz="1000" b="0" i="0" u="none" strike="noStrike" kern="1200" cap="none" spc="0" normalizeH="0" baseline="0" noProof="0">
                          <a:ln>
                            <a:noFill/>
                          </a:ln>
                          <a:solidFill>
                            <a:prstClr val="black"/>
                          </a:solidFill>
                          <a:effectLst/>
                          <a:uLnTx/>
                          <a:uFillTx/>
                          <a:latin typeface="+mn-lt"/>
                          <a:ea typeface="+mn-ea"/>
                          <a:cs typeface="+mn-cs"/>
                        </a:rPr>
                        <a:t>
 We love pancakes too! Thank you Yoni Siew for adding that extra goodness of taste, aroma and nutrition to your everyday life with Buttercup Margarine Spread :)
_____________________________
Repost: 
My favourite Buttercup brand has launched their new Buttercup margarine that is healthy and tasty! 🤩
I love having pancakes as breakfast 🥞 after discovering the new Buttercup margarine, I started adding it into my pancake recipe for the goodness of taste, aroma and nutrition 😋
The Buttercup margarine is a healthier choice as it is cholesterol-free and packed with Vitamin A, D3 and E 🧈
What’s your go-to breakfast menu?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696842619"/>
                  </a:ext>
                </a:extLst>
              </a:tr>
            </a:tbl>
          </a:graphicData>
        </a:graphic>
      </p:graphicFrame>
      <p:sp>
        <p:nvSpPr>
          <p:cNvPr id="4" name="Text Placeholder 3">
            <a:extLst>
              <a:ext uri="{FF2B5EF4-FFF2-40B4-BE49-F238E27FC236}">
                <a16:creationId xmlns:a16="http://schemas.microsoft.com/office/drawing/2014/main" id="{EBB9C847-9C11-4F26-8836-538E21857F4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55839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3CB4-B7FC-456D-B897-C5E8982563EF}"/>
              </a:ext>
            </a:extLst>
          </p:cNvPr>
          <p:cNvSpPr>
            <a:spLocks noGrp="1"/>
          </p:cNvSpPr>
          <p:nvPr>
            <p:ph type="title"/>
          </p:nvPr>
        </p:nvSpPr>
        <p:spPr/>
        <p:txBody>
          <a:bodyPr/>
          <a:lstStyle/>
          <a:p>
            <a:r>
              <a:rPr lang="en-US"/>
              <a:t>Facebook Facebook FB - Own Posts Table I-Rate (Insights)  | Buttercup Malaysia - 4 of 25</a:t>
            </a:r>
          </a:p>
        </p:txBody>
      </p:sp>
      <p:graphicFrame>
        <p:nvGraphicFramePr>
          <p:cNvPr id="5" name="Table Placeholder 4">
            <a:extLst>
              <a:ext uri="{FF2B5EF4-FFF2-40B4-BE49-F238E27FC236}">
                <a16:creationId xmlns:a16="http://schemas.microsoft.com/office/drawing/2014/main" id="{62A088D5-D915-46FC-8E72-46EF2CD490B4}"/>
              </a:ext>
            </a:extLst>
          </p:cNvPr>
          <p:cNvGraphicFramePr>
            <a:graphicFrameLocks noGrp="1"/>
          </p:cNvGraphicFramePr>
          <p:nvPr>
            <p:ph type="tbl" sz="quarter" idx="13"/>
            <p:extLst>
              <p:ext uri="{D42A27DB-BD31-4B8C-83A1-F6EECF244321}">
                <p14:modId xmlns:p14="http://schemas.microsoft.com/office/powerpoint/2010/main" val="919940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1925366"/>
                    </a:ext>
                  </a:extLst>
                </a:gridCol>
                <a:gridCol w="740664">
                  <a:extLst>
                    <a:ext uri="{9D8B030D-6E8A-4147-A177-3AD203B41FA5}">
                      <a16:colId xmlns:a16="http://schemas.microsoft.com/office/drawing/2014/main" val="1059703718"/>
                    </a:ext>
                  </a:extLst>
                </a:gridCol>
                <a:gridCol w="740664">
                  <a:extLst>
                    <a:ext uri="{9D8B030D-6E8A-4147-A177-3AD203B41FA5}">
                      <a16:colId xmlns:a16="http://schemas.microsoft.com/office/drawing/2014/main" val="313483926"/>
                    </a:ext>
                  </a:extLst>
                </a:gridCol>
                <a:gridCol w="576072">
                  <a:extLst>
                    <a:ext uri="{9D8B030D-6E8A-4147-A177-3AD203B41FA5}">
                      <a16:colId xmlns:a16="http://schemas.microsoft.com/office/drawing/2014/main" val="460115162"/>
                    </a:ext>
                  </a:extLst>
                </a:gridCol>
                <a:gridCol w="576072">
                  <a:extLst>
                    <a:ext uri="{9D8B030D-6E8A-4147-A177-3AD203B41FA5}">
                      <a16:colId xmlns:a16="http://schemas.microsoft.com/office/drawing/2014/main" val="2250480909"/>
                    </a:ext>
                  </a:extLst>
                </a:gridCol>
                <a:gridCol w="493776">
                  <a:extLst>
                    <a:ext uri="{9D8B030D-6E8A-4147-A177-3AD203B41FA5}">
                      <a16:colId xmlns:a16="http://schemas.microsoft.com/office/drawing/2014/main" val="2997038828"/>
                    </a:ext>
                  </a:extLst>
                </a:gridCol>
                <a:gridCol w="576072">
                  <a:extLst>
                    <a:ext uri="{9D8B030D-6E8A-4147-A177-3AD203B41FA5}">
                      <a16:colId xmlns:a16="http://schemas.microsoft.com/office/drawing/2014/main" val="2007556361"/>
                    </a:ext>
                  </a:extLst>
                </a:gridCol>
                <a:gridCol w="576072">
                  <a:extLst>
                    <a:ext uri="{9D8B030D-6E8A-4147-A177-3AD203B41FA5}">
                      <a16:colId xmlns:a16="http://schemas.microsoft.com/office/drawing/2014/main" val="3479880706"/>
                    </a:ext>
                  </a:extLst>
                </a:gridCol>
                <a:gridCol w="576072">
                  <a:extLst>
                    <a:ext uri="{9D8B030D-6E8A-4147-A177-3AD203B41FA5}">
                      <a16:colId xmlns:a16="http://schemas.microsoft.com/office/drawing/2014/main" val="1730002752"/>
                    </a:ext>
                  </a:extLst>
                </a:gridCol>
                <a:gridCol w="576072">
                  <a:extLst>
                    <a:ext uri="{9D8B030D-6E8A-4147-A177-3AD203B41FA5}">
                      <a16:colId xmlns:a16="http://schemas.microsoft.com/office/drawing/2014/main" val="1942498079"/>
                    </a:ext>
                  </a:extLst>
                </a:gridCol>
                <a:gridCol w="576072">
                  <a:extLst>
                    <a:ext uri="{9D8B030D-6E8A-4147-A177-3AD203B41FA5}">
                      <a16:colId xmlns:a16="http://schemas.microsoft.com/office/drawing/2014/main" val="301334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235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- 2021-11-26 10:30:00</a:t>
                      </a:r>
                      <a:r>
                        <a:rPr kumimoji="0" lang="en-US" sz="1000" b="0" i="0" u="none" strike="noStrike" kern="1200" cap="none" spc="0" normalizeH="0" baseline="0" noProof="0">
                          <a:ln>
                            <a:noFill/>
                          </a:ln>
                          <a:solidFill>
                            <a:prstClr val="black"/>
                          </a:solidFill>
                          <a:effectLst/>
                          <a:uLnTx/>
                          <a:uFillTx/>
                          <a:latin typeface="+mn-lt"/>
                          <a:ea typeface="+mn-ea"/>
                          <a:cs typeface="+mn-cs"/>
                        </a:rPr>
                        <a:t>
 Raih semua kelebihan minyak zaitun bersama Buttercup Extra Virgin Olive Spread! 
Dapatkan sekarang di pasaraya berdekatan anda atau secara online di Lazada!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2308238767"/>
                  </a:ext>
                </a:extLst>
              </a:tr>
            </a:tbl>
          </a:graphicData>
        </a:graphic>
      </p:graphicFrame>
      <p:sp>
        <p:nvSpPr>
          <p:cNvPr id="4" name="Text Placeholder 3">
            <a:extLst>
              <a:ext uri="{FF2B5EF4-FFF2-40B4-BE49-F238E27FC236}">
                <a16:creationId xmlns:a16="http://schemas.microsoft.com/office/drawing/2014/main" id="{18CB1F3E-842F-4FCD-841D-ED024E8E074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4329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B685-DCDB-4D9F-8F6F-CEE5A23A81DC}"/>
              </a:ext>
            </a:extLst>
          </p:cNvPr>
          <p:cNvSpPr>
            <a:spLocks noGrp="1"/>
          </p:cNvSpPr>
          <p:nvPr>
            <p:ph type="title"/>
          </p:nvPr>
        </p:nvSpPr>
        <p:spPr/>
        <p:txBody>
          <a:bodyPr/>
          <a:lstStyle/>
          <a:p>
            <a:r>
              <a:rPr lang="en-US"/>
              <a:t>Facebook Facebook FB - Own Posts Table I-Rate (Insights)  | Buttercup Malaysia - 5 of 25</a:t>
            </a:r>
          </a:p>
        </p:txBody>
      </p:sp>
      <p:graphicFrame>
        <p:nvGraphicFramePr>
          <p:cNvPr id="5" name="Table Placeholder 4">
            <a:extLst>
              <a:ext uri="{FF2B5EF4-FFF2-40B4-BE49-F238E27FC236}">
                <a16:creationId xmlns:a16="http://schemas.microsoft.com/office/drawing/2014/main" id="{57A78C5F-E8C7-4E27-B211-039CA9691A28}"/>
              </a:ext>
            </a:extLst>
          </p:cNvPr>
          <p:cNvGraphicFramePr>
            <a:graphicFrameLocks noGrp="1"/>
          </p:cNvGraphicFramePr>
          <p:nvPr>
            <p:ph type="tbl" sz="quarter" idx="13"/>
            <p:extLst>
              <p:ext uri="{D42A27DB-BD31-4B8C-83A1-F6EECF244321}">
                <p14:modId xmlns:p14="http://schemas.microsoft.com/office/powerpoint/2010/main" val="3259981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7794311"/>
                    </a:ext>
                  </a:extLst>
                </a:gridCol>
                <a:gridCol w="740664">
                  <a:extLst>
                    <a:ext uri="{9D8B030D-6E8A-4147-A177-3AD203B41FA5}">
                      <a16:colId xmlns:a16="http://schemas.microsoft.com/office/drawing/2014/main" val="866146660"/>
                    </a:ext>
                  </a:extLst>
                </a:gridCol>
                <a:gridCol w="740664">
                  <a:extLst>
                    <a:ext uri="{9D8B030D-6E8A-4147-A177-3AD203B41FA5}">
                      <a16:colId xmlns:a16="http://schemas.microsoft.com/office/drawing/2014/main" val="1108159218"/>
                    </a:ext>
                  </a:extLst>
                </a:gridCol>
                <a:gridCol w="576072">
                  <a:extLst>
                    <a:ext uri="{9D8B030D-6E8A-4147-A177-3AD203B41FA5}">
                      <a16:colId xmlns:a16="http://schemas.microsoft.com/office/drawing/2014/main" val="396720661"/>
                    </a:ext>
                  </a:extLst>
                </a:gridCol>
                <a:gridCol w="576072">
                  <a:extLst>
                    <a:ext uri="{9D8B030D-6E8A-4147-A177-3AD203B41FA5}">
                      <a16:colId xmlns:a16="http://schemas.microsoft.com/office/drawing/2014/main" val="4213614284"/>
                    </a:ext>
                  </a:extLst>
                </a:gridCol>
                <a:gridCol w="493776">
                  <a:extLst>
                    <a:ext uri="{9D8B030D-6E8A-4147-A177-3AD203B41FA5}">
                      <a16:colId xmlns:a16="http://schemas.microsoft.com/office/drawing/2014/main" val="2023736021"/>
                    </a:ext>
                  </a:extLst>
                </a:gridCol>
                <a:gridCol w="576072">
                  <a:extLst>
                    <a:ext uri="{9D8B030D-6E8A-4147-A177-3AD203B41FA5}">
                      <a16:colId xmlns:a16="http://schemas.microsoft.com/office/drawing/2014/main" val="4134042399"/>
                    </a:ext>
                  </a:extLst>
                </a:gridCol>
                <a:gridCol w="576072">
                  <a:extLst>
                    <a:ext uri="{9D8B030D-6E8A-4147-A177-3AD203B41FA5}">
                      <a16:colId xmlns:a16="http://schemas.microsoft.com/office/drawing/2014/main" val="1957121075"/>
                    </a:ext>
                  </a:extLst>
                </a:gridCol>
                <a:gridCol w="576072">
                  <a:extLst>
                    <a:ext uri="{9D8B030D-6E8A-4147-A177-3AD203B41FA5}">
                      <a16:colId xmlns:a16="http://schemas.microsoft.com/office/drawing/2014/main" val="3006326008"/>
                    </a:ext>
                  </a:extLst>
                </a:gridCol>
                <a:gridCol w="576072">
                  <a:extLst>
                    <a:ext uri="{9D8B030D-6E8A-4147-A177-3AD203B41FA5}">
                      <a16:colId xmlns:a16="http://schemas.microsoft.com/office/drawing/2014/main" val="1072447442"/>
                    </a:ext>
                  </a:extLst>
                </a:gridCol>
                <a:gridCol w="576072">
                  <a:extLst>
                    <a:ext uri="{9D8B030D-6E8A-4147-A177-3AD203B41FA5}">
                      <a16:colId xmlns:a16="http://schemas.microsoft.com/office/drawing/2014/main" val="23928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6631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- 2021-11-25 14:10:00</a:t>
                      </a:r>
                      <a:r>
                        <a:rPr kumimoji="0" lang="en-US" sz="1000" b="0" i="0" u="none" strike="noStrike" kern="1200" cap="none" spc="0" normalizeH="0" baseline="0" noProof="0">
                          <a:ln>
                            <a:noFill/>
                          </a:ln>
                          <a:solidFill>
                            <a:prstClr val="black"/>
                          </a:solidFill>
                          <a:effectLst/>
                          <a:uLnTx/>
                          <a:uFillTx/>
                          <a:latin typeface="+mn-lt"/>
                          <a:ea typeface="+mn-ea"/>
                          <a:cs typeface="+mn-cs"/>
                        </a:rPr>
                        <a:t>
 Let's get into the spirit of the holidays with Buttercup’s lemon cupcakes! You know it's good, if it’s Buttercup ;)
Don’t forget to share and give it love! 
Get your Buttercup Luxury Spread at your nearest supermarket!
#ResipiButtercup #SedapDenganButtercup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037239686"/>
                  </a:ext>
                </a:extLst>
              </a:tr>
            </a:tbl>
          </a:graphicData>
        </a:graphic>
      </p:graphicFrame>
      <p:sp>
        <p:nvSpPr>
          <p:cNvPr id="4" name="Text Placeholder 3">
            <a:extLst>
              <a:ext uri="{FF2B5EF4-FFF2-40B4-BE49-F238E27FC236}">
                <a16:creationId xmlns:a16="http://schemas.microsoft.com/office/drawing/2014/main" id="{F229622F-3B45-42FA-967F-A7467B50E8B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09149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60D1-0249-43DE-A03D-4D59395898E2}"/>
              </a:ext>
            </a:extLst>
          </p:cNvPr>
          <p:cNvSpPr>
            <a:spLocks noGrp="1"/>
          </p:cNvSpPr>
          <p:nvPr>
            <p:ph type="title"/>
          </p:nvPr>
        </p:nvSpPr>
        <p:spPr/>
        <p:txBody>
          <a:bodyPr/>
          <a:lstStyle/>
          <a:p>
            <a:r>
              <a:rPr lang="en-US"/>
              <a:t>Facebook Facebook FB - Own Posts Table I-Rate (Insights)  | Buttercup Malaysia - 6 of 25</a:t>
            </a:r>
          </a:p>
        </p:txBody>
      </p:sp>
      <p:graphicFrame>
        <p:nvGraphicFramePr>
          <p:cNvPr id="5" name="Table Placeholder 4">
            <a:extLst>
              <a:ext uri="{FF2B5EF4-FFF2-40B4-BE49-F238E27FC236}">
                <a16:creationId xmlns:a16="http://schemas.microsoft.com/office/drawing/2014/main" id="{3287181C-06EF-413E-8AAB-0C9E6D93A2B6}"/>
              </a:ext>
            </a:extLst>
          </p:cNvPr>
          <p:cNvGraphicFramePr>
            <a:graphicFrameLocks noGrp="1"/>
          </p:cNvGraphicFramePr>
          <p:nvPr>
            <p:ph type="tbl" sz="quarter" idx="13"/>
            <p:extLst>
              <p:ext uri="{D42A27DB-BD31-4B8C-83A1-F6EECF244321}">
                <p14:modId xmlns:p14="http://schemas.microsoft.com/office/powerpoint/2010/main" val="348077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31150894"/>
                    </a:ext>
                  </a:extLst>
                </a:gridCol>
                <a:gridCol w="740664">
                  <a:extLst>
                    <a:ext uri="{9D8B030D-6E8A-4147-A177-3AD203B41FA5}">
                      <a16:colId xmlns:a16="http://schemas.microsoft.com/office/drawing/2014/main" val="3658132894"/>
                    </a:ext>
                  </a:extLst>
                </a:gridCol>
                <a:gridCol w="740664">
                  <a:extLst>
                    <a:ext uri="{9D8B030D-6E8A-4147-A177-3AD203B41FA5}">
                      <a16:colId xmlns:a16="http://schemas.microsoft.com/office/drawing/2014/main" val="1816393869"/>
                    </a:ext>
                  </a:extLst>
                </a:gridCol>
                <a:gridCol w="576072">
                  <a:extLst>
                    <a:ext uri="{9D8B030D-6E8A-4147-A177-3AD203B41FA5}">
                      <a16:colId xmlns:a16="http://schemas.microsoft.com/office/drawing/2014/main" val="2165552525"/>
                    </a:ext>
                  </a:extLst>
                </a:gridCol>
                <a:gridCol w="576072">
                  <a:extLst>
                    <a:ext uri="{9D8B030D-6E8A-4147-A177-3AD203B41FA5}">
                      <a16:colId xmlns:a16="http://schemas.microsoft.com/office/drawing/2014/main" val="2342903629"/>
                    </a:ext>
                  </a:extLst>
                </a:gridCol>
                <a:gridCol w="493776">
                  <a:extLst>
                    <a:ext uri="{9D8B030D-6E8A-4147-A177-3AD203B41FA5}">
                      <a16:colId xmlns:a16="http://schemas.microsoft.com/office/drawing/2014/main" val="1047128306"/>
                    </a:ext>
                  </a:extLst>
                </a:gridCol>
                <a:gridCol w="576072">
                  <a:extLst>
                    <a:ext uri="{9D8B030D-6E8A-4147-A177-3AD203B41FA5}">
                      <a16:colId xmlns:a16="http://schemas.microsoft.com/office/drawing/2014/main" val="3255003269"/>
                    </a:ext>
                  </a:extLst>
                </a:gridCol>
                <a:gridCol w="576072">
                  <a:extLst>
                    <a:ext uri="{9D8B030D-6E8A-4147-A177-3AD203B41FA5}">
                      <a16:colId xmlns:a16="http://schemas.microsoft.com/office/drawing/2014/main" val="4105240570"/>
                    </a:ext>
                  </a:extLst>
                </a:gridCol>
                <a:gridCol w="576072">
                  <a:extLst>
                    <a:ext uri="{9D8B030D-6E8A-4147-A177-3AD203B41FA5}">
                      <a16:colId xmlns:a16="http://schemas.microsoft.com/office/drawing/2014/main" val="4294270077"/>
                    </a:ext>
                  </a:extLst>
                </a:gridCol>
                <a:gridCol w="576072">
                  <a:extLst>
                    <a:ext uri="{9D8B030D-6E8A-4147-A177-3AD203B41FA5}">
                      <a16:colId xmlns:a16="http://schemas.microsoft.com/office/drawing/2014/main" val="1486337500"/>
                    </a:ext>
                  </a:extLst>
                </a:gridCol>
                <a:gridCol w="576072">
                  <a:extLst>
                    <a:ext uri="{9D8B030D-6E8A-4147-A177-3AD203B41FA5}">
                      <a16:colId xmlns:a16="http://schemas.microsoft.com/office/drawing/2014/main" val="244690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335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- 2021-11-24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Pilih dan Menang! 
Anda hanya ada roti, mana satu yang anda akan pilih? Kongsikan pilihan anda dan menangi hadiah menarik! 
Anda hanya perlu ikuti langkah mudah ini:
1. Pastikan anda LIKE Facebook Buttercup.
2. Kongsikan pilihan anda di ruangan komen. 
3. Share dan Tag 5 rakan-rakan anda! 
Mudah kan? 
Hanya 3 pemenang bertuah yang akan dipilih 
untuk memenangi hadiah menarik! Jangan lepaskan peluang anda! 
Peraduan tamat pada: 30 November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extLst>
                  <a:ext uri="{0D108BD9-81ED-4DB2-BD59-A6C34878D82A}">
                    <a16:rowId xmlns:a16="http://schemas.microsoft.com/office/drawing/2014/main" val="1480166192"/>
                  </a:ext>
                </a:extLst>
              </a:tr>
            </a:tbl>
          </a:graphicData>
        </a:graphic>
      </p:graphicFrame>
      <p:sp>
        <p:nvSpPr>
          <p:cNvPr id="4" name="Text Placeholder 3">
            <a:extLst>
              <a:ext uri="{FF2B5EF4-FFF2-40B4-BE49-F238E27FC236}">
                <a16:creationId xmlns:a16="http://schemas.microsoft.com/office/drawing/2014/main" id="{E9F8F094-97DB-41E4-8DCA-153338C5BED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71971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D16E4-1471-4155-B20E-68D234D80B27}"/>
              </a:ext>
            </a:extLst>
          </p:cNvPr>
          <p:cNvSpPr>
            <a:spLocks noGrp="1"/>
          </p:cNvSpPr>
          <p:nvPr>
            <p:ph type="title"/>
          </p:nvPr>
        </p:nvSpPr>
        <p:spPr/>
        <p:txBody>
          <a:bodyPr/>
          <a:lstStyle/>
          <a:p>
            <a:r>
              <a:rPr lang="en-US"/>
              <a:t>Facebook Facebook FB - Own Posts Table I-Rate (Insights)  | Buttercup Malaysia - 7 of 25</a:t>
            </a:r>
          </a:p>
        </p:txBody>
      </p:sp>
      <p:graphicFrame>
        <p:nvGraphicFramePr>
          <p:cNvPr id="5" name="Table Placeholder 4">
            <a:extLst>
              <a:ext uri="{FF2B5EF4-FFF2-40B4-BE49-F238E27FC236}">
                <a16:creationId xmlns:a16="http://schemas.microsoft.com/office/drawing/2014/main" id="{6DE61081-32F0-4A3B-BE72-6C296AF1328A}"/>
              </a:ext>
            </a:extLst>
          </p:cNvPr>
          <p:cNvGraphicFramePr>
            <a:graphicFrameLocks noGrp="1"/>
          </p:cNvGraphicFramePr>
          <p:nvPr>
            <p:ph type="tbl" sz="quarter" idx="13"/>
            <p:extLst>
              <p:ext uri="{D42A27DB-BD31-4B8C-83A1-F6EECF244321}">
                <p14:modId xmlns:p14="http://schemas.microsoft.com/office/powerpoint/2010/main" val="322691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29074721"/>
                    </a:ext>
                  </a:extLst>
                </a:gridCol>
                <a:gridCol w="740664">
                  <a:extLst>
                    <a:ext uri="{9D8B030D-6E8A-4147-A177-3AD203B41FA5}">
                      <a16:colId xmlns:a16="http://schemas.microsoft.com/office/drawing/2014/main" val="3232671490"/>
                    </a:ext>
                  </a:extLst>
                </a:gridCol>
                <a:gridCol w="740664">
                  <a:extLst>
                    <a:ext uri="{9D8B030D-6E8A-4147-A177-3AD203B41FA5}">
                      <a16:colId xmlns:a16="http://schemas.microsoft.com/office/drawing/2014/main" val="1223169933"/>
                    </a:ext>
                  </a:extLst>
                </a:gridCol>
                <a:gridCol w="576072">
                  <a:extLst>
                    <a:ext uri="{9D8B030D-6E8A-4147-A177-3AD203B41FA5}">
                      <a16:colId xmlns:a16="http://schemas.microsoft.com/office/drawing/2014/main" val="411203444"/>
                    </a:ext>
                  </a:extLst>
                </a:gridCol>
                <a:gridCol w="576072">
                  <a:extLst>
                    <a:ext uri="{9D8B030D-6E8A-4147-A177-3AD203B41FA5}">
                      <a16:colId xmlns:a16="http://schemas.microsoft.com/office/drawing/2014/main" val="2382116740"/>
                    </a:ext>
                  </a:extLst>
                </a:gridCol>
                <a:gridCol w="493776">
                  <a:extLst>
                    <a:ext uri="{9D8B030D-6E8A-4147-A177-3AD203B41FA5}">
                      <a16:colId xmlns:a16="http://schemas.microsoft.com/office/drawing/2014/main" val="2735352557"/>
                    </a:ext>
                  </a:extLst>
                </a:gridCol>
                <a:gridCol w="576072">
                  <a:extLst>
                    <a:ext uri="{9D8B030D-6E8A-4147-A177-3AD203B41FA5}">
                      <a16:colId xmlns:a16="http://schemas.microsoft.com/office/drawing/2014/main" val="83302917"/>
                    </a:ext>
                  </a:extLst>
                </a:gridCol>
                <a:gridCol w="576072">
                  <a:extLst>
                    <a:ext uri="{9D8B030D-6E8A-4147-A177-3AD203B41FA5}">
                      <a16:colId xmlns:a16="http://schemas.microsoft.com/office/drawing/2014/main" val="3296863632"/>
                    </a:ext>
                  </a:extLst>
                </a:gridCol>
                <a:gridCol w="576072">
                  <a:extLst>
                    <a:ext uri="{9D8B030D-6E8A-4147-A177-3AD203B41FA5}">
                      <a16:colId xmlns:a16="http://schemas.microsoft.com/office/drawing/2014/main" val="4279869955"/>
                    </a:ext>
                  </a:extLst>
                </a:gridCol>
                <a:gridCol w="576072">
                  <a:extLst>
                    <a:ext uri="{9D8B030D-6E8A-4147-A177-3AD203B41FA5}">
                      <a16:colId xmlns:a16="http://schemas.microsoft.com/office/drawing/2014/main" val="2768746875"/>
                    </a:ext>
                  </a:extLst>
                </a:gridCol>
                <a:gridCol w="576072">
                  <a:extLst>
                    <a:ext uri="{9D8B030D-6E8A-4147-A177-3AD203B41FA5}">
                      <a16:colId xmlns:a16="http://schemas.microsoft.com/office/drawing/2014/main" val="95292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6444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- 2021-11-22 10:30:01</a:t>
                      </a:r>
                      <a:r>
                        <a:rPr kumimoji="0" lang="en-US" sz="1000" b="0" i="0" u="none" strike="noStrike" kern="1200" cap="none" spc="0" normalizeH="0" baseline="0" noProof="0">
                          <a:ln>
                            <a:noFill/>
                          </a:ln>
                          <a:solidFill>
                            <a:prstClr val="black"/>
                          </a:solidFill>
                          <a:effectLst/>
                          <a:uLnTx/>
                          <a:uFillTx/>
                          <a:latin typeface="+mn-lt"/>
                          <a:ea typeface="+mn-ea"/>
                          <a:cs typeface="+mn-cs"/>
                        </a:rPr>
                        <a:t>
 Satu-satunya benda yang lebih baik daripada biskut adalah biskut pot! Biskut pot ini akan memberikan anda rasa yang kenyal dan berkrim kerana ianya diisi dengan coklat. Tak percaya? Jom cuba hari ini!
#ResipiButtercup #SedapDenganButtercup #HomemadeWithLove
Biskut Pot Coklat Buttercup
Bahan-bahan: 
3/4 cawan Buttercup (pada suhu bilik)
1 2/3 cawan tepung 
1 sudu kecil tepung jagung 
1 sudu kecil serbuk penaik
1/4 sudu kecil garam 
3/4 cawan gula perang 
1/2 cawan gula
1 biji telur 
2 sudu kecil esen vanila 
3/4 cawan cip coklat
Untuk filling coklat:
1/3 cawan coklat spread kegemaran anda 
Untuk topping:
1/2 cawan cip coklat 
Sedikit garam kasar
Arahan: 
1. Panaskan ketuhar pada suhu 180°C dan sediakan loyang muffin anda. 
2. Campurkan tepung, tepung jagung, serbuk penaik dan garam dalam satu mangkuk dan ketepikan.
3. Dalam mangkuk yang lain, pukul Buttercup dan gula sehingga kembang. Masukkan telur, esen vanila dan pukul semua bahan sehingga sebati. Kemudian, masukkan adunan tepung tadi sedikit demi sedikit dan pukul sehingga semua sebati sehingga menjadi doh. Setelah itu, masukkan cip coklat dan gaul rata. 
4. Masukkan satu sudu doh ke dalam loyang muffin anda dan tekan untuk meratakan doh anda. Kemudian, letakkan 1 sudu kecil coklat ke atas doh dan lapisi lagi doh anda dengan satu lagi lapisan doh, tekan secara lembut untuk pastikan ia rata dan tertutup. Taburkan cip coklat ke atas doh yang telah siap dan tekan perlahan agar cip coklat melekat ke dalam doh. 
5. Bakar selama 22-24 minit sehingga bahagian bawah dan atas telah dibakar. 
6. Taburkan garam kasar ke atas biskut pot anda dan biarkan ia untuk sejuk selama 10 minit. 
Sumber: https://tutti-dolci.com/chocolate-chip-nutella-cookie-cups/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extLst>
                  <a:ext uri="{0D108BD9-81ED-4DB2-BD59-A6C34878D82A}">
                    <a16:rowId xmlns:a16="http://schemas.microsoft.com/office/drawing/2014/main" val="3096498085"/>
                  </a:ext>
                </a:extLst>
              </a:tr>
            </a:tbl>
          </a:graphicData>
        </a:graphic>
      </p:graphicFrame>
      <p:sp>
        <p:nvSpPr>
          <p:cNvPr id="4" name="Text Placeholder 3">
            <a:extLst>
              <a:ext uri="{FF2B5EF4-FFF2-40B4-BE49-F238E27FC236}">
                <a16:creationId xmlns:a16="http://schemas.microsoft.com/office/drawing/2014/main" id="{8DA30F8E-6804-4C40-9BB2-87164B26DC8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93738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82E0-67FE-4130-B3AD-73D73051C990}"/>
              </a:ext>
            </a:extLst>
          </p:cNvPr>
          <p:cNvSpPr>
            <a:spLocks noGrp="1"/>
          </p:cNvSpPr>
          <p:nvPr>
            <p:ph type="title"/>
          </p:nvPr>
        </p:nvSpPr>
        <p:spPr/>
        <p:txBody>
          <a:bodyPr/>
          <a:lstStyle/>
          <a:p>
            <a:r>
              <a:rPr lang="en-US"/>
              <a:t>Facebook Facebook FB - Own Posts Table I-Rate (Insights)  | Buttercup Malaysia - 8 of 25</a:t>
            </a:r>
          </a:p>
        </p:txBody>
      </p:sp>
      <p:graphicFrame>
        <p:nvGraphicFramePr>
          <p:cNvPr id="5" name="Table Placeholder 4">
            <a:extLst>
              <a:ext uri="{FF2B5EF4-FFF2-40B4-BE49-F238E27FC236}">
                <a16:creationId xmlns:a16="http://schemas.microsoft.com/office/drawing/2014/main" id="{1E2C74FB-CD16-4AB7-983E-1C8B2A6A3988}"/>
              </a:ext>
            </a:extLst>
          </p:cNvPr>
          <p:cNvGraphicFramePr>
            <a:graphicFrameLocks noGrp="1"/>
          </p:cNvGraphicFramePr>
          <p:nvPr>
            <p:ph type="tbl" sz="quarter" idx="13"/>
            <p:extLst>
              <p:ext uri="{D42A27DB-BD31-4B8C-83A1-F6EECF244321}">
                <p14:modId xmlns:p14="http://schemas.microsoft.com/office/powerpoint/2010/main" val="27264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0559329"/>
                    </a:ext>
                  </a:extLst>
                </a:gridCol>
                <a:gridCol w="740664">
                  <a:extLst>
                    <a:ext uri="{9D8B030D-6E8A-4147-A177-3AD203B41FA5}">
                      <a16:colId xmlns:a16="http://schemas.microsoft.com/office/drawing/2014/main" val="978536795"/>
                    </a:ext>
                  </a:extLst>
                </a:gridCol>
                <a:gridCol w="740664">
                  <a:extLst>
                    <a:ext uri="{9D8B030D-6E8A-4147-A177-3AD203B41FA5}">
                      <a16:colId xmlns:a16="http://schemas.microsoft.com/office/drawing/2014/main" val="2222533701"/>
                    </a:ext>
                  </a:extLst>
                </a:gridCol>
                <a:gridCol w="576072">
                  <a:extLst>
                    <a:ext uri="{9D8B030D-6E8A-4147-A177-3AD203B41FA5}">
                      <a16:colId xmlns:a16="http://schemas.microsoft.com/office/drawing/2014/main" val="1880264197"/>
                    </a:ext>
                  </a:extLst>
                </a:gridCol>
                <a:gridCol w="576072">
                  <a:extLst>
                    <a:ext uri="{9D8B030D-6E8A-4147-A177-3AD203B41FA5}">
                      <a16:colId xmlns:a16="http://schemas.microsoft.com/office/drawing/2014/main" val="1048060530"/>
                    </a:ext>
                  </a:extLst>
                </a:gridCol>
                <a:gridCol w="493776">
                  <a:extLst>
                    <a:ext uri="{9D8B030D-6E8A-4147-A177-3AD203B41FA5}">
                      <a16:colId xmlns:a16="http://schemas.microsoft.com/office/drawing/2014/main" val="1976309658"/>
                    </a:ext>
                  </a:extLst>
                </a:gridCol>
                <a:gridCol w="576072">
                  <a:extLst>
                    <a:ext uri="{9D8B030D-6E8A-4147-A177-3AD203B41FA5}">
                      <a16:colId xmlns:a16="http://schemas.microsoft.com/office/drawing/2014/main" val="3338506128"/>
                    </a:ext>
                  </a:extLst>
                </a:gridCol>
                <a:gridCol w="576072">
                  <a:extLst>
                    <a:ext uri="{9D8B030D-6E8A-4147-A177-3AD203B41FA5}">
                      <a16:colId xmlns:a16="http://schemas.microsoft.com/office/drawing/2014/main" val="1510509569"/>
                    </a:ext>
                  </a:extLst>
                </a:gridCol>
                <a:gridCol w="576072">
                  <a:extLst>
                    <a:ext uri="{9D8B030D-6E8A-4147-A177-3AD203B41FA5}">
                      <a16:colId xmlns:a16="http://schemas.microsoft.com/office/drawing/2014/main" val="2742069585"/>
                    </a:ext>
                  </a:extLst>
                </a:gridCol>
                <a:gridCol w="576072">
                  <a:extLst>
                    <a:ext uri="{9D8B030D-6E8A-4147-A177-3AD203B41FA5}">
                      <a16:colId xmlns:a16="http://schemas.microsoft.com/office/drawing/2014/main" val="3462642895"/>
                    </a:ext>
                  </a:extLst>
                </a:gridCol>
                <a:gridCol w="576072">
                  <a:extLst>
                    <a:ext uri="{9D8B030D-6E8A-4147-A177-3AD203B41FA5}">
                      <a16:colId xmlns:a16="http://schemas.microsoft.com/office/drawing/2014/main" val="353379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6626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- 2021-11-21 12:00:05</a:t>
                      </a:r>
                      <a:r>
                        <a:rPr kumimoji="0" lang="en-US" sz="1000" b="0" i="0" u="none" strike="noStrike" kern="1200" cap="none" spc="0" normalizeH="0" baseline="0" noProof="0">
                          <a:ln>
                            <a:noFill/>
                          </a:ln>
                          <a:solidFill>
                            <a:prstClr val="black"/>
                          </a:solidFill>
                          <a:effectLst/>
                          <a:uLnTx/>
                          <a:uFillTx/>
                          <a:latin typeface="+mn-lt"/>
                          <a:ea typeface="+mn-ea"/>
                          <a:cs typeface="+mn-cs"/>
                        </a:rPr>
                        <a:t>
 Wow, resipi ni memang nampak sedap dan mudah! Thank you Karen Wong !
Jom kita try bersama-sama dengan Buttercup Margarine Spread! Kalau anda sudah cuba resipi ini, sharekan gambar anda dalam ruangan komen di bawah. 😋
____________________________
Repost: 
My favourite Buttercup brand has launched their new Buttercup margarine that is healthy and tasty!
I’m made egg-in-hole sandwich for breakfast today.
Whether it’s for breakfast, brunch or supper, this recipe is definitely a keeper!
Steps:
1) Pre-heat oven to 200c
2) Spread buttercup margarine on the bread. Put a slice of cheese on the bread.
3) Make a hole in the other slice and crack an egg into the hole. Add salt and pepper.
4) Bake in oven at 200c for 12-15 min.
Add in some veg and fruits and you have a balanced meal that contains carbs, protein, and vitamins.
I love Buttercup Margarine Spread as it is cholesterol free and an excellent source of Vitamins A, D3 and E. its very affordable too!
Save this recipe to try or share it with someone who’ll like it 😋
#ButtercupMalaysia #Buttercup #homemadewithlove #ButtercupMargarineSpread
#easyrecipe #breakfast #brunch #yummy #reelsrecipe #reelsexplore #reelsforyou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618585843"/>
                  </a:ext>
                </a:extLst>
              </a:tr>
            </a:tbl>
          </a:graphicData>
        </a:graphic>
      </p:graphicFrame>
      <p:sp>
        <p:nvSpPr>
          <p:cNvPr id="4" name="Text Placeholder 3">
            <a:extLst>
              <a:ext uri="{FF2B5EF4-FFF2-40B4-BE49-F238E27FC236}">
                <a16:creationId xmlns:a16="http://schemas.microsoft.com/office/drawing/2014/main" id="{87417B5A-1BB0-4D94-9D32-EFF3AF489E7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36520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A597-45BB-4A9E-828A-3B96B7959A6C}"/>
              </a:ext>
            </a:extLst>
          </p:cNvPr>
          <p:cNvSpPr>
            <a:spLocks noGrp="1"/>
          </p:cNvSpPr>
          <p:nvPr>
            <p:ph type="title"/>
          </p:nvPr>
        </p:nvSpPr>
        <p:spPr/>
        <p:txBody>
          <a:bodyPr/>
          <a:lstStyle/>
          <a:p>
            <a:r>
              <a:rPr lang="en-US"/>
              <a:t>Facebook Facebook FB - Own Posts Table I-Rate (Insights)  | Buttercup Malaysia - 9 of 25</a:t>
            </a:r>
          </a:p>
        </p:txBody>
      </p:sp>
      <p:graphicFrame>
        <p:nvGraphicFramePr>
          <p:cNvPr id="5" name="Table Placeholder 4">
            <a:extLst>
              <a:ext uri="{FF2B5EF4-FFF2-40B4-BE49-F238E27FC236}">
                <a16:creationId xmlns:a16="http://schemas.microsoft.com/office/drawing/2014/main" id="{F9FD3B6B-4FA5-45F9-8F37-24F1E0724A36}"/>
              </a:ext>
            </a:extLst>
          </p:cNvPr>
          <p:cNvGraphicFramePr>
            <a:graphicFrameLocks noGrp="1"/>
          </p:cNvGraphicFramePr>
          <p:nvPr>
            <p:ph type="tbl" sz="quarter" idx="13"/>
            <p:extLst>
              <p:ext uri="{D42A27DB-BD31-4B8C-83A1-F6EECF244321}">
                <p14:modId xmlns:p14="http://schemas.microsoft.com/office/powerpoint/2010/main" val="392286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30743303"/>
                    </a:ext>
                  </a:extLst>
                </a:gridCol>
                <a:gridCol w="740664">
                  <a:extLst>
                    <a:ext uri="{9D8B030D-6E8A-4147-A177-3AD203B41FA5}">
                      <a16:colId xmlns:a16="http://schemas.microsoft.com/office/drawing/2014/main" val="758573556"/>
                    </a:ext>
                  </a:extLst>
                </a:gridCol>
                <a:gridCol w="740664">
                  <a:extLst>
                    <a:ext uri="{9D8B030D-6E8A-4147-A177-3AD203B41FA5}">
                      <a16:colId xmlns:a16="http://schemas.microsoft.com/office/drawing/2014/main" val="2844270730"/>
                    </a:ext>
                  </a:extLst>
                </a:gridCol>
                <a:gridCol w="576072">
                  <a:extLst>
                    <a:ext uri="{9D8B030D-6E8A-4147-A177-3AD203B41FA5}">
                      <a16:colId xmlns:a16="http://schemas.microsoft.com/office/drawing/2014/main" val="3499261698"/>
                    </a:ext>
                  </a:extLst>
                </a:gridCol>
                <a:gridCol w="576072">
                  <a:extLst>
                    <a:ext uri="{9D8B030D-6E8A-4147-A177-3AD203B41FA5}">
                      <a16:colId xmlns:a16="http://schemas.microsoft.com/office/drawing/2014/main" val="1261899616"/>
                    </a:ext>
                  </a:extLst>
                </a:gridCol>
                <a:gridCol w="493776">
                  <a:extLst>
                    <a:ext uri="{9D8B030D-6E8A-4147-A177-3AD203B41FA5}">
                      <a16:colId xmlns:a16="http://schemas.microsoft.com/office/drawing/2014/main" val="3205750615"/>
                    </a:ext>
                  </a:extLst>
                </a:gridCol>
                <a:gridCol w="576072">
                  <a:extLst>
                    <a:ext uri="{9D8B030D-6E8A-4147-A177-3AD203B41FA5}">
                      <a16:colId xmlns:a16="http://schemas.microsoft.com/office/drawing/2014/main" val="4229395410"/>
                    </a:ext>
                  </a:extLst>
                </a:gridCol>
                <a:gridCol w="576072">
                  <a:extLst>
                    <a:ext uri="{9D8B030D-6E8A-4147-A177-3AD203B41FA5}">
                      <a16:colId xmlns:a16="http://schemas.microsoft.com/office/drawing/2014/main" val="1187043152"/>
                    </a:ext>
                  </a:extLst>
                </a:gridCol>
                <a:gridCol w="576072">
                  <a:extLst>
                    <a:ext uri="{9D8B030D-6E8A-4147-A177-3AD203B41FA5}">
                      <a16:colId xmlns:a16="http://schemas.microsoft.com/office/drawing/2014/main" val="3666440711"/>
                    </a:ext>
                  </a:extLst>
                </a:gridCol>
                <a:gridCol w="576072">
                  <a:extLst>
                    <a:ext uri="{9D8B030D-6E8A-4147-A177-3AD203B41FA5}">
                      <a16:colId xmlns:a16="http://schemas.microsoft.com/office/drawing/2014/main" val="4140376736"/>
                    </a:ext>
                  </a:extLst>
                </a:gridCol>
                <a:gridCol w="576072">
                  <a:extLst>
                    <a:ext uri="{9D8B030D-6E8A-4147-A177-3AD203B41FA5}">
                      <a16:colId xmlns:a16="http://schemas.microsoft.com/office/drawing/2014/main" val="386832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4914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- 2021-11-20 10:30:02</a:t>
                      </a:r>
                      <a:r>
                        <a:rPr kumimoji="0" lang="en-US" sz="1000" b="0" i="0" u="none" strike="noStrike" kern="1200" cap="none" spc="0" normalizeH="0" baseline="0" noProof="0">
                          <a:ln>
                            <a:noFill/>
                          </a:ln>
                          <a:solidFill>
                            <a:prstClr val="black"/>
                          </a:solidFill>
                          <a:effectLst/>
                          <a:uLnTx/>
                          <a:uFillTx/>
                          <a:latin typeface="+mn-lt"/>
                          <a:ea typeface="+mn-ea"/>
                          <a:cs typeface="+mn-cs"/>
                        </a:rPr>
                        <a:t>
 Mangkuk anda asyik bergegar je kalau guna mesin pengadun? Ha, apa lagi, LIKE dulu sebelum baca #TipButtercup!
Untuk memastikan mangkuk anda tidak bergoyang ketika menggunakan mesin pengadun, gunakan tuala dapur yang lembab dan gulungkan menjadi panjang, kemudian bulatkan ia di sekitar mangkuk dengan ketat agar mangkuk dapat duduk dengan selesa dan tidak bergoyang apabila anda menggunakan mesin pengadun. 
Sumber: https://www.insider.com/easy-baking-hacks-2018-9#place-a-towel-under-your-mixing-bowl-to-keep-it-steady-8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180487583"/>
                  </a:ext>
                </a:extLst>
              </a:tr>
            </a:tbl>
          </a:graphicData>
        </a:graphic>
      </p:graphicFrame>
      <p:sp>
        <p:nvSpPr>
          <p:cNvPr id="4" name="Text Placeholder 3">
            <a:extLst>
              <a:ext uri="{FF2B5EF4-FFF2-40B4-BE49-F238E27FC236}">
                <a16:creationId xmlns:a16="http://schemas.microsoft.com/office/drawing/2014/main" id="{3BF38D1F-30BA-4B84-90BF-CBCC0B50B30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29870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EA326-6BEB-4598-B6C4-F066DC575672}"/>
              </a:ext>
            </a:extLst>
          </p:cNvPr>
          <p:cNvSpPr>
            <a:spLocks noGrp="1"/>
          </p:cNvSpPr>
          <p:nvPr>
            <p:ph type="title"/>
          </p:nvPr>
        </p:nvSpPr>
        <p:spPr/>
        <p:txBody>
          <a:bodyPr/>
          <a:lstStyle/>
          <a:p>
            <a:r>
              <a:rPr lang="en-US"/>
              <a:t>Facebook Facebook FB - Own Posts Table I-Rate (Insights)  | Buttercup Malaysia - 10 of 25</a:t>
            </a:r>
          </a:p>
        </p:txBody>
      </p:sp>
      <p:graphicFrame>
        <p:nvGraphicFramePr>
          <p:cNvPr id="5" name="Table Placeholder 4">
            <a:extLst>
              <a:ext uri="{FF2B5EF4-FFF2-40B4-BE49-F238E27FC236}">
                <a16:creationId xmlns:a16="http://schemas.microsoft.com/office/drawing/2014/main" id="{CD522680-5256-44BD-96E9-C60D859A63A7}"/>
              </a:ext>
            </a:extLst>
          </p:cNvPr>
          <p:cNvGraphicFramePr>
            <a:graphicFrameLocks noGrp="1"/>
          </p:cNvGraphicFramePr>
          <p:nvPr>
            <p:ph type="tbl" sz="quarter" idx="13"/>
            <p:extLst>
              <p:ext uri="{D42A27DB-BD31-4B8C-83A1-F6EECF244321}">
                <p14:modId xmlns:p14="http://schemas.microsoft.com/office/powerpoint/2010/main" val="80201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92589771"/>
                    </a:ext>
                  </a:extLst>
                </a:gridCol>
                <a:gridCol w="740664">
                  <a:extLst>
                    <a:ext uri="{9D8B030D-6E8A-4147-A177-3AD203B41FA5}">
                      <a16:colId xmlns:a16="http://schemas.microsoft.com/office/drawing/2014/main" val="1487083386"/>
                    </a:ext>
                  </a:extLst>
                </a:gridCol>
                <a:gridCol w="740664">
                  <a:extLst>
                    <a:ext uri="{9D8B030D-6E8A-4147-A177-3AD203B41FA5}">
                      <a16:colId xmlns:a16="http://schemas.microsoft.com/office/drawing/2014/main" val="2471216062"/>
                    </a:ext>
                  </a:extLst>
                </a:gridCol>
                <a:gridCol w="576072">
                  <a:extLst>
                    <a:ext uri="{9D8B030D-6E8A-4147-A177-3AD203B41FA5}">
                      <a16:colId xmlns:a16="http://schemas.microsoft.com/office/drawing/2014/main" val="3234855053"/>
                    </a:ext>
                  </a:extLst>
                </a:gridCol>
                <a:gridCol w="576072">
                  <a:extLst>
                    <a:ext uri="{9D8B030D-6E8A-4147-A177-3AD203B41FA5}">
                      <a16:colId xmlns:a16="http://schemas.microsoft.com/office/drawing/2014/main" val="3952281136"/>
                    </a:ext>
                  </a:extLst>
                </a:gridCol>
                <a:gridCol w="493776">
                  <a:extLst>
                    <a:ext uri="{9D8B030D-6E8A-4147-A177-3AD203B41FA5}">
                      <a16:colId xmlns:a16="http://schemas.microsoft.com/office/drawing/2014/main" val="2653904184"/>
                    </a:ext>
                  </a:extLst>
                </a:gridCol>
                <a:gridCol w="576072">
                  <a:extLst>
                    <a:ext uri="{9D8B030D-6E8A-4147-A177-3AD203B41FA5}">
                      <a16:colId xmlns:a16="http://schemas.microsoft.com/office/drawing/2014/main" val="3729866175"/>
                    </a:ext>
                  </a:extLst>
                </a:gridCol>
                <a:gridCol w="576072">
                  <a:extLst>
                    <a:ext uri="{9D8B030D-6E8A-4147-A177-3AD203B41FA5}">
                      <a16:colId xmlns:a16="http://schemas.microsoft.com/office/drawing/2014/main" val="2953880021"/>
                    </a:ext>
                  </a:extLst>
                </a:gridCol>
                <a:gridCol w="576072">
                  <a:extLst>
                    <a:ext uri="{9D8B030D-6E8A-4147-A177-3AD203B41FA5}">
                      <a16:colId xmlns:a16="http://schemas.microsoft.com/office/drawing/2014/main" val="467607810"/>
                    </a:ext>
                  </a:extLst>
                </a:gridCol>
                <a:gridCol w="576072">
                  <a:extLst>
                    <a:ext uri="{9D8B030D-6E8A-4147-A177-3AD203B41FA5}">
                      <a16:colId xmlns:a16="http://schemas.microsoft.com/office/drawing/2014/main" val="3312314792"/>
                    </a:ext>
                  </a:extLst>
                </a:gridCol>
                <a:gridCol w="576072">
                  <a:extLst>
                    <a:ext uri="{9D8B030D-6E8A-4147-A177-3AD203B41FA5}">
                      <a16:colId xmlns:a16="http://schemas.microsoft.com/office/drawing/2014/main" val="4016622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847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- 2021-11-18 10:00:00</a:t>
                      </a:r>
                      <a:r>
                        <a:rPr kumimoji="0" lang="en-US" sz="1000" b="0" i="0" u="none" strike="noStrike" kern="1200" cap="none" spc="0" normalizeH="0" baseline="0" noProof="0">
                          <a:ln>
                            <a:noFill/>
                          </a:ln>
                          <a:solidFill>
                            <a:prstClr val="black"/>
                          </a:solidFill>
                          <a:effectLst/>
                          <a:uLnTx/>
                          <a:uFillTx/>
                          <a:latin typeface="+mn-lt"/>
                          <a:ea typeface="+mn-ea"/>
                          <a:cs typeface="+mn-cs"/>
                        </a:rPr>
                        <a:t>
 Lasagna in dessert form? Yes please! #ResipiButtercup #SedapDenganButtercup #HomemadeWithLove
Buttercup Chocolate Lasagna
Ingredients:
Crust Layer:
400g of biscuit wafers
6 tbsp Buttercup (melted)
Cheesecake Layer:
340g of cream cheese (room temp)
1 tsp vanilla extract
1/4 cup powdered sugar
230 whipped cream (refrigerated) 
Chocolate Pudding Layer:
221g instant chocolate pudding 
3 1/4 cup cold whole milk
Top Layer:
230 whipped cream (refrigerated) 
Chocolate shavings
Instructions: 
1. Prepare crust:
In a food processor or blender, crush your biscuit wafers with their cream until fine crumbs form. Set aside about 3 tbsp of it for the topping. Transfer to a bowl and combine with melted Buttercup.
In glass bowls of your choice, press the crust mixture into the bottom of the bowl with a spatula to create a crust. Refrigerate while preparing the cheesecake layer.
2. Prepare cheesecake layer: In a large bowl, beat the cream cheese with vanilla and powdered sugar. Add in whipped cream and mix evenly. Take out the cheesecake layer and evenly and carefully spread over the crust. Refrigerate while preparing the pudding layer.
3. Prepare chocolate pudding layer: In a bowl, beat together the pudding mix and milk until the pudding thickens.
Take out the cheesecake layer and spread the chocolate pudding evenly over the cheesecake layer. Refrigerate until pudding sets.
4. Top layer: Once the pudding is set, top with a cool whip as the final layer and sprinkle with reserved crushed biscuit wafers and chocolate shavings. Cover and chill at least 2 hours and keep chilled until ready to serve.
Source: https://natashaskitchen.com/chocolate-lasagna/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3842621529"/>
                  </a:ext>
                </a:extLst>
              </a:tr>
            </a:tbl>
          </a:graphicData>
        </a:graphic>
      </p:graphicFrame>
      <p:sp>
        <p:nvSpPr>
          <p:cNvPr id="4" name="Text Placeholder 3">
            <a:extLst>
              <a:ext uri="{FF2B5EF4-FFF2-40B4-BE49-F238E27FC236}">
                <a16:creationId xmlns:a16="http://schemas.microsoft.com/office/drawing/2014/main" id="{7160EB3A-B0CB-404A-BC3C-117DE5C597B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09191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7C48-2241-4A98-9309-B7A0C4A71F28}"/>
              </a:ext>
            </a:extLst>
          </p:cNvPr>
          <p:cNvSpPr>
            <a:spLocks noGrp="1"/>
          </p:cNvSpPr>
          <p:nvPr>
            <p:ph type="title"/>
          </p:nvPr>
        </p:nvSpPr>
        <p:spPr/>
        <p:txBody>
          <a:bodyPr/>
          <a:lstStyle/>
          <a:p>
            <a:r>
              <a:rPr lang="en-US"/>
              <a:t>Facebook Facebook FB - Own Posts Table I-Rate (Insights)  | Buttercup Malaysia - 11 of 25</a:t>
            </a:r>
          </a:p>
        </p:txBody>
      </p:sp>
      <p:graphicFrame>
        <p:nvGraphicFramePr>
          <p:cNvPr id="5" name="Table Placeholder 4">
            <a:extLst>
              <a:ext uri="{FF2B5EF4-FFF2-40B4-BE49-F238E27FC236}">
                <a16:creationId xmlns:a16="http://schemas.microsoft.com/office/drawing/2014/main" id="{68D484F3-90DB-482B-AE29-D7CF1CF24EEE}"/>
              </a:ext>
            </a:extLst>
          </p:cNvPr>
          <p:cNvGraphicFramePr>
            <a:graphicFrameLocks noGrp="1"/>
          </p:cNvGraphicFramePr>
          <p:nvPr>
            <p:ph type="tbl" sz="quarter" idx="13"/>
            <p:extLst>
              <p:ext uri="{D42A27DB-BD31-4B8C-83A1-F6EECF244321}">
                <p14:modId xmlns:p14="http://schemas.microsoft.com/office/powerpoint/2010/main" val="67726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9433770"/>
                    </a:ext>
                  </a:extLst>
                </a:gridCol>
                <a:gridCol w="740664">
                  <a:extLst>
                    <a:ext uri="{9D8B030D-6E8A-4147-A177-3AD203B41FA5}">
                      <a16:colId xmlns:a16="http://schemas.microsoft.com/office/drawing/2014/main" val="2641178339"/>
                    </a:ext>
                  </a:extLst>
                </a:gridCol>
                <a:gridCol w="740664">
                  <a:extLst>
                    <a:ext uri="{9D8B030D-6E8A-4147-A177-3AD203B41FA5}">
                      <a16:colId xmlns:a16="http://schemas.microsoft.com/office/drawing/2014/main" val="1715067381"/>
                    </a:ext>
                  </a:extLst>
                </a:gridCol>
                <a:gridCol w="576072">
                  <a:extLst>
                    <a:ext uri="{9D8B030D-6E8A-4147-A177-3AD203B41FA5}">
                      <a16:colId xmlns:a16="http://schemas.microsoft.com/office/drawing/2014/main" val="631420380"/>
                    </a:ext>
                  </a:extLst>
                </a:gridCol>
                <a:gridCol w="576072">
                  <a:extLst>
                    <a:ext uri="{9D8B030D-6E8A-4147-A177-3AD203B41FA5}">
                      <a16:colId xmlns:a16="http://schemas.microsoft.com/office/drawing/2014/main" val="3220083523"/>
                    </a:ext>
                  </a:extLst>
                </a:gridCol>
                <a:gridCol w="493776">
                  <a:extLst>
                    <a:ext uri="{9D8B030D-6E8A-4147-A177-3AD203B41FA5}">
                      <a16:colId xmlns:a16="http://schemas.microsoft.com/office/drawing/2014/main" val="2277119264"/>
                    </a:ext>
                  </a:extLst>
                </a:gridCol>
                <a:gridCol w="576072">
                  <a:extLst>
                    <a:ext uri="{9D8B030D-6E8A-4147-A177-3AD203B41FA5}">
                      <a16:colId xmlns:a16="http://schemas.microsoft.com/office/drawing/2014/main" val="3246922490"/>
                    </a:ext>
                  </a:extLst>
                </a:gridCol>
                <a:gridCol w="576072">
                  <a:extLst>
                    <a:ext uri="{9D8B030D-6E8A-4147-A177-3AD203B41FA5}">
                      <a16:colId xmlns:a16="http://schemas.microsoft.com/office/drawing/2014/main" val="1523187206"/>
                    </a:ext>
                  </a:extLst>
                </a:gridCol>
                <a:gridCol w="576072">
                  <a:extLst>
                    <a:ext uri="{9D8B030D-6E8A-4147-A177-3AD203B41FA5}">
                      <a16:colId xmlns:a16="http://schemas.microsoft.com/office/drawing/2014/main" val="2626959074"/>
                    </a:ext>
                  </a:extLst>
                </a:gridCol>
                <a:gridCol w="576072">
                  <a:extLst>
                    <a:ext uri="{9D8B030D-6E8A-4147-A177-3AD203B41FA5}">
                      <a16:colId xmlns:a16="http://schemas.microsoft.com/office/drawing/2014/main" val="3505482629"/>
                    </a:ext>
                  </a:extLst>
                </a:gridCol>
                <a:gridCol w="576072">
                  <a:extLst>
                    <a:ext uri="{9D8B030D-6E8A-4147-A177-3AD203B41FA5}">
                      <a16:colId xmlns:a16="http://schemas.microsoft.com/office/drawing/2014/main" val="244326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2025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- 2021-11-16 11:30:03</a:t>
                      </a:r>
                      <a:r>
                        <a:rPr kumimoji="0" lang="en-US" sz="1000" b="0" i="0" u="none" strike="noStrike" kern="1200" cap="none" spc="0" normalizeH="0" baseline="0" noProof="0">
                          <a:ln>
                            <a:noFill/>
                          </a:ln>
                          <a:solidFill>
                            <a:prstClr val="black"/>
                          </a:solidFill>
                          <a:effectLst/>
                          <a:uLnTx/>
                          <a:uFillTx/>
                          <a:latin typeface="+mn-lt"/>
                          <a:ea typeface="+mn-ea"/>
                          <a:cs typeface="+mn-cs"/>
                        </a:rPr>
                        <a:t>
 Thank you @kymcortez! It warms us how our Buttercup Margarine Spread helps you to start your day ahead ;) 
Like you said, what are you guys waiting for? Try Buttercup Margarine Spread today for the same experience! 
______________________________
Repost:
My favourite Buttercup brand has launched their new Buttercup margarine that’s healthy and tasty.
My days won’t be complete without Buttercup Margarine spread. It is my secret ingredient to a healthy breakfast to kickstart my day! Not to mention that you can just spread it on bread or toast directly from the fridge! Less hassle, less worries 😉
Furthermore, Buttercup Margarine Spread is cholesterol free and has excellent source of vitamins A, D3 and E - all these at an affordable price!
What are you waiting for? Try Buttercup Margarine Spread today!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211064903"/>
                  </a:ext>
                </a:extLst>
              </a:tr>
            </a:tbl>
          </a:graphicData>
        </a:graphic>
      </p:graphicFrame>
      <p:sp>
        <p:nvSpPr>
          <p:cNvPr id="4" name="Text Placeholder 3">
            <a:extLst>
              <a:ext uri="{FF2B5EF4-FFF2-40B4-BE49-F238E27FC236}">
                <a16:creationId xmlns:a16="http://schemas.microsoft.com/office/drawing/2014/main" id="{8868BFE3-BACC-4F10-8AB2-85D5484FECF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80989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EF279-EF36-47E9-931C-ADDB44EE9475}"/>
              </a:ext>
            </a:extLst>
          </p:cNvPr>
          <p:cNvSpPr>
            <a:spLocks noGrp="1"/>
          </p:cNvSpPr>
          <p:nvPr>
            <p:ph type="title"/>
          </p:nvPr>
        </p:nvSpPr>
        <p:spPr/>
        <p:txBody>
          <a:bodyPr/>
          <a:lstStyle/>
          <a:p>
            <a:r>
              <a:rPr lang="en-US"/>
              <a:t>Facebook Facebook FB - Own Posts Table I-Rate (Insights)  | Buttercup Malaysia - 12 of 25</a:t>
            </a:r>
          </a:p>
        </p:txBody>
      </p:sp>
      <p:graphicFrame>
        <p:nvGraphicFramePr>
          <p:cNvPr id="5" name="Table Placeholder 4">
            <a:extLst>
              <a:ext uri="{FF2B5EF4-FFF2-40B4-BE49-F238E27FC236}">
                <a16:creationId xmlns:a16="http://schemas.microsoft.com/office/drawing/2014/main" id="{8C54EF47-BF57-49FC-8CAF-B664B65FBB5B}"/>
              </a:ext>
            </a:extLst>
          </p:cNvPr>
          <p:cNvGraphicFramePr>
            <a:graphicFrameLocks noGrp="1"/>
          </p:cNvGraphicFramePr>
          <p:nvPr>
            <p:ph type="tbl" sz="quarter" idx="13"/>
            <p:extLst>
              <p:ext uri="{D42A27DB-BD31-4B8C-83A1-F6EECF244321}">
                <p14:modId xmlns:p14="http://schemas.microsoft.com/office/powerpoint/2010/main" val="2973906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42730628"/>
                    </a:ext>
                  </a:extLst>
                </a:gridCol>
                <a:gridCol w="740664">
                  <a:extLst>
                    <a:ext uri="{9D8B030D-6E8A-4147-A177-3AD203B41FA5}">
                      <a16:colId xmlns:a16="http://schemas.microsoft.com/office/drawing/2014/main" val="1105254944"/>
                    </a:ext>
                  </a:extLst>
                </a:gridCol>
                <a:gridCol w="740664">
                  <a:extLst>
                    <a:ext uri="{9D8B030D-6E8A-4147-A177-3AD203B41FA5}">
                      <a16:colId xmlns:a16="http://schemas.microsoft.com/office/drawing/2014/main" val="3466019970"/>
                    </a:ext>
                  </a:extLst>
                </a:gridCol>
                <a:gridCol w="576072">
                  <a:extLst>
                    <a:ext uri="{9D8B030D-6E8A-4147-A177-3AD203B41FA5}">
                      <a16:colId xmlns:a16="http://schemas.microsoft.com/office/drawing/2014/main" val="2101694989"/>
                    </a:ext>
                  </a:extLst>
                </a:gridCol>
                <a:gridCol w="576072">
                  <a:extLst>
                    <a:ext uri="{9D8B030D-6E8A-4147-A177-3AD203B41FA5}">
                      <a16:colId xmlns:a16="http://schemas.microsoft.com/office/drawing/2014/main" val="651868010"/>
                    </a:ext>
                  </a:extLst>
                </a:gridCol>
                <a:gridCol w="493776">
                  <a:extLst>
                    <a:ext uri="{9D8B030D-6E8A-4147-A177-3AD203B41FA5}">
                      <a16:colId xmlns:a16="http://schemas.microsoft.com/office/drawing/2014/main" val="606590919"/>
                    </a:ext>
                  </a:extLst>
                </a:gridCol>
                <a:gridCol w="576072">
                  <a:extLst>
                    <a:ext uri="{9D8B030D-6E8A-4147-A177-3AD203B41FA5}">
                      <a16:colId xmlns:a16="http://schemas.microsoft.com/office/drawing/2014/main" val="3679813182"/>
                    </a:ext>
                  </a:extLst>
                </a:gridCol>
                <a:gridCol w="576072">
                  <a:extLst>
                    <a:ext uri="{9D8B030D-6E8A-4147-A177-3AD203B41FA5}">
                      <a16:colId xmlns:a16="http://schemas.microsoft.com/office/drawing/2014/main" val="4058360115"/>
                    </a:ext>
                  </a:extLst>
                </a:gridCol>
                <a:gridCol w="576072">
                  <a:extLst>
                    <a:ext uri="{9D8B030D-6E8A-4147-A177-3AD203B41FA5}">
                      <a16:colId xmlns:a16="http://schemas.microsoft.com/office/drawing/2014/main" val="3858035807"/>
                    </a:ext>
                  </a:extLst>
                </a:gridCol>
                <a:gridCol w="576072">
                  <a:extLst>
                    <a:ext uri="{9D8B030D-6E8A-4147-A177-3AD203B41FA5}">
                      <a16:colId xmlns:a16="http://schemas.microsoft.com/office/drawing/2014/main" val="2733009738"/>
                    </a:ext>
                  </a:extLst>
                </a:gridCol>
                <a:gridCol w="576072">
                  <a:extLst>
                    <a:ext uri="{9D8B030D-6E8A-4147-A177-3AD203B41FA5}">
                      <a16:colId xmlns:a16="http://schemas.microsoft.com/office/drawing/2014/main" val="191330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6547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Oh! Som! dan Menang! 
Menang permainan Oh Som Buttercup dengan memberikan jawapan yang betul dan anda bukan sahaja akan menang main Oh Som malah mungkin memenangi hadiah menarik dari Buttercup!  
Anda hanya perlu ikuti langkah mudah ini:
1. Pastikan anda LIKE Facebook Buttercup.
2. Berikan jawapan yang betul untuk menang permainan Oh Som ini. Kongsikan di ruangan komen. 
3. Share dan Tag 5 rakan-rakan anda! 
Cepat, hanya 3 pemenang bertuah yang akan dipilih! Jangan lepaskan peluang anda! 
Peraduan tamat pada: 22 November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586555630"/>
                  </a:ext>
                </a:extLst>
              </a:tr>
            </a:tbl>
          </a:graphicData>
        </a:graphic>
      </p:graphicFrame>
      <p:sp>
        <p:nvSpPr>
          <p:cNvPr id="4" name="Text Placeholder 3">
            <a:extLst>
              <a:ext uri="{FF2B5EF4-FFF2-40B4-BE49-F238E27FC236}">
                <a16:creationId xmlns:a16="http://schemas.microsoft.com/office/drawing/2014/main" id="{8B45D8C0-A415-4538-BD13-96ACCE08401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63499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DEE3C-2079-4368-BD79-D3AB405F8098}"/>
              </a:ext>
            </a:extLst>
          </p:cNvPr>
          <p:cNvSpPr>
            <a:spLocks noGrp="1"/>
          </p:cNvSpPr>
          <p:nvPr>
            <p:ph type="title"/>
          </p:nvPr>
        </p:nvSpPr>
        <p:spPr/>
        <p:txBody>
          <a:bodyPr/>
          <a:lstStyle/>
          <a:p>
            <a:r>
              <a:rPr lang="en-US"/>
              <a:t>Facebook Facebook FB - Own Posts Table I-Rate (Insights)  | Buttercup Malaysia - 13 of 25</a:t>
            </a:r>
          </a:p>
        </p:txBody>
      </p:sp>
      <p:graphicFrame>
        <p:nvGraphicFramePr>
          <p:cNvPr id="5" name="Table Placeholder 4">
            <a:extLst>
              <a:ext uri="{FF2B5EF4-FFF2-40B4-BE49-F238E27FC236}">
                <a16:creationId xmlns:a16="http://schemas.microsoft.com/office/drawing/2014/main" id="{51BDC0E4-C011-4F23-97BA-9E3768D58C72}"/>
              </a:ext>
            </a:extLst>
          </p:cNvPr>
          <p:cNvGraphicFramePr>
            <a:graphicFrameLocks noGrp="1"/>
          </p:cNvGraphicFramePr>
          <p:nvPr>
            <p:ph type="tbl" sz="quarter" idx="13"/>
            <p:extLst>
              <p:ext uri="{D42A27DB-BD31-4B8C-83A1-F6EECF244321}">
                <p14:modId xmlns:p14="http://schemas.microsoft.com/office/powerpoint/2010/main" val="26569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47067999"/>
                    </a:ext>
                  </a:extLst>
                </a:gridCol>
                <a:gridCol w="740664">
                  <a:extLst>
                    <a:ext uri="{9D8B030D-6E8A-4147-A177-3AD203B41FA5}">
                      <a16:colId xmlns:a16="http://schemas.microsoft.com/office/drawing/2014/main" val="2090408204"/>
                    </a:ext>
                  </a:extLst>
                </a:gridCol>
                <a:gridCol w="740664">
                  <a:extLst>
                    <a:ext uri="{9D8B030D-6E8A-4147-A177-3AD203B41FA5}">
                      <a16:colId xmlns:a16="http://schemas.microsoft.com/office/drawing/2014/main" val="247653099"/>
                    </a:ext>
                  </a:extLst>
                </a:gridCol>
                <a:gridCol w="576072">
                  <a:extLst>
                    <a:ext uri="{9D8B030D-6E8A-4147-A177-3AD203B41FA5}">
                      <a16:colId xmlns:a16="http://schemas.microsoft.com/office/drawing/2014/main" val="694600873"/>
                    </a:ext>
                  </a:extLst>
                </a:gridCol>
                <a:gridCol w="576072">
                  <a:extLst>
                    <a:ext uri="{9D8B030D-6E8A-4147-A177-3AD203B41FA5}">
                      <a16:colId xmlns:a16="http://schemas.microsoft.com/office/drawing/2014/main" val="1337155680"/>
                    </a:ext>
                  </a:extLst>
                </a:gridCol>
                <a:gridCol w="493776">
                  <a:extLst>
                    <a:ext uri="{9D8B030D-6E8A-4147-A177-3AD203B41FA5}">
                      <a16:colId xmlns:a16="http://schemas.microsoft.com/office/drawing/2014/main" val="217648358"/>
                    </a:ext>
                  </a:extLst>
                </a:gridCol>
                <a:gridCol w="576072">
                  <a:extLst>
                    <a:ext uri="{9D8B030D-6E8A-4147-A177-3AD203B41FA5}">
                      <a16:colId xmlns:a16="http://schemas.microsoft.com/office/drawing/2014/main" val="1866978830"/>
                    </a:ext>
                  </a:extLst>
                </a:gridCol>
                <a:gridCol w="576072">
                  <a:extLst>
                    <a:ext uri="{9D8B030D-6E8A-4147-A177-3AD203B41FA5}">
                      <a16:colId xmlns:a16="http://schemas.microsoft.com/office/drawing/2014/main" val="1097941280"/>
                    </a:ext>
                  </a:extLst>
                </a:gridCol>
                <a:gridCol w="576072">
                  <a:extLst>
                    <a:ext uri="{9D8B030D-6E8A-4147-A177-3AD203B41FA5}">
                      <a16:colId xmlns:a16="http://schemas.microsoft.com/office/drawing/2014/main" val="4134828776"/>
                    </a:ext>
                  </a:extLst>
                </a:gridCol>
                <a:gridCol w="576072">
                  <a:extLst>
                    <a:ext uri="{9D8B030D-6E8A-4147-A177-3AD203B41FA5}">
                      <a16:colId xmlns:a16="http://schemas.microsoft.com/office/drawing/2014/main" val="3531846189"/>
                    </a:ext>
                  </a:extLst>
                </a:gridCol>
                <a:gridCol w="576072">
                  <a:extLst>
                    <a:ext uri="{9D8B030D-6E8A-4147-A177-3AD203B41FA5}">
                      <a16:colId xmlns:a16="http://schemas.microsoft.com/office/drawing/2014/main" val="184405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2159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- 2021-11-12 10:30:04</a:t>
                      </a:r>
                      <a:r>
                        <a:rPr kumimoji="0" lang="en-US" sz="1000" b="0" i="0" u="none" strike="noStrike" kern="1200" cap="none" spc="0" normalizeH="0" baseline="0" noProof="0">
                          <a:ln>
                            <a:noFill/>
                          </a:ln>
                          <a:solidFill>
                            <a:prstClr val="black"/>
                          </a:solidFill>
                          <a:effectLst/>
                          <a:uLnTx/>
                          <a:uFillTx/>
                          <a:latin typeface="+mn-lt"/>
                          <a:ea typeface="+mn-ea"/>
                          <a:cs typeface="+mn-cs"/>
                        </a:rPr>
                        <a:t>
 Delivery atau Lazada? Hm, apa kata kedua-duanya! 
Anda boleh mendapatkan Buttercup pada hari yang sama dengan GrabMart dan pandamart atau order secara online di Lazada!
https://bit.ly/ButtercupMYLazada 
Cepat, Buttercup menunggu anda! :)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extLst>
                  <a:ext uri="{0D108BD9-81ED-4DB2-BD59-A6C34878D82A}">
                    <a16:rowId xmlns:a16="http://schemas.microsoft.com/office/drawing/2014/main" val="1706262334"/>
                  </a:ext>
                </a:extLst>
              </a:tr>
            </a:tbl>
          </a:graphicData>
        </a:graphic>
      </p:graphicFrame>
      <p:sp>
        <p:nvSpPr>
          <p:cNvPr id="4" name="Text Placeholder 3">
            <a:extLst>
              <a:ext uri="{FF2B5EF4-FFF2-40B4-BE49-F238E27FC236}">
                <a16:creationId xmlns:a16="http://schemas.microsoft.com/office/drawing/2014/main" id="{98EB5ECA-0C72-449F-B3D3-BB0ECB7DBF0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79215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836C4-4DF9-4A5B-806A-D897BA98FE4A}"/>
              </a:ext>
            </a:extLst>
          </p:cNvPr>
          <p:cNvSpPr>
            <a:spLocks noGrp="1"/>
          </p:cNvSpPr>
          <p:nvPr>
            <p:ph type="title"/>
          </p:nvPr>
        </p:nvSpPr>
        <p:spPr/>
        <p:txBody>
          <a:bodyPr/>
          <a:lstStyle/>
          <a:p>
            <a:r>
              <a:rPr lang="en-US"/>
              <a:t>Facebook Facebook FB - Own Posts Table I-Rate (Insights)  | Buttercup Malaysia - 14 of 25</a:t>
            </a:r>
          </a:p>
        </p:txBody>
      </p:sp>
      <p:graphicFrame>
        <p:nvGraphicFramePr>
          <p:cNvPr id="5" name="Table Placeholder 4">
            <a:extLst>
              <a:ext uri="{FF2B5EF4-FFF2-40B4-BE49-F238E27FC236}">
                <a16:creationId xmlns:a16="http://schemas.microsoft.com/office/drawing/2014/main" id="{A6982F3A-4E5F-420B-A3C9-044701FFBCEF}"/>
              </a:ext>
            </a:extLst>
          </p:cNvPr>
          <p:cNvGraphicFramePr>
            <a:graphicFrameLocks noGrp="1"/>
          </p:cNvGraphicFramePr>
          <p:nvPr>
            <p:ph type="tbl" sz="quarter" idx="13"/>
            <p:extLst>
              <p:ext uri="{D42A27DB-BD31-4B8C-83A1-F6EECF244321}">
                <p14:modId xmlns:p14="http://schemas.microsoft.com/office/powerpoint/2010/main" val="266534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84996311"/>
                    </a:ext>
                  </a:extLst>
                </a:gridCol>
                <a:gridCol w="740664">
                  <a:extLst>
                    <a:ext uri="{9D8B030D-6E8A-4147-A177-3AD203B41FA5}">
                      <a16:colId xmlns:a16="http://schemas.microsoft.com/office/drawing/2014/main" val="778029923"/>
                    </a:ext>
                  </a:extLst>
                </a:gridCol>
                <a:gridCol w="740664">
                  <a:extLst>
                    <a:ext uri="{9D8B030D-6E8A-4147-A177-3AD203B41FA5}">
                      <a16:colId xmlns:a16="http://schemas.microsoft.com/office/drawing/2014/main" val="2804802472"/>
                    </a:ext>
                  </a:extLst>
                </a:gridCol>
                <a:gridCol w="576072">
                  <a:extLst>
                    <a:ext uri="{9D8B030D-6E8A-4147-A177-3AD203B41FA5}">
                      <a16:colId xmlns:a16="http://schemas.microsoft.com/office/drawing/2014/main" val="3170769777"/>
                    </a:ext>
                  </a:extLst>
                </a:gridCol>
                <a:gridCol w="576072">
                  <a:extLst>
                    <a:ext uri="{9D8B030D-6E8A-4147-A177-3AD203B41FA5}">
                      <a16:colId xmlns:a16="http://schemas.microsoft.com/office/drawing/2014/main" val="190809316"/>
                    </a:ext>
                  </a:extLst>
                </a:gridCol>
                <a:gridCol w="493776">
                  <a:extLst>
                    <a:ext uri="{9D8B030D-6E8A-4147-A177-3AD203B41FA5}">
                      <a16:colId xmlns:a16="http://schemas.microsoft.com/office/drawing/2014/main" val="2383278881"/>
                    </a:ext>
                  </a:extLst>
                </a:gridCol>
                <a:gridCol w="576072">
                  <a:extLst>
                    <a:ext uri="{9D8B030D-6E8A-4147-A177-3AD203B41FA5}">
                      <a16:colId xmlns:a16="http://schemas.microsoft.com/office/drawing/2014/main" val="494437822"/>
                    </a:ext>
                  </a:extLst>
                </a:gridCol>
                <a:gridCol w="576072">
                  <a:extLst>
                    <a:ext uri="{9D8B030D-6E8A-4147-A177-3AD203B41FA5}">
                      <a16:colId xmlns:a16="http://schemas.microsoft.com/office/drawing/2014/main" val="1452925008"/>
                    </a:ext>
                  </a:extLst>
                </a:gridCol>
                <a:gridCol w="576072">
                  <a:extLst>
                    <a:ext uri="{9D8B030D-6E8A-4147-A177-3AD203B41FA5}">
                      <a16:colId xmlns:a16="http://schemas.microsoft.com/office/drawing/2014/main" val="872842212"/>
                    </a:ext>
                  </a:extLst>
                </a:gridCol>
                <a:gridCol w="576072">
                  <a:extLst>
                    <a:ext uri="{9D8B030D-6E8A-4147-A177-3AD203B41FA5}">
                      <a16:colId xmlns:a16="http://schemas.microsoft.com/office/drawing/2014/main" val="1142233898"/>
                    </a:ext>
                  </a:extLst>
                </a:gridCol>
                <a:gridCol w="576072">
                  <a:extLst>
                    <a:ext uri="{9D8B030D-6E8A-4147-A177-3AD203B41FA5}">
                      <a16:colId xmlns:a16="http://schemas.microsoft.com/office/drawing/2014/main" val="900737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0267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- 2021-11-10 16:00:05</a:t>
                      </a:r>
                      <a:r>
                        <a:rPr kumimoji="0" lang="en-US" sz="1000" b="0" i="0" u="none" strike="noStrike" kern="1200" cap="none" spc="0" normalizeH="0" baseline="0" noProof="0">
                          <a:ln>
                            <a:noFill/>
                          </a:ln>
                          <a:solidFill>
                            <a:prstClr val="black"/>
                          </a:solidFill>
                          <a:effectLst/>
                          <a:uLnTx/>
                          <a:uFillTx/>
                          <a:latin typeface="+mn-lt"/>
                          <a:ea typeface="+mn-ea"/>
                          <a:cs typeface="+mn-cs"/>
                        </a:rPr>
                        <a:t>
 Terima kasih @phs.n for using our Buttercup Margarine Spread! And you are absolutely right, nothing beats a warm toast and tea in the morning! 
___________________________
Repost:
🧈My favourite Buttercup brand has launched their new Buttercup margarine that is healthy and tasty!
__
Nothing taste better than a warm butter toast and a cup of tea in the morning 🌞 I love both canola and olive margarine but my favourite is definitely olive spread
#ButtercupMalaysia #Buttercup #homemadewithlove #ButtercupMargarineSpread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366409929"/>
                  </a:ext>
                </a:extLst>
              </a:tr>
            </a:tbl>
          </a:graphicData>
        </a:graphic>
      </p:graphicFrame>
      <p:sp>
        <p:nvSpPr>
          <p:cNvPr id="4" name="Text Placeholder 3">
            <a:extLst>
              <a:ext uri="{FF2B5EF4-FFF2-40B4-BE49-F238E27FC236}">
                <a16:creationId xmlns:a16="http://schemas.microsoft.com/office/drawing/2014/main" id="{7A6E67E6-1ED1-40CD-A4AF-72B88080BE9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68471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49497-5CFF-4601-8888-ACBDD41C055F}"/>
              </a:ext>
            </a:extLst>
          </p:cNvPr>
          <p:cNvSpPr>
            <a:spLocks noGrp="1"/>
          </p:cNvSpPr>
          <p:nvPr>
            <p:ph type="title"/>
          </p:nvPr>
        </p:nvSpPr>
        <p:spPr/>
        <p:txBody>
          <a:bodyPr/>
          <a:lstStyle/>
          <a:p>
            <a:r>
              <a:rPr lang="en-US"/>
              <a:t>Facebook Facebook FB - Own Posts Table I-Rate (Insights)  | Buttercup Malaysia - 15 of 25</a:t>
            </a:r>
          </a:p>
        </p:txBody>
      </p:sp>
      <p:graphicFrame>
        <p:nvGraphicFramePr>
          <p:cNvPr id="5" name="Table Placeholder 4">
            <a:extLst>
              <a:ext uri="{FF2B5EF4-FFF2-40B4-BE49-F238E27FC236}">
                <a16:creationId xmlns:a16="http://schemas.microsoft.com/office/drawing/2014/main" id="{0222353C-1578-4DD0-9AD3-0E536DB4C6A2}"/>
              </a:ext>
            </a:extLst>
          </p:cNvPr>
          <p:cNvGraphicFramePr>
            <a:graphicFrameLocks noGrp="1"/>
          </p:cNvGraphicFramePr>
          <p:nvPr>
            <p:ph type="tbl" sz="quarter" idx="13"/>
            <p:extLst>
              <p:ext uri="{D42A27DB-BD31-4B8C-83A1-F6EECF244321}">
                <p14:modId xmlns:p14="http://schemas.microsoft.com/office/powerpoint/2010/main" val="284907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6011903"/>
                    </a:ext>
                  </a:extLst>
                </a:gridCol>
                <a:gridCol w="740664">
                  <a:extLst>
                    <a:ext uri="{9D8B030D-6E8A-4147-A177-3AD203B41FA5}">
                      <a16:colId xmlns:a16="http://schemas.microsoft.com/office/drawing/2014/main" val="63288173"/>
                    </a:ext>
                  </a:extLst>
                </a:gridCol>
                <a:gridCol w="740664">
                  <a:extLst>
                    <a:ext uri="{9D8B030D-6E8A-4147-A177-3AD203B41FA5}">
                      <a16:colId xmlns:a16="http://schemas.microsoft.com/office/drawing/2014/main" val="3555364124"/>
                    </a:ext>
                  </a:extLst>
                </a:gridCol>
                <a:gridCol w="576072">
                  <a:extLst>
                    <a:ext uri="{9D8B030D-6E8A-4147-A177-3AD203B41FA5}">
                      <a16:colId xmlns:a16="http://schemas.microsoft.com/office/drawing/2014/main" val="2378278920"/>
                    </a:ext>
                  </a:extLst>
                </a:gridCol>
                <a:gridCol w="576072">
                  <a:extLst>
                    <a:ext uri="{9D8B030D-6E8A-4147-A177-3AD203B41FA5}">
                      <a16:colId xmlns:a16="http://schemas.microsoft.com/office/drawing/2014/main" val="1667291499"/>
                    </a:ext>
                  </a:extLst>
                </a:gridCol>
                <a:gridCol w="493776">
                  <a:extLst>
                    <a:ext uri="{9D8B030D-6E8A-4147-A177-3AD203B41FA5}">
                      <a16:colId xmlns:a16="http://schemas.microsoft.com/office/drawing/2014/main" val="3480285222"/>
                    </a:ext>
                  </a:extLst>
                </a:gridCol>
                <a:gridCol w="576072">
                  <a:extLst>
                    <a:ext uri="{9D8B030D-6E8A-4147-A177-3AD203B41FA5}">
                      <a16:colId xmlns:a16="http://schemas.microsoft.com/office/drawing/2014/main" val="817130338"/>
                    </a:ext>
                  </a:extLst>
                </a:gridCol>
                <a:gridCol w="576072">
                  <a:extLst>
                    <a:ext uri="{9D8B030D-6E8A-4147-A177-3AD203B41FA5}">
                      <a16:colId xmlns:a16="http://schemas.microsoft.com/office/drawing/2014/main" val="2511130769"/>
                    </a:ext>
                  </a:extLst>
                </a:gridCol>
                <a:gridCol w="576072">
                  <a:extLst>
                    <a:ext uri="{9D8B030D-6E8A-4147-A177-3AD203B41FA5}">
                      <a16:colId xmlns:a16="http://schemas.microsoft.com/office/drawing/2014/main" val="3010196023"/>
                    </a:ext>
                  </a:extLst>
                </a:gridCol>
                <a:gridCol w="576072">
                  <a:extLst>
                    <a:ext uri="{9D8B030D-6E8A-4147-A177-3AD203B41FA5}">
                      <a16:colId xmlns:a16="http://schemas.microsoft.com/office/drawing/2014/main" val="3621513005"/>
                    </a:ext>
                  </a:extLst>
                </a:gridCol>
                <a:gridCol w="576072">
                  <a:extLst>
                    <a:ext uri="{9D8B030D-6E8A-4147-A177-3AD203B41FA5}">
                      <a16:colId xmlns:a16="http://schemas.microsoft.com/office/drawing/2014/main" val="70893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0466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- 2021-11-10 10:00:00</a:t>
                      </a:r>
                      <a:r>
                        <a:rPr kumimoji="0" lang="en-US" sz="1000" b="0" i="0" u="none" strike="noStrike" kern="1200" cap="none" spc="0" normalizeH="0" baseline="0" noProof="0">
                          <a:ln>
                            <a:noFill/>
                          </a:ln>
                          <a:solidFill>
                            <a:prstClr val="black"/>
                          </a:solidFill>
                          <a:effectLst/>
                          <a:uLnTx/>
                          <a:uFillTx/>
                          <a:latin typeface="+mn-lt"/>
                          <a:ea typeface="+mn-ea"/>
                          <a:cs typeface="+mn-cs"/>
                        </a:rPr>
                        <a:t>
 "Saya setia menggunakan Buttercup sejak dari 15 tahun yang lalu hingga ke sekarang, tidak pernah mengecewakan saya."
- Aslin Aslin 
Terima kasih kerana telah setia bersama Buttercup selama ini! Buttercup akan sentiasa cuba untuk memastikan #FansButtercup terus mendapatkan rasa dan aroma yang pasti tidak akan dilupakan! 
Anda juga boleh merasakan sendiri rasa dan aroma Buttercup! 
Dapatkan produk Buttercup anda di Lazada sekarang!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1575345578"/>
                  </a:ext>
                </a:extLst>
              </a:tr>
            </a:tbl>
          </a:graphicData>
        </a:graphic>
      </p:graphicFrame>
      <p:sp>
        <p:nvSpPr>
          <p:cNvPr id="4" name="Text Placeholder 3">
            <a:extLst>
              <a:ext uri="{FF2B5EF4-FFF2-40B4-BE49-F238E27FC236}">
                <a16:creationId xmlns:a16="http://schemas.microsoft.com/office/drawing/2014/main" id="{F98922D6-215B-4423-AB77-F3AE595B93E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26402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F7E52-5871-4A53-A71B-ABA72D0FB22E}"/>
              </a:ext>
            </a:extLst>
          </p:cNvPr>
          <p:cNvSpPr>
            <a:spLocks noGrp="1"/>
          </p:cNvSpPr>
          <p:nvPr>
            <p:ph type="title"/>
          </p:nvPr>
        </p:nvSpPr>
        <p:spPr/>
        <p:txBody>
          <a:bodyPr/>
          <a:lstStyle/>
          <a:p>
            <a:r>
              <a:rPr lang="en-US"/>
              <a:t>Facebook Facebook FB - Own Posts Table I-Rate (Insights)  | Buttercup Malaysia - 16 of 25</a:t>
            </a:r>
          </a:p>
        </p:txBody>
      </p:sp>
      <p:graphicFrame>
        <p:nvGraphicFramePr>
          <p:cNvPr id="5" name="Table Placeholder 4">
            <a:extLst>
              <a:ext uri="{FF2B5EF4-FFF2-40B4-BE49-F238E27FC236}">
                <a16:creationId xmlns:a16="http://schemas.microsoft.com/office/drawing/2014/main" id="{FB903BE3-40D5-48BC-A09D-B061920B86E0}"/>
              </a:ext>
            </a:extLst>
          </p:cNvPr>
          <p:cNvGraphicFramePr>
            <a:graphicFrameLocks noGrp="1"/>
          </p:cNvGraphicFramePr>
          <p:nvPr>
            <p:ph type="tbl" sz="quarter" idx="13"/>
            <p:extLst>
              <p:ext uri="{D42A27DB-BD31-4B8C-83A1-F6EECF244321}">
                <p14:modId xmlns:p14="http://schemas.microsoft.com/office/powerpoint/2010/main" val="2068720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4316747"/>
                    </a:ext>
                  </a:extLst>
                </a:gridCol>
                <a:gridCol w="740664">
                  <a:extLst>
                    <a:ext uri="{9D8B030D-6E8A-4147-A177-3AD203B41FA5}">
                      <a16:colId xmlns:a16="http://schemas.microsoft.com/office/drawing/2014/main" val="878623324"/>
                    </a:ext>
                  </a:extLst>
                </a:gridCol>
                <a:gridCol w="740664">
                  <a:extLst>
                    <a:ext uri="{9D8B030D-6E8A-4147-A177-3AD203B41FA5}">
                      <a16:colId xmlns:a16="http://schemas.microsoft.com/office/drawing/2014/main" val="1828978209"/>
                    </a:ext>
                  </a:extLst>
                </a:gridCol>
                <a:gridCol w="576072">
                  <a:extLst>
                    <a:ext uri="{9D8B030D-6E8A-4147-A177-3AD203B41FA5}">
                      <a16:colId xmlns:a16="http://schemas.microsoft.com/office/drawing/2014/main" val="330708828"/>
                    </a:ext>
                  </a:extLst>
                </a:gridCol>
                <a:gridCol w="576072">
                  <a:extLst>
                    <a:ext uri="{9D8B030D-6E8A-4147-A177-3AD203B41FA5}">
                      <a16:colId xmlns:a16="http://schemas.microsoft.com/office/drawing/2014/main" val="2254551542"/>
                    </a:ext>
                  </a:extLst>
                </a:gridCol>
                <a:gridCol w="493776">
                  <a:extLst>
                    <a:ext uri="{9D8B030D-6E8A-4147-A177-3AD203B41FA5}">
                      <a16:colId xmlns:a16="http://schemas.microsoft.com/office/drawing/2014/main" val="3929814437"/>
                    </a:ext>
                  </a:extLst>
                </a:gridCol>
                <a:gridCol w="576072">
                  <a:extLst>
                    <a:ext uri="{9D8B030D-6E8A-4147-A177-3AD203B41FA5}">
                      <a16:colId xmlns:a16="http://schemas.microsoft.com/office/drawing/2014/main" val="4288252136"/>
                    </a:ext>
                  </a:extLst>
                </a:gridCol>
                <a:gridCol w="576072">
                  <a:extLst>
                    <a:ext uri="{9D8B030D-6E8A-4147-A177-3AD203B41FA5}">
                      <a16:colId xmlns:a16="http://schemas.microsoft.com/office/drawing/2014/main" val="4227294438"/>
                    </a:ext>
                  </a:extLst>
                </a:gridCol>
                <a:gridCol w="576072">
                  <a:extLst>
                    <a:ext uri="{9D8B030D-6E8A-4147-A177-3AD203B41FA5}">
                      <a16:colId xmlns:a16="http://schemas.microsoft.com/office/drawing/2014/main" val="1177351421"/>
                    </a:ext>
                  </a:extLst>
                </a:gridCol>
                <a:gridCol w="576072">
                  <a:extLst>
                    <a:ext uri="{9D8B030D-6E8A-4147-A177-3AD203B41FA5}">
                      <a16:colId xmlns:a16="http://schemas.microsoft.com/office/drawing/2014/main" val="2985634885"/>
                    </a:ext>
                  </a:extLst>
                </a:gridCol>
                <a:gridCol w="576072">
                  <a:extLst>
                    <a:ext uri="{9D8B030D-6E8A-4147-A177-3AD203B41FA5}">
                      <a16:colId xmlns:a16="http://schemas.microsoft.com/office/drawing/2014/main" val="3046998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9230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- 2021-11-10 00:05:02</a:t>
                      </a:r>
                      <a:r>
                        <a:rPr kumimoji="0" lang="en-US" sz="1000" b="0" i="0" u="none" strike="noStrike" kern="1200" cap="none" spc="0" normalizeH="0" baseline="0" noProof="0">
                          <a:ln>
                            <a:noFill/>
                          </a:ln>
                          <a:solidFill>
                            <a:prstClr val="black"/>
                          </a:solidFill>
                          <a:effectLst/>
                          <a:uLnTx/>
                          <a:uFillTx/>
                          <a:latin typeface="+mn-lt"/>
                          <a:ea typeface="+mn-ea"/>
                          <a:cs typeface="+mn-cs"/>
                        </a:rPr>
                        <a:t>
 🎉 Wow, diskaun sehingga 26% untuk produk Buttercup kegemaran anda? Apa lagi, jom semua ke Lazada sekarang!  🎉😱
Beli produk Buttercup bernilai RM50 ke atas dan nikmati penjimatan lebih dengan penghantaran PERCUMA terus ke rumah! Jangan lepaskan peluang ini sementara stok masih ada!
Add to cart sekarang dan check out pada 11.11! 👉 https://bit.ly/ButtercupMYLazada
Promosi hanya sah 11 November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2824372255"/>
                  </a:ext>
                </a:extLst>
              </a:tr>
            </a:tbl>
          </a:graphicData>
        </a:graphic>
      </p:graphicFrame>
      <p:sp>
        <p:nvSpPr>
          <p:cNvPr id="4" name="Text Placeholder 3">
            <a:extLst>
              <a:ext uri="{FF2B5EF4-FFF2-40B4-BE49-F238E27FC236}">
                <a16:creationId xmlns:a16="http://schemas.microsoft.com/office/drawing/2014/main" id="{443DB115-DD13-4C98-812D-36AB311CFDE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19506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5A12D-28FA-487A-BFCD-8EFF0242E1C0}"/>
              </a:ext>
            </a:extLst>
          </p:cNvPr>
          <p:cNvSpPr>
            <a:spLocks noGrp="1"/>
          </p:cNvSpPr>
          <p:nvPr>
            <p:ph type="title"/>
          </p:nvPr>
        </p:nvSpPr>
        <p:spPr/>
        <p:txBody>
          <a:bodyPr/>
          <a:lstStyle/>
          <a:p>
            <a:r>
              <a:rPr lang="en-US"/>
              <a:t>Facebook Facebook FB - Own Posts Table I-Rate (Insights)  | Buttercup Malaysia - 17 of 25</a:t>
            </a:r>
          </a:p>
        </p:txBody>
      </p:sp>
      <p:graphicFrame>
        <p:nvGraphicFramePr>
          <p:cNvPr id="5" name="Table Placeholder 4">
            <a:extLst>
              <a:ext uri="{FF2B5EF4-FFF2-40B4-BE49-F238E27FC236}">
                <a16:creationId xmlns:a16="http://schemas.microsoft.com/office/drawing/2014/main" id="{980C1B51-3254-4779-8E55-43AF7D586716}"/>
              </a:ext>
            </a:extLst>
          </p:cNvPr>
          <p:cNvGraphicFramePr>
            <a:graphicFrameLocks noGrp="1"/>
          </p:cNvGraphicFramePr>
          <p:nvPr>
            <p:ph type="tbl" sz="quarter" idx="13"/>
            <p:extLst>
              <p:ext uri="{D42A27DB-BD31-4B8C-83A1-F6EECF244321}">
                <p14:modId xmlns:p14="http://schemas.microsoft.com/office/powerpoint/2010/main" val="72852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89050496"/>
                    </a:ext>
                  </a:extLst>
                </a:gridCol>
                <a:gridCol w="740664">
                  <a:extLst>
                    <a:ext uri="{9D8B030D-6E8A-4147-A177-3AD203B41FA5}">
                      <a16:colId xmlns:a16="http://schemas.microsoft.com/office/drawing/2014/main" val="3589675445"/>
                    </a:ext>
                  </a:extLst>
                </a:gridCol>
                <a:gridCol w="740664">
                  <a:extLst>
                    <a:ext uri="{9D8B030D-6E8A-4147-A177-3AD203B41FA5}">
                      <a16:colId xmlns:a16="http://schemas.microsoft.com/office/drawing/2014/main" val="2432310272"/>
                    </a:ext>
                  </a:extLst>
                </a:gridCol>
                <a:gridCol w="576072">
                  <a:extLst>
                    <a:ext uri="{9D8B030D-6E8A-4147-A177-3AD203B41FA5}">
                      <a16:colId xmlns:a16="http://schemas.microsoft.com/office/drawing/2014/main" val="560919319"/>
                    </a:ext>
                  </a:extLst>
                </a:gridCol>
                <a:gridCol w="576072">
                  <a:extLst>
                    <a:ext uri="{9D8B030D-6E8A-4147-A177-3AD203B41FA5}">
                      <a16:colId xmlns:a16="http://schemas.microsoft.com/office/drawing/2014/main" val="2264769053"/>
                    </a:ext>
                  </a:extLst>
                </a:gridCol>
                <a:gridCol w="493776">
                  <a:extLst>
                    <a:ext uri="{9D8B030D-6E8A-4147-A177-3AD203B41FA5}">
                      <a16:colId xmlns:a16="http://schemas.microsoft.com/office/drawing/2014/main" val="706616717"/>
                    </a:ext>
                  </a:extLst>
                </a:gridCol>
                <a:gridCol w="576072">
                  <a:extLst>
                    <a:ext uri="{9D8B030D-6E8A-4147-A177-3AD203B41FA5}">
                      <a16:colId xmlns:a16="http://schemas.microsoft.com/office/drawing/2014/main" val="3325315527"/>
                    </a:ext>
                  </a:extLst>
                </a:gridCol>
                <a:gridCol w="576072">
                  <a:extLst>
                    <a:ext uri="{9D8B030D-6E8A-4147-A177-3AD203B41FA5}">
                      <a16:colId xmlns:a16="http://schemas.microsoft.com/office/drawing/2014/main" val="3126472106"/>
                    </a:ext>
                  </a:extLst>
                </a:gridCol>
                <a:gridCol w="576072">
                  <a:extLst>
                    <a:ext uri="{9D8B030D-6E8A-4147-A177-3AD203B41FA5}">
                      <a16:colId xmlns:a16="http://schemas.microsoft.com/office/drawing/2014/main" val="2327599018"/>
                    </a:ext>
                  </a:extLst>
                </a:gridCol>
                <a:gridCol w="576072">
                  <a:extLst>
                    <a:ext uri="{9D8B030D-6E8A-4147-A177-3AD203B41FA5}">
                      <a16:colId xmlns:a16="http://schemas.microsoft.com/office/drawing/2014/main" val="3352044556"/>
                    </a:ext>
                  </a:extLst>
                </a:gridCol>
                <a:gridCol w="576072">
                  <a:extLst>
                    <a:ext uri="{9D8B030D-6E8A-4147-A177-3AD203B41FA5}">
                      <a16:colId xmlns:a16="http://schemas.microsoft.com/office/drawing/2014/main" val="311700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0331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- 2021-11-09 17:36:39</a:t>
                      </a:r>
                      <a:r>
                        <a:rPr kumimoji="0" lang="en-US" sz="1000" b="0" i="0" u="none" strike="noStrike" kern="1200" cap="none" spc="0" normalizeH="0" baseline="0" noProof="0">
                          <a:ln>
                            <a:noFill/>
                          </a:ln>
                          <a:solidFill>
                            <a:prstClr val="black"/>
                          </a:solidFill>
                          <a:effectLst/>
                          <a:uLnTx/>
                          <a:uFillTx/>
                          <a:latin typeface="+mn-lt"/>
                          <a:ea typeface="+mn-ea"/>
                          <a:cs typeface="+mn-cs"/>
                        </a:rPr>
                        <a:t>
 Dapatkan Buttercup Margarine Spread dan Buttercup Luxury Spread Portion anda pada harga special pada 11.11 ini! 🎉😱
Pastikan anda tidak terlepas, promosi ini hanya sah pada 11 November SAHAJA. Cepat, cepat!
Add to cart sekarang dan check out pada 11.11!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extLst>
                  <a:ext uri="{0D108BD9-81ED-4DB2-BD59-A6C34878D82A}">
                    <a16:rowId xmlns:a16="http://schemas.microsoft.com/office/drawing/2014/main" val="1066817936"/>
                  </a:ext>
                </a:extLst>
              </a:tr>
            </a:tbl>
          </a:graphicData>
        </a:graphic>
      </p:graphicFrame>
      <p:sp>
        <p:nvSpPr>
          <p:cNvPr id="4" name="Text Placeholder 3">
            <a:extLst>
              <a:ext uri="{FF2B5EF4-FFF2-40B4-BE49-F238E27FC236}">
                <a16:creationId xmlns:a16="http://schemas.microsoft.com/office/drawing/2014/main" id="{F0452563-5B07-47A0-B8C5-1950886BAD8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3532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A93C0-FD0D-4955-9E5C-6279F8CE4D58}"/>
              </a:ext>
            </a:extLst>
          </p:cNvPr>
          <p:cNvSpPr>
            <a:spLocks noGrp="1"/>
          </p:cNvSpPr>
          <p:nvPr>
            <p:ph type="title"/>
          </p:nvPr>
        </p:nvSpPr>
        <p:spPr/>
        <p:txBody>
          <a:bodyPr/>
          <a:lstStyle/>
          <a:p>
            <a:r>
              <a:rPr lang="en-US"/>
              <a:t>Facebook Facebook FB - Own Posts Table I-Rate (Insights)  | Buttercup Malaysia - 18 of 25</a:t>
            </a:r>
          </a:p>
        </p:txBody>
      </p:sp>
      <p:graphicFrame>
        <p:nvGraphicFramePr>
          <p:cNvPr id="5" name="Table Placeholder 4">
            <a:extLst>
              <a:ext uri="{FF2B5EF4-FFF2-40B4-BE49-F238E27FC236}">
                <a16:creationId xmlns:a16="http://schemas.microsoft.com/office/drawing/2014/main" id="{ACD3300D-72F3-4000-A96C-B0BCCC004677}"/>
              </a:ext>
            </a:extLst>
          </p:cNvPr>
          <p:cNvGraphicFramePr>
            <a:graphicFrameLocks noGrp="1"/>
          </p:cNvGraphicFramePr>
          <p:nvPr>
            <p:ph type="tbl" sz="quarter" idx="13"/>
            <p:extLst>
              <p:ext uri="{D42A27DB-BD31-4B8C-83A1-F6EECF244321}">
                <p14:modId xmlns:p14="http://schemas.microsoft.com/office/powerpoint/2010/main" val="188586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14357376"/>
                    </a:ext>
                  </a:extLst>
                </a:gridCol>
                <a:gridCol w="740664">
                  <a:extLst>
                    <a:ext uri="{9D8B030D-6E8A-4147-A177-3AD203B41FA5}">
                      <a16:colId xmlns:a16="http://schemas.microsoft.com/office/drawing/2014/main" val="2822972343"/>
                    </a:ext>
                  </a:extLst>
                </a:gridCol>
                <a:gridCol w="740664">
                  <a:extLst>
                    <a:ext uri="{9D8B030D-6E8A-4147-A177-3AD203B41FA5}">
                      <a16:colId xmlns:a16="http://schemas.microsoft.com/office/drawing/2014/main" val="3398960821"/>
                    </a:ext>
                  </a:extLst>
                </a:gridCol>
                <a:gridCol w="576072">
                  <a:extLst>
                    <a:ext uri="{9D8B030D-6E8A-4147-A177-3AD203B41FA5}">
                      <a16:colId xmlns:a16="http://schemas.microsoft.com/office/drawing/2014/main" val="700111644"/>
                    </a:ext>
                  </a:extLst>
                </a:gridCol>
                <a:gridCol w="576072">
                  <a:extLst>
                    <a:ext uri="{9D8B030D-6E8A-4147-A177-3AD203B41FA5}">
                      <a16:colId xmlns:a16="http://schemas.microsoft.com/office/drawing/2014/main" val="1546077382"/>
                    </a:ext>
                  </a:extLst>
                </a:gridCol>
                <a:gridCol w="493776">
                  <a:extLst>
                    <a:ext uri="{9D8B030D-6E8A-4147-A177-3AD203B41FA5}">
                      <a16:colId xmlns:a16="http://schemas.microsoft.com/office/drawing/2014/main" val="845184864"/>
                    </a:ext>
                  </a:extLst>
                </a:gridCol>
                <a:gridCol w="576072">
                  <a:extLst>
                    <a:ext uri="{9D8B030D-6E8A-4147-A177-3AD203B41FA5}">
                      <a16:colId xmlns:a16="http://schemas.microsoft.com/office/drawing/2014/main" val="2045207487"/>
                    </a:ext>
                  </a:extLst>
                </a:gridCol>
                <a:gridCol w="576072">
                  <a:extLst>
                    <a:ext uri="{9D8B030D-6E8A-4147-A177-3AD203B41FA5}">
                      <a16:colId xmlns:a16="http://schemas.microsoft.com/office/drawing/2014/main" val="1561077995"/>
                    </a:ext>
                  </a:extLst>
                </a:gridCol>
                <a:gridCol w="576072">
                  <a:extLst>
                    <a:ext uri="{9D8B030D-6E8A-4147-A177-3AD203B41FA5}">
                      <a16:colId xmlns:a16="http://schemas.microsoft.com/office/drawing/2014/main" val="218247135"/>
                    </a:ext>
                  </a:extLst>
                </a:gridCol>
                <a:gridCol w="576072">
                  <a:extLst>
                    <a:ext uri="{9D8B030D-6E8A-4147-A177-3AD203B41FA5}">
                      <a16:colId xmlns:a16="http://schemas.microsoft.com/office/drawing/2014/main" val="150608014"/>
                    </a:ext>
                  </a:extLst>
                </a:gridCol>
                <a:gridCol w="576072">
                  <a:extLst>
                    <a:ext uri="{9D8B030D-6E8A-4147-A177-3AD203B41FA5}">
                      <a16:colId xmlns:a16="http://schemas.microsoft.com/office/drawing/2014/main" val="2252954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0900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- 2021-11-08 10:00:01</a:t>
                      </a:r>
                      <a:r>
                        <a:rPr kumimoji="0" lang="en-US" sz="1000" b="0" i="0" u="none" strike="noStrike" kern="1200" cap="none" spc="0" normalizeH="0" baseline="0" noProof="0">
                          <a:ln>
                            <a:noFill/>
                          </a:ln>
                          <a:solidFill>
                            <a:prstClr val="black"/>
                          </a:solidFill>
                          <a:effectLst/>
                          <a:uLnTx/>
                          <a:uFillTx/>
                          <a:latin typeface="+mn-lt"/>
                          <a:ea typeface="+mn-ea"/>
                          <a:cs typeface="+mn-cs"/>
                        </a:rPr>
                        <a:t>
 Kita semua tahu Buttercup memang sedap digunakan sebagai sapuan roti kan? 
Tapi bagaimana pula kalau roti sapuan Buttercup + kacang panggang untuk sarapan pagi? 
LIKE untuk macam sedap!
LOVE untuk confirm sedap! 
KOMEN untuk yang tak pernah cuba tapi teringin.
Jom dapatkan Buttercup anda di Lazada sekarang dan cuba di rumah! https://bit.ly/ButtercupMYLazada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94937669"/>
                  </a:ext>
                </a:extLst>
              </a:tr>
            </a:tbl>
          </a:graphicData>
        </a:graphic>
      </p:graphicFrame>
      <p:sp>
        <p:nvSpPr>
          <p:cNvPr id="4" name="Text Placeholder 3">
            <a:extLst>
              <a:ext uri="{FF2B5EF4-FFF2-40B4-BE49-F238E27FC236}">
                <a16:creationId xmlns:a16="http://schemas.microsoft.com/office/drawing/2014/main" id="{1AE1262E-9CAB-4397-BD16-A7325D09A59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33361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C01E-C459-4EC5-BBD8-D1DA776F7BA3}"/>
              </a:ext>
            </a:extLst>
          </p:cNvPr>
          <p:cNvSpPr>
            <a:spLocks noGrp="1"/>
          </p:cNvSpPr>
          <p:nvPr>
            <p:ph type="title"/>
          </p:nvPr>
        </p:nvSpPr>
        <p:spPr/>
        <p:txBody>
          <a:bodyPr/>
          <a:lstStyle/>
          <a:p>
            <a:r>
              <a:rPr lang="en-US"/>
              <a:t>Facebook Facebook FB - Own Posts Table I-Rate (Insights)  | Buttercup Malaysia - 19 of 25</a:t>
            </a:r>
          </a:p>
        </p:txBody>
      </p:sp>
      <p:graphicFrame>
        <p:nvGraphicFramePr>
          <p:cNvPr id="5" name="Table Placeholder 4">
            <a:extLst>
              <a:ext uri="{FF2B5EF4-FFF2-40B4-BE49-F238E27FC236}">
                <a16:creationId xmlns:a16="http://schemas.microsoft.com/office/drawing/2014/main" id="{F316AEFC-324B-40D9-9713-14C7B41A2A24}"/>
              </a:ext>
            </a:extLst>
          </p:cNvPr>
          <p:cNvGraphicFramePr>
            <a:graphicFrameLocks noGrp="1"/>
          </p:cNvGraphicFramePr>
          <p:nvPr>
            <p:ph type="tbl" sz="quarter" idx="13"/>
            <p:extLst>
              <p:ext uri="{D42A27DB-BD31-4B8C-83A1-F6EECF244321}">
                <p14:modId xmlns:p14="http://schemas.microsoft.com/office/powerpoint/2010/main" val="1729991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37338868"/>
                    </a:ext>
                  </a:extLst>
                </a:gridCol>
                <a:gridCol w="740664">
                  <a:extLst>
                    <a:ext uri="{9D8B030D-6E8A-4147-A177-3AD203B41FA5}">
                      <a16:colId xmlns:a16="http://schemas.microsoft.com/office/drawing/2014/main" val="1870280332"/>
                    </a:ext>
                  </a:extLst>
                </a:gridCol>
                <a:gridCol w="740664">
                  <a:extLst>
                    <a:ext uri="{9D8B030D-6E8A-4147-A177-3AD203B41FA5}">
                      <a16:colId xmlns:a16="http://schemas.microsoft.com/office/drawing/2014/main" val="648174521"/>
                    </a:ext>
                  </a:extLst>
                </a:gridCol>
                <a:gridCol w="576072">
                  <a:extLst>
                    <a:ext uri="{9D8B030D-6E8A-4147-A177-3AD203B41FA5}">
                      <a16:colId xmlns:a16="http://schemas.microsoft.com/office/drawing/2014/main" val="523960551"/>
                    </a:ext>
                  </a:extLst>
                </a:gridCol>
                <a:gridCol w="576072">
                  <a:extLst>
                    <a:ext uri="{9D8B030D-6E8A-4147-A177-3AD203B41FA5}">
                      <a16:colId xmlns:a16="http://schemas.microsoft.com/office/drawing/2014/main" val="350841101"/>
                    </a:ext>
                  </a:extLst>
                </a:gridCol>
                <a:gridCol w="493776">
                  <a:extLst>
                    <a:ext uri="{9D8B030D-6E8A-4147-A177-3AD203B41FA5}">
                      <a16:colId xmlns:a16="http://schemas.microsoft.com/office/drawing/2014/main" val="3679045212"/>
                    </a:ext>
                  </a:extLst>
                </a:gridCol>
                <a:gridCol w="576072">
                  <a:extLst>
                    <a:ext uri="{9D8B030D-6E8A-4147-A177-3AD203B41FA5}">
                      <a16:colId xmlns:a16="http://schemas.microsoft.com/office/drawing/2014/main" val="3005295091"/>
                    </a:ext>
                  </a:extLst>
                </a:gridCol>
                <a:gridCol w="576072">
                  <a:extLst>
                    <a:ext uri="{9D8B030D-6E8A-4147-A177-3AD203B41FA5}">
                      <a16:colId xmlns:a16="http://schemas.microsoft.com/office/drawing/2014/main" val="955128067"/>
                    </a:ext>
                  </a:extLst>
                </a:gridCol>
                <a:gridCol w="576072">
                  <a:extLst>
                    <a:ext uri="{9D8B030D-6E8A-4147-A177-3AD203B41FA5}">
                      <a16:colId xmlns:a16="http://schemas.microsoft.com/office/drawing/2014/main" val="1230540944"/>
                    </a:ext>
                  </a:extLst>
                </a:gridCol>
                <a:gridCol w="576072">
                  <a:extLst>
                    <a:ext uri="{9D8B030D-6E8A-4147-A177-3AD203B41FA5}">
                      <a16:colId xmlns:a16="http://schemas.microsoft.com/office/drawing/2014/main" val="521434312"/>
                    </a:ext>
                  </a:extLst>
                </a:gridCol>
                <a:gridCol w="576072">
                  <a:extLst>
                    <a:ext uri="{9D8B030D-6E8A-4147-A177-3AD203B41FA5}">
                      <a16:colId xmlns:a16="http://schemas.microsoft.com/office/drawing/2014/main" val="10214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2079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- 2021-11-06 11:30:00</a:t>
                      </a:r>
                      <a:r>
                        <a:rPr kumimoji="0" lang="en-US" sz="1000" b="0" i="0" u="none" strike="noStrike" kern="1200" cap="none" spc="0" normalizeH="0" baseline="0" noProof="0">
                          <a:ln>
                            <a:noFill/>
                          </a:ln>
                          <a:solidFill>
                            <a:prstClr val="black"/>
                          </a:solidFill>
                          <a:effectLst/>
                          <a:uLnTx/>
                          <a:uFillTx/>
                          <a:latin typeface="+mn-lt"/>
                          <a:ea typeface="+mn-ea"/>
                          <a:cs typeface="+mn-cs"/>
                        </a:rPr>
                        <a:t>
 Wah! PERCUMA Buttercup Luxury Spread Portion?! 
Ini bukan main-main, ini betul-betul! Beli produk Buttercup bernilai RM20 ke atas dan dapatkan Buttercup Luxury Spread Portion secara PERCUMA! Cepat sementara stok masih ada ;) 
Tebus sekarang di: 
1. AEON BiG Wangsa Maju (5 hingga 21 November 2021) 
2. AEON Bandar Utama, AEON Mid Valley, Aeon IOI Mall Puchong dan AEON Bukit Tinggi (6 hingga 17 November 2021)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686339690"/>
                  </a:ext>
                </a:extLst>
              </a:tr>
            </a:tbl>
          </a:graphicData>
        </a:graphic>
      </p:graphicFrame>
      <p:sp>
        <p:nvSpPr>
          <p:cNvPr id="4" name="Text Placeholder 3">
            <a:extLst>
              <a:ext uri="{FF2B5EF4-FFF2-40B4-BE49-F238E27FC236}">
                <a16:creationId xmlns:a16="http://schemas.microsoft.com/office/drawing/2014/main" id="{4E5C7FD7-C746-4EF2-86B6-F1C1CF71F96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756267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61418-C5F4-496E-A0A1-98A0B1E1BDD8}"/>
              </a:ext>
            </a:extLst>
          </p:cNvPr>
          <p:cNvSpPr>
            <a:spLocks noGrp="1"/>
          </p:cNvSpPr>
          <p:nvPr>
            <p:ph type="title"/>
          </p:nvPr>
        </p:nvSpPr>
        <p:spPr/>
        <p:txBody>
          <a:bodyPr/>
          <a:lstStyle/>
          <a:p>
            <a:r>
              <a:rPr lang="en-US"/>
              <a:t>Facebook Facebook FB - Own Posts Table I-Rate (Insights)  | Buttercup Malaysia - 20 of 25</a:t>
            </a:r>
          </a:p>
        </p:txBody>
      </p:sp>
      <p:graphicFrame>
        <p:nvGraphicFramePr>
          <p:cNvPr id="5" name="Table Placeholder 4">
            <a:extLst>
              <a:ext uri="{FF2B5EF4-FFF2-40B4-BE49-F238E27FC236}">
                <a16:creationId xmlns:a16="http://schemas.microsoft.com/office/drawing/2014/main" id="{74A458AB-3C6C-41C9-9A5C-59F3E83D6343}"/>
              </a:ext>
            </a:extLst>
          </p:cNvPr>
          <p:cNvGraphicFramePr>
            <a:graphicFrameLocks noGrp="1"/>
          </p:cNvGraphicFramePr>
          <p:nvPr>
            <p:ph type="tbl" sz="quarter" idx="13"/>
            <p:extLst>
              <p:ext uri="{D42A27DB-BD31-4B8C-83A1-F6EECF244321}">
                <p14:modId xmlns:p14="http://schemas.microsoft.com/office/powerpoint/2010/main" val="194375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46794145"/>
                    </a:ext>
                  </a:extLst>
                </a:gridCol>
                <a:gridCol w="740664">
                  <a:extLst>
                    <a:ext uri="{9D8B030D-6E8A-4147-A177-3AD203B41FA5}">
                      <a16:colId xmlns:a16="http://schemas.microsoft.com/office/drawing/2014/main" val="3305862104"/>
                    </a:ext>
                  </a:extLst>
                </a:gridCol>
                <a:gridCol w="740664">
                  <a:extLst>
                    <a:ext uri="{9D8B030D-6E8A-4147-A177-3AD203B41FA5}">
                      <a16:colId xmlns:a16="http://schemas.microsoft.com/office/drawing/2014/main" val="3973825859"/>
                    </a:ext>
                  </a:extLst>
                </a:gridCol>
                <a:gridCol w="576072">
                  <a:extLst>
                    <a:ext uri="{9D8B030D-6E8A-4147-A177-3AD203B41FA5}">
                      <a16:colId xmlns:a16="http://schemas.microsoft.com/office/drawing/2014/main" val="514676332"/>
                    </a:ext>
                  </a:extLst>
                </a:gridCol>
                <a:gridCol w="576072">
                  <a:extLst>
                    <a:ext uri="{9D8B030D-6E8A-4147-A177-3AD203B41FA5}">
                      <a16:colId xmlns:a16="http://schemas.microsoft.com/office/drawing/2014/main" val="2148243165"/>
                    </a:ext>
                  </a:extLst>
                </a:gridCol>
                <a:gridCol w="493776">
                  <a:extLst>
                    <a:ext uri="{9D8B030D-6E8A-4147-A177-3AD203B41FA5}">
                      <a16:colId xmlns:a16="http://schemas.microsoft.com/office/drawing/2014/main" val="2176660067"/>
                    </a:ext>
                  </a:extLst>
                </a:gridCol>
                <a:gridCol w="576072">
                  <a:extLst>
                    <a:ext uri="{9D8B030D-6E8A-4147-A177-3AD203B41FA5}">
                      <a16:colId xmlns:a16="http://schemas.microsoft.com/office/drawing/2014/main" val="2543368008"/>
                    </a:ext>
                  </a:extLst>
                </a:gridCol>
                <a:gridCol w="576072">
                  <a:extLst>
                    <a:ext uri="{9D8B030D-6E8A-4147-A177-3AD203B41FA5}">
                      <a16:colId xmlns:a16="http://schemas.microsoft.com/office/drawing/2014/main" val="4273025642"/>
                    </a:ext>
                  </a:extLst>
                </a:gridCol>
                <a:gridCol w="576072">
                  <a:extLst>
                    <a:ext uri="{9D8B030D-6E8A-4147-A177-3AD203B41FA5}">
                      <a16:colId xmlns:a16="http://schemas.microsoft.com/office/drawing/2014/main" val="731559464"/>
                    </a:ext>
                  </a:extLst>
                </a:gridCol>
                <a:gridCol w="576072">
                  <a:extLst>
                    <a:ext uri="{9D8B030D-6E8A-4147-A177-3AD203B41FA5}">
                      <a16:colId xmlns:a16="http://schemas.microsoft.com/office/drawing/2014/main" val="2440455363"/>
                    </a:ext>
                  </a:extLst>
                </a:gridCol>
                <a:gridCol w="576072">
                  <a:extLst>
                    <a:ext uri="{9D8B030D-6E8A-4147-A177-3AD203B41FA5}">
                      <a16:colId xmlns:a16="http://schemas.microsoft.com/office/drawing/2014/main" val="759160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5311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- 2021-11-06 10:30:01</a:t>
                      </a:r>
                      <a:r>
                        <a:rPr kumimoji="0" lang="en-US" sz="1000" b="0" i="0" u="none" strike="noStrike" kern="1200" cap="none" spc="0" normalizeH="0" baseline="0" noProof="0">
                          <a:ln>
                            <a:noFill/>
                          </a:ln>
                          <a:solidFill>
                            <a:prstClr val="black"/>
                          </a:solidFill>
                          <a:effectLst/>
                          <a:uLnTx/>
                          <a:uFillTx/>
                          <a:latin typeface="+mn-lt"/>
                          <a:ea typeface="+mn-ea"/>
                          <a:cs typeface="+mn-cs"/>
                        </a:rPr>
                        <a:t>
 Dengan gabungan Buttercup dan krim keju, ini adalah biskut yang tidak boleh anda lepaskan! Rasanya sahaja akan membuatkan anda nak buat setiap hari! 
#ResipiButtercup #SedapDenganButtercup #HomemadeWithLove
Cookies and Cream Buttercup
170g Buttercup 
281g tepung serbaguna 
1 1/2 sudu kecil tepung jagung 
1 sudu kecil serbuk penaik 
1/2 sudu kecil garam 
112g krim keju
100g gula pasir 
100g gula perang 
1 biji telur 
2 sudu kecil ekstrak vanila
180g cip coklat putih
1 1/4 cawan biskut sandwic coklat berkrim yang telah dihancurkan
Arahan: 
1. Adunkan tepung, tepung jagung, serbuk penaik dan garam bersama dalam satu mangkuk dan ketepikan. 
2. Dalam mesin, pukul krim keju sehingga ia lembut dan berkrim. Masukkan Buttercup dan pukul lagi sehingga sebati. 
3. Masukkan gula pasir dan gula perang dan pukul lagi pada kelajuan sederhana-tinggi sehingga adunan kelihatan lembut dan berkrim, dalam masa 2 minit. 
4. Campurkan telur dan esktrak vanila dan pukul lagi selama 1 minit. 
5. Masukkan adunan tepung tadi ke dalam mesin dan pukul pada kelajuan perlahan sehingga semuanya sebati. 
6. Kemudian, masukkan cip coklat putih dan biskut berkrim yang telah hancur dan pukul lagi sehingga semua sebati. 
7. Tutupkan adunan dan biarkan ia berehat di dalam peti sejuk sekurang-kurangnya 2 jam (maksimum 4 hari). 
8. Sekiranya anda sejukkan selama beberapa jam, pastikan anda biarkan ia seketika apabila keluar dari peti sejuk untuk memastikan biskut anda tidak terlalu keras. 
9. Panaskan ketuhar pada suhu 177°C. Kemudian, letakkan kertas minyak di atas dulang dan ketepikan. 
10. Gulungkan doh anda dan ambil 1.5 sudu besar doh dan letakkan ke atas dulang tadi dengan jarak 3 inci setiap doh. 
11. Bakar selama 12-13 minit sehingga ia kelihatan perang pada kedua-dua belah biskut. Bahagian tengah biskut pula akan kelihatan sangat lembut. 
12. Keluarkan dari ketuhar dan biarkan biskut untuk sejuk selama 5 minit sebelum masukkan ia ke dalam bekas kedap udara. 
Sumber: https://sallysbakingaddiction.com/cookies-n-cream-cookies/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3863007965"/>
                  </a:ext>
                </a:extLst>
              </a:tr>
            </a:tbl>
          </a:graphicData>
        </a:graphic>
      </p:graphicFrame>
      <p:sp>
        <p:nvSpPr>
          <p:cNvPr id="4" name="Text Placeholder 3">
            <a:extLst>
              <a:ext uri="{FF2B5EF4-FFF2-40B4-BE49-F238E27FC236}">
                <a16:creationId xmlns:a16="http://schemas.microsoft.com/office/drawing/2014/main" id="{BAB9D3E0-2F23-4A10-846A-6B22D4C2F2E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73431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338E6-B93E-4640-90C1-58D6E952AECA}"/>
              </a:ext>
            </a:extLst>
          </p:cNvPr>
          <p:cNvSpPr>
            <a:spLocks noGrp="1"/>
          </p:cNvSpPr>
          <p:nvPr>
            <p:ph type="title"/>
          </p:nvPr>
        </p:nvSpPr>
        <p:spPr/>
        <p:txBody>
          <a:bodyPr/>
          <a:lstStyle/>
          <a:p>
            <a:r>
              <a:rPr lang="en-US"/>
              <a:t>Facebook Facebook FB - Own Posts Table I-Rate (Insights)  | Buttercup Malaysia - 21 of 25</a:t>
            </a:r>
          </a:p>
        </p:txBody>
      </p:sp>
      <p:graphicFrame>
        <p:nvGraphicFramePr>
          <p:cNvPr id="5" name="Table Placeholder 4">
            <a:extLst>
              <a:ext uri="{FF2B5EF4-FFF2-40B4-BE49-F238E27FC236}">
                <a16:creationId xmlns:a16="http://schemas.microsoft.com/office/drawing/2014/main" id="{596B7BB3-6F14-4AA0-9587-A33151A989E6}"/>
              </a:ext>
            </a:extLst>
          </p:cNvPr>
          <p:cNvGraphicFramePr>
            <a:graphicFrameLocks noGrp="1"/>
          </p:cNvGraphicFramePr>
          <p:nvPr>
            <p:ph type="tbl" sz="quarter" idx="13"/>
            <p:extLst>
              <p:ext uri="{D42A27DB-BD31-4B8C-83A1-F6EECF244321}">
                <p14:modId xmlns:p14="http://schemas.microsoft.com/office/powerpoint/2010/main" val="1944794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50917939"/>
                    </a:ext>
                  </a:extLst>
                </a:gridCol>
                <a:gridCol w="740664">
                  <a:extLst>
                    <a:ext uri="{9D8B030D-6E8A-4147-A177-3AD203B41FA5}">
                      <a16:colId xmlns:a16="http://schemas.microsoft.com/office/drawing/2014/main" val="2801628200"/>
                    </a:ext>
                  </a:extLst>
                </a:gridCol>
                <a:gridCol w="740664">
                  <a:extLst>
                    <a:ext uri="{9D8B030D-6E8A-4147-A177-3AD203B41FA5}">
                      <a16:colId xmlns:a16="http://schemas.microsoft.com/office/drawing/2014/main" val="3238304715"/>
                    </a:ext>
                  </a:extLst>
                </a:gridCol>
                <a:gridCol w="576072">
                  <a:extLst>
                    <a:ext uri="{9D8B030D-6E8A-4147-A177-3AD203B41FA5}">
                      <a16:colId xmlns:a16="http://schemas.microsoft.com/office/drawing/2014/main" val="2218782102"/>
                    </a:ext>
                  </a:extLst>
                </a:gridCol>
                <a:gridCol w="576072">
                  <a:extLst>
                    <a:ext uri="{9D8B030D-6E8A-4147-A177-3AD203B41FA5}">
                      <a16:colId xmlns:a16="http://schemas.microsoft.com/office/drawing/2014/main" val="3352529841"/>
                    </a:ext>
                  </a:extLst>
                </a:gridCol>
                <a:gridCol w="493776">
                  <a:extLst>
                    <a:ext uri="{9D8B030D-6E8A-4147-A177-3AD203B41FA5}">
                      <a16:colId xmlns:a16="http://schemas.microsoft.com/office/drawing/2014/main" val="1085137648"/>
                    </a:ext>
                  </a:extLst>
                </a:gridCol>
                <a:gridCol w="576072">
                  <a:extLst>
                    <a:ext uri="{9D8B030D-6E8A-4147-A177-3AD203B41FA5}">
                      <a16:colId xmlns:a16="http://schemas.microsoft.com/office/drawing/2014/main" val="3865383603"/>
                    </a:ext>
                  </a:extLst>
                </a:gridCol>
                <a:gridCol w="576072">
                  <a:extLst>
                    <a:ext uri="{9D8B030D-6E8A-4147-A177-3AD203B41FA5}">
                      <a16:colId xmlns:a16="http://schemas.microsoft.com/office/drawing/2014/main" val="127529975"/>
                    </a:ext>
                  </a:extLst>
                </a:gridCol>
                <a:gridCol w="576072">
                  <a:extLst>
                    <a:ext uri="{9D8B030D-6E8A-4147-A177-3AD203B41FA5}">
                      <a16:colId xmlns:a16="http://schemas.microsoft.com/office/drawing/2014/main" val="2633311140"/>
                    </a:ext>
                  </a:extLst>
                </a:gridCol>
                <a:gridCol w="576072">
                  <a:extLst>
                    <a:ext uri="{9D8B030D-6E8A-4147-A177-3AD203B41FA5}">
                      <a16:colId xmlns:a16="http://schemas.microsoft.com/office/drawing/2014/main" val="662768326"/>
                    </a:ext>
                  </a:extLst>
                </a:gridCol>
                <a:gridCol w="576072">
                  <a:extLst>
                    <a:ext uri="{9D8B030D-6E8A-4147-A177-3AD203B41FA5}">
                      <a16:colId xmlns:a16="http://schemas.microsoft.com/office/drawing/2014/main" val="3432093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1698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- 2021-11-04 00:00:07</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Deepavali bagi rakan-rakan Buttercup yang meraikannya! 
#Deepavali2021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88407333"/>
                  </a:ext>
                </a:extLst>
              </a:tr>
            </a:tbl>
          </a:graphicData>
        </a:graphic>
      </p:graphicFrame>
      <p:sp>
        <p:nvSpPr>
          <p:cNvPr id="4" name="Text Placeholder 3">
            <a:extLst>
              <a:ext uri="{FF2B5EF4-FFF2-40B4-BE49-F238E27FC236}">
                <a16:creationId xmlns:a16="http://schemas.microsoft.com/office/drawing/2014/main" id="{B6657986-FBA3-4F08-918E-DF12A2CCEB4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111695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16F3-4BDF-4F16-B2CB-C2D0A1987CD1}"/>
              </a:ext>
            </a:extLst>
          </p:cNvPr>
          <p:cNvSpPr>
            <a:spLocks noGrp="1"/>
          </p:cNvSpPr>
          <p:nvPr>
            <p:ph type="title"/>
          </p:nvPr>
        </p:nvSpPr>
        <p:spPr/>
        <p:txBody>
          <a:bodyPr/>
          <a:lstStyle/>
          <a:p>
            <a:r>
              <a:rPr lang="en-US"/>
              <a:t>Facebook Facebook FB - Own Posts Table I-Rate (Insights)  | Buttercup Malaysia - 22 of 25</a:t>
            </a:r>
          </a:p>
        </p:txBody>
      </p:sp>
      <p:graphicFrame>
        <p:nvGraphicFramePr>
          <p:cNvPr id="5" name="Table Placeholder 4">
            <a:extLst>
              <a:ext uri="{FF2B5EF4-FFF2-40B4-BE49-F238E27FC236}">
                <a16:creationId xmlns:a16="http://schemas.microsoft.com/office/drawing/2014/main" id="{D1386A3A-1EBD-4CF2-8787-2CB2F88B9C62}"/>
              </a:ext>
            </a:extLst>
          </p:cNvPr>
          <p:cNvGraphicFramePr>
            <a:graphicFrameLocks noGrp="1"/>
          </p:cNvGraphicFramePr>
          <p:nvPr>
            <p:ph type="tbl" sz="quarter" idx="13"/>
            <p:extLst>
              <p:ext uri="{D42A27DB-BD31-4B8C-83A1-F6EECF244321}">
                <p14:modId xmlns:p14="http://schemas.microsoft.com/office/powerpoint/2010/main" val="2617379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45115142"/>
                    </a:ext>
                  </a:extLst>
                </a:gridCol>
                <a:gridCol w="740664">
                  <a:extLst>
                    <a:ext uri="{9D8B030D-6E8A-4147-A177-3AD203B41FA5}">
                      <a16:colId xmlns:a16="http://schemas.microsoft.com/office/drawing/2014/main" val="4017294359"/>
                    </a:ext>
                  </a:extLst>
                </a:gridCol>
                <a:gridCol w="740664">
                  <a:extLst>
                    <a:ext uri="{9D8B030D-6E8A-4147-A177-3AD203B41FA5}">
                      <a16:colId xmlns:a16="http://schemas.microsoft.com/office/drawing/2014/main" val="1180873812"/>
                    </a:ext>
                  </a:extLst>
                </a:gridCol>
                <a:gridCol w="576072">
                  <a:extLst>
                    <a:ext uri="{9D8B030D-6E8A-4147-A177-3AD203B41FA5}">
                      <a16:colId xmlns:a16="http://schemas.microsoft.com/office/drawing/2014/main" val="2884817566"/>
                    </a:ext>
                  </a:extLst>
                </a:gridCol>
                <a:gridCol w="576072">
                  <a:extLst>
                    <a:ext uri="{9D8B030D-6E8A-4147-A177-3AD203B41FA5}">
                      <a16:colId xmlns:a16="http://schemas.microsoft.com/office/drawing/2014/main" val="2583291863"/>
                    </a:ext>
                  </a:extLst>
                </a:gridCol>
                <a:gridCol w="493776">
                  <a:extLst>
                    <a:ext uri="{9D8B030D-6E8A-4147-A177-3AD203B41FA5}">
                      <a16:colId xmlns:a16="http://schemas.microsoft.com/office/drawing/2014/main" val="1936630858"/>
                    </a:ext>
                  </a:extLst>
                </a:gridCol>
                <a:gridCol w="576072">
                  <a:extLst>
                    <a:ext uri="{9D8B030D-6E8A-4147-A177-3AD203B41FA5}">
                      <a16:colId xmlns:a16="http://schemas.microsoft.com/office/drawing/2014/main" val="1993070103"/>
                    </a:ext>
                  </a:extLst>
                </a:gridCol>
                <a:gridCol w="576072">
                  <a:extLst>
                    <a:ext uri="{9D8B030D-6E8A-4147-A177-3AD203B41FA5}">
                      <a16:colId xmlns:a16="http://schemas.microsoft.com/office/drawing/2014/main" val="2907066104"/>
                    </a:ext>
                  </a:extLst>
                </a:gridCol>
                <a:gridCol w="576072">
                  <a:extLst>
                    <a:ext uri="{9D8B030D-6E8A-4147-A177-3AD203B41FA5}">
                      <a16:colId xmlns:a16="http://schemas.microsoft.com/office/drawing/2014/main" val="4046454273"/>
                    </a:ext>
                  </a:extLst>
                </a:gridCol>
                <a:gridCol w="576072">
                  <a:extLst>
                    <a:ext uri="{9D8B030D-6E8A-4147-A177-3AD203B41FA5}">
                      <a16:colId xmlns:a16="http://schemas.microsoft.com/office/drawing/2014/main" val="2896978419"/>
                    </a:ext>
                  </a:extLst>
                </a:gridCol>
                <a:gridCol w="576072">
                  <a:extLst>
                    <a:ext uri="{9D8B030D-6E8A-4147-A177-3AD203B41FA5}">
                      <a16:colId xmlns:a16="http://schemas.microsoft.com/office/drawing/2014/main" val="1810614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6655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- 2021-11-03 10:30:00</a:t>
                      </a:r>
                      <a:r>
                        <a:rPr kumimoji="0" lang="en-US" sz="1000" b="0" i="0" u="none" strike="noStrike" kern="1200" cap="none" spc="0" normalizeH="0" baseline="0" noProof="0">
                          <a:ln>
                            <a:noFill/>
                          </a:ln>
                          <a:solidFill>
                            <a:prstClr val="black"/>
                          </a:solidFill>
                          <a:effectLst/>
                          <a:uLnTx/>
                          <a:uFillTx/>
                          <a:latin typeface="+mn-lt"/>
                          <a:ea typeface="+mn-ea"/>
                          <a:cs typeface="+mn-cs"/>
                        </a:rPr>
                        <a:t>
 Memandangkan esok kita akan menyambut hari Deepavali, Buttercup ada satu resipi yang boleh dibuat bukan sahaja untuk yang menyambutnya tapi semua! Resipi ini memang disukai orang ramai tau ;) 
#ResipiButtercup #SedapDenganButtercup #HomemadeWithLove
Samosa Buttercup
Bahan-bahan: 
200g kentang yang telah dikupas
2 sudu besar Buttercup Margarine Spread Canola 
1/4 bawang, dipotong 
1/4 cawan kacang hijau, dihancurkan
1 sudu besar serbuk kari
1/2 sudu kecil serbuk cili
1 sudu kecil gula 
Secubit garam 
1 biji putih telur
1 paket kulit popia, dipotong menjadi 3 bahagian segi empat tepat sama saiz
Minyak yang secukupnya untuk menggoreng
Arahan: 
1. Rebus kentang selama 10 minit sehingga ia betul-betul masak. Toskan dan biarkan ia sejuk. 
2. Hancurkan kentang menggunakan sudu. 
3. Panaskan kuali dan masukkan Buttercup Margarine Spread Canola. Masukkan bawang dan tumis sehingga harum. 
4. Kemudian, masukkan kentang, kacang hijau, serbuk kari, serbuk cili, gula dan garam. Masak selama beberapa minit dan keluarkan dari kuali dan biarkan ia sejuk. 
5. Sendukkan 1 sudu kecil inti tadi dan letakkan di bahagian atas kulit popia. Sapu bahagian tepi kulit popia dengan putih telur, lipat dan bentukkan samosa menjadi segi tiga. 
6. Cubit semua penjuru untuk memastikan ia tertutup rapat dan tidak bocor. Ulang langkah yang sama sehingga intinya habis. 
7. Gorengkan samosa sehingga kelihatan perang keemasan. 
8. Keluarkan dari kuali dan gunakan penapis untuk tapis minyak dan pindahkan ia ke atas pinggan yang dilapik dengan tisu atau kertas minyak. Siap!
Sumber: https://rasamalaysia.com/easy-samosa/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649472902"/>
                  </a:ext>
                </a:extLst>
              </a:tr>
            </a:tbl>
          </a:graphicData>
        </a:graphic>
      </p:graphicFrame>
      <p:sp>
        <p:nvSpPr>
          <p:cNvPr id="4" name="Text Placeholder 3">
            <a:extLst>
              <a:ext uri="{FF2B5EF4-FFF2-40B4-BE49-F238E27FC236}">
                <a16:creationId xmlns:a16="http://schemas.microsoft.com/office/drawing/2014/main" id="{255E251D-AAA6-429A-99AD-750A940FF0E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26202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1FB01-A466-4B3C-B363-FBD30A251813}"/>
              </a:ext>
            </a:extLst>
          </p:cNvPr>
          <p:cNvSpPr>
            <a:spLocks noGrp="1"/>
          </p:cNvSpPr>
          <p:nvPr>
            <p:ph type="title"/>
          </p:nvPr>
        </p:nvSpPr>
        <p:spPr/>
        <p:txBody>
          <a:bodyPr/>
          <a:lstStyle/>
          <a:p>
            <a:r>
              <a:rPr lang="en-US"/>
              <a:t>Facebook Facebook FB - Own Posts Table I-Rate (Insights)  | Buttercup Malaysia - 23 of 25</a:t>
            </a:r>
          </a:p>
        </p:txBody>
      </p:sp>
      <p:graphicFrame>
        <p:nvGraphicFramePr>
          <p:cNvPr id="5" name="Table Placeholder 4">
            <a:extLst>
              <a:ext uri="{FF2B5EF4-FFF2-40B4-BE49-F238E27FC236}">
                <a16:creationId xmlns:a16="http://schemas.microsoft.com/office/drawing/2014/main" id="{AB7FD3D4-D5D7-4C4B-B647-76273F957E9E}"/>
              </a:ext>
            </a:extLst>
          </p:cNvPr>
          <p:cNvGraphicFramePr>
            <a:graphicFrameLocks noGrp="1"/>
          </p:cNvGraphicFramePr>
          <p:nvPr>
            <p:ph type="tbl" sz="quarter" idx="13"/>
            <p:extLst>
              <p:ext uri="{D42A27DB-BD31-4B8C-83A1-F6EECF244321}">
                <p14:modId xmlns:p14="http://schemas.microsoft.com/office/powerpoint/2010/main" val="3375584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78855653"/>
                    </a:ext>
                  </a:extLst>
                </a:gridCol>
                <a:gridCol w="740664">
                  <a:extLst>
                    <a:ext uri="{9D8B030D-6E8A-4147-A177-3AD203B41FA5}">
                      <a16:colId xmlns:a16="http://schemas.microsoft.com/office/drawing/2014/main" val="528997018"/>
                    </a:ext>
                  </a:extLst>
                </a:gridCol>
                <a:gridCol w="740664">
                  <a:extLst>
                    <a:ext uri="{9D8B030D-6E8A-4147-A177-3AD203B41FA5}">
                      <a16:colId xmlns:a16="http://schemas.microsoft.com/office/drawing/2014/main" val="2701043924"/>
                    </a:ext>
                  </a:extLst>
                </a:gridCol>
                <a:gridCol w="576072">
                  <a:extLst>
                    <a:ext uri="{9D8B030D-6E8A-4147-A177-3AD203B41FA5}">
                      <a16:colId xmlns:a16="http://schemas.microsoft.com/office/drawing/2014/main" val="2850059410"/>
                    </a:ext>
                  </a:extLst>
                </a:gridCol>
                <a:gridCol w="576072">
                  <a:extLst>
                    <a:ext uri="{9D8B030D-6E8A-4147-A177-3AD203B41FA5}">
                      <a16:colId xmlns:a16="http://schemas.microsoft.com/office/drawing/2014/main" val="3880600375"/>
                    </a:ext>
                  </a:extLst>
                </a:gridCol>
                <a:gridCol w="493776">
                  <a:extLst>
                    <a:ext uri="{9D8B030D-6E8A-4147-A177-3AD203B41FA5}">
                      <a16:colId xmlns:a16="http://schemas.microsoft.com/office/drawing/2014/main" val="4229451944"/>
                    </a:ext>
                  </a:extLst>
                </a:gridCol>
                <a:gridCol w="576072">
                  <a:extLst>
                    <a:ext uri="{9D8B030D-6E8A-4147-A177-3AD203B41FA5}">
                      <a16:colId xmlns:a16="http://schemas.microsoft.com/office/drawing/2014/main" val="3138688965"/>
                    </a:ext>
                  </a:extLst>
                </a:gridCol>
                <a:gridCol w="576072">
                  <a:extLst>
                    <a:ext uri="{9D8B030D-6E8A-4147-A177-3AD203B41FA5}">
                      <a16:colId xmlns:a16="http://schemas.microsoft.com/office/drawing/2014/main" val="1033130888"/>
                    </a:ext>
                  </a:extLst>
                </a:gridCol>
                <a:gridCol w="576072">
                  <a:extLst>
                    <a:ext uri="{9D8B030D-6E8A-4147-A177-3AD203B41FA5}">
                      <a16:colId xmlns:a16="http://schemas.microsoft.com/office/drawing/2014/main" val="2797763834"/>
                    </a:ext>
                  </a:extLst>
                </a:gridCol>
                <a:gridCol w="576072">
                  <a:extLst>
                    <a:ext uri="{9D8B030D-6E8A-4147-A177-3AD203B41FA5}">
                      <a16:colId xmlns:a16="http://schemas.microsoft.com/office/drawing/2014/main" val="4209074410"/>
                    </a:ext>
                  </a:extLst>
                </a:gridCol>
                <a:gridCol w="576072">
                  <a:extLst>
                    <a:ext uri="{9D8B030D-6E8A-4147-A177-3AD203B41FA5}">
                      <a16:colId xmlns:a16="http://schemas.microsoft.com/office/drawing/2014/main" val="234194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316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- 2021-11-02 17:35:03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September 2021.
Noor Haslina Pawan Ina 
Nurdalila Rohim 
Arthur Wong 
Kepada pemenang, sila hantarkan mesej Facebook kepada admin berserta maklumat di bawah sebelum 8 November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2571731772"/>
                  </a:ext>
                </a:extLst>
              </a:tr>
            </a:tbl>
          </a:graphicData>
        </a:graphic>
      </p:graphicFrame>
      <p:sp>
        <p:nvSpPr>
          <p:cNvPr id="4" name="Text Placeholder 3">
            <a:extLst>
              <a:ext uri="{FF2B5EF4-FFF2-40B4-BE49-F238E27FC236}">
                <a16:creationId xmlns:a16="http://schemas.microsoft.com/office/drawing/2014/main" id="{BBB80182-5EA2-454A-B162-8F27F26F511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458788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9901B-971C-41E1-BECD-137DD1BD66F2}"/>
              </a:ext>
            </a:extLst>
          </p:cNvPr>
          <p:cNvSpPr>
            <a:spLocks noGrp="1"/>
          </p:cNvSpPr>
          <p:nvPr>
            <p:ph type="title"/>
          </p:nvPr>
        </p:nvSpPr>
        <p:spPr/>
        <p:txBody>
          <a:bodyPr/>
          <a:lstStyle/>
          <a:p>
            <a:r>
              <a:rPr lang="en-US"/>
              <a:t>Facebook Facebook FB - Own Posts Table I-Rate (Insights)  | Buttercup Malaysia - 24 of 25</a:t>
            </a:r>
          </a:p>
        </p:txBody>
      </p:sp>
      <p:graphicFrame>
        <p:nvGraphicFramePr>
          <p:cNvPr id="5" name="Table Placeholder 4">
            <a:extLst>
              <a:ext uri="{FF2B5EF4-FFF2-40B4-BE49-F238E27FC236}">
                <a16:creationId xmlns:a16="http://schemas.microsoft.com/office/drawing/2014/main" id="{8E1149E7-B2C6-4229-BDA3-70BC9C3DE9C2}"/>
              </a:ext>
            </a:extLst>
          </p:cNvPr>
          <p:cNvGraphicFramePr>
            <a:graphicFrameLocks noGrp="1"/>
          </p:cNvGraphicFramePr>
          <p:nvPr>
            <p:ph type="tbl" sz="quarter" idx="13"/>
            <p:extLst>
              <p:ext uri="{D42A27DB-BD31-4B8C-83A1-F6EECF244321}">
                <p14:modId xmlns:p14="http://schemas.microsoft.com/office/powerpoint/2010/main" val="298684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94580493"/>
                    </a:ext>
                  </a:extLst>
                </a:gridCol>
                <a:gridCol w="740664">
                  <a:extLst>
                    <a:ext uri="{9D8B030D-6E8A-4147-A177-3AD203B41FA5}">
                      <a16:colId xmlns:a16="http://schemas.microsoft.com/office/drawing/2014/main" val="1465340550"/>
                    </a:ext>
                  </a:extLst>
                </a:gridCol>
                <a:gridCol w="740664">
                  <a:extLst>
                    <a:ext uri="{9D8B030D-6E8A-4147-A177-3AD203B41FA5}">
                      <a16:colId xmlns:a16="http://schemas.microsoft.com/office/drawing/2014/main" val="51548607"/>
                    </a:ext>
                  </a:extLst>
                </a:gridCol>
                <a:gridCol w="576072">
                  <a:extLst>
                    <a:ext uri="{9D8B030D-6E8A-4147-A177-3AD203B41FA5}">
                      <a16:colId xmlns:a16="http://schemas.microsoft.com/office/drawing/2014/main" val="2386413813"/>
                    </a:ext>
                  </a:extLst>
                </a:gridCol>
                <a:gridCol w="576072">
                  <a:extLst>
                    <a:ext uri="{9D8B030D-6E8A-4147-A177-3AD203B41FA5}">
                      <a16:colId xmlns:a16="http://schemas.microsoft.com/office/drawing/2014/main" val="416059824"/>
                    </a:ext>
                  </a:extLst>
                </a:gridCol>
                <a:gridCol w="493776">
                  <a:extLst>
                    <a:ext uri="{9D8B030D-6E8A-4147-A177-3AD203B41FA5}">
                      <a16:colId xmlns:a16="http://schemas.microsoft.com/office/drawing/2014/main" val="3726143733"/>
                    </a:ext>
                  </a:extLst>
                </a:gridCol>
                <a:gridCol w="576072">
                  <a:extLst>
                    <a:ext uri="{9D8B030D-6E8A-4147-A177-3AD203B41FA5}">
                      <a16:colId xmlns:a16="http://schemas.microsoft.com/office/drawing/2014/main" val="2482425672"/>
                    </a:ext>
                  </a:extLst>
                </a:gridCol>
                <a:gridCol w="576072">
                  <a:extLst>
                    <a:ext uri="{9D8B030D-6E8A-4147-A177-3AD203B41FA5}">
                      <a16:colId xmlns:a16="http://schemas.microsoft.com/office/drawing/2014/main" val="841145145"/>
                    </a:ext>
                  </a:extLst>
                </a:gridCol>
                <a:gridCol w="576072">
                  <a:extLst>
                    <a:ext uri="{9D8B030D-6E8A-4147-A177-3AD203B41FA5}">
                      <a16:colId xmlns:a16="http://schemas.microsoft.com/office/drawing/2014/main" val="2391259715"/>
                    </a:ext>
                  </a:extLst>
                </a:gridCol>
                <a:gridCol w="576072">
                  <a:extLst>
                    <a:ext uri="{9D8B030D-6E8A-4147-A177-3AD203B41FA5}">
                      <a16:colId xmlns:a16="http://schemas.microsoft.com/office/drawing/2014/main" val="28871523"/>
                    </a:ext>
                  </a:extLst>
                </a:gridCol>
                <a:gridCol w="576072">
                  <a:extLst>
                    <a:ext uri="{9D8B030D-6E8A-4147-A177-3AD203B41FA5}">
                      <a16:colId xmlns:a16="http://schemas.microsoft.com/office/drawing/2014/main" val="3952783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6989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- 2021-11-02 17:30:03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September 2021.
Suhaila Areila 
Masturah Mohamed 
Nur Ain Iryani Ghani 
Kepada pemenang, sila hantarkan mesej Facebook kepada admin sebelum 8 November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1878504261"/>
                  </a:ext>
                </a:extLst>
              </a:tr>
            </a:tbl>
          </a:graphicData>
        </a:graphic>
      </p:graphicFrame>
      <p:sp>
        <p:nvSpPr>
          <p:cNvPr id="4" name="Text Placeholder 3">
            <a:extLst>
              <a:ext uri="{FF2B5EF4-FFF2-40B4-BE49-F238E27FC236}">
                <a16:creationId xmlns:a16="http://schemas.microsoft.com/office/drawing/2014/main" id="{EBF2870F-BF15-4FB2-9D58-7B39F2ACA35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067102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2C36F-F2F1-4CEC-A0D4-24FDF8F317EE}"/>
              </a:ext>
            </a:extLst>
          </p:cNvPr>
          <p:cNvSpPr>
            <a:spLocks noGrp="1"/>
          </p:cNvSpPr>
          <p:nvPr>
            <p:ph type="title"/>
          </p:nvPr>
        </p:nvSpPr>
        <p:spPr/>
        <p:txBody>
          <a:bodyPr/>
          <a:lstStyle/>
          <a:p>
            <a:r>
              <a:rPr lang="en-US"/>
              <a:t>Facebook Facebook FB - Own Posts Table I-Rate (Insights)  | Buttercup Malaysia - 25 of 25</a:t>
            </a:r>
          </a:p>
        </p:txBody>
      </p:sp>
      <p:graphicFrame>
        <p:nvGraphicFramePr>
          <p:cNvPr id="5" name="Table Placeholder 4">
            <a:extLst>
              <a:ext uri="{FF2B5EF4-FFF2-40B4-BE49-F238E27FC236}">
                <a16:creationId xmlns:a16="http://schemas.microsoft.com/office/drawing/2014/main" id="{4EA4E74A-4ACB-43F6-82E1-945548DCCFB8}"/>
              </a:ext>
            </a:extLst>
          </p:cNvPr>
          <p:cNvGraphicFramePr>
            <a:graphicFrameLocks noGrp="1"/>
          </p:cNvGraphicFramePr>
          <p:nvPr>
            <p:ph type="tbl" sz="quarter" idx="13"/>
            <p:extLst>
              <p:ext uri="{D42A27DB-BD31-4B8C-83A1-F6EECF244321}">
                <p14:modId xmlns:p14="http://schemas.microsoft.com/office/powerpoint/2010/main" val="358363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0622293"/>
                    </a:ext>
                  </a:extLst>
                </a:gridCol>
                <a:gridCol w="740664">
                  <a:extLst>
                    <a:ext uri="{9D8B030D-6E8A-4147-A177-3AD203B41FA5}">
                      <a16:colId xmlns:a16="http://schemas.microsoft.com/office/drawing/2014/main" val="3780036951"/>
                    </a:ext>
                  </a:extLst>
                </a:gridCol>
                <a:gridCol w="740664">
                  <a:extLst>
                    <a:ext uri="{9D8B030D-6E8A-4147-A177-3AD203B41FA5}">
                      <a16:colId xmlns:a16="http://schemas.microsoft.com/office/drawing/2014/main" val="2035302216"/>
                    </a:ext>
                  </a:extLst>
                </a:gridCol>
                <a:gridCol w="576072">
                  <a:extLst>
                    <a:ext uri="{9D8B030D-6E8A-4147-A177-3AD203B41FA5}">
                      <a16:colId xmlns:a16="http://schemas.microsoft.com/office/drawing/2014/main" val="995321112"/>
                    </a:ext>
                  </a:extLst>
                </a:gridCol>
                <a:gridCol w="576072">
                  <a:extLst>
                    <a:ext uri="{9D8B030D-6E8A-4147-A177-3AD203B41FA5}">
                      <a16:colId xmlns:a16="http://schemas.microsoft.com/office/drawing/2014/main" val="1627110294"/>
                    </a:ext>
                  </a:extLst>
                </a:gridCol>
                <a:gridCol w="493776">
                  <a:extLst>
                    <a:ext uri="{9D8B030D-6E8A-4147-A177-3AD203B41FA5}">
                      <a16:colId xmlns:a16="http://schemas.microsoft.com/office/drawing/2014/main" val="2362394193"/>
                    </a:ext>
                  </a:extLst>
                </a:gridCol>
                <a:gridCol w="576072">
                  <a:extLst>
                    <a:ext uri="{9D8B030D-6E8A-4147-A177-3AD203B41FA5}">
                      <a16:colId xmlns:a16="http://schemas.microsoft.com/office/drawing/2014/main" val="2628705755"/>
                    </a:ext>
                  </a:extLst>
                </a:gridCol>
                <a:gridCol w="576072">
                  <a:extLst>
                    <a:ext uri="{9D8B030D-6E8A-4147-A177-3AD203B41FA5}">
                      <a16:colId xmlns:a16="http://schemas.microsoft.com/office/drawing/2014/main" val="2935711903"/>
                    </a:ext>
                  </a:extLst>
                </a:gridCol>
                <a:gridCol w="576072">
                  <a:extLst>
                    <a:ext uri="{9D8B030D-6E8A-4147-A177-3AD203B41FA5}">
                      <a16:colId xmlns:a16="http://schemas.microsoft.com/office/drawing/2014/main" val="3225557223"/>
                    </a:ext>
                  </a:extLst>
                </a:gridCol>
                <a:gridCol w="576072">
                  <a:extLst>
                    <a:ext uri="{9D8B030D-6E8A-4147-A177-3AD203B41FA5}">
                      <a16:colId xmlns:a16="http://schemas.microsoft.com/office/drawing/2014/main" val="2816412893"/>
                    </a:ext>
                  </a:extLst>
                </a:gridCol>
                <a:gridCol w="576072">
                  <a:extLst>
                    <a:ext uri="{9D8B030D-6E8A-4147-A177-3AD203B41FA5}">
                      <a16:colId xmlns:a16="http://schemas.microsoft.com/office/drawing/2014/main" val="222006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734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- 2021-11-02 14:30:00</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bila nak ukur bahan seperti madu, mesti akan melekat dekat sudu kan? Seperti biasa, Buttercup ada tip untuk memudahkan anda! 
Salutkan sudu anda dengan sedikit minyak zaitun sebelum mencedok. Ini akan membolehkan madu anda untuk keluar dari sudu dengan senang. 
Cubalah dan kongsikan dengan Buttercup di ruangan komen! 
#TipButtercup
Sumber: https://www.insider.com/easy-baking-hacks-2018-9#use-olive-oil-to-measure-your-sticky-ingredients-without-the-hassle-3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897191346"/>
                  </a:ext>
                </a:extLst>
              </a:tr>
            </a:tbl>
          </a:graphicData>
        </a:graphic>
      </p:graphicFrame>
      <p:sp>
        <p:nvSpPr>
          <p:cNvPr id="4" name="Text Placeholder 3">
            <a:extLst>
              <a:ext uri="{FF2B5EF4-FFF2-40B4-BE49-F238E27FC236}">
                <a16:creationId xmlns:a16="http://schemas.microsoft.com/office/drawing/2014/main" id="{6B2D1E3B-94A6-4F8F-9103-88E9F3A1922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01025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AF87C-CF39-4915-8275-BA1AB9993272}"/>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649344BD-C8FD-4176-9D3A-914B56ACAEC0}"/>
              </a:ext>
            </a:extLst>
          </p:cNvPr>
          <p:cNvGraphicFramePr>
            <a:graphicFrameLocks noGrp="1"/>
          </p:cNvGraphicFramePr>
          <p:nvPr>
            <p:ph type="tbl" sz="quarter" idx="13"/>
            <p:extLst>
              <p:ext uri="{D42A27DB-BD31-4B8C-83A1-F6EECF244321}">
                <p14:modId xmlns:p14="http://schemas.microsoft.com/office/powerpoint/2010/main" val="286416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57096291"/>
                    </a:ext>
                  </a:extLst>
                </a:gridCol>
                <a:gridCol w="1645920">
                  <a:extLst>
                    <a:ext uri="{9D8B030D-6E8A-4147-A177-3AD203B41FA5}">
                      <a16:colId xmlns:a16="http://schemas.microsoft.com/office/drawing/2014/main" val="2515197965"/>
                    </a:ext>
                  </a:extLst>
                </a:gridCol>
                <a:gridCol w="1645920">
                  <a:extLst>
                    <a:ext uri="{9D8B030D-6E8A-4147-A177-3AD203B41FA5}">
                      <a16:colId xmlns:a16="http://schemas.microsoft.com/office/drawing/2014/main" val="411171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6852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67635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77515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6311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10132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53136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8617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91409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9399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57999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593502154"/>
                  </a:ext>
                </a:extLst>
              </a:tr>
            </a:tbl>
          </a:graphicData>
        </a:graphic>
      </p:graphicFrame>
      <p:sp>
        <p:nvSpPr>
          <p:cNvPr id="4" name="Text Placeholder 3">
            <a:extLst>
              <a:ext uri="{FF2B5EF4-FFF2-40B4-BE49-F238E27FC236}">
                <a16:creationId xmlns:a16="http://schemas.microsoft.com/office/drawing/2014/main" id="{41268FDC-608D-4CD7-BE92-6047594264D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2913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ACE5A-9354-43D4-9148-890ECC9C6054}"/>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689C4B96-14A0-4368-8A36-0C39B044D471}"/>
              </a:ext>
            </a:extLst>
          </p:cNvPr>
          <p:cNvGraphicFramePr>
            <a:graphicFrameLocks noGrp="1"/>
          </p:cNvGraphicFramePr>
          <p:nvPr>
            <p:ph type="tbl" sz="quarter" idx="13"/>
            <p:extLst>
              <p:ext uri="{D42A27DB-BD31-4B8C-83A1-F6EECF244321}">
                <p14:modId xmlns:p14="http://schemas.microsoft.com/office/powerpoint/2010/main" val="2575551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2624605"/>
                    </a:ext>
                  </a:extLst>
                </a:gridCol>
                <a:gridCol w="1645920">
                  <a:extLst>
                    <a:ext uri="{9D8B030D-6E8A-4147-A177-3AD203B41FA5}">
                      <a16:colId xmlns:a16="http://schemas.microsoft.com/office/drawing/2014/main" val="1311578021"/>
                    </a:ext>
                  </a:extLst>
                </a:gridCol>
                <a:gridCol w="1645920">
                  <a:extLst>
                    <a:ext uri="{9D8B030D-6E8A-4147-A177-3AD203B41FA5}">
                      <a16:colId xmlns:a16="http://schemas.microsoft.com/office/drawing/2014/main" val="109080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6969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8745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21099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84630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63761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4831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6163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11368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05690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00530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77145561"/>
                  </a:ext>
                </a:extLst>
              </a:tr>
            </a:tbl>
          </a:graphicData>
        </a:graphic>
      </p:graphicFrame>
      <p:sp>
        <p:nvSpPr>
          <p:cNvPr id="4" name="Text Placeholder 3">
            <a:extLst>
              <a:ext uri="{FF2B5EF4-FFF2-40B4-BE49-F238E27FC236}">
                <a16:creationId xmlns:a16="http://schemas.microsoft.com/office/drawing/2014/main" id="{F56DC3E5-9217-4784-8B9D-A69A30470C3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06087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7F73-0314-4E34-A486-9E381A555F8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47385879-EDD7-4344-B56A-E2D955E7705A}"/>
              </a:ext>
            </a:extLst>
          </p:cNvPr>
          <p:cNvGraphicFramePr>
            <a:graphicFrameLocks noGrp="1"/>
          </p:cNvGraphicFramePr>
          <p:nvPr>
            <p:ph type="tbl" sz="quarter" idx="13"/>
            <p:extLst>
              <p:ext uri="{D42A27DB-BD31-4B8C-83A1-F6EECF244321}">
                <p14:modId xmlns:p14="http://schemas.microsoft.com/office/powerpoint/2010/main" val="2690790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51422999"/>
                    </a:ext>
                  </a:extLst>
                </a:gridCol>
                <a:gridCol w="1645920">
                  <a:extLst>
                    <a:ext uri="{9D8B030D-6E8A-4147-A177-3AD203B41FA5}">
                      <a16:colId xmlns:a16="http://schemas.microsoft.com/office/drawing/2014/main" val="130385911"/>
                    </a:ext>
                  </a:extLst>
                </a:gridCol>
                <a:gridCol w="1645920">
                  <a:extLst>
                    <a:ext uri="{9D8B030D-6E8A-4147-A177-3AD203B41FA5}">
                      <a16:colId xmlns:a16="http://schemas.microsoft.com/office/drawing/2014/main" val="1338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4304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4222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0883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3047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4908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50601653"/>
                  </a:ext>
                </a:extLst>
              </a:tr>
            </a:tbl>
          </a:graphicData>
        </a:graphic>
      </p:graphicFrame>
      <p:sp>
        <p:nvSpPr>
          <p:cNvPr id="4" name="Text Placeholder 3">
            <a:extLst>
              <a:ext uri="{FF2B5EF4-FFF2-40B4-BE49-F238E27FC236}">
                <a16:creationId xmlns:a16="http://schemas.microsoft.com/office/drawing/2014/main" id="{A9063F5D-92B8-47DC-A713-5DAB806DE95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96458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1734</Words>
  <Application>Microsoft Office PowerPoint</Application>
  <PresentationFormat>On-screen Show (4:3)</PresentationFormat>
  <Paragraphs>738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25</vt:lpstr>
      <vt:lpstr>Facebook Facebook FB - Own Posts Table I-Rate (Insights)  | Buttercup Malaysia - 2 of 25</vt:lpstr>
      <vt:lpstr>Facebook Facebook FB - Own Posts Table I-Rate (Insights)  | Buttercup Malaysia - 3 of 25</vt:lpstr>
      <vt:lpstr>Facebook Facebook FB - Own Posts Table I-Rate (Insights)  | Buttercup Malaysia - 4 of 25</vt:lpstr>
      <vt:lpstr>Facebook Facebook FB - Own Posts Table I-Rate (Insights)  | Buttercup Malaysia - 5 of 25</vt:lpstr>
      <vt:lpstr>Facebook Facebook FB - Own Posts Table I-Rate (Insights)  | Buttercup Malaysia - 6 of 25</vt:lpstr>
      <vt:lpstr>Facebook Facebook FB - Own Posts Table I-Rate (Insights)  | Buttercup Malaysia - 7 of 25</vt:lpstr>
      <vt:lpstr>Facebook Facebook FB - Own Posts Table I-Rate (Insights)  | Buttercup Malaysia - 8 of 25</vt:lpstr>
      <vt:lpstr>Facebook Facebook FB - Own Posts Table I-Rate (Insights)  | Buttercup Malaysia - 9 of 25</vt:lpstr>
      <vt:lpstr>Facebook Facebook FB - Own Posts Table I-Rate (Insights)  | Buttercup Malaysia - 10 of 25</vt:lpstr>
      <vt:lpstr>Facebook Facebook FB - Own Posts Table I-Rate (Insights)  | Buttercup Malaysia - 11 of 25</vt:lpstr>
      <vt:lpstr>Facebook Facebook FB - Own Posts Table I-Rate (Insights)  | Buttercup Malaysia - 12 of 25</vt:lpstr>
      <vt:lpstr>Facebook Facebook FB - Own Posts Table I-Rate (Insights)  | Buttercup Malaysia - 13 of 25</vt:lpstr>
      <vt:lpstr>Facebook Facebook FB - Own Posts Table I-Rate (Insights)  | Buttercup Malaysia - 14 of 25</vt:lpstr>
      <vt:lpstr>Facebook Facebook FB - Own Posts Table I-Rate (Insights)  | Buttercup Malaysia - 15 of 25</vt:lpstr>
      <vt:lpstr>Facebook Facebook FB - Own Posts Table I-Rate (Insights)  | Buttercup Malaysia - 16 of 25</vt:lpstr>
      <vt:lpstr>Facebook Facebook FB - Own Posts Table I-Rate (Insights)  | Buttercup Malaysia - 17 of 25</vt:lpstr>
      <vt:lpstr>Facebook Facebook FB - Own Posts Table I-Rate (Insights)  | Buttercup Malaysia - 18 of 25</vt:lpstr>
      <vt:lpstr>Facebook Facebook FB - Own Posts Table I-Rate (Insights)  | Buttercup Malaysia - 19 of 25</vt:lpstr>
      <vt:lpstr>Facebook Facebook FB - Own Posts Table I-Rate (Insights)  | Buttercup Malaysia - 20 of 25</vt:lpstr>
      <vt:lpstr>Facebook Facebook FB - Own Posts Table I-Rate (Insights)  | Buttercup Malaysia - 21 of 25</vt:lpstr>
      <vt:lpstr>Facebook Facebook FB - Own Posts Table I-Rate (Insights)  | Buttercup Malaysia - 22 of 25</vt:lpstr>
      <vt:lpstr>Facebook Facebook FB - Own Posts Table I-Rate (Insights)  | Buttercup Malaysia - 23 of 25</vt:lpstr>
      <vt:lpstr>Facebook Facebook FB - Own Posts Table I-Rate (Insights)  | Buttercup Malaysia - 24 of 25</vt:lpstr>
      <vt:lpstr>Facebook Facebook FB - Own Posts Table I-Rate (Insights)  | Buttercup Malaysia - 25 of 25</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2021-12-07T08:36:23Z</dcterms:created>
  <dcterms:modified xsi:type="dcterms:W3CDTF">2021-12-07T08:37:34Z</dcterms:modified>
</cp:coreProperties>
</file>