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124464</c:v>
                </c:pt>
                <c:pt idx="1">
                  <c:v>124471</c:v>
                </c:pt>
                <c:pt idx="2">
                  <c:v>124483</c:v>
                </c:pt>
                <c:pt idx="3">
                  <c:v>124495</c:v>
                </c:pt>
                <c:pt idx="4">
                  <c:v>124508</c:v>
                </c:pt>
                <c:pt idx="5">
                  <c:v>124516</c:v>
                </c:pt>
                <c:pt idx="6">
                  <c:v>124531</c:v>
                </c:pt>
                <c:pt idx="7">
                  <c:v>124535</c:v>
                </c:pt>
                <c:pt idx="8">
                  <c:v>124546</c:v>
                </c:pt>
                <c:pt idx="9">
                  <c:v>124561</c:v>
                </c:pt>
                <c:pt idx="10">
                  <c:v>124573</c:v>
                </c:pt>
                <c:pt idx="11">
                  <c:v>124581</c:v>
                </c:pt>
                <c:pt idx="12">
                  <c:v>124587</c:v>
                </c:pt>
                <c:pt idx="13">
                  <c:v>124599</c:v>
                </c:pt>
                <c:pt idx="14">
                  <c:v>124609</c:v>
                </c:pt>
                <c:pt idx="15">
                  <c:v>124618</c:v>
                </c:pt>
                <c:pt idx="16">
                  <c:v>124638</c:v>
                </c:pt>
                <c:pt idx="17">
                  <c:v>124646</c:v>
                </c:pt>
                <c:pt idx="18">
                  <c:v>124642</c:v>
                </c:pt>
                <c:pt idx="19">
                  <c:v>124645</c:v>
                </c:pt>
                <c:pt idx="20">
                  <c:v>124648</c:v>
                </c:pt>
                <c:pt idx="21">
                  <c:v>124644</c:v>
                </c:pt>
                <c:pt idx="22">
                  <c:v>124640</c:v>
                </c:pt>
                <c:pt idx="23">
                  <c:v>124637</c:v>
                </c:pt>
                <c:pt idx="24">
                  <c:v>124638</c:v>
                </c:pt>
                <c:pt idx="25">
                  <c:v>124651</c:v>
                </c:pt>
                <c:pt idx="26">
                  <c:v>124674</c:v>
                </c:pt>
                <c:pt idx="27">
                  <c:v>124702</c:v>
                </c:pt>
                <c:pt idx="28">
                  <c:v>124726</c:v>
                </c:pt>
                <c:pt idx="29">
                  <c:v>124759</c:v>
                </c:pt>
              </c:numCache>
            </c:numRef>
          </c:val>
          <c:smooth val="0"/>
          <c:extLst>
            <c:ext xmlns:c16="http://schemas.microsoft.com/office/drawing/2014/chart" uri="{C3380CC4-5D6E-409C-BE32-E72D297353CC}">
              <c16:uniqueId val="{00000000-E8A4-4BD3-9A18-38D1F2CE796E}"/>
            </c:ext>
          </c:extLst>
        </c:ser>
        <c:dLbls>
          <c:showLegendKey val="0"/>
          <c:showVal val="0"/>
          <c:showCatName val="0"/>
          <c:showSerName val="0"/>
          <c:showPercent val="0"/>
          <c:showBubbleSize val="0"/>
        </c:dLbls>
        <c:smooth val="0"/>
        <c:axId val="326869712"/>
        <c:axId val="326870040"/>
      </c:lineChart>
      <c:dateAx>
        <c:axId val="326869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70040"/>
        <c:crosses val="autoZero"/>
        <c:auto val="1"/>
        <c:lblOffset val="100"/>
        <c:baseTimeUnit val="days"/>
      </c:dateAx>
      <c:valAx>
        <c:axId val="32687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42</c:v>
                </c:pt>
                <c:pt idx="1">
                  <c:v>5313</c:v>
                </c:pt>
                <c:pt idx="2">
                  <c:v>7270</c:v>
                </c:pt>
                <c:pt idx="3">
                  <c:v>2991</c:v>
                </c:pt>
                <c:pt idx="4">
                  <c:v>1701</c:v>
                </c:pt>
                <c:pt idx="5">
                  <c:v>1128</c:v>
                </c:pt>
                <c:pt idx="6">
                  <c:v>860</c:v>
                </c:pt>
              </c:numCache>
            </c:numRef>
          </c:val>
          <c:extLst>
            <c:ext xmlns:c16="http://schemas.microsoft.com/office/drawing/2014/chart" uri="{C3380CC4-5D6E-409C-BE32-E72D297353CC}">
              <c16:uniqueId val="{00000000-B72C-4308-A1B9-FAC18576854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134</c:v>
                </c:pt>
                <c:pt idx="1">
                  <c:v>8153</c:v>
                </c:pt>
                <c:pt idx="2">
                  <c:v>28554</c:v>
                </c:pt>
                <c:pt idx="3">
                  <c:v>31970</c:v>
                </c:pt>
                <c:pt idx="4">
                  <c:v>19244</c:v>
                </c:pt>
                <c:pt idx="5">
                  <c:v>11615</c:v>
                </c:pt>
                <c:pt idx="6">
                  <c:v>4608</c:v>
                </c:pt>
              </c:numCache>
            </c:numRef>
          </c:val>
          <c:extLst>
            <c:ext xmlns:c16="http://schemas.microsoft.com/office/drawing/2014/chart" uri="{C3380CC4-5D6E-409C-BE32-E72D297353CC}">
              <c16:uniqueId val="{00000001-B72C-4308-A1B9-FAC185768543}"/>
            </c:ext>
          </c:extLst>
        </c:ser>
        <c:dLbls>
          <c:showLegendKey val="0"/>
          <c:showVal val="0"/>
          <c:showCatName val="0"/>
          <c:showSerName val="0"/>
          <c:showPercent val="0"/>
          <c:showBubbleSize val="0"/>
        </c:dLbls>
        <c:gapWidth val="219"/>
        <c:overlap val="-27"/>
        <c:axId val="391002904"/>
        <c:axId val="390998312"/>
      </c:barChart>
      <c:catAx>
        <c:axId val="391002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98312"/>
        <c:crosses val="autoZero"/>
        <c:auto val="1"/>
        <c:lblAlgn val="ctr"/>
        <c:lblOffset val="100"/>
        <c:noMultiLvlLbl val="0"/>
      </c:catAx>
      <c:valAx>
        <c:axId val="39099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0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32635</c:v>
                </c:pt>
                <c:pt idx="1">
                  <c:v>35700</c:v>
                </c:pt>
                <c:pt idx="2">
                  <c:v>34863</c:v>
                </c:pt>
                <c:pt idx="3">
                  <c:v>32689</c:v>
                </c:pt>
                <c:pt idx="4">
                  <c:v>29860</c:v>
                </c:pt>
                <c:pt idx="5">
                  <c:v>31903</c:v>
                </c:pt>
                <c:pt idx="6">
                  <c:v>31204</c:v>
                </c:pt>
                <c:pt idx="7">
                  <c:v>25568</c:v>
                </c:pt>
                <c:pt idx="8">
                  <c:v>31259</c:v>
                </c:pt>
                <c:pt idx="9">
                  <c:v>34200</c:v>
                </c:pt>
                <c:pt idx="10">
                  <c:v>21543</c:v>
                </c:pt>
                <c:pt idx="11">
                  <c:v>12397</c:v>
                </c:pt>
                <c:pt idx="12">
                  <c:v>15542</c:v>
                </c:pt>
                <c:pt idx="13">
                  <c:v>13548</c:v>
                </c:pt>
                <c:pt idx="14">
                  <c:v>14685</c:v>
                </c:pt>
                <c:pt idx="15">
                  <c:v>22517</c:v>
                </c:pt>
                <c:pt idx="16">
                  <c:v>24495</c:v>
                </c:pt>
                <c:pt idx="17">
                  <c:v>23871</c:v>
                </c:pt>
                <c:pt idx="18">
                  <c:v>22440</c:v>
                </c:pt>
                <c:pt idx="19">
                  <c:v>23238</c:v>
                </c:pt>
                <c:pt idx="20">
                  <c:v>21601</c:v>
                </c:pt>
                <c:pt idx="21">
                  <c:v>20865</c:v>
                </c:pt>
                <c:pt idx="22">
                  <c:v>20053</c:v>
                </c:pt>
                <c:pt idx="23">
                  <c:v>20578</c:v>
                </c:pt>
                <c:pt idx="24">
                  <c:v>19891</c:v>
                </c:pt>
                <c:pt idx="25">
                  <c:v>23084</c:v>
                </c:pt>
                <c:pt idx="26">
                  <c:v>26682</c:v>
                </c:pt>
                <c:pt idx="27">
                  <c:v>27676</c:v>
                </c:pt>
                <c:pt idx="28">
                  <c:v>21974</c:v>
                </c:pt>
                <c:pt idx="29">
                  <c:v>14351</c:v>
                </c:pt>
              </c:numCache>
            </c:numRef>
          </c:val>
          <c:smooth val="0"/>
          <c:extLst>
            <c:ext xmlns:c16="http://schemas.microsoft.com/office/drawing/2014/chart" uri="{C3380CC4-5D6E-409C-BE32-E72D297353CC}">
              <c16:uniqueId val="{00000000-FD38-419A-8208-52D93FC29EA1}"/>
            </c:ext>
          </c:extLst>
        </c:ser>
        <c:dLbls>
          <c:showLegendKey val="0"/>
          <c:showVal val="0"/>
          <c:showCatName val="0"/>
          <c:showSerName val="0"/>
          <c:showPercent val="0"/>
          <c:showBubbleSize val="0"/>
        </c:dLbls>
        <c:smooth val="0"/>
        <c:axId val="436922848"/>
        <c:axId val="436923176"/>
      </c:lineChart>
      <c:dateAx>
        <c:axId val="43692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23176"/>
        <c:crosses val="autoZero"/>
        <c:auto val="1"/>
        <c:lblOffset val="100"/>
        <c:baseTimeUnit val="days"/>
      </c:dateAx>
      <c:valAx>
        <c:axId val="43692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2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31</c:v>
                </c:pt>
                <c:pt idx="1">
                  <c:v>37</c:v>
                </c:pt>
                <c:pt idx="2">
                  <c:v>47</c:v>
                </c:pt>
                <c:pt idx="3">
                  <c:v>41</c:v>
                </c:pt>
                <c:pt idx="4">
                  <c:v>26</c:v>
                </c:pt>
                <c:pt idx="5">
                  <c:v>28</c:v>
                </c:pt>
                <c:pt idx="6">
                  <c:v>33</c:v>
                </c:pt>
                <c:pt idx="7">
                  <c:v>42</c:v>
                </c:pt>
                <c:pt idx="8">
                  <c:v>45</c:v>
                </c:pt>
                <c:pt idx="9">
                  <c:v>54</c:v>
                </c:pt>
                <c:pt idx="10">
                  <c:v>44</c:v>
                </c:pt>
                <c:pt idx="11">
                  <c:v>39</c:v>
                </c:pt>
                <c:pt idx="12">
                  <c:v>35</c:v>
                </c:pt>
                <c:pt idx="13">
                  <c:v>33</c:v>
                </c:pt>
                <c:pt idx="14">
                  <c:v>41</c:v>
                </c:pt>
                <c:pt idx="15">
                  <c:v>42</c:v>
                </c:pt>
                <c:pt idx="16">
                  <c:v>60</c:v>
                </c:pt>
                <c:pt idx="17">
                  <c:v>35</c:v>
                </c:pt>
                <c:pt idx="18">
                  <c:v>36</c:v>
                </c:pt>
                <c:pt idx="19">
                  <c:v>29</c:v>
                </c:pt>
                <c:pt idx="20">
                  <c:v>40</c:v>
                </c:pt>
                <c:pt idx="21">
                  <c:v>46</c:v>
                </c:pt>
                <c:pt idx="22">
                  <c:v>49</c:v>
                </c:pt>
                <c:pt idx="23">
                  <c:v>67</c:v>
                </c:pt>
                <c:pt idx="24">
                  <c:v>44</c:v>
                </c:pt>
                <c:pt idx="25">
                  <c:v>50</c:v>
                </c:pt>
                <c:pt idx="26">
                  <c:v>92</c:v>
                </c:pt>
                <c:pt idx="27">
                  <c:v>90</c:v>
                </c:pt>
                <c:pt idx="28">
                  <c:v>76</c:v>
                </c:pt>
                <c:pt idx="29">
                  <c:v>50</c:v>
                </c:pt>
              </c:numCache>
            </c:numRef>
          </c:val>
          <c:smooth val="0"/>
          <c:extLst>
            <c:ext xmlns:c16="http://schemas.microsoft.com/office/drawing/2014/chart" uri="{C3380CC4-5D6E-409C-BE32-E72D297353CC}">
              <c16:uniqueId val="{00000000-932F-46FF-87E8-C1CD79722462}"/>
            </c:ext>
          </c:extLst>
        </c:ser>
        <c:dLbls>
          <c:showLegendKey val="0"/>
          <c:showVal val="0"/>
          <c:showCatName val="0"/>
          <c:showSerName val="0"/>
          <c:showPercent val="0"/>
          <c:showBubbleSize val="0"/>
        </c:dLbls>
        <c:smooth val="0"/>
        <c:axId val="436926128"/>
        <c:axId val="436918912"/>
      </c:lineChart>
      <c:dateAx>
        <c:axId val="43692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18912"/>
        <c:crosses val="autoZero"/>
        <c:auto val="1"/>
        <c:lblOffset val="100"/>
        <c:baseTimeUnit val="days"/>
      </c:dateAx>
      <c:valAx>
        <c:axId val="43691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2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9102</c:v>
                </c:pt>
                <c:pt idx="1">
                  <c:v>4188</c:v>
                </c:pt>
                <c:pt idx="2">
                  <c:v>3350</c:v>
                </c:pt>
                <c:pt idx="3">
                  <c:v>1110</c:v>
                </c:pt>
                <c:pt idx="4">
                  <c:v>342</c:v>
                </c:pt>
                <c:pt idx="5">
                  <c:v>535</c:v>
                </c:pt>
                <c:pt idx="6">
                  <c:v>687</c:v>
                </c:pt>
                <c:pt idx="7">
                  <c:v>788</c:v>
                </c:pt>
                <c:pt idx="8">
                  <c:v>664</c:v>
                </c:pt>
                <c:pt idx="9">
                  <c:v>531</c:v>
                </c:pt>
                <c:pt idx="10">
                  <c:v>232</c:v>
                </c:pt>
                <c:pt idx="11">
                  <c:v>117</c:v>
                </c:pt>
                <c:pt idx="12">
                  <c:v>116</c:v>
                </c:pt>
                <c:pt idx="13">
                  <c:v>134</c:v>
                </c:pt>
                <c:pt idx="14">
                  <c:v>151</c:v>
                </c:pt>
                <c:pt idx="15">
                  <c:v>147</c:v>
                </c:pt>
                <c:pt idx="16">
                  <c:v>213</c:v>
                </c:pt>
                <c:pt idx="17">
                  <c:v>154</c:v>
                </c:pt>
                <c:pt idx="18">
                  <c:v>87</c:v>
                </c:pt>
                <c:pt idx="19">
                  <c:v>72</c:v>
                </c:pt>
                <c:pt idx="20">
                  <c:v>53</c:v>
                </c:pt>
                <c:pt idx="21">
                  <c:v>118</c:v>
                </c:pt>
                <c:pt idx="22">
                  <c:v>140</c:v>
                </c:pt>
                <c:pt idx="23">
                  <c:v>264</c:v>
                </c:pt>
                <c:pt idx="24">
                  <c:v>242</c:v>
                </c:pt>
                <c:pt idx="25">
                  <c:v>229</c:v>
                </c:pt>
                <c:pt idx="26">
                  <c:v>330</c:v>
                </c:pt>
                <c:pt idx="27">
                  <c:v>441</c:v>
                </c:pt>
                <c:pt idx="28">
                  <c:v>224</c:v>
                </c:pt>
                <c:pt idx="29">
                  <c:v>115</c:v>
                </c:pt>
              </c:numCache>
            </c:numRef>
          </c:val>
          <c:smooth val="0"/>
          <c:extLst>
            <c:ext xmlns:c16="http://schemas.microsoft.com/office/drawing/2014/chart" uri="{C3380CC4-5D6E-409C-BE32-E72D297353CC}">
              <c16:uniqueId val="{00000000-C6E9-45BF-84A6-708714549B8C}"/>
            </c:ext>
          </c:extLst>
        </c:ser>
        <c:dLbls>
          <c:showLegendKey val="0"/>
          <c:showVal val="0"/>
          <c:showCatName val="0"/>
          <c:showSerName val="0"/>
          <c:showPercent val="0"/>
          <c:showBubbleSize val="0"/>
        </c:dLbls>
        <c:smooth val="0"/>
        <c:axId val="436932688"/>
        <c:axId val="436931048"/>
      </c:lineChart>
      <c:dateAx>
        <c:axId val="436932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31048"/>
        <c:crosses val="autoZero"/>
        <c:auto val="1"/>
        <c:lblOffset val="100"/>
        <c:baseTimeUnit val="days"/>
      </c:dateAx>
      <c:valAx>
        <c:axId val="43693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3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0.163096749313065</c:v>
                </c:pt>
                <c:pt idx="1">
                  <c:v>2.3299348421669999E-2</c:v>
                </c:pt>
                <c:pt idx="2">
                  <c:v>0.15504872386063301</c:v>
                </c:pt>
                <c:pt idx="3">
                  <c:v>4.6590461807870603E-2</c:v>
                </c:pt>
                <c:pt idx="4">
                  <c:v>1.92769535987663E-2</c:v>
                </c:pt>
                <c:pt idx="5">
                  <c:v>4.3369313801079397E-2</c:v>
                </c:pt>
                <c:pt idx="6">
                  <c:v>0</c:v>
                </c:pt>
                <c:pt idx="7">
                  <c:v>3.8544000385440001E-2</c:v>
                </c:pt>
                <c:pt idx="8">
                  <c:v>0</c:v>
                </c:pt>
                <c:pt idx="9">
                  <c:v>3.8136375679429603E-2</c:v>
                </c:pt>
                <c:pt idx="10">
                  <c:v>0</c:v>
                </c:pt>
                <c:pt idx="11">
                  <c:v>4.4149401574929602E-2</c:v>
                </c:pt>
                <c:pt idx="12">
                  <c:v>0</c:v>
                </c:pt>
                <c:pt idx="13">
                  <c:v>0.13082596935622401</c:v>
                </c:pt>
                <c:pt idx="14">
                  <c:v>2.9694070816346198E-2</c:v>
                </c:pt>
                <c:pt idx="15">
                  <c:v>0</c:v>
                </c:pt>
                <c:pt idx="16">
                  <c:v>9.0669833424270596E-2</c:v>
                </c:pt>
                <c:pt idx="17">
                  <c:v>9.3467691468365394E-2</c:v>
                </c:pt>
                <c:pt idx="18">
                  <c:v>0</c:v>
                </c:pt>
                <c:pt idx="19">
                  <c:v>3.9312275859855798E-2</c:v>
                </c:pt>
                <c:pt idx="20">
                  <c:v>0</c:v>
                </c:pt>
                <c:pt idx="21">
                  <c:v>2.4068161032042699E-2</c:v>
                </c:pt>
                <c:pt idx="22">
                  <c:v>7.6218289180212104E-2</c:v>
                </c:pt>
                <c:pt idx="23">
                  <c:v>2.1662735281374901E-2</c:v>
                </c:pt>
                <c:pt idx="24">
                  <c:v>6.6593387196418399E-2</c:v>
                </c:pt>
                <c:pt idx="25">
                  <c:v>3.4230822716429701E-2</c:v>
                </c:pt>
                <c:pt idx="26">
                  <c:v>8.9040766231891E-2</c:v>
                </c:pt>
                <c:pt idx="27">
                  <c:v>0.118696265879636</c:v>
                </c:pt>
                <c:pt idx="28">
                  <c:v>0</c:v>
                </c:pt>
                <c:pt idx="29">
                  <c:v>1.8438056147889199E-2</c:v>
                </c:pt>
              </c:numCache>
            </c:numRef>
          </c:val>
          <c:smooth val="0"/>
          <c:extLst>
            <c:ext xmlns:c16="http://schemas.microsoft.com/office/drawing/2014/chart" uri="{C3380CC4-5D6E-409C-BE32-E72D297353CC}">
              <c16:uniqueId val="{00000000-6199-419F-AC9E-22AE8C66BD96}"/>
            </c:ext>
          </c:extLst>
        </c:ser>
        <c:dLbls>
          <c:showLegendKey val="0"/>
          <c:showVal val="0"/>
          <c:showCatName val="0"/>
          <c:showSerName val="0"/>
          <c:showPercent val="0"/>
          <c:showBubbleSize val="0"/>
        </c:dLbls>
        <c:smooth val="0"/>
        <c:axId val="436931704"/>
        <c:axId val="436935640"/>
      </c:lineChart>
      <c:dateAx>
        <c:axId val="43693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35640"/>
        <c:crosses val="autoZero"/>
        <c:auto val="1"/>
        <c:lblOffset val="100"/>
        <c:baseTimeUnit val="days"/>
      </c:dateAx>
      <c:valAx>
        <c:axId val="43693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3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2019</c:v>
                </c:pt>
              </c:numCache>
            </c:numRef>
          </c:val>
          <c:extLst>
            <c:ext xmlns:c16="http://schemas.microsoft.com/office/drawing/2014/chart" uri="{C3380CC4-5D6E-409C-BE32-E72D297353CC}">
              <c16:uniqueId val="{00000000-6249-4C2D-8704-FCBF4413969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39</c:v>
                </c:pt>
              </c:numCache>
            </c:numRef>
          </c:val>
          <c:extLst>
            <c:ext xmlns:c16="http://schemas.microsoft.com/office/drawing/2014/chart" uri="{C3380CC4-5D6E-409C-BE32-E72D297353CC}">
              <c16:uniqueId val="{00000001-6249-4C2D-8704-FCBF4413969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6249-4C2D-8704-FCBF4413969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3</c:v>
                </c:pt>
              </c:numCache>
            </c:numRef>
          </c:val>
          <c:extLst>
            <c:ext xmlns:c16="http://schemas.microsoft.com/office/drawing/2014/chart" uri="{C3380CC4-5D6E-409C-BE32-E72D297353CC}">
              <c16:uniqueId val="{00000003-6249-4C2D-8704-FCBF4413969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3</c:v>
                </c:pt>
              </c:numCache>
            </c:numRef>
          </c:val>
          <c:extLst>
            <c:ext xmlns:c16="http://schemas.microsoft.com/office/drawing/2014/chart" uri="{C3380CC4-5D6E-409C-BE32-E72D297353CC}">
              <c16:uniqueId val="{00000004-6249-4C2D-8704-FCBF4413969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6249-4C2D-8704-FCBF4413969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226</c:v>
                </c:pt>
              </c:numCache>
            </c:numRef>
          </c:val>
          <c:extLst>
            <c:ext xmlns:c16="http://schemas.microsoft.com/office/drawing/2014/chart" uri="{C3380CC4-5D6E-409C-BE32-E72D297353CC}">
              <c16:uniqueId val="{00000006-6249-4C2D-8704-FCBF4413969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168</c:v>
                </c:pt>
              </c:numCache>
            </c:numRef>
          </c:val>
          <c:extLst>
            <c:ext xmlns:c16="http://schemas.microsoft.com/office/drawing/2014/chart" uri="{C3380CC4-5D6E-409C-BE32-E72D297353CC}">
              <c16:uniqueId val="{00000007-6249-4C2D-8704-FCBF44139698}"/>
            </c:ext>
          </c:extLst>
        </c:ser>
        <c:dLbls>
          <c:showLegendKey val="0"/>
          <c:showVal val="0"/>
          <c:showCatName val="0"/>
          <c:showSerName val="0"/>
          <c:showPercent val="0"/>
          <c:showBubbleSize val="0"/>
        </c:dLbls>
        <c:gapWidth val="150"/>
        <c:overlap val="100"/>
        <c:axId val="436934000"/>
        <c:axId val="436934328"/>
      </c:barChart>
      <c:catAx>
        <c:axId val="43693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34328"/>
        <c:crosses val="autoZero"/>
        <c:auto val="1"/>
        <c:lblAlgn val="ctr"/>
        <c:lblOffset val="100"/>
        <c:noMultiLvlLbl val="0"/>
      </c:catAx>
      <c:valAx>
        <c:axId val="436934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3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6.3798541059778002E-2</c:v>
                </c:pt>
                <c:pt idx="1">
                  <c:v>3.12973975010232E-2</c:v>
                </c:pt>
                <c:pt idx="2">
                  <c:v>7.2358513025869806E-2</c:v>
                </c:pt>
                <c:pt idx="3">
                  <c:v>6.9335772925343694E-2</c:v>
                </c:pt>
                <c:pt idx="4">
                  <c:v>3.3223391193393799E-2</c:v>
                </c:pt>
                <c:pt idx="5">
                  <c:v>5.3767323912014199E-2</c:v>
                </c:pt>
                <c:pt idx="6">
                  <c:v>0.122782097888629</c:v>
                </c:pt>
              </c:numCache>
            </c:numRef>
          </c:val>
          <c:extLst>
            <c:ext xmlns:c16="http://schemas.microsoft.com/office/drawing/2014/chart" uri="{C3380CC4-5D6E-409C-BE32-E72D297353CC}">
              <c16:uniqueId val="{00000000-22D7-4201-9080-743C298366F0}"/>
            </c:ext>
          </c:extLst>
        </c:ser>
        <c:dLbls>
          <c:showLegendKey val="0"/>
          <c:showVal val="0"/>
          <c:showCatName val="0"/>
          <c:showSerName val="0"/>
          <c:showPercent val="0"/>
          <c:showBubbleSize val="0"/>
        </c:dLbls>
        <c:gapWidth val="219"/>
        <c:overlap val="-27"/>
        <c:axId val="436941544"/>
        <c:axId val="436939248"/>
      </c:barChart>
      <c:catAx>
        <c:axId val="436941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39248"/>
        <c:crosses val="autoZero"/>
        <c:auto val="1"/>
        <c:lblAlgn val="ctr"/>
        <c:lblOffset val="100"/>
        <c:noMultiLvlLbl val="0"/>
      </c:catAx>
      <c:valAx>
        <c:axId val="43693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4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8F1BE-ED2D-4AA3-9733-3AD7AD0F29A6}"/>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6A955F69-7561-4109-80B0-7ABF7E6630FB}"/>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385962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E1044-5A9A-43F6-B47C-472E38212353}"/>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810A5A3B-37F4-4883-A786-0D0DF564EFFB}"/>
              </a:ext>
            </a:extLst>
          </p:cNvPr>
          <p:cNvGraphicFramePr>
            <a:graphicFrameLocks noGrp="1"/>
          </p:cNvGraphicFramePr>
          <p:nvPr>
            <p:ph type="tbl" sz="quarter" idx="13"/>
            <p:extLst>
              <p:ext uri="{D42A27DB-BD31-4B8C-83A1-F6EECF244321}">
                <p14:modId xmlns:p14="http://schemas.microsoft.com/office/powerpoint/2010/main" val="1450763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25394248"/>
                    </a:ext>
                  </a:extLst>
                </a:gridCol>
                <a:gridCol w="740664">
                  <a:extLst>
                    <a:ext uri="{9D8B030D-6E8A-4147-A177-3AD203B41FA5}">
                      <a16:colId xmlns:a16="http://schemas.microsoft.com/office/drawing/2014/main" val="2154035883"/>
                    </a:ext>
                  </a:extLst>
                </a:gridCol>
                <a:gridCol w="740664">
                  <a:extLst>
                    <a:ext uri="{9D8B030D-6E8A-4147-A177-3AD203B41FA5}">
                      <a16:colId xmlns:a16="http://schemas.microsoft.com/office/drawing/2014/main" val="753489183"/>
                    </a:ext>
                  </a:extLst>
                </a:gridCol>
                <a:gridCol w="740664">
                  <a:extLst>
                    <a:ext uri="{9D8B030D-6E8A-4147-A177-3AD203B41FA5}">
                      <a16:colId xmlns:a16="http://schemas.microsoft.com/office/drawing/2014/main" val="1617922959"/>
                    </a:ext>
                  </a:extLst>
                </a:gridCol>
                <a:gridCol w="740664">
                  <a:extLst>
                    <a:ext uri="{9D8B030D-6E8A-4147-A177-3AD203B41FA5}">
                      <a16:colId xmlns:a16="http://schemas.microsoft.com/office/drawing/2014/main" val="1859957491"/>
                    </a:ext>
                  </a:extLst>
                </a:gridCol>
                <a:gridCol w="740664">
                  <a:extLst>
                    <a:ext uri="{9D8B030D-6E8A-4147-A177-3AD203B41FA5}">
                      <a16:colId xmlns:a16="http://schemas.microsoft.com/office/drawing/2014/main" val="598516974"/>
                    </a:ext>
                  </a:extLst>
                </a:gridCol>
                <a:gridCol w="740664">
                  <a:extLst>
                    <a:ext uri="{9D8B030D-6E8A-4147-A177-3AD203B41FA5}">
                      <a16:colId xmlns:a16="http://schemas.microsoft.com/office/drawing/2014/main" val="2010124881"/>
                    </a:ext>
                  </a:extLst>
                </a:gridCol>
                <a:gridCol w="740664">
                  <a:extLst>
                    <a:ext uri="{9D8B030D-6E8A-4147-A177-3AD203B41FA5}">
                      <a16:colId xmlns:a16="http://schemas.microsoft.com/office/drawing/2014/main" val="856513988"/>
                    </a:ext>
                  </a:extLst>
                </a:gridCol>
                <a:gridCol w="740664">
                  <a:extLst>
                    <a:ext uri="{9D8B030D-6E8A-4147-A177-3AD203B41FA5}">
                      <a16:colId xmlns:a16="http://schemas.microsoft.com/office/drawing/2014/main" val="1786944354"/>
                    </a:ext>
                  </a:extLst>
                </a:gridCol>
                <a:gridCol w="740664">
                  <a:extLst>
                    <a:ext uri="{9D8B030D-6E8A-4147-A177-3AD203B41FA5}">
                      <a16:colId xmlns:a16="http://schemas.microsoft.com/office/drawing/2014/main" val="25196546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86510803"/>
                  </a:ext>
                </a:extLst>
              </a:tr>
              <a:tr h="370840">
                <a:tc>
                  <a:txBody>
                    <a:bodyPr/>
                    <a:lstStyle/>
                    <a:p>
                      <a:r>
                        <a:rPr lang="en-US" sz="1000"/>
                        <a:t>SCS Dairy MY</a:t>
                      </a:r>
                    </a:p>
                  </a:txBody>
                  <a:tcPr/>
                </a:tc>
                <a:tc>
                  <a:txBody>
                    <a:bodyPr/>
                    <a:lstStyle/>
                    <a:p>
                      <a:r>
                        <a:rPr lang="en-US" sz="1000"/>
                        <a:t>124759</a:t>
                      </a:r>
                    </a:p>
                  </a:txBody>
                  <a:tcPr/>
                </a:tc>
                <a:tc>
                  <a:txBody>
                    <a:bodyPr/>
                    <a:lstStyle/>
                    <a:p>
                      <a:r>
                        <a:rPr lang="en-US" sz="1000"/>
                        <a:t>291</a:t>
                      </a:r>
                    </a:p>
                  </a:txBody>
                  <a:tcPr/>
                </a:tc>
                <a:tc>
                  <a:txBody>
                    <a:bodyPr/>
                    <a:lstStyle/>
                    <a:p>
                      <a:r>
                        <a:rPr lang="en-US" sz="1000"/>
                        <a:t>33</a:t>
                      </a:r>
                    </a:p>
                  </a:txBody>
                  <a:tcPr/>
                </a:tc>
                <a:tc>
                  <a:txBody>
                    <a:bodyPr/>
                    <a:lstStyle/>
                    <a:p>
                      <a:r>
                        <a:rPr lang="en-US" sz="1000"/>
                        <a:t>2065</a:t>
                      </a:r>
                    </a:p>
                  </a:txBody>
                  <a:tcPr/>
                </a:tc>
                <a:tc>
                  <a:txBody>
                    <a:bodyPr/>
                    <a:lstStyle/>
                    <a:p>
                      <a:r>
                        <a:rPr lang="en-US" sz="1000"/>
                        <a:t>226</a:t>
                      </a:r>
                    </a:p>
                  </a:txBody>
                  <a:tcPr/>
                </a:tc>
                <a:tc>
                  <a:txBody>
                    <a:bodyPr/>
                    <a:lstStyle/>
                    <a:p>
                      <a:r>
                        <a:rPr lang="en-US" sz="1000"/>
                        <a:t>168</a:t>
                      </a:r>
                    </a:p>
                  </a:txBody>
                  <a:tcPr/>
                </a:tc>
                <a:tc>
                  <a:txBody>
                    <a:bodyPr/>
                    <a:lstStyle/>
                    <a:p>
                      <a:r>
                        <a:rPr lang="en-US" sz="1000"/>
                        <a:t>0</a:t>
                      </a:r>
                    </a:p>
                  </a:txBody>
                  <a:tcPr/>
                </a:tc>
                <a:tc>
                  <a:txBody>
                    <a:bodyPr/>
                    <a:lstStyle/>
                    <a:p>
                      <a:r>
                        <a:rPr lang="en-US" sz="1000"/>
                        <a:t>0.0598 %</a:t>
                      </a:r>
                    </a:p>
                  </a:txBody>
                  <a:tcPr/>
                </a:tc>
                <a:tc>
                  <a:txBody>
                    <a:bodyPr/>
                    <a:lstStyle/>
                    <a:p>
                      <a:r>
                        <a:rPr lang="en-US" sz="1000"/>
                        <a:t>0.0 %</a:t>
                      </a:r>
                    </a:p>
                  </a:txBody>
                  <a:tcPr/>
                </a:tc>
                <a:extLst>
                  <a:ext uri="{0D108BD9-81ED-4DB2-BD59-A6C34878D82A}">
                    <a16:rowId xmlns:a16="http://schemas.microsoft.com/office/drawing/2014/main" val="2080656984"/>
                  </a:ext>
                </a:extLst>
              </a:tr>
            </a:tbl>
          </a:graphicData>
        </a:graphic>
      </p:graphicFrame>
      <p:sp>
        <p:nvSpPr>
          <p:cNvPr id="4" name="Text Placeholder 3">
            <a:extLst>
              <a:ext uri="{FF2B5EF4-FFF2-40B4-BE49-F238E27FC236}">
                <a16:creationId xmlns:a16="http://schemas.microsoft.com/office/drawing/2014/main" id="{2B7257A5-9019-4010-8320-DD5082BF108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733222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7A3E5-86CC-4AF6-8BB3-ECD329D0F409}"/>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7C7D663E-E446-4B26-8213-9E1CDB73D445}"/>
              </a:ext>
            </a:extLst>
          </p:cNvPr>
          <p:cNvGraphicFramePr>
            <a:graphicFrameLocks noGrp="1"/>
          </p:cNvGraphicFramePr>
          <p:nvPr>
            <p:ph type="chart" sz="quarter" idx="13"/>
            <p:extLst>
              <p:ext uri="{D42A27DB-BD31-4B8C-83A1-F6EECF244321}">
                <p14:modId xmlns:p14="http://schemas.microsoft.com/office/powerpoint/2010/main" val="4143537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DCFC1E-9759-4C4E-BBEA-E0FBDC8AF821}"/>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97465277-F84D-424A-8642-CC10804ED5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4691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F3C21-E84E-42D1-8967-62CB4C37DAD0}"/>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52747B15-2167-4AD4-8093-CCDC79D4DB1E}"/>
              </a:ext>
            </a:extLst>
          </p:cNvPr>
          <p:cNvGraphicFramePr>
            <a:graphicFrameLocks noGrp="1"/>
          </p:cNvGraphicFramePr>
          <p:nvPr>
            <p:ph type="chart" sz="quarter" idx="13"/>
            <p:extLst>
              <p:ext uri="{D42A27DB-BD31-4B8C-83A1-F6EECF244321}">
                <p14:modId xmlns:p14="http://schemas.microsoft.com/office/powerpoint/2010/main" val="1886779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2DA75D-E7DD-425B-B327-0545FC1407BC}"/>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D7A620E3-855B-4EF8-B3B7-398A66CA8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1516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BE3ED-15D3-4888-BF81-5243324D4E76}"/>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199BB74E-98AE-4F8F-A090-A3C7C7BD3654}"/>
              </a:ext>
            </a:extLst>
          </p:cNvPr>
          <p:cNvGraphicFramePr>
            <a:graphicFrameLocks noGrp="1"/>
          </p:cNvGraphicFramePr>
          <p:nvPr>
            <p:ph type="chart" sz="quarter" idx="13"/>
            <p:extLst>
              <p:ext uri="{D42A27DB-BD31-4B8C-83A1-F6EECF244321}">
                <p14:modId xmlns:p14="http://schemas.microsoft.com/office/powerpoint/2010/main" val="1389374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48B3B9-6A18-475E-8F03-6A350FC3A56F}"/>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204D0053-259A-4FA8-82F8-D93AD8C885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625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021B2-B544-4D0A-B2EE-58A196E7BF16}"/>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227C9619-0A97-4B3A-8D78-64790887C8B3}"/>
              </a:ext>
            </a:extLst>
          </p:cNvPr>
          <p:cNvGraphicFramePr>
            <a:graphicFrameLocks noGrp="1"/>
          </p:cNvGraphicFramePr>
          <p:nvPr>
            <p:ph type="chart" sz="quarter" idx="13"/>
            <p:extLst>
              <p:ext uri="{D42A27DB-BD31-4B8C-83A1-F6EECF244321}">
                <p14:modId xmlns:p14="http://schemas.microsoft.com/office/powerpoint/2010/main" val="1325186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3B5971-1C94-4D71-8A46-B85E301729FA}"/>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5167E11A-654E-41FE-8CA1-EF4054D052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0201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16B53-74D4-4193-B54D-E184A85D0CB7}"/>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0BC6825E-9C42-42C3-B45F-A001C1D29A0F}"/>
              </a:ext>
            </a:extLst>
          </p:cNvPr>
          <p:cNvGraphicFramePr>
            <a:graphicFrameLocks noGrp="1"/>
          </p:cNvGraphicFramePr>
          <p:nvPr>
            <p:ph type="chart" sz="quarter" idx="13"/>
            <p:extLst>
              <p:ext uri="{D42A27DB-BD31-4B8C-83A1-F6EECF244321}">
                <p14:modId xmlns:p14="http://schemas.microsoft.com/office/powerpoint/2010/main" val="3417679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312338-3B3D-41C3-B68D-092D81264872}"/>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7426F68B-4883-4FC7-B167-0FBCC62DB1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7475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B2988-AF04-4F68-9E3C-13878812F669}"/>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EE0D349B-CF9B-4742-9094-020FADFB35DA}"/>
              </a:ext>
            </a:extLst>
          </p:cNvPr>
          <p:cNvGraphicFramePr>
            <a:graphicFrameLocks noGrp="1"/>
          </p:cNvGraphicFramePr>
          <p:nvPr>
            <p:ph type="chart" sz="quarter" idx="13"/>
            <p:extLst>
              <p:ext uri="{D42A27DB-BD31-4B8C-83A1-F6EECF244321}">
                <p14:modId xmlns:p14="http://schemas.microsoft.com/office/powerpoint/2010/main" val="1398345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F3AAAA-F853-40C7-AB34-A00955C6B2DC}"/>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2E36AF18-7E18-4036-BDCB-0A14074C44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1483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7F50C-9693-415E-B806-C11DF2991412}"/>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92166AF2-76C6-4F19-99C6-F3F30A90BB1C}"/>
              </a:ext>
            </a:extLst>
          </p:cNvPr>
          <p:cNvGraphicFramePr>
            <a:graphicFrameLocks noGrp="1"/>
          </p:cNvGraphicFramePr>
          <p:nvPr>
            <p:ph type="chart" sz="quarter" idx="13"/>
            <p:extLst>
              <p:ext uri="{D42A27DB-BD31-4B8C-83A1-F6EECF244321}">
                <p14:modId xmlns:p14="http://schemas.microsoft.com/office/powerpoint/2010/main" val="3055437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C33A1F-C4A0-4F72-8F23-DFCCFAEE7A39}"/>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FE66EAD9-48F8-464B-A7E9-09ECEC4836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0717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0DDE-8648-4F76-A35C-F51E1CB20B6B}"/>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7C79C68D-863C-498A-803D-14BB0F54CC29}"/>
              </a:ext>
            </a:extLst>
          </p:cNvPr>
          <p:cNvGraphicFramePr>
            <a:graphicFrameLocks noGrp="1"/>
          </p:cNvGraphicFramePr>
          <p:nvPr>
            <p:ph type="chart" sz="quarter" idx="13"/>
            <p:extLst>
              <p:ext uri="{D42A27DB-BD31-4B8C-83A1-F6EECF244321}">
                <p14:modId xmlns:p14="http://schemas.microsoft.com/office/powerpoint/2010/main" val="103480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776245-D81E-495A-A88A-D68383C35CD1}"/>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B722BD35-639D-4F5D-879D-CAF3FFCB63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1857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566BA-267B-4965-833B-D7AA433322F6}"/>
              </a:ext>
            </a:extLst>
          </p:cNvPr>
          <p:cNvSpPr>
            <a:spLocks noGrp="1"/>
          </p:cNvSpPr>
          <p:nvPr>
            <p:ph type="title"/>
          </p:nvPr>
        </p:nvSpPr>
        <p:spPr/>
        <p:txBody>
          <a:bodyPr/>
          <a:lstStyle/>
          <a:p>
            <a:r>
              <a:rPr lang="en-US"/>
              <a:t>Facebook Facebook FB - Own Posts Table I-Rate (Insights)  | SCS Dairy MY - 1 of 25</a:t>
            </a:r>
          </a:p>
        </p:txBody>
      </p:sp>
      <p:graphicFrame>
        <p:nvGraphicFramePr>
          <p:cNvPr id="5" name="Table Placeholder 4">
            <a:extLst>
              <a:ext uri="{FF2B5EF4-FFF2-40B4-BE49-F238E27FC236}">
                <a16:creationId xmlns:a16="http://schemas.microsoft.com/office/drawing/2014/main" id="{4FB17470-6909-4FE1-B874-D29D8C3AB6D2}"/>
              </a:ext>
            </a:extLst>
          </p:cNvPr>
          <p:cNvGraphicFramePr>
            <a:graphicFrameLocks noGrp="1"/>
          </p:cNvGraphicFramePr>
          <p:nvPr>
            <p:ph type="tbl" sz="quarter" idx="13"/>
            <p:extLst>
              <p:ext uri="{D42A27DB-BD31-4B8C-83A1-F6EECF244321}">
                <p14:modId xmlns:p14="http://schemas.microsoft.com/office/powerpoint/2010/main" val="1249799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29558687"/>
                    </a:ext>
                  </a:extLst>
                </a:gridCol>
                <a:gridCol w="740664">
                  <a:extLst>
                    <a:ext uri="{9D8B030D-6E8A-4147-A177-3AD203B41FA5}">
                      <a16:colId xmlns:a16="http://schemas.microsoft.com/office/drawing/2014/main" val="1943186349"/>
                    </a:ext>
                  </a:extLst>
                </a:gridCol>
                <a:gridCol w="740664">
                  <a:extLst>
                    <a:ext uri="{9D8B030D-6E8A-4147-A177-3AD203B41FA5}">
                      <a16:colId xmlns:a16="http://schemas.microsoft.com/office/drawing/2014/main" val="990614434"/>
                    </a:ext>
                  </a:extLst>
                </a:gridCol>
                <a:gridCol w="576072">
                  <a:extLst>
                    <a:ext uri="{9D8B030D-6E8A-4147-A177-3AD203B41FA5}">
                      <a16:colId xmlns:a16="http://schemas.microsoft.com/office/drawing/2014/main" val="1508512208"/>
                    </a:ext>
                  </a:extLst>
                </a:gridCol>
                <a:gridCol w="576072">
                  <a:extLst>
                    <a:ext uri="{9D8B030D-6E8A-4147-A177-3AD203B41FA5}">
                      <a16:colId xmlns:a16="http://schemas.microsoft.com/office/drawing/2014/main" val="1425022643"/>
                    </a:ext>
                  </a:extLst>
                </a:gridCol>
                <a:gridCol w="493776">
                  <a:extLst>
                    <a:ext uri="{9D8B030D-6E8A-4147-A177-3AD203B41FA5}">
                      <a16:colId xmlns:a16="http://schemas.microsoft.com/office/drawing/2014/main" val="766704448"/>
                    </a:ext>
                  </a:extLst>
                </a:gridCol>
                <a:gridCol w="576072">
                  <a:extLst>
                    <a:ext uri="{9D8B030D-6E8A-4147-A177-3AD203B41FA5}">
                      <a16:colId xmlns:a16="http://schemas.microsoft.com/office/drawing/2014/main" val="2280225494"/>
                    </a:ext>
                  </a:extLst>
                </a:gridCol>
                <a:gridCol w="576072">
                  <a:extLst>
                    <a:ext uri="{9D8B030D-6E8A-4147-A177-3AD203B41FA5}">
                      <a16:colId xmlns:a16="http://schemas.microsoft.com/office/drawing/2014/main" val="4000796041"/>
                    </a:ext>
                  </a:extLst>
                </a:gridCol>
                <a:gridCol w="576072">
                  <a:extLst>
                    <a:ext uri="{9D8B030D-6E8A-4147-A177-3AD203B41FA5}">
                      <a16:colId xmlns:a16="http://schemas.microsoft.com/office/drawing/2014/main" val="2680652381"/>
                    </a:ext>
                  </a:extLst>
                </a:gridCol>
                <a:gridCol w="576072">
                  <a:extLst>
                    <a:ext uri="{9D8B030D-6E8A-4147-A177-3AD203B41FA5}">
                      <a16:colId xmlns:a16="http://schemas.microsoft.com/office/drawing/2014/main" val="1389246036"/>
                    </a:ext>
                  </a:extLst>
                </a:gridCol>
                <a:gridCol w="576072">
                  <a:extLst>
                    <a:ext uri="{9D8B030D-6E8A-4147-A177-3AD203B41FA5}">
                      <a16:colId xmlns:a16="http://schemas.microsoft.com/office/drawing/2014/main" val="4065969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14732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- 2021-11-30 14:05:00</a:t>
                      </a:r>
                      <a:r>
                        <a:rPr kumimoji="0" lang="en-US" sz="1000" b="0" i="0" u="none" strike="noStrike" kern="1200" cap="none" spc="0" normalizeH="0" baseline="0" noProof="0">
                          <a:ln>
                            <a:noFill/>
                          </a:ln>
                          <a:solidFill>
                            <a:prstClr val="black"/>
                          </a:solidFill>
                          <a:effectLst/>
                          <a:uLnTx/>
                          <a:uFillTx/>
                          <a:latin typeface="+mn-lt"/>
                          <a:ea typeface="+mn-ea"/>
                          <a:cs typeface="+mn-cs"/>
                        </a:rPr>
                        <a:t>
 The start to a great day should always be with a good and healthy breakfast! And what better way to start your day than with a toasted slice of bread with SCS Spreadable Butter! 
Tell us how SCS Spreadable Butter makes your day better?
Shop for your favourite SCS products from Lazada, The Culina Co.: https://bit.ly/SCSMYLazada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780023097"/>
                  </a:ext>
                </a:extLst>
              </a:tr>
            </a:tbl>
          </a:graphicData>
        </a:graphic>
      </p:graphicFrame>
      <p:sp>
        <p:nvSpPr>
          <p:cNvPr id="4" name="Text Placeholder 3">
            <a:extLst>
              <a:ext uri="{FF2B5EF4-FFF2-40B4-BE49-F238E27FC236}">
                <a16:creationId xmlns:a16="http://schemas.microsoft.com/office/drawing/2014/main" id="{EBCD781F-92DD-45FB-B4B6-8EC2102F888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618360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0442-275F-4EE7-9D6F-FA0871D948AB}"/>
              </a:ext>
            </a:extLst>
          </p:cNvPr>
          <p:cNvSpPr>
            <a:spLocks noGrp="1"/>
          </p:cNvSpPr>
          <p:nvPr>
            <p:ph type="title"/>
          </p:nvPr>
        </p:nvSpPr>
        <p:spPr/>
        <p:txBody>
          <a:bodyPr/>
          <a:lstStyle/>
          <a:p>
            <a:r>
              <a:rPr lang="en-US"/>
              <a:t>Facebook Facebook FB - Own Posts Table I-Rate (Insights)  | SCS Dairy MY - 2 of 25</a:t>
            </a:r>
          </a:p>
        </p:txBody>
      </p:sp>
      <p:graphicFrame>
        <p:nvGraphicFramePr>
          <p:cNvPr id="5" name="Table Placeholder 4">
            <a:extLst>
              <a:ext uri="{FF2B5EF4-FFF2-40B4-BE49-F238E27FC236}">
                <a16:creationId xmlns:a16="http://schemas.microsoft.com/office/drawing/2014/main" id="{804EE0B0-72AC-4800-BAE7-29EEE1EC122F}"/>
              </a:ext>
            </a:extLst>
          </p:cNvPr>
          <p:cNvGraphicFramePr>
            <a:graphicFrameLocks noGrp="1"/>
          </p:cNvGraphicFramePr>
          <p:nvPr>
            <p:ph type="tbl" sz="quarter" idx="13"/>
            <p:extLst>
              <p:ext uri="{D42A27DB-BD31-4B8C-83A1-F6EECF244321}">
                <p14:modId xmlns:p14="http://schemas.microsoft.com/office/powerpoint/2010/main" val="3573981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84219743"/>
                    </a:ext>
                  </a:extLst>
                </a:gridCol>
                <a:gridCol w="740664">
                  <a:extLst>
                    <a:ext uri="{9D8B030D-6E8A-4147-A177-3AD203B41FA5}">
                      <a16:colId xmlns:a16="http://schemas.microsoft.com/office/drawing/2014/main" val="1066862950"/>
                    </a:ext>
                  </a:extLst>
                </a:gridCol>
                <a:gridCol w="740664">
                  <a:extLst>
                    <a:ext uri="{9D8B030D-6E8A-4147-A177-3AD203B41FA5}">
                      <a16:colId xmlns:a16="http://schemas.microsoft.com/office/drawing/2014/main" val="3942916453"/>
                    </a:ext>
                  </a:extLst>
                </a:gridCol>
                <a:gridCol w="576072">
                  <a:extLst>
                    <a:ext uri="{9D8B030D-6E8A-4147-A177-3AD203B41FA5}">
                      <a16:colId xmlns:a16="http://schemas.microsoft.com/office/drawing/2014/main" val="3770372468"/>
                    </a:ext>
                  </a:extLst>
                </a:gridCol>
                <a:gridCol w="576072">
                  <a:extLst>
                    <a:ext uri="{9D8B030D-6E8A-4147-A177-3AD203B41FA5}">
                      <a16:colId xmlns:a16="http://schemas.microsoft.com/office/drawing/2014/main" val="883223891"/>
                    </a:ext>
                  </a:extLst>
                </a:gridCol>
                <a:gridCol w="493776">
                  <a:extLst>
                    <a:ext uri="{9D8B030D-6E8A-4147-A177-3AD203B41FA5}">
                      <a16:colId xmlns:a16="http://schemas.microsoft.com/office/drawing/2014/main" val="2001930506"/>
                    </a:ext>
                  </a:extLst>
                </a:gridCol>
                <a:gridCol w="576072">
                  <a:extLst>
                    <a:ext uri="{9D8B030D-6E8A-4147-A177-3AD203B41FA5}">
                      <a16:colId xmlns:a16="http://schemas.microsoft.com/office/drawing/2014/main" val="2161751813"/>
                    </a:ext>
                  </a:extLst>
                </a:gridCol>
                <a:gridCol w="576072">
                  <a:extLst>
                    <a:ext uri="{9D8B030D-6E8A-4147-A177-3AD203B41FA5}">
                      <a16:colId xmlns:a16="http://schemas.microsoft.com/office/drawing/2014/main" val="1955116578"/>
                    </a:ext>
                  </a:extLst>
                </a:gridCol>
                <a:gridCol w="576072">
                  <a:extLst>
                    <a:ext uri="{9D8B030D-6E8A-4147-A177-3AD203B41FA5}">
                      <a16:colId xmlns:a16="http://schemas.microsoft.com/office/drawing/2014/main" val="760095150"/>
                    </a:ext>
                  </a:extLst>
                </a:gridCol>
                <a:gridCol w="576072">
                  <a:extLst>
                    <a:ext uri="{9D8B030D-6E8A-4147-A177-3AD203B41FA5}">
                      <a16:colId xmlns:a16="http://schemas.microsoft.com/office/drawing/2014/main" val="3745161342"/>
                    </a:ext>
                  </a:extLst>
                </a:gridCol>
                <a:gridCol w="576072">
                  <a:extLst>
                    <a:ext uri="{9D8B030D-6E8A-4147-A177-3AD203B41FA5}">
                      <a16:colId xmlns:a16="http://schemas.microsoft.com/office/drawing/2014/main" val="553399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5943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- 2021-11-28 17:03:02</a:t>
                      </a:r>
                      <a:r>
                        <a:rPr kumimoji="0" lang="en-US" sz="1000" b="0" i="0" u="none" strike="noStrike" kern="1200" cap="none" spc="0" normalizeH="0" baseline="0" noProof="0">
                          <a:ln>
                            <a:noFill/>
                          </a:ln>
                          <a:solidFill>
                            <a:prstClr val="black"/>
                          </a:solidFill>
                          <a:effectLst/>
                          <a:uLnTx/>
                          <a:uFillTx/>
                          <a:latin typeface="+mn-lt"/>
                          <a:ea typeface="+mn-ea"/>
                          <a:cs typeface="+mn-cs"/>
                        </a:rPr>
                        <a:t>
 Baking and cooking with SCS Butter is always a gastronomic delight!
If you were told to make one thing with SCS Butter, what would it be?
Tell us in the comments section below. :)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extLst>
                  <a:ext uri="{0D108BD9-81ED-4DB2-BD59-A6C34878D82A}">
                    <a16:rowId xmlns:a16="http://schemas.microsoft.com/office/drawing/2014/main" val="31658373"/>
                  </a:ext>
                </a:extLst>
              </a:tr>
            </a:tbl>
          </a:graphicData>
        </a:graphic>
      </p:graphicFrame>
      <p:sp>
        <p:nvSpPr>
          <p:cNvPr id="4" name="Text Placeholder 3">
            <a:extLst>
              <a:ext uri="{FF2B5EF4-FFF2-40B4-BE49-F238E27FC236}">
                <a16:creationId xmlns:a16="http://schemas.microsoft.com/office/drawing/2014/main" id="{C079BE99-6FDE-4C23-B312-7822C004D87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663109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29121-ED24-4669-9E62-5B196B0975B6}"/>
              </a:ext>
            </a:extLst>
          </p:cNvPr>
          <p:cNvSpPr>
            <a:spLocks noGrp="1"/>
          </p:cNvSpPr>
          <p:nvPr>
            <p:ph type="title"/>
          </p:nvPr>
        </p:nvSpPr>
        <p:spPr/>
        <p:txBody>
          <a:bodyPr/>
          <a:lstStyle/>
          <a:p>
            <a:r>
              <a:rPr lang="en-US"/>
              <a:t>Facebook Facebook FB - Own Posts Table I-Rate (Insights)  | SCS Dairy MY - 3 of 25</a:t>
            </a:r>
          </a:p>
        </p:txBody>
      </p:sp>
      <p:graphicFrame>
        <p:nvGraphicFramePr>
          <p:cNvPr id="5" name="Table Placeholder 4">
            <a:extLst>
              <a:ext uri="{FF2B5EF4-FFF2-40B4-BE49-F238E27FC236}">
                <a16:creationId xmlns:a16="http://schemas.microsoft.com/office/drawing/2014/main" id="{4F49D741-65C6-4C47-83EC-8DF599591C5B}"/>
              </a:ext>
            </a:extLst>
          </p:cNvPr>
          <p:cNvGraphicFramePr>
            <a:graphicFrameLocks noGrp="1"/>
          </p:cNvGraphicFramePr>
          <p:nvPr>
            <p:ph type="tbl" sz="quarter" idx="13"/>
            <p:extLst>
              <p:ext uri="{D42A27DB-BD31-4B8C-83A1-F6EECF244321}">
                <p14:modId xmlns:p14="http://schemas.microsoft.com/office/powerpoint/2010/main" val="3736301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20156919"/>
                    </a:ext>
                  </a:extLst>
                </a:gridCol>
                <a:gridCol w="740664">
                  <a:extLst>
                    <a:ext uri="{9D8B030D-6E8A-4147-A177-3AD203B41FA5}">
                      <a16:colId xmlns:a16="http://schemas.microsoft.com/office/drawing/2014/main" val="2807682059"/>
                    </a:ext>
                  </a:extLst>
                </a:gridCol>
                <a:gridCol w="740664">
                  <a:extLst>
                    <a:ext uri="{9D8B030D-6E8A-4147-A177-3AD203B41FA5}">
                      <a16:colId xmlns:a16="http://schemas.microsoft.com/office/drawing/2014/main" val="128534696"/>
                    </a:ext>
                  </a:extLst>
                </a:gridCol>
                <a:gridCol w="576072">
                  <a:extLst>
                    <a:ext uri="{9D8B030D-6E8A-4147-A177-3AD203B41FA5}">
                      <a16:colId xmlns:a16="http://schemas.microsoft.com/office/drawing/2014/main" val="3588394529"/>
                    </a:ext>
                  </a:extLst>
                </a:gridCol>
                <a:gridCol w="576072">
                  <a:extLst>
                    <a:ext uri="{9D8B030D-6E8A-4147-A177-3AD203B41FA5}">
                      <a16:colId xmlns:a16="http://schemas.microsoft.com/office/drawing/2014/main" val="3384587372"/>
                    </a:ext>
                  </a:extLst>
                </a:gridCol>
                <a:gridCol w="493776">
                  <a:extLst>
                    <a:ext uri="{9D8B030D-6E8A-4147-A177-3AD203B41FA5}">
                      <a16:colId xmlns:a16="http://schemas.microsoft.com/office/drawing/2014/main" val="4151553214"/>
                    </a:ext>
                  </a:extLst>
                </a:gridCol>
                <a:gridCol w="576072">
                  <a:extLst>
                    <a:ext uri="{9D8B030D-6E8A-4147-A177-3AD203B41FA5}">
                      <a16:colId xmlns:a16="http://schemas.microsoft.com/office/drawing/2014/main" val="553849033"/>
                    </a:ext>
                  </a:extLst>
                </a:gridCol>
                <a:gridCol w="576072">
                  <a:extLst>
                    <a:ext uri="{9D8B030D-6E8A-4147-A177-3AD203B41FA5}">
                      <a16:colId xmlns:a16="http://schemas.microsoft.com/office/drawing/2014/main" val="3001191885"/>
                    </a:ext>
                  </a:extLst>
                </a:gridCol>
                <a:gridCol w="576072">
                  <a:extLst>
                    <a:ext uri="{9D8B030D-6E8A-4147-A177-3AD203B41FA5}">
                      <a16:colId xmlns:a16="http://schemas.microsoft.com/office/drawing/2014/main" val="3453273425"/>
                    </a:ext>
                  </a:extLst>
                </a:gridCol>
                <a:gridCol w="576072">
                  <a:extLst>
                    <a:ext uri="{9D8B030D-6E8A-4147-A177-3AD203B41FA5}">
                      <a16:colId xmlns:a16="http://schemas.microsoft.com/office/drawing/2014/main" val="2280337784"/>
                    </a:ext>
                  </a:extLst>
                </a:gridCol>
                <a:gridCol w="576072">
                  <a:extLst>
                    <a:ext uri="{9D8B030D-6E8A-4147-A177-3AD203B41FA5}">
                      <a16:colId xmlns:a16="http://schemas.microsoft.com/office/drawing/2014/main" val="4169694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4354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- 2021-11-28 10:00:01</a:t>
                      </a:r>
                      <a:r>
                        <a:rPr kumimoji="0" lang="en-US" sz="1000" b="0" i="0" u="none" strike="noStrike" kern="1200" cap="none" spc="0" normalizeH="0" baseline="0" noProof="0">
                          <a:ln>
                            <a:noFill/>
                          </a:ln>
                          <a:solidFill>
                            <a:prstClr val="black"/>
                          </a:solidFill>
                          <a:effectLst/>
                          <a:uLnTx/>
                          <a:uFillTx/>
                          <a:latin typeface="+mn-lt"/>
                          <a:ea typeface="+mn-ea"/>
                          <a:cs typeface="+mn-cs"/>
                        </a:rPr>
                        <a:t>
 Feeling the holiday season vibes? Head over to Jaya Grocer and get your hands on a FREE Container with SCS Triple Pack for just RM29.99!
Buy SCS Salted or Unsalted Triple Pack and walk away with this exclusive container absolutely FREE!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extLst>
                  <a:ext uri="{0D108BD9-81ED-4DB2-BD59-A6C34878D82A}">
                    <a16:rowId xmlns:a16="http://schemas.microsoft.com/office/drawing/2014/main" val="3743018854"/>
                  </a:ext>
                </a:extLst>
              </a:tr>
            </a:tbl>
          </a:graphicData>
        </a:graphic>
      </p:graphicFrame>
      <p:sp>
        <p:nvSpPr>
          <p:cNvPr id="4" name="Text Placeholder 3">
            <a:extLst>
              <a:ext uri="{FF2B5EF4-FFF2-40B4-BE49-F238E27FC236}">
                <a16:creationId xmlns:a16="http://schemas.microsoft.com/office/drawing/2014/main" id="{9C952943-9723-40C2-B1B6-C27311AE8CB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39210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D909-307A-4C3E-B591-9977264F82C7}"/>
              </a:ext>
            </a:extLst>
          </p:cNvPr>
          <p:cNvSpPr>
            <a:spLocks noGrp="1"/>
          </p:cNvSpPr>
          <p:nvPr>
            <p:ph type="title"/>
          </p:nvPr>
        </p:nvSpPr>
        <p:spPr/>
        <p:txBody>
          <a:bodyPr/>
          <a:lstStyle/>
          <a:p>
            <a:r>
              <a:rPr lang="en-US"/>
              <a:t>Facebook Facebook FB - Own Posts Table I-Rate (Insights)  | SCS Dairy MY - 4 of 25</a:t>
            </a:r>
          </a:p>
        </p:txBody>
      </p:sp>
      <p:graphicFrame>
        <p:nvGraphicFramePr>
          <p:cNvPr id="5" name="Table Placeholder 4">
            <a:extLst>
              <a:ext uri="{FF2B5EF4-FFF2-40B4-BE49-F238E27FC236}">
                <a16:creationId xmlns:a16="http://schemas.microsoft.com/office/drawing/2014/main" id="{3356A6CA-F370-4ABF-A552-CAE326FB492F}"/>
              </a:ext>
            </a:extLst>
          </p:cNvPr>
          <p:cNvGraphicFramePr>
            <a:graphicFrameLocks noGrp="1"/>
          </p:cNvGraphicFramePr>
          <p:nvPr>
            <p:ph type="tbl" sz="quarter" idx="13"/>
            <p:extLst>
              <p:ext uri="{D42A27DB-BD31-4B8C-83A1-F6EECF244321}">
                <p14:modId xmlns:p14="http://schemas.microsoft.com/office/powerpoint/2010/main" val="735071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664270"/>
                    </a:ext>
                  </a:extLst>
                </a:gridCol>
                <a:gridCol w="740664">
                  <a:extLst>
                    <a:ext uri="{9D8B030D-6E8A-4147-A177-3AD203B41FA5}">
                      <a16:colId xmlns:a16="http://schemas.microsoft.com/office/drawing/2014/main" val="1753290902"/>
                    </a:ext>
                  </a:extLst>
                </a:gridCol>
                <a:gridCol w="740664">
                  <a:extLst>
                    <a:ext uri="{9D8B030D-6E8A-4147-A177-3AD203B41FA5}">
                      <a16:colId xmlns:a16="http://schemas.microsoft.com/office/drawing/2014/main" val="4017409358"/>
                    </a:ext>
                  </a:extLst>
                </a:gridCol>
                <a:gridCol w="576072">
                  <a:extLst>
                    <a:ext uri="{9D8B030D-6E8A-4147-A177-3AD203B41FA5}">
                      <a16:colId xmlns:a16="http://schemas.microsoft.com/office/drawing/2014/main" val="1303669303"/>
                    </a:ext>
                  </a:extLst>
                </a:gridCol>
                <a:gridCol w="576072">
                  <a:extLst>
                    <a:ext uri="{9D8B030D-6E8A-4147-A177-3AD203B41FA5}">
                      <a16:colId xmlns:a16="http://schemas.microsoft.com/office/drawing/2014/main" val="1039311608"/>
                    </a:ext>
                  </a:extLst>
                </a:gridCol>
                <a:gridCol w="493776">
                  <a:extLst>
                    <a:ext uri="{9D8B030D-6E8A-4147-A177-3AD203B41FA5}">
                      <a16:colId xmlns:a16="http://schemas.microsoft.com/office/drawing/2014/main" val="739143836"/>
                    </a:ext>
                  </a:extLst>
                </a:gridCol>
                <a:gridCol w="576072">
                  <a:extLst>
                    <a:ext uri="{9D8B030D-6E8A-4147-A177-3AD203B41FA5}">
                      <a16:colId xmlns:a16="http://schemas.microsoft.com/office/drawing/2014/main" val="1492786537"/>
                    </a:ext>
                  </a:extLst>
                </a:gridCol>
                <a:gridCol w="576072">
                  <a:extLst>
                    <a:ext uri="{9D8B030D-6E8A-4147-A177-3AD203B41FA5}">
                      <a16:colId xmlns:a16="http://schemas.microsoft.com/office/drawing/2014/main" val="1872702524"/>
                    </a:ext>
                  </a:extLst>
                </a:gridCol>
                <a:gridCol w="576072">
                  <a:extLst>
                    <a:ext uri="{9D8B030D-6E8A-4147-A177-3AD203B41FA5}">
                      <a16:colId xmlns:a16="http://schemas.microsoft.com/office/drawing/2014/main" val="3785146957"/>
                    </a:ext>
                  </a:extLst>
                </a:gridCol>
                <a:gridCol w="576072">
                  <a:extLst>
                    <a:ext uri="{9D8B030D-6E8A-4147-A177-3AD203B41FA5}">
                      <a16:colId xmlns:a16="http://schemas.microsoft.com/office/drawing/2014/main" val="2933644761"/>
                    </a:ext>
                  </a:extLst>
                </a:gridCol>
                <a:gridCol w="576072">
                  <a:extLst>
                    <a:ext uri="{9D8B030D-6E8A-4147-A177-3AD203B41FA5}">
                      <a16:colId xmlns:a16="http://schemas.microsoft.com/office/drawing/2014/main" val="446328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22213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- 2021-11-27 10:00:03</a:t>
                      </a:r>
                      <a:r>
                        <a:rPr kumimoji="0" lang="en-US" sz="1000" b="0" i="0" u="none" strike="noStrike" kern="1200" cap="none" spc="0" normalizeH="0" baseline="0" noProof="0">
                          <a:ln>
                            <a:noFill/>
                          </a:ln>
                          <a:solidFill>
                            <a:prstClr val="black"/>
                          </a:solidFill>
                          <a:effectLst/>
                          <a:uLnTx/>
                          <a:uFillTx/>
                          <a:latin typeface="+mn-lt"/>
                          <a:ea typeface="+mn-ea"/>
                          <a:cs typeface="+mn-cs"/>
                        </a:rPr>
                        <a:t>
 [Free Gift] Want to get this beautiful exclusive design container? 
Purchase SCS Salted or Unsalted Triple Pack for just RM29.99 and take home this container absolutely FREE! 
*While stocks last.
Available at:
B.I.G
OTK Pasaraya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extLst>
                  <a:ext uri="{0D108BD9-81ED-4DB2-BD59-A6C34878D82A}">
                    <a16:rowId xmlns:a16="http://schemas.microsoft.com/office/drawing/2014/main" val="5932719"/>
                  </a:ext>
                </a:extLst>
              </a:tr>
            </a:tbl>
          </a:graphicData>
        </a:graphic>
      </p:graphicFrame>
      <p:sp>
        <p:nvSpPr>
          <p:cNvPr id="4" name="Text Placeholder 3">
            <a:extLst>
              <a:ext uri="{FF2B5EF4-FFF2-40B4-BE49-F238E27FC236}">
                <a16:creationId xmlns:a16="http://schemas.microsoft.com/office/drawing/2014/main" id="{4C02C3AD-FF68-458C-B836-29AA955D22A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146677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17DB8-37D2-49D3-B057-377053ACBDCB}"/>
              </a:ext>
            </a:extLst>
          </p:cNvPr>
          <p:cNvSpPr>
            <a:spLocks noGrp="1"/>
          </p:cNvSpPr>
          <p:nvPr>
            <p:ph type="title"/>
          </p:nvPr>
        </p:nvSpPr>
        <p:spPr/>
        <p:txBody>
          <a:bodyPr/>
          <a:lstStyle/>
          <a:p>
            <a:r>
              <a:rPr lang="en-US"/>
              <a:t>Facebook Facebook FB - Own Posts Table I-Rate (Insights)  | SCS Dairy MY - 5 of 25</a:t>
            </a:r>
          </a:p>
        </p:txBody>
      </p:sp>
      <p:graphicFrame>
        <p:nvGraphicFramePr>
          <p:cNvPr id="5" name="Table Placeholder 4">
            <a:extLst>
              <a:ext uri="{FF2B5EF4-FFF2-40B4-BE49-F238E27FC236}">
                <a16:creationId xmlns:a16="http://schemas.microsoft.com/office/drawing/2014/main" id="{F483A7FF-FE27-4D26-8DA7-2C841E0904C2}"/>
              </a:ext>
            </a:extLst>
          </p:cNvPr>
          <p:cNvGraphicFramePr>
            <a:graphicFrameLocks noGrp="1"/>
          </p:cNvGraphicFramePr>
          <p:nvPr>
            <p:ph type="tbl" sz="quarter" idx="13"/>
            <p:extLst>
              <p:ext uri="{D42A27DB-BD31-4B8C-83A1-F6EECF244321}">
                <p14:modId xmlns:p14="http://schemas.microsoft.com/office/powerpoint/2010/main" val="2449063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40948031"/>
                    </a:ext>
                  </a:extLst>
                </a:gridCol>
                <a:gridCol w="740664">
                  <a:extLst>
                    <a:ext uri="{9D8B030D-6E8A-4147-A177-3AD203B41FA5}">
                      <a16:colId xmlns:a16="http://schemas.microsoft.com/office/drawing/2014/main" val="1242769811"/>
                    </a:ext>
                  </a:extLst>
                </a:gridCol>
                <a:gridCol w="740664">
                  <a:extLst>
                    <a:ext uri="{9D8B030D-6E8A-4147-A177-3AD203B41FA5}">
                      <a16:colId xmlns:a16="http://schemas.microsoft.com/office/drawing/2014/main" val="1739947257"/>
                    </a:ext>
                  </a:extLst>
                </a:gridCol>
                <a:gridCol w="576072">
                  <a:extLst>
                    <a:ext uri="{9D8B030D-6E8A-4147-A177-3AD203B41FA5}">
                      <a16:colId xmlns:a16="http://schemas.microsoft.com/office/drawing/2014/main" val="3190842670"/>
                    </a:ext>
                  </a:extLst>
                </a:gridCol>
                <a:gridCol w="576072">
                  <a:extLst>
                    <a:ext uri="{9D8B030D-6E8A-4147-A177-3AD203B41FA5}">
                      <a16:colId xmlns:a16="http://schemas.microsoft.com/office/drawing/2014/main" val="464007991"/>
                    </a:ext>
                  </a:extLst>
                </a:gridCol>
                <a:gridCol w="493776">
                  <a:extLst>
                    <a:ext uri="{9D8B030D-6E8A-4147-A177-3AD203B41FA5}">
                      <a16:colId xmlns:a16="http://schemas.microsoft.com/office/drawing/2014/main" val="3410246738"/>
                    </a:ext>
                  </a:extLst>
                </a:gridCol>
                <a:gridCol w="576072">
                  <a:extLst>
                    <a:ext uri="{9D8B030D-6E8A-4147-A177-3AD203B41FA5}">
                      <a16:colId xmlns:a16="http://schemas.microsoft.com/office/drawing/2014/main" val="3703004168"/>
                    </a:ext>
                  </a:extLst>
                </a:gridCol>
                <a:gridCol w="576072">
                  <a:extLst>
                    <a:ext uri="{9D8B030D-6E8A-4147-A177-3AD203B41FA5}">
                      <a16:colId xmlns:a16="http://schemas.microsoft.com/office/drawing/2014/main" val="636901370"/>
                    </a:ext>
                  </a:extLst>
                </a:gridCol>
                <a:gridCol w="576072">
                  <a:extLst>
                    <a:ext uri="{9D8B030D-6E8A-4147-A177-3AD203B41FA5}">
                      <a16:colId xmlns:a16="http://schemas.microsoft.com/office/drawing/2014/main" val="1778265930"/>
                    </a:ext>
                  </a:extLst>
                </a:gridCol>
                <a:gridCol w="576072">
                  <a:extLst>
                    <a:ext uri="{9D8B030D-6E8A-4147-A177-3AD203B41FA5}">
                      <a16:colId xmlns:a16="http://schemas.microsoft.com/office/drawing/2014/main" val="1027525597"/>
                    </a:ext>
                  </a:extLst>
                </a:gridCol>
                <a:gridCol w="576072">
                  <a:extLst>
                    <a:ext uri="{9D8B030D-6E8A-4147-A177-3AD203B41FA5}">
                      <a16:colId xmlns:a16="http://schemas.microsoft.com/office/drawing/2014/main" val="3589682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2389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- 2021-11-26 15:16:51</a:t>
                      </a:r>
                      <a:r>
                        <a:rPr kumimoji="0" lang="en-US" sz="1000" b="0" i="0" u="none" strike="noStrike" kern="1200" cap="none" spc="0" normalizeH="0" baseline="0" noProof="0">
                          <a:ln>
                            <a:noFill/>
                          </a:ln>
                          <a:solidFill>
                            <a:prstClr val="black"/>
                          </a:solidFill>
                          <a:effectLst/>
                          <a:uLnTx/>
                          <a:uFillTx/>
                          <a:latin typeface="+mn-lt"/>
                          <a:ea typeface="+mn-ea"/>
                          <a:cs typeface="+mn-cs"/>
                        </a:rPr>
                        <a:t>
 Chef AG from Adrian HEAT ASIA used SCS to bake this soft, buttery and delicious carrot cake. Why? Because SCS Butter is the only butter that goes through a special double  churn process which makes your baked goods full of flavour, moist and irresistible! 
#SCSBUTTER #premiumbutter 
#ButterIsBetter #DoubleChurned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48299235"/>
                  </a:ext>
                </a:extLst>
              </a:tr>
            </a:tbl>
          </a:graphicData>
        </a:graphic>
      </p:graphicFrame>
      <p:sp>
        <p:nvSpPr>
          <p:cNvPr id="4" name="Text Placeholder 3">
            <a:extLst>
              <a:ext uri="{FF2B5EF4-FFF2-40B4-BE49-F238E27FC236}">
                <a16:creationId xmlns:a16="http://schemas.microsoft.com/office/drawing/2014/main" id="{2BFCE197-0562-4FE5-946D-C107CA1EDAA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17735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75DEC-D153-4668-9100-1C99A93F4346}"/>
              </a:ext>
            </a:extLst>
          </p:cNvPr>
          <p:cNvSpPr>
            <a:spLocks noGrp="1"/>
          </p:cNvSpPr>
          <p:nvPr>
            <p:ph type="title"/>
          </p:nvPr>
        </p:nvSpPr>
        <p:spPr/>
        <p:txBody>
          <a:bodyPr/>
          <a:lstStyle/>
          <a:p>
            <a:r>
              <a:rPr lang="en-US"/>
              <a:t>Facebook Facebook FB - Own Posts Table I-Rate (Insights)  | SCS Dairy MY - 6 of 25</a:t>
            </a:r>
          </a:p>
        </p:txBody>
      </p:sp>
      <p:graphicFrame>
        <p:nvGraphicFramePr>
          <p:cNvPr id="5" name="Table Placeholder 4">
            <a:extLst>
              <a:ext uri="{FF2B5EF4-FFF2-40B4-BE49-F238E27FC236}">
                <a16:creationId xmlns:a16="http://schemas.microsoft.com/office/drawing/2014/main" id="{60A93074-361D-4643-AE23-6B3EB9E1A51E}"/>
              </a:ext>
            </a:extLst>
          </p:cNvPr>
          <p:cNvGraphicFramePr>
            <a:graphicFrameLocks noGrp="1"/>
          </p:cNvGraphicFramePr>
          <p:nvPr>
            <p:ph type="tbl" sz="quarter" idx="13"/>
            <p:extLst>
              <p:ext uri="{D42A27DB-BD31-4B8C-83A1-F6EECF244321}">
                <p14:modId xmlns:p14="http://schemas.microsoft.com/office/powerpoint/2010/main" val="2697368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82380579"/>
                    </a:ext>
                  </a:extLst>
                </a:gridCol>
                <a:gridCol w="740664">
                  <a:extLst>
                    <a:ext uri="{9D8B030D-6E8A-4147-A177-3AD203B41FA5}">
                      <a16:colId xmlns:a16="http://schemas.microsoft.com/office/drawing/2014/main" val="522870928"/>
                    </a:ext>
                  </a:extLst>
                </a:gridCol>
                <a:gridCol w="740664">
                  <a:extLst>
                    <a:ext uri="{9D8B030D-6E8A-4147-A177-3AD203B41FA5}">
                      <a16:colId xmlns:a16="http://schemas.microsoft.com/office/drawing/2014/main" val="2964157382"/>
                    </a:ext>
                  </a:extLst>
                </a:gridCol>
                <a:gridCol w="576072">
                  <a:extLst>
                    <a:ext uri="{9D8B030D-6E8A-4147-A177-3AD203B41FA5}">
                      <a16:colId xmlns:a16="http://schemas.microsoft.com/office/drawing/2014/main" val="2603586826"/>
                    </a:ext>
                  </a:extLst>
                </a:gridCol>
                <a:gridCol w="576072">
                  <a:extLst>
                    <a:ext uri="{9D8B030D-6E8A-4147-A177-3AD203B41FA5}">
                      <a16:colId xmlns:a16="http://schemas.microsoft.com/office/drawing/2014/main" val="634058485"/>
                    </a:ext>
                  </a:extLst>
                </a:gridCol>
                <a:gridCol w="493776">
                  <a:extLst>
                    <a:ext uri="{9D8B030D-6E8A-4147-A177-3AD203B41FA5}">
                      <a16:colId xmlns:a16="http://schemas.microsoft.com/office/drawing/2014/main" val="3992778776"/>
                    </a:ext>
                  </a:extLst>
                </a:gridCol>
                <a:gridCol w="576072">
                  <a:extLst>
                    <a:ext uri="{9D8B030D-6E8A-4147-A177-3AD203B41FA5}">
                      <a16:colId xmlns:a16="http://schemas.microsoft.com/office/drawing/2014/main" val="3839439314"/>
                    </a:ext>
                  </a:extLst>
                </a:gridCol>
                <a:gridCol w="576072">
                  <a:extLst>
                    <a:ext uri="{9D8B030D-6E8A-4147-A177-3AD203B41FA5}">
                      <a16:colId xmlns:a16="http://schemas.microsoft.com/office/drawing/2014/main" val="2107976212"/>
                    </a:ext>
                  </a:extLst>
                </a:gridCol>
                <a:gridCol w="576072">
                  <a:extLst>
                    <a:ext uri="{9D8B030D-6E8A-4147-A177-3AD203B41FA5}">
                      <a16:colId xmlns:a16="http://schemas.microsoft.com/office/drawing/2014/main" val="3940428488"/>
                    </a:ext>
                  </a:extLst>
                </a:gridCol>
                <a:gridCol w="576072">
                  <a:extLst>
                    <a:ext uri="{9D8B030D-6E8A-4147-A177-3AD203B41FA5}">
                      <a16:colId xmlns:a16="http://schemas.microsoft.com/office/drawing/2014/main" val="2149874541"/>
                    </a:ext>
                  </a:extLst>
                </a:gridCol>
                <a:gridCol w="576072">
                  <a:extLst>
                    <a:ext uri="{9D8B030D-6E8A-4147-A177-3AD203B41FA5}">
                      <a16:colId xmlns:a16="http://schemas.microsoft.com/office/drawing/2014/main" val="1180934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6380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- 2021-11-26 15:02:00</a:t>
                      </a:r>
                      <a:r>
                        <a:rPr kumimoji="0" lang="en-US" sz="1000" b="0" i="0" u="none" strike="noStrike" kern="1200" cap="none" spc="0" normalizeH="0" baseline="0" noProof="0">
                          <a:ln>
                            <a:noFill/>
                          </a:ln>
                          <a:solidFill>
                            <a:prstClr val="black"/>
                          </a:solidFill>
                          <a:effectLst/>
                          <a:uLnTx/>
                          <a:uFillTx/>
                          <a:latin typeface="+mn-lt"/>
                          <a:ea typeface="+mn-ea"/>
                          <a:cs typeface="+mn-cs"/>
                        </a:rPr>
                        <a:t>
 It’s National Cake Day and the perfect day to bake a cake! This decadently delicious cake made with SCS Butter bakes up perfectly moist and full of rich chocolate flavor. It’s a chocolate lover’s dream come true!
The Best Chocolate Pound Cake
Ingredients:
227g SCS Unsalted Butter
125g all purpose flour
65g cocoa powder
¾ baking powder
½ tsp salt
78 ml buttermilk
1 tsp instant coffee or ground espresso powder
200 grams granulated sugar
4 large eggs
1 tsp vanilla extract
For the glaze:
119g heavy cream
87g dark or bittersweet chocolate chips
1 tsp vegetable oil
Instructions:
For the cake:
1. Adjust oven rack to lower-middle position and preheat oven to 162˚C.
2. Lightly grease a 9 x 5” loaf pan. Line the bottom and short sides with parchment paper, allowing the ends to hang over for easy removal of the loaf after baking.
3. Sift flour, cocoa, baking powder and salt into a medium bowl. Sift a second time. Set aside.
4. Dissolve the instant coffee in the buttermilk. Set aside.
5. Add SCS Unsalted Butter to the bowl of a standing mixer and mix on medium for 3-4 minutes. Scrape down sides. Next, gradually add sugar to the butter and mix for 4-5 minutes until light and fluffy. Scrape down the sides.
6. Add one egg at a time to the mixer (wait until the egg is combined before adding the next, about 20 seconds). Scrape down the sides, at least 2 times during the egg adding step.
7. Add vanilla and buttermilk-coffee mixture and mix until combined.
8. Turn down the mixer speed to low and add the dry ingredients, one third at a time. Mix until just combined. Once combined, remove bowl from standing mixer and give one final turn of the bowl to make sure all ingredients are incorporated.
9. Pour batter into the greased loaf pan. Put in the oven for 50-55 minutes. Check to make sure the cake is finished by sticking a toothpick in the center. The toothpick should come out clean and with a few crumbs clinging to it. Let cool in pan for 15 minutes. Using the parchment paper, lift the cake out of the pan and let it continue to cool on a wire rack for 1 hour before glazing.
For the glaze:
1. Heat heavy cream over medium low heat until it begins to simmer and bubbles form at the edges of the pan. Remove from heat and pour over the chocolate chips in a medium bowl.
2. Let sit for 5 minutes and then add the teaspoon of vegetable oil and whisk until smooth and shiny. Allow to cool slightly. Pour glaze over the top of the cake. Slice and serve.
#SCSButter #premiumbutter #ButterIsBetter #SCSDoubleChurn
Source: https://brownedbutterblondie.com/the-best-chocolate-pound-cake/?utm_medium=social&amp;utm_source=pinterest&amp;utm_campaign=tailwind_tribes&amp;utm_content=tribes&amp;utm_term=1174175248_58441942_643462#tasty-recipes-6209-jump-target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extLst>
                  <a:ext uri="{0D108BD9-81ED-4DB2-BD59-A6C34878D82A}">
                    <a16:rowId xmlns:a16="http://schemas.microsoft.com/office/drawing/2014/main" val="4085218730"/>
                  </a:ext>
                </a:extLst>
              </a:tr>
            </a:tbl>
          </a:graphicData>
        </a:graphic>
      </p:graphicFrame>
      <p:sp>
        <p:nvSpPr>
          <p:cNvPr id="4" name="Text Placeholder 3">
            <a:extLst>
              <a:ext uri="{FF2B5EF4-FFF2-40B4-BE49-F238E27FC236}">
                <a16:creationId xmlns:a16="http://schemas.microsoft.com/office/drawing/2014/main" id="{3C0C1691-DFDE-4591-8D7B-60125E19944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970540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D374F-5BE6-42D6-B137-4348D72AA847}"/>
              </a:ext>
            </a:extLst>
          </p:cNvPr>
          <p:cNvSpPr>
            <a:spLocks noGrp="1"/>
          </p:cNvSpPr>
          <p:nvPr>
            <p:ph type="title"/>
          </p:nvPr>
        </p:nvSpPr>
        <p:spPr/>
        <p:txBody>
          <a:bodyPr/>
          <a:lstStyle/>
          <a:p>
            <a:r>
              <a:rPr lang="en-US"/>
              <a:t>Facebook Facebook FB - Own Posts Table I-Rate (Insights)  | SCS Dairy MY - 7 of 25</a:t>
            </a:r>
          </a:p>
        </p:txBody>
      </p:sp>
      <p:graphicFrame>
        <p:nvGraphicFramePr>
          <p:cNvPr id="5" name="Table Placeholder 4">
            <a:extLst>
              <a:ext uri="{FF2B5EF4-FFF2-40B4-BE49-F238E27FC236}">
                <a16:creationId xmlns:a16="http://schemas.microsoft.com/office/drawing/2014/main" id="{98232AD1-3C3F-46C6-A119-825CA2C35CEF}"/>
              </a:ext>
            </a:extLst>
          </p:cNvPr>
          <p:cNvGraphicFramePr>
            <a:graphicFrameLocks noGrp="1"/>
          </p:cNvGraphicFramePr>
          <p:nvPr>
            <p:ph type="tbl" sz="quarter" idx="13"/>
            <p:extLst>
              <p:ext uri="{D42A27DB-BD31-4B8C-83A1-F6EECF244321}">
                <p14:modId xmlns:p14="http://schemas.microsoft.com/office/powerpoint/2010/main" val="2478594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03388270"/>
                    </a:ext>
                  </a:extLst>
                </a:gridCol>
                <a:gridCol w="740664">
                  <a:extLst>
                    <a:ext uri="{9D8B030D-6E8A-4147-A177-3AD203B41FA5}">
                      <a16:colId xmlns:a16="http://schemas.microsoft.com/office/drawing/2014/main" val="1271263160"/>
                    </a:ext>
                  </a:extLst>
                </a:gridCol>
                <a:gridCol w="740664">
                  <a:extLst>
                    <a:ext uri="{9D8B030D-6E8A-4147-A177-3AD203B41FA5}">
                      <a16:colId xmlns:a16="http://schemas.microsoft.com/office/drawing/2014/main" val="2820992240"/>
                    </a:ext>
                  </a:extLst>
                </a:gridCol>
                <a:gridCol w="576072">
                  <a:extLst>
                    <a:ext uri="{9D8B030D-6E8A-4147-A177-3AD203B41FA5}">
                      <a16:colId xmlns:a16="http://schemas.microsoft.com/office/drawing/2014/main" val="2929676534"/>
                    </a:ext>
                  </a:extLst>
                </a:gridCol>
                <a:gridCol w="576072">
                  <a:extLst>
                    <a:ext uri="{9D8B030D-6E8A-4147-A177-3AD203B41FA5}">
                      <a16:colId xmlns:a16="http://schemas.microsoft.com/office/drawing/2014/main" val="483831586"/>
                    </a:ext>
                  </a:extLst>
                </a:gridCol>
                <a:gridCol w="493776">
                  <a:extLst>
                    <a:ext uri="{9D8B030D-6E8A-4147-A177-3AD203B41FA5}">
                      <a16:colId xmlns:a16="http://schemas.microsoft.com/office/drawing/2014/main" val="1506428810"/>
                    </a:ext>
                  </a:extLst>
                </a:gridCol>
                <a:gridCol w="576072">
                  <a:extLst>
                    <a:ext uri="{9D8B030D-6E8A-4147-A177-3AD203B41FA5}">
                      <a16:colId xmlns:a16="http://schemas.microsoft.com/office/drawing/2014/main" val="770392024"/>
                    </a:ext>
                  </a:extLst>
                </a:gridCol>
                <a:gridCol w="576072">
                  <a:extLst>
                    <a:ext uri="{9D8B030D-6E8A-4147-A177-3AD203B41FA5}">
                      <a16:colId xmlns:a16="http://schemas.microsoft.com/office/drawing/2014/main" val="148103838"/>
                    </a:ext>
                  </a:extLst>
                </a:gridCol>
                <a:gridCol w="576072">
                  <a:extLst>
                    <a:ext uri="{9D8B030D-6E8A-4147-A177-3AD203B41FA5}">
                      <a16:colId xmlns:a16="http://schemas.microsoft.com/office/drawing/2014/main" val="4150687066"/>
                    </a:ext>
                  </a:extLst>
                </a:gridCol>
                <a:gridCol w="576072">
                  <a:extLst>
                    <a:ext uri="{9D8B030D-6E8A-4147-A177-3AD203B41FA5}">
                      <a16:colId xmlns:a16="http://schemas.microsoft.com/office/drawing/2014/main" val="3176171159"/>
                    </a:ext>
                  </a:extLst>
                </a:gridCol>
                <a:gridCol w="576072">
                  <a:extLst>
                    <a:ext uri="{9D8B030D-6E8A-4147-A177-3AD203B41FA5}">
                      <a16:colId xmlns:a16="http://schemas.microsoft.com/office/drawing/2014/main" val="2686179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2866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- 2021-11-26 13:02:01</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types of flour and what they #SCSDoubleChurn 
1. Cake Flour - it's almost the same as pastry flour, and can be used interchangeably. It's lower in gluten, whiter than bread flour, and is used in cakes, cookies, pies, and tarts.
2. All Purpose Flour - it's used in both cakes and breads and is the most commonly used type of flour. Made up of 50% cake flour and 50% bread flour, all purpose flour can be substituted for either cake or bread flour, but it's not as good as using the specific flour the recipe requires. 
3. Bread/High Gluten Flour -  it's used for breads, pizza doughs, etc. It's darker than cake flour and has a higher gluten content.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694354167"/>
                  </a:ext>
                </a:extLst>
              </a:tr>
            </a:tbl>
          </a:graphicData>
        </a:graphic>
      </p:graphicFrame>
      <p:sp>
        <p:nvSpPr>
          <p:cNvPr id="4" name="Text Placeholder 3">
            <a:extLst>
              <a:ext uri="{FF2B5EF4-FFF2-40B4-BE49-F238E27FC236}">
                <a16:creationId xmlns:a16="http://schemas.microsoft.com/office/drawing/2014/main" id="{80C64A89-64F4-4C51-85C8-2F7EB2D00B4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206916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FA4D0-EFA9-4874-A8A6-B228C194EDFC}"/>
              </a:ext>
            </a:extLst>
          </p:cNvPr>
          <p:cNvSpPr>
            <a:spLocks noGrp="1"/>
          </p:cNvSpPr>
          <p:nvPr>
            <p:ph type="title"/>
          </p:nvPr>
        </p:nvSpPr>
        <p:spPr/>
        <p:txBody>
          <a:bodyPr/>
          <a:lstStyle/>
          <a:p>
            <a:r>
              <a:rPr lang="en-US"/>
              <a:t>Facebook Facebook FB - Own Posts Table I-Rate (Insights)  | SCS Dairy MY - 8 of 25</a:t>
            </a:r>
          </a:p>
        </p:txBody>
      </p:sp>
      <p:graphicFrame>
        <p:nvGraphicFramePr>
          <p:cNvPr id="5" name="Table Placeholder 4">
            <a:extLst>
              <a:ext uri="{FF2B5EF4-FFF2-40B4-BE49-F238E27FC236}">
                <a16:creationId xmlns:a16="http://schemas.microsoft.com/office/drawing/2014/main" id="{43D4F9ED-7249-4DAE-A46D-3B6976BE4BC6}"/>
              </a:ext>
            </a:extLst>
          </p:cNvPr>
          <p:cNvGraphicFramePr>
            <a:graphicFrameLocks noGrp="1"/>
          </p:cNvGraphicFramePr>
          <p:nvPr>
            <p:ph type="tbl" sz="quarter" idx="13"/>
            <p:extLst>
              <p:ext uri="{D42A27DB-BD31-4B8C-83A1-F6EECF244321}">
                <p14:modId xmlns:p14="http://schemas.microsoft.com/office/powerpoint/2010/main" val="2180233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36502934"/>
                    </a:ext>
                  </a:extLst>
                </a:gridCol>
                <a:gridCol w="740664">
                  <a:extLst>
                    <a:ext uri="{9D8B030D-6E8A-4147-A177-3AD203B41FA5}">
                      <a16:colId xmlns:a16="http://schemas.microsoft.com/office/drawing/2014/main" val="3614122123"/>
                    </a:ext>
                  </a:extLst>
                </a:gridCol>
                <a:gridCol w="740664">
                  <a:extLst>
                    <a:ext uri="{9D8B030D-6E8A-4147-A177-3AD203B41FA5}">
                      <a16:colId xmlns:a16="http://schemas.microsoft.com/office/drawing/2014/main" val="1672327474"/>
                    </a:ext>
                  </a:extLst>
                </a:gridCol>
                <a:gridCol w="576072">
                  <a:extLst>
                    <a:ext uri="{9D8B030D-6E8A-4147-A177-3AD203B41FA5}">
                      <a16:colId xmlns:a16="http://schemas.microsoft.com/office/drawing/2014/main" val="1403764763"/>
                    </a:ext>
                  </a:extLst>
                </a:gridCol>
                <a:gridCol w="576072">
                  <a:extLst>
                    <a:ext uri="{9D8B030D-6E8A-4147-A177-3AD203B41FA5}">
                      <a16:colId xmlns:a16="http://schemas.microsoft.com/office/drawing/2014/main" val="1741069429"/>
                    </a:ext>
                  </a:extLst>
                </a:gridCol>
                <a:gridCol w="493776">
                  <a:extLst>
                    <a:ext uri="{9D8B030D-6E8A-4147-A177-3AD203B41FA5}">
                      <a16:colId xmlns:a16="http://schemas.microsoft.com/office/drawing/2014/main" val="850425911"/>
                    </a:ext>
                  </a:extLst>
                </a:gridCol>
                <a:gridCol w="576072">
                  <a:extLst>
                    <a:ext uri="{9D8B030D-6E8A-4147-A177-3AD203B41FA5}">
                      <a16:colId xmlns:a16="http://schemas.microsoft.com/office/drawing/2014/main" val="3854053793"/>
                    </a:ext>
                  </a:extLst>
                </a:gridCol>
                <a:gridCol w="576072">
                  <a:extLst>
                    <a:ext uri="{9D8B030D-6E8A-4147-A177-3AD203B41FA5}">
                      <a16:colId xmlns:a16="http://schemas.microsoft.com/office/drawing/2014/main" val="1219238820"/>
                    </a:ext>
                  </a:extLst>
                </a:gridCol>
                <a:gridCol w="576072">
                  <a:extLst>
                    <a:ext uri="{9D8B030D-6E8A-4147-A177-3AD203B41FA5}">
                      <a16:colId xmlns:a16="http://schemas.microsoft.com/office/drawing/2014/main" val="4004744822"/>
                    </a:ext>
                  </a:extLst>
                </a:gridCol>
                <a:gridCol w="576072">
                  <a:extLst>
                    <a:ext uri="{9D8B030D-6E8A-4147-A177-3AD203B41FA5}">
                      <a16:colId xmlns:a16="http://schemas.microsoft.com/office/drawing/2014/main" val="79782487"/>
                    </a:ext>
                  </a:extLst>
                </a:gridCol>
                <a:gridCol w="576072">
                  <a:extLst>
                    <a:ext uri="{9D8B030D-6E8A-4147-A177-3AD203B41FA5}">
                      <a16:colId xmlns:a16="http://schemas.microsoft.com/office/drawing/2014/main" val="2533144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46515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- 2021-11-25 11:03:02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Melisa Ng
Jeannie Toh
Anitha Mu
Kindly send us a Facebook message with the following details mentioned below before 30 November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655027957"/>
                  </a:ext>
                </a:extLst>
              </a:tr>
            </a:tbl>
          </a:graphicData>
        </a:graphic>
      </p:graphicFrame>
      <p:sp>
        <p:nvSpPr>
          <p:cNvPr id="4" name="Text Placeholder 3">
            <a:extLst>
              <a:ext uri="{FF2B5EF4-FFF2-40B4-BE49-F238E27FC236}">
                <a16:creationId xmlns:a16="http://schemas.microsoft.com/office/drawing/2014/main" id="{AFBBA03E-FA3E-4FCC-B5C0-3D0149A8229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526061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BFFA5-D945-4F27-84D0-3E359C79861E}"/>
              </a:ext>
            </a:extLst>
          </p:cNvPr>
          <p:cNvSpPr>
            <a:spLocks noGrp="1"/>
          </p:cNvSpPr>
          <p:nvPr>
            <p:ph type="title"/>
          </p:nvPr>
        </p:nvSpPr>
        <p:spPr/>
        <p:txBody>
          <a:bodyPr/>
          <a:lstStyle/>
          <a:p>
            <a:r>
              <a:rPr lang="en-US"/>
              <a:t>Facebook Facebook FB - Own Posts Table I-Rate (Insights)  | SCS Dairy MY - 9 of 25</a:t>
            </a:r>
          </a:p>
        </p:txBody>
      </p:sp>
      <p:graphicFrame>
        <p:nvGraphicFramePr>
          <p:cNvPr id="5" name="Table Placeholder 4">
            <a:extLst>
              <a:ext uri="{FF2B5EF4-FFF2-40B4-BE49-F238E27FC236}">
                <a16:creationId xmlns:a16="http://schemas.microsoft.com/office/drawing/2014/main" id="{DB479F5C-07C6-4B61-9B54-385C34B1D672}"/>
              </a:ext>
            </a:extLst>
          </p:cNvPr>
          <p:cNvGraphicFramePr>
            <a:graphicFrameLocks noGrp="1"/>
          </p:cNvGraphicFramePr>
          <p:nvPr>
            <p:ph type="tbl" sz="quarter" idx="13"/>
            <p:extLst>
              <p:ext uri="{D42A27DB-BD31-4B8C-83A1-F6EECF244321}">
                <p14:modId xmlns:p14="http://schemas.microsoft.com/office/powerpoint/2010/main" val="3146794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31915054"/>
                    </a:ext>
                  </a:extLst>
                </a:gridCol>
                <a:gridCol w="740664">
                  <a:extLst>
                    <a:ext uri="{9D8B030D-6E8A-4147-A177-3AD203B41FA5}">
                      <a16:colId xmlns:a16="http://schemas.microsoft.com/office/drawing/2014/main" val="2108541408"/>
                    </a:ext>
                  </a:extLst>
                </a:gridCol>
                <a:gridCol w="740664">
                  <a:extLst>
                    <a:ext uri="{9D8B030D-6E8A-4147-A177-3AD203B41FA5}">
                      <a16:colId xmlns:a16="http://schemas.microsoft.com/office/drawing/2014/main" val="3407154021"/>
                    </a:ext>
                  </a:extLst>
                </a:gridCol>
                <a:gridCol w="576072">
                  <a:extLst>
                    <a:ext uri="{9D8B030D-6E8A-4147-A177-3AD203B41FA5}">
                      <a16:colId xmlns:a16="http://schemas.microsoft.com/office/drawing/2014/main" val="112752320"/>
                    </a:ext>
                  </a:extLst>
                </a:gridCol>
                <a:gridCol w="576072">
                  <a:extLst>
                    <a:ext uri="{9D8B030D-6E8A-4147-A177-3AD203B41FA5}">
                      <a16:colId xmlns:a16="http://schemas.microsoft.com/office/drawing/2014/main" val="516460131"/>
                    </a:ext>
                  </a:extLst>
                </a:gridCol>
                <a:gridCol w="493776">
                  <a:extLst>
                    <a:ext uri="{9D8B030D-6E8A-4147-A177-3AD203B41FA5}">
                      <a16:colId xmlns:a16="http://schemas.microsoft.com/office/drawing/2014/main" val="2534008343"/>
                    </a:ext>
                  </a:extLst>
                </a:gridCol>
                <a:gridCol w="576072">
                  <a:extLst>
                    <a:ext uri="{9D8B030D-6E8A-4147-A177-3AD203B41FA5}">
                      <a16:colId xmlns:a16="http://schemas.microsoft.com/office/drawing/2014/main" val="773961560"/>
                    </a:ext>
                  </a:extLst>
                </a:gridCol>
                <a:gridCol w="576072">
                  <a:extLst>
                    <a:ext uri="{9D8B030D-6E8A-4147-A177-3AD203B41FA5}">
                      <a16:colId xmlns:a16="http://schemas.microsoft.com/office/drawing/2014/main" val="4266587158"/>
                    </a:ext>
                  </a:extLst>
                </a:gridCol>
                <a:gridCol w="576072">
                  <a:extLst>
                    <a:ext uri="{9D8B030D-6E8A-4147-A177-3AD203B41FA5}">
                      <a16:colId xmlns:a16="http://schemas.microsoft.com/office/drawing/2014/main" val="517296082"/>
                    </a:ext>
                  </a:extLst>
                </a:gridCol>
                <a:gridCol w="576072">
                  <a:extLst>
                    <a:ext uri="{9D8B030D-6E8A-4147-A177-3AD203B41FA5}">
                      <a16:colId xmlns:a16="http://schemas.microsoft.com/office/drawing/2014/main" val="3754462328"/>
                    </a:ext>
                  </a:extLst>
                </a:gridCol>
                <a:gridCol w="576072">
                  <a:extLst>
                    <a:ext uri="{9D8B030D-6E8A-4147-A177-3AD203B41FA5}">
                      <a16:colId xmlns:a16="http://schemas.microsoft.com/office/drawing/2014/main" val="479397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1591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- 2021-11-24 12:03:00</a:t>
                      </a:r>
                      <a:r>
                        <a:rPr kumimoji="0" lang="en-US" sz="1000" b="0" i="0" u="none" strike="noStrike" kern="1200" cap="none" spc="0" normalizeH="0" baseline="0" noProof="0">
                          <a:ln>
                            <a:noFill/>
                          </a:ln>
                          <a:solidFill>
                            <a:prstClr val="black"/>
                          </a:solidFill>
                          <a:effectLst/>
                          <a:uLnTx/>
                          <a:uFillTx/>
                          <a:latin typeface="+mn-lt"/>
                          <a:ea typeface="+mn-ea"/>
                          <a:cs typeface="+mn-cs"/>
                        </a:rPr>
                        <a:t>
 Join our Choose &amp; Win Contest! To participate all you have to do is:
1. Tell us what would you pick out of the options given below and why?
a) Toast with SCS Butter
b) Bagel with SCS Cream Cheese
2. Share a creative snap of your favourite choice in the comments sections below! 3 most creative snaps will be selected and shared on SCS Dairy MY Facebook page!
3. Like SCS Dairy MY Facebook page.
4. Share our contest post and tag 5 friends. 
Only 3 lucky winners will be selected to win O’Cuisine Oval Roaster worth RM55! 
#SCSDairyMY #SCSButter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924466099"/>
                  </a:ext>
                </a:extLst>
              </a:tr>
            </a:tbl>
          </a:graphicData>
        </a:graphic>
      </p:graphicFrame>
      <p:sp>
        <p:nvSpPr>
          <p:cNvPr id="4" name="Text Placeholder 3">
            <a:extLst>
              <a:ext uri="{FF2B5EF4-FFF2-40B4-BE49-F238E27FC236}">
                <a16:creationId xmlns:a16="http://schemas.microsoft.com/office/drawing/2014/main" id="{A2EE0A6B-F54B-45BB-8125-18CF65345DC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50406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E3AC8-499C-4ADA-BDF0-B67D3D92D8C1}"/>
              </a:ext>
            </a:extLst>
          </p:cNvPr>
          <p:cNvSpPr>
            <a:spLocks noGrp="1"/>
          </p:cNvSpPr>
          <p:nvPr>
            <p:ph type="title"/>
          </p:nvPr>
        </p:nvSpPr>
        <p:spPr/>
        <p:txBody>
          <a:bodyPr/>
          <a:lstStyle/>
          <a:p>
            <a:r>
              <a:rPr lang="en-US"/>
              <a:t>Facebook Facebook FB - Own Posts Table I-Rate (Insights)  | SCS Dairy MY - 10 of 25</a:t>
            </a:r>
          </a:p>
        </p:txBody>
      </p:sp>
      <p:graphicFrame>
        <p:nvGraphicFramePr>
          <p:cNvPr id="5" name="Table Placeholder 4">
            <a:extLst>
              <a:ext uri="{FF2B5EF4-FFF2-40B4-BE49-F238E27FC236}">
                <a16:creationId xmlns:a16="http://schemas.microsoft.com/office/drawing/2014/main" id="{AAD65E43-DFE1-4978-B41D-F321B4F35519}"/>
              </a:ext>
            </a:extLst>
          </p:cNvPr>
          <p:cNvGraphicFramePr>
            <a:graphicFrameLocks noGrp="1"/>
          </p:cNvGraphicFramePr>
          <p:nvPr>
            <p:ph type="tbl" sz="quarter" idx="13"/>
            <p:extLst>
              <p:ext uri="{D42A27DB-BD31-4B8C-83A1-F6EECF244321}">
                <p14:modId xmlns:p14="http://schemas.microsoft.com/office/powerpoint/2010/main" val="2233795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6180021"/>
                    </a:ext>
                  </a:extLst>
                </a:gridCol>
                <a:gridCol w="740664">
                  <a:extLst>
                    <a:ext uri="{9D8B030D-6E8A-4147-A177-3AD203B41FA5}">
                      <a16:colId xmlns:a16="http://schemas.microsoft.com/office/drawing/2014/main" val="3193859677"/>
                    </a:ext>
                  </a:extLst>
                </a:gridCol>
                <a:gridCol w="740664">
                  <a:extLst>
                    <a:ext uri="{9D8B030D-6E8A-4147-A177-3AD203B41FA5}">
                      <a16:colId xmlns:a16="http://schemas.microsoft.com/office/drawing/2014/main" val="663242127"/>
                    </a:ext>
                  </a:extLst>
                </a:gridCol>
                <a:gridCol w="576072">
                  <a:extLst>
                    <a:ext uri="{9D8B030D-6E8A-4147-A177-3AD203B41FA5}">
                      <a16:colId xmlns:a16="http://schemas.microsoft.com/office/drawing/2014/main" val="4263390454"/>
                    </a:ext>
                  </a:extLst>
                </a:gridCol>
                <a:gridCol w="576072">
                  <a:extLst>
                    <a:ext uri="{9D8B030D-6E8A-4147-A177-3AD203B41FA5}">
                      <a16:colId xmlns:a16="http://schemas.microsoft.com/office/drawing/2014/main" val="693561305"/>
                    </a:ext>
                  </a:extLst>
                </a:gridCol>
                <a:gridCol w="493776">
                  <a:extLst>
                    <a:ext uri="{9D8B030D-6E8A-4147-A177-3AD203B41FA5}">
                      <a16:colId xmlns:a16="http://schemas.microsoft.com/office/drawing/2014/main" val="3904393296"/>
                    </a:ext>
                  </a:extLst>
                </a:gridCol>
                <a:gridCol w="576072">
                  <a:extLst>
                    <a:ext uri="{9D8B030D-6E8A-4147-A177-3AD203B41FA5}">
                      <a16:colId xmlns:a16="http://schemas.microsoft.com/office/drawing/2014/main" val="3997454525"/>
                    </a:ext>
                  </a:extLst>
                </a:gridCol>
                <a:gridCol w="576072">
                  <a:extLst>
                    <a:ext uri="{9D8B030D-6E8A-4147-A177-3AD203B41FA5}">
                      <a16:colId xmlns:a16="http://schemas.microsoft.com/office/drawing/2014/main" val="3622928685"/>
                    </a:ext>
                  </a:extLst>
                </a:gridCol>
                <a:gridCol w="576072">
                  <a:extLst>
                    <a:ext uri="{9D8B030D-6E8A-4147-A177-3AD203B41FA5}">
                      <a16:colId xmlns:a16="http://schemas.microsoft.com/office/drawing/2014/main" val="1189010543"/>
                    </a:ext>
                  </a:extLst>
                </a:gridCol>
                <a:gridCol w="576072">
                  <a:extLst>
                    <a:ext uri="{9D8B030D-6E8A-4147-A177-3AD203B41FA5}">
                      <a16:colId xmlns:a16="http://schemas.microsoft.com/office/drawing/2014/main" val="1283144374"/>
                    </a:ext>
                  </a:extLst>
                </a:gridCol>
                <a:gridCol w="576072">
                  <a:extLst>
                    <a:ext uri="{9D8B030D-6E8A-4147-A177-3AD203B41FA5}">
                      <a16:colId xmlns:a16="http://schemas.microsoft.com/office/drawing/2014/main" val="136011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0208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- 2021-11-23 11:02:00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Cyndi Low
Shirley SK
Hunny Ho
Kindly send us a Facebook message with the following details mentioned below before 30 November 2021 to claim your prize.
Name as per IC
First 8 digits of your NRI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826525309"/>
                  </a:ext>
                </a:extLst>
              </a:tr>
            </a:tbl>
          </a:graphicData>
        </a:graphic>
      </p:graphicFrame>
      <p:sp>
        <p:nvSpPr>
          <p:cNvPr id="4" name="Text Placeholder 3">
            <a:extLst>
              <a:ext uri="{FF2B5EF4-FFF2-40B4-BE49-F238E27FC236}">
                <a16:creationId xmlns:a16="http://schemas.microsoft.com/office/drawing/2014/main" id="{6533E6CB-2B60-4216-A6DD-11444681109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654307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B5E57-A0D8-478F-9CE0-B6038C85D7F7}"/>
              </a:ext>
            </a:extLst>
          </p:cNvPr>
          <p:cNvSpPr>
            <a:spLocks noGrp="1"/>
          </p:cNvSpPr>
          <p:nvPr>
            <p:ph type="title"/>
          </p:nvPr>
        </p:nvSpPr>
        <p:spPr/>
        <p:txBody>
          <a:bodyPr/>
          <a:lstStyle/>
          <a:p>
            <a:r>
              <a:rPr lang="en-US"/>
              <a:t>Facebook Facebook FB - Own Posts Table I-Rate (Insights)  | SCS Dairy MY - 11 of 25</a:t>
            </a:r>
          </a:p>
        </p:txBody>
      </p:sp>
      <p:graphicFrame>
        <p:nvGraphicFramePr>
          <p:cNvPr id="5" name="Table Placeholder 4">
            <a:extLst>
              <a:ext uri="{FF2B5EF4-FFF2-40B4-BE49-F238E27FC236}">
                <a16:creationId xmlns:a16="http://schemas.microsoft.com/office/drawing/2014/main" id="{188B2932-A14F-4441-9E9D-C90A78C1DDAA}"/>
              </a:ext>
            </a:extLst>
          </p:cNvPr>
          <p:cNvGraphicFramePr>
            <a:graphicFrameLocks noGrp="1"/>
          </p:cNvGraphicFramePr>
          <p:nvPr>
            <p:ph type="tbl" sz="quarter" idx="13"/>
            <p:extLst>
              <p:ext uri="{D42A27DB-BD31-4B8C-83A1-F6EECF244321}">
                <p14:modId xmlns:p14="http://schemas.microsoft.com/office/powerpoint/2010/main" val="1091865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24766571"/>
                    </a:ext>
                  </a:extLst>
                </a:gridCol>
                <a:gridCol w="740664">
                  <a:extLst>
                    <a:ext uri="{9D8B030D-6E8A-4147-A177-3AD203B41FA5}">
                      <a16:colId xmlns:a16="http://schemas.microsoft.com/office/drawing/2014/main" val="4266994032"/>
                    </a:ext>
                  </a:extLst>
                </a:gridCol>
                <a:gridCol w="740664">
                  <a:extLst>
                    <a:ext uri="{9D8B030D-6E8A-4147-A177-3AD203B41FA5}">
                      <a16:colId xmlns:a16="http://schemas.microsoft.com/office/drawing/2014/main" val="1102903748"/>
                    </a:ext>
                  </a:extLst>
                </a:gridCol>
                <a:gridCol w="576072">
                  <a:extLst>
                    <a:ext uri="{9D8B030D-6E8A-4147-A177-3AD203B41FA5}">
                      <a16:colId xmlns:a16="http://schemas.microsoft.com/office/drawing/2014/main" val="661770779"/>
                    </a:ext>
                  </a:extLst>
                </a:gridCol>
                <a:gridCol w="576072">
                  <a:extLst>
                    <a:ext uri="{9D8B030D-6E8A-4147-A177-3AD203B41FA5}">
                      <a16:colId xmlns:a16="http://schemas.microsoft.com/office/drawing/2014/main" val="1673638726"/>
                    </a:ext>
                  </a:extLst>
                </a:gridCol>
                <a:gridCol w="493776">
                  <a:extLst>
                    <a:ext uri="{9D8B030D-6E8A-4147-A177-3AD203B41FA5}">
                      <a16:colId xmlns:a16="http://schemas.microsoft.com/office/drawing/2014/main" val="392473988"/>
                    </a:ext>
                  </a:extLst>
                </a:gridCol>
                <a:gridCol w="576072">
                  <a:extLst>
                    <a:ext uri="{9D8B030D-6E8A-4147-A177-3AD203B41FA5}">
                      <a16:colId xmlns:a16="http://schemas.microsoft.com/office/drawing/2014/main" val="2522375092"/>
                    </a:ext>
                  </a:extLst>
                </a:gridCol>
                <a:gridCol w="576072">
                  <a:extLst>
                    <a:ext uri="{9D8B030D-6E8A-4147-A177-3AD203B41FA5}">
                      <a16:colId xmlns:a16="http://schemas.microsoft.com/office/drawing/2014/main" val="96222208"/>
                    </a:ext>
                  </a:extLst>
                </a:gridCol>
                <a:gridCol w="576072">
                  <a:extLst>
                    <a:ext uri="{9D8B030D-6E8A-4147-A177-3AD203B41FA5}">
                      <a16:colId xmlns:a16="http://schemas.microsoft.com/office/drawing/2014/main" val="14473783"/>
                    </a:ext>
                  </a:extLst>
                </a:gridCol>
                <a:gridCol w="576072">
                  <a:extLst>
                    <a:ext uri="{9D8B030D-6E8A-4147-A177-3AD203B41FA5}">
                      <a16:colId xmlns:a16="http://schemas.microsoft.com/office/drawing/2014/main" val="1389593384"/>
                    </a:ext>
                  </a:extLst>
                </a:gridCol>
                <a:gridCol w="576072">
                  <a:extLst>
                    <a:ext uri="{9D8B030D-6E8A-4147-A177-3AD203B41FA5}">
                      <a16:colId xmlns:a16="http://schemas.microsoft.com/office/drawing/2014/main" val="3984008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35680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- 2021-11-22 17:02:03</a:t>
                      </a:r>
                      <a:r>
                        <a:rPr kumimoji="0" lang="en-US" sz="1000" b="0" i="0" u="none" strike="noStrike" kern="1200" cap="none" spc="0" normalizeH="0" baseline="0" noProof="0">
                          <a:ln>
                            <a:noFill/>
                          </a:ln>
                          <a:solidFill>
                            <a:prstClr val="black"/>
                          </a:solidFill>
                          <a:effectLst/>
                          <a:uLnTx/>
                          <a:uFillTx/>
                          <a:latin typeface="+mn-lt"/>
                          <a:ea typeface="+mn-ea"/>
                          <a:cs typeface="+mn-cs"/>
                        </a:rPr>
                        <a:t>
 Give a healthy and flavourful twist to your sandwiches, subs, and wraps with SCS Sliced Cheese Reduced Fat. 
If you are looking for healthier cheese options, SCS Sliced Cheese Reduced Fat is your best bet! 
#SCSSlicedCheese #premiumbutter #ButterIsBetter #SCSDoubleChurn
Shop for your favourite SCS Sliced Cheese from Lazada, The Culina Co.: 
https://bit.ly/SCSMYLazada or selected supermarkets near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789876632"/>
                  </a:ext>
                </a:extLst>
              </a:tr>
            </a:tbl>
          </a:graphicData>
        </a:graphic>
      </p:graphicFrame>
      <p:sp>
        <p:nvSpPr>
          <p:cNvPr id="4" name="Text Placeholder 3">
            <a:extLst>
              <a:ext uri="{FF2B5EF4-FFF2-40B4-BE49-F238E27FC236}">
                <a16:creationId xmlns:a16="http://schemas.microsoft.com/office/drawing/2014/main" id="{94FDC72C-26A1-44C6-A1F4-21B54B2D2AB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04398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7A2C4-3F9F-4CD3-A2C8-E9BD3C5A2EEA}"/>
              </a:ext>
            </a:extLst>
          </p:cNvPr>
          <p:cNvSpPr>
            <a:spLocks noGrp="1"/>
          </p:cNvSpPr>
          <p:nvPr>
            <p:ph type="title"/>
          </p:nvPr>
        </p:nvSpPr>
        <p:spPr/>
        <p:txBody>
          <a:bodyPr/>
          <a:lstStyle/>
          <a:p>
            <a:r>
              <a:rPr lang="en-US"/>
              <a:t>Facebook Facebook FB - Own Posts Table I-Rate (Insights)  | SCS Dairy MY - 12 of 25</a:t>
            </a:r>
          </a:p>
        </p:txBody>
      </p:sp>
      <p:graphicFrame>
        <p:nvGraphicFramePr>
          <p:cNvPr id="5" name="Table Placeholder 4">
            <a:extLst>
              <a:ext uri="{FF2B5EF4-FFF2-40B4-BE49-F238E27FC236}">
                <a16:creationId xmlns:a16="http://schemas.microsoft.com/office/drawing/2014/main" id="{C692C0D5-5F9A-4AFC-BD5E-93DCADA8750B}"/>
              </a:ext>
            </a:extLst>
          </p:cNvPr>
          <p:cNvGraphicFramePr>
            <a:graphicFrameLocks noGrp="1"/>
          </p:cNvGraphicFramePr>
          <p:nvPr>
            <p:ph type="tbl" sz="quarter" idx="13"/>
            <p:extLst>
              <p:ext uri="{D42A27DB-BD31-4B8C-83A1-F6EECF244321}">
                <p14:modId xmlns:p14="http://schemas.microsoft.com/office/powerpoint/2010/main" val="3955841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24549459"/>
                    </a:ext>
                  </a:extLst>
                </a:gridCol>
                <a:gridCol w="740664">
                  <a:extLst>
                    <a:ext uri="{9D8B030D-6E8A-4147-A177-3AD203B41FA5}">
                      <a16:colId xmlns:a16="http://schemas.microsoft.com/office/drawing/2014/main" val="1115623154"/>
                    </a:ext>
                  </a:extLst>
                </a:gridCol>
                <a:gridCol w="740664">
                  <a:extLst>
                    <a:ext uri="{9D8B030D-6E8A-4147-A177-3AD203B41FA5}">
                      <a16:colId xmlns:a16="http://schemas.microsoft.com/office/drawing/2014/main" val="2274104475"/>
                    </a:ext>
                  </a:extLst>
                </a:gridCol>
                <a:gridCol w="576072">
                  <a:extLst>
                    <a:ext uri="{9D8B030D-6E8A-4147-A177-3AD203B41FA5}">
                      <a16:colId xmlns:a16="http://schemas.microsoft.com/office/drawing/2014/main" val="1506814548"/>
                    </a:ext>
                  </a:extLst>
                </a:gridCol>
                <a:gridCol w="576072">
                  <a:extLst>
                    <a:ext uri="{9D8B030D-6E8A-4147-A177-3AD203B41FA5}">
                      <a16:colId xmlns:a16="http://schemas.microsoft.com/office/drawing/2014/main" val="107332842"/>
                    </a:ext>
                  </a:extLst>
                </a:gridCol>
                <a:gridCol w="493776">
                  <a:extLst>
                    <a:ext uri="{9D8B030D-6E8A-4147-A177-3AD203B41FA5}">
                      <a16:colId xmlns:a16="http://schemas.microsoft.com/office/drawing/2014/main" val="1472779794"/>
                    </a:ext>
                  </a:extLst>
                </a:gridCol>
                <a:gridCol w="576072">
                  <a:extLst>
                    <a:ext uri="{9D8B030D-6E8A-4147-A177-3AD203B41FA5}">
                      <a16:colId xmlns:a16="http://schemas.microsoft.com/office/drawing/2014/main" val="3325005955"/>
                    </a:ext>
                  </a:extLst>
                </a:gridCol>
                <a:gridCol w="576072">
                  <a:extLst>
                    <a:ext uri="{9D8B030D-6E8A-4147-A177-3AD203B41FA5}">
                      <a16:colId xmlns:a16="http://schemas.microsoft.com/office/drawing/2014/main" val="3079281759"/>
                    </a:ext>
                  </a:extLst>
                </a:gridCol>
                <a:gridCol w="576072">
                  <a:extLst>
                    <a:ext uri="{9D8B030D-6E8A-4147-A177-3AD203B41FA5}">
                      <a16:colId xmlns:a16="http://schemas.microsoft.com/office/drawing/2014/main" val="3177782539"/>
                    </a:ext>
                  </a:extLst>
                </a:gridCol>
                <a:gridCol w="576072">
                  <a:extLst>
                    <a:ext uri="{9D8B030D-6E8A-4147-A177-3AD203B41FA5}">
                      <a16:colId xmlns:a16="http://schemas.microsoft.com/office/drawing/2014/main" val="1598440527"/>
                    </a:ext>
                  </a:extLst>
                </a:gridCol>
                <a:gridCol w="576072">
                  <a:extLst>
                    <a:ext uri="{9D8B030D-6E8A-4147-A177-3AD203B41FA5}">
                      <a16:colId xmlns:a16="http://schemas.microsoft.com/office/drawing/2014/main" val="1355956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67967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- 2021-11-20 14:03:00</a:t>
                      </a:r>
                      <a:r>
                        <a:rPr kumimoji="0" lang="en-US" sz="1000" b="0" i="0" u="none" strike="noStrike" kern="1200" cap="none" spc="0" normalizeH="0" baseline="0" noProof="0">
                          <a:ln>
                            <a:noFill/>
                          </a:ln>
                          <a:solidFill>
                            <a:prstClr val="black"/>
                          </a:solidFill>
                          <a:effectLst/>
                          <a:uLnTx/>
                          <a:uFillTx/>
                          <a:latin typeface="+mn-lt"/>
                          <a:ea typeface="+mn-ea"/>
                          <a:cs typeface="+mn-cs"/>
                        </a:rPr>
                        <a:t>
 “I love toast with SCS Butter! The creamy butter with fluffy and crispy toast makes my teatime delicious and is also the perfect breakfast to start my day!”
Suhaila Mohd - SCS Fan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435103886"/>
                  </a:ext>
                </a:extLst>
              </a:tr>
            </a:tbl>
          </a:graphicData>
        </a:graphic>
      </p:graphicFrame>
      <p:sp>
        <p:nvSpPr>
          <p:cNvPr id="4" name="Text Placeholder 3">
            <a:extLst>
              <a:ext uri="{FF2B5EF4-FFF2-40B4-BE49-F238E27FC236}">
                <a16:creationId xmlns:a16="http://schemas.microsoft.com/office/drawing/2014/main" id="{DB435EC6-0B2F-4339-932C-113A3AFF9E9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598137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DA0BE-46D9-4C13-925C-DC643FB60C9F}"/>
              </a:ext>
            </a:extLst>
          </p:cNvPr>
          <p:cNvSpPr>
            <a:spLocks noGrp="1"/>
          </p:cNvSpPr>
          <p:nvPr>
            <p:ph type="title"/>
          </p:nvPr>
        </p:nvSpPr>
        <p:spPr/>
        <p:txBody>
          <a:bodyPr/>
          <a:lstStyle/>
          <a:p>
            <a:r>
              <a:rPr lang="en-US"/>
              <a:t>Facebook Facebook FB - Own Posts Table I-Rate (Insights)  | SCS Dairy MY - 13 of 25</a:t>
            </a:r>
          </a:p>
        </p:txBody>
      </p:sp>
      <p:graphicFrame>
        <p:nvGraphicFramePr>
          <p:cNvPr id="5" name="Table Placeholder 4">
            <a:extLst>
              <a:ext uri="{FF2B5EF4-FFF2-40B4-BE49-F238E27FC236}">
                <a16:creationId xmlns:a16="http://schemas.microsoft.com/office/drawing/2014/main" id="{7F041409-0A36-4FB5-BA19-4A23EB18C21C}"/>
              </a:ext>
            </a:extLst>
          </p:cNvPr>
          <p:cNvGraphicFramePr>
            <a:graphicFrameLocks noGrp="1"/>
          </p:cNvGraphicFramePr>
          <p:nvPr>
            <p:ph type="tbl" sz="quarter" idx="13"/>
            <p:extLst>
              <p:ext uri="{D42A27DB-BD31-4B8C-83A1-F6EECF244321}">
                <p14:modId xmlns:p14="http://schemas.microsoft.com/office/powerpoint/2010/main" val="3305994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14691728"/>
                    </a:ext>
                  </a:extLst>
                </a:gridCol>
                <a:gridCol w="740664">
                  <a:extLst>
                    <a:ext uri="{9D8B030D-6E8A-4147-A177-3AD203B41FA5}">
                      <a16:colId xmlns:a16="http://schemas.microsoft.com/office/drawing/2014/main" val="87908503"/>
                    </a:ext>
                  </a:extLst>
                </a:gridCol>
                <a:gridCol w="740664">
                  <a:extLst>
                    <a:ext uri="{9D8B030D-6E8A-4147-A177-3AD203B41FA5}">
                      <a16:colId xmlns:a16="http://schemas.microsoft.com/office/drawing/2014/main" val="4070493903"/>
                    </a:ext>
                  </a:extLst>
                </a:gridCol>
                <a:gridCol w="576072">
                  <a:extLst>
                    <a:ext uri="{9D8B030D-6E8A-4147-A177-3AD203B41FA5}">
                      <a16:colId xmlns:a16="http://schemas.microsoft.com/office/drawing/2014/main" val="1163595920"/>
                    </a:ext>
                  </a:extLst>
                </a:gridCol>
                <a:gridCol w="576072">
                  <a:extLst>
                    <a:ext uri="{9D8B030D-6E8A-4147-A177-3AD203B41FA5}">
                      <a16:colId xmlns:a16="http://schemas.microsoft.com/office/drawing/2014/main" val="445185354"/>
                    </a:ext>
                  </a:extLst>
                </a:gridCol>
                <a:gridCol w="493776">
                  <a:extLst>
                    <a:ext uri="{9D8B030D-6E8A-4147-A177-3AD203B41FA5}">
                      <a16:colId xmlns:a16="http://schemas.microsoft.com/office/drawing/2014/main" val="2988674245"/>
                    </a:ext>
                  </a:extLst>
                </a:gridCol>
                <a:gridCol w="576072">
                  <a:extLst>
                    <a:ext uri="{9D8B030D-6E8A-4147-A177-3AD203B41FA5}">
                      <a16:colId xmlns:a16="http://schemas.microsoft.com/office/drawing/2014/main" val="142552749"/>
                    </a:ext>
                  </a:extLst>
                </a:gridCol>
                <a:gridCol w="576072">
                  <a:extLst>
                    <a:ext uri="{9D8B030D-6E8A-4147-A177-3AD203B41FA5}">
                      <a16:colId xmlns:a16="http://schemas.microsoft.com/office/drawing/2014/main" val="1170113649"/>
                    </a:ext>
                  </a:extLst>
                </a:gridCol>
                <a:gridCol w="576072">
                  <a:extLst>
                    <a:ext uri="{9D8B030D-6E8A-4147-A177-3AD203B41FA5}">
                      <a16:colId xmlns:a16="http://schemas.microsoft.com/office/drawing/2014/main" val="3976368263"/>
                    </a:ext>
                  </a:extLst>
                </a:gridCol>
                <a:gridCol w="576072">
                  <a:extLst>
                    <a:ext uri="{9D8B030D-6E8A-4147-A177-3AD203B41FA5}">
                      <a16:colId xmlns:a16="http://schemas.microsoft.com/office/drawing/2014/main" val="1094638324"/>
                    </a:ext>
                  </a:extLst>
                </a:gridCol>
                <a:gridCol w="576072">
                  <a:extLst>
                    <a:ext uri="{9D8B030D-6E8A-4147-A177-3AD203B41FA5}">
                      <a16:colId xmlns:a16="http://schemas.microsoft.com/office/drawing/2014/main" val="2026019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6363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- 2021-11-18 14:04:06</a:t>
                      </a:r>
                      <a:r>
                        <a:rPr kumimoji="0" lang="en-US" sz="1000" b="0" i="0" u="none" strike="noStrike" kern="1200" cap="none" spc="0" normalizeH="0" baseline="0" noProof="0">
                          <a:ln>
                            <a:noFill/>
                          </a:ln>
                          <a:solidFill>
                            <a:prstClr val="black"/>
                          </a:solidFill>
                          <a:effectLst/>
                          <a:uLnTx/>
                          <a:uFillTx/>
                          <a:latin typeface="+mn-lt"/>
                          <a:ea typeface="+mn-ea"/>
                          <a:cs typeface="+mn-cs"/>
                        </a:rPr>
                        <a:t>
 Here is your chance to get your hands on these exclusive SCS Tote Bags! To get your tote bag, buy SCS Salted Butter or SCS Unsalted Butter Triple Pack and walk away with a beautiful tote bag absolutely FREE! 
Exclusively available at Tesco Lotus’s! Hurry and collect all 4 designs!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extLst>
                  <a:ext uri="{0D108BD9-81ED-4DB2-BD59-A6C34878D82A}">
                    <a16:rowId xmlns:a16="http://schemas.microsoft.com/office/drawing/2014/main" val="3217481419"/>
                  </a:ext>
                </a:extLst>
              </a:tr>
            </a:tbl>
          </a:graphicData>
        </a:graphic>
      </p:graphicFrame>
      <p:sp>
        <p:nvSpPr>
          <p:cNvPr id="4" name="Text Placeholder 3">
            <a:extLst>
              <a:ext uri="{FF2B5EF4-FFF2-40B4-BE49-F238E27FC236}">
                <a16:creationId xmlns:a16="http://schemas.microsoft.com/office/drawing/2014/main" id="{181DAD6D-B560-4304-BDDE-E6B54620F7A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252679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1E1C3-EF1F-4FED-A7D2-F583C71C69E0}"/>
              </a:ext>
            </a:extLst>
          </p:cNvPr>
          <p:cNvSpPr>
            <a:spLocks noGrp="1"/>
          </p:cNvSpPr>
          <p:nvPr>
            <p:ph type="title"/>
          </p:nvPr>
        </p:nvSpPr>
        <p:spPr/>
        <p:txBody>
          <a:bodyPr/>
          <a:lstStyle/>
          <a:p>
            <a:r>
              <a:rPr lang="en-US"/>
              <a:t>Facebook Facebook FB - Own Posts Table I-Rate (Insights)  | SCS Dairy MY - 14 of 25</a:t>
            </a:r>
          </a:p>
        </p:txBody>
      </p:sp>
      <p:graphicFrame>
        <p:nvGraphicFramePr>
          <p:cNvPr id="5" name="Table Placeholder 4">
            <a:extLst>
              <a:ext uri="{FF2B5EF4-FFF2-40B4-BE49-F238E27FC236}">
                <a16:creationId xmlns:a16="http://schemas.microsoft.com/office/drawing/2014/main" id="{A5C65FF3-F4E0-4684-A520-EB4EDBE6287A}"/>
              </a:ext>
            </a:extLst>
          </p:cNvPr>
          <p:cNvGraphicFramePr>
            <a:graphicFrameLocks noGrp="1"/>
          </p:cNvGraphicFramePr>
          <p:nvPr>
            <p:ph type="tbl" sz="quarter" idx="13"/>
            <p:extLst>
              <p:ext uri="{D42A27DB-BD31-4B8C-83A1-F6EECF244321}">
                <p14:modId xmlns:p14="http://schemas.microsoft.com/office/powerpoint/2010/main" val="1549332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65390758"/>
                    </a:ext>
                  </a:extLst>
                </a:gridCol>
                <a:gridCol w="740664">
                  <a:extLst>
                    <a:ext uri="{9D8B030D-6E8A-4147-A177-3AD203B41FA5}">
                      <a16:colId xmlns:a16="http://schemas.microsoft.com/office/drawing/2014/main" val="2706035245"/>
                    </a:ext>
                  </a:extLst>
                </a:gridCol>
                <a:gridCol w="740664">
                  <a:extLst>
                    <a:ext uri="{9D8B030D-6E8A-4147-A177-3AD203B41FA5}">
                      <a16:colId xmlns:a16="http://schemas.microsoft.com/office/drawing/2014/main" val="695612698"/>
                    </a:ext>
                  </a:extLst>
                </a:gridCol>
                <a:gridCol w="576072">
                  <a:extLst>
                    <a:ext uri="{9D8B030D-6E8A-4147-A177-3AD203B41FA5}">
                      <a16:colId xmlns:a16="http://schemas.microsoft.com/office/drawing/2014/main" val="1181856752"/>
                    </a:ext>
                  </a:extLst>
                </a:gridCol>
                <a:gridCol w="576072">
                  <a:extLst>
                    <a:ext uri="{9D8B030D-6E8A-4147-A177-3AD203B41FA5}">
                      <a16:colId xmlns:a16="http://schemas.microsoft.com/office/drawing/2014/main" val="1367658132"/>
                    </a:ext>
                  </a:extLst>
                </a:gridCol>
                <a:gridCol w="493776">
                  <a:extLst>
                    <a:ext uri="{9D8B030D-6E8A-4147-A177-3AD203B41FA5}">
                      <a16:colId xmlns:a16="http://schemas.microsoft.com/office/drawing/2014/main" val="2656601315"/>
                    </a:ext>
                  </a:extLst>
                </a:gridCol>
                <a:gridCol w="576072">
                  <a:extLst>
                    <a:ext uri="{9D8B030D-6E8A-4147-A177-3AD203B41FA5}">
                      <a16:colId xmlns:a16="http://schemas.microsoft.com/office/drawing/2014/main" val="3254825073"/>
                    </a:ext>
                  </a:extLst>
                </a:gridCol>
                <a:gridCol w="576072">
                  <a:extLst>
                    <a:ext uri="{9D8B030D-6E8A-4147-A177-3AD203B41FA5}">
                      <a16:colId xmlns:a16="http://schemas.microsoft.com/office/drawing/2014/main" val="441913328"/>
                    </a:ext>
                  </a:extLst>
                </a:gridCol>
                <a:gridCol w="576072">
                  <a:extLst>
                    <a:ext uri="{9D8B030D-6E8A-4147-A177-3AD203B41FA5}">
                      <a16:colId xmlns:a16="http://schemas.microsoft.com/office/drawing/2014/main" val="4038949433"/>
                    </a:ext>
                  </a:extLst>
                </a:gridCol>
                <a:gridCol w="576072">
                  <a:extLst>
                    <a:ext uri="{9D8B030D-6E8A-4147-A177-3AD203B41FA5}">
                      <a16:colId xmlns:a16="http://schemas.microsoft.com/office/drawing/2014/main" val="3201713269"/>
                    </a:ext>
                  </a:extLst>
                </a:gridCol>
                <a:gridCol w="576072">
                  <a:extLst>
                    <a:ext uri="{9D8B030D-6E8A-4147-A177-3AD203B41FA5}">
                      <a16:colId xmlns:a16="http://schemas.microsoft.com/office/drawing/2014/main" val="4145087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0153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- 2021-11-18 11:05:01</a:t>
                      </a:r>
                      <a:r>
                        <a:rPr kumimoji="0" lang="en-US" sz="1000" b="0" i="0" u="none" strike="noStrike" kern="1200" cap="none" spc="0" normalizeH="0" baseline="0" noProof="0">
                          <a:ln>
                            <a:noFill/>
                          </a:ln>
                          <a:solidFill>
                            <a:prstClr val="black"/>
                          </a:solidFill>
                          <a:effectLst/>
                          <a:uLnTx/>
                          <a:uFillTx/>
                          <a:latin typeface="+mn-lt"/>
                          <a:ea typeface="+mn-ea"/>
                          <a:cs typeface="+mn-cs"/>
                        </a:rPr>
                        <a:t>
 Let SCS make your year end holidays more fun and festive! Get a container absolutely FREE on purchasing SCS Salted Butter or SCS Unsalted Butter Triple Pack! 
Available at:
AEON
AEON MaxValu Prime
AEON BIG
B.I.G
Pasaraya OTK 
Village Grocer
*While stocks last.
Don’t forget to try this delicious Chocolate Log Cake Recipe made with SCS Butter to add more flavour to your celebrations!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extLst>
                  <a:ext uri="{0D108BD9-81ED-4DB2-BD59-A6C34878D82A}">
                    <a16:rowId xmlns:a16="http://schemas.microsoft.com/office/drawing/2014/main" val="401310139"/>
                  </a:ext>
                </a:extLst>
              </a:tr>
            </a:tbl>
          </a:graphicData>
        </a:graphic>
      </p:graphicFrame>
      <p:sp>
        <p:nvSpPr>
          <p:cNvPr id="4" name="Text Placeholder 3">
            <a:extLst>
              <a:ext uri="{FF2B5EF4-FFF2-40B4-BE49-F238E27FC236}">
                <a16:creationId xmlns:a16="http://schemas.microsoft.com/office/drawing/2014/main" id="{1E488F46-A0F0-4C9D-A42C-597C5FD292E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063998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9AF75-8C4D-4DFC-B739-89D6ED47E38B}"/>
              </a:ext>
            </a:extLst>
          </p:cNvPr>
          <p:cNvSpPr>
            <a:spLocks noGrp="1"/>
          </p:cNvSpPr>
          <p:nvPr>
            <p:ph type="title"/>
          </p:nvPr>
        </p:nvSpPr>
        <p:spPr/>
        <p:txBody>
          <a:bodyPr/>
          <a:lstStyle/>
          <a:p>
            <a:r>
              <a:rPr lang="en-US"/>
              <a:t>Facebook Facebook FB - Own Posts Table I-Rate (Insights)  | SCS Dairy MY - 15 of 25</a:t>
            </a:r>
          </a:p>
        </p:txBody>
      </p:sp>
      <p:graphicFrame>
        <p:nvGraphicFramePr>
          <p:cNvPr id="5" name="Table Placeholder 4">
            <a:extLst>
              <a:ext uri="{FF2B5EF4-FFF2-40B4-BE49-F238E27FC236}">
                <a16:creationId xmlns:a16="http://schemas.microsoft.com/office/drawing/2014/main" id="{F6E539CF-9BEC-4048-A39E-EFBE5DC31827}"/>
              </a:ext>
            </a:extLst>
          </p:cNvPr>
          <p:cNvGraphicFramePr>
            <a:graphicFrameLocks noGrp="1"/>
          </p:cNvGraphicFramePr>
          <p:nvPr>
            <p:ph type="tbl" sz="quarter" idx="13"/>
            <p:extLst>
              <p:ext uri="{D42A27DB-BD31-4B8C-83A1-F6EECF244321}">
                <p14:modId xmlns:p14="http://schemas.microsoft.com/office/powerpoint/2010/main" val="2207990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35359007"/>
                    </a:ext>
                  </a:extLst>
                </a:gridCol>
                <a:gridCol w="740664">
                  <a:extLst>
                    <a:ext uri="{9D8B030D-6E8A-4147-A177-3AD203B41FA5}">
                      <a16:colId xmlns:a16="http://schemas.microsoft.com/office/drawing/2014/main" val="3283576548"/>
                    </a:ext>
                  </a:extLst>
                </a:gridCol>
                <a:gridCol w="740664">
                  <a:extLst>
                    <a:ext uri="{9D8B030D-6E8A-4147-A177-3AD203B41FA5}">
                      <a16:colId xmlns:a16="http://schemas.microsoft.com/office/drawing/2014/main" val="1172185474"/>
                    </a:ext>
                  </a:extLst>
                </a:gridCol>
                <a:gridCol w="576072">
                  <a:extLst>
                    <a:ext uri="{9D8B030D-6E8A-4147-A177-3AD203B41FA5}">
                      <a16:colId xmlns:a16="http://schemas.microsoft.com/office/drawing/2014/main" val="1462032122"/>
                    </a:ext>
                  </a:extLst>
                </a:gridCol>
                <a:gridCol w="576072">
                  <a:extLst>
                    <a:ext uri="{9D8B030D-6E8A-4147-A177-3AD203B41FA5}">
                      <a16:colId xmlns:a16="http://schemas.microsoft.com/office/drawing/2014/main" val="2011824879"/>
                    </a:ext>
                  </a:extLst>
                </a:gridCol>
                <a:gridCol w="493776">
                  <a:extLst>
                    <a:ext uri="{9D8B030D-6E8A-4147-A177-3AD203B41FA5}">
                      <a16:colId xmlns:a16="http://schemas.microsoft.com/office/drawing/2014/main" val="3426575360"/>
                    </a:ext>
                  </a:extLst>
                </a:gridCol>
                <a:gridCol w="576072">
                  <a:extLst>
                    <a:ext uri="{9D8B030D-6E8A-4147-A177-3AD203B41FA5}">
                      <a16:colId xmlns:a16="http://schemas.microsoft.com/office/drawing/2014/main" val="543913816"/>
                    </a:ext>
                  </a:extLst>
                </a:gridCol>
                <a:gridCol w="576072">
                  <a:extLst>
                    <a:ext uri="{9D8B030D-6E8A-4147-A177-3AD203B41FA5}">
                      <a16:colId xmlns:a16="http://schemas.microsoft.com/office/drawing/2014/main" val="1692499210"/>
                    </a:ext>
                  </a:extLst>
                </a:gridCol>
                <a:gridCol w="576072">
                  <a:extLst>
                    <a:ext uri="{9D8B030D-6E8A-4147-A177-3AD203B41FA5}">
                      <a16:colId xmlns:a16="http://schemas.microsoft.com/office/drawing/2014/main" val="3604233418"/>
                    </a:ext>
                  </a:extLst>
                </a:gridCol>
                <a:gridCol w="576072">
                  <a:extLst>
                    <a:ext uri="{9D8B030D-6E8A-4147-A177-3AD203B41FA5}">
                      <a16:colId xmlns:a16="http://schemas.microsoft.com/office/drawing/2014/main" val="4088670495"/>
                    </a:ext>
                  </a:extLst>
                </a:gridCol>
                <a:gridCol w="576072">
                  <a:extLst>
                    <a:ext uri="{9D8B030D-6E8A-4147-A177-3AD203B41FA5}">
                      <a16:colId xmlns:a16="http://schemas.microsoft.com/office/drawing/2014/main" val="1465795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1161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- 2021-11-17 15:40:07</a:t>
                      </a:r>
                      <a:r>
                        <a:rPr kumimoji="0" lang="en-US" sz="1000" b="0" i="0" u="none" strike="noStrike" kern="1200" cap="none" spc="0" normalizeH="0" baseline="0" noProof="0">
                          <a:ln>
                            <a:noFill/>
                          </a:ln>
                          <a:solidFill>
                            <a:prstClr val="black"/>
                          </a:solidFill>
                          <a:effectLst/>
                          <a:uLnTx/>
                          <a:uFillTx/>
                          <a:latin typeface="+mn-lt"/>
                          <a:ea typeface="+mn-ea"/>
                          <a:cs typeface="+mn-cs"/>
                        </a:rPr>
                        <a:t>
 Chef AG from Adrian HEAT ASIA explains why SCS Butter is the Better Butter. Watch this video as he shares his expert opinion on how you can also achieve delicious, soft and buttery baked goods using SCS Butter! 
#SCSBUTTER #premiumbutter 
#ButterIsBetter #DoubleChurned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4087655323"/>
                  </a:ext>
                </a:extLst>
              </a:tr>
            </a:tbl>
          </a:graphicData>
        </a:graphic>
      </p:graphicFrame>
      <p:sp>
        <p:nvSpPr>
          <p:cNvPr id="4" name="Text Placeholder 3">
            <a:extLst>
              <a:ext uri="{FF2B5EF4-FFF2-40B4-BE49-F238E27FC236}">
                <a16:creationId xmlns:a16="http://schemas.microsoft.com/office/drawing/2014/main" id="{CBFE84E2-9409-49EB-B5F5-4794982811E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28136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63054-AAC6-4A7C-9193-1E9659F4EDE6}"/>
              </a:ext>
            </a:extLst>
          </p:cNvPr>
          <p:cNvSpPr>
            <a:spLocks noGrp="1"/>
          </p:cNvSpPr>
          <p:nvPr>
            <p:ph type="title"/>
          </p:nvPr>
        </p:nvSpPr>
        <p:spPr/>
        <p:txBody>
          <a:bodyPr/>
          <a:lstStyle/>
          <a:p>
            <a:r>
              <a:rPr lang="en-US"/>
              <a:t>Facebook Facebook FB - Own Posts Table I-Rate (Insights)  | SCS Dairy MY - 16 of 25</a:t>
            </a:r>
          </a:p>
        </p:txBody>
      </p:sp>
      <p:graphicFrame>
        <p:nvGraphicFramePr>
          <p:cNvPr id="5" name="Table Placeholder 4">
            <a:extLst>
              <a:ext uri="{FF2B5EF4-FFF2-40B4-BE49-F238E27FC236}">
                <a16:creationId xmlns:a16="http://schemas.microsoft.com/office/drawing/2014/main" id="{2735ADFE-BE52-4373-BF64-C33C172CBEB4}"/>
              </a:ext>
            </a:extLst>
          </p:cNvPr>
          <p:cNvGraphicFramePr>
            <a:graphicFrameLocks noGrp="1"/>
          </p:cNvGraphicFramePr>
          <p:nvPr>
            <p:ph type="tbl" sz="quarter" idx="13"/>
            <p:extLst>
              <p:ext uri="{D42A27DB-BD31-4B8C-83A1-F6EECF244321}">
                <p14:modId xmlns:p14="http://schemas.microsoft.com/office/powerpoint/2010/main" val="2147246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1961639"/>
                    </a:ext>
                  </a:extLst>
                </a:gridCol>
                <a:gridCol w="740664">
                  <a:extLst>
                    <a:ext uri="{9D8B030D-6E8A-4147-A177-3AD203B41FA5}">
                      <a16:colId xmlns:a16="http://schemas.microsoft.com/office/drawing/2014/main" val="3953733682"/>
                    </a:ext>
                  </a:extLst>
                </a:gridCol>
                <a:gridCol w="740664">
                  <a:extLst>
                    <a:ext uri="{9D8B030D-6E8A-4147-A177-3AD203B41FA5}">
                      <a16:colId xmlns:a16="http://schemas.microsoft.com/office/drawing/2014/main" val="1392225030"/>
                    </a:ext>
                  </a:extLst>
                </a:gridCol>
                <a:gridCol w="576072">
                  <a:extLst>
                    <a:ext uri="{9D8B030D-6E8A-4147-A177-3AD203B41FA5}">
                      <a16:colId xmlns:a16="http://schemas.microsoft.com/office/drawing/2014/main" val="663117556"/>
                    </a:ext>
                  </a:extLst>
                </a:gridCol>
                <a:gridCol w="576072">
                  <a:extLst>
                    <a:ext uri="{9D8B030D-6E8A-4147-A177-3AD203B41FA5}">
                      <a16:colId xmlns:a16="http://schemas.microsoft.com/office/drawing/2014/main" val="1184510578"/>
                    </a:ext>
                  </a:extLst>
                </a:gridCol>
                <a:gridCol w="493776">
                  <a:extLst>
                    <a:ext uri="{9D8B030D-6E8A-4147-A177-3AD203B41FA5}">
                      <a16:colId xmlns:a16="http://schemas.microsoft.com/office/drawing/2014/main" val="2390647798"/>
                    </a:ext>
                  </a:extLst>
                </a:gridCol>
                <a:gridCol w="576072">
                  <a:extLst>
                    <a:ext uri="{9D8B030D-6E8A-4147-A177-3AD203B41FA5}">
                      <a16:colId xmlns:a16="http://schemas.microsoft.com/office/drawing/2014/main" val="3400859426"/>
                    </a:ext>
                  </a:extLst>
                </a:gridCol>
                <a:gridCol w="576072">
                  <a:extLst>
                    <a:ext uri="{9D8B030D-6E8A-4147-A177-3AD203B41FA5}">
                      <a16:colId xmlns:a16="http://schemas.microsoft.com/office/drawing/2014/main" val="1191745084"/>
                    </a:ext>
                  </a:extLst>
                </a:gridCol>
                <a:gridCol w="576072">
                  <a:extLst>
                    <a:ext uri="{9D8B030D-6E8A-4147-A177-3AD203B41FA5}">
                      <a16:colId xmlns:a16="http://schemas.microsoft.com/office/drawing/2014/main" val="2128982480"/>
                    </a:ext>
                  </a:extLst>
                </a:gridCol>
                <a:gridCol w="576072">
                  <a:extLst>
                    <a:ext uri="{9D8B030D-6E8A-4147-A177-3AD203B41FA5}">
                      <a16:colId xmlns:a16="http://schemas.microsoft.com/office/drawing/2014/main" val="1598194789"/>
                    </a:ext>
                  </a:extLst>
                </a:gridCol>
                <a:gridCol w="576072">
                  <a:extLst>
                    <a:ext uri="{9D8B030D-6E8A-4147-A177-3AD203B41FA5}">
                      <a16:colId xmlns:a16="http://schemas.microsoft.com/office/drawing/2014/main" val="1299252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64338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- 2021-11-17 11:03:06</a:t>
                      </a:r>
                      <a:r>
                        <a:rPr kumimoji="0" lang="en-US" sz="1000" b="0" i="0" u="none" strike="noStrike" kern="1200" cap="none" spc="0" normalizeH="0" baseline="0" noProof="0">
                          <a:ln>
                            <a:noFill/>
                          </a:ln>
                          <a:solidFill>
                            <a:prstClr val="black"/>
                          </a:solidFill>
                          <a:effectLst/>
                          <a:uLnTx/>
                          <a:uFillTx/>
                          <a:latin typeface="+mn-lt"/>
                          <a:ea typeface="+mn-ea"/>
                          <a:cs typeface="+mn-cs"/>
                        </a:rPr>
                        <a:t>
 Get ready to add more merriment and double churned goodness to your Christmas celebrations with SCS Triple Pack! 
Buy SCS Salted Butter or SCS Unsalted Butter Triple Pack and get a container absolutely FREE! 
Available exclusively at Jaya Grocer! Hurry and get yours today!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2382161034"/>
                  </a:ext>
                </a:extLst>
              </a:tr>
            </a:tbl>
          </a:graphicData>
        </a:graphic>
      </p:graphicFrame>
      <p:sp>
        <p:nvSpPr>
          <p:cNvPr id="4" name="Text Placeholder 3">
            <a:extLst>
              <a:ext uri="{FF2B5EF4-FFF2-40B4-BE49-F238E27FC236}">
                <a16:creationId xmlns:a16="http://schemas.microsoft.com/office/drawing/2014/main" id="{402B20AE-DA98-45E9-9DD3-6D77B9314F1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158153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79BE2-98D4-4923-A4AA-43377A9A4ACA}"/>
              </a:ext>
            </a:extLst>
          </p:cNvPr>
          <p:cNvSpPr>
            <a:spLocks noGrp="1"/>
          </p:cNvSpPr>
          <p:nvPr>
            <p:ph type="title"/>
          </p:nvPr>
        </p:nvSpPr>
        <p:spPr/>
        <p:txBody>
          <a:bodyPr/>
          <a:lstStyle/>
          <a:p>
            <a:r>
              <a:rPr lang="en-US"/>
              <a:t>Facebook Facebook FB - Own Posts Table I-Rate (Insights)  | SCS Dairy MY - 17 of 25</a:t>
            </a:r>
          </a:p>
        </p:txBody>
      </p:sp>
      <p:graphicFrame>
        <p:nvGraphicFramePr>
          <p:cNvPr id="5" name="Table Placeholder 4">
            <a:extLst>
              <a:ext uri="{FF2B5EF4-FFF2-40B4-BE49-F238E27FC236}">
                <a16:creationId xmlns:a16="http://schemas.microsoft.com/office/drawing/2014/main" id="{28808CA7-323D-460A-B56F-02214C43C08C}"/>
              </a:ext>
            </a:extLst>
          </p:cNvPr>
          <p:cNvGraphicFramePr>
            <a:graphicFrameLocks noGrp="1"/>
          </p:cNvGraphicFramePr>
          <p:nvPr>
            <p:ph type="tbl" sz="quarter" idx="13"/>
            <p:extLst>
              <p:ext uri="{D42A27DB-BD31-4B8C-83A1-F6EECF244321}">
                <p14:modId xmlns:p14="http://schemas.microsoft.com/office/powerpoint/2010/main" val="463859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16152410"/>
                    </a:ext>
                  </a:extLst>
                </a:gridCol>
                <a:gridCol w="740664">
                  <a:extLst>
                    <a:ext uri="{9D8B030D-6E8A-4147-A177-3AD203B41FA5}">
                      <a16:colId xmlns:a16="http://schemas.microsoft.com/office/drawing/2014/main" val="3243430158"/>
                    </a:ext>
                  </a:extLst>
                </a:gridCol>
                <a:gridCol w="740664">
                  <a:extLst>
                    <a:ext uri="{9D8B030D-6E8A-4147-A177-3AD203B41FA5}">
                      <a16:colId xmlns:a16="http://schemas.microsoft.com/office/drawing/2014/main" val="803771046"/>
                    </a:ext>
                  </a:extLst>
                </a:gridCol>
                <a:gridCol w="576072">
                  <a:extLst>
                    <a:ext uri="{9D8B030D-6E8A-4147-A177-3AD203B41FA5}">
                      <a16:colId xmlns:a16="http://schemas.microsoft.com/office/drawing/2014/main" val="2053191246"/>
                    </a:ext>
                  </a:extLst>
                </a:gridCol>
                <a:gridCol w="576072">
                  <a:extLst>
                    <a:ext uri="{9D8B030D-6E8A-4147-A177-3AD203B41FA5}">
                      <a16:colId xmlns:a16="http://schemas.microsoft.com/office/drawing/2014/main" val="591769289"/>
                    </a:ext>
                  </a:extLst>
                </a:gridCol>
                <a:gridCol w="493776">
                  <a:extLst>
                    <a:ext uri="{9D8B030D-6E8A-4147-A177-3AD203B41FA5}">
                      <a16:colId xmlns:a16="http://schemas.microsoft.com/office/drawing/2014/main" val="3355583350"/>
                    </a:ext>
                  </a:extLst>
                </a:gridCol>
                <a:gridCol w="576072">
                  <a:extLst>
                    <a:ext uri="{9D8B030D-6E8A-4147-A177-3AD203B41FA5}">
                      <a16:colId xmlns:a16="http://schemas.microsoft.com/office/drawing/2014/main" val="915347095"/>
                    </a:ext>
                  </a:extLst>
                </a:gridCol>
                <a:gridCol w="576072">
                  <a:extLst>
                    <a:ext uri="{9D8B030D-6E8A-4147-A177-3AD203B41FA5}">
                      <a16:colId xmlns:a16="http://schemas.microsoft.com/office/drawing/2014/main" val="2692294211"/>
                    </a:ext>
                  </a:extLst>
                </a:gridCol>
                <a:gridCol w="576072">
                  <a:extLst>
                    <a:ext uri="{9D8B030D-6E8A-4147-A177-3AD203B41FA5}">
                      <a16:colId xmlns:a16="http://schemas.microsoft.com/office/drawing/2014/main" val="795522384"/>
                    </a:ext>
                  </a:extLst>
                </a:gridCol>
                <a:gridCol w="576072">
                  <a:extLst>
                    <a:ext uri="{9D8B030D-6E8A-4147-A177-3AD203B41FA5}">
                      <a16:colId xmlns:a16="http://schemas.microsoft.com/office/drawing/2014/main" val="592944994"/>
                    </a:ext>
                  </a:extLst>
                </a:gridCol>
                <a:gridCol w="576072">
                  <a:extLst>
                    <a:ext uri="{9D8B030D-6E8A-4147-A177-3AD203B41FA5}">
                      <a16:colId xmlns:a16="http://schemas.microsoft.com/office/drawing/2014/main" val="1516844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7344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- 2021-11-15 17:03:02</a:t>
                      </a:r>
                      <a:r>
                        <a:rPr kumimoji="0" lang="en-US" sz="1000" b="0" i="0" u="none" strike="noStrike" kern="1200" cap="none" spc="0" normalizeH="0" baseline="0" noProof="0">
                          <a:ln>
                            <a:noFill/>
                          </a:ln>
                          <a:solidFill>
                            <a:prstClr val="black"/>
                          </a:solidFill>
                          <a:effectLst/>
                          <a:uLnTx/>
                          <a:uFillTx/>
                          <a:latin typeface="+mn-lt"/>
                          <a:ea typeface="+mn-ea"/>
                          <a:cs typeface="+mn-cs"/>
                        </a:rPr>
                        <a:t>
 Butter is probably the most crucial ingredient when it comes to baking successfully. So, before you start a new recipe, keep the following tip in mind:
If a recipe states cold or melted butter, stick to it. Different temperatures have a huge impact on the outcome.
Shop for your favourite SCS products from Lazada, The Culina Co.: https://bit.ly/SCSMYLazada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459228451"/>
                  </a:ext>
                </a:extLst>
              </a:tr>
            </a:tbl>
          </a:graphicData>
        </a:graphic>
      </p:graphicFrame>
      <p:sp>
        <p:nvSpPr>
          <p:cNvPr id="4" name="Text Placeholder 3">
            <a:extLst>
              <a:ext uri="{FF2B5EF4-FFF2-40B4-BE49-F238E27FC236}">
                <a16:creationId xmlns:a16="http://schemas.microsoft.com/office/drawing/2014/main" id="{0DB7521B-6D2A-463A-9ACA-452053D9AED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096985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0C9CD-4AF2-4A40-ADE6-78A0BD717AC8}"/>
              </a:ext>
            </a:extLst>
          </p:cNvPr>
          <p:cNvSpPr>
            <a:spLocks noGrp="1"/>
          </p:cNvSpPr>
          <p:nvPr>
            <p:ph type="title"/>
          </p:nvPr>
        </p:nvSpPr>
        <p:spPr/>
        <p:txBody>
          <a:bodyPr/>
          <a:lstStyle/>
          <a:p>
            <a:r>
              <a:rPr lang="en-US"/>
              <a:t>Facebook Facebook FB - Own Posts Table I-Rate (Insights)  | SCS Dairy MY - 18 of 25</a:t>
            </a:r>
          </a:p>
        </p:txBody>
      </p:sp>
      <p:graphicFrame>
        <p:nvGraphicFramePr>
          <p:cNvPr id="5" name="Table Placeholder 4">
            <a:extLst>
              <a:ext uri="{FF2B5EF4-FFF2-40B4-BE49-F238E27FC236}">
                <a16:creationId xmlns:a16="http://schemas.microsoft.com/office/drawing/2014/main" id="{026A61A9-4838-46DF-8302-6FC3A056D221}"/>
              </a:ext>
            </a:extLst>
          </p:cNvPr>
          <p:cNvGraphicFramePr>
            <a:graphicFrameLocks noGrp="1"/>
          </p:cNvGraphicFramePr>
          <p:nvPr>
            <p:ph type="tbl" sz="quarter" idx="13"/>
            <p:extLst>
              <p:ext uri="{D42A27DB-BD31-4B8C-83A1-F6EECF244321}">
                <p14:modId xmlns:p14="http://schemas.microsoft.com/office/powerpoint/2010/main" val="1410632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01782427"/>
                    </a:ext>
                  </a:extLst>
                </a:gridCol>
                <a:gridCol w="740664">
                  <a:extLst>
                    <a:ext uri="{9D8B030D-6E8A-4147-A177-3AD203B41FA5}">
                      <a16:colId xmlns:a16="http://schemas.microsoft.com/office/drawing/2014/main" val="2198273592"/>
                    </a:ext>
                  </a:extLst>
                </a:gridCol>
                <a:gridCol w="740664">
                  <a:extLst>
                    <a:ext uri="{9D8B030D-6E8A-4147-A177-3AD203B41FA5}">
                      <a16:colId xmlns:a16="http://schemas.microsoft.com/office/drawing/2014/main" val="127998560"/>
                    </a:ext>
                  </a:extLst>
                </a:gridCol>
                <a:gridCol w="576072">
                  <a:extLst>
                    <a:ext uri="{9D8B030D-6E8A-4147-A177-3AD203B41FA5}">
                      <a16:colId xmlns:a16="http://schemas.microsoft.com/office/drawing/2014/main" val="3207671439"/>
                    </a:ext>
                  </a:extLst>
                </a:gridCol>
                <a:gridCol w="576072">
                  <a:extLst>
                    <a:ext uri="{9D8B030D-6E8A-4147-A177-3AD203B41FA5}">
                      <a16:colId xmlns:a16="http://schemas.microsoft.com/office/drawing/2014/main" val="3560874999"/>
                    </a:ext>
                  </a:extLst>
                </a:gridCol>
                <a:gridCol w="493776">
                  <a:extLst>
                    <a:ext uri="{9D8B030D-6E8A-4147-A177-3AD203B41FA5}">
                      <a16:colId xmlns:a16="http://schemas.microsoft.com/office/drawing/2014/main" val="1565992351"/>
                    </a:ext>
                  </a:extLst>
                </a:gridCol>
                <a:gridCol w="576072">
                  <a:extLst>
                    <a:ext uri="{9D8B030D-6E8A-4147-A177-3AD203B41FA5}">
                      <a16:colId xmlns:a16="http://schemas.microsoft.com/office/drawing/2014/main" val="3164726191"/>
                    </a:ext>
                  </a:extLst>
                </a:gridCol>
                <a:gridCol w="576072">
                  <a:extLst>
                    <a:ext uri="{9D8B030D-6E8A-4147-A177-3AD203B41FA5}">
                      <a16:colId xmlns:a16="http://schemas.microsoft.com/office/drawing/2014/main" val="1040347748"/>
                    </a:ext>
                  </a:extLst>
                </a:gridCol>
                <a:gridCol w="576072">
                  <a:extLst>
                    <a:ext uri="{9D8B030D-6E8A-4147-A177-3AD203B41FA5}">
                      <a16:colId xmlns:a16="http://schemas.microsoft.com/office/drawing/2014/main" val="802724932"/>
                    </a:ext>
                  </a:extLst>
                </a:gridCol>
                <a:gridCol w="576072">
                  <a:extLst>
                    <a:ext uri="{9D8B030D-6E8A-4147-A177-3AD203B41FA5}">
                      <a16:colId xmlns:a16="http://schemas.microsoft.com/office/drawing/2014/main" val="3988948664"/>
                    </a:ext>
                  </a:extLst>
                </a:gridCol>
                <a:gridCol w="576072">
                  <a:extLst>
                    <a:ext uri="{9D8B030D-6E8A-4147-A177-3AD203B41FA5}">
                      <a16:colId xmlns:a16="http://schemas.microsoft.com/office/drawing/2014/main" val="853483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67225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- 2021-11-14 12:05:00</a:t>
                      </a:r>
                      <a:r>
                        <a:rPr kumimoji="0" lang="en-US" sz="1000" b="0" i="0" u="none" strike="noStrike" kern="1200" cap="none" spc="0" normalizeH="0" baseline="0" noProof="0">
                          <a:ln>
                            <a:noFill/>
                          </a:ln>
                          <a:solidFill>
                            <a:prstClr val="black"/>
                          </a:solidFill>
                          <a:effectLst/>
                          <a:uLnTx/>
                          <a:uFillTx/>
                          <a:latin typeface="+mn-lt"/>
                          <a:ea typeface="+mn-ea"/>
                          <a:cs typeface="+mn-cs"/>
                        </a:rPr>
                        <a:t>
 Made with fresh milk and cream, SCS Cream Cheese with its smooth, velvety texture and wholesome taste is just perfect to bake a cheesecake. 
What do you like to bake using SCS Cream Cheese? Tell us in the comments section below.
#SCSCreamCheese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3923554007"/>
                  </a:ext>
                </a:extLst>
              </a:tr>
            </a:tbl>
          </a:graphicData>
        </a:graphic>
      </p:graphicFrame>
      <p:sp>
        <p:nvSpPr>
          <p:cNvPr id="4" name="Text Placeholder 3">
            <a:extLst>
              <a:ext uri="{FF2B5EF4-FFF2-40B4-BE49-F238E27FC236}">
                <a16:creationId xmlns:a16="http://schemas.microsoft.com/office/drawing/2014/main" id="{19538D23-84E2-4943-8811-F334ECDA402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354828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C3CA3-860B-45FD-A4F8-C841F67A628E}"/>
              </a:ext>
            </a:extLst>
          </p:cNvPr>
          <p:cNvSpPr>
            <a:spLocks noGrp="1"/>
          </p:cNvSpPr>
          <p:nvPr>
            <p:ph type="title"/>
          </p:nvPr>
        </p:nvSpPr>
        <p:spPr/>
        <p:txBody>
          <a:bodyPr/>
          <a:lstStyle/>
          <a:p>
            <a:r>
              <a:rPr lang="en-US"/>
              <a:t>Facebook Facebook FB - Own Posts Table I-Rate (Insights)  | SCS Dairy MY - 19 of 25</a:t>
            </a:r>
          </a:p>
        </p:txBody>
      </p:sp>
      <p:graphicFrame>
        <p:nvGraphicFramePr>
          <p:cNvPr id="5" name="Table Placeholder 4">
            <a:extLst>
              <a:ext uri="{FF2B5EF4-FFF2-40B4-BE49-F238E27FC236}">
                <a16:creationId xmlns:a16="http://schemas.microsoft.com/office/drawing/2014/main" id="{CB1DA438-6536-41E3-B288-E66E6A0981B8}"/>
              </a:ext>
            </a:extLst>
          </p:cNvPr>
          <p:cNvGraphicFramePr>
            <a:graphicFrameLocks noGrp="1"/>
          </p:cNvGraphicFramePr>
          <p:nvPr>
            <p:ph type="tbl" sz="quarter" idx="13"/>
            <p:extLst>
              <p:ext uri="{D42A27DB-BD31-4B8C-83A1-F6EECF244321}">
                <p14:modId xmlns:p14="http://schemas.microsoft.com/office/powerpoint/2010/main" val="17591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82998421"/>
                    </a:ext>
                  </a:extLst>
                </a:gridCol>
                <a:gridCol w="740664">
                  <a:extLst>
                    <a:ext uri="{9D8B030D-6E8A-4147-A177-3AD203B41FA5}">
                      <a16:colId xmlns:a16="http://schemas.microsoft.com/office/drawing/2014/main" val="997503585"/>
                    </a:ext>
                  </a:extLst>
                </a:gridCol>
                <a:gridCol w="740664">
                  <a:extLst>
                    <a:ext uri="{9D8B030D-6E8A-4147-A177-3AD203B41FA5}">
                      <a16:colId xmlns:a16="http://schemas.microsoft.com/office/drawing/2014/main" val="796818084"/>
                    </a:ext>
                  </a:extLst>
                </a:gridCol>
                <a:gridCol w="576072">
                  <a:extLst>
                    <a:ext uri="{9D8B030D-6E8A-4147-A177-3AD203B41FA5}">
                      <a16:colId xmlns:a16="http://schemas.microsoft.com/office/drawing/2014/main" val="2519381125"/>
                    </a:ext>
                  </a:extLst>
                </a:gridCol>
                <a:gridCol w="576072">
                  <a:extLst>
                    <a:ext uri="{9D8B030D-6E8A-4147-A177-3AD203B41FA5}">
                      <a16:colId xmlns:a16="http://schemas.microsoft.com/office/drawing/2014/main" val="8700476"/>
                    </a:ext>
                  </a:extLst>
                </a:gridCol>
                <a:gridCol w="493776">
                  <a:extLst>
                    <a:ext uri="{9D8B030D-6E8A-4147-A177-3AD203B41FA5}">
                      <a16:colId xmlns:a16="http://schemas.microsoft.com/office/drawing/2014/main" val="351310042"/>
                    </a:ext>
                  </a:extLst>
                </a:gridCol>
                <a:gridCol w="576072">
                  <a:extLst>
                    <a:ext uri="{9D8B030D-6E8A-4147-A177-3AD203B41FA5}">
                      <a16:colId xmlns:a16="http://schemas.microsoft.com/office/drawing/2014/main" val="3679923529"/>
                    </a:ext>
                  </a:extLst>
                </a:gridCol>
                <a:gridCol w="576072">
                  <a:extLst>
                    <a:ext uri="{9D8B030D-6E8A-4147-A177-3AD203B41FA5}">
                      <a16:colId xmlns:a16="http://schemas.microsoft.com/office/drawing/2014/main" val="3796572510"/>
                    </a:ext>
                  </a:extLst>
                </a:gridCol>
                <a:gridCol w="576072">
                  <a:extLst>
                    <a:ext uri="{9D8B030D-6E8A-4147-A177-3AD203B41FA5}">
                      <a16:colId xmlns:a16="http://schemas.microsoft.com/office/drawing/2014/main" val="4007454824"/>
                    </a:ext>
                  </a:extLst>
                </a:gridCol>
                <a:gridCol w="576072">
                  <a:extLst>
                    <a:ext uri="{9D8B030D-6E8A-4147-A177-3AD203B41FA5}">
                      <a16:colId xmlns:a16="http://schemas.microsoft.com/office/drawing/2014/main" val="3843693126"/>
                    </a:ext>
                  </a:extLst>
                </a:gridCol>
                <a:gridCol w="576072">
                  <a:extLst>
                    <a:ext uri="{9D8B030D-6E8A-4147-A177-3AD203B41FA5}">
                      <a16:colId xmlns:a16="http://schemas.microsoft.com/office/drawing/2014/main" val="664677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8798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- 2021-11-12 17:57:32</a:t>
                      </a:r>
                      <a:r>
                        <a:rPr kumimoji="0" lang="en-US" sz="1000" b="0" i="0" u="none" strike="noStrike" kern="1200" cap="none" spc="0" normalizeH="0" baseline="0" noProof="0">
                          <a:ln>
                            <a:noFill/>
                          </a:ln>
                          <a:solidFill>
                            <a:prstClr val="black"/>
                          </a:solidFill>
                          <a:effectLst/>
                          <a:uLnTx/>
                          <a:uFillTx/>
                          <a:latin typeface="+mn-lt"/>
                          <a:ea typeface="+mn-ea"/>
                          <a:cs typeface="+mn-cs"/>
                        </a:rPr>
                        <a:t>
 Turn your regular dinner into a feast with this delicious Roasted Boneless Chicken Leg made with SCS Rosemary &amp; Herbs Spreadable Butter. 
Tender and juicy chicken with the aromatic SCS Rosemary &amp; Herbs Spreadable Butter will be an effortless treat!
Roasted Boneless Chicken Leg with SCS Rosemary &amp; Herbs Spreadable Butter
What you’ll need: 
30g SCS Rosemary &amp; Herbs Spreadable Butter
200g Boneless chicken leg
2g salt
2g White pepper
2g Garlic powder
Let’s Cook:
1. Brush the chicken with SCS Rosemary &amp; Herbs Spreadable Butter and seasoning well.
2. Bake for 180°C for 20 minutes.
3. Ready to be served. 
#SCSSpreadableButter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extLst>
                  <a:ext uri="{0D108BD9-81ED-4DB2-BD59-A6C34878D82A}">
                    <a16:rowId xmlns:a16="http://schemas.microsoft.com/office/drawing/2014/main" val="2607958745"/>
                  </a:ext>
                </a:extLst>
              </a:tr>
            </a:tbl>
          </a:graphicData>
        </a:graphic>
      </p:graphicFrame>
      <p:sp>
        <p:nvSpPr>
          <p:cNvPr id="4" name="Text Placeholder 3">
            <a:extLst>
              <a:ext uri="{FF2B5EF4-FFF2-40B4-BE49-F238E27FC236}">
                <a16:creationId xmlns:a16="http://schemas.microsoft.com/office/drawing/2014/main" id="{F74168E7-AD4F-4DD4-9871-946F48CB46C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29680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6261-8806-449E-8474-616E61DCD4C3}"/>
              </a:ext>
            </a:extLst>
          </p:cNvPr>
          <p:cNvSpPr>
            <a:spLocks noGrp="1"/>
          </p:cNvSpPr>
          <p:nvPr>
            <p:ph type="title"/>
          </p:nvPr>
        </p:nvSpPr>
        <p:spPr/>
        <p:txBody>
          <a:bodyPr/>
          <a:lstStyle/>
          <a:p>
            <a:r>
              <a:rPr lang="en-US"/>
              <a:t>Facebook Facebook FB - Own Posts Table I-Rate (Insights)  | SCS Dairy MY - 20 of 25</a:t>
            </a:r>
          </a:p>
        </p:txBody>
      </p:sp>
      <p:graphicFrame>
        <p:nvGraphicFramePr>
          <p:cNvPr id="5" name="Table Placeholder 4">
            <a:extLst>
              <a:ext uri="{FF2B5EF4-FFF2-40B4-BE49-F238E27FC236}">
                <a16:creationId xmlns:a16="http://schemas.microsoft.com/office/drawing/2014/main" id="{D3032B3B-3D72-46CB-B913-32428BCAABCF}"/>
              </a:ext>
            </a:extLst>
          </p:cNvPr>
          <p:cNvGraphicFramePr>
            <a:graphicFrameLocks noGrp="1"/>
          </p:cNvGraphicFramePr>
          <p:nvPr>
            <p:ph type="tbl" sz="quarter" idx="13"/>
            <p:extLst>
              <p:ext uri="{D42A27DB-BD31-4B8C-83A1-F6EECF244321}">
                <p14:modId xmlns:p14="http://schemas.microsoft.com/office/powerpoint/2010/main" val="2964447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14437646"/>
                    </a:ext>
                  </a:extLst>
                </a:gridCol>
                <a:gridCol w="740664">
                  <a:extLst>
                    <a:ext uri="{9D8B030D-6E8A-4147-A177-3AD203B41FA5}">
                      <a16:colId xmlns:a16="http://schemas.microsoft.com/office/drawing/2014/main" val="2136210431"/>
                    </a:ext>
                  </a:extLst>
                </a:gridCol>
                <a:gridCol w="740664">
                  <a:extLst>
                    <a:ext uri="{9D8B030D-6E8A-4147-A177-3AD203B41FA5}">
                      <a16:colId xmlns:a16="http://schemas.microsoft.com/office/drawing/2014/main" val="3276167644"/>
                    </a:ext>
                  </a:extLst>
                </a:gridCol>
                <a:gridCol w="576072">
                  <a:extLst>
                    <a:ext uri="{9D8B030D-6E8A-4147-A177-3AD203B41FA5}">
                      <a16:colId xmlns:a16="http://schemas.microsoft.com/office/drawing/2014/main" val="1609684127"/>
                    </a:ext>
                  </a:extLst>
                </a:gridCol>
                <a:gridCol w="576072">
                  <a:extLst>
                    <a:ext uri="{9D8B030D-6E8A-4147-A177-3AD203B41FA5}">
                      <a16:colId xmlns:a16="http://schemas.microsoft.com/office/drawing/2014/main" val="1440033264"/>
                    </a:ext>
                  </a:extLst>
                </a:gridCol>
                <a:gridCol w="493776">
                  <a:extLst>
                    <a:ext uri="{9D8B030D-6E8A-4147-A177-3AD203B41FA5}">
                      <a16:colId xmlns:a16="http://schemas.microsoft.com/office/drawing/2014/main" val="1808333667"/>
                    </a:ext>
                  </a:extLst>
                </a:gridCol>
                <a:gridCol w="576072">
                  <a:extLst>
                    <a:ext uri="{9D8B030D-6E8A-4147-A177-3AD203B41FA5}">
                      <a16:colId xmlns:a16="http://schemas.microsoft.com/office/drawing/2014/main" val="2138350905"/>
                    </a:ext>
                  </a:extLst>
                </a:gridCol>
                <a:gridCol w="576072">
                  <a:extLst>
                    <a:ext uri="{9D8B030D-6E8A-4147-A177-3AD203B41FA5}">
                      <a16:colId xmlns:a16="http://schemas.microsoft.com/office/drawing/2014/main" val="2064186367"/>
                    </a:ext>
                  </a:extLst>
                </a:gridCol>
                <a:gridCol w="576072">
                  <a:extLst>
                    <a:ext uri="{9D8B030D-6E8A-4147-A177-3AD203B41FA5}">
                      <a16:colId xmlns:a16="http://schemas.microsoft.com/office/drawing/2014/main" val="3488974000"/>
                    </a:ext>
                  </a:extLst>
                </a:gridCol>
                <a:gridCol w="576072">
                  <a:extLst>
                    <a:ext uri="{9D8B030D-6E8A-4147-A177-3AD203B41FA5}">
                      <a16:colId xmlns:a16="http://schemas.microsoft.com/office/drawing/2014/main" val="1706066929"/>
                    </a:ext>
                  </a:extLst>
                </a:gridCol>
                <a:gridCol w="576072">
                  <a:extLst>
                    <a:ext uri="{9D8B030D-6E8A-4147-A177-3AD203B41FA5}">
                      <a16:colId xmlns:a16="http://schemas.microsoft.com/office/drawing/2014/main" val="2193667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66541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- 2021-11-10 14:04:01</a:t>
                      </a:r>
                      <a:r>
                        <a:rPr kumimoji="0" lang="en-US" sz="1000" b="0" i="0" u="none" strike="noStrike" kern="1200" cap="none" spc="0" normalizeH="0" baseline="0" noProof="0">
                          <a:ln>
                            <a:noFill/>
                          </a:ln>
                          <a:solidFill>
                            <a:prstClr val="black"/>
                          </a:solidFill>
                          <a:effectLst/>
                          <a:uLnTx/>
                          <a:uFillTx/>
                          <a:latin typeface="+mn-lt"/>
                          <a:ea typeface="+mn-ea"/>
                          <a:cs typeface="+mn-cs"/>
                        </a:rPr>
                        <a:t>
 “SCS Spreadable Butter is a versatile product! It is convenient and perfect to eat with anything! My whole family loves it!”
WaiFong Low - SCS Fan
We love it when our fans shower us with their love!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4048644725"/>
                  </a:ext>
                </a:extLst>
              </a:tr>
            </a:tbl>
          </a:graphicData>
        </a:graphic>
      </p:graphicFrame>
      <p:sp>
        <p:nvSpPr>
          <p:cNvPr id="4" name="Text Placeholder 3">
            <a:extLst>
              <a:ext uri="{FF2B5EF4-FFF2-40B4-BE49-F238E27FC236}">
                <a16:creationId xmlns:a16="http://schemas.microsoft.com/office/drawing/2014/main" id="{80400E32-68AF-4780-B782-0943DF369FD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108465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E4EDD-1646-49F1-9DF1-12D36AB4A768}"/>
              </a:ext>
            </a:extLst>
          </p:cNvPr>
          <p:cNvSpPr>
            <a:spLocks noGrp="1"/>
          </p:cNvSpPr>
          <p:nvPr>
            <p:ph type="title"/>
          </p:nvPr>
        </p:nvSpPr>
        <p:spPr/>
        <p:txBody>
          <a:bodyPr/>
          <a:lstStyle/>
          <a:p>
            <a:r>
              <a:rPr lang="en-US"/>
              <a:t>Facebook Facebook FB - Own Posts Table I-Rate (Insights)  | SCS Dairy MY - 21 of 25</a:t>
            </a:r>
          </a:p>
        </p:txBody>
      </p:sp>
      <p:graphicFrame>
        <p:nvGraphicFramePr>
          <p:cNvPr id="5" name="Table Placeholder 4">
            <a:extLst>
              <a:ext uri="{FF2B5EF4-FFF2-40B4-BE49-F238E27FC236}">
                <a16:creationId xmlns:a16="http://schemas.microsoft.com/office/drawing/2014/main" id="{945FC510-C774-4CD7-899F-66AB8D037A58}"/>
              </a:ext>
            </a:extLst>
          </p:cNvPr>
          <p:cNvGraphicFramePr>
            <a:graphicFrameLocks noGrp="1"/>
          </p:cNvGraphicFramePr>
          <p:nvPr>
            <p:ph type="tbl" sz="quarter" idx="13"/>
            <p:extLst>
              <p:ext uri="{D42A27DB-BD31-4B8C-83A1-F6EECF244321}">
                <p14:modId xmlns:p14="http://schemas.microsoft.com/office/powerpoint/2010/main" val="2483636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46739116"/>
                    </a:ext>
                  </a:extLst>
                </a:gridCol>
                <a:gridCol w="740664">
                  <a:extLst>
                    <a:ext uri="{9D8B030D-6E8A-4147-A177-3AD203B41FA5}">
                      <a16:colId xmlns:a16="http://schemas.microsoft.com/office/drawing/2014/main" val="1935194425"/>
                    </a:ext>
                  </a:extLst>
                </a:gridCol>
                <a:gridCol w="740664">
                  <a:extLst>
                    <a:ext uri="{9D8B030D-6E8A-4147-A177-3AD203B41FA5}">
                      <a16:colId xmlns:a16="http://schemas.microsoft.com/office/drawing/2014/main" val="2179886232"/>
                    </a:ext>
                  </a:extLst>
                </a:gridCol>
                <a:gridCol w="576072">
                  <a:extLst>
                    <a:ext uri="{9D8B030D-6E8A-4147-A177-3AD203B41FA5}">
                      <a16:colId xmlns:a16="http://schemas.microsoft.com/office/drawing/2014/main" val="784466605"/>
                    </a:ext>
                  </a:extLst>
                </a:gridCol>
                <a:gridCol w="576072">
                  <a:extLst>
                    <a:ext uri="{9D8B030D-6E8A-4147-A177-3AD203B41FA5}">
                      <a16:colId xmlns:a16="http://schemas.microsoft.com/office/drawing/2014/main" val="3647850602"/>
                    </a:ext>
                  </a:extLst>
                </a:gridCol>
                <a:gridCol w="493776">
                  <a:extLst>
                    <a:ext uri="{9D8B030D-6E8A-4147-A177-3AD203B41FA5}">
                      <a16:colId xmlns:a16="http://schemas.microsoft.com/office/drawing/2014/main" val="1169024939"/>
                    </a:ext>
                  </a:extLst>
                </a:gridCol>
                <a:gridCol w="576072">
                  <a:extLst>
                    <a:ext uri="{9D8B030D-6E8A-4147-A177-3AD203B41FA5}">
                      <a16:colId xmlns:a16="http://schemas.microsoft.com/office/drawing/2014/main" val="3081584849"/>
                    </a:ext>
                  </a:extLst>
                </a:gridCol>
                <a:gridCol w="576072">
                  <a:extLst>
                    <a:ext uri="{9D8B030D-6E8A-4147-A177-3AD203B41FA5}">
                      <a16:colId xmlns:a16="http://schemas.microsoft.com/office/drawing/2014/main" val="43185464"/>
                    </a:ext>
                  </a:extLst>
                </a:gridCol>
                <a:gridCol w="576072">
                  <a:extLst>
                    <a:ext uri="{9D8B030D-6E8A-4147-A177-3AD203B41FA5}">
                      <a16:colId xmlns:a16="http://schemas.microsoft.com/office/drawing/2014/main" val="3856235028"/>
                    </a:ext>
                  </a:extLst>
                </a:gridCol>
                <a:gridCol w="576072">
                  <a:extLst>
                    <a:ext uri="{9D8B030D-6E8A-4147-A177-3AD203B41FA5}">
                      <a16:colId xmlns:a16="http://schemas.microsoft.com/office/drawing/2014/main" val="4037732998"/>
                    </a:ext>
                  </a:extLst>
                </a:gridCol>
                <a:gridCol w="576072">
                  <a:extLst>
                    <a:ext uri="{9D8B030D-6E8A-4147-A177-3AD203B41FA5}">
                      <a16:colId xmlns:a16="http://schemas.microsoft.com/office/drawing/2014/main" val="1793033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81468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- 2021-11-10 00:05:03</a:t>
                      </a:r>
                      <a:r>
                        <a:rPr kumimoji="0" lang="en-US" sz="1000" b="0" i="0" u="none" strike="noStrike" kern="1200" cap="none" spc="0" normalizeH="0" baseline="0" noProof="0">
                          <a:ln>
                            <a:noFill/>
                          </a:ln>
                          <a:solidFill>
                            <a:prstClr val="black"/>
                          </a:solidFill>
                          <a:effectLst/>
                          <a:uLnTx/>
                          <a:uFillTx/>
                          <a:latin typeface="+mn-lt"/>
                          <a:ea typeface="+mn-ea"/>
                          <a:cs typeface="+mn-cs"/>
                        </a:rPr>
                        <a:t>
 🎉 SCS Lazada 11.11 Sale is here! Now is your chance to get up to 30% OFF from our BIGGEST ONE DAY Sale on all your favourite SCS products!🎉😱 
Do not miss out on this amazing sale and also get FREE DELIVERY with purchases above RM50!
Wait no further and stock up on all the SCS products you love!
Add to cart now and check out on 11.11! 👉 https://bit.ly/SCSMYLazada
Prices are valid on 11 November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extLst>
                  <a:ext uri="{0D108BD9-81ED-4DB2-BD59-A6C34878D82A}">
                    <a16:rowId xmlns:a16="http://schemas.microsoft.com/office/drawing/2014/main" val="2654521911"/>
                  </a:ext>
                </a:extLst>
              </a:tr>
            </a:tbl>
          </a:graphicData>
        </a:graphic>
      </p:graphicFrame>
      <p:sp>
        <p:nvSpPr>
          <p:cNvPr id="4" name="Text Placeholder 3">
            <a:extLst>
              <a:ext uri="{FF2B5EF4-FFF2-40B4-BE49-F238E27FC236}">
                <a16:creationId xmlns:a16="http://schemas.microsoft.com/office/drawing/2014/main" id="{FB1E9564-2207-42B6-A92A-698AAC201C4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955255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24C3A-2DE1-4F14-833B-4B6B8754D72F}"/>
              </a:ext>
            </a:extLst>
          </p:cNvPr>
          <p:cNvSpPr>
            <a:spLocks noGrp="1"/>
          </p:cNvSpPr>
          <p:nvPr>
            <p:ph type="title"/>
          </p:nvPr>
        </p:nvSpPr>
        <p:spPr/>
        <p:txBody>
          <a:bodyPr/>
          <a:lstStyle/>
          <a:p>
            <a:r>
              <a:rPr lang="en-US"/>
              <a:t>Facebook Facebook FB - Own Posts Table I-Rate (Insights)  | SCS Dairy MY - 22 of 25</a:t>
            </a:r>
          </a:p>
        </p:txBody>
      </p:sp>
      <p:graphicFrame>
        <p:nvGraphicFramePr>
          <p:cNvPr id="5" name="Table Placeholder 4">
            <a:extLst>
              <a:ext uri="{FF2B5EF4-FFF2-40B4-BE49-F238E27FC236}">
                <a16:creationId xmlns:a16="http://schemas.microsoft.com/office/drawing/2014/main" id="{7085D497-4185-4525-938E-DFBE3CB12B50}"/>
              </a:ext>
            </a:extLst>
          </p:cNvPr>
          <p:cNvGraphicFramePr>
            <a:graphicFrameLocks noGrp="1"/>
          </p:cNvGraphicFramePr>
          <p:nvPr>
            <p:ph type="tbl" sz="quarter" idx="13"/>
            <p:extLst>
              <p:ext uri="{D42A27DB-BD31-4B8C-83A1-F6EECF244321}">
                <p14:modId xmlns:p14="http://schemas.microsoft.com/office/powerpoint/2010/main" val="3784934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66019507"/>
                    </a:ext>
                  </a:extLst>
                </a:gridCol>
                <a:gridCol w="740664">
                  <a:extLst>
                    <a:ext uri="{9D8B030D-6E8A-4147-A177-3AD203B41FA5}">
                      <a16:colId xmlns:a16="http://schemas.microsoft.com/office/drawing/2014/main" val="2368476103"/>
                    </a:ext>
                  </a:extLst>
                </a:gridCol>
                <a:gridCol w="740664">
                  <a:extLst>
                    <a:ext uri="{9D8B030D-6E8A-4147-A177-3AD203B41FA5}">
                      <a16:colId xmlns:a16="http://schemas.microsoft.com/office/drawing/2014/main" val="610810818"/>
                    </a:ext>
                  </a:extLst>
                </a:gridCol>
                <a:gridCol w="576072">
                  <a:extLst>
                    <a:ext uri="{9D8B030D-6E8A-4147-A177-3AD203B41FA5}">
                      <a16:colId xmlns:a16="http://schemas.microsoft.com/office/drawing/2014/main" val="4053287664"/>
                    </a:ext>
                  </a:extLst>
                </a:gridCol>
                <a:gridCol w="576072">
                  <a:extLst>
                    <a:ext uri="{9D8B030D-6E8A-4147-A177-3AD203B41FA5}">
                      <a16:colId xmlns:a16="http://schemas.microsoft.com/office/drawing/2014/main" val="3772607164"/>
                    </a:ext>
                  </a:extLst>
                </a:gridCol>
                <a:gridCol w="493776">
                  <a:extLst>
                    <a:ext uri="{9D8B030D-6E8A-4147-A177-3AD203B41FA5}">
                      <a16:colId xmlns:a16="http://schemas.microsoft.com/office/drawing/2014/main" val="1533934753"/>
                    </a:ext>
                  </a:extLst>
                </a:gridCol>
                <a:gridCol w="576072">
                  <a:extLst>
                    <a:ext uri="{9D8B030D-6E8A-4147-A177-3AD203B41FA5}">
                      <a16:colId xmlns:a16="http://schemas.microsoft.com/office/drawing/2014/main" val="3650015583"/>
                    </a:ext>
                  </a:extLst>
                </a:gridCol>
                <a:gridCol w="576072">
                  <a:extLst>
                    <a:ext uri="{9D8B030D-6E8A-4147-A177-3AD203B41FA5}">
                      <a16:colId xmlns:a16="http://schemas.microsoft.com/office/drawing/2014/main" val="25051182"/>
                    </a:ext>
                  </a:extLst>
                </a:gridCol>
                <a:gridCol w="576072">
                  <a:extLst>
                    <a:ext uri="{9D8B030D-6E8A-4147-A177-3AD203B41FA5}">
                      <a16:colId xmlns:a16="http://schemas.microsoft.com/office/drawing/2014/main" val="3395777155"/>
                    </a:ext>
                  </a:extLst>
                </a:gridCol>
                <a:gridCol w="576072">
                  <a:extLst>
                    <a:ext uri="{9D8B030D-6E8A-4147-A177-3AD203B41FA5}">
                      <a16:colId xmlns:a16="http://schemas.microsoft.com/office/drawing/2014/main" val="3983020150"/>
                    </a:ext>
                  </a:extLst>
                </a:gridCol>
                <a:gridCol w="576072">
                  <a:extLst>
                    <a:ext uri="{9D8B030D-6E8A-4147-A177-3AD203B41FA5}">
                      <a16:colId xmlns:a16="http://schemas.microsoft.com/office/drawing/2014/main" val="215565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420592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- 2021-11-08 14:02:00</a:t>
                      </a:r>
                      <a:r>
                        <a:rPr kumimoji="0" lang="en-US" sz="1000" b="0" i="0" u="none" strike="noStrike" kern="1200" cap="none" spc="0" normalizeH="0" baseline="0" noProof="0">
                          <a:ln>
                            <a:noFill/>
                          </a:ln>
                          <a:solidFill>
                            <a:prstClr val="black"/>
                          </a:solidFill>
                          <a:effectLst/>
                          <a:uLnTx/>
                          <a:uFillTx/>
                          <a:latin typeface="+mn-lt"/>
                          <a:ea typeface="+mn-ea"/>
                          <a:cs typeface="+mn-cs"/>
                        </a:rPr>
                        <a:t>
 To make perfect chocolate ganache, warm the cream to 80°C in a saucepan and pour over the chocolate pieces in a bowl. Cover with cling film and allow to sit for 5-7 minutes. Stir through with a whisk or fork to get that glossy ganache.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231606675"/>
                  </a:ext>
                </a:extLst>
              </a:tr>
            </a:tbl>
          </a:graphicData>
        </a:graphic>
      </p:graphicFrame>
      <p:sp>
        <p:nvSpPr>
          <p:cNvPr id="4" name="Text Placeholder 3">
            <a:extLst>
              <a:ext uri="{FF2B5EF4-FFF2-40B4-BE49-F238E27FC236}">
                <a16:creationId xmlns:a16="http://schemas.microsoft.com/office/drawing/2014/main" id="{AA1B612E-3854-4574-9CB8-579715466CF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48429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319AC-5147-4780-810B-845B437E6591}"/>
              </a:ext>
            </a:extLst>
          </p:cNvPr>
          <p:cNvSpPr>
            <a:spLocks noGrp="1"/>
          </p:cNvSpPr>
          <p:nvPr>
            <p:ph type="title"/>
          </p:nvPr>
        </p:nvSpPr>
        <p:spPr/>
        <p:txBody>
          <a:bodyPr/>
          <a:lstStyle/>
          <a:p>
            <a:r>
              <a:rPr lang="en-US"/>
              <a:t>Facebook Facebook FB - Own Posts Table I-Rate (Insights)  | SCS Dairy MY - 23 of 25</a:t>
            </a:r>
          </a:p>
        </p:txBody>
      </p:sp>
      <p:graphicFrame>
        <p:nvGraphicFramePr>
          <p:cNvPr id="5" name="Table Placeholder 4">
            <a:extLst>
              <a:ext uri="{FF2B5EF4-FFF2-40B4-BE49-F238E27FC236}">
                <a16:creationId xmlns:a16="http://schemas.microsoft.com/office/drawing/2014/main" id="{6F601948-1C6A-4D22-B96D-3C0BF2B3C0EB}"/>
              </a:ext>
            </a:extLst>
          </p:cNvPr>
          <p:cNvGraphicFramePr>
            <a:graphicFrameLocks noGrp="1"/>
          </p:cNvGraphicFramePr>
          <p:nvPr>
            <p:ph type="tbl" sz="quarter" idx="13"/>
            <p:extLst>
              <p:ext uri="{D42A27DB-BD31-4B8C-83A1-F6EECF244321}">
                <p14:modId xmlns:p14="http://schemas.microsoft.com/office/powerpoint/2010/main" val="2659659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31398133"/>
                    </a:ext>
                  </a:extLst>
                </a:gridCol>
                <a:gridCol w="740664">
                  <a:extLst>
                    <a:ext uri="{9D8B030D-6E8A-4147-A177-3AD203B41FA5}">
                      <a16:colId xmlns:a16="http://schemas.microsoft.com/office/drawing/2014/main" val="2866204243"/>
                    </a:ext>
                  </a:extLst>
                </a:gridCol>
                <a:gridCol w="740664">
                  <a:extLst>
                    <a:ext uri="{9D8B030D-6E8A-4147-A177-3AD203B41FA5}">
                      <a16:colId xmlns:a16="http://schemas.microsoft.com/office/drawing/2014/main" val="3452186721"/>
                    </a:ext>
                  </a:extLst>
                </a:gridCol>
                <a:gridCol w="576072">
                  <a:extLst>
                    <a:ext uri="{9D8B030D-6E8A-4147-A177-3AD203B41FA5}">
                      <a16:colId xmlns:a16="http://schemas.microsoft.com/office/drawing/2014/main" val="3352983390"/>
                    </a:ext>
                  </a:extLst>
                </a:gridCol>
                <a:gridCol w="576072">
                  <a:extLst>
                    <a:ext uri="{9D8B030D-6E8A-4147-A177-3AD203B41FA5}">
                      <a16:colId xmlns:a16="http://schemas.microsoft.com/office/drawing/2014/main" val="838613201"/>
                    </a:ext>
                  </a:extLst>
                </a:gridCol>
                <a:gridCol w="493776">
                  <a:extLst>
                    <a:ext uri="{9D8B030D-6E8A-4147-A177-3AD203B41FA5}">
                      <a16:colId xmlns:a16="http://schemas.microsoft.com/office/drawing/2014/main" val="419185717"/>
                    </a:ext>
                  </a:extLst>
                </a:gridCol>
                <a:gridCol w="576072">
                  <a:extLst>
                    <a:ext uri="{9D8B030D-6E8A-4147-A177-3AD203B41FA5}">
                      <a16:colId xmlns:a16="http://schemas.microsoft.com/office/drawing/2014/main" val="540030279"/>
                    </a:ext>
                  </a:extLst>
                </a:gridCol>
                <a:gridCol w="576072">
                  <a:extLst>
                    <a:ext uri="{9D8B030D-6E8A-4147-A177-3AD203B41FA5}">
                      <a16:colId xmlns:a16="http://schemas.microsoft.com/office/drawing/2014/main" val="3940009388"/>
                    </a:ext>
                  </a:extLst>
                </a:gridCol>
                <a:gridCol w="576072">
                  <a:extLst>
                    <a:ext uri="{9D8B030D-6E8A-4147-A177-3AD203B41FA5}">
                      <a16:colId xmlns:a16="http://schemas.microsoft.com/office/drawing/2014/main" val="3503081396"/>
                    </a:ext>
                  </a:extLst>
                </a:gridCol>
                <a:gridCol w="576072">
                  <a:extLst>
                    <a:ext uri="{9D8B030D-6E8A-4147-A177-3AD203B41FA5}">
                      <a16:colId xmlns:a16="http://schemas.microsoft.com/office/drawing/2014/main" val="4093727626"/>
                    </a:ext>
                  </a:extLst>
                </a:gridCol>
                <a:gridCol w="576072">
                  <a:extLst>
                    <a:ext uri="{9D8B030D-6E8A-4147-A177-3AD203B41FA5}">
                      <a16:colId xmlns:a16="http://schemas.microsoft.com/office/drawing/2014/main" val="1105747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89231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- 2021-11-06 08:00:00</a:t>
                      </a:r>
                      <a:r>
                        <a:rPr kumimoji="0" lang="en-US" sz="1000" b="0" i="0" u="none" strike="noStrike" kern="1200" cap="none" spc="0" normalizeH="0" baseline="0" noProof="0">
                          <a:ln>
                            <a:noFill/>
                          </a:ln>
                          <a:solidFill>
                            <a:prstClr val="black"/>
                          </a:solidFill>
                          <a:effectLst/>
                          <a:uLnTx/>
                          <a:uFillTx/>
                          <a:latin typeface="+mn-lt"/>
                          <a:ea typeface="+mn-ea"/>
                          <a:cs typeface="+mn-cs"/>
                        </a:rPr>
                        <a:t>
 SCS Fans! We have some exciting news for you all! 
We are having a fair at the following outlets:
1. AEON BiG Wangsa Maju from 5/11 - 21/11.
2. AEON Bandar Utama, AEON Mid Valley, Aeon IOI Mall Puchong and AEON Bukit Tinggi from 6/11 - 17/11.
Come join us at the fair! Buy SCS products worth minimum RM30 and get a FREE pack of SCS Sliced Cheese Original (worth RM10.49)!
Looking forward to seeing you there! :)
#SCSSlicedCheese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478063717"/>
                  </a:ext>
                </a:extLst>
              </a:tr>
            </a:tbl>
          </a:graphicData>
        </a:graphic>
      </p:graphicFrame>
      <p:sp>
        <p:nvSpPr>
          <p:cNvPr id="4" name="Text Placeholder 3">
            <a:extLst>
              <a:ext uri="{FF2B5EF4-FFF2-40B4-BE49-F238E27FC236}">
                <a16:creationId xmlns:a16="http://schemas.microsoft.com/office/drawing/2014/main" id="{D4ED5949-E0B4-4D82-8939-6203433D184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518710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9ED7F-3A10-4880-87A0-F454D102BDFF}"/>
              </a:ext>
            </a:extLst>
          </p:cNvPr>
          <p:cNvSpPr>
            <a:spLocks noGrp="1"/>
          </p:cNvSpPr>
          <p:nvPr>
            <p:ph type="title"/>
          </p:nvPr>
        </p:nvSpPr>
        <p:spPr/>
        <p:txBody>
          <a:bodyPr/>
          <a:lstStyle/>
          <a:p>
            <a:r>
              <a:rPr lang="en-US"/>
              <a:t>Facebook Facebook FB - Own Posts Table I-Rate (Insights)  | SCS Dairy MY - 24 of 25</a:t>
            </a:r>
          </a:p>
        </p:txBody>
      </p:sp>
      <p:graphicFrame>
        <p:nvGraphicFramePr>
          <p:cNvPr id="5" name="Table Placeholder 4">
            <a:extLst>
              <a:ext uri="{FF2B5EF4-FFF2-40B4-BE49-F238E27FC236}">
                <a16:creationId xmlns:a16="http://schemas.microsoft.com/office/drawing/2014/main" id="{26F29993-1E4A-4161-B74A-0289EF7E26DA}"/>
              </a:ext>
            </a:extLst>
          </p:cNvPr>
          <p:cNvGraphicFramePr>
            <a:graphicFrameLocks noGrp="1"/>
          </p:cNvGraphicFramePr>
          <p:nvPr>
            <p:ph type="tbl" sz="quarter" idx="13"/>
            <p:extLst>
              <p:ext uri="{D42A27DB-BD31-4B8C-83A1-F6EECF244321}">
                <p14:modId xmlns:p14="http://schemas.microsoft.com/office/powerpoint/2010/main" val="3649406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08314992"/>
                    </a:ext>
                  </a:extLst>
                </a:gridCol>
                <a:gridCol w="740664">
                  <a:extLst>
                    <a:ext uri="{9D8B030D-6E8A-4147-A177-3AD203B41FA5}">
                      <a16:colId xmlns:a16="http://schemas.microsoft.com/office/drawing/2014/main" val="3948596171"/>
                    </a:ext>
                  </a:extLst>
                </a:gridCol>
                <a:gridCol w="740664">
                  <a:extLst>
                    <a:ext uri="{9D8B030D-6E8A-4147-A177-3AD203B41FA5}">
                      <a16:colId xmlns:a16="http://schemas.microsoft.com/office/drawing/2014/main" val="2440476693"/>
                    </a:ext>
                  </a:extLst>
                </a:gridCol>
                <a:gridCol w="576072">
                  <a:extLst>
                    <a:ext uri="{9D8B030D-6E8A-4147-A177-3AD203B41FA5}">
                      <a16:colId xmlns:a16="http://schemas.microsoft.com/office/drawing/2014/main" val="1404079399"/>
                    </a:ext>
                  </a:extLst>
                </a:gridCol>
                <a:gridCol w="576072">
                  <a:extLst>
                    <a:ext uri="{9D8B030D-6E8A-4147-A177-3AD203B41FA5}">
                      <a16:colId xmlns:a16="http://schemas.microsoft.com/office/drawing/2014/main" val="3932958638"/>
                    </a:ext>
                  </a:extLst>
                </a:gridCol>
                <a:gridCol w="493776">
                  <a:extLst>
                    <a:ext uri="{9D8B030D-6E8A-4147-A177-3AD203B41FA5}">
                      <a16:colId xmlns:a16="http://schemas.microsoft.com/office/drawing/2014/main" val="2058606091"/>
                    </a:ext>
                  </a:extLst>
                </a:gridCol>
                <a:gridCol w="576072">
                  <a:extLst>
                    <a:ext uri="{9D8B030D-6E8A-4147-A177-3AD203B41FA5}">
                      <a16:colId xmlns:a16="http://schemas.microsoft.com/office/drawing/2014/main" val="1163636388"/>
                    </a:ext>
                  </a:extLst>
                </a:gridCol>
                <a:gridCol w="576072">
                  <a:extLst>
                    <a:ext uri="{9D8B030D-6E8A-4147-A177-3AD203B41FA5}">
                      <a16:colId xmlns:a16="http://schemas.microsoft.com/office/drawing/2014/main" val="890222201"/>
                    </a:ext>
                  </a:extLst>
                </a:gridCol>
                <a:gridCol w="576072">
                  <a:extLst>
                    <a:ext uri="{9D8B030D-6E8A-4147-A177-3AD203B41FA5}">
                      <a16:colId xmlns:a16="http://schemas.microsoft.com/office/drawing/2014/main" val="2394637514"/>
                    </a:ext>
                  </a:extLst>
                </a:gridCol>
                <a:gridCol w="576072">
                  <a:extLst>
                    <a:ext uri="{9D8B030D-6E8A-4147-A177-3AD203B41FA5}">
                      <a16:colId xmlns:a16="http://schemas.microsoft.com/office/drawing/2014/main" val="3442378247"/>
                    </a:ext>
                  </a:extLst>
                </a:gridCol>
                <a:gridCol w="576072">
                  <a:extLst>
                    <a:ext uri="{9D8B030D-6E8A-4147-A177-3AD203B41FA5}">
                      <a16:colId xmlns:a16="http://schemas.microsoft.com/office/drawing/2014/main" val="1263846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80078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- 2021-11-06 06:59:33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6101935"/>
                  </a:ext>
                </a:extLst>
              </a:tr>
            </a:tbl>
          </a:graphicData>
        </a:graphic>
      </p:graphicFrame>
      <p:sp>
        <p:nvSpPr>
          <p:cNvPr id="4" name="Text Placeholder 3">
            <a:extLst>
              <a:ext uri="{FF2B5EF4-FFF2-40B4-BE49-F238E27FC236}">
                <a16:creationId xmlns:a16="http://schemas.microsoft.com/office/drawing/2014/main" id="{90D17135-3C77-4FE9-9881-0679B19F773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2705372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EBCF2-4993-40B8-88DA-4B3835222861}"/>
              </a:ext>
            </a:extLst>
          </p:cNvPr>
          <p:cNvSpPr>
            <a:spLocks noGrp="1"/>
          </p:cNvSpPr>
          <p:nvPr>
            <p:ph type="title"/>
          </p:nvPr>
        </p:nvSpPr>
        <p:spPr/>
        <p:txBody>
          <a:bodyPr/>
          <a:lstStyle/>
          <a:p>
            <a:r>
              <a:rPr lang="en-US"/>
              <a:t>Facebook Facebook FB - Own Posts Table I-Rate (Insights)  | SCS Dairy MY - 25 of 25</a:t>
            </a:r>
          </a:p>
        </p:txBody>
      </p:sp>
      <p:graphicFrame>
        <p:nvGraphicFramePr>
          <p:cNvPr id="5" name="Table Placeholder 4">
            <a:extLst>
              <a:ext uri="{FF2B5EF4-FFF2-40B4-BE49-F238E27FC236}">
                <a16:creationId xmlns:a16="http://schemas.microsoft.com/office/drawing/2014/main" id="{988C0351-147A-43E1-BCD8-6BF4DB5D52D4}"/>
              </a:ext>
            </a:extLst>
          </p:cNvPr>
          <p:cNvGraphicFramePr>
            <a:graphicFrameLocks noGrp="1"/>
          </p:cNvGraphicFramePr>
          <p:nvPr>
            <p:ph type="tbl" sz="quarter" idx="13"/>
            <p:extLst>
              <p:ext uri="{D42A27DB-BD31-4B8C-83A1-F6EECF244321}">
                <p14:modId xmlns:p14="http://schemas.microsoft.com/office/powerpoint/2010/main" val="1728232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94167177"/>
                    </a:ext>
                  </a:extLst>
                </a:gridCol>
                <a:gridCol w="740664">
                  <a:extLst>
                    <a:ext uri="{9D8B030D-6E8A-4147-A177-3AD203B41FA5}">
                      <a16:colId xmlns:a16="http://schemas.microsoft.com/office/drawing/2014/main" val="3413916147"/>
                    </a:ext>
                  </a:extLst>
                </a:gridCol>
                <a:gridCol w="740664">
                  <a:extLst>
                    <a:ext uri="{9D8B030D-6E8A-4147-A177-3AD203B41FA5}">
                      <a16:colId xmlns:a16="http://schemas.microsoft.com/office/drawing/2014/main" val="3064661785"/>
                    </a:ext>
                  </a:extLst>
                </a:gridCol>
                <a:gridCol w="576072">
                  <a:extLst>
                    <a:ext uri="{9D8B030D-6E8A-4147-A177-3AD203B41FA5}">
                      <a16:colId xmlns:a16="http://schemas.microsoft.com/office/drawing/2014/main" val="2948729238"/>
                    </a:ext>
                  </a:extLst>
                </a:gridCol>
                <a:gridCol w="576072">
                  <a:extLst>
                    <a:ext uri="{9D8B030D-6E8A-4147-A177-3AD203B41FA5}">
                      <a16:colId xmlns:a16="http://schemas.microsoft.com/office/drawing/2014/main" val="1797182861"/>
                    </a:ext>
                  </a:extLst>
                </a:gridCol>
                <a:gridCol w="493776">
                  <a:extLst>
                    <a:ext uri="{9D8B030D-6E8A-4147-A177-3AD203B41FA5}">
                      <a16:colId xmlns:a16="http://schemas.microsoft.com/office/drawing/2014/main" val="1975710275"/>
                    </a:ext>
                  </a:extLst>
                </a:gridCol>
                <a:gridCol w="576072">
                  <a:extLst>
                    <a:ext uri="{9D8B030D-6E8A-4147-A177-3AD203B41FA5}">
                      <a16:colId xmlns:a16="http://schemas.microsoft.com/office/drawing/2014/main" val="800803668"/>
                    </a:ext>
                  </a:extLst>
                </a:gridCol>
                <a:gridCol w="576072">
                  <a:extLst>
                    <a:ext uri="{9D8B030D-6E8A-4147-A177-3AD203B41FA5}">
                      <a16:colId xmlns:a16="http://schemas.microsoft.com/office/drawing/2014/main" val="1399236796"/>
                    </a:ext>
                  </a:extLst>
                </a:gridCol>
                <a:gridCol w="576072">
                  <a:extLst>
                    <a:ext uri="{9D8B030D-6E8A-4147-A177-3AD203B41FA5}">
                      <a16:colId xmlns:a16="http://schemas.microsoft.com/office/drawing/2014/main" val="4084542252"/>
                    </a:ext>
                  </a:extLst>
                </a:gridCol>
                <a:gridCol w="576072">
                  <a:extLst>
                    <a:ext uri="{9D8B030D-6E8A-4147-A177-3AD203B41FA5}">
                      <a16:colId xmlns:a16="http://schemas.microsoft.com/office/drawing/2014/main" val="1979102306"/>
                    </a:ext>
                  </a:extLst>
                </a:gridCol>
                <a:gridCol w="576072">
                  <a:extLst>
                    <a:ext uri="{9D8B030D-6E8A-4147-A177-3AD203B41FA5}">
                      <a16:colId xmlns:a16="http://schemas.microsoft.com/office/drawing/2014/main" val="1823949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8696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- 2021-11-05 17:04:00</a:t>
                      </a:r>
                      <a:r>
                        <a:rPr kumimoji="0" lang="en-US" sz="1000" b="0" i="0" u="none" strike="noStrike" kern="1200" cap="none" spc="0" normalizeH="0" baseline="0" noProof="0">
                          <a:ln>
                            <a:noFill/>
                          </a:ln>
                          <a:solidFill>
                            <a:prstClr val="black"/>
                          </a:solidFill>
                          <a:effectLst/>
                          <a:uLnTx/>
                          <a:uFillTx/>
                          <a:latin typeface="+mn-lt"/>
                          <a:ea typeface="+mn-ea"/>
                          <a:cs typeface="+mn-cs"/>
                        </a:rPr>
                        <a:t>
 SCS Fans, remember you voted for the Matcha Brownies Recipe recently? Here it is just for you, enjoy!
These fudgy matcha green tea brownies are the perfect matcha dessert. Made with SCS Butter, white chocolate and matcha powder, these little bites of heaven have great flavor and richness like no other.
Green Tea Matcha Brownies
Ingredients:
113g SCS Unsalted Butter
113g white chocolate chips
110g brown sugar
50g granulated sugar
2 eggs
1 yolk
½  tsp salt
1 tsp vanilla extract
96g flour
12g matcha powder
¼  tsp baking powder
Instructions:
1. First, start by preheating the oven to 176°C then line an 8×8 baking sheet with parchment paper and set aside.
2. In a microwave safe bowl, melt SCS Butter and the white chocolate in the microwave in 30 second increments making sure to stir between each increment.
3. In the bowl of a stand mixer, add in the eggs, egg yolk, both the brown and the granulated sugar, vanilla and beat until thick and creamy.
4. Whisk in the melted chocolate mixture then fold in the sifted flour, baking powder, salt and matcha.
5. Bake in the preheated oven for 23 minutes then let the brownies cool down completely before slicing them.
Source: https://lifestyleofafoodie.com/green-tea-matcha-brownies/
Shop for your favourite SCS products from Lazada The Culina Co.: https://bit.ly/SCSMYLazada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2812557309"/>
                  </a:ext>
                </a:extLst>
              </a:tr>
            </a:tbl>
          </a:graphicData>
        </a:graphic>
      </p:graphicFrame>
      <p:sp>
        <p:nvSpPr>
          <p:cNvPr id="4" name="Text Placeholder 3">
            <a:extLst>
              <a:ext uri="{FF2B5EF4-FFF2-40B4-BE49-F238E27FC236}">
                <a16:creationId xmlns:a16="http://schemas.microsoft.com/office/drawing/2014/main" id="{C213BE44-211A-4765-AAE1-AF1BA934E67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074203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C1004-6FA6-4DF5-87B6-0A1AC033C07C}"/>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57326B8F-610B-4D2B-947F-EA1A67609C96}"/>
              </a:ext>
            </a:extLst>
          </p:cNvPr>
          <p:cNvGraphicFramePr>
            <a:graphicFrameLocks noGrp="1"/>
          </p:cNvGraphicFramePr>
          <p:nvPr>
            <p:ph type="tbl" sz="quarter" idx="13"/>
            <p:extLst>
              <p:ext uri="{D42A27DB-BD31-4B8C-83A1-F6EECF244321}">
                <p14:modId xmlns:p14="http://schemas.microsoft.com/office/powerpoint/2010/main" val="922913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48903635"/>
                    </a:ext>
                  </a:extLst>
                </a:gridCol>
                <a:gridCol w="1645920">
                  <a:extLst>
                    <a:ext uri="{9D8B030D-6E8A-4147-A177-3AD203B41FA5}">
                      <a16:colId xmlns:a16="http://schemas.microsoft.com/office/drawing/2014/main" val="252534034"/>
                    </a:ext>
                  </a:extLst>
                </a:gridCol>
                <a:gridCol w="1645920">
                  <a:extLst>
                    <a:ext uri="{9D8B030D-6E8A-4147-A177-3AD203B41FA5}">
                      <a16:colId xmlns:a16="http://schemas.microsoft.com/office/drawing/2014/main" val="2450578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2981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extLst>
                  <a:ext uri="{0D108BD9-81ED-4DB2-BD59-A6C34878D82A}">
                    <a16:rowId xmlns:a16="http://schemas.microsoft.com/office/drawing/2014/main" val="82600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3441618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259386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3520230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4234665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80620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68040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281753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967851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063740788"/>
                  </a:ext>
                </a:extLst>
              </a:tr>
            </a:tbl>
          </a:graphicData>
        </a:graphic>
      </p:graphicFrame>
      <p:sp>
        <p:nvSpPr>
          <p:cNvPr id="4" name="Text Placeholder 3">
            <a:extLst>
              <a:ext uri="{FF2B5EF4-FFF2-40B4-BE49-F238E27FC236}">
                <a16:creationId xmlns:a16="http://schemas.microsoft.com/office/drawing/2014/main" id="{A7D8E78A-3D4E-4245-95B2-8EF4EA8EACF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290074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971CD-CD5C-4FBB-9217-E069C13D0C8A}"/>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B579664A-288A-4F53-A9A4-99480488E912}"/>
              </a:ext>
            </a:extLst>
          </p:cNvPr>
          <p:cNvGraphicFramePr>
            <a:graphicFrameLocks noGrp="1"/>
          </p:cNvGraphicFramePr>
          <p:nvPr>
            <p:ph type="tbl" sz="quarter" idx="13"/>
            <p:extLst>
              <p:ext uri="{D42A27DB-BD31-4B8C-83A1-F6EECF244321}">
                <p14:modId xmlns:p14="http://schemas.microsoft.com/office/powerpoint/2010/main" val="3477363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06505075"/>
                    </a:ext>
                  </a:extLst>
                </a:gridCol>
                <a:gridCol w="1645920">
                  <a:extLst>
                    <a:ext uri="{9D8B030D-6E8A-4147-A177-3AD203B41FA5}">
                      <a16:colId xmlns:a16="http://schemas.microsoft.com/office/drawing/2014/main" val="1375760795"/>
                    </a:ext>
                  </a:extLst>
                </a:gridCol>
                <a:gridCol w="1645920">
                  <a:extLst>
                    <a:ext uri="{9D8B030D-6E8A-4147-A177-3AD203B41FA5}">
                      <a16:colId xmlns:a16="http://schemas.microsoft.com/office/drawing/2014/main" val="717874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6058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47083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24660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07165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022380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1647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5198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9046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53724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03358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81997470"/>
                  </a:ext>
                </a:extLst>
              </a:tr>
            </a:tbl>
          </a:graphicData>
        </a:graphic>
      </p:graphicFrame>
      <p:sp>
        <p:nvSpPr>
          <p:cNvPr id="4" name="Text Placeholder 3">
            <a:extLst>
              <a:ext uri="{FF2B5EF4-FFF2-40B4-BE49-F238E27FC236}">
                <a16:creationId xmlns:a16="http://schemas.microsoft.com/office/drawing/2014/main" id="{A4522097-2B76-4699-8704-A35E4694E5E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930687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6241D-1FAF-43CC-8C7B-F1A6B6500A2F}"/>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B346F5CD-C7BA-4F1A-9385-04163C1E36D5}"/>
              </a:ext>
            </a:extLst>
          </p:cNvPr>
          <p:cNvGraphicFramePr>
            <a:graphicFrameLocks noGrp="1"/>
          </p:cNvGraphicFramePr>
          <p:nvPr>
            <p:ph type="tbl" sz="quarter" idx="13"/>
            <p:extLst>
              <p:ext uri="{D42A27DB-BD31-4B8C-83A1-F6EECF244321}">
                <p14:modId xmlns:p14="http://schemas.microsoft.com/office/powerpoint/2010/main" val="1179780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07042321"/>
                    </a:ext>
                  </a:extLst>
                </a:gridCol>
                <a:gridCol w="1645920">
                  <a:extLst>
                    <a:ext uri="{9D8B030D-6E8A-4147-A177-3AD203B41FA5}">
                      <a16:colId xmlns:a16="http://schemas.microsoft.com/office/drawing/2014/main" val="3642993063"/>
                    </a:ext>
                  </a:extLst>
                </a:gridCol>
                <a:gridCol w="1645920">
                  <a:extLst>
                    <a:ext uri="{9D8B030D-6E8A-4147-A177-3AD203B41FA5}">
                      <a16:colId xmlns:a16="http://schemas.microsoft.com/office/drawing/2014/main" val="3416682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7178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430138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641927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05345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Subang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506070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057216317"/>
                  </a:ext>
                </a:extLst>
              </a:tr>
            </a:tbl>
          </a:graphicData>
        </a:graphic>
      </p:graphicFrame>
      <p:sp>
        <p:nvSpPr>
          <p:cNvPr id="4" name="Text Placeholder 3">
            <a:extLst>
              <a:ext uri="{FF2B5EF4-FFF2-40B4-BE49-F238E27FC236}">
                <a16:creationId xmlns:a16="http://schemas.microsoft.com/office/drawing/2014/main" id="{CDACBF21-5047-41D5-BE75-DF2814B9505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4479931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1817</Words>
  <Application>Microsoft Office PowerPoint</Application>
  <PresentationFormat>On-screen Show (4:3)</PresentationFormat>
  <Paragraphs>738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 - Buttercup SCS</vt:lpstr>
      <vt:lpstr>Facebook Key Metrics Table | SCS Dairy MY</vt:lpstr>
      <vt:lpstr>Facebook Page Likes Total | SCS Dairy MY</vt:lpstr>
      <vt:lpstr>Facebook Fan Demographics | SCS Dairy MY</vt:lpstr>
      <vt:lpstr>Facebook Reach | SCS Dairy MY</vt:lpstr>
      <vt:lpstr>Facebook Page Views | SCS Dairy MY</vt:lpstr>
      <vt:lpstr>Facebook Engaged Users | SCS Dairy MY</vt:lpstr>
      <vt:lpstr>Facebook Interaction Rate | SCS Dairy MY</vt:lpstr>
      <vt:lpstr>Facebook Interactions Distribution | SCS Dairy MY</vt:lpstr>
      <vt:lpstr>Facebook Interaction Rate By Weekday | SCS Dairy MY</vt:lpstr>
      <vt:lpstr>Facebook Facebook FB - Own Posts Table I-Rate (Insights)  | SCS Dairy MY - 1 of 25</vt:lpstr>
      <vt:lpstr>Facebook Facebook FB - Own Posts Table I-Rate (Insights)  | SCS Dairy MY - 2 of 25</vt:lpstr>
      <vt:lpstr>Facebook Facebook FB - Own Posts Table I-Rate (Insights)  | SCS Dairy MY - 3 of 25</vt:lpstr>
      <vt:lpstr>Facebook Facebook FB - Own Posts Table I-Rate (Insights)  | SCS Dairy MY - 4 of 25</vt:lpstr>
      <vt:lpstr>Facebook Facebook FB - Own Posts Table I-Rate (Insights)  | SCS Dairy MY - 5 of 25</vt:lpstr>
      <vt:lpstr>Facebook Facebook FB - Own Posts Table I-Rate (Insights)  | SCS Dairy MY - 6 of 25</vt:lpstr>
      <vt:lpstr>Facebook Facebook FB - Own Posts Table I-Rate (Insights)  | SCS Dairy MY - 7 of 25</vt:lpstr>
      <vt:lpstr>Facebook Facebook FB - Own Posts Table I-Rate (Insights)  | SCS Dairy MY - 8 of 25</vt:lpstr>
      <vt:lpstr>Facebook Facebook FB - Own Posts Table I-Rate (Insights)  | SCS Dairy MY - 9 of 25</vt:lpstr>
      <vt:lpstr>Facebook Facebook FB - Own Posts Table I-Rate (Insights)  | SCS Dairy MY - 10 of 25</vt:lpstr>
      <vt:lpstr>Facebook Facebook FB - Own Posts Table I-Rate (Insights)  | SCS Dairy MY - 11 of 25</vt:lpstr>
      <vt:lpstr>Facebook Facebook FB - Own Posts Table I-Rate (Insights)  | SCS Dairy MY - 12 of 25</vt:lpstr>
      <vt:lpstr>Facebook Facebook FB - Own Posts Table I-Rate (Insights)  | SCS Dairy MY - 13 of 25</vt:lpstr>
      <vt:lpstr>Facebook Facebook FB - Own Posts Table I-Rate (Insights)  | SCS Dairy MY - 14 of 25</vt:lpstr>
      <vt:lpstr>Facebook Facebook FB - Own Posts Table I-Rate (Insights)  | SCS Dairy MY - 15 of 25</vt:lpstr>
      <vt:lpstr>Facebook Facebook FB - Own Posts Table I-Rate (Insights)  | SCS Dairy MY - 16 of 25</vt:lpstr>
      <vt:lpstr>Facebook Facebook FB - Own Posts Table I-Rate (Insights)  | SCS Dairy MY - 17 of 25</vt:lpstr>
      <vt:lpstr>Facebook Facebook FB - Own Posts Table I-Rate (Insights)  | SCS Dairy MY - 18 of 25</vt:lpstr>
      <vt:lpstr>Facebook Facebook FB - Own Posts Table I-Rate (Insights)  | SCS Dairy MY - 19 of 25</vt:lpstr>
      <vt:lpstr>Facebook Facebook FB - Own Posts Table I-Rate (Insights)  | SCS Dairy MY - 20 of 25</vt:lpstr>
      <vt:lpstr>Facebook Facebook FB - Own Posts Table I-Rate (Insights)  | SCS Dairy MY - 21 of 25</vt:lpstr>
      <vt:lpstr>Facebook Facebook FB - Own Posts Table I-Rate (Insights)  | SCS Dairy MY - 22 of 25</vt:lpstr>
      <vt:lpstr>Facebook Facebook FB - Own Posts Table I-Rate (Insights)  | SCS Dairy MY - 23 of 25</vt:lpstr>
      <vt:lpstr>Facebook Facebook FB - Own Posts Table I-Rate (Insights)  | SCS Dairy MY - 24 of 25</vt:lpstr>
      <vt:lpstr>Facebook Facebook FB - Own Posts Table I-Rate (Insights)  | SCS Dairy MY - 25 of 25</vt:lpstr>
      <vt:lpstr>Facebook Fans By City Table | SCS Dairy MY - 1 of 3</vt:lpstr>
      <vt:lpstr>Facebook Fans By City Table | SCS Dairy MY - 2 of 3</vt:lpstr>
      <vt:lpstr>Facebook Fans By City Table | SCS Dairy MY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2021-12-07T08:32:58Z</dcterms:created>
  <dcterms:modified xsi:type="dcterms:W3CDTF">2021-12-07T08:34:08Z</dcterms:modified>
</cp:coreProperties>
</file>