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C5AF-4C1B-41F2-A81B-76D17571A4B8}"/>
              </a:ext>
            </a:extLst>
          </p:cNvPr>
          <p:cNvSpPr>
            <a:spLocks noGrp="1"/>
          </p:cNvSpPr>
          <p:nvPr>
            <p:ph type="title"/>
          </p:nvPr>
        </p:nvSpPr>
        <p:spPr/>
        <p:txBody>
          <a:bodyPr/>
          <a:lstStyle/>
          <a:p>
            <a:r>
              <a:rPr lang="en-US"/>
              <a:t>Facebook Facebook FB - Own Posts Table I-Rate (Insights)  | SCS Dairy MY</a:t>
            </a:r>
          </a:p>
        </p:txBody>
      </p:sp>
      <p:graphicFrame>
        <p:nvGraphicFramePr>
          <p:cNvPr id="5" name="Table Placeholder 4">
            <a:extLst>
              <a:ext uri="{FF2B5EF4-FFF2-40B4-BE49-F238E27FC236}">
                <a16:creationId xmlns:a16="http://schemas.microsoft.com/office/drawing/2014/main" id="{536D039A-B9BA-4313-AD2E-8A3A482F07D9}"/>
              </a:ext>
            </a:extLst>
          </p:cNvPr>
          <p:cNvGraphicFramePr>
            <a:graphicFrameLocks noGrp="1"/>
          </p:cNvGraphicFramePr>
          <p:nvPr>
            <p:ph type="tbl" sz="quarter" idx="13"/>
            <p:extLst>
              <p:ext uri="{D42A27DB-BD31-4B8C-83A1-F6EECF244321}">
                <p14:modId xmlns:p14="http://schemas.microsoft.com/office/powerpoint/2010/main" val="511862105"/>
              </p:ext>
            </p:extLst>
          </p:nvPr>
        </p:nvGraphicFramePr>
        <p:xfrm>
          <a:off x="457200" y="1731963"/>
          <a:ext cx="7653527" cy="135940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26913410"/>
                    </a:ext>
                  </a:extLst>
                </a:gridCol>
                <a:gridCol w="740664">
                  <a:extLst>
                    <a:ext uri="{9D8B030D-6E8A-4147-A177-3AD203B41FA5}">
                      <a16:colId xmlns:a16="http://schemas.microsoft.com/office/drawing/2014/main" val="424169581"/>
                    </a:ext>
                  </a:extLst>
                </a:gridCol>
                <a:gridCol w="740664">
                  <a:extLst>
                    <a:ext uri="{9D8B030D-6E8A-4147-A177-3AD203B41FA5}">
                      <a16:colId xmlns:a16="http://schemas.microsoft.com/office/drawing/2014/main" val="1762926532"/>
                    </a:ext>
                  </a:extLst>
                </a:gridCol>
                <a:gridCol w="576072">
                  <a:extLst>
                    <a:ext uri="{9D8B030D-6E8A-4147-A177-3AD203B41FA5}">
                      <a16:colId xmlns:a16="http://schemas.microsoft.com/office/drawing/2014/main" val="203914069"/>
                    </a:ext>
                  </a:extLst>
                </a:gridCol>
                <a:gridCol w="576072">
                  <a:extLst>
                    <a:ext uri="{9D8B030D-6E8A-4147-A177-3AD203B41FA5}">
                      <a16:colId xmlns:a16="http://schemas.microsoft.com/office/drawing/2014/main" val="1918619517"/>
                    </a:ext>
                  </a:extLst>
                </a:gridCol>
                <a:gridCol w="493776">
                  <a:extLst>
                    <a:ext uri="{9D8B030D-6E8A-4147-A177-3AD203B41FA5}">
                      <a16:colId xmlns:a16="http://schemas.microsoft.com/office/drawing/2014/main" val="85316872"/>
                    </a:ext>
                  </a:extLst>
                </a:gridCol>
                <a:gridCol w="576072">
                  <a:extLst>
                    <a:ext uri="{9D8B030D-6E8A-4147-A177-3AD203B41FA5}">
                      <a16:colId xmlns:a16="http://schemas.microsoft.com/office/drawing/2014/main" val="1456093268"/>
                    </a:ext>
                  </a:extLst>
                </a:gridCol>
                <a:gridCol w="576072">
                  <a:extLst>
                    <a:ext uri="{9D8B030D-6E8A-4147-A177-3AD203B41FA5}">
                      <a16:colId xmlns:a16="http://schemas.microsoft.com/office/drawing/2014/main" val="830971171"/>
                    </a:ext>
                  </a:extLst>
                </a:gridCol>
                <a:gridCol w="576072">
                  <a:extLst>
                    <a:ext uri="{9D8B030D-6E8A-4147-A177-3AD203B41FA5}">
                      <a16:colId xmlns:a16="http://schemas.microsoft.com/office/drawing/2014/main" val="4154209169"/>
                    </a:ext>
                  </a:extLst>
                </a:gridCol>
                <a:gridCol w="576072">
                  <a:extLst>
                    <a:ext uri="{9D8B030D-6E8A-4147-A177-3AD203B41FA5}">
                      <a16:colId xmlns:a16="http://schemas.microsoft.com/office/drawing/2014/main" val="692592706"/>
                    </a:ext>
                  </a:extLst>
                </a:gridCol>
                <a:gridCol w="576072">
                  <a:extLst>
                    <a:ext uri="{9D8B030D-6E8A-4147-A177-3AD203B41FA5}">
                      <a16:colId xmlns:a16="http://schemas.microsoft.com/office/drawing/2014/main" val="3745117924"/>
                    </a:ext>
                  </a:extLst>
                </a:gridCol>
              </a:tblGrid>
              <a:tr h="370840">
                <a:tc>
                  <a:txBody>
                    <a:bodyPr/>
                    <a:lstStyle/>
                    <a:p>
                      <a:r>
                        <a:rPr lang="en-US" sz="1000"/>
                        <a:t>Post</a:t>
                      </a:r>
                    </a:p>
                  </a:txBody>
                  <a:tcPr/>
                </a:tc>
                <a:tc>
                  <a:txBody>
                    <a:bodyPr/>
                    <a:lstStyle/>
                    <a:p>
                      <a:r>
                        <a:rPr lang="en-US" sz="1000"/>
                        <a:t>I-Rate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Engaged Users</a:t>
                      </a:r>
                    </a:p>
                  </a:txBody>
                  <a:tcPr/>
                </a:tc>
                <a:extLst>
                  <a:ext uri="{0D108BD9-81ED-4DB2-BD59-A6C34878D82A}">
                    <a16:rowId xmlns:a16="http://schemas.microsoft.com/office/drawing/2014/main" val="68828228"/>
                  </a:ext>
                </a:extLst>
              </a:tr>
              <a:tr h="370840">
                <a:tc>
                  <a:txBody>
                    <a:bodyPr/>
                    <a:lstStyle/>
                    <a:p>
                      <a:r>
                        <a:rPr lang="en-US" sz="1000" b="1"/>
                        <a:t>SCS Dairy MY - 2021-10-02 13:02:01</a:t>
                      </a:r>
                      <a:r>
                        <a:rPr lang="en-US" sz="1000"/>
                        <a:t>
 Do you love the crispy-chewy edges of a brownie or the cake-like center? This Brownie Cookies recipe made with SCS Butter gives you the best of both worlds in a cookie!
If you like this recipe then don’t forget to share it with your friends and family. For more delicious recipes, Like and Follow our page. :)
Brownie Cookies
Ingredients:
113g SCS Unsalted Butter
340g chocolate 60% cocoa
2 large eggs
150g sugar
95g brown sugar
1 tbsp vanilla
90g flour
3 tbsp cocoa powder
1 tsp baking powder
¼ tsp cream of tartar
Pinch of salt
Instructions:
1. In a small pot, melt SCS Unsalted Butter over medium-low heat. Add in the chocolate. Don't leave it on the heat too long.When it begins to melt, use a small whisk or a spoon to stir until smooth, taking it on and off the heat, being careful to not burn it. The butter-chocolate mixture to be smooth and combined.
2. Remove the pot from the heat and set aside.
3. In a mixing bowl, combine eggs, sugar, brown sugar, vanilla and cream of tartar. Mix until combined and then mix for another 4-5 minutes, allowing the batter base to thicken.
4. Add in the melted butter and chocolate mixture and mix until just combined.
5. Add in flour, cocoa powder, baking powder and salt and mix until incorporated.
6. Allow batter to chill for 20 minutes.
7. When ready to bake, preheat oven to 176°C and line a baking sheet with parchment paper or a silicone baking mat.
8. Use a small cookie scoop (or a tablespoon) and drop equal amounts of dough 1.5 inches apart on the baking sheet.
9. Bake for 8-10 minutes or until brownie cookies are cracked from the top.
10. Allow to sit on the baking sheet for 2 minutes, then using a small cookie spatula, move them to a cooling rack. Enjoy!
Source: https://soufflebombay.com/brownie-cookies-recipe/</a:t>
                      </a:r>
                    </a:p>
                  </a:txBody>
                  <a:tcPr/>
                </a:tc>
                <a:tc>
                  <a:txBody>
                    <a:bodyPr/>
                    <a:lstStyle/>
                    <a:p>
                      <a:r>
                        <a:rPr lang="en-US" sz="1000"/>
                        <a:t>6.6376 %</a:t>
                      </a:r>
                    </a:p>
                  </a:txBody>
                  <a:tcPr/>
                </a:tc>
                <a:tc>
                  <a:txBody>
                    <a:bodyPr/>
                    <a:lstStyle/>
                    <a:p>
                      <a:r>
                        <a:rPr lang="en-US" sz="1000"/>
                        <a:t>96</a:t>
                      </a:r>
                    </a:p>
                  </a:txBody>
                  <a:tcPr/>
                </a:tc>
                <a:tc>
                  <a:txBody>
                    <a:bodyPr/>
                    <a:lstStyle/>
                    <a:p>
                      <a:r>
                        <a:rPr lang="en-US" sz="1000"/>
                        <a:t>71</a:t>
                      </a:r>
                    </a:p>
                  </a:txBody>
                  <a:tcPr/>
                </a:tc>
                <a:tc>
                  <a:txBody>
                    <a:bodyPr/>
                    <a:lstStyle/>
                    <a:p>
                      <a:r>
                        <a:rPr lang="en-US" sz="1000"/>
                        <a:t>9</a:t>
                      </a:r>
                    </a:p>
                  </a:txBody>
                  <a:tcPr/>
                </a:tc>
                <a:tc>
                  <a:txBody>
                    <a:bodyPr/>
                    <a:lstStyle/>
                    <a:p>
                      <a:r>
                        <a:rPr lang="en-US" sz="1000"/>
                        <a:t>16</a:t>
                      </a:r>
                    </a:p>
                  </a:txBody>
                  <a:tcPr/>
                </a:tc>
                <a:tc>
                  <a:txBody>
                    <a:bodyPr/>
                    <a:lstStyle/>
                    <a:p>
                      <a:r>
                        <a:rPr lang="en-US" sz="1000"/>
                        <a:t>7</a:t>
                      </a:r>
                    </a:p>
                  </a:txBody>
                  <a:tcPr/>
                </a:tc>
                <a:tc>
                  <a:txBody>
                    <a:bodyPr/>
                    <a:lstStyle/>
                    <a:p>
                      <a:r>
                        <a:rPr lang="en-US" sz="1000"/>
                        <a:t>14645</a:t>
                      </a:r>
                    </a:p>
                  </a:txBody>
                  <a:tcPr/>
                </a:tc>
                <a:tc>
                  <a:txBody>
                    <a:bodyPr/>
                    <a:lstStyle/>
                    <a:p>
                      <a:r>
                        <a:rPr lang="en-US" sz="1000"/>
                        <a:t>2003</a:t>
                      </a:r>
                    </a:p>
                  </a:txBody>
                  <a:tcPr/>
                </a:tc>
                <a:tc>
                  <a:txBody>
                    <a:bodyPr/>
                    <a:lstStyle/>
                    <a:p>
                      <a:r>
                        <a:rPr lang="en-US" sz="1000"/>
                        <a:t>13001</a:t>
                      </a:r>
                    </a:p>
                  </a:txBody>
                  <a:tcPr/>
                </a:tc>
                <a:tc>
                  <a:txBody>
                    <a:bodyPr/>
                    <a:lstStyle/>
                    <a:p>
                      <a:r>
                        <a:rPr lang="en-US" sz="1000"/>
                        <a:t>3488</a:t>
                      </a:r>
                    </a:p>
                  </a:txBody>
                  <a:tcPr/>
                </a:tc>
                <a:extLst>
                  <a:ext uri="{0D108BD9-81ED-4DB2-BD59-A6C34878D82A}">
                    <a16:rowId xmlns:a16="http://schemas.microsoft.com/office/drawing/2014/main" val="1143056953"/>
                  </a:ext>
                </a:extLst>
              </a:tr>
            </a:tbl>
          </a:graphicData>
        </a:graphic>
      </p:graphicFrame>
      <p:sp>
        <p:nvSpPr>
          <p:cNvPr id="4" name="Text Placeholder 3">
            <a:extLst>
              <a:ext uri="{FF2B5EF4-FFF2-40B4-BE49-F238E27FC236}">
                <a16:creationId xmlns:a16="http://schemas.microsoft.com/office/drawing/2014/main" id="{C22552A9-1930-454F-8B9F-27D3B428A664}"/>
              </a:ext>
            </a:extLst>
          </p:cNvPr>
          <p:cNvSpPr>
            <a:spLocks noGrp="1"/>
          </p:cNvSpPr>
          <p:nvPr>
            <p:ph type="body" sz="quarter" idx="14"/>
          </p:nvPr>
        </p:nvSpPr>
        <p:spPr/>
        <p:txBody>
          <a:bodyPr/>
          <a:lstStyle/>
          <a:p>
            <a:r>
              <a:rPr lang="en-US"/>
              <a:t>10/01/2021 - 10/03/2021</a:t>
            </a:r>
          </a:p>
        </p:txBody>
      </p:sp>
    </p:spTree>
    <p:extLst>
      <p:ext uri="{BB962C8B-B14F-4D97-AF65-F5344CB8AC3E}">
        <p14:creationId xmlns:p14="http://schemas.microsoft.com/office/powerpoint/2010/main" val="8675488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Words>
  <Application>Microsoft Office PowerPoint</Application>
  <PresentationFormat>On-screen Show (4:3)</PresentationFormat>
  <Paragraphs>24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Facebook Facebook FB - Own Posts Table I-Rate (Insights)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dc:title>
  <dc:creator>Frederik Peiniger</dc:creator>
  <cp:lastModifiedBy>Frederik Peiniger</cp:lastModifiedBy>
  <cp:revision>1</cp:revision>
  <dcterms:created xsi:type="dcterms:W3CDTF">2021-11-07T16:07:34Z</dcterms:created>
  <dcterms:modified xsi:type="dcterms:W3CDTF">2021-11-07T16:07:42Z</dcterms:modified>
</cp:coreProperties>
</file>