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 id="344" r:id="rId86"/>
    <p:sldId id="345" r:id="rId87"/>
    <p:sldId id="346" r:id="rId88"/>
    <p:sldId id="347" r:id="rId89"/>
    <p:sldId id="348" r:id="rId90"/>
    <p:sldId id="349" r:id="rId91"/>
    <p:sldId id="350" r:id="rId92"/>
    <p:sldId id="351" r:id="rId93"/>
    <p:sldId id="352" r:id="rId94"/>
    <p:sldId id="353" r:id="rId95"/>
  </p:sldIdLst>
  <p:sldSz cx="9144000" cy="6858000" type="screen4x3"/>
  <p:notesSz cx="6858000" cy="9144000"/>
  <p:embeddedFontLst>
    <p:embeddedFont>
      <p:font typeface="Calibri" panose="020F0502020204030204" pitchFamily="34" charset="0"/>
      <p:regular r:id="rId96"/>
      <p:bold r:id="rId97"/>
      <p:italic r:id="rId98"/>
      <p:boldItalic r:id="rId9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font" Target="fonts/font4.fntdata"/><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Page Fan Adds</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21</c:v>
                </c:pt>
                <c:pt idx="1">
                  <c:v>21</c:v>
                </c:pt>
                <c:pt idx="2">
                  <c:v>33</c:v>
                </c:pt>
                <c:pt idx="3">
                  <c:v>15</c:v>
                </c:pt>
                <c:pt idx="4">
                  <c:v>91</c:v>
                </c:pt>
                <c:pt idx="5">
                  <c:v>75</c:v>
                </c:pt>
                <c:pt idx="6">
                  <c:v>7</c:v>
                </c:pt>
                <c:pt idx="7">
                  <c:v>22</c:v>
                </c:pt>
                <c:pt idx="8">
                  <c:v>18</c:v>
                </c:pt>
                <c:pt idx="9">
                  <c:v>5</c:v>
                </c:pt>
                <c:pt idx="10">
                  <c:v>3</c:v>
                </c:pt>
                <c:pt idx="11">
                  <c:v>6</c:v>
                </c:pt>
                <c:pt idx="12">
                  <c:v>2</c:v>
                </c:pt>
                <c:pt idx="13">
                  <c:v>5</c:v>
                </c:pt>
                <c:pt idx="14">
                  <c:v>4</c:v>
                </c:pt>
                <c:pt idx="15">
                  <c:v>5</c:v>
                </c:pt>
                <c:pt idx="16">
                  <c:v>16</c:v>
                </c:pt>
                <c:pt idx="17">
                  <c:v>3</c:v>
                </c:pt>
                <c:pt idx="18">
                  <c:v>4</c:v>
                </c:pt>
                <c:pt idx="19">
                  <c:v>5</c:v>
                </c:pt>
                <c:pt idx="20">
                  <c:v>2</c:v>
                </c:pt>
                <c:pt idx="21">
                  <c:v>2</c:v>
                </c:pt>
                <c:pt idx="22">
                  <c:v>2</c:v>
                </c:pt>
                <c:pt idx="23">
                  <c:v>10</c:v>
                </c:pt>
                <c:pt idx="24">
                  <c:v>3</c:v>
                </c:pt>
                <c:pt idx="25">
                  <c:v>5</c:v>
                </c:pt>
                <c:pt idx="26">
                  <c:v>4</c:v>
                </c:pt>
                <c:pt idx="27">
                  <c:v>1</c:v>
                </c:pt>
                <c:pt idx="28">
                  <c:v>7</c:v>
                </c:pt>
                <c:pt idx="29">
                  <c:v>10</c:v>
                </c:pt>
                <c:pt idx="30">
                  <c:v>2</c:v>
                </c:pt>
              </c:numCache>
            </c:numRef>
          </c:val>
          <c:smooth val="0"/>
          <c:extLst>
            <c:ext xmlns:c16="http://schemas.microsoft.com/office/drawing/2014/chart" uri="{C3380CC4-5D6E-409C-BE32-E72D297353CC}">
              <c16:uniqueId val="{00000000-CF7E-470E-8DBA-28D09A581620}"/>
            </c:ext>
          </c:extLst>
        </c:ser>
        <c:ser>
          <c:idx val="1"/>
          <c:order val="1"/>
          <c:tx>
            <c:strRef>
              <c:f>Sheet1!$C$1</c:f>
              <c:strCache>
                <c:ptCount val="1"/>
                <c:pt idx="0">
                  <c:v>Page Fan Removes</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4</c:v>
                </c:pt>
                <c:pt idx="2">
                  <c:v>6</c:v>
                </c:pt>
                <c:pt idx="3">
                  <c:v>2</c:v>
                </c:pt>
                <c:pt idx="4">
                  <c:v>4</c:v>
                </c:pt>
                <c:pt idx="5">
                  <c:v>7</c:v>
                </c:pt>
                <c:pt idx="6">
                  <c:v>5</c:v>
                </c:pt>
                <c:pt idx="7">
                  <c:v>3</c:v>
                </c:pt>
                <c:pt idx="8">
                  <c:v>6</c:v>
                </c:pt>
                <c:pt idx="9">
                  <c:v>3</c:v>
                </c:pt>
                <c:pt idx="10">
                  <c:v>3</c:v>
                </c:pt>
                <c:pt idx="11">
                  <c:v>2</c:v>
                </c:pt>
                <c:pt idx="12">
                  <c:v>5</c:v>
                </c:pt>
                <c:pt idx="13">
                  <c:v>5</c:v>
                </c:pt>
                <c:pt idx="14">
                  <c:v>3</c:v>
                </c:pt>
                <c:pt idx="15">
                  <c:v>5</c:v>
                </c:pt>
                <c:pt idx="16">
                  <c:v>9</c:v>
                </c:pt>
                <c:pt idx="17">
                  <c:v>5</c:v>
                </c:pt>
                <c:pt idx="18">
                  <c:v>3</c:v>
                </c:pt>
                <c:pt idx="19">
                  <c:v>4</c:v>
                </c:pt>
                <c:pt idx="20">
                  <c:v>4</c:v>
                </c:pt>
                <c:pt idx="21">
                  <c:v>2</c:v>
                </c:pt>
                <c:pt idx="22">
                  <c:v>5</c:v>
                </c:pt>
                <c:pt idx="23">
                  <c:v>4</c:v>
                </c:pt>
                <c:pt idx="24">
                  <c:v>6</c:v>
                </c:pt>
                <c:pt idx="25">
                  <c:v>1</c:v>
                </c:pt>
                <c:pt idx="26">
                  <c:v>2</c:v>
                </c:pt>
                <c:pt idx="27">
                  <c:v>4</c:v>
                </c:pt>
                <c:pt idx="28">
                  <c:v>0</c:v>
                </c:pt>
                <c:pt idx="29">
                  <c:v>2</c:v>
                </c:pt>
                <c:pt idx="30">
                  <c:v>4</c:v>
                </c:pt>
              </c:numCache>
            </c:numRef>
          </c:val>
          <c:smooth val="0"/>
          <c:extLst>
            <c:ext xmlns:c16="http://schemas.microsoft.com/office/drawing/2014/chart" uri="{C3380CC4-5D6E-409C-BE32-E72D297353CC}">
              <c16:uniqueId val="{00000001-CF7E-470E-8DBA-28D09A581620}"/>
            </c:ext>
          </c:extLst>
        </c:ser>
        <c:dLbls>
          <c:showLegendKey val="0"/>
          <c:showVal val="0"/>
          <c:showCatName val="0"/>
          <c:showSerName val="0"/>
          <c:showPercent val="0"/>
          <c:showBubbleSize val="0"/>
        </c:dLbls>
        <c:smooth val="0"/>
        <c:axId val="516649688"/>
        <c:axId val="516658544"/>
      </c:lineChart>
      <c:dateAx>
        <c:axId val="516649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658544"/>
        <c:crosses val="autoZero"/>
        <c:auto val="1"/>
        <c:lblOffset val="100"/>
        <c:baseTimeUnit val="days"/>
      </c:dateAx>
      <c:valAx>
        <c:axId val="51665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649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Engaged Users</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60</c:v>
                </c:pt>
                <c:pt idx="1">
                  <c:v>102</c:v>
                </c:pt>
                <c:pt idx="2">
                  <c:v>95</c:v>
                </c:pt>
                <c:pt idx="3">
                  <c:v>168</c:v>
                </c:pt>
                <c:pt idx="4">
                  <c:v>258</c:v>
                </c:pt>
                <c:pt idx="5">
                  <c:v>451</c:v>
                </c:pt>
                <c:pt idx="6">
                  <c:v>347</c:v>
                </c:pt>
                <c:pt idx="7">
                  <c:v>628</c:v>
                </c:pt>
                <c:pt idx="8">
                  <c:v>459</c:v>
                </c:pt>
                <c:pt idx="9">
                  <c:v>466</c:v>
                </c:pt>
                <c:pt idx="10">
                  <c:v>471</c:v>
                </c:pt>
                <c:pt idx="11">
                  <c:v>256</c:v>
                </c:pt>
                <c:pt idx="12">
                  <c:v>153</c:v>
                </c:pt>
                <c:pt idx="13">
                  <c:v>1855</c:v>
                </c:pt>
                <c:pt idx="14">
                  <c:v>1597</c:v>
                </c:pt>
                <c:pt idx="15">
                  <c:v>225</c:v>
                </c:pt>
                <c:pt idx="16">
                  <c:v>343</c:v>
                </c:pt>
                <c:pt idx="17">
                  <c:v>103</c:v>
                </c:pt>
                <c:pt idx="18">
                  <c:v>93</c:v>
                </c:pt>
                <c:pt idx="19">
                  <c:v>479</c:v>
                </c:pt>
                <c:pt idx="20">
                  <c:v>464</c:v>
                </c:pt>
                <c:pt idx="21">
                  <c:v>846</c:v>
                </c:pt>
                <c:pt idx="22">
                  <c:v>1422</c:v>
                </c:pt>
                <c:pt idx="23">
                  <c:v>1756</c:v>
                </c:pt>
                <c:pt idx="24">
                  <c:v>972</c:v>
                </c:pt>
                <c:pt idx="25">
                  <c:v>726</c:v>
                </c:pt>
                <c:pt idx="26">
                  <c:v>869</c:v>
                </c:pt>
                <c:pt idx="27">
                  <c:v>794</c:v>
                </c:pt>
                <c:pt idx="28">
                  <c:v>838</c:v>
                </c:pt>
                <c:pt idx="29">
                  <c:v>336</c:v>
                </c:pt>
                <c:pt idx="30">
                  <c:v>4332</c:v>
                </c:pt>
              </c:numCache>
            </c:numRef>
          </c:val>
          <c:smooth val="0"/>
          <c:extLst>
            <c:ext xmlns:c16="http://schemas.microsoft.com/office/drawing/2014/chart" uri="{C3380CC4-5D6E-409C-BE32-E72D297353CC}">
              <c16:uniqueId val="{00000000-B561-4834-816C-4C74D24F749C}"/>
            </c:ext>
          </c:extLst>
        </c:ser>
        <c:ser>
          <c:idx val="1"/>
          <c:order val="1"/>
          <c:tx>
            <c:strRef>
              <c:f>Sheet1!$C$1</c:f>
              <c:strCache>
                <c:ptCount val="1"/>
                <c:pt idx="0">
                  <c:v>Consumptions</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37</c:v>
                </c:pt>
                <c:pt idx="1">
                  <c:v>67</c:v>
                </c:pt>
                <c:pt idx="2">
                  <c:v>66</c:v>
                </c:pt>
                <c:pt idx="3">
                  <c:v>122</c:v>
                </c:pt>
                <c:pt idx="4">
                  <c:v>277</c:v>
                </c:pt>
                <c:pt idx="5">
                  <c:v>463</c:v>
                </c:pt>
                <c:pt idx="6">
                  <c:v>335</c:v>
                </c:pt>
                <c:pt idx="7">
                  <c:v>683</c:v>
                </c:pt>
                <c:pt idx="8">
                  <c:v>480</c:v>
                </c:pt>
                <c:pt idx="9">
                  <c:v>428</c:v>
                </c:pt>
                <c:pt idx="10">
                  <c:v>446</c:v>
                </c:pt>
                <c:pt idx="11">
                  <c:v>227</c:v>
                </c:pt>
                <c:pt idx="12">
                  <c:v>125</c:v>
                </c:pt>
                <c:pt idx="13">
                  <c:v>1802</c:v>
                </c:pt>
                <c:pt idx="14">
                  <c:v>1622</c:v>
                </c:pt>
                <c:pt idx="15">
                  <c:v>200</c:v>
                </c:pt>
                <c:pt idx="16">
                  <c:v>221</c:v>
                </c:pt>
                <c:pt idx="17">
                  <c:v>51</c:v>
                </c:pt>
                <c:pt idx="18">
                  <c:v>53</c:v>
                </c:pt>
                <c:pt idx="19">
                  <c:v>211</c:v>
                </c:pt>
                <c:pt idx="20">
                  <c:v>149</c:v>
                </c:pt>
                <c:pt idx="21">
                  <c:v>727</c:v>
                </c:pt>
                <c:pt idx="22">
                  <c:v>1197</c:v>
                </c:pt>
                <c:pt idx="23">
                  <c:v>1594</c:v>
                </c:pt>
                <c:pt idx="24">
                  <c:v>869</c:v>
                </c:pt>
                <c:pt idx="25">
                  <c:v>663</c:v>
                </c:pt>
                <c:pt idx="26">
                  <c:v>807</c:v>
                </c:pt>
                <c:pt idx="27">
                  <c:v>778</c:v>
                </c:pt>
                <c:pt idx="28">
                  <c:v>808</c:v>
                </c:pt>
                <c:pt idx="29">
                  <c:v>323</c:v>
                </c:pt>
                <c:pt idx="30">
                  <c:v>4299</c:v>
                </c:pt>
              </c:numCache>
            </c:numRef>
          </c:val>
          <c:smooth val="0"/>
          <c:extLst>
            <c:ext xmlns:c16="http://schemas.microsoft.com/office/drawing/2014/chart" uri="{C3380CC4-5D6E-409C-BE32-E72D297353CC}">
              <c16:uniqueId val="{00000001-B561-4834-816C-4C74D24F749C}"/>
            </c:ext>
          </c:extLst>
        </c:ser>
        <c:ser>
          <c:idx val="2"/>
          <c:order val="2"/>
          <c:tx>
            <c:strRef>
              <c:f>Sheet1!$D$1</c:f>
              <c:strCache>
                <c:ptCount val="1"/>
                <c:pt idx="0">
                  <c:v>Stories</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53</c:v>
                </c:pt>
                <c:pt idx="1">
                  <c:v>92</c:v>
                </c:pt>
                <c:pt idx="2">
                  <c:v>74</c:v>
                </c:pt>
                <c:pt idx="3">
                  <c:v>125</c:v>
                </c:pt>
                <c:pt idx="4">
                  <c:v>158</c:v>
                </c:pt>
                <c:pt idx="5">
                  <c:v>352</c:v>
                </c:pt>
                <c:pt idx="6">
                  <c:v>160</c:v>
                </c:pt>
                <c:pt idx="7">
                  <c:v>396</c:v>
                </c:pt>
                <c:pt idx="8">
                  <c:v>108</c:v>
                </c:pt>
                <c:pt idx="9">
                  <c:v>153</c:v>
                </c:pt>
                <c:pt idx="10">
                  <c:v>111</c:v>
                </c:pt>
                <c:pt idx="11">
                  <c:v>93</c:v>
                </c:pt>
                <c:pt idx="12">
                  <c:v>66</c:v>
                </c:pt>
                <c:pt idx="13">
                  <c:v>49</c:v>
                </c:pt>
                <c:pt idx="14">
                  <c:v>39</c:v>
                </c:pt>
                <c:pt idx="15">
                  <c:v>314</c:v>
                </c:pt>
                <c:pt idx="16">
                  <c:v>676</c:v>
                </c:pt>
                <c:pt idx="17">
                  <c:v>125</c:v>
                </c:pt>
                <c:pt idx="18">
                  <c:v>91</c:v>
                </c:pt>
                <c:pt idx="19">
                  <c:v>699</c:v>
                </c:pt>
                <c:pt idx="20">
                  <c:v>375</c:v>
                </c:pt>
                <c:pt idx="21">
                  <c:v>238</c:v>
                </c:pt>
                <c:pt idx="22">
                  <c:v>332</c:v>
                </c:pt>
                <c:pt idx="23">
                  <c:v>697</c:v>
                </c:pt>
                <c:pt idx="24">
                  <c:v>367</c:v>
                </c:pt>
                <c:pt idx="25">
                  <c:v>198</c:v>
                </c:pt>
                <c:pt idx="26">
                  <c:v>87</c:v>
                </c:pt>
                <c:pt idx="27">
                  <c:v>93</c:v>
                </c:pt>
                <c:pt idx="28">
                  <c:v>52</c:v>
                </c:pt>
                <c:pt idx="29">
                  <c:v>28</c:v>
                </c:pt>
                <c:pt idx="30">
                  <c:v>68</c:v>
                </c:pt>
              </c:numCache>
            </c:numRef>
          </c:val>
          <c:smooth val="0"/>
          <c:extLst>
            <c:ext xmlns:c16="http://schemas.microsoft.com/office/drawing/2014/chart" uri="{C3380CC4-5D6E-409C-BE32-E72D297353CC}">
              <c16:uniqueId val="{00000002-B561-4834-816C-4C74D24F749C}"/>
            </c:ext>
          </c:extLst>
        </c:ser>
        <c:dLbls>
          <c:showLegendKey val="0"/>
          <c:showVal val="0"/>
          <c:showCatName val="0"/>
          <c:showSerName val="0"/>
          <c:showPercent val="0"/>
          <c:showBubbleSize val="0"/>
        </c:dLbls>
        <c:smooth val="0"/>
        <c:axId val="516662808"/>
        <c:axId val="516667728"/>
      </c:lineChart>
      <c:dateAx>
        <c:axId val="516662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667728"/>
        <c:crosses val="autoZero"/>
        <c:auto val="1"/>
        <c:lblOffset val="100"/>
        <c:baseTimeUnit val="days"/>
      </c:dateAx>
      <c:valAx>
        <c:axId val="516667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662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Post Impressions</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3335</c:v>
                </c:pt>
                <c:pt idx="1">
                  <c:v>5229</c:v>
                </c:pt>
                <c:pt idx="2">
                  <c:v>5827</c:v>
                </c:pt>
                <c:pt idx="3">
                  <c:v>10829</c:v>
                </c:pt>
                <c:pt idx="4">
                  <c:v>21024</c:v>
                </c:pt>
                <c:pt idx="5">
                  <c:v>34080</c:v>
                </c:pt>
                <c:pt idx="6">
                  <c:v>22343</c:v>
                </c:pt>
                <c:pt idx="7">
                  <c:v>17020</c:v>
                </c:pt>
                <c:pt idx="8">
                  <c:v>34239</c:v>
                </c:pt>
                <c:pt idx="9">
                  <c:v>43080</c:v>
                </c:pt>
                <c:pt idx="10">
                  <c:v>49246</c:v>
                </c:pt>
                <c:pt idx="11">
                  <c:v>36660</c:v>
                </c:pt>
                <c:pt idx="12">
                  <c:v>4847</c:v>
                </c:pt>
                <c:pt idx="13">
                  <c:v>12837</c:v>
                </c:pt>
                <c:pt idx="14">
                  <c:v>11686</c:v>
                </c:pt>
                <c:pt idx="15">
                  <c:v>11913</c:v>
                </c:pt>
                <c:pt idx="16">
                  <c:v>11092</c:v>
                </c:pt>
                <c:pt idx="17">
                  <c:v>6144</c:v>
                </c:pt>
                <c:pt idx="18">
                  <c:v>5972</c:v>
                </c:pt>
                <c:pt idx="19">
                  <c:v>11189</c:v>
                </c:pt>
                <c:pt idx="20">
                  <c:v>11098</c:v>
                </c:pt>
                <c:pt idx="21">
                  <c:v>10138</c:v>
                </c:pt>
                <c:pt idx="22">
                  <c:v>18254</c:v>
                </c:pt>
                <c:pt idx="23">
                  <c:v>21706</c:v>
                </c:pt>
                <c:pt idx="24">
                  <c:v>17420</c:v>
                </c:pt>
                <c:pt idx="25">
                  <c:v>11309</c:v>
                </c:pt>
                <c:pt idx="26">
                  <c:v>9715</c:v>
                </c:pt>
                <c:pt idx="27">
                  <c:v>12228</c:v>
                </c:pt>
                <c:pt idx="28">
                  <c:v>15616</c:v>
                </c:pt>
                <c:pt idx="29">
                  <c:v>14757</c:v>
                </c:pt>
                <c:pt idx="30">
                  <c:v>23963</c:v>
                </c:pt>
              </c:numCache>
            </c:numRef>
          </c:val>
          <c:smooth val="0"/>
          <c:extLst>
            <c:ext xmlns:c16="http://schemas.microsoft.com/office/drawing/2014/chart" uri="{C3380CC4-5D6E-409C-BE32-E72D297353CC}">
              <c16:uniqueId val="{00000000-8762-46AF-8A3F-8049C8A363F5}"/>
            </c:ext>
          </c:extLst>
        </c:ser>
        <c:ser>
          <c:idx val="1"/>
          <c:order val="1"/>
          <c:tx>
            <c:strRef>
              <c:f>Sheet1!$C$1</c:f>
              <c:strCache>
                <c:ptCount val="1"/>
                <c:pt idx="0">
                  <c:v>Post Reach</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2749</c:v>
                </c:pt>
                <c:pt idx="1">
                  <c:v>4324</c:v>
                </c:pt>
                <c:pt idx="2">
                  <c:v>5175</c:v>
                </c:pt>
                <c:pt idx="3">
                  <c:v>8377</c:v>
                </c:pt>
                <c:pt idx="4">
                  <c:v>18922</c:v>
                </c:pt>
                <c:pt idx="5">
                  <c:v>30881</c:v>
                </c:pt>
                <c:pt idx="6">
                  <c:v>19158</c:v>
                </c:pt>
                <c:pt idx="7">
                  <c:v>13632</c:v>
                </c:pt>
                <c:pt idx="8">
                  <c:v>27699</c:v>
                </c:pt>
                <c:pt idx="9">
                  <c:v>34486</c:v>
                </c:pt>
                <c:pt idx="10">
                  <c:v>40679</c:v>
                </c:pt>
                <c:pt idx="11">
                  <c:v>31482</c:v>
                </c:pt>
                <c:pt idx="12">
                  <c:v>3927</c:v>
                </c:pt>
                <c:pt idx="13">
                  <c:v>11624</c:v>
                </c:pt>
                <c:pt idx="14">
                  <c:v>10823</c:v>
                </c:pt>
                <c:pt idx="15">
                  <c:v>9288</c:v>
                </c:pt>
                <c:pt idx="16">
                  <c:v>9414</c:v>
                </c:pt>
                <c:pt idx="17">
                  <c:v>5472</c:v>
                </c:pt>
                <c:pt idx="18">
                  <c:v>5603</c:v>
                </c:pt>
                <c:pt idx="19">
                  <c:v>10063</c:v>
                </c:pt>
                <c:pt idx="20">
                  <c:v>9371</c:v>
                </c:pt>
                <c:pt idx="21">
                  <c:v>8855</c:v>
                </c:pt>
                <c:pt idx="22">
                  <c:v>16119</c:v>
                </c:pt>
                <c:pt idx="23">
                  <c:v>19810</c:v>
                </c:pt>
                <c:pt idx="24">
                  <c:v>14875</c:v>
                </c:pt>
                <c:pt idx="25">
                  <c:v>10085</c:v>
                </c:pt>
                <c:pt idx="26">
                  <c:v>8620</c:v>
                </c:pt>
                <c:pt idx="27">
                  <c:v>10739</c:v>
                </c:pt>
                <c:pt idx="28">
                  <c:v>14451</c:v>
                </c:pt>
                <c:pt idx="29">
                  <c:v>13297</c:v>
                </c:pt>
                <c:pt idx="30">
                  <c:v>21686</c:v>
                </c:pt>
              </c:numCache>
            </c:numRef>
          </c:val>
          <c:smooth val="0"/>
          <c:extLst>
            <c:ext xmlns:c16="http://schemas.microsoft.com/office/drawing/2014/chart" uri="{C3380CC4-5D6E-409C-BE32-E72D297353CC}">
              <c16:uniqueId val="{00000001-8762-46AF-8A3F-8049C8A363F5}"/>
            </c:ext>
          </c:extLst>
        </c:ser>
        <c:dLbls>
          <c:showLegendKey val="0"/>
          <c:showVal val="0"/>
          <c:showCatName val="0"/>
          <c:showSerName val="0"/>
          <c:showPercent val="0"/>
          <c:showBubbleSize val="0"/>
        </c:dLbls>
        <c:smooth val="0"/>
        <c:axId val="516667400"/>
        <c:axId val="516660184"/>
      </c:lineChart>
      <c:dateAx>
        <c:axId val="516667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660184"/>
        <c:crosses val="autoZero"/>
        <c:auto val="1"/>
        <c:lblOffset val="100"/>
        <c:baseTimeUnit val="days"/>
      </c:dateAx>
      <c:valAx>
        <c:axId val="516660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667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123643</c:v>
                </c:pt>
                <c:pt idx="1">
                  <c:v>123660</c:v>
                </c:pt>
                <c:pt idx="2">
                  <c:v>123688</c:v>
                </c:pt>
                <c:pt idx="3">
                  <c:v>123698</c:v>
                </c:pt>
                <c:pt idx="4">
                  <c:v>123788</c:v>
                </c:pt>
                <c:pt idx="5">
                  <c:v>123893</c:v>
                </c:pt>
                <c:pt idx="6">
                  <c:v>123950</c:v>
                </c:pt>
                <c:pt idx="7">
                  <c:v>123969</c:v>
                </c:pt>
                <c:pt idx="8">
                  <c:v>123978</c:v>
                </c:pt>
                <c:pt idx="9">
                  <c:v>123982</c:v>
                </c:pt>
                <c:pt idx="10">
                  <c:v>123983</c:v>
                </c:pt>
                <c:pt idx="11">
                  <c:v>123993</c:v>
                </c:pt>
                <c:pt idx="12">
                  <c:v>123998</c:v>
                </c:pt>
                <c:pt idx="13">
                  <c:v>124009</c:v>
                </c:pt>
                <c:pt idx="14">
                  <c:v>124019</c:v>
                </c:pt>
                <c:pt idx="15">
                  <c:v>124034</c:v>
                </c:pt>
                <c:pt idx="16">
                  <c:v>124057</c:v>
                </c:pt>
                <c:pt idx="17">
                  <c:v>124070</c:v>
                </c:pt>
                <c:pt idx="18">
                  <c:v>124077</c:v>
                </c:pt>
                <c:pt idx="19">
                  <c:v>124090</c:v>
                </c:pt>
                <c:pt idx="20">
                  <c:v>124103</c:v>
                </c:pt>
                <c:pt idx="21">
                  <c:v>124113</c:v>
                </c:pt>
                <c:pt idx="22">
                  <c:v>124130</c:v>
                </c:pt>
                <c:pt idx="23">
                  <c:v>124148</c:v>
                </c:pt>
                <c:pt idx="24">
                  <c:v>124160</c:v>
                </c:pt>
                <c:pt idx="25">
                  <c:v>124181</c:v>
                </c:pt>
                <c:pt idx="26">
                  <c:v>124194</c:v>
                </c:pt>
                <c:pt idx="27">
                  <c:v>124198</c:v>
                </c:pt>
                <c:pt idx="28">
                  <c:v>124208</c:v>
                </c:pt>
                <c:pt idx="29">
                  <c:v>124214</c:v>
                </c:pt>
                <c:pt idx="30">
                  <c:v>124209</c:v>
                </c:pt>
              </c:numCache>
            </c:numRef>
          </c:val>
          <c:smooth val="0"/>
          <c:extLst>
            <c:ext xmlns:c16="http://schemas.microsoft.com/office/drawing/2014/chart" uri="{C3380CC4-5D6E-409C-BE32-E72D297353CC}">
              <c16:uniqueId val="{00000000-7EBB-4204-A602-A9394F2B6173}"/>
            </c:ext>
          </c:extLst>
        </c:ser>
        <c:dLbls>
          <c:showLegendKey val="0"/>
          <c:showVal val="0"/>
          <c:showCatName val="0"/>
          <c:showSerName val="0"/>
          <c:showPercent val="0"/>
          <c:showBubbleSize val="0"/>
        </c:dLbls>
        <c:smooth val="0"/>
        <c:axId val="516661168"/>
        <c:axId val="516663136"/>
      </c:lineChart>
      <c:dateAx>
        <c:axId val="516661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663136"/>
        <c:crosses val="autoZero"/>
        <c:auto val="1"/>
        <c:lblOffset val="100"/>
        <c:baseTimeUnit val="days"/>
      </c:dateAx>
      <c:valAx>
        <c:axId val="516663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661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0.37934922680412397</c:v>
                </c:pt>
                <c:pt idx="13">
                  <c:v>7.3292525773195893E-2</c:v>
                </c:pt>
                <c:pt idx="14">
                  <c:v>9.6448131443299001E-2</c:v>
                </c:pt>
                <c:pt idx="15">
                  <c:v>3.2484965635738799E-2</c:v>
                </c:pt>
                <c:pt idx="16">
                  <c:v>2.4162371134020599E-2</c:v>
                </c:pt>
                <c:pt idx="17">
                  <c:v>0.20596590909090901</c:v>
                </c:pt>
                <c:pt idx="18">
                  <c:v>2.0135309278350499E-2</c:v>
                </c:pt>
                <c:pt idx="19">
                  <c:v>3.5438144329896899E-2</c:v>
                </c:pt>
                <c:pt idx="20">
                  <c:v>4.5103092783505203E-2</c:v>
                </c:pt>
                <c:pt idx="21">
                  <c:v>0</c:v>
                </c:pt>
                <c:pt idx="22">
                  <c:v>0</c:v>
                </c:pt>
                <c:pt idx="23">
                  <c:v>0</c:v>
                </c:pt>
              </c:numCache>
            </c:numRef>
          </c:val>
          <c:smooth val="0"/>
          <c:extLst>
            <c:ext xmlns:c16="http://schemas.microsoft.com/office/drawing/2014/chart" uri="{C3380CC4-5D6E-409C-BE32-E72D297353CC}">
              <c16:uniqueId val="{00000000-9C2B-4879-834C-71DD007EF1A7}"/>
            </c:ext>
          </c:extLst>
        </c:ser>
        <c:dLbls>
          <c:showLegendKey val="0"/>
          <c:showVal val="0"/>
          <c:showCatName val="0"/>
          <c:showSerName val="0"/>
          <c:showPercent val="0"/>
          <c:showBubbleSize val="0"/>
        </c:dLbls>
        <c:smooth val="0"/>
        <c:axId val="516672648"/>
        <c:axId val="516680192"/>
      </c:lineChart>
      <c:catAx>
        <c:axId val="516672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680192"/>
        <c:crosses val="autoZero"/>
        <c:auto val="1"/>
        <c:lblAlgn val="ctr"/>
        <c:lblOffset val="100"/>
        <c:noMultiLvlLbl val="0"/>
      </c:catAx>
      <c:valAx>
        <c:axId val="51668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672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2763</c:v>
                </c:pt>
              </c:numCache>
            </c:numRef>
          </c:val>
          <c:extLst>
            <c:ext xmlns:c16="http://schemas.microsoft.com/office/drawing/2014/chart" uri="{C3380CC4-5D6E-409C-BE32-E72D297353CC}">
              <c16:uniqueId val="{00000000-0563-4C6A-BD28-BA6F640ED0D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62</c:v>
                </c:pt>
              </c:numCache>
            </c:numRef>
          </c:val>
          <c:extLst>
            <c:ext xmlns:c16="http://schemas.microsoft.com/office/drawing/2014/chart" uri="{C3380CC4-5D6E-409C-BE32-E72D297353CC}">
              <c16:uniqueId val="{00000001-0563-4C6A-BD28-BA6F640ED0D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1</c:v>
                </c:pt>
              </c:numCache>
            </c:numRef>
          </c:val>
          <c:extLst>
            <c:ext xmlns:c16="http://schemas.microsoft.com/office/drawing/2014/chart" uri="{C3380CC4-5D6E-409C-BE32-E72D297353CC}">
              <c16:uniqueId val="{00000002-0563-4C6A-BD28-BA6F640ED0D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11</c:v>
                </c:pt>
              </c:numCache>
            </c:numRef>
          </c:val>
          <c:extLst>
            <c:ext xmlns:c16="http://schemas.microsoft.com/office/drawing/2014/chart" uri="{C3380CC4-5D6E-409C-BE32-E72D297353CC}">
              <c16:uniqueId val="{00000003-0563-4C6A-BD28-BA6F640ED0D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10</c:v>
                </c:pt>
              </c:numCache>
            </c:numRef>
          </c:val>
          <c:extLst>
            <c:ext xmlns:c16="http://schemas.microsoft.com/office/drawing/2014/chart" uri="{C3380CC4-5D6E-409C-BE32-E72D297353CC}">
              <c16:uniqueId val="{00000004-0563-4C6A-BD28-BA6F640ED0D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0563-4C6A-BD28-BA6F640ED0D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998</c:v>
                </c:pt>
              </c:numCache>
            </c:numRef>
          </c:val>
          <c:extLst>
            <c:ext xmlns:c16="http://schemas.microsoft.com/office/drawing/2014/chart" uri="{C3380CC4-5D6E-409C-BE32-E72D297353CC}">
              <c16:uniqueId val="{00000006-0563-4C6A-BD28-BA6F640ED0D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800</c:v>
                </c:pt>
              </c:numCache>
            </c:numRef>
          </c:val>
          <c:extLst>
            <c:ext xmlns:c16="http://schemas.microsoft.com/office/drawing/2014/chart" uri="{C3380CC4-5D6E-409C-BE32-E72D297353CC}">
              <c16:uniqueId val="{00000007-0563-4C6A-BD28-BA6F640ED0D4}"/>
            </c:ext>
          </c:extLst>
        </c:ser>
        <c:dLbls>
          <c:showLegendKey val="0"/>
          <c:showVal val="0"/>
          <c:showCatName val="0"/>
          <c:showSerName val="0"/>
          <c:showPercent val="0"/>
          <c:showBubbleSize val="0"/>
        </c:dLbls>
        <c:gapWidth val="150"/>
        <c:overlap val="100"/>
        <c:axId val="516697576"/>
        <c:axId val="516696264"/>
      </c:barChart>
      <c:catAx>
        <c:axId val="516697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696264"/>
        <c:crosses val="autoZero"/>
        <c:auto val="1"/>
        <c:lblAlgn val="ctr"/>
        <c:lblOffset val="100"/>
        <c:noMultiLvlLbl val="0"/>
      </c:catAx>
      <c:valAx>
        <c:axId val="5166962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697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42</c:v>
                </c:pt>
                <c:pt idx="1">
                  <c:v>5398</c:v>
                </c:pt>
                <c:pt idx="2">
                  <c:v>7144</c:v>
                </c:pt>
                <c:pt idx="3">
                  <c:v>2976</c:v>
                </c:pt>
                <c:pt idx="4">
                  <c:v>1682</c:v>
                </c:pt>
                <c:pt idx="5">
                  <c:v>1121</c:v>
                </c:pt>
                <c:pt idx="6">
                  <c:v>856</c:v>
                </c:pt>
              </c:numCache>
            </c:numRef>
          </c:val>
          <c:extLst>
            <c:ext xmlns:c16="http://schemas.microsoft.com/office/drawing/2014/chart" uri="{C3380CC4-5D6E-409C-BE32-E72D297353CC}">
              <c16:uniqueId val="{00000000-9177-4555-9C58-4EA49A97324A}"/>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134</c:v>
                </c:pt>
                <c:pt idx="1">
                  <c:v>8394</c:v>
                </c:pt>
                <c:pt idx="2">
                  <c:v>28444</c:v>
                </c:pt>
                <c:pt idx="3">
                  <c:v>31903</c:v>
                </c:pt>
                <c:pt idx="4">
                  <c:v>19096</c:v>
                </c:pt>
                <c:pt idx="5">
                  <c:v>11565</c:v>
                </c:pt>
                <c:pt idx="6">
                  <c:v>4559</c:v>
                </c:pt>
              </c:numCache>
            </c:numRef>
          </c:val>
          <c:extLst>
            <c:ext xmlns:c16="http://schemas.microsoft.com/office/drawing/2014/chart" uri="{C3380CC4-5D6E-409C-BE32-E72D297353CC}">
              <c16:uniqueId val="{00000001-9177-4555-9C58-4EA49A97324A}"/>
            </c:ext>
          </c:extLst>
        </c:ser>
        <c:dLbls>
          <c:showLegendKey val="0"/>
          <c:showVal val="0"/>
          <c:showCatName val="0"/>
          <c:showSerName val="0"/>
          <c:showPercent val="0"/>
          <c:showBubbleSize val="0"/>
        </c:dLbls>
        <c:gapWidth val="219"/>
        <c:overlap val="-27"/>
        <c:axId val="516694296"/>
        <c:axId val="516692328"/>
      </c:barChart>
      <c:catAx>
        <c:axId val="516694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692328"/>
        <c:crosses val="autoZero"/>
        <c:auto val="1"/>
        <c:lblAlgn val="ctr"/>
        <c:lblOffset val="100"/>
        <c:noMultiLvlLbl val="0"/>
      </c:catAx>
      <c:valAx>
        <c:axId val="516692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694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7.3465301772854999E-2</c:v>
                </c:pt>
                <c:pt idx="2">
                  <c:v>0</c:v>
                </c:pt>
                <c:pt idx="3">
                  <c:v>5.4472384518544803E-2</c:v>
                </c:pt>
                <c:pt idx="4">
                  <c:v>0</c:v>
                </c:pt>
                <c:pt idx="5">
                  <c:v>8.1455554301014602E-2</c:v>
                </c:pt>
                <c:pt idx="6">
                  <c:v>3.4646684392877297E-2</c:v>
                </c:pt>
                <c:pt idx="7">
                  <c:v>0.18239358361115099</c:v>
                </c:pt>
                <c:pt idx="8">
                  <c:v>0</c:v>
                </c:pt>
                <c:pt idx="9">
                  <c:v>7.8894828363495803E-2</c:v>
                </c:pt>
                <c:pt idx="10">
                  <c:v>7.3256534724402494E-2</c:v>
                </c:pt>
                <c:pt idx="11">
                  <c:v>0.222581787738279</c:v>
                </c:pt>
                <c:pt idx="12">
                  <c:v>0</c:v>
                </c:pt>
                <c:pt idx="13">
                  <c:v>4.1050572695734797E-2</c:v>
                </c:pt>
                <c:pt idx="14">
                  <c:v>0</c:v>
                </c:pt>
                <c:pt idx="15">
                  <c:v>5.3918333843009099E-2</c:v>
                </c:pt>
                <c:pt idx="16">
                  <c:v>0.68474963589987003</c:v>
                </c:pt>
                <c:pt idx="17">
                  <c:v>0</c:v>
                </c:pt>
                <c:pt idx="18">
                  <c:v>0.242124907493806</c:v>
                </c:pt>
                <c:pt idx="19">
                  <c:v>0.483402639812752</c:v>
                </c:pt>
                <c:pt idx="20">
                  <c:v>2.4127974778223701E-2</c:v>
                </c:pt>
                <c:pt idx="21">
                  <c:v>7.8809177248272994E-2</c:v>
                </c:pt>
                <c:pt idx="22">
                  <c:v>7.31711239406269E-2</c:v>
                </c:pt>
                <c:pt idx="23">
                  <c:v>0.54912806824303095</c:v>
                </c:pt>
                <c:pt idx="24">
                  <c:v>0.11334951846552099</c:v>
                </c:pt>
                <c:pt idx="25">
                  <c:v>2.4917410839877498E-2</c:v>
                </c:pt>
                <c:pt idx="26">
                  <c:v>0</c:v>
                </c:pt>
                <c:pt idx="27">
                  <c:v>0</c:v>
                </c:pt>
                <c:pt idx="28">
                  <c:v>2.4106260395824801E-2</c:v>
                </c:pt>
                <c:pt idx="29">
                  <c:v>0</c:v>
                </c:pt>
                <c:pt idx="30">
                  <c:v>2.4906400141404099E-2</c:v>
                </c:pt>
              </c:numCache>
            </c:numRef>
          </c:val>
          <c:smooth val="0"/>
          <c:extLst>
            <c:ext xmlns:c16="http://schemas.microsoft.com/office/drawing/2014/chart" uri="{C3380CC4-5D6E-409C-BE32-E72D297353CC}">
              <c16:uniqueId val="{00000000-06E8-4520-836F-37249A7A0497}"/>
            </c:ext>
          </c:extLst>
        </c:ser>
        <c:dLbls>
          <c:showLegendKey val="0"/>
          <c:showVal val="0"/>
          <c:showCatName val="0"/>
          <c:showSerName val="0"/>
          <c:showPercent val="0"/>
          <c:showBubbleSize val="0"/>
        </c:dLbls>
        <c:smooth val="0"/>
        <c:axId val="240316496"/>
        <c:axId val="240311248"/>
      </c:lineChart>
      <c:dateAx>
        <c:axId val="240316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311248"/>
        <c:crosses val="autoZero"/>
        <c:auto val="1"/>
        <c:lblOffset val="100"/>
        <c:baseTimeUnit val="days"/>
      </c:dateAx>
      <c:valAx>
        <c:axId val="240311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31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7.3895989884102106E-2</c:v>
                </c:pt>
                <c:pt idx="1">
                  <c:v>0.17819605190035501</c:v>
                </c:pt>
                <c:pt idx="2">
                  <c:v>0.28269746538768198</c:v>
                </c:pt>
                <c:pt idx="3">
                  <c:v>3.36256956693326E-2</c:v>
                </c:pt>
                <c:pt idx="4">
                  <c:v>0.116985204693905</c:v>
                </c:pt>
                <c:pt idx="5">
                  <c:v>6.6848688396517406E-2</c:v>
                </c:pt>
                <c:pt idx="6">
                  <c:v>0.27287151359927803</c:v>
                </c:pt>
              </c:numCache>
            </c:numRef>
          </c:val>
          <c:extLst>
            <c:ext xmlns:c16="http://schemas.microsoft.com/office/drawing/2014/chart" uri="{C3380CC4-5D6E-409C-BE32-E72D297353CC}">
              <c16:uniqueId val="{00000000-C6B7-40C7-8A14-5167607F46EC}"/>
            </c:ext>
          </c:extLst>
        </c:ser>
        <c:dLbls>
          <c:showLegendKey val="0"/>
          <c:showVal val="0"/>
          <c:showCatName val="0"/>
          <c:showSerName val="0"/>
          <c:showPercent val="0"/>
          <c:showBubbleSize val="0"/>
        </c:dLbls>
        <c:gapWidth val="219"/>
        <c:overlap val="-27"/>
        <c:axId val="240315512"/>
        <c:axId val="240308624"/>
      </c:barChart>
      <c:catAx>
        <c:axId val="240315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308624"/>
        <c:crosses val="autoZero"/>
        <c:auto val="1"/>
        <c:lblAlgn val="ctr"/>
        <c:lblOffset val="100"/>
        <c:noMultiLvlLbl val="0"/>
      </c:catAx>
      <c:valAx>
        <c:axId val="240308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315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4.1922206670705002E-2</c:v>
                </c:pt>
                <c:pt idx="1">
                  <c:v>2.7950375948671401E-2</c:v>
                </c:pt>
                <c:pt idx="2">
                  <c:v>0.20048190368375701</c:v>
                </c:pt>
                <c:pt idx="3">
                  <c:v>4.4596017702194603E-2</c:v>
                </c:pt>
              </c:numCache>
            </c:numRef>
          </c:val>
          <c:extLst>
            <c:ext xmlns:c16="http://schemas.microsoft.com/office/drawing/2014/chart" uri="{C3380CC4-5D6E-409C-BE32-E72D297353CC}">
              <c16:uniqueId val="{00000000-FB8F-4D77-AE8D-C3ED997A0446}"/>
            </c:ext>
          </c:extLst>
        </c:ser>
        <c:dLbls>
          <c:showLegendKey val="0"/>
          <c:showVal val="0"/>
          <c:showCatName val="0"/>
          <c:showSerName val="0"/>
          <c:showPercent val="0"/>
          <c:showBubbleSize val="0"/>
        </c:dLbls>
        <c:gapWidth val="219"/>
        <c:overlap val="-27"/>
        <c:axId val="240319776"/>
        <c:axId val="240326008"/>
      </c:barChart>
      <c:catAx>
        <c:axId val="24031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326008"/>
        <c:crosses val="autoZero"/>
        <c:auto val="1"/>
        <c:lblAlgn val="ctr"/>
        <c:lblOffset val="100"/>
        <c:noMultiLvlLbl val="0"/>
      </c:catAx>
      <c:valAx>
        <c:axId val="24032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31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871EC-6EFD-4E55-A058-B5B41B776014}"/>
              </a:ext>
            </a:extLst>
          </p:cNvPr>
          <p:cNvSpPr>
            <a:spLocks noGrp="1"/>
          </p:cNvSpPr>
          <p:nvPr>
            <p:ph type="ctrTitle"/>
          </p:nvPr>
        </p:nvSpPr>
        <p:spPr/>
        <p:txBody>
          <a:bodyPr/>
          <a:lstStyle/>
          <a:p>
            <a:r>
              <a:rPr lang="en-US"/>
              <a:t>UNIFIED DASHBOARD</a:t>
            </a:r>
          </a:p>
        </p:txBody>
      </p:sp>
      <p:sp>
        <p:nvSpPr>
          <p:cNvPr id="3" name="Subtitle 2">
            <a:extLst>
              <a:ext uri="{FF2B5EF4-FFF2-40B4-BE49-F238E27FC236}">
                <a16:creationId xmlns:a16="http://schemas.microsoft.com/office/drawing/2014/main" id="{0CB2D6EF-9E8C-4266-A502-C536A7EA2499}"/>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006625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04838-03C5-4243-8466-DFE9EF6C4295}"/>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F8FC4937-F5DB-4A76-88F5-4504043A4125}"/>
              </a:ext>
            </a:extLst>
          </p:cNvPr>
          <p:cNvGraphicFramePr>
            <a:graphicFrameLocks noGrp="1"/>
          </p:cNvGraphicFramePr>
          <p:nvPr>
            <p:ph type="tbl" sz="quarter" idx="13"/>
            <p:extLst>
              <p:ext uri="{D42A27DB-BD31-4B8C-83A1-F6EECF244321}">
                <p14:modId xmlns:p14="http://schemas.microsoft.com/office/powerpoint/2010/main" val="72716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1623074"/>
                    </a:ext>
                  </a:extLst>
                </a:gridCol>
                <a:gridCol w="740664">
                  <a:extLst>
                    <a:ext uri="{9D8B030D-6E8A-4147-A177-3AD203B41FA5}">
                      <a16:colId xmlns:a16="http://schemas.microsoft.com/office/drawing/2014/main" val="871175909"/>
                    </a:ext>
                  </a:extLst>
                </a:gridCol>
                <a:gridCol w="740664">
                  <a:extLst>
                    <a:ext uri="{9D8B030D-6E8A-4147-A177-3AD203B41FA5}">
                      <a16:colId xmlns:a16="http://schemas.microsoft.com/office/drawing/2014/main" val="818673676"/>
                    </a:ext>
                  </a:extLst>
                </a:gridCol>
                <a:gridCol w="740664">
                  <a:extLst>
                    <a:ext uri="{9D8B030D-6E8A-4147-A177-3AD203B41FA5}">
                      <a16:colId xmlns:a16="http://schemas.microsoft.com/office/drawing/2014/main" val="2506370415"/>
                    </a:ext>
                  </a:extLst>
                </a:gridCol>
                <a:gridCol w="740664">
                  <a:extLst>
                    <a:ext uri="{9D8B030D-6E8A-4147-A177-3AD203B41FA5}">
                      <a16:colId xmlns:a16="http://schemas.microsoft.com/office/drawing/2014/main" val="3973330291"/>
                    </a:ext>
                  </a:extLst>
                </a:gridCol>
                <a:gridCol w="740664">
                  <a:extLst>
                    <a:ext uri="{9D8B030D-6E8A-4147-A177-3AD203B41FA5}">
                      <a16:colId xmlns:a16="http://schemas.microsoft.com/office/drawing/2014/main" val="3652421640"/>
                    </a:ext>
                  </a:extLst>
                </a:gridCol>
                <a:gridCol w="740664">
                  <a:extLst>
                    <a:ext uri="{9D8B030D-6E8A-4147-A177-3AD203B41FA5}">
                      <a16:colId xmlns:a16="http://schemas.microsoft.com/office/drawing/2014/main" val="451755772"/>
                    </a:ext>
                  </a:extLst>
                </a:gridCol>
                <a:gridCol w="740664">
                  <a:extLst>
                    <a:ext uri="{9D8B030D-6E8A-4147-A177-3AD203B41FA5}">
                      <a16:colId xmlns:a16="http://schemas.microsoft.com/office/drawing/2014/main" val="248100660"/>
                    </a:ext>
                  </a:extLst>
                </a:gridCol>
                <a:gridCol w="740664">
                  <a:extLst>
                    <a:ext uri="{9D8B030D-6E8A-4147-A177-3AD203B41FA5}">
                      <a16:colId xmlns:a16="http://schemas.microsoft.com/office/drawing/2014/main" val="4248748858"/>
                    </a:ext>
                  </a:extLst>
                </a:gridCol>
                <a:gridCol w="740664">
                  <a:extLst>
                    <a:ext uri="{9D8B030D-6E8A-4147-A177-3AD203B41FA5}">
                      <a16:colId xmlns:a16="http://schemas.microsoft.com/office/drawing/2014/main" val="103591292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81586431"/>
                  </a:ext>
                </a:extLst>
              </a:tr>
              <a:tr h="370840">
                <a:tc>
                  <a:txBody>
                    <a:bodyPr/>
                    <a:lstStyle/>
                    <a:p>
                      <a:r>
                        <a:rPr lang="en-US" sz="1000"/>
                        <a:t>SCS Dairy MY</a:t>
                      </a:r>
                    </a:p>
                  </a:txBody>
                  <a:tcPr/>
                </a:tc>
                <a:tc>
                  <a:txBody>
                    <a:bodyPr/>
                    <a:lstStyle/>
                    <a:p>
                      <a:r>
                        <a:rPr lang="en-US" sz="1000"/>
                        <a:t>124468</a:t>
                      </a:r>
                    </a:p>
                  </a:txBody>
                  <a:tcPr/>
                </a:tc>
                <a:tc>
                  <a:txBody>
                    <a:bodyPr/>
                    <a:lstStyle/>
                    <a:p>
                      <a:r>
                        <a:rPr lang="en-US" sz="1000"/>
                        <a:t>615</a:t>
                      </a:r>
                    </a:p>
                  </a:txBody>
                  <a:tcPr/>
                </a:tc>
                <a:tc>
                  <a:txBody>
                    <a:bodyPr/>
                    <a:lstStyle/>
                    <a:p>
                      <a:r>
                        <a:rPr lang="en-US" sz="1000"/>
                        <a:t>26</a:t>
                      </a:r>
                    </a:p>
                  </a:txBody>
                  <a:tcPr/>
                </a:tc>
                <a:tc>
                  <a:txBody>
                    <a:bodyPr/>
                    <a:lstStyle/>
                    <a:p>
                      <a:r>
                        <a:rPr lang="en-US" sz="1000"/>
                        <a:t>2847</a:t>
                      </a:r>
                    </a:p>
                  </a:txBody>
                  <a:tcPr/>
                </a:tc>
                <a:tc>
                  <a:txBody>
                    <a:bodyPr/>
                    <a:lstStyle/>
                    <a:p>
                      <a:r>
                        <a:rPr lang="en-US" sz="1000"/>
                        <a:t>998</a:t>
                      </a:r>
                    </a:p>
                  </a:txBody>
                  <a:tcPr/>
                </a:tc>
                <a:tc>
                  <a:txBody>
                    <a:bodyPr/>
                    <a:lstStyle/>
                    <a:p>
                      <a:r>
                        <a:rPr lang="en-US" sz="1000"/>
                        <a:t>800</a:t>
                      </a:r>
                    </a:p>
                  </a:txBody>
                  <a:tcPr/>
                </a:tc>
                <a:tc>
                  <a:txBody>
                    <a:bodyPr/>
                    <a:lstStyle/>
                    <a:p>
                      <a:r>
                        <a:rPr lang="en-US" sz="1000"/>
                        <a:t>0</a:t>
                      </a:r>
                    </a:p>
                  </a:txBody>
                  <a:tcPr/>
                </a:tc>
                <a:tc>
                  <a:txBody>
                    <a:bodyPr/>
                    <a:lstStyle/>
                    <a:p>
                      <a:r>
                        <a:rPr lang="en-US" sz="1000"/>
                        <a:t>0.1439 %</a:t>
                      </a:r>
                    </a:p>
                  </a:txBody>
                  <a:tcPr/>
                </a:tc>
                <a:tc>
                  <a:txBody>
                    <a:bodyPr/>
                    <a:lstStyle/>
                    <a:p>
                      <a:r>
                        <a:rPr lang="en-US" sz="1000"/>
                        <a:t>0.0 %</a:t>
                      </a:r>
                    </a:p>
                  </a:txBody>
                  <a:tcPr/>
                </a:tc>
                <a:extLst>
                  <a:ext uri="{0D108BD9-81ED-4DB2-BD59-A6C34878D82A}">
                    <a16:rowId xmlns:a16="http://schemas.microsoft.com/office/drawing/2014/main" val="2889555757"/>
                  </a:ext>
                </a:extLst>
              </a:tr>
            </a:tbl>
          </a:graphicData>
        </a:graphic>
      </p:graphicFrame>
      <p:sp>
        <p:nvSpPr>
          <p:cNvPr id="4" name="Text Placeholder 3">
            <a:extLst>
              <a:ext uri="{FF2B5EF4-FFF2-40B4-BE49-F238E27FC236}">
                <a16:creationId xmlns:a16="http://schemas.microsoft.com/office/drawing/2014/main" id="{E9F99241-2F91-4EA9-99F7-85F00D69F5F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88688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15667-E2C7-4744-84DC-A1CE9C81B45E}"/>
              </a:ext>
            </a:extLst>
          </p:cNvPr>
          <p:cNvSpPr>
            <a:spLocks noGrp="1"/>
          </p:cNvSpPr>
          <p:nvPr>
            <p:ph type="title"/>
          </p:nvPr>
        </p:nvSpPr>
        <p:spPr/>
        <p:txBody>
          <a:bodyPr/>
          <a:lstStyle/>
          <a:p>
            <a:r>
              <a:rPr lang="en-US"/>
              <a:t>Facebook FB - Own Posts Table w. Custom I-Rate (Insights) | SCS Dairy MY - 1 of 25</a:t>
            </a:r>
          </a:p>
        </p:txBody>
      </p:sp>
      <p:graphicFrame>
        <p:nvGraphicFramePr>
          <p:cNvPr id="5" name="Table Placeholder 4">
            <a:extLst>
              <a:ext uri="{FF2B5EF4-FFF2-40B4-BE49-F238E27FC236}">
                <a16:creationId xmlns:a16="http://schemas.microsoft.com/office/drawing/2014/main" id="{94ABF0A5-0332-416D-B86E-A4FFC78E5F61}"/>
              </a:ext>
            </a:extLst>
          </p:cNvPr>
          <p:cNvGraphicFramePr>
            <a:graphicFrameLocks noGrp="1"/>
          </p:cNvGraphicFramePr>
          <p:nvPr>
            <p:ph type="tbl" sz="quarter" idx="13"/>
            <p:extLst>
              <p:ext uri="{D42A27DB-BD31-4B8C-83A1-F6EECF244321}">
                <p14:modId xmlns:p14="http://schemas.microsoft.com/office/powerpoint/2010/main" val="4031839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56040500"/>
                    </a:ext>
                  </a:extLst>
                </a:gridCol>
                <a:gridCol w="987552">
                  <a:extLst>
                    <a:ext uri="{9D8B030D-6E8A-4147-A177-3AD203B41FA5}">
                      <a16:colId xmlns:a16="http://schemas.microsoft.com/office/drawing/2014/main" val="157968539"/>
                    </a:ext>
                  </a:extLst>
                </a:gridCol>
                <a:gridCol w="576072">
                  <a:extLst>
                    <a:ext uri="{9D8B030D-6E8A-4147-A177-3AD203B41FA5}">
                      <a16:colId xmlns:a16="http://schemas.microsoft.com/office/drawing/2014/main" val="543187782"/>
                    </a:ext>
                  </a:extLst>
                </a:gridCol>
                <a:gridCol w="576072">
                  <a:extLst>
                    <a:ext uri="{9D8B030D-6E8A-4147-A177-3AD203B41FA5}">
                      <a16:colId xmlns:a16="http://schemas.microsoft.com/office/drawing/2014/main" val="4111579856"/>
                    </a:ext>
                  </a:extLst>
                </a:gridCol>
                <a:gridCol w="493776">
                  <a:extLst>
                    <a:ext uri="{9D8B030D-6E8A-4147-A177-3AD203B41FA5}">
                      <a16:colId xmlns:a16="http://schemas.microsoft.com/office/drawing/2014/main" val="451996524"/>
                    </a:ext>
                  </a:extLst>
                </a:gridCol>
                <a:gridCol w="493776">
                  <a:extLst>
                    <a:ext uri="{9D8B030D-6E8A-4147-A177-3AD203B41FA5}">
                      <a16:colId xmlns:a16="http://schemas.microsoft.com/office/drawing/2014/main" val="4261719416"/>
                    </a:ext>
                  </a:extLst>
                </a:gridCol>
                <a:gridCol w="411480">
                  <a:extLst>
                    <a:ext uri="{9D8B030D-6E8A-4147-A177-3AD203B41FA5}">
                      <a16:colId xmlns:a16="http://schemas.microsoft.com/office/drawing/2014/main" val="2788513180"/>
                    </a:ext>
                  </a:extLst>
                </a:gridCol>
                <a:gridCol w="493776">
                  <a:extLst>
                    <a:ext uri="{9D8B030D-6E8A-4147-A177-3AD203B41FA5}">
                      <a16:colId xmlns:a16="http://schemas.microsoft.com/office/drawing/2014/main" val="3050249802"/>
                    </a:ext>
                  </a:extLst>
                </a:gridCol>
                <a:gridCol w="493776">
                  <a:extLst>
                    <a:ext uri="{9D8B030D-6E8A-4147-A177-3AD203B41FA5}">
                      <a16:colId xmlns:a16="http://schemas.microsoft.com/office/drawing/2014/main" val="3801094201"/>
                    </a:ext>
                  </a:extLst>
                </a:gridCol>
                <a:gridCol w="493776">
                  <a:extLst>
                    <a:ext uri="{9D8B030D-6E8A-4147-A177-3AD203B41FA5}">
                      <a16:colId xmlns:a16="http://schemas.microsoft.com/office/drawing/2014/main" val="2046476658"/>
                    </a:ext>
                  </a:extLst>
                </a:gridCol>
                <a:gridCol w="493776">
                  <a:extLst>
                    <a:ext uri="{9D8B030D-6E8A-4147-A177-3AD203B41FA5}">
                      <a16:colId xmlns:a16="http://schemas.microsoft.com/office/drawing/2014/main" val="274447169"/>
                    </a:ext>
                  </a:extLst>
                </a:gridCol>
                <a:gridCol w="493776">
                  <a:extLst>
                    <a:ext uri="{9D8B030D-6E8A-4147-A177-3AD203B41FA5}">
                      <a16:colId xmlns:a16="http://schemas.microsoft.com/office/drawing/2014/main" val="673623216"/>
                    </a:ext>
                  </a:extLst>
                </a:gridCol>
                <a:gridCol w="329184">
                  <a:extLst>
                    <a:ext uri="{9D8B030D-6E8A-4147-A177-3AD203B41FA5}">
                      <a16:colId xmlns:a16="http://schemas.microsoft.com/office/drawing/2014/main" val="2086636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7757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- 2021-10-31 19:20:40</a:t>
                      </a:r>
                      <a:r>
                        <a:rPr kumimoji="0" lang="en-US" sz="1000" b="0" i="0" u="none" strike="noStrike" kern="1200" cap="none" spc="0" normalizeH="0" baseline="0" noProof="0">
                          <a:ln>
                            <a:noFill/>
                          </a:ln>
                          <a:solidFill>
                            <a:prstClr val="black"/>
                          </a:solidFill>
                          <a:effectLst/>
                          <a:uLnTx/>
                          <a:uFillTx/>
                          <a:latin typeface="+mn-lt"/>
                          <a:ea typeface="+mn-ea"/>
                          <a:cs typeface="+mn-cs"/>
                        </a:rPr>
                        <a:t>
 SCS Fans! We will be introducing 2 new and exciting flavours for one of your favourite SCS product! Can you guess which product it 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https://quintly-image-storage.s3.amazonaws.com/21f98fd4f102d597bb025988a0e4af7d/d4b1eb10eab038b5acdab50cd10bf099.jpg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85353211"/>
                  </a:ext>
                </a:extLst>
              </a:tr>
            </a:tbl>
          </a:graphicData>
        </a:graphic>
      </p:graphicFrame>
      <p:sp>
        <p:nvSpPr>
          <p:cNvPr id="4" name="Text Placeholder 3">
            <a:extLst>
              <a:ext uri="{FF2B5EF4-FFF2-40B4-BE49-F238E27FC236}">
                <a16:creationId xmlns:a16="http://schemas.microsoft.com/office/drawing/2014/main" id="{8888584F-FAAA-452E-9FBC-572585865E4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678720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B8116-3283-46FE-BDF1-9BACCC787E0D}"/>
              </a:ext>
            </a:extLst>
          </p:cNvPr>
          <p:cNvSpPr>
            <a:spLocks noGrp="1"/>
          </p:cNvSpPr>
          <p:nvPr>
            <p:ph type="title"/>
          </p:nvPr>
        </p:nvSpPr>
        <p:spPr/>
        <p:txBody>
          <a:bodyPr/>
          <a:lstStyle/>
          <a:p>
            <a:r>
              <a:rPr lang="en-US"/>
              <a:t>Facebook FB - Own Posts Table w. Custom I-Rate (Insights) | SCS Dairy MY - 2 of 25</a:t>
            </a:r>
          </a:p>
        </p:txBody>
      </p:sp>
      <p:graphicFrame>
        <p:nvGraphicFramePr>
          <p:cNvPr id="5" name="Table Placeholder 4">
            <a:extLst>
              <a:ext uri="{FF2B5EF4-FFF2-40B4-BE49-F238E27FC236}">
                <a16:creationId xmlns:a16="http://schemas.microsoft.com/office/drawing/2014/main" id="{A6850B22-3269-4067-B0FD-892B20C3689C}"/>
              </a:ext>
            </a:extLst>
          </p:cNvPr>
          <p:cNvGraphicFramePr>
            <a:graphicFrameLocks noGrp="1"/>
          </p:cNvGraphicFramePr>
          <p:nvPr>
            <p:ph type="tbl" sz="quarter" idx="13"/>
            <p:extLst>
              <p:ext uri="{D42A27DB-BD31-4B8C-83A1-F6EECF244321}">
                <p14:modId xmlns:p14="http://schemas.microsoft.com/office/powerpoint/2010/main" val="4120526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16998644"/>
                    </a:ext>
                  </a:extLst>
                </a:gridCol>
                <a:gridCol w="987552">
                  <a:extLst>
                    <a:ext uri="{9D8B030D-6E8A-4147-A177-3AD203B41FA5}">
                      <a16:colId xmlns:a16="http://schemas.microsoft.com/office/drawing/2014/main" val="1282329527"/>
                    </a:ext>
                  </a:extLst>
                </a:gridCol>
                <a:gridCol w="576072">
                  <a:extLst>
                    <a:ext uri="{9D8B030D-6E8A-4147-A177-3AD203B41FA5}">
                      <a16:colId xmlns:a16="http://schemas.microsoft.com/office/drawing/2014/main" val="938018815"/>
                    </a:ext>
                  </a:extLst>
                </a:gridCol>
                <a:gridCol w="576072">
                  <a:extLst>
                    <a:ext uri="{9D8B030D-6E8A-4147-A177-3AD203B41FA5}">
                      <a16:colId xmlns:a16="http://schemas.microsoft.com/office/drawing/2014/main" val="4157306802"/>
                    </a:ext>
                  </a:extLst>
                </a:gridCol>
                <a:gridCol w="493776">
                  <a:extLst>
                    <a:ext uri="{9D8B030D-6E8A-4147-A177-3AD203B41FA5}">
                      <a16:colId xmlns:a16="http://schemas.microsoft.com/office/drawing/2014/main" val="1069253340"/>
                    </a:ext>
                  </a:extLst>
                </a:gridCol>
                <a:gridCol w="493776">
                  <a:extLst>
                    <a:ext uri="{9D8B030D-6E8A-4147-A177-3AD203B41FA5}">
                      <a16:colId xmlns:a16="http://schemas.microsoft.com/office/drawing/2014/main" val="4292272730"/>
                    </a:ext>
                  </a:extLst>
                </a:gridCol>
                <a:gridCol w="411480">
                  <a:extLst>
                    <a:ext uri="{9D8B030D-6E8A-4147-A177-3AD203B41FA5}">
                      <a16:colId xmlns:a16="http://schemas.microsoft.com/office/drawing/2014/main" val="2616302660"/>
                    </a:ext>
                  </a:extLst>
                </a:gridCol>
                <a:gridCol w="493776">
                  <a:extLst>
                    <a:ext uri="{9D8B030D-6E8A-4147-A177-3AD203B41FA5}">
                      <a16:colId xmlns:a16="http://schemas.microsoft.com/office/drawing/2014/main" val="335012427"/>
                    </a:ext>
                  </a:extLst>
                </a:gridCol>
                <a:gridCol w="493776">
                  <a:extLst>
                    <a:ext uri="{9D8B030D-6E8A-4147-A177-3AD203B41FA5}">
                      <a16:colId xmlns:a16="http://schemas.microsoft.com/office/drawing/2014/main" val="2128143656"/>
                    </a:ext>
                  </a:extLst>
                </a:gridCol>
                <a:gridCol w="493776">
                  <a:extLst>
                    <a:ext uri="{9D8B030D-6E8A-4147-A177-3AD203B41FA5}">
                      <a16:colId xmlns:a16="http://schemas.microsoft.com/office/drawing/2014/main" val="2574077993"/>
                    </a:ext>
                  </a:extLst>
                </a:gridCol>
                <a:gridCol w="493776">
                  <a:extLst>
                    <a:ext uri="{9D8B030D-6E8A-4147-A177-3AD203B41FA5}">
                      <a16:colId xmlns:a16="http://schemas.microsoft.com/office/drawing/2014/main" val="221572443"/>
                    </a:ext>
                  </a:extLst>
                </a:gridCol>
                <a:gridCol w="493776">
                  <a:extLst>
                    <a:ext uri="{9D8B030D-6E8A-4147-A177-3AD203B41FA5}">
                      <a16:colId xmlns:a16="http://schemas.microsoft.com/office/drawing/2014/main" val="1069306937"/>
                    </a:ext>
                  </a:extLst>
                </a:gridCol>
                <a:gridCol w="329184">
                  <a:extLst>
                    <a:ext uri="{9D8B030D-6E8A-4147-A177-3AD203B41FA5}">
                      <a16:colId xmlns:a16="http://schemas.microsoft.com/office/drawing/2014/main" val="2517580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9537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- 2021-10-31 18:01:47</a:t>
                      </a:r>
                      <a:r>
                        <a:rPr kumimoji="0" lang="en-US" sz="1000" b="0" i="0" u="none" strike="noStrike" kern="1200" cap="none" spc="0" normalizeH="0" baseline="0" noProof="0">
                          <a:ln>
                            <a:noFill/>
                          </a:ln>
                          <a:solidFill>
                            <a:prstClr val="black"/>
                          </a:solidFill>
                          <a:effectLst/>
                          <a:uLnTx/>
                          <a:uFillTx/>
                          <a:latin typeface="+mn-lt"/>
                          <a:ea typeface="+mn-ea"/>
                          <a:cs typeface="+mn-cs"/>
                        </a:rPr>
                        <a:t>
 These Halloween Cream Cheese Swirl Brownies made with SCS Cream Cheese have a layer of rich, dark chocolate brownie topped with a layer of orange cheesecake. All swirled together for a spooky treat!
Halloween Cream Cheese Swirl Brownies
For the brownie layer:
Ingredients:
200g sugar
60g flour
40g dark cocoa powder
½ tsp salt
¼ tsp baking powder
2 eggs
118ml vegetable oil
1 tsp vanilla extract
For the cream cheese layer:
227g SCS Cream Cheese at room temperature
50g sugar
1 egg
½ tsp vanilla extract
orange food coloring
Instructions:
1. Preheat oven to 176°C. Line an 8 x 8 baking dish with parchment paper or foil and spray with non-stick spray. Set aside.
For the Brownie layer:
1. In a medium bowl, add the sugar, flour, cocoa powder, salt, and baking powder.
2. In a small bowl, add the eggs, oil, and vanilla. Mix with a fork until well combined.
3. Pour the wet ingredients into the dry ingredients and mix with a spatula until just combined.
4. Reserve 59ml of the batter for the swirls then pour the remaining batter into the prepared baking dish.
For the Cream Cheese layer:
1. In a medium bowl, add SCS Cream Cheese, sugar, egg and vanilla. Blend until smooth.
2. Add in the orange food coloring and stir to combine.
3. Gently spread the cream cheese layer on top of the brownie batter.
4. Drop tablespoons of the remaining brownie batter on top and gently swirl with a knife or skewer.
5. Bake for 30-35 minutes or until set. Remove and let cool completely before slicing.
Source: https://www.persnicketyplates.com/halloween-cream-cheese-swirl-brownies/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https://quintly-image-storage.s3.amazonaws.com/21f98fd4f102d597bb025988a0e4af7d/1fe64af7900ccfab533f205058043d6c.png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52491787"/>
                  </a:ext>
                </a:extLst>
              </a:tr>
            </a:tbl>
          </a:graphicData>
        </a:graphic>
      </p:graphicFrame>
      <p:sp>
        <p:nvSpPr>
          <p:cNvPr id="4" name="Text Placeholder 3">
            <a:extLst>
              <a:ext uri="{FF2B5EF4-FFF2-40B4-BE49-F238E27FC236}">
                <a16:creationId xmlns:a16="http://schemas.microsoft.com/office/drawing/2014/main" id="{A815CB77-4E9D-451F-BF2F-642D6F27382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808242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774B4-BA03-4927-A1BB-F844CAF233A5}"/>
              </a:ext>
            </a:extLst>
          </p:cNvPr>
          <p:cNvSpPr>
            <a:spLocks noGrp="1"/>
          </p:cNvSpPr>
          <p:nvPr>
            <p:ph type="title"/>
          </p:nvPr>
        </p:nvSpPr>
        <p:spPr/>
        <p:txBody>
          <a:bodyPr/>
          <a:lstStyle/>
          <a:p>
            <a:r>
              <a:rPr lang="en-US"/>
              <a:t>Facebook FB - Own Posts Table w. Custom I-Rate (Insights) | SCS Dairy MY - 3 of 25</a:t>
            </a:r>
          </a:p>
        </p:txBody>
      </p:sp>
      <p:graphicFrame>
        <p:nvGraphicFramePr>
          <p:cNvPr id="5" name="Table Placeholder 4">
            <a:extLst>
              <a:ext uri="{FF2B5EF4-FFF2-40B4-BE49-F238E27FC236}">
                <a16:creationId xmlns:a16="http://schemas.microsoft.com/office/drawing/2014/main" id="{E644DE2E-1C72-456D-B09E-B520877391BC}"/>
              </a:ext>
            </a:extLst>
          </p:cNvPr>
          <p:cNvGraphicFramePr>
            <a:graphicFrameLocks noGrp="1"/>
          </p:cNvGraphicFramePr>
          <p:nvPr>
            <p:ph type="tbl" sz="quarter" idx="13"/>
            <p:extLst>
              <p:ext uri="{D42A27DB-BD31-4B8C-83A1-F6EECF244321}">
                <p14:modId xmlns:p14="http://schemas.microsoft.com/office/powerpoint/2010/main" val="3519915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26859262"/>
                    </a:ext>
                  </a:extLst>
                </a:gridCol>
                <a:gridCol w="987552">
                  <a:extLst>
                    <a:ext uri="{9D8B030D-6E8A-4147-A177-3AD203B41FA5}">
                      <a16:colId xmlns:a16="http://schemas.microsoft.com/office/drawing/2014/main" val="1930806203"/>
                    </a:ext>
                  </a:extLst>
                </a:gridCol>
                <a:gridCol w="576072">
                  <a:extLst>
                    <a:ext uri="{9D8B030D-6E8A-4147-A177-3AD203B41FA5}">
                      <a16:colId xmlns:a16="http://schemas.microsoft.com/office/drawing/2014/main" val="517596817"/>
                    </a:ext>
                  </a:extLst>
                </a:gridCol>
                <a:gridCol w="576072">
                  <a:extLst>
                    <a:ext uri="{9D8B030D-6E8A-4147-A177-3AD203B41FA5}">
                      <a16:colId xmlns:a16="http://schemas.microsoft.com/office/drawing/2014/main" val="651839174"/>
                    </a:ext>
                  </a:extLst>
                </a:gridCol>
                <a:gridCol w="493776">
                  <a:extLst>
                    <a:ext uri="{9D8B030D-6E8A-4147-A177-3AD203B41FA5}">
                      <a16:colId xmlns:a16="http://schemas.microsoft.com/office/drawing/2014/main" val="2045459902"/>
                    </a:ext>
                  </a:extLst>
                </a:gridCol>
                <a:gridCol w="493776">
                  <a:extLst>
                    <a:ext uri="{9D8B030D-6E8A-4147-A177-3AD203B41FA5}">
                      <a16:colId xmlns:a16="http://schemas.microsoft.com/office/drawing/2014/main" val="550851534"/>
                    </a:ext>
                  </a:extLst>
                </a:gridCol>
                <a:gridCol w="411480">
                  <a:extLst>
                    <a:ext uri="{9D8B030D-6E8A-4147-A177-3AD203B41FA5}">
                      <a16:colId xmlns:a16="http://schemas.microsoft.com/office/drawing/2014/main" val="1283230900"/>
                    </a:ext>
                  </a:extLst>
                </a:gridCol>
                <a:gridCol w="493776">
                  <a:extLst>
                    <a:ext uri="{9D8B030D-6E8A-4147-A177-3AD203B41FA5}">
                      <a16:colId xmlns:a16="http://schemas.microsoft.com/office/drawing/2014/main" val="726297338"/>
                    </a:ext>
                  </a:extLst>
                </a:gridCol>
                <a:gridCol w="493776">
                  <a:extLst>
                    <a:ext uri="{9D8B030D-6E8A-4147-A177-3AD203B41FA5}">
                      <a16:colId xmlns:a16="http://schemas.microsoft.com/office/drawing/2014/main" val="68988213"/>
                    </a:ext>
                  </a:extLst>
                </a:gridCol>
                <a:gridCol w="493776">
                  <a:extLst>
                    <a:ext uri="{9D8B030D-6E8A-4147-A177-3AD203B41FA5}">
                      <a16:colId xmlns:a16="http://schemas.microsoft.com/office/drawing/2014/main" val="895365479"/>
                    </a:ext>
                  </a:extLst>
                </a:gridCol>
                <a:gridCol w="493776">
                  <a:extLst>
                    <a:ext uri="{9D8B030D-6E8A-4147-A177-3AD203B41FA5}">
                      <a16:colId xmlns:a16="http://schemas.microsoft.com/office/drawing/2014/main" val="784624994"/>
                    </a:ext>
                  </a:extLst>
                </a:gridCol>
                <a:gridCol w="493776">
                  <a:extLst>
                    <a:ext uri="{9D8B030D-6E8A-4147-A177-3AD203B41FA5}">
                      <a16:colId xmlns:a16="http://schemas.microsoft.com/office/drawing/2014/main" val="2976936844"/>
                    </a:ext>
                  </a:extLst>
                </a:gridCol>
                <a:gridCol w="329184">
                  <a:extLst>
                    <a:ext uri="{9D8B030D-6E8A-4147-A177-3AD203B41FA5}">
                      <a16:colId xmlns:a16="http://schemas.microsoft.com/office/drawing/2014/main" val="311902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6303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- 2021-10-29 16:33:41</a:t>
                      </a:r>
                      <a:r>
                        <a:rPr kumimoji="0" lang="en-US" sz="1000" b="0" i="0" u="none" strike="noStrike" kern="1200" cap="none" spc="0" normalizeH="0" baseline="0" noProof="0">
                          <a:ln>
                            <a:noFill/>
                          </a:ln>
                          <a:solidFill>
                            <a:prstClr val="black"/>
                          </a:solidFill>
                          <a:effectLst/>
                          <a:uLnTx/>
                          <a:uFillTx/>
                          <a:latin typeface="+mn-lt"/>
                          <a:ea typeface="+mn-ea"/>
                          <a:cs typeface="+mn-cs"/>
                        </a:rPr>
                        <a:t>
 Do you know what double churned means?
Churning is a process that converts cream from milk into butter. Cream is churned to the point where it divides into butter and buttermilk. 
This process is what makes butter smooth and creamy. SCS Butter is the only butter that goes through a special double churned process which gives it the smooth, creamy, velvety texture and the delicious buttery aroma you love.
So start your morning with convenience and double churned goodness of SCS Spreadable Butter! Nutritious, delicious and convenient to spread - straight out of the fridge!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https://quintly-image-storage.s3.amazonaws.com/21f98fd4f102d597bb025988a0e4af7d/82906046384478a2cffaf91abb5f3ed0.png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20260138"/>
                  </a:ext>
                </a:extLst>
              </a:tr>
            </a:tbl>
          </a:graphicData>
        </a:graphic>
      </p:graphicFrame>
      <p:sp>
        <p:nvSpPr>
          <p:cNvPr id="4" name="Text Placeholder 3">
            <a:extLst>
              <a:ext uri="{FF2B5EF4-FFF2-40B4-BE49-F238E27FC236}">
                <a16:creationId xmlns:a16="http://schemas.microsoft.com/office/drawing/2014/main" id="{62DC1BFF-B61E-4FE4-BEF5-3D7CC826832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794447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79603-F60A-442D-8455-15DED12ED1D9}"/>
              </a:ext>
            </a:extLst>
          </p:cNvPr>
          <p:cNvSpPr>
            <a:spLocks noGrp="1"/>
          </p:cNvSpPr>
          <p:nvPr>
            <p:ph type="title"/>
          </p:nvPr>
        </p:nvSpPr>
        <p:spPr/>
        <p:txBody>
          <a:bodyPr/>
          <a:lstStyle/>
          <a:p>
            <a:r>
              <a:rPr lang="en-US"/>
              <a:t>Facebook FB - Own Posts Table w. Custom I-Rate (Insights) | SCS Dairy MY - 4 of 25</a:t>
            </a:r>
          </a:p>
        </p:txBody>
      </p:sp>
      <p:graphicFrame>
        <p:nvGraphicFramePr>
          <p:cNvPr id="5" name="Table Placeholder 4">
            <a:extLst>
              <a:ext uri="{FF2B5EF4-FFF2-40B4-BE49-F238E27FC236}">
                <a16:creationId xmlns:a16="http://schemas.microsoft.com/office/drawing/2014/main" id="{9B206D5C-A7E4-40FA-B5EB-3BBB4F39CBFC}"/>
              </a:ext>
            </a:extLst>
          </p:cNvPr>
          <p:cNvGraphicFramePr>
            <a:graphicFrameLocks noGrp="1"/>
          </p:cNvGraphicFramePr>
          <p:nvPr>
            <p:ph type="tbl" sz="quarter" idx="13"/>
            <p:extLst>
              <p:ext uri="{D42A27DB-BD31-4B8C-83A1-F6EECF244321}">
                <p14:modId xmlns:p14="http://schemas.microsoft.com/office/powerpoint/2010/main" val="4229716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29592054"/>
                    </a:ext>
                  </a:extLst>
                </a:gridCol>
                <a:gridCol w="987552">
                  <a:extLst>
                    <a:ext uri="{9D8B030D-6E8A-4147-A177-3AD203B41FA5}">
                      <a16:colId xmlns:a16="http://schemas.microsoft.com/office/drawing/2014/main" val="2716544320"/>
                    </a:ext>
                  </a:extLst>
                </a:gridCol>
                <a:gridCol w="576072">
                  <a:extLst>
                    <a:ext uri="{9D8B030D-6E8A-4147-A177-3AD203B41FA5}">
                      <a16:colId xmlns:a16="http://schemas.microsoft.com/office/drawing/2014/main" val="4057292458"/>
                    </a:ext>
                  </a:extLst>
                </a:gridCol>
                <a:gridCol w="576072">
                  <a:extLst>
                    <a:ext uri="{9D8B030D-6E8A-4147-A177-3AD203B41FA5}">
                      <a16:colId xmlns:a16="http://schemas.microsoft.com/office/drawing/2014/main" val="2778151875"/>
                    </a:ext>
                  </a:extLst>
                </a:gridCol>
                <a:gridCol w="493776">
                  <a:extLst>
                    <a:ext uri="{9D8B030D-6E8A-4147-A177-3AD203B41FA5}">
                      <a16:colId xmlns:a16="http://schemas.microsoft.com/office/drawing/2014/main" val="3514941413"/>
                    </a:ext>
                  </a:extLst>
                </a:gridCol>
                <a:gridCol w="493776">
                  <a:extLst>
                    <a:ext uri="{9D8B030D-6E8A-4147-A177-3AD203B41FA5}">
                      <a16:colId xmlns:a16="http://schemas.microsoft.com/office/drawing/2014/main" val="704383397"/>
                    </a:ext>
                  </a:extLst>
                </a:gridCol>
                <a:gridCol w="411480">
                  <a:extLst>
                    <a:ext uri="{9D8B030D-6E8A-4147-A177-3AD203B41FA5}">
                      <a16:colId xmlns:a16="http://schemas.microsoft.com/office/drawing/2014/main" val="2703190077"/>
                    </a:ext>
                  </a:extLst>
                </a:gridCol>
                <a:gridCol w="493776">
                  <a:extLst>
                    <a:ext uri="{9D8B030D-6E8A-4147-A177-3AD203B41FA5}">
                      <a16:colId xmlns:a16="http://schemas.microsoft.com/office/drawing/2014/main" val="2727499775"/>
                    </a:ext>
                  </a:extLst>
                </a:gridCol>
                <a:gridCol w="493776">
                  <a:extLst>
                    <a:ext uri="{9D8B030D-6E8A-4147-A177-3AD203B41FA5}">
                      <a16:colId xmlns:a16="http://schemas.microsoft.com/office/drawing/2014/main" val="1897239363"/>
                    </a:ext>
                  </a:extLst>
                </a:gridCol>
                <a:gridCol w="493776">
                  <a:extLst>
                    <a:ext uri="{9D8B030D-6E8A-4147-A177-3AD203B41FA5}">
                      <a16:colId xmlns:a16="http://schemas.microsoft.com/office/drawing/2014/main" val="2308097978"/>
                    </a:ext>
                  </a:extLst>
                </a:gridCol>
                <a:gridCol w="493776">
                  <a:extLst>
                    <a:ext uri="{9D8B030D-6E8A-4147-A177-3AD203B41FA5}">
                      <a16:colId xmlns:a16="http://schemas.microsoft.com/office/drawing/2014/main" val="2484511672"/>
                    </a:ext>
                  </a:extLst>
                </a:gridCol>
                <a:gridCol w="493776">
                  <a:extLst>
                    <a:ext uri="{9D8B030D-6E8A-4147-A177-3AD203B41FA5}">
                      <a16:colId xmlns:a16="http://schemas.microsoft.com/office/drawing/2014/main" val="377980147"/>
                    </a:ext>
                  </a:extLst>
                </a:gridCol>
                <a:gridCol w="329184">
                  <a:extLst>
                    <a:ext uri="{9D8B030D-6E8A-4147-A177-3AD203B41FA5}">
                      <a16:colId xmlns:a16="http://schemas.microsoft.com/office/drawing/2014/main" val="2392233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5836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- 2021-10-26 17:25:37</a:t>
                      </a:r>
                      <a:r>
                        <a:rPr kumimoji="0" lang="en-US" sz="1000" b="0" i="0" u="none" strike="noStrike" kern="1200" cap="none" spc="0" normalizeH="0" baseline="0" noProof="0">
                          <a:ln>
                            <a:noFill/>
                          </a:ln>
                          <a:solidFill>
                            <a:prstClr val="black"/>
                          </a:solidFill>
                          <a:effectLst/>
                          <a:uLnTx/>
                          <a:uFillTx/>
                          <a:latin typeface="+mn-lt"/>
                          <a:ea typeface="+mn-ea"/>
                          <a:cs typeface="+mn-cs"/>
                        </a:rPr>
                        <a:t>
 These Strawberry Cheesecake Cupcakes made with SCS Cream Cheese deliver the best of cheesecake in cupcake form!
Strawberry Cheesecake Cupcakes
Ingredients:
For the cupcakes:
113g SCS Unsalted Butter
4 large eggs, room temperature
227g sour cream
425g strawberry cake mix
454g strawberries (thawed) 
For the cheesecake:
454g SCS Cream Cheese
100g sugar
½ teaspoon vanilla
2 large eggs, room temperature
For the frosting:
525g white chocolate chips
178g heavy cream
60g SCS Unsalted Butter
Instructions:
1. Preheat oven to 176°C. Line cupcake tins with paper liners. 
2. In a blender, puree the strawberries. Add a little sugar or simple syrup if they need sweetening. Set aside.
3. Blend eggs and sour cream in a mixer. Make sure they are room temperature. 
4. Add SCS Unsalted Butter and mix well. Then, alternately add cake mix with 174 ml of strawberry puree until it’s all blended together. 
5. Place about 2 tablespoons of batter in each cupcake liner.
6. Make the cheesecake: Mix SCS Cream Cheese, sugar, vanilla, and eggs with a hand mixer until smooth. Drop about 1-2 tablespoons of the cream cheese mixture on top of the cupcake batter.
7. Bake for 15-18 minutes and let cool completely before frosting. (Note: the cupcakes can be frozen once cooled and frosted at a later date.)
8. Make the frosting: Place the chocolate chips in a large bowl. Bring heavy cream just to a boil in a small saucepan and pour over chocolate chips. Stir until they are melted. 
9. Stir in SCS Unsalted Butter until it’s melted. Place the bowl in the fridge and cool for at least 30 minutes, stirring every 15 minutes. 
10. Remove from refrigerator and beat melted chips on high with a hand mixer until it becomes fluffy and ready to pipe or spread. Pipe onto cupcakes. 
11. Store cupcakes in refrigerator.
Source: https://www.crazyforcrust.com/strawberry-cheesecake-cupcakes-with/?utm_source=pinterest&amp;utm_medium=social&amp;utm_campaign=social-pug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https://quintly-image-storage.s3.amazonaws.com/21f98fd4f102d597bb025988a0e4af7d/1fe64af7900ccfab533f205058043d6c.png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40564606"/>
                  </a:ext>
                </a:extLst>
              </a:tr>
            </a:tbl>
          </a:graphicData>
        </a:graphic>
      </p:graphicFrame>
      <p:sp>
        <p:nvSpPr>
          <p:cNvPr id="4" name="Text Placeholder 3">
            <a:extLst>
              <a:ext uri="{FF2B5EF4-FFF2-40B4-BE49-F238E27FC236}">
                <a16:creationId xmlns:a16="http://schemas.microsoft.com/office/drawing/2014/main" id="{B058BA0E-50E5-4A85-A9FD-DF55EC5132C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7073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749E4-1EC3-4C9F-B8D5-F32FCC2D63AE}"/>
              </a:ext>
            </a:extLst>
          </p:cNvPr>
          <p:cNvSpPr>
            <a:spLocks noGrp="1"/>
          </p:cNvSpPr>
          <p:nvPr>
            <p:ph type="title"/>
          </p:nvPr>
        </p:nvSpPr>
        <p:spPr/>
        <p:txBody>
          <a:bodyPr/>
          <a:lstStyle/>
          <a:p>
            <a:r>
              <a:rPr lang="en-US"/>
              <a:t>Facebook FB - Own Posts Table w. Custom I-Rate (Insights) | SCS Dairy MY - 5 of 25</a:t>
            </a:r>
          </a:p>
        </p:txBody>
      </p:sp>
      <p:graphicFrame>
        <p:nvGraphicFramePr>
          <p:cNvPr id="5" name="Table Placeholder 4">
            <a:extLst>
              <a:ext uri="{FF2B5EF4-FFF2-40B4-BE49-F238E27FC236}">
                <a16:creationId xmlns:a16="http://schemas.microsoft.com/office/drawing/2014/main" id="{57BF45A4-720C-40F9-AB71-BC0CEC6D32D9}"/>
              </a:ext>
            </a:extLst>
          </p:cNvPr>
          <p:cNvGraphicFramePr>
            <a:graphicFrameLocks noGrp="1"/>
          </p:cNvGraphicFramePr>
          <p:nvPr>
            <p:ph type="tbl" sz="quarter" idx="13"/>
            <p:extLst>
              <p:ext uri="{D42A27DB-BD31-4B8C-83A1-F6EECF244321}">
                <p14:modId xmlns:p14="http://schemas.microsoft.com/office/powerpoint/2010/main" val="385972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99558242"/>
                    </a:ext>
                  </a:extLst>
                </a:gridCol>
                <a:gridCol w="987552">
                  <a:extLst>
                    <a:ext uri="{9D8B030D-6E8A-4147-A177-3AD203B41FA5}">
                      <a16:colId xmlns:a16="http://schemas.microsoft.com/office/drawing/2014/main" val="3208735813"/>
                    </a:ext>
                  </a:extLst>
                </a:gridCol>
                <a:gridCol w="576072">
                  <a:extLst>
                    <a:ext uri="{9D8B030D-6E8A-4147-A177-3AD203B41FA5}">
                      <a16:colId xmlns:a16="http://schemas.microsoft.com/office/drawing/2014/main" val="3251197484"/>
                    </a:ext>
                  </a:extLst>
                </a:gridCol>
                <a:gridCol w="576072">
                  <a:extLst>
                    <a:ext uri="{9D8B030D-6E8A-4147-A177-3AD203B41FA5}">
                      <a16:colId xmlns:a16="http://schemas.microsoft.com/office/drawing/2014/main" val="1780019380"/>
                    </a:ext>
                  </a:extLst>
                </a:gridCol>
                <a:gridCol w="493776">
                  <a:extLst>
                    <a:ext uri="{9D8B030D-6E8A-4147-A177-3AD203B41FA5}">
                      <a16:colId xmlns:a16="http://schemas.microsoft.com/office/drawing/2014/main" val="4229259414"/>
                    </a:ext>
                  </a:extLst>
                </a:gridCol>
                <a:gridCol w="493776">
                  <a:extLst>
                    <a:ext uri="{9D8B030D-6E8A-4147-A177-3AD203B41FA5}">
                      <a16:colId xmlns:a16="http://schemas.microsoft.com/office/drawing/2014/main" val="4239659148"/>
                    </a:ext>
                  </a:extLst>
                </a:gridCol>
                <a:gridCol w="411480">
                  <a:extLst>
                    <a:ext uri="{9D8B030D-6E8A-4147-A177-3AD203B41FA5}">
                      <a16:colId xmlns:a16="http://schemas.microsoft.com/office/drawing/2014/main" val="2591597582"/>
                    </a:ext>
                  </a:extLst>
                </a:gridCol>
                <a:gridCol w="493776">
                  <a:extLst>
                    <a:ext uri="{9D8B030D-6E8A-4147-A177-3AD203B41FA5}">
                      <a16:colId xmlns:a16="http://schemas.microsoft.com/office/drawing/2014/main" val="3067278297"/>
                    </a:ext>
                  </a:extLst>
                </a:gridCol>
                <a:gridCol w="493776">
                  <a:extLst>
                    <a:ext uri="{9D8B030D-6E8A-4147-A177-3AD203B41FA5}">
                      <a16:colId xmlns:a16="http://schemas.microsoft.com/office/drawing/2014/main" val="799569629"/>
                    </a:ext>
                  </a:extLst>
                </a:gridCol>
                <a:gridCol w="493776">
                  <a:extLst>
                    <a:ext uri="{9D8B030D-6E8A-4147-A177-3AD203B41FA5}">
                      <a16:colId xmlns:a16="http://schemas.microsoft.com/office/drawing/2014/main" val="3550613829"/>
                    </a:ext>
                  </a:extLst>
                </a:gridCol>
                <a:gridCol w="493776">
                  <a:extLst>
                    <a:ext uri="{9D8B030D-6E8A-4147-A177-3AD203B41FA5}">
                      <a16:colId xmlns:a16="http://schemas.microsoft.com/office/drawing/2014/main" val="1510081583"/>
                    </a:ext>
                  </a:extLst>
                </a:gridCol>
                <a:gridCol w="493776">
                  <a:extLst>
                    <a:ext uri="{9D8B030D-6E8A-4147-A177-3AD203B41FA5}">
                      <a16:colId xmlns:a16="http://schemas.microsoft.com/office/drawing/2014/main" val="2207235436"/>
                    </a:ext>
                  </a:extLst>
                </a:gridCol>
                <a:gridCol w="329184">
                  <a:extLst>
                    <a:ext uri="{9D8B030D-6E8A-4147-A177-3AD203B41FA5}">
                      <a16:colId xmlns:a16="http://schemas.microsoft.com/office/drawing/2014/main" val="3214009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5948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- 2021-10-25 17:38:47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Suhailah Mohd
Lucky Bonnie
Marhana Hana
Kindly send us a Facebook message with the following details mentioned below before 31 October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https://quintly-image-storage.s3.amazonaws.com/21f98fd4f102d597bb025988a0e4af7d/cfa0e1b3e1d91f83eef28170251c9dc4.jpg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65862268"/>
                  </a:ext>
                </a:extLst>
              </a:tr>
            </a:tbl>
          </a:graphicData>
        </a:graphic>
      </p:graphicFrame>
      <p:sp>
        <p:nvSpPr>
          <p:cNvPr id="4" name="Text Placeholder 3">
            <a:extLst>
              <a:ext uri="{FF2B5EF4-FFF2-40B4-BE49-F238E27FC236}">
                <a16:creationId xmlns:a16="http://schemas.microsoft.com/office/drawing/2014/main" id="{8991ABD7-0D56-42C9-89E2-CF5C7B3A0C5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73552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03964-C4C6-469B-8147-7524247DEF7F}"/>
              </a:ext>
            </a:extLst>
          </p:cNvPr>
          <p:cNvSpPr>
            <a:spLocks noGrp="1"/>
          </p:cNvSpPr>
          <p:nvPr>
            <p:ph type="title"/>
          </p:nvPr>
        </p:nvSpPr>
        <p:spPr/>
        <p:txBody>
          <a:bodyPr/>
          <a:lstStyle/>
          <a:p>
            <a:r>
              <a:rPr lang="en-US"/>
              <a:t>Facebook FB - Own Posts Table w. Custom I-Rate (Insights) | SCS Dairy MY - 6 of 25</a:t>
            </a:r>
          </a:p>
        </p:txBody>
      </p:sp>
      <p:graphicFrame>
        <p:nvGraphicFramePr>
          <p:cNvPr id="5" name="Table Placeholder 4">
            <a:extLst>
              <a:ext uri="{FF2B5EF4-FFF2-40B4-BE49-F238E27FC236}">
                <a16:creationId xmlns:a16="http://schemas.microsoft.com/office/drawing/2014/main" id="{46C17DB2-621F-40A5-95B9-0C61E4A56A17}"/>
              </a:ext>
            </a:extLst>
          </p:cNvPr>
          <p:cNvGraphicFramePr>
            <a:graphicFrameLocks noGrp="1"/>
          </p:cNvGraphicFramePr>
          <p:nvPr>
            <p:ph type="tbl" sz="quarter" idx="13"/>
            <p:extLst>
              <p:ext uri="{D42A27DB-BD31-4B8C-83A1-F6EECF244321}">
                <p14:modId xmlns:p14="http://schemas.microsoft.com/office/powerpoint/2010/main" val="1816633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79043262"/>
                    </a:ext>
                  </a:extLst>
                </a:gridCol>
                <a:gridCol w="987552">
                  <a:extLst>
                    <a:ext uri="{9D8B030D-6E8A-4147-A177-3AD203B41FA5}">
                      <a16:colId xmlns:a16="http://schemas.microsoft.com/office/drawing/2014/main" val="3968274199"/>
                    </a:ext>
                  </a:extLst>
                </a:gridCol>
                <a:gridCol w="576072">
                  <a:extLst>
                    <a:ext uri="{9D8B030D-6E8A-4147-A177-3AD203B41FA5}">
                      <a16:colId xmlns:a16="http://schemas.microsoft.com/office/drawing/2014/main" val="2785699109"/>
                    </a:ext>
                  </a:extLst>
                </a:gridCol>
                <a:gridCol w="576072">
                  <a:extLst>
                    <a:ext uri="{9D8B030D-6E8A-4147-A177-3AD203B41FA5}">
                      <a16:colId xmlns:a16="http://schemas.microsoft.com/office/drawing/2014/main" val="2454966156"/>
                    </a:ext>
                  </a:extLst>
                </a:gridCol>
                <a:gridCol w="493776">
                  <a:extLst>
                    <a:ext uri="{9D8B030D-6E8A-4147-A177-3AD203B41FA5}">
                      <a16:colId xmlns:a16="http://schemas.microsoft.com/office/drawing/2014/main" val="157576184"/>
                    </a:ext>
                  </a:extLst>
                </a:gridCol>
                <a:gridCol w="493776">
                  <a:extLst>
                    <a:ext uri="{9D8B030D-6E8A-4147-A177-3AD203B41FA5}">
                      <a16:colId xmlns:a16="http://schemas.microsoft.com/office/drawing/2014/main" val="1443677515"/>
                    </a:ext>
                  </a:extLst>
                </a:gridCol>
                <a:gridCol w="411480">
                  <a:extLst>
                    <a:ext uri="{9D8B030D-6E8A-4147-A177-3AD203B41FA5}">
                      <a16:colId xmlns:a16="http://schemas.microsoft.com/office/drawing/2014/main" val="1305819497"/>
                    </a:ext>
                  </a:extLst>
                </a:gridCol>
                <a:gridCol w="493776">
                  <a:extLst>
                    <a:ext uri="{9D8B030D-6E8A-4147-A177-3AD203B41FA5}">
                      <a16:colId xmlns:a16="http://schemas.microsoft.com/office/drawing/2014/main" val="1254540447"/>
                    </a:ext>
                  </a:extLst>
                </a:gridCol>
                <a:gridCol w="493776">
                  <a:extLst>
                    <a:ext uri="{9D8B030D-6E8A-4147-A177-3AD203B41FA5}">
                      <a16:colId xmlns:a16="http://schemas.microsoft.com/office/drawing/2014/main" val="528494104"/>
                    </a:ext>
                  </a:extLst>
                </a:gridCol>
                <a:gridCol w="493776">
                  <a:extLst>
                    <a:ext uri="{9D8B030D-6E8A-4147-A177-3AD203B41FA5}">
                      <a16:colId xmlns:a16="http://schemas.microsoft.com/office/drawing/2014/main" val="666112242"/>
                    </a:ext>
                  </a:extLst>
                </a:gridCol>
                <a:gridCol w="493776">
                  <a:extLst>
                    <a:ext uri="{9D8B030D-6E8A-4147-A177-3AD203B41FA5}">
                      <a16:colId xmlns:a16="http://schemas.microsoft.com/office/drawing/2014/main" val="2611086760"/>
                    </a:ext>
                  </a:extLst>
                </a:gridCol>
                <a:gridCol w="493776">
                  <a:extLst>
                    <a:ext uri="{9D8B030D-6E8A-4147-A177-3AD203B41FA5}">
                      <a16:colId xmlns:a16="http://schemas.microsoft.com/office/drawing/2014/main" val="83070031"/>
                    </a:ext>
                  </a:extLst>
                </a:gridCol>
                <a:gridCol w="329184">
                  <a:extLst>
                    <a:ext uri="{9D8B030D-6E8A-4147-A177-3AD203B41FA5}">
                      <a16:colId xmlns:a16="http://schemas.microsoft.com/office/drawing/2014/main" val="1098653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5138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- 2021-10-24 17:02:31</a:t>
                      </a:r>
                      <a:r>
                        <a:rPr kumimoji="0" lang="en-US" sz="1000" b="0" i="0" u="none" strike="noStrike" kern="1200" cap="none" spc="0" normalizeH="0" baseline="0" noProof="0">
                          <a:ln>
                            <a:noFill/>
                          </a:ln>
                          <a:solidFill>
                            <a:prstClr val="black"/>
                          </a:solidFill>
                          <a:effectLst/>
                          <a:uLnTx/>
                          <a:uFillTx/>
                          <a:latin typeface="+mn-lt"/>
                          <a:ea typeface="+mn-ea"/>
                          <a:cs typeface="+mn-cs"/>
                        </a:rPr>
                        <a:t>
 Caption the image and stand a chance to win an awesome prize!
To take part in our mini contest: Like SCS Dairy MY Facebook page, caption the image, tag 5 friends and share this post. Who knows you might be one of our lucky winners!
Only 3 winners will be selected to win shopping vouchers worth RM50!
Contest ends on 31 October 2021, 11:59pm.
#funwithSCS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https://quintly-image-storage.s3.amazonaws.com/21f98fd4f102d597bb025988a0e4af7d/40db125366f19af322ec0dab8f1587e0.png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52100734"/>
                  </a:ext>
                </a:extLst>
              </a:tr>
            </a:tbl>
          </a:graphicData>
        </a:graphic>
      </p:graphicFrame>
      <p:sp>
        <p:nvSpPr>
          <p:cNvPr id="4" name="Text Placeholder 3">
            <a:extLst>
              <a:ext uri="{FF2B5EF4-FFF2-40B4-BE49-F238E27FC236}">
                <a16:creationId xmlns:a16="http://schemas.microsoft.com/office/drawing/2014/main" id="{5D17DC6D-13E3-47A6-B2D6-7E12CED9A20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108184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0E744-73E2-4E60-BC38-EF0CC9BE42A6}"/>
              </a:ext>
            </a:extLst>
          </p:cNvPr>
          <p:cNvSpPr>
            <a:spLocks noGrp="1"/>
          </p:cNvSpPr>
          <p:nvPr>
            <p:ph type="title"/>
          </p:nvPr>
        </p:nvSpPr>
        <p:spPr/>
        <p:txBody>
          <a:bodyPr/>
          <a:lstStyle/>
          <a:p>
            <a:r>
              <a:rPr lang="en-US"/>
              <a:t>Facebook FB - Own Posts Table w. Custom I-Rate (Insights) | SCS Dairy MY - 7 of 25</a:t>
            </a:r>
          </a:p>
        </p:txBody>
      </p:sp>
      <p:graphicFrame>
        <p:nvGraphicFramePr>
          <p:cNvPr id="5" name="Table Placeholder 4">
            <a:extLst>
              <a:ext uri="{FF2B5EF4-FFF2-40B4-BE49-F238E27FC236}">
                <a16:creationId xmlns:a16="http://schemas.microsoft.com/office/drawing/2014/main" id="{C146C4FD-0417-474D-98F7-374E097869DA}"/>
              </a:ext>
            </a:extLst>
          </p:cNvPr>
          <p:cNvGraphicFramePr>
            <a:graphicFrameLocks noGrp="1"/>
          </p:cNvGraphicFramePr>
          <p:nvPr>
            <p:ph type="tbl" sz="quarter" idx="13"/>
            <p:extLst>
              <p:ext uri="{D42A27DB-BD31-4B8C-83A1-F6EECF244321}">
                <p14:modId xmlns:p14="http://schemas.microsoft.com/office/powerpoint/2010/main" val="1952758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12643204"/>
                    </a:ext>
                  </a:extLst>
                </a:gridCol>
                <a:gridCol w="987552">
                  <a:extLst>
                    <a:ext uri="{9D8B030D-6E8A-4147-A177-3AD203B41FA5}">
                      <a16:colId xmlns:a16="http://schemas.microsoft.com/office/drawing/2014/main" val="3471911563"/>
                    </a:ext>
                  </a:extLst>
                </a:gridCol>
                <a:gridCol w="576072">
                  <a:extLst>
                    <a:ext uri="{9D8B030D-6E8A-4147-A177-3AD203B41FA5}">
                      <a16:colId xmlns:a16="http://schemas.microsoft.com/office/drawing/2014/main" val="1409904054"/>
                    </a:ext>
                  </a:extLst>
                </a:gridCol>
                <a:gridCol w="576072">
                  <a:extLst>
                    <a:ext uri="{9D8B030D-6E8A-4147-A177-3AD203B41FA5}">
                      <a16:colId xmlns:a16="http://schemas.microsoft.com/office/drawing/2014/main" val="165571666"/>
                    </a:ext>
                  </a:extLst>
                </a:gridCol>
                <a:gridCol w="493776">
                  <a:extLst>
                    <a:ext uri="{9D8B030D-6E8A-4147-A177-3AD203B41FA5}">
                      <a16:colId xmlns:a16="http://schemas.microsoft.com/office/drawing/2014/main" val="1965296106"/>
                    </a:ext>
                  </a:extLst>
                </a:gridCol>
                <a:gridCol w="493776">
                  <a:extLst>
                    <a:ext uri="{9D8B030D-6E8A-4147-A177-3AD203B41FA5}">
                      <a16:colId xmlns:a16="http://schemas.microsoft.com/office/drawing/2014/main" val="1052872436"/>
                    </a:ext>
                  </a:extLst>
                </a:gridCol>
                <a:gridCol w="411480">
                  <a:extLst>
                    <a:ext uri="{9D8B030D-6E8A-4147-A177-3AD203B41FA5}">
                      <a16:colId xmlns:a16="http://schemas.microsoft.com/office/drawing/2014/main" val="2210565743"/>
                    </a:ext>
                  </a:extLst>
                </a:gridCol>
                <a:gridCol w="493776">
                  <a:extLst>
                    <a:ext uri="{9D8B030D-6E8A-4147-A177-3AD203B41FA5}">
                      <a16:colId xmlns:a16="http://schemas.microsoft.com/office/drawing/2014/main" val="2073238431"/>
                    </a:ext>
                  </a:extLst>
                </a:gridCol>
                <a:gridCol w="493776">
                  <a:extLst>
                    <a:ext uri="{9D8B030D-6E8A-4147-A177-3AD203B41FA5}">
                      <a16:colId xmlns:a16="http://schemas.microsoft.com/office/drawing/2014/main" val="543490734"/>
                    </a:ext>
                  </a:extLst>
                </a:gridCol>
                <a:gridCol w="493776">
                  <a:extLst>
                    <a:ext uri="{9D8B030D-6E8A-4147-A177-3AD203B41FA5}">
                      <a16:colId xmlns:a16="http://schemas.microsoft.com/office/drawing/2014/main" val="1630905331"/>
                    </a:ext>
                  </a:extLst>
                </a:gridCol>
                <a:gridCol w="493776">
                  <a:extLst>
                    <a:ext uri="{9D8B030D-6E8A-4147-A177-3AD203B41FA5}">
                      <a16:colId xmlns:a16="http://schemas.microsoft.com/office/drawing/2014/main" val="723464898"/>
                    </a:ext>
                  </a:extLst>
                </a:gridCol>
                <a:gridCol w="493776">
                  <a:extLst>
                    <a:ext uri="{9D8B030D-6E8A-4147-A177-3AD203B41FA5}">
                      <a16:colId xmlns:a16="http://schemas.microsoft.com/office/drawing/2014/main" val="3073268872"/>
                    </a:ext>
                  </a:extLst>
                </a:gridCol>
                <a:gridCol w="329184">
                  <a:extLst>
                    <a:ext uri="{9D8B030D-6E8A-4147-A177-3AD203B41FA5}">
                      <a16:colId xmlns:a16="http://schemas.microsoft.com/office/drawing/2014/main" val="2506569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7551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- 2021-10-23 17:03:01</a:t>
                      </a:r>
                      <a:r>
                        <a:rPr kumimoji="0" lang="en-US" sz="1000" b="0" i="0" u="none" strike="noStrike" kern="1200" cap="none" spc="0" normalizeH="0" baseline="0" noProof="0">
                          <a:ln>
                            <a:noFill/>
                          </a:ln>
                          <a:solidFill>
                            <a:prstClr val="black"/>
                          </a:solidFill>
                          <a:effectLst/>
                          <a:uLnTx/>
                          <a:uFillTx/>
                          <a:latin typeface="+mn-lt"/>
                          <a:ea typeface="+mn-ea"/>
                          <a:cs typeface="+mn-cs"/>
                        </a:rPr>
                        <a:t>
 To test if your cake is fully cooked through, it should be slightly shrunk away from the sides and springy to the touch. Double-check with a thin skewer through the centre, which should come out clean. 
If it's the correct colour on the outside but still a little raw in the centre, use a piece of foil to lightly cover the cake and continue to bake, checking it every five minutes or so. Open the oven door as little as possible to keep the heat constant.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https://quintly-image-storage.s3.amazonaws.com/21f98fd4f102d597bb025988a0e4af7d/039bc3f9ae014f42be293ab891380869.jpg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54435747"/>
                  </a:ext>
                </a:extLst>
              </a:tr>
            </a:tbl>
          </a:graphicData>
        </a:graphic>
      </p:graphicFrame>
      <p:sp>
        <p:nvSpPr>
          <p:cNvPr id="4" name="Text Placeholder 3">
            <a:extLst>
              <a:ext uri="{FF2B5EF4-FFF2-40B4-BE49-F238E27FC236}">
                <a16:creationId xmlns:a16="http://schemas.microsoft.com/office/drawing/2014/main" id="{4A6F226D-E3A0-4DBE-805D-5DAC45AC9BC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07468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AA71E-2103-42C4-A2D7-5C500A6D2BF5}"/>
              </a:ext>
            </a:extLst>
          </p:cNvPr>
          <p:cNvSpPr>
            <a:spLocks noGrp="1"/>
          </p:cNvSpPr>
          <p:nvPr>
            <p:ph type="title"/>
          </p:nvPr>
        </p:nvSpPr>
        <p:spPr/>
        <p:txBody>
          <a:bodyPr/>
          <a:lstStyle/>
          <a:p>
            <a:r>
              <a:rPr lang="en-US"/>
              <a:t>Facebook FB - Own Posts Table w. Custom I-Rate (Insights) | SCS Dairy MY - 8 of 25</a:t>
            </a:r>
          </a:p>
        </p:txBody>
      </p:sp>
      <p:graphicFrame>
        <p:nvGraphicFramePr>
          <p:cNvPr id="5" name="Table Placeholder 4">
            <a:extLst>
              <a:ext uri="{FF2B5EF4-FFF2-40B4-BE49-F238E27FC236}">
                <a16:creationId xmlns:a16="http://schemas.microsoft.com/office/drawing/2014/main" id="{AA8585DE-2A4A-4AF2-B173-ED505E9EF2D8}"/>
              </a:ext>
            </a:extLst>
          </p:cNvPr>
          <p:cNvGraphicFramePr>
            <a:graphicFrameLocks noGrp="1"/>
          </p:cNvGraphicFramePr>
          <p:nvPr>
            <p:ph type="tbl" sz="quarter" idx="13"/>
            <p:extLst>
              <p:ext uri="{D42A27DB-BD31-4B8C-83A1-F6EECF244321}">
                <p14:modId xmlns:p14="http://schemas.microsoft.com/office/powerpoint/2010/main" val="3186811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36838114"/>
                    </a:ext>
                  </a:extLst>
                </a:gridCol>
                <a:gridCol w="987552">
                  <a:extLst>
                    <a:ext uri="{9D8B030D-6E8A-4147-A177-3AD203B41FA5}">
                      <a16:colId xmlns:a16="http://schemas.microsoft.com/office/drawing/2014/main" val="3647516883"/>
                    </a:ext>
                  </a:extLst>
                </a:gridCol>
                <a:gridCol w="576072">
                  <a:extLst>
                    <a:ext uri="{9D8B030D-6E8A-4147-A177-3AD203B41FA5}">
                      <a16:colId xmlns:a16="http://schemas.microsoft.com/office/drawing/2014/main" val="2996087454"/>
                    </a:ext>
                  </a:extLst>
                </a:gridCol>
                <a:gridCol w="576072">
                  <a:extLst>
                    <a:ext uri="{9D8B030D-6E8A-4147-A177-3AD203B41FA5}">
                      <a16:colId xmlns:a16="http://schemas.microsoft.com/office/drawing/2014/main" val="464432567"/>
                    </a:ext>
                  </a:extLst>
                </a:gridCol>
                <a:gridCol w="493776">
                  <a:extLst>
                    <a:ext uri="{9D8B030D-6E8A-4147-A177-3AD203B41FA5}">
                      <a16:colId xmlns:a16="http://schemas.microsoft.com/office/drawing/2014/main" val="1103731850"/>
                    </a:ext>
                  </a:extLst>
                </a:gridCol>
                <a:gridCol w="493776">
                  <a:extLst>
                    <a:ext uri="{9D8B030D-6E8A-4147-A177-3AD203B41FA5}">
                      <a16:colId xmlns:a16="http://schemas.microsoft.com/office/drawing/2014/main" val="1094624492"/>
                    </a:ext>
                  </a:extLst>
                </a:gridCol>
                <a:gridCol w="411480">
                  <a:extLst>
                    <a:ext uri="{9D8B030D-6E8A-4147-A177-3AD203B41FA5}">
                      <a16:colId xmlns:a16="http://schemas.microsoft.com/office/drawing/2014/main" val="151278680"/>
                    </a:ext>
                  </a:extLst>
                </a:gridCol>
                <a:gridCol w="493776">
                  <a:extLst>
                    <a:ext uri="{9D8B030D-6E8A-4147-A177-3AD203B41FA5}">
                      <a16:colId xmlns:a16="http://schemas.microsoft.com/office/drawing/2014/main" val="2733617211"/>
                    </a:ext>
                  </a:extLst>
                </a:gridCol>
                <a:gridCol w="493776">
                  <a:extLst>
                    <a:ext uri="{9D8B030D-6E8A-4147-A177-3AD203B41FA5}">
                      <a16:colId xmlns:a16="http://schemas.microsoft.com/office/drawing/2014/main" val="196469206"/>
                    </a:ext>
                  </a:extLst>
                </a:gridCol>
                <a:gridCol w="493776">
                  <a:extLst>
                    <a:ext uri="{9D8B030D-6E8A-4147-A177-3AD203B41FA5}">
                      <a16:colId xmlns:a16="http://schemas.microsoft.com/office/drawing/2014/main" val="2627499285"/>
                    </a:ext>
                  </a:extLst>
                </a:gridCol>
                <a:gridCol w="493776">
                  <a:extLst>
                    <a:ext uri="{9D8B030D-6E8A-4147-A177-3AD203B41FA5}">
                      <a16:colId xmlns:a16="http://schemas.microsoft.com/office/drawing/2014/main" val="4266622733"/>
                    </a:ext>
                  </a:extLst>
                </a:gridCol>
                <a:gridCol w="493776">
                  <a:extLst>
                    <a:ext uri="{9D8B030D-6E8A-4147-A177-3AD203B41FA5}">
                      <a16:colId xmlns:a16="http://schemas.microsoft.com/office/drawing/2014/main" val="4189201183"/>
                    </a:ext>
                  </a:extLst>
                </a:gridCol>
                <a:gridCol w="329184">
                  <a:extLst>
                    <a:ext uri="{9D8B030D-6E8A-4147-A177-3AD203B41FA5}">
                      <a16:colId xmlns:a16="http://schemas.microsoft.com/office/drawing/2014/main" val="547490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3871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- 2021-10-22 17:08:45</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#HappinessWithSCS Contest winners!
Janet Koh
Siti Anazila
Sha Rindh Thrai
Kindly send us a Facebook message with the following details mentioned below before 27 October 2021 to claim your prize.
Name as per IC
First 8 digits of your NRI
Mailing address
Email address
Phone number
We would like to thank everyone for participating!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https://quintly-image-storage.s3.amazonaws.com/21f98fd4f102d597bb025988a0e4af7d/ff2d3fb414b5a648d0421b790cd3d2f0.png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45341014"/>
                  </a:ext>
                </a:extLst>
              </a:tr>
            </a:tbl>
          </a:graphicData>
        </a:graphic>
      </p:graphicFrame>
      <p:sp>
        <p:nvSpPr>
          <p:cNvPr id="4" name="Text Placeholder 3">
            <a:extLst>
              <a:ext uri="{FF2B5EF4-FFF2-40B4-BE49-F238E27FC236}">
                <a16:creationId xmlns:a16="http://schemas.microsoft.com/office/drawing/2014/main" id="{B4C3F73D-0AE1-4D65-9791-3769B64DBC3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41358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93A0C-B7CD-46B0-B3C1-74986ADC2957}"/>
              </a:ext>
            </a:extLst>
          </p:cNvPr>
          <p:cNvSpPr>
            <a:spLocks noGrp="1"/>
          </p:cNvSpPr>
          <p:nvPr>
            <p:ph type="title"/>
          </p:nvPr>
        </p:nvSpPr>
        <p:spPr/>
        <p:txBody>
          <a:bodyPr/>
          <a:lstStyle/>
          <a:p>
            <a:r>
              <a:rPr lang="en-US"/>
              <a:t>Facebook FB - Own Posts Table w. Custom I-Rate (Insights) | SCS Dairy MY - 9 of 25</a:t>
            </a:r>
          </a:p>
        </p:txBody>
      </p:sp>
      <p:graphicFrame>
        <p:nvGraphicFramePr>
          <p:cNvPr id="5" name="Table Placeholder 4">
            <a:extLst>
              <a:ext uri="{FF2B5EF4-FFF2-40B4-BE49-F238E27FC236}">
                <a16:creationId xmlns:a16="http://schemas.microsoft.com/office/drawing/2014/main" id="{C209747C-3C71-43C6-9225-9DB5DFD486D7}"/>
              </a:ext>
            </a:extLst>
          </p:cNvPr>
          <p:cNvGraphicFramePr>
            <a:graphicFrameLocks noGrp="1"/>
          </p:cNvGraphicFramePr>
          <p:nvPr>
            <p:ph type="tbl" sz="quarter" idx="13"/>
            <p:extLst>
              <p:ext uri="{D42A27DB-BD31-4B8C-83A1-F6EECF244321}">
                <p14:modId xmlns:p14="http://schemas.microsoft.com/office/powerpoint/2010/main" val="1348106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37148554"/>
                    </a:ext>
                  </a:extLst>
                </a:gridCol>
                <a:gridCol w="987552">
                  <a:extLst>
                    <a:ext uri="{9D8B030D-6E8A-4147-A177-3AD203B41FA5}">
                      <a16:colId xmlns:a16="http://schemas.microsoft.com/office/drawing/2014/main" val="593335100"/>
                    </a:ext>
                  </a:extLst>
                </a:gridCol>
                <a:gridCol w="576072">
                  <a:extLst>
                    <a:ext uri="{9D8B030D-6E8A-4147-A177-3AD203B41FA5}">
                      <a16:colId xmlns:a16="http://schemas.microsoft.com/office/drawing/2014/main" val="696470179"/>
                    </a:ext>
                  </a:extLst>
                </a:gridCol>
                <a:gridCol w="576072">
                  <a:extLst>
                    <a:ext uri="{9D8B030D-6E8A-4147-A177-3AD203B41FA5}">
                      <a16:colId xmlns:a16="http://schemas.microsoft.com/office/drawing/2014/main" val="1471646744"/>
                    </a:ext>
                  </a:extLst>
                </a:gridCol>
                <a:gridCol w="493776">
                  <a:extLst>
                    <a:ext uri="{9D8B030D-6E8A-4147-A177-3AD203B41FA5}">
                      <a16:colId xmlns:a16="http://schemas.microsoft.com/office/drawing/2014/main" val="2994572032"/>
                    </a:ext>
                  </a:extLst>
                </a:gridCol>
                <a:gridCol w="493776">
                  <a:extLst>
                    <a:ext uri="{9D8B030D-6E8A-4147-A177-3AD203B41FA5}">
                      <a16:colId xmlns:a16="http://schemas.microsoft.com/office/drawing/2014/main" val="52469578"/>
                    </a:ext>
                  </a:extLst>
                </a:gridCol>
                <a:gridCol w="411480">
                  <a:extLst>
                    <a:ext uri="{9D8B030D-6E8A-4147-A177-3AD203B41FA5}">
                      <a16:colId xmlns:a16="http://schemas.microsoft.com/office/drawing/2014/main" val="1095037389"/>
                    </a:ext>
                  </a:extLst>
                </a:gridCol>
                <a:gridCol w="493776">
                  <a:extLst>
                    <a:ext uri="{9D8B030D-6E8A-4147-A177-3AD203B41FA5}">
                      <a16:colId xmlns:a16="http://schemas.microsoft.com/office/drawing/2014/main" val="3702181568"/>
                    </a:ext>
                  </a:extLst>
                </a:gridCol>
                <a:gridCol w="493776">
                  <a:extLst>
                    <a:ext uri="{9D8B030D-6E8A-4147-A177-3AD203B41FA5}">
                      <a16:colId xmlns:a16="http://schemas.microsoft.com/office/drawing/2014/main" val="1688413911"/>
                    </a:ext>
                  </a:extLst>
                </a:gridCol>
                <a:gridCol w="493776">
                  <a:extLst>
                    <a:ext uri="{9D8B030D-6E8A-4147-A177-3AD203B41FA5}">
                      <a16:colId xmlns:a16="http://schemas.microsoft.com/office/drawing/2014/main" val="1210880583"/>
                    </a:ext>
                  </a:extLst>
                </a:gridCol>
                <a:gridCol w="493776">
                  <a:extLst>
                    <a:ext uri="{9D8B030D-6E8A-4147-A177-3AD203B41FA5}">
                      <a16:colId xmlns:a16="http://schemas.microsoft.com/office/drawing/2014/main" val="1479185489"/>
                    </a:ext>
                  </a:extLst>
                </a:gridCol>
                <a:gridCol w="493776">
                  <a:extLst>
                    <a:ext uri="{9D8B030D-6E8A-4147-A177-3AD203B41FA5}">
                      <a16:colId xmlns:a16="http://schemas.microsoft.com/office/drawing/2014/main" val="1406688863"/>
                    </a:ext>
                  </a:extLst>
                </a:gridCol>
                <a:gridCol w="329184">
                  <a:extLst>
                    <a:ext uri="{9D8B030D-6E8A-4147-A177-3AD203B41FA5}">
                      <a16:colId xmlns:a16="http://schemas.microsoft.com/office/drawing/2014/main" val="2540625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5367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- 2021-10-21 15:52:57</a:t>
                      </a:r>
                      <a:r>
                        <a:rPr kumimoji="0" lang="en-US" sz="1000" b="0" i="0" u="none" strike="noStrike" kern="1200" cap="none" spc="0" normalizeH="0" baseline="0" noProof="0">
                          <a:ln>
                            <a:noFill/>
                          </a:ln>
                          <a:solidFill>
                            <a:prstClr val="black"/>
                          </a:solidFill>
                          <a:effectLst/>
                          <a:uLnTx/>
                          <a:uFillTx/>
                          <a:latin typeface="+mn-lt"/>
                          <a:ea typeface="+mn-ea"/>
                          <a:cs typeface="+mn-cs"/>
                        </a:rPr>
                        <a:t>
 This pasta with spicy brown butter and olive oil sauce made with SCS Unsalted Butter is a simple dish with miso, garlic and crushed peppers. 
Pro Tip: Save these images on your phone when you need to make this recipe!
Spicy Miso Brown Butter Pasta
Ingredients:
28g SCS Unsalted Butter
250g penne pasta
50ml olive oil
4 garlic cloves, minced
1/2 tbsp white miso paste
1 tsp crushed chili flakes, extra for serving
1/2 tsp each: cumin, smoked paprika, sweet paprika, cayenne pepper
20 sage leaves
Salt and black pepper for seasoning
Grated pecorino, for serving
Ingredients for the bread crumbs:
3 tbsp olive oil
30g panko bread crumbs
40g walnuts, chopped
1 tbsp chopped fresh sage leaves
Instructions:
1. Boil the pasta in salted water until al dente. Drain, reserving 1/4 cup of the cooking water.
2. For the bread crumbs: Heat a large skillet over medium heat and add the olive oil. Once hot, add panko and walnuts, cook, stirring for 4 minutes until toasted and golden. Add chopped sage and cook for 1-2 minutes more. 
3. Season with salt and black pepper. Remove from the skillet to a plate.
4. Heat the same skillet over medium heat, add SCS Unsalted Butter. Lower the heat and cook for 2-3 minutes or until butter foams and starts to brown. 
5. Add garlic and olive oil, cook for 2 minutes until soft. Stir in miso, lower the heat to minimum trying not to burn miso or garlic. 
6. Add chili flakes, sage leaves and the seasoning.
7. Toss with pasta and add the reserved cooking water. Now taste and add salt and pepper.
8. Serve immediately with crunchy breadcrumbs, pecorino and some extra chili flakes. Enjoy!
Source: https://www.servingdumplings.com/recipes/spicy-miso-brown-butter-pasta/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https://quintly-image-storage.s3.amazonaws.com/21f98fd4f102d597bb025988a0e4af7d/1fe64af7900ccfab533f205058043d6c.png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98897410"/>
                  </a:ext>
                </a:extLst>
              </a:tr>
            </a:tbl>
          </a:graphicData>
        </a:graphic>
      </p:graphicFrame>
      <p:sp>
        <p:nvSpPr>
          <p:cNvPr id="4" name="Text Placeholder 3">
            <a:extLst>
              <a:ext uri="{FF2B5EF4-FFF2-40B4-BE49-F238E27FC236}">
                <a16:creationId xmlns:a16="http://schemas.microsoft.com/office/drawing/2014/main" id="{883B6990-D48E-4897-AC09-DA4F5140886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07379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63A59-C030-4FD3-88F1-E263C601DD95}"/>
              </a:ext>
            </a:extLst>
          </p:cNvPr>
          <p:cNvSpPr>
            <a:spLocks noGrp="1"/>
          </p:cNvSpPr>
          <p:nvPr>
            <p:ph type="title"/>
          </p:nvPr>
        </p:nvSpPr>
        <p:spPr/>
        <p:txBody>
          <a:bodyPr/>
          <a:lstStyle/>
          <a:p>
            <a:r>
              <a:rPr lang="en-US"/>
              <a:t>Facebook FB - Own Posts Table w. Custom I-Rate (Insights) | SCS Dairy MY - 10 of 25</a:t>
            </a:r>
          </a:p>
        </p:txBody>
      </p:sp>
      <p:graphicFrame>
        <p:nvGraphicFramePr>
          <p:cNvPr id="5" name="Table Placeholder 4">
            <a:extLst>
              <a:ext uri="{FF2B5EF4-FFF2-40B4-BE49-F238E27FC236}">
                <a16:creationId xmlns:a16="http://schemas.microsoft.com/office/drawing/2014/main" id="{C343938B-8E3D-436A-83CD-86B6551DD7B6}"/>
              </a:ext>
            </a:extLst>
          </p:cNvPr>
          <p:cNvGraphicFramePr>
            <a:graphicFrameLocks noGrp="1"/>
          </p:cNvGraphicFramePr>
          <p:nvPr>
            <p:ph type="tbl" sz="quarter" idx="13"/>
            <p:extLst>
              <p:ext uri="{D42A27DB-BD31-4B8C-83A1-F6EECF244321}">
                <p14:modId xmlns:p14="http://schemas.microsoft.com/office/powerpoint/2010/main" val="2760207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32807589"/>
                    </a:ext>
                  </a:extLst>
                </a:gridCol>
                <a:gridCol w="987552">
                  <a:extLst>
                    <a:ext uri="{9D8B030D-6E8A-4147-A177-3AD203B41FA5}">
                      <a16:colId xmlns:a16="http://schemas.microsoft.com/office/drawing/2014/main" val="2350343522"/>
                    </a:ext>
                  </a:extLst>
                </a:gridCol>
                <a:gridCol w="576072">
                  <a:extLst>
                    <a:ext uri="{9D8B030D-6E8A-4147-A177-3AD203B41FA5}">
                      <a16:colId xmlns:a16="http://schemas.microsoft.com/office/drawing/2014/main" val="4118738609"/>
                    </a:ext>
                  </a:extLst>
                </a:gridCol>
                <a:gridCol w="576072">
                  <a:extLst>
                    <a:ext uri="{9D8B030D-6E8A-4147-A177-3AD203B41FA5}">
                      <a16:colId xmlns:a16="http://schemas.microsoft.com/office/drawing/2014/main" val="3289160653"/>
                    </a:ext>
                  </a:extLst>
                </a:gridCol>
                <a:gridCol w="493776">
                  <a:extLst>
                    <a:ext uri="{9D8B030D-6E8A-4147-A177-3AD203B41FA5}">
                      <a16:colId xmlns:a16="http://schemas.microsoft.com/office/drawing/2014/main" val="572709342"/>
                    </a:ext>
                  </a:extLst>
                </a:gridCol>
                <a:gridCol w="493776">
                  <a:extLst>
                    <a:ext uri="{9D8B030D-6E8A-4147-A177-3AD203B41FA5}">
                      <a16:colId xmlns:a16="http://schemas.microsoft.com/office/drawing/2014/main" val="3604582977"/>
                    </a:ext>
                  </a:extLst>
                </a:gridCol>
                <a:gridCol w="411480">
                  <a:extLst>
                    <a:ext uri="{9D8B030D-6E8A-4147-A177-3AD203B41FA5}">
                      <a16:colId xmlns:a16="http://schemas.microsoft.com/office/drawing/2014/main" val="1785048845"/>
                    </a:ext>
                  </a:extLst>
                </a:gridCol>
                <a:gridCol w="493776">
                  <a:extLst>
                    <a:ext uri="{9D8B030D-6E8A-4147-A177-3AD203B41FA5}">
                      <a16:colId xmlns:a16="http://schemas.microsoft.com/office/drawing/2014/main" val="305399155"/>
                    </a:ext>
                  </a:extLst>
                </a:gridCol>
                <a:gridCol w="493776">
                  <a:extLst>
                    <a:ext uri="{9D8B030D-6E8A-4147-A177-3AD203B41FA5}">
                      <a16:colId xmlns:a16="http://schemas.microsoft.com/office/drawing/2014/main" val="1531876602"/>
                    </a:ext>
                  </a:extLst>
                </a:gridCol>
                <a:gridCol w="493776">
                  <a:extLst>
                    <a:ext uri="{9D8B030D-6E8A-4147-A177-3AD203B41FA5}">
                      <a16:colId xmlns:a16="http://schemas.microsoft.com/office/drawing/2014/main" val="3314571166"/>
                    </a:ext>
                  </a:extLst>
                </a:gridCol>
                <a:gridCol w="493776">
                  <a:extLst>
                    <a:ext uri="{9D8B030D-6E8A-4147-A177-3AD203B41FA5}">
                      <a16:colId xmlns:a16="http://schemas.microsoft.com/office/drawing/2014/main" val="2061118563"/>
                    </a:ext>
                  </a:extLst>
                </a:gridCol>
                <a:gridCol w="493776">
                  <a:extLst>
                    <a:ext uri="{9D8B030D-6E8A-4147-A177-3AD203B41FA5}">
                      <a16:colId xmlns:a16="http://schemas.microsoft.com/office/drawing/2014/main" val="433655968"/>
                    </a:ext>
                  </a:extLst>
                </a:gridCol>
                <a:gridCol w="329184">
                  <a:extLst>
                    <a:ext uri="{9D8B030D-6E8A-4147-A177-3AD203B41FA5}">
                      <a16:colId xmlns:a16="http://schemas.microsoft.com/office/drawing/2014/main" val="3966913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8354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17:05:55</a:t>
                      </a:r>
                      <a:r>
                        <a:rPr kumimoji="0" lang="en-US" sz="1000" b="0" i="0" u="none" strike="noStrike" kern="1200" cap="none" spc="0" normalizeH="0" baseline="0" noProof="0">
                          <a:ln>
                            <a:noFill/>
                          </a:ln>
                          <a:solidFill>
                            <a:prstClr val="black"/>
                          </a:solidFill>
                          <a:effectLst/>
                          <a:uLnTx/>
                          <a:uFillTx/>
                          <a:latin typeface="+mn-lt"/>
                          <a:ea typeface="+mn-ea"/>
                          <a:cs typeface="+mn-cs"/>
                        </a:rPr>
                        <a:t>
 Whatever meal you make with SCS Sliced Cheese Original is delicious, nutritious and easy to make! 
Tell us in the comments, what would you pick out of the options given below and why?
a) Mac &amp; Cheese
b) Grilled Cheese Sandwich
To join our contest Like SCS Dairy MY Facebook page, share our contest post and tag 5 friends. 
3 winners to be selected, 3 prizes to be won. Contest ends on 27 October 2021, 11:59pm.
#SCSDairyMY #SCSButter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https://quintly-image-storage.s3.amazonaws.com/21f98fd4f102d597bb025988a0e4af7d/9eff939fe790482f4dc180854ac90914.jpg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89371927"/>
                  </a:ext>
                </a:extLst>
              </a:tr>
            </a:tbl>
          </a:graphicData>
        </a:graphic>
      </p:graphicFrame>
      <p:sp>
        <p:nvSpPr>
          <p:cNvPr id="4" name="Text Placeholder 3">
            <a:extLst>
              <a:ext uri="{FF2B5EF4-FFF2-40B4-BE49-F238E27FC236}">
                <a16:creationId xmlns:a16="http://schemas.microsoft.com/office/drawing/2014/main" id="{2C96A577-0E26-47E2-B266-8564415A01D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342498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064B4-4D08-47C2-8A12-5646635F58F9}"/>
              </a:ext>
            </a:extLst>
          </p:cNvPr>
          <p:cNvSpPr>
            <a:spLocks noGrp="1"/>
          </p:cNvSpPr>
          <p:nvPr>
            <p:ph type="title"/>
          </p:nvPr>
        </p:nvSpPr>
        <p:spPr/>
        <p:txBody>
          <a:bodyPr/>
          <a:lstStyle/>
          <a:p>
            <a:r>
              <a:rPr lang="en-US"/>
              <a:t>Facebook FB - Own Posts Table w. Custom I-Rate (Insights) | SCS Dairy MY - 11 of 25</a:t>
            </a:r>
          </a:p>
        </p:txBody>
      </p:sp>
      <p:graphicFrame>
        <p:nvGraphicFramePr>
          <p:cNvPr id="5" name="Table Placeholder 4">
            <a:extLst>
              <a:ext uri="{FF2B5EF4-FFF2-40B4-BE49-F238E27FC236}">
                <a16:creationId xmlns:a16="http://schemas.microsoft.com/office/drawing/2014/main" id="{57919CB7-B83E-4380-9697-FD67640CCD29}"/>
              </a:ext>
            </a:extLst>
          </p:cNvPr>
          <p:cNvGraphicFramePr>
            <a:graphicFrameLocks noGrp="1"/>
          </p:cNvGraphicFramePr>
          <p:nvPr>
            <p:ph type="tbl" sz="quarter" idx="13"/>
            <p:extLst>
              <p:ext uri="{D42A27DB-BD31-4B8C-83A1-F6EECF244321}">
                <p14:modId xmlns:p14="http://schemas.microsoft.com/office/powerpoint/2010/main" val="1438858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9029018"/>
                    </a:ext>
                  </a:extLst>
                </a:gridCol>
                <a:gridCol w="987552">
                  <a:extLst>
                    <a:ext uri="{9D8B030D-6E8A-4147-A177-3AD203B41FA5}">
                      <a16:colId xmlns:a16="http://schemas.microsoft.com/office/drawing/2014/main" val="454192966"/>
                    </a:ext>
                  </a:extLst>
                </a:gridCol>
                <a:gridCol w="576072">
                  <a:extLst>
                    <a:ext uri="{9D8B030D-6E8A-4147-A177-3AD203B41FA5}">
                      <a16:colId xmlns:a16="http://schemas.microsoft.com/office/drawing/2014/main" val="517764271"/>
                    </a:ext>
                  </a:extLst>
                </a:gridCol>
                <a:gridCol w="576072">
                  <a:extLst>
                    <a:ext uri="{9D8B030D-6E8A-4147-A177-3AD203B41FA5}">
                      <a16:colId xmlns:a16="http://schemas.microsoft.com/office/drawing/2014/main" val="3376764598"/>
                    </a:ext>
                  </a:extLst>
                </a:gridCol>
                <a:gridCol w="493776">
                  <a:extLst>
                    <a:ext uri="{9D8B030D-6E8A-4147-A177-3AD203B41FA5}">
                      <a16:colId xmlns:a16="http://schemas.microsoft.com/office/drawing/2014/main" val="1589131462"/>
                    </a:ext>
                  </a:extLst>
                </a:gridCol>
                <a:gridCol w="493776">
                  <a:extLst>
                    <a:ext uri="{9D8B030D-6E8A-4147-A177-3AD203B41FA5}">
                      <a16:colId xmlns:a16="http://schemas.microsoft.com/office/drawing/2014/main" val="1023449643"/>
                    </a:ext>
                  </a:extLst>
                </a:gridCol>
                <a:gridCol w="411480">
                  <a:extLst>
                    <a:ext uri="{9D8B030D-6E8A-4147-A177-3AD203B41FA5}">
                      <a16:colId xmlns:a16="http://schemas.microsoft.com/office/drawing/2014/main" val="1850839045"/>
                    </a:ext>
                  </a:extLst>
                </a:gridCol>
                <a:gridCol w="493776">
                  <a:extLst>
                    <a:ext uri="{9D8B030D-6E8A-4147-A177-3AD203B41FA5}">
                      <a16:colId xmlns:a16="http://schemas.microsoft.com/office/drawing/2014/main" val="2982698495"/>
                    </a:ext>
                  </a:extLst>
                </a:gridCol>
                <a:gridCol w="493776">
                  <a:extLst>
                    <a:ext uri="{9D8B030D-6E8A-4147-A177-3AD203B41FA5}">
                      <a16:colId xmlns:a16="http://schemas.microsoft.com/office/drawing/2014/main" val="262887983"/>
                    </a:ext>
                  </a:extLst>
                </a:gridCol>
                <a:gridCol w="493776">
                  <a:extLst>
                    <a:ext uri="{9D8B030D-6E8A-4147-A177-3AD203B41FA5}">
                      <a16:colId xmlns:a16="http://schemas.microsoft.com/office/drawing/2014/main" val="716642708"/>
                    </a:ext>
                  </a:extLst>
                </a:gridCol>
                <a:gridCol w="493776">
                  <a:extLst>
                    <a:ext uri="{9D8B030D-6E8A-4147-A177-3AD203B41FA5}">
                      <a16:colId xmlns:a16="http://schemas.microsoft.com/office/drawing/2014/main" val="3020940324"/>
                    </a:ext>
                  </a:extLst>
                </a:gridCol>
                <a:gridCol w="493776">
                  <a:extLst>
                    <a:ext uri="{9D8B030D-6E8A-4147-A177-3AD203B41FA5}">
                      <a16:colId xmlns:a16="http://schemas.microsoft.com/office/drawing/2014/main" val="3043519117"/>
                    </a:ext>
                  </a:extLst>
                </a:gridCol>
                <a:gridCol w="329184">
                  <a:extLst>
                    <a:ext uri="{9D8B030D-6E8A-4147-A177-3AD203B41FA5}">
                      <a16:colId xmlns:a16="http://schemas.microsoft.com/office/drawing/2014/main" val="578768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6080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- 2021-10-19 14:04:15</a:t>
                      </a:r>
                      <a:r>
                        <a:rPr kumimoji="0" lang="en-US" sz="1000" b="0" i="0" u="none" strike="noStrike" kern="1200" cap="none" spc="0" normalizeH="0" baseline="0" noProof="0">
                          <a:ln>
                            <a:noFill/>
                          </a:ln>
                          <a:solidFill>
                            <a:prstClr val="black"/>
                          </a:solidFill>
                          <a:effectLst/>
                          <a:uLnTx/>
                          <a:uFillTx/>
                          <a:latin typeface="+mn-lt"/>
                          <a:ea typeface="+mn-ea"/>
                          <a:cs typeface="+mn-cs"/>
                        </a:rPr>
                        <a:t>
 With a creamy irresistible taste and a smooth, velvety texture, SCS Cream Cheese adds flavour to just about anything. Free from natural dyes, just plain and simple cream cheese!
How do you like to eat SCS Cream Cheese? On a toast or a bagel? 
#SCSCreamCheese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https://quintly-image-storage.s3.amazonaws.com/21f98fd4f102d597bb025988a0e4af7d/54ba35c46e8a4d4992b9b47a6c953399.jpg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24606044"/>
                  </a:ext>
                </a:extLst>
              </a:tr>
            </a:tbl>
          </a:graphicData>
        </a:graphic>
      </p:graphicFrame>
      <p:sp>
        <p:nvSpPr>
          <p:cNvPr id="4" name="Text Placeholder 3">
            <a:extLst>
              <a:ext uri="{FF2B5EF4-FFF2-40B4-BE49-F238E27FC236}">
                <a16:creationId xmlns:a16="http://schemas.microsoft.com/office/drawing/2014/main" id="{2373DC2F-7CBD-4507-B448-DE6610DDB96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71531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5F8C2-1107-4F11-8253-B86339158C85}"/>
              </a:ext>
            </a:extLst>
          </p:cNvPr>
          <p:cNvSpPr>
            <a:spLocks noGrp="1"/>
          </p:cNvSpPr>
          <p:nvPr>
            <p:ph type="title"/>
          </p:nvPr>
        </p:nvSpPr>
        <p:spPr/>
        <p:txBody>
          <a:bodyPr/>
          <a:lstStyle/>
          <a:p>
            <a:r>
              <a:rPr lang="en-US"/>
              <a:t>Facebook FB - Own Posts Table w. Custom I-Rate (Insights) | SCS Dairy MY - 12 of 25</a:t>
            </a:r>
          </a:p>
        </p:txBody>
      </p:sp>
      <p:graphicFrame>
        <p:nvGraphicFramePr>
          <p:cNvPr id="5" name="Table Placeholder 4">
            <a:extLst>
              <a:ext uri="{FF2B5EF4-FFF2-40B4-BE49-F238E27FC236}">
                <a16:creationId xmlns:a16="http://schemas.microsoft.com/office/drawing/2014/main" id="{EE0B2221-33F0-4EA1-8BB1-F98A506981C3}"/>
              </a:ext>
            </a:extLst>
          </p:cNvPr>
          <p:cNvGraphicFramePr>
            <a:graphicFrameLocks noGrp="1"/>
          </p:cNvGraphicFramePr>
          <p:nvPr>
            <p:ph type="tbl" sz="quarter" idx="13"/>
            <p:extLst>
              <p:ext uri="{D42A27DB-BD31-4B8C-83A1-F6EECF244321}">
                <p14:modId xmlns:p14="http://schemas.microsoft.com/office/powerpoint/2010/main" val="769159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36916876"/>
                    </a:ext>
                  </a:extLst>
                </a:gridCol>
                <a:gridCol w="987552">
                  <a:extLst>
                    <a:ext uri="{9D8B030D-6E8A-4147-A177-3AD203B41FA5}">
                      <a16:colId xmlns:a16="http://schemas.microsoft.com/office/drawing/2014/main" val="3936104731"/>
                    </a:ext>
                  </a:extLst>
                </a:gridCol>
                <a:gridCol w="576072">
                  <a:extLst>
                    <a:ext uri="{9D8B030D-6E8A-4147-A177-3AD203B41FA5}">
                      <a16:colId xmlns:a16="http://schemas.microsoft.com/office/drawing/2014/main" val="2359961887"/>
                    </a:ext>
                  </a:extLst>
                </a:gridCol>
                <a:gridCol w="576072">
                  <a:extLst>
                    <a:ext uri="{9D8B030D-6E8A-4147-A177-3AD203B41FA5}">
                      <a16:colId xmlns:a16="http://schemas.microsoft.com/office/drawing/2014/main" val="927026772"/>
                    </a:ext>
                  </a:extLst>
                </a:gridCol>
                <a:gridCol w="493776">
                  <a:extLst>
                    <a:ext uri="{9D8B030D-6E8A-4147-A177-3AD203B41FA5}">
                      <a16:colId xmlns:a16="http://schemas.microsoft.com/office/drawing/2014/main" val="3161680911"/>
                    </a:ext>
                  </a:extLst>
                </a:gridCol>
                <a:gridCol w="493776">
                  <a:extLst>
                    <a:ext uri="{9D8B030D-6E8A-4147-A177-3AD203B41FA5}">
                      <a16:colId xmlns:a16="http://schemas.microsoft.com/office/drawing/2014/main" val="3790810774"/>
                    </a:ext>
                  </a:extLst>
                </a:gridCol>
                <a:gridCol w="411480">
                  <a:extLst>
                    <a:ext uri="{9D8B030D-6E8A-4147-A177-3AD203B41FA5}">
                      <a16:colId xmlns:a16="http://schemas.microsoft.com/office/drawing/2014/main" val="1357843627"/>
                    </a:ext>
                  </a:extLst>
                </a:gridCol>
                <a:gridCol w="493776">
                  <a:extLst>
                    <a:ext uri="{9D8B030D-6E8A-4147-A177-3AD203B41FA5}">
                      <a16:colId xmlns:a16="http://schemas.microsoft.com/office/drawing/2014/main" val="2264695907"/>
                    </a:ext>
                  </a:extLst>
                </a:gridCol>
                <a:gridCol w="493776">
                  <a:extLst>
                    <a:ext uri="{9D8B030D-6E8A-4147-A177-3AD203B41FA5}">
                      <a16:colId xmlns:a16="http://schemas.microsoft.com/office/drawing/2014/main" val="892711330"/>
                    </a:ext>
                  </a:extLst>
                </a:gridCol>
                <a:gridCol w="493776">
                  <a:extLst>
                    <a:ext uri="{9D8B030D-6E8A-4147-A177-3AD203B41FA5}">
                      <a16:colId xmlns:a16="http://schemas.microsoft.com/office/drawing/2014/main" val="884637291"/>
                    </a:ext>
                  </a:extLst>
                </a:gridCol>
                <a:gridCol w="493776">
                  <a:extLst>
                    <a:ext uri="{9D8B030D-6E8A-4147-A177-3AD203B41FA5}">
                      <a16:colId xmlns:a16="http://schemas.microsoft.com/office/drawing/2014/main" val="659487576"/>
                    </a:ext>
                  </a:extLst>
                </a:gridCol>
                <a:gridCol w="493776">
                  <a:extLst>
                    <a:ext uri="{9D8B030D-6E8A-4147-A177-3AD203B41FA5}">
                      <a16:colId xmlns:a16="http://schemas.microsoft.com/office/drawing/2014/main" val="143841525"/>
                    </a:ext>
                  </a:extLst>
                </a:gridCol>
                <a:gridCol w="329184">
                  <a:extLst>
                    <a:ext uri="{9D8B030D-6E8A-4147-A177-3AD203B41FA5}">
                      <a16:colId xmlns:a16="http://schemas.microsoft.com/office/drawing/2014/main" val="259006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4987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- 2021-10-17 12:02:25</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Answer &amp; Win Contest today!
Here’s how to join the contest:
1. Like SCS Dairy MY Facebook page and this contest post.
2. Choose the correct answer from the options given below:
SCS Spreadable Butter is enriched with:
a) Vitamin B &amp; C
b) Vitamin A &amp; D
c) Vitamin E &amp; F
Also tell us why you love SCS Spreadable Butter.
3. Post your answers in the comment section.
4. Share our contest post and tag 5 friends. 
3 lucky winners will be selected to win a Luminarc Tempered Harena Bowl worth RM49!
Join now! Contest ends on 24 October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https://quintly-image-storage.s3.amazonaws.com/21f98fd4f102d597bb025988a0e4af7d/6b49b37dcaa43aac75a894e7d9e9f0b8.jpg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45432920"/>
                  </a:ext>
                </a:extLst>
              </a:tr>
            </a:tbl>
          </a:graphicData>
        </a:graphic>
      </p:graphicFrame>
      <p:sp>
        <p:nvSpPr>
          <p:cNvPr id="4" name="Text Placeholder 3">
            <a:extLst>
              <a:ext uri="{FF2B5EF4-FFF2-40B4-BE49-F238E27FC236}">
                <a16:creationId xmlns:a16="http://schemas.microsoft.com/office/drawing/2014/main" id="{BD72B8AF-7C37-43E5-B27A-3836D5DF21E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8522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B6F2E-DB68-4192-A5A6-1A99209DF09D}"/>
              </a:ext>
            </a:extLst>
          </p:cNvPr>
          <p:cNvSpPr>
            <a:spLocks noGrp="1"/>
          </p:cNvSpPr>
          <p:nvPr>
            <p:ph type="title"/>
          </p:nvPr>
        </p:nvSpPr>
        <p:spPr/>
        <p:txBody>
          <a:bodyPr/>
          <a:lstStyle/>
          <a:p>
            <a:r>
              <a:rPr lang="en-US"/>
              <a:t>Facebook FB - Own Posts Table w. Custom I-Rate (Insights) | SCS Dairy MY - 13 of 25</a:t>
            </a:r>
          </a:p>
        </p:txBody>
      </p:sp>
      <p:graphicFrame>
        <p:nvGraphicFramePr>
          <p:cNvPr id="5" name="Table Placeholder 4">
            <a:extLst>
              <a:ext uri="{FF2B5EF4-FFF2-40B4-BE49-F238E27FC236}">
                <a16:creationId xmlns:a16="http://schemas.microsoft.com/office/drawing/2014/main" id="{42A82EE9-EC35-42DB-9E36-B3B09F853690}"/>
              </a:ext>
            </a:extLst>
          </p:cNvPr>
          <p:cNvGraphicFramePr>
            <a:graphicFrameLocks noGrp="1"/>
          </p:cNvGraphicFramePr>
          <p:nvPr>
            <p:ph type="tbl" sz="quarter" idx="13"/>
            <p:extLst>
              <p:ext uri="{D42A27DB-BD31-4B8C-83A1-F6EECF244321}">
                <p14:modId xmlns:p14="http://schemas.microsoft.com/office/powerpoint/2010/main" val="4147057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60274427"/>
                    </a:ext>
                  </a:extLst>
                </a:gridCol>
                <a:gridCol w="987552">
                  <a:extLst>
                    <a:ext uri="{9D8B030D-6E8A-4147-A177-3AD203B41FA5}">
                      <a16:colId xmlns:a16="http://schemas.microsoft.com/office/drawing/2014/main" val="3466656005"/>
                    </a:ext>
                  </a:extLst>
                </a:gridCol>
                <a:gridCol w="576072">
                  <a:extLst>
                    <a:ext uri="{9D8B030D-6E8A-4147-A177-3AD203B41FA5}">
                      <a16:colId xmlns:a16="http://schemas.microsoft.com/office/drawing/2014/main" val="2642928360"/>
                    </a:ext>
                  </a:extLst>
                </a:gridCol>
                <a:gridCol w="576072">
                  <a:extLst>
                    <a:ext uri="{9D8B030D-6E8A-4147-A177-3AD203B41FA5}">
                      <a16:colId xmlns:a16="http://schemas.microsoft.com/office/drawing/2014/main" val="1829009180"/>
                    </a:ext>
                  </a:extLst>
                </a:gridCol>
                <a:gridCol w="493776">
                  <a:extLst>
                    <a:ext uri="{9D8B030D-6E8A-4147-A177-3AD203B41FA5}">
                      <a16:colId xmlns:a16="http://schemas.microsoft.com/office/drawing/2014/main" val="4111988105"/>
                    </a:ext>
                  </a:extLst>
                </a:gridCol>
                <a:gridCol w="493776">
                  <a:extLst>
                    <a:ext uri="{9D8B030D-6E8A-4147-A177-3AD203B41FA5}">
                      <a16:colId xmlns:a16="http://schemas.microsoft.com/office/drawing/2014/main" val="3885205310"/>
                    </a:ext>
                  </a:extLst>
                </a:gridCol>
                <a:gridCol w="411480">
                  <a:extLst>
                    <a:ext uri="{9D8B030D-6E8A-4147-A177-3AD203B41FA5}">
                      <a16:colId xmlns:a16="http://schemas.microsoft.com/office/drawing/2014/main" val="2709101031"/>
                    </a:ext>
                  </a:extLst>
                </a:gridCol>
                <a:gridCol w="493776">
                  <a:extLst>
                    <a:ext uri="{9D8B030D-6E8A-4147-A177-3AD203B41FA5}">
                      <a16:colId xmlns:a16="http://schemas.microsoft.com/office/drawing/2014/main" val="3878649795"/>
                    </a:ext>
                  </a:extLst>
                </a:gridCol>
                <a:gridCol w="493776">
                  <a:extLst>
                    <a:ext uri="{9D8B030D-6E8A-4147-A177-3AD203B41FA5}">
                      <a16:colId xmlns:a16="http://schemas.microsoft.com/office/drawing/2014/main" val="785545547"/>
                    </a:ext>
                  </a:extLst>
                </a:gridCol>
                <a:gridCol w="493776">
                  <a:extLst>
                    <a:ext uri="{9D8B030D-6E8A-4147-A177-3AD203B41FA5}">
                      <a16:colId xmlns:a16="http://schemas.microsoft.com/office/drawing/2014/main" val="2977396096"/>
                    </a:ext>
                  </a:extLst>
                </a:gridCol>
                <a:gridCol w="493776">
                  <a:extLst>
                    <a:ext uri="{9D8B030D-6E8A-4147-A177-3AD203B41FA5}">
                      <a16:colId xmlns:a16="http://schemas.microsoft.com/office/drawing/2014/main" val="1925437683"/>
                    </a:ext>
                  </a:extLst>
                </a:gridCol>
                <a:gridCol w="493776">
                  <a:extLst>
                    <a:ext uri="{9D8B030D-6E8A-4147-A177-3AD203B41FA5}">
                      <a16:colId xmlns:a16="http://schemas.microsoft.com/office/drawing/2014/main" val="1282674961"/>
                    </a:ext>
                  </a:extLst>
                </a:gridCol>
                <a:gridCol w="329184">
                  <a:extLst>
                    <a:ext uri="{9D8B030D-6E8A-4147-A177-3AD203B41FA5}">
                      <a16:colId xmlns:a16="http://schemas.microsoft.com/office/drawing/2014/main" val="3796298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3565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- 2021-10-16 17:30:00</a:t>
                      </a:r>
                      <a:r>
                        <a:rPr kumimoji="0" lang="en-US" sz="1000" b="0" i="0" u="none" strike="noStrike" kern="1200" cap="none" spc="0" normalizeH="0" baseline="0" noProof="0">
                          <a:ln>
                            <a:noFill/>
                          </a:ln>
                          <a:solidFill>
                            <a:prstClr val="black"/>
                          </a:solidFill>
                          <a:effectLst/>
                          <a:uLnTx/>
                          <a:uFillTx/>
                          <a:latin typeface="+mn-lt"/>
                          <a:ea typeface="+mn-ea"/>
                          <a:cs typeface="+mn-cs"/>
                        </a:rPr>
                        <a:t>
 “Everyone in my family from the elderly to the young use SCS Spreadable Butter on bread, crackers, waffles and pancakes. It's convenient to spread on anything we eat.”
Chan Hong Yee - SCS Fan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https://quintly-image-storage.s3.amazonaws.com/21f98fd4f102d597bb025988a0e4af7d/5d2d95c38cb96cfed335df86c1ff525e.png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48228785"/>
                  </a:ext>
                </a:extLst>
              </a:tr>
            </a:tbl>
          </a:graphicData>
        </a:graphic>
      </p:graphicFrame>
      <p:sp>
        <p:nvSpPr>
          <p:cNvPr id="4" name="Text Placeholder 3">
            <a:extLst>
              <a:ext uri="{FF2B5EF4-FFF2-40B4-BE49-F238E27FC236}">
                <a16:creationId xmlns:a16="http://schemas.microsoft.com/office/drawing/2014/main" id="{BB8C3006-AA0E-4CF8-970C-9BE99B280EA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81570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E12D5-D76B-41F7-849E-7BC4A7A9B5F6}"/>
              </a:ext>
            </a:extLst>
          </p:cNvPr>
          <p:cNvSpPr>
            <a:spLocks noGrp="1"/>
          </p:cNvSpPr>
          <p:nvPr>
            <p:ph type="title"/>
          </p:nvPr>
        </p:nvSpPr>
        <p:spPr/>
        <p:txBody>
          <a:bodyPr/>
          <a:lstStyle/>
          <a:p>
            <a:r>
              <a:rPr lang="en-US"/>
              <a:t>Facebook FB - Own Posts Table w. Custom I-Rate (Insights) | SCS Dairy MY - 14 of 25</a:t>
            </a:r>
          </a:p>
        </p:txBody>
      </p:sp>
      <p:graphicFrame>
        <p:nvGraphicFramePr>
          <p:cNvPr id="5" name="Table Placeholder 4">
            <a:extLst>
              <a:ext uri="{FF2B5EF4-FFF2-40B4-BE49-F238E27FC236}">
                <a16:creationId xmlns:a16="http://schemas.microsoft.com/office/drawing/2014/main" id="{37B3466A-4F40-4293-9E96-467117A636CA}"/>
              </a:ext>
            </a:extLst>
          </p:cNvPr>
          <p:cNvGraphicFramePr>
            <a:graphicFrameLocks noGrp="1"/>
          </p:cNvGraphicFramePr>
          <p:nvPr>
            <p:ph type="tbl" sz="quarter" idx="13"/>
            <p:extLst>
              <p:ext uri="{D42A27DB-BD31-4B8C-83A1-F6EECF244321}">
                <p14:modId xmlns:p14="http://schemas.microsoft.com/office/powerpoint/2010/main" val="1663012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47169061"/>
                    </a:ext>
                  </a:extLst>
                </a:gridCol>
                <a:gridCol w="987552">
                  <a:extLst>
                    <a:ext uri="{9D8B030D-6E8A-4147-A177-3AD203B41FA5}">
                      <a16:colId xmlns:a16="http://schemas.microsoft.com/office/drawing/2014/main" val="3836953556"/>
                    </a:ext>
                  </a:extLst>
                </a:gridCol>
                <a:gridCol w="576072">
                  <a:extLst>
                    <a:ext uri="{9D8B030D-6E8A-4147-A177-3AD203B41FA5}">
                      <a16:colId xmlns:a16="http://schemas.microsoft.com/office/drawing/2014/main" val="3242625859"/>
                    </a:ext>
                  </a:extLst>
                </a:gridCol>
                <a:gridCol w="576072">
                  <a:extLst>
                    <a:ext uri="{9D8B030D-6E8A-4147-A177-3AD203B41FA5}">
                      <a16:colId xmlns:a16="http://schemas.microsoft.com/office/drawing/2014/main" val="3468627069"/>
                    </a:ext>
                  </a:extLst>
                </a:gridCol>
                <a:gridCol w="493776">
                  <a:extLst>
                    <a:ext uri="{9D8B030D-6E8A-4147-A177-3AD203B41FA5}">
                      <a16:colId xmlns:a16="http://schemas.microsoft.com/office/drawing/2014/main" val="266550324"/>
                    </a:ext>
                  </a:extLst>
                </a:gridCol>
                <a:gridCol w="493776">
                  <a:extLst>
                    <a:ext uri="{9D8B030D-6E8A-4147-A177-3AD203B41FA5}">
                      <a16:colId xmlns:a16="http://schemas.microsoft.com/office/drawing/2014/main" val="3908803453"/>
                    </a:ext>
                  </a:extLst>
                </a:gridCol>
                <a:gridCol w="411480">
                  <a:extLst>
                    <a:ext uri="{9D8B030D-6E8A-4147-A177-3AD203B41FA5}">
                      <a16:colId xmlns:a16="http://schemas.microsoft.com/office/drawing/2014/main" val="775070942"/>
                    </a:ext>
                  </a:extLst>
                </a:gridCol>
                <a:gridCol w="493776">
                  <a:extLst>
                    <a:ext uri="{9D8B030D-6E8A-4147-A177-3AD203B41FA5}">
                      <a16:colId xmlns:a16="http://schemas.microsoft.com/office/drawing/2014/main" val="874345957"/>
                    </a:ext>
                  </a:extLst>
                </a:gridCol>
                <a:gridCol w="493776">
                  <a:extLst>
                    <a:ext uri="{9D8B030D-6E8A-4147-A177-3AD203B41FA5}">
                      <a16:colId xmlns:a16="http://schemas.microsoft.com/office/drawing/2014/main" val="784856222"/>
                    </a:ext>
                  </a:extLst>
                </a:gridCol>
                <a:gridCol w="493776">
                  <a:extLst>
                    <a:ext uri="{9D8B030D-6E8A-4147-A177-3AD203B41FA5}">
                      <a16:colId xmlns:a16="http://schemas.microsoft.com/office/drawing/2014/main" val="1223542024"/>
                    </a:ext>
                  </a:extLst>
                </a:gridCol>
                <a:gridCol w="493776">
                  <a:extLst>
                    <a:ext uri="{9D8B030D-6E8A-4147-A177-3AD203B41FA5}">
                      <a16:colId xmlns:a16="http://schemas.microsoft.com/office/drawing/2014/main" val="2895344702"/>
                    </a:ext>
                  </a:extLst>
                </a:gridCol>
                <a:gridCol w="493776">
                  <a:extLst>
                    <a:ext uri="{9D8B030D-6E8A-4147-A177-3AD203B41FA5}">
                      <a16:colId xmlns:a16="http://schemas.microsoft.com/office/drawing/2014/main" val="1305742089"/>
                    </a:ext>
                  </a:extLst>
                </a:gridCol>
                <a:gridCol w="329184">
                  <a:extLst>
                    <a:ext uri="{9D8B030D-6E8A-4147-A177-3AD203B41FA5}">
                      <a16:colId xmlns:a16="http://schemas.microsoft.com/office/drawing/2014/main" val="524821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7561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- 2021-10-14 14:02:25</a:t>
                      </a:r>
                      <a:r>
                        <a:rPr kumimoji="0" lang="en-US" sz="1000" b="0" i="0" u="none" strike="noStrike" kern="1200" cap="none" spc="0" normalizeH="0" baseline="0" noProof="0">
                          <a:ln>
                            <a:noFill/>
                          </a:ln>
                          <a:solidFill>
                            <a:prstClr val="black"/>
                          </a:solidFill>
                          <a:effectLst/>
                          <a:uLnTx/>
                          <a:uFillTx/>
                          <a:latin typeface="+mn-lt"/>
                          <a:ea typeface="+mn-ea"/>
                          <a:cs typeface="+mn-cs"/>
                        </a:rPr>
                        <a:t>
 [Tip] If you have forgotten to leave your eggs at room temperature for an hour before baking, don’t fret. Simply fill a bowl with lukewarm water and place your eggs in. Let them sit for 10-30 minutes to achieve room temperature eggs.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https://quintly-image-storage.s3.amazonaws.com/21f98fd4f102d597bb025988a0e4af7d/7fdaaa04882c663c49b08cfae1a66fdd.jpg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15227710"/>
                  </a:ext>
                </a:extLst>
              </a:tr>
            </a:tbl>
          </a:graphicData>
        </a:graphic>
      </p:graphicFrame>
      <p:sp>
        <p:nvSpPr>
          <p:cNvPr id="4" name="Text Placeholder 3">
            <a:extLst>
              <a:ext uri="{FF2B5EF4-FFF2-40B4-BE49-F238E27FC236}">
                <a16:creationId xmlns:a16="http://schemas.microsoft.com/office/drawing/2014/main" id="{43F41D4E-782D-4897-992D-66A65633A21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497746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D0AB7-482C-4602-B134-70ED9E941472}"/>
              </a:ext>
            </a:extLst>
          </p:cNvPr>
          <p:cNvSpPr>
            <a:spLocks noGrp="1"/>
          </p:cNvSpPr>
          <p:nvPr>
            <p:ph type="title"/>
          </p:nvPr>
        </p:nvSpPr>
        <p:spPr/>
        <p:txBody>
          <a:bodyPr/>
          <a:lstStyle/>
          <a:p>
            <a:r>
              <a:rPr lang="en-US"/>
              <a:t>Facebook FB - Own Posts Table w. Custom I-Rate (Insights) | SCS Dairy MY - 15 of 25</a:t>
            </a:r>
          </a:p>
        </p:txBody>
      </p:sp>
      <p:graphicFrame>
        <p:nvGraphicFramePr>
          <p:cNvPr id="5" name="Table Placeholder 4">
            <a:extLst>
              <a:ext uri="{FF2B5EF4-FFF2-40B4-BE49-F238E27FC236}">
                <a16:creationId xmlns:a16="http://schemas.microsoft.com/office/drawing/2014/main" id="{3A2885E8-D4DC-49AC-940D-29E5F8907815}"/>
              </a:ext>
            </a:extLst>
          </p:cNvPr>
          <p:cNvGraphicFramePr>
            <a:graphicFrameLocks noGrp="1"/>
          </p:cNvGraphicFramePr>
          <p:nvPr>
            <p:ph type="tbl" sz="quarter" idx="13"/>
            <p:extLst>
              <p:ext uri="{D42A27DB-BD31-4B8C-83A1-F6EECF244321}">
                <p14:modId xmlns:p14="http://schemas.microsoft.com/office/powerpoint/2010/main" val="1306755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7437648"/>
                    </a:ext>
                  </a:extLst>
                </a:gridCol>
                <a:gridCol w="987552">
                  <a:extLst>
                    <a:ext uri="{9D8B030D-6E8A-4147-A177-3AD203B41FA5}">
                      <a16:colId xmlns:a16="http://schemas.microsoft.com/office/drawing/2014/main" val="1182472075"/>
                    </a:ext>
                  </a:extLst>
                </a:gridCol>
                <a:gridCol w="576072">
                  <a:extLst>
                    <a:ext uri="{9D8B030D-6E8A-4147-A177-3AD203B41FA5}">
                      <a16:colId xmlns:a16="http://schemas.microsoft.com/office/drawing/2014/main" val="3500177085"/>
                    </a:ext>
                  </a:extLst>
                </a:gridCol>
                <a:gridCol w="576072">
                  <a:extLst>
                    <a:ext uri="{9D8B030D-6E8A-4147-A177-3AD203B41FA5}">
                      <a16:colId xmlns:a16="http://schemas.microsoft.com/office/drawing/2014/main" val="1300919023"/>
                    </a:ext>
                  </a:extLst>
                </a:gridCol>
                <a:gridCol w="493776">
                  <a:extLst>
                    <a:ext uri="{9D8B030D-6E8A-4147-A177-3AD203B41FA5}">
                      <a16:colId xmlns:a16="http://schemas.microsoft.com/office/drawing/2014/main" val="1025341106"/>
                    </a:ext>
                  </a:extLst>
                </a:gridCol>
                <a:gridCol w="493776">
                  <a:extLst>
                    <a:ext uri="{9D8B030D-6E8A-4147-A177-3AD203B41FA5}">
                      <a16:colId xmlns:a16="http://schemas.microsoft.com/office/drawing/2014/main" val="1171535491"/>
                    </a:ext>
                  </a:extLst>
                </a:gridCol>
                <a:gridCol w="411480">
                  <a:extLst>
                    <a:ext uri="{9D8B030D-6E8A-4147-A177-3AD203B41FA5}">
                      <a16:colId xmlns:a16="http://schemas.microsoft.com/office/drawing/2014/main" val="2538109199"/>
                    </a:ext>
                  </a:extLst>
                </a:gridCol>
                <a:gridCol w="493776">
                  <a:extLst>
                    <a:ext uri="{9D8B030D-6E8A-4147-A177-3AD203B41FA5}">
                      <a16:colId xmlns:a16="http://schemas.microsoft.com/office/drawing/2014/main" val="4051617793"/>
                    </a:ext>
                  </a:extLst>
                </a:gridCol>
                <a:gridCol w="493776">
                  <a:extLst>
                    <a:ext uri="{9D8B030D-6E8A-4147-A177-3AD203B41FA5}">
                      <a16:colId xmlns:a16="http://schemas.microsoft.com/office/drawing/2014/main" val="923631944"/>
                    </a:ext>
                  </a:extLst>
                </a:gridCol>
                <a:gridCol w="493776">
                  <a:extLst>
                    <a:ext uri="{9D8B030D-6E8A-4147-A177-3AD203B41FA5}">
                      <a16:colId xmlns:a16="http://schemas.microsoft.com/office/drawing/2014/main" val="2824856440"/>
                    </a:ext>
                  </a:extLst>
                </a:gridCol>
                <a:gridCol w="493776">
                  <a:extLst>
                    <a:ext uri="{9D8B030D-6E8A-4147-A177-3AD203B41FA5}">
                      <a16:colId xmlns:a16="http://schemas.microsoft.com/office/drawing/2014/main" val="3353377150"/>
                    </a:ext>
                  </a:extLst>
                </a:gridCol>
                <a:gridCol w="493776">
                  <a:extLst>
                    <a:ext uri="{9D8B030D-6E8A-4147-A177-3AD203B41FA5}">
                      <a16:colId xmlns:a16="http://schemas.microsoft.com/office/drawing/2014/main" val="1493182605"/>
                    </a:ext>
                  </a:extLst>
                </a:gridCol>
                <a:gridCol w="329184">
                  <a:extLst>
                    <a:ext uri="{9D8B030D-6E8A-4147-A177-3AD203B41FA5}">
                      <a16:colId xmlns:a16="http://schemas.microsoft.com/office/drawing/2014/main" val="2692025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6123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- 2021-10-12 19:13:12</a:t>
                      </a:r>
                      <a:r>
                        <a:rPr kumimoji="0" lang="en-US" sz="1000" b="0" i="0" u="none" strike="noStrike" kern="1200" cap="none" spc="0" normalizeH="0" baseline="0" noProof="0">
                          <a:ln>
                            <a:noFill/>
                          </a:ln>
                          <a:solidFill>
                            <a:prstClr val="black"/>
                          </a:solidFill>
                          <a:effectLst/>
                          <a:uLnTx/>
                          <a:uFillTx/>
                          <a:latin typeface="+mn-lt"/>
                          <a:ea typeface="+mn-ea"/>
                          <a:cs typeface="+mn-cs"/>
                        </a:rPr>
                        <a:t>
 Dear valued fans,
SCS Malaysia’s Lazada Store is going on vacation mode and will be back to serve you again from 20 Oct 2021,12pm! 😉
Our Lazada e-store, The Culina Co. will be undergoing a system upgrade from 12 October to 20 October 2021. During this time period you will be unable to purchase SCS products online from Lazada The Culina Co. However, you may order SCS products online from pandamart or GrabMart. We regret the inconvenience caused.
Follow the instructions below to order from pandamart or GrabMart:
a) pandamart: https://www.foodpanda.my/
&gt; Search for SCS products
b) GrabMart: Open your Grab app
&gt; Search for Grabsupermarket    
&gt; Search for SCS 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https://quintly-image-storage.s3.amazonaws.com/21f98fd4f102d597bb025988a0e4af7d/880ce9d072214b065427b7e1fc5d4c01.png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36605484"/>
                  </a:ext>
                </a:extLst>
              </a:tr>
            </a:tbl>
          </a:graphicData>
        </a:graphic>
      </p:graphicFrame>
      <p:sp>
        <p:nvSpPr>
          <p:cNvPr id="4" name="Text Placeholder 3">
            <a:extLst>
              <a:ext uri="{FF2B5EF4-FFF2-40B4-BE49-F238E27FC236}">
                <a16:creationId xmlns:a16="http://schemas.microsoft.com/office/drawing/2014/main" id="{9082559E-67A2-403D-9A20-4BAD35D75B3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424770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E8BA7-56C6-4D6C-AD5B-B501B0BFC1D6}"/>
              </a:ext>
            </a:extLst>
          </p:cNvPr>
          <p:cNvSpPr>
            <a:spLocks noGrp="1"/>
          </p:cNvSpPr>
          <p:nvPr>
            <p:ph type="title"/>
          </p:nvPr>
        </p:nvSpPr>
        <p:spPr/>
        <p:txBody>
          <a:bodyPr/>
          <a:lstStyle/>
          <a:p>
            <a:r>
              <a:rPr lang="en-US"/>
              <a:t>Facebook FB - Own Posts Table w. Custom I-Rate (Insights) | SCS Dairy MY - 16 of 25</a:t>
            </a:r>
          </a:p>
        </p:txBody>
      </p:sp>
      <p:graphicFrame>
        <p:nvGraphicFramePr>
          <p:cNvPr id="5" name="Table Placeholder 4">
            <a:extLst>
              <a:ext uri="{FF2B5EF4-FFF2-40B4-BE49-F238E27FC236}">
                <a16:creationId xmlns:a16="http://schemas.microsoft.com/office/drawing/2014/main" id="{467EB6B6-B343-4099-B91A-1C21EDB7A0A5}"/>
              </a:ext>
            </a:extLst>
          </p:cNvPr>
          <p:cNvGraphicFramePr>
            <a:graphicFrameLocks noGrp="1"/>
          </p:cNvGraphicFramePr>
          <p:nvPr>
            <p:ph type="tbl" sz="quarter" idx="13"/>
            <p:extLst>
              <p:ext uri="{D42A27DB-BD31-4B8C-83A1-F6EECF244321}">
                <p14:modId xmlns:p14="http://schemas.microsoft.com/office/powerpoint/2010/main" val="3847886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74933529"/>
                    </a:ext>
                  </a:extLst>
                </a:gridCol>
                <a:gridCol w="987552">
                  <a:extLst>
                    <a:ext uri="{9D8B030D-6E8A-4147-A177-3AD203B41FA5}">
                      <a16:colId xmlns:a16="http://schemas.microsoft.com/office/drawing/2014/main" val="3874104550"/>
                    </a:ext>
                  </a:extLst>
                </a:gridCol>
                <a:gridCol w="576072">
                  <a:extLst>
                    <a:ext uri="{9D8B030D-6E8A-4147-A177-3AD203B41FA5}">
                      <a16:colId xmlns:a16="http://schemas.microsoft.com/office/drawing/2014/main" val="3288206231"/>
                    </a:ext>
                  </a:extLst>
                </a:gridCol>
                <a:gridCol w="576072">
                  <a:extLst>
                    <a:ext uri="{9D8B030D-6E8A-4147-A177-3AD203B41FA5}">
                      <a16:colId xmlns:a16="http://schemas.microsoft.com/office/drawing/2014/main" val="3011928550"/>
                    </a:ext>
                  </a:extLst>
                </a:gridCol>
                <a:gridCol w="493776">
                  <a:extLst>
                    <a:ext uri="{9D8B030D-6E8A-4147-A177-3AD203B41FA5}">
                      <a16:colId xmlns:a16="http://schemas.microsoft.com/office/drawing/2014/main" val="2562890207"/>
                    </a:ext>
                  </a:extLst>
                </a:gridCol>
                <a:gridCol w="493776">
                  <a:extLst>
                    <a:ext uri="{9D8B030D-6E8A-4147-A177-3AD203B41FA5}">
                      <a16:colId xmlns:a16="http://schemas.microsoft.com/office/drawing/2014/main" val="777519810"/>
                    </a:ext>
                  </a:extLst>
                </a:gridCol>
                <a:gridCol w="411480">
                  <a:extLst>
                    <a:ext uri="{9D8B030D-6E8A-4147-A177-3AD203B41FA5}">
                      <a16:colId xmlns:a16="http://schemas.microsoft.com/office/drawing/2014/main" val="1805604068"/>
                    </a:ext>
                  </a:extLst>
                </a:gridCol>
                <a:gridCol w="493776">
                  <a:extLst>
                    <a:ext uri="{9D8B030D-6E8A-4147-A177-3AD203B41FA5}">
                      <a16:colId xmlns:a16="http://schemas.microsoft.com/office/drawing/2014/main" val="3617290552"/>
                    </a:ext>
                  </a:extLst>
                </a:gridCol>
                <a:gridCol w="493776">
                  <a:extLst>
                    <a:ext uri="{9D8B030D-6E8A-4147-A177-3AD203B41FA5}">
                      <a16:colId xmlns:a16="http://schemas.microsoft.com/office/drawing/2014/main" val="4224903820"/>
                    </a:ext>
                  </a:extLst>
                </a:gridCol>
                <a:gridCol w="493776">
                  <a:extLst>
                    <a:ext uri="{9D8B030D-6E8A-4147-A177-3AD203B41FA5}">
                      <a16:colId xmlns:a16="http://schemas.microsoft.com/office/drawing/2014/main" val="2893119683"/>
                    </a:ext>
                  </a:extLst>
                </a:gridCol>
                <a:gridCol w="493776">
                  <a:extLst>
                    <a:ext uri="{9D8B030D-6E8A-4147-A177-3AD203B41FA5}">
                      <a16:colId xmlns:a16="http://schemas.microsoft.com/office/drawing/2014/main" val="2294693065"/>
                    </a:ext>
                  </a:extLst>
                </a:gridCol>
                <a:gridCol w="493776">
                  <a:extLst>
                    <a:ext uri="{9D8B030D-6E8A-4147-A177-3AD203B41FA5}">
                      <a16:colId xmlns:a16="http://schemas.microsoft.com/office/drawing/2014/main" val="3919594497"/>
                    </a:ext>
                  </a:extLst>
                </a:gridCol>
                <a:gridCol w="329184">
                  <a:extLst>
                    <a:ext uri="{9D8B030D-6E8A-4147-A177-3AD203B41FA5}">
                      <a16:colId xmlns:a16="http://schemas.microsoft.com/office/drawing/2014/main" val="3394168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0844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- 2021-10-12 17:46:57</a:t>
                      </a:r>
                      <a:r>
                        <a:rPr kumimoji="0" lang="en-US" sz="1000" b="0" i="0" u="none" strike="noStrike" kern="1200" cap="none" spc="0" normalizeH="0" baseline="0" noProof="0">
                          <a:ln>
                            <a:noFill/>
                          </a:ln>
                          <a:solidFill>
                            <a:prstClr val="black"/>
                          </a:solidFill>
                          <a:effectLst/>
                          <a:uLnTx/>
                          <a:uFillTx/>
                          <a:latin typeface="+mn-lt"/>
                          <a:ea typeface="+mn-ea"/>
                          <a:cs typeface="+mn-cs"/>
                        </a:rPr>
                        <a:t>
 SCS Sliced Cheese Original is healthy, delicious and totally irresistible! Whip up a scrumptious sandwich with it or enjoy on its own! Make it a staple in your pantry and relish the goodness everyday!
Tell us what ingredients you usually put in your sandwiches with SCS Sliced Cheese?
#SCSSlicedCheese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https://quintly-image-storage.s3.amazonaws.com/21f98fd4f102d597bb025988a0e4af7d/636644a7b0d10dd80d82be51f83a683d.jpg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65470821"/>
                  </a:ext>
                </a:extLst>
              </a:tr>
            </a:tbl>
          </a:graphicData>
        </a:graphic>
      </p:graphicFrame>
      <p:sp>
        <p:nvSpPr>
          <p:cNvPr id="4" name="Text Placeholder 3">
            <a:extLst>
              <a:ext uri="{FF2B5EF4-FFF2-40B4-BE49-F238E27FC236}">
                <a16:creationId xmlns:a16="http://schemas.microsoft.com/office/drawing/2014/main" id="{43ABBA32-A9C6-4FE8-A9D8-2F7B9FD7128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845832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47F5-6B62-4B40-988C-43D7C592A30C}"/>
              </a:ext>
            </a:extLst>
          </p:cNvPr>
          <p:cNvSpPr>
            <a:spLocks noGrp="1"/>
          </p:cNvSpPr>
          <p:nvPr>
            <p:ph type="title"/>
          </p:nvPr>
        </p:nvSpPr>
        <p:spPr/>
        <p:txBody>
          <a:bodyPr/>
          <a:lstStyle/>
          <a:p>
            <a:r>
              <a:rPr lang="en-US"/>
              <a:t>Facebook FB - Own Posts Table w. Custom I-Rate (Insights) | SCS Dairy MY - 17 of 25</a:t>
            </a:r>
          </a:p>
        </p:txBody>
      </p:sp>
      <p:graphicFrame>
        <p:nvGraphicFramePr>
          <p:cNvPr id="5" name="Table Placeholder 4">
            <a:extLst>
              <a:ext uri="{FF2B5EF4-FFF2-40B4-BE49-F238E27FC236}">
                <a16:creationId xmlns:a16="http://schemas.microsoft.com/office/drawing/2014/main" id="{C22FCFC1-C3F2-4495-AD5F-91CBF49A4BE9}"/>
              </a:ext>
            </a:extLst>
          </p:cNvPr>
          <p:cNvGraphicFramePr>
            <a:graphicFrameLocks noGrp="1"/>
          </p:cNvGraphicFramePr>
          <p:nvPr>
            <p:ph type="tbl" sz="quarter" idx="13"/>
            <p:extLst>
              <p:ext uri="{D42A27DB-BD31-4B8C-83A1-F6EECF244321}">
                <p14:modId xmlns:p14="http://schemas.microsoft.com/office/powerpoint/2010/main" val="3882504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81717688"/>
                    </a:ext>
                  </a:extLst>
                </a:gridCol>
                <a:gridCol w="987552">
                  <a:extLst>
                    <a:ext uri="{9D8B030D-6E8A-4147-A177-3AD203B41FA5}">
                      <a16:colId xmlns:a16="http://schemas.microsoft.com/office/drawing/2014/main" val="2775056940"/>
                    </a:ext>
                  </a:extLst>
                </a:gridCol>
                <a:gridCol w="576072">
                  <a:extLst>
                    <a:ext uri="{9D8B030D-6E8A-4147-A177-3AD203B41FA5}">
                      <a16:colId xmlns:a16="http://schemas.microsoft.com/office/drawing/2014/main" val="547368392"/>
                    </a:ext>
                  </a:extLst>
                </a:gridCol>
                <a:gridCol w="576072">
                  <a:extLst>
                    <a:ext uri="{9D8B030D-6E8A-4147-A177-3AD203B41FA5}">
                      <a16:colId xmlns:a16="http://schemas.microsoft.com/office/drawing/2014/main" val="3707208333"/>
                    </a:ext>
                  </a:extLst>
                </a:gridCol>
                <a:gridCol w="493776">
                  <a:extLst>
                    <a:ext uri="{9D8B030D-6E8A-4147-A177-3AD203B41FA5}">
                      <a16:colId xmlns:a16="http://schemas.microsoft.com/office/drawing/2014/main" val="3262289046"/>
                    </a:ext>
                  </a:extLst>
                </a:gridCol>
                <a:gridCol w="493776">
                  <a:extLst>
                    <a:ext uri="{9D8B030D-6E8A-4147-A177-3AD203B41FA5}">
                      <a16:colId xmlns:a16="http://schemas.microsoft.com/office/drawing/2014/main" val="2796785676"/>
                    </a:ext>
                  </a:extLst>
                </a:gridCol>
                <a:gridCol w="411480">
                  <a:extLst>
                    <a:ext uri="{9D8B030D-6E8A-4147-A177-3AD203B41FA5}">
                      <a16:colId xmlns:a16="http://schemas.microsoft.com/office/drawing/2014/main" val="986425496"/>
                    </a:ext>
                  </a:extLst>
                </a:gridCol>
                <a:gridCol w="493776">
                  <a:extLst>
                    <a:ext uri="{9D8B030D-6E8A-4147-A177-3AD203B41FA5}">
                      <a16:colId xmlns:a16="http://schemas.microsoft.com/office/drawing/2014/main" val="2107002863"/>
                    </a:ext>
                  </a:extLst>
                </a:gridCol>
                <a:gridCol w="493776">
                  <a:extLst>
                    <a:ext uri="{9D8B030D-6E8A-4147-A177-3AD203B41FA5}">
                      <a16:colId xmlns:a16="http://schemas.microsoft.com/office/drawing/2014/main" val="3003744908"/>
                    </a:ext>
                  </a:extLst>
                </a:gridCol>
                <a:gridCol w="493776">
                  <a:extLst>
                    <a:ext uri="{9D8B030D-6E8A-4147-A177-3AD203B41FA5}">
                      <a16:colId xmlns:a16="http://schemas.microsoft.com/office/drawing/2014/main" val="3020617397"/>
                    </a:ext>
                  </a:extLst>
                </a:gridCol>
                <a:gridCol w="493776">
                  <a:extLst>
                    <a:ext uri="{9D8B030D-6E8A-4147-A177-3AD203B41FA5}">
                      <a16:colId xmlns:a16="http://schemas.microsoft.com/office/drawing/2014/main" val="4140654393"/>
                    </a:ext>
                  </a:extLst>
                </a:gridCol>
                <a:gridCol w="493776">
                  <a:extLst>
                    <a:ext uri="{9D8B030D-6E8A-4147-A177-3AD203B41FA5}">
                      <a16:colId xmlns:a16="http://schemas.microsoft.com/office/drawing/2014/main" val="4285532997"/>
                    </a:ext>
                  </a:extLst>
                </a:gridCol>
                <a:gridCol w="329184">
                  <a:extLst>
                    <a:ext uri="{9D8B030D-6E8A-4147-A177-3AD203B41FA5}">
                      <a16:colId xmlns:a16="http://schemas.microsoft.com/office/drawing/2014/main" val="319269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9219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- 2021-10-11 12:05:48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Noliza Mohd Aznan
Swee Ying
Alif Imran Nor Hamdan
Kindly send us a Facebook message with the following details mentioned below before 18 October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https://quintly-image-storage.s3.amazonaws.com/21f98fd4f102d597bb025988a0e4af7d/a696a7a47793e91d9d8895645e98fb2e.png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50653363"/>
                  </a:ext>
                </a:extLst>
              </a:tr>
            </a:tbl>
          </a:graphicData>
        </a:graphic>
      </p:graphicFrame>
      <p:sp>
        <p:nvSpPr>
          <p:cNvPr id="4" name="Text Placeholder 3">
            <a:extLst>
              <a:ext uri="{FF2B5EF4-FFF2-40B4-BE49-F238E27FC236}">
                <a16:creationId xmlns:a16="http://schemas.microsoft.com/office/drawing/2014/main" id="{7248E88C-61BC-4287-91DC-7C77B5A9D7A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41453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9E7D4-94D9-42BD-B687-4CCF7FC09252}"/>
              </a:ext>
            </a:extLst>
          </p:cNvPr>
          <p:cNvSpPr>
            <a:spLocks noGrp="1"/>
          </p:cNvSpPr>
          <p:nvPr>
            <p:ph type="title"/>
          </p:nvPr>
        </p:nvSpPr>
        <p:spPr/>
        <p:txBody>
          <a:bodyPr/>
          <a:lstStyle/>
          <a:p>
            <a:r>
              <a:rPr lang="en-US"/>
              <a:t>Facebook FB - Own Posts Table w. Custom I-Rate (Insights) | SCS Dairy MY - 18 of 25</a:t>
            </a:r>
          </a:p>
        </p:txBody>
      </p:sp>
      <p:graphicFrame>
        <p:nvGraphicFramePr>
          <p:cNvPr id="5" name="Table Placeholder 4">
            <a:extLst>
              <a:ext uri="{FF2B5EF4-FFF2-40B4-BE49-F238E27FC236}">
                <a16:creationId xmlns:a16="http://schemas.microsoft.com/office/drawing/2014/main" id="{788AF4BF-9BFD-401D-A2D4-3AB82D7CCD1A}"/>
              </a:ext>
            </a:extLst>
          </p:cNvPr>
          <p:cNvGraphicFramePr>
            <a:graphicFrameLocks noGrp="1"/>
          </p:cNvGraphicFramePr>
          <p:nvPr>
            <p:ph type="tbl" sz="quarter" idx="13"/>
            <p:extLst>
              <p:ext uri="{D42A27DB-BD31-4B8C-83A1-F6EECF244321}">
                <p14:modId xmlns:p14="http://schemas.microsoft.com/office/powerpoint/2010/main" val="2779890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1015876"/>
                    </a:ext>
                  </a:extLst>
                </a:gridCol>
                <a:gridCol w="987552">
                  <a:extLst>
                    <a:ext uri="{9D8B030D-6E8A-4147-A177-3AD203B41FA5}">
                      <a16:colId xmlns:a16="http://schemas.microsoft.com/office/drawing/2014/main" val="1796314935"/>
                    </a:ext>
                  </a:extLst>
                </a:gridCol>
                <a:gridCol w="576072">
                  <a:extLst>
                    <a:ext uri="{9D8B030D-6E8A-4147-A177-3AD203B41FA5}">
                      <a16:colId xmlns:a16="http://schemas.microsoft.com/office/drawing/2014/main" val="3067982266"/>
                    </a:ext>
                  </a:extLst>
                </a:gridCol>
                <a:gridCol w="576072">
                  <a:extLst>
                    <a:ext uri="{9D8B030D-6E8A-4147-A177-3AD203B41FA5}">
                      <a16:colId xmlns:a16="http://schemas.microsoft.com/office/drawing/2014/main" val="3190678671"/>
                    </a:ext>
                  </a:extLst>
                </a:gridCol>
                <a:gridCol w="493776">
                  <a:extLst>
                    <a:ext uri="{9D8B030D-6E8A-4147-A177-3AD203B41FA5}">
                      <a16:colId xmlns:a16="http://schemas.microsoft.com/office/drawing/2014/main" val="3667696717"/>
                    </a:ext>
                  </a:extLst>
                </a:gridCol>
                <a:gridCol w="493776">
                  <a:extLst>
                    <a:ext uri="{9D8B030D-6E8A-4147-A177-3AD203B41FA5}">
                      <a16:colId xmlns:a16="http://schemas.microsoft.com/office/drawing/2014/main" val="2809059825"/>
                    </a:ext>
                  </a:extLst>
                </a:gridCol>
                <a:gridCol w="411480">
                  <a:extLst>
                    <a:ext uri="{9D8B030D-6E8A-4147-A177-3AD203B41FA5}">
                      <a16:colId xmlns:a16="http://schemas.microsoft.com/office/drawing/2014/main" val="1086346921"/>
                    </a:ext>
                  </a:extLst>
                </a:gridCol>
                <a:gridCol w="493776">
                  <a:extLst>
                    <a:ext uri="{9D8B030D-6E8A-4147-A177-3AD203B41FA5}">
                      <a16:colId xmlns:a16="http://schemas.microsoft.com/office/drawing/2014/main" val="3408442597"/>
                    </a:ext>
                  </a:extLst>
                </a:gridCol>
                <a:gridCol w="493776">
                  <a:extLst>
                    <a:ext uri="{9D8B030D-6E8A-4147-A177-3AD203B41FA5}">
                      <a16:colId xmlns:a16="http://schemas.microsoft.com/office/drawing/2014/main" val="3894676624"/>
                    </a:ext>
                  </a:extLst>
                </a:gridCol>
                <a:gridCol w="493776">
                  <a:extLst>
                    <a:ext uri="{9D8B030D-6E8A-4147-A177-3AD203B41FA5}">
                      <a16:colId xmlns:a16="http://schemas.microsoft.com/office/drawing/2014/main" val="3383356395"/>
                    </a:ext>
                  </a:extLst>
                </a:gridCol>
                <a:gridCol w="493776">
                  <a:extLst>
                    <a:ext uri="{9D8B030D-6E8A-4147-A177-3AD203B41FA5}">
                      <a16:colId xmlns:a16="http://schemas.microsoft.com/office/drawing/2014/main" val="1706777291"/>
                    </a:ext>
                  </a:extLst>
                </a:gridCol>
                <a:gridCol w="493776">
                  <a:extLst>
                    <a:ext uri="{9D8B030D-6E8A-4147-A177-3AD203B41FA5}">
                      <a16:colId xmlns:a16="http://schemas.microsoft.com/office/drawing/2014/main" val="4113432665"/>
                    </a:ext>
                  </a:extLst>
                </a:gridCol>
                <a:gridCol w="329184">
                  <a:extLst>
                    <a:ext uri="{9D8B030D-6E8A-4147-A177-3AD203B41FA5}">
                      <a16:colId xmlns:a16="http://schemas.microsoft.com/office/drawing/2014/main" val="955226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270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- 2021-10-10 17:46:54</a:t>
                      </a:r>
                      <a:r>
                        <a:rPr kumimoji="0" lang="en-US" sz="1000" b="0" i="0" u="none" strike="noStrike" kern="1200" cap="none" spc="0" normalizeH="0" baseline="0" noProof="0">
                          <a:ln>
                            <a:noFill/>
                          </a:ln>
                          <a:solidFill>
                            <a:prstClr val="black"/>
                          </a:solidFill>
                          <a:effectLst/>
                          <a:uLnTx/>
                          <a:uFillTx/>
                          <a:latin typeface="+mn-lt"/>
                          <a:ea typeface="+mn-ea"/>
                          <a:cs typeface="+mn-cs"/>
                        </a:rPr>
                        <a:t>
 “I love to spread SCS Butter on my toast for breakfast since my childhood. I also love to use SCS butter to bake cakes &amp; cookies. Cakes &amp; cookies made with SCS butter are delicious. The aroma is very strong and appetizing. It is a MUST have brand in my home.”
Hana San - Avid Baker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https://quintly-image-storage.s3.amazonaws.com/21f98fd4f102d597bb025988a0e4af7d/b3230d0807cb1fa674d503723ebdca78.jpg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30919796"/>
                  </a:ext>
                </a:extLst>
              </a:tr>
            </a:tbl>
          </a:graphicData>
        </a:graphic>
      </p:graphicFrame>
      <p:sp>
        <p:nvSpPr>
          <p:cNvPr id="4" name="Text Placeholder 3">
            <a:extLst>
              <a:ext uri="{FF2B5EF4-FFF2-40B4-BE49-F238E27FC236}">
                <a16:creationId xmlns:a16="http://schemas.microsoft.com/office/drawing/2014/main" id="{D0310F4E-6840-4833-8FFF-2E08A44799B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2929643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F04D7-FA7E-42D7-B344-A7924D9B04CD}"/>
              </a:ext>
            </a:extLst>
          </p:cNvPr>
          <p:cNvSpPr>
            <a:spLocks noGrp="1"/>
          </p:cNvSpPr>
          <p:nvPr>
            <p:ph type="title"/>
          </p:nvPr>
        </p:nvSpPr>
        <p:spPr/>
        <p:txBody>
          <a:bodyPr/>
          <a:lstStyle/>
          <a:p>
            <a:r>
              <a:rPr lang="en-US"/>
              <a:t>Facebook FB - Own Posts Table w. Custom I-Rate (Insights) | SCS Dairy MY - 19 of 25</a:t>
            </a:r>
          </a:p>
        </p:txBody>
      </p:sp>
      <p:graphicFrame>
        <p:nvGraphicFramePr>
          <p:cNvPr id="5" name="Table Placeholder 4">
            <a:extLst>
              <a:ext uri="{FF2B5EF4-FFF2-40B4-BE49-F238E27FC236}">
                <a16:creationId xmlns:a16="http://schemas.microsoft.com/office/drawing/2014/main" id="{D1BC4FEA-A768-4CC5-8650-6E33E6A63630}"/>
              </a:ext>
            </a:extLst>
          </p:cNvPr>
          <p:cNvGraphicFramePr>
            <a:graphicFrameLocks noGrp="1"/>
          </p:cNvGraphicFramePr>
          <p:nvPr>
            <p:ph type="tbl" sz="quarter" idx="13"/>
            <p:extLst>
              <p:ext uri="{D42A27DB-BD31-4B8C-83A1-F6EECF244321}">
                <p14:modId xmlns:p14="http://schemas.microsoft.com/office/powerpoint/2010/main" val="3282778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85543532"/>
                    </a:ext>
                  </a:extLst>
                </a:gridCol>
                <a:gridCol w="987552">
                  <a:extLst>
                    <a:ext uri="{9D8B030D-6E8A-4147-A177-3AD203B41FA5}">
                      <a16:colId xmlns:a16="http://schemas.microsoft.com/office/drawing/2014/main" val="2667236490"/>
                    </a:ext>
                  </a:extLst>
                </a:gridCol>
                <a:gridCol w="576072">
                  <a:extLst>
                    <a:ext uri="{9D8B030D-6E8A-4147-A177-3AD203B41FA5}">
                      <a16:colId xmlns:a16="http://schemas.microsoft.com/office/drawing/2014/main" val="3303845979"/>
                    </a:ext>
                  </a:extLst>
                </a:gridCol>
                <a:gridCol w="576072">
                  <a:extLst>
                    <a:ext uri="{9D8B030D-6E8A-4147-A177-3AD203B41FA5}">
                      <a16:colId xmlns:a16="http://schemas.microsoft.com/office/drawing/2014/main" val="3567558964"/>
                    </a:ext>
                  </a:extLst>
                </a:gridCol>
                <a:gridCol w="493776">
                  <a:extLst>
                    <a:ext uri="{9D8B030D-6E8A-4147-A177-3AD203B41FA5}">
                      <a16:colId xmlns:a16="http://schemas.microsoft.com/office/drawing/2014/main" val="2838711839"/>
                    </a:ext>
                  </a:extLst>
                </a:gridCol>
                <a:gridCol w="493776">
                  <a:extLst>
                    <a:ext uri="{9D8B030D-6E8A-4147-A177-3AD203B41FA5}">
                      <a16:colId xmlns:a16="http://schemas.microsoft.com/office/drawing/2014/main" val="2789061211"/>
                    </a:ext>
                  </a:extLst>
                </a:gridCol>
                <a:gridCol w="411480">
                  <a:extLst>
                    <a:ext uri="{9D8B030D-6E8A-4147-A177-3AD203B41FA5}">
                      <a16:colId xmlns:a16="http://schemas.microsoft.com/office/drawing/2014/main" val="4197361208"/>
                    </a:ext>
                  </a:extLst>
                </a:gridCol>
                <a:gridCol w="493776">
                  <a:extLst>
                    <a:ext uri="{9D8B030D-6E8A-4147-A177-3AD203B41FA5}">
                      <a16:colId xmlns:a16="http://schemas.microsoft.com/office/drawing/2014/main" val="811280576"/>
                    </a:ext>
                  </a:extLst>
                </a:gridCol>
                <a:gridCol w="493776">
                  <a:extLst>
                    <a:ext uri="{9D8B030D-6E8A-4147-A177-3AD203B41FA5}">
                      <a16:colId xmlns:a16="http://schemas.microsoft.com/office/drawing/2014/main" val="2993266423"/>
                    </a:ext>
                  </a:extLst>
                </a:gridCol>
                <a:gridCol w="493776">
                  <a:extLst>
                    <a:ext uri="{9D8B030D-6E8A-4147-A177-3AD203B41FA5}">
                      <a16:colId xmlns:a16="http://schemas.microsoft.com/office/drawing/2014/main" val="3233823074"/>
                    </a:ext>
                  </a:extLst>
                </a:gridCol>
                <a:gridCol w="493776">
                  <a:extLst>
                    <a:ext uri="{9D8B030D-6E8A-4147-A177-3AD203B41FA5}">
                      <a16:colId xmlns:a16="http://schemas.microsoft.com/office/drawing/2014/main" val="2324291038"/>
                    </a:ext>
                  </a:extLst>
                </a:gridCol>
                <a:gridCol w="493776">
                  <a:extLst>
                    <a:ext uri="{9D8B030D-6E8A-4147-A177-3AD203B41FA5}">
                      <a16:colId xmlns:a16="http://schemas.microsoft.com/office/drawing/2014/main" val="131331313"/>
                    </a:ext>
                  </a:extLst>
                </a:gridCol>
                <a:gridCol w="329184">
                  <a:extLst>
                    <a:ext uri="{9D8B030D-6E8A-4147-A177-3AD203B41FA5}">
                      <a16:colId xmlns:a16="http://schemas.microsoft.com/office/drawing/2014/main" val="3403175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117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- 2021-10-08 17:03:41</a:t>
                      </a:r>
                      <a:r>
                        <a:rPr kumimoji="0" lang="en-US" sz="1000" b="0" i="0" u="none" strike="noStrike" kern="1200" cap="none" spc="0" normalizeH="0" baseline="0" noProof="0">
                          <a:ln>
                            <a:noFill/>
                          </a:ln>
                          <a:solidFill>
                            <a:prstClr val="black"/>
                          </a:solidFill>
                          <a:effectLst/>
                          <a:uLnTx/>
                          <a:uFillTx/>
                          <a:latin typeface="+mn-lt"/>
                          <a:ea typeface="+mn-ea"/>
                          <a:cs typeface="+mn-cs"/>
                        </a:rPr>
                        <a:t>
 The first word that you see is what you feel about SCS Butter? Tell us in the comments section which word you spotted first?
#SCSSpreadableButter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https://quintly-image-storage.s3.amazonaws.com/21f98fd4f102d597bb025988a0e4af7d/fccfbeec6993ce285dbdd75969874f6f.png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54434659"/>
                  </a:ext>
                </a:extLst>
              </a:tr>
            </a:tbl>
          </a:graphicData>
        </a:graphic>
      </p:graphicFrame>
      <p:sp>
        <p:nvSpPr>
          <p:cNvPr id="4" name="Text Placeholder 3">
            <a:extLst>
              <a:ext uri="{FF2B5EF4-FFF2-40B4-BE49-F238E27FC236}">
                <a16:creationId xmlns:a16="http://schemas.microsoft.com/office/drawing/2014/main" id="{6D24C977-ED79-45E1-9224-E13AC87F3E1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26773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84DD7-D35D-4F08-BB38-7BFD75256A8D}"/>
              </a:ext>
            </a:extLst>
          </p:cNvPr>
          <p:cNvSpPr>
            <a:spLocks noGrp="1"/>
          </p:cNvSpPr>
          <p:nvPr>
            <p:ph type="title"/>
          </p:nvPr>
        </p:nvSpPr>
        <p:spPr/>
        <p:txBody>
          <a:bodyPr/>
          <a:lstStyle/>
          <a:p>
            <a:r>
              <a:rPr lang="en-US"/>
              <a:t>Facebook FB - Own Posts Table w. Custom I-Rate (Insights) | SCS Dairy MY - 20 of 25</a:t>
            </a:r>
          </a:p>
        </p:txBody>
      </p:sp>
      <p:graphicFrame>
        <p:nvGraphicFramePr>
          <p:cNvPr id="5" name="Table Placeholder 4">
            <a:extLst>
              <a:ext uri="{FF2B5EF4-FFF2-40B4-BE49-F238E27FC236}">
                <a16:creationId xmlns:a16="http://schemas.microsoft.com/office/drawing/2014/main" id="{ADF0A6C5-BC67-4940-AE4C-7FE847B764B7}"/>
              </a:ext>
            </a:extLst>
          </p:cNvPr>
          <p:cNvGraphicFramePr>
            <a:graphicFrameLocks noGrp="1"/>
          </p:cNvGraphicFramePr>
          <p:nvPr>
            <p:ph type="tbl" sz="quarter" idx="13"/>
            <p:extLst>
              <p:ext uri="{D42A27DB-BD31-4B8C-83A1-F6EECF244321}">
                <p14:modId xmlns:p14="http://schemas.microsoft.com/office/powerpoint/2010/main" val="2056177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94888019"/>
                    </a:ext>
                  </a:extLst>
                </a:gridCol>
                <a:gridCol w="987552">
                  <a:extLst>
                    <a:ext uri="{9D8B030D-6E8A-4147-A177-3AD203B41FA5}">
                      <a16:colId xmlns:a16="http://schemas.microsoft.com/office/drawing/2014/main" val="471929403"/>
                    </a:ext>
                  </a:extLst>
                </a:gridCol>
                <a:gridCol w="576072">
                  <a:extLst>
                    <a:ext uri="{9D8B030D-6E8A-4147-A177-3AD203B41FA5}">
                      <a16:colId xmlns:a16="http://schemas.microsoft.com/office/drawing/2014/main" val="3390365691"/>
                    </a:ext>
                  </a:extLst>
                </a:gridCol>
                <a:gridCol w="576072">
                  <a:extLst>
                    <a:ext uri="{9D8B030D-6E8A-4147-A177-3AD203B41FA5}">
                      <a16:colId xmlns:a16="http://schemas.microsoft.com/office/drawing/2014/main" val="774859979"/>
                    </a:ext>
                  </a:extLst>
                </a:gridCol>
                <a:gridCol w="493776">
                  <a:extLst>
                    <a:ext uri="{9D8B030D-6E8A-4147-A177-3AD203B41FA5}">
                      <a16:colId xmlns:a16="http://schemas.microsoft.com/office/drawing/2014/main" val="22620280"/>
                    </a:ext>
                  </a:extLst>
                </a:gridCol>
                <a:gridCol w="493776">
                  <a:extLst>
                    <a:ext uri="{9D8B030D-6E8A-4147-A177-3AD203B41FA5}">
                      <a16:colId xmlns:a16="http://schemas.microsoft.com/office/drawing/2014/main" val="412085847"/>
                    </a:ext>
                  </a:extLst>
                </a:gridCol>
                <a:gridCol w="411480">
                  <a:extLst>
                    <a:ext uri="{9D8B030D-6E8A-4147-A177-3AD203B41FA5}">
                      <a16:colId xmlns:a16="http://schemas.microsoft.com/office/drawing/2014/main" val="1992558553"/>
                    </a:ext>
                  </a:extLst>
                </a:gridCol>
                <a:gridCol w="493776">
                  <a:extLst>
                    <a:ext uri="{9D8B030D-6E8A-4147-A177-3AD203B41FA5}">
                      <a16:colId xmlns:a16="http://schemas.microsoft.com/office/drawing/2014/main" val="3184789021"/>
                    </a:ext>
                  </a:extLst>
                </a:gridCol>
                <a:gridCol w="493776">
                  <a:extLst>
                    <a:ext uri="{9D8B030D-6E8A-4147-A177-3AD203B41FA5}">
                      <a16:colId xmlns:a16="http://schemas.microsoft.com/office/drawing/2014/main" val="2868219839"/>
                    </a:ext>
                  </a:extLst>
                </a:gridCol>
                <a:gridCol w="493776">
                  <a:extLst>
                    <a:ext uri="{9D8B030D-6E8A-4147-A177-3AD203B41FA5}">
                      <a16:colId xmlns:a16="http://schemas.microsoft.com/office/drawing/2014/main" val="1784729002"/>
                    </a:ext>
                  </a:extLst>
                </a:gridCol>
                <a:gridCol w="493776">
                  <a:extLst>
                    <a:ext uri="{9D8B030D-6E8A-4147-A177-3AD203B41FA5}">
                      <a16:colId xmlns:a16="http://schemas.microsoft.com/office/drawing/2014/main" val="3440933834"/>
                    </a:ext>
                  </a:extLst>
                </a:gridCol>
                <a:gridCol w="493776">
                  <a:extLst>
                    <a:ext uri="{9D8B030D-6E8A-4147-A177-3AD203B41FA5}">
                      <a16:colId xmlns:a16="http://schemas.microsoft.com/office/drawing/2014/main" val="729730424"/>
                    </a:ext>
                  </a:extLst>
                </a:gridCol>
                <a:gridCol w="329184">
                  <a:extLst>
                    <a:ext uri="{9D8B030D-6E8A-4147-A177-3AD203B41FA5}">
                      <a16:colId xmlns:a16="http://schemas.microsoft.com/office/drawing/2014/main" val="2530801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0087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- 2021-10-08 15:00:00</a:t>
                      </a:r>
                      <a:r>
                        <a:rPr kumimoji="0" lang="en-US" sz="1000" b="0" i="0" u="none" strike="noStrike" kern="1200" cap="none" spc="0" normalizeH="0" baseline="0" noProof="0">
                          <a:ln>
                            <a:noFill/>
                          </a:ln>
                          <a:solidFill>
                            <a:prstClr val="black"/>
                          </a:solidFill>
                          <a:effectLst/>
                          <a:uLnTx/>
                          <a:uFillTx/>
                          <a:latin typeface="+mn-lt"/>
                          <a:ea typeface="+mn-ea"/>
                          <a:cs typeface="+mn-cs"/>
                        </a:rPr>
                        <a:t>
 🎉 SCS Lazada 10.10 Sale is coming your way! This is your chance to get up to 27% OFF all your favourite SCS products!🎉😱 
Do not miss out on this amazing sale and also get FREE DELIVERY with purchases above RM50!
Wait no further and stock up on all the SCS products you love!
Add to cart now and check out on 10.10! 👉 https://bit.ly/SCSMYLazada
Prices are valid from 10-12 October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https://quintly-image-storage.s3.amazonaws.com/21f98fd4f102d597bb025988a0e4af7d/1fe64af7900ccfab533f205058043d6c.png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05790378"/>
                  </a:ext>
                </a:extLst>
              </a:tr>
            </a:tbl>
          </a:graphicData>
        </a:graphic>
      </p:graphicFrame>
      <p:sp>
        <p:nvSpPr>
          <p:cNvPr id="4" name="Text Placeholder 3">
            <a:extLst>
              <a:ext uri="{FF2B5EF4-FFF2-40B4-BE49-F238E27FC236}">
                <a16:creationId xmlns:a16="http://schemas.microsoft.com/office/drawing/2014/main" id="{0C361A4F-0D8D-42C9-875D-74D7D4AD14F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6533081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68D67-D7E8-43F7-BB3E-7184A830480F}"/>
              </a:ext>
            </a:extLst>
          </p:cNvPr>
          <p:cNvSpPr>
            <a:spLocks noGrp="1"/>
          </p:cNvSpPr>
          <p:nvPr>
            <p:ph type="title"/>
          </p:nvPr>
        </p:nvSpPr>
        <p:spPr/>
        <p:txBody>
          <a:bodyPr/>
          <a:lstStyle/>
          <a:p>
            <a:r>
              <a:rPr lang="en-US"/>
              <a:t>Facebook FB - Own Posts Table w. Custom I-Rate (Insights) | SCS Dairy MY - 21 of 25</a:t>
            </a:r>
          </a:p>
        </p:txBody>
      </p:sp>
      <p:graphicFrame>
        <p:nvGraphicFramePr>
          <p:cNvPr id="5" name="Table Placeholder 4">
            <a:extLst>
              <a:ext uri="{FF2B5EF4-FFF2-40B4-BE49-F238E27FC236}">
                <a16:creationId xmlns:a16="http://schemas.microsoft.com/office/drawing/2014/main" id="{74EE830A-83FD-4659-B9D6-EB111E2EEDD0}"/>
              </a:ext>
            </a:extLst>
          </p:cNvPr>
          <p:cNvGraphicFramePr>
            <a:graphicFrameLocks noGrp="1"/>
          </p:cNvGraphicFramePr>
          <p:nvPr>
            <p:ph type="tbl" sz="quarter" idx="13"/>
            <p:extLst>
              <p:ext uri="{D42A27DB-BD31-4B8C-83A1-F6EECF244321}">
                <p14:modId xmlns:p14="http://schemas.microsoft.com/office/powerpoint/2010/main" val="2839950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09732948"/>
                    </a:ext>
                  </a:extLst>
                </a:gridCol>
                <a:gridCol w="987552">
                  <a:extLst>
                    <a:ext uri="{9D8B030D-6E8A-4147-A177-3AD203B41FA5}">
                      <a16:colId xmlns:a16="http://schemas.microsoft.com/office/drawing/2014/main" val="3704475836"/>
                    </a:ext>
                  </a:extLst>
                </a:gridCol>
                <a:gridCol w="576072">
                  <a:extLst>
                    <a:ext uri="{9D8B030D-6E8A-4147-A177-3AD203B41FA5}">
                      <a16:colId xmlns:a16="http://schemas.microsoft.com/office/drawing/2014/main" val="4283638827"/>
                    </a:ext>
                  </a:extLst>
                </a:gridCol>
                <a:gridCol w="576072">
                  <a:extLst>
                    <a:ext uri="{9D8B030D-6E8A-4147-A177-3AD203B41FA5}">
                      <a16:colId xmlns:a16="http://schemas.microsoft.com/office/drawing/2014/main" val="2294634801"/>
                    </a:ext>
                  </a:extLst>
                </a:gridCol>
                <a:gridCol w="493776">
                  <a:extLst>
                    <a:ext uri="{9D8B030D-6E8A-4147-A177-3AD203B41FA5}">
                      <a16:colId xmlns:a16="http://schemas.microsoft.com/office/drawing/2014/main" val="4000169035"/>
                    </a:ext>
                  </a:extLst>
                </a:gridCol>
                <a:gridCol w="493776">
                  <a:extLst>
                    <a:ext uri="{9D8B030D-6E8A-4147-A177-3AD203B41FA5}">
                      <a16:colId xmlns:a16="http://schemas.microsoft.com/office/drawing/2014/main" val="3884226174"/>
                    </a:ext>
                  </a:extLst>
                </a:gridCol>
                <a:gridCol w="411480">
                  <a:extLst>
                    <a:ext uri="{9D8B030D-6E8A-4147-A177-3AD203B41FA5}">
                      <a16:colId xmlns:a16="http://schemas.microsoft.com/office/drawing/2014/main" val="1539652813"/>
                    </a:ext>
                  </a:extLst>
                </a:gridCol>
                <a:gridCol w="493776">
                  <a:extLst>
                    <a:ext uri="{9D8B030D-6E8A-4147-A177-3AD203B41FA5}">
                      <a16:colId xmlns:a16="http://schemas.microsoft.com/office/drawing/2014/main" val="776095519"/>
                    </a:ext>
                  </a:extLst>
                </a:gridCol>
                <a:gridCol w="493776">
                  <a:extLst>
                    <a:ext uri="{9D8B030D-6E8A-4147-A177-3AD203B41FA5}">
                      <a16:colId xmlns:a16="http://schemas.microsoft.com/office/drawing/2014/main" val="3021103402"/>
                    </a:ext>
                  </a:extLst>
                </a:gridCol>
                <a:gridCol w="493776">
                  <a:extLst>
                    <a:ext uri="{9D8B030D-6E8A-4147-A177-3AD203B41FA5}">
                      <a16:colId xmlns:a16="http://schemas.microsoft.com/office/drawing/2014/main" val="617581177"/>
                    </a:ext>
                  </a:extLst>
                </a:gridCol>
                <a:gridCol w="493776">
                  <a:extLst>
                    <a:ext uri="{9D8B030D-6E8A-4147-A177-3AD203B41FA5}">
                      <a16:colId xmlns:a16="http://schemas.microsoft.com/office/drawing/2014/main" val="1207106001"/>
                    </a:ext>
                  </a:extLst>
                </a:gridCol>
                <a:gridCol w="493776">
                  <a:extLst>
                    <a:ext uri="{9D8B030D-6E8A-4147-A177-3AD203B41FA5}">
                      <a16:colId xmlns:a16="http://schemas.microsoft.com/office/drawing/2014/main" val="2634797208"/>
                    </a:ext>
                  </a:extLst>
                </a:gridCol>
                <a:gridCol w="329184">
                  <a:extLst>
                    <a:ext uri="{9D8B030D-6E8A-4147-A177-3AD203B41FA5}">
                      <a16:colId xmlns:a16="http://schemas.microsoft.com/office/drawing/2014/main" val="2528814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1260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- 2021-10-07 15:28:34</a:t>
                      </a:r>
                      <a:r>
                        <a:rPr kumimoji="0" lang="en-US" sz="1000" b="0" i="0" u="none" strike="noStrike" kern="1200" cap="none" spc="0" normalizeH="0" baseline="0" noProof="0">
                          <a:ln>
                            <a:noFill/>
                          </a:ln>
                          <a:solidFill>
                            <a:prstClr val="black"/>
                          </a:solidFill>
                          <a:effectLst/>
                          <a:uLnTx/>
                          <a:uFillTx/>
                          <a:latin typeface="+mn-lt"/>
                          <a:ea typeface="+mn-ea"/>
                          <a:cs typeface="+mn-cs"/>
                        </a:rPr>
                        <a:t>
 Do you know Kouign Amman is a very buttery and flaky pastry? To make this delicious and buttery pastry, Chef Adrian HEAT ASIA uses only the best butter which is SCS Butter! Watch this video as he tells us why he uses SCS Butter to make this pastry.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https://quintly-image-storage.s3.amazonaws.com/21f98fd4f102d597bb025988a0e4af7d/c15b348d6541e494038c4f2d636caaa8.jpg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89369892"/>
                  </a:ext>
                </a:extLst>
              </a:tr>
            </a:tbl>
          </a:graphicData>
        </a:graphic>
      </p:graphicFrame>
      <p:sp>
        <p:nvSpPr>
          <p:cNvPr id="4" name="Text Placeholder 3">
            <a:extLst>
              <a:ext uri="{FF2B5EF4-FFF2-40B4-BE49-F238E27FC236}">
                <a16:creationId xmlns:a16="http://schemas.microsoft.com/office/drawing/2014/main" id="{40EB08CC-6079-4A96-8F06-833C5E3C556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6951813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0C581-EE9E-4C3A-9888-74DDFEB1F53D}"/>
              </a:ext>
            </a:extLst>
          </p:cNvPr>
          <p:cNvSpPr>
            <a:spLocks noGrp="1"/>
          </p:cNvSpPr>
          <p:nvPr>
            <p:ph type="title"/>
          </p:nvPr>
        </p:nvSpPr>
        <p:spPr/>
        <p:txBody>
          <a:bodyPr/>
          <a:lstStyle/>
          <a:p>
            <a:r>
              <a:rPr lang="en-US"/>
              <a:t>Facebook FB - Own Posts Table w. Custom I-Rate (Insights) | SCS Dairy MY - 22 of 25</a:t>
            </a:r>
          </a:p>
        </p:txBody>
      </p:sp>
      <p:graphicFrame>
        <p:nvGraphicFramePr>
          <p:cNvPr id="5" name="Table Placeholder 4">
            <a:extLst>
              <a:ext uri="{FF2B5EF4-FFF2-40B4-BE49-F238E27FC236}">
                <a16:creationId xmlns:a16="http://schemas.microsoft.com/office/drawing/2014/main" id="{6405092A-7A2B-4820-BACE-682495E3066A}"/>
              </a:ext>
            </a:extLst>
          </p:cNvPr>
          <p:cNvGraphicFramePr>
            <a:graphicFrameLocks noGrp="1"/>
          </p:cNvGraphicFramePr>
          <p:nvPr>
            <p:ph type="tbl" sz="quarter" idx="13"/>
            <p:extLst>
              <p:ext uri="{D42A27DB-BD31-4B8C-83A1-F6EECF244321}">
                <p14:modId xmlns:p14="http://schemas.microsoft.com/office/powerpoint/2010/main" val="3340966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9447305"/>
                    </a:ext>
                  </a:extLst>
                </a:gridCol>
                <a:gridCol w="987552">
                  <a:extLst>
                    <a:ext uri="{9D8B030D-6E8A-4147-A177-3AD203B41FA5}">
                      <a16:colId xmlns:a16="http://schemas.microsoft.com/office/drawing/2014/main" val="3383620917"/>
                    </a:ext>
                  </a:extLst>
                </a:gridCol>
                <a:gridCol w="576072">
                  <a:extLst>
                    <a:ext uri="{9D8B030D-6E8A-4147-A177-3AD203B41FA5}">
                      <a16:colId xmlns:a16="http://schemas.microsoft.com/office/drawing/2014/main" val="1918082515"/>
                    </a:ext>
                  </a:extLst>
                </a:gridCol>
                <a:gridCol w="576072">
                  <a:extLst>
                    <a:ext uri="{9D8B030D-6E8A-4147-A177-3AD203B41FA5}">
                      <a16:colId xmlns:a16="http://schemas.microsoft.com/office/drawing/2014/main" val="777797030"/>
                    </a:ext>
                  </a:extLst>
                </a:gridCol>
                <a:gridCol w="493776">
                  <a:extLst>
                    <a:ext uri="{9D8B030D-6E8A-4147-A177-3AD203B41FA5}">
                      <a16:colId xmlns:a16="http://schemas.microsoft.com/office/drawing/2014/main" val="3223813265"/>
                    </a:ext>
                  </a:extLst>
                </a:gridCol>
                <a:gridCol w="493776">
                  <a:extLst>
                    <a:ext uri="{9D8B030D-6E8A-4147-A177-3AD203B41FA5}">
                      <a16:colId xmlns:a16="http://schemas.microsoft.com/office/drawing/2014/main" val="2418368027"/>
                    </a:ext>
                  </a:extLst>
                </a:gridCol>
                <a:gridCol w="411480">
                  <a:extLst>
                    <a:ext uri="{9D8B030D-6E8A-4147-A177-3AD203B41FA5}">
                      <a16:colId xmlns:a16="http://schemas.microsoft.com/office/drawing/2014/main" val="2278947833"/>
                    </a:ext>
                  </a:extLst>
                </a:gridCol>
                <a:gridCol w="493776">
                  <a:extLst>
                    <a:ext uri="{9D8B030D-6E8A-4147-A177-3AD203B41FA5}">
                      <a16:colId xmlns:a16="http://schemas.microsoft.com/office/drawing/2014/main" val="2081396959"/>
                    </a:ext>
                  </a:extLst>
                </a:gridCol>
                <a:gridCol w="493776">
                  <a:extLst>
                    <a:ext uri="{9D8B030D-6E8A-4147-A177-3AD203B41FA5}">
                      <a16:colId xmlns:a16="http://schemas.microsoft.com/office/drawing/2014/main" val="4053742814"/>
                    </a:ext>
                  </a:extLst>
                </a:gridCol>
                <a:gridCol w="493776">
                  <a:extLst>
                    <a:ext uri="{9D8B030D-6E8A-4147-A177-3AD203B41FA5}">
                      <a16:colId xmlns:a16="http://schemas.microsoft.com/office/drawing/2014/main" val="2903124920"/>
                    </a:ext>
                  </a:extLst>
                </a:gridCol>
                <a:gridCol w="493776">
                  <a:extLst>
                    <a:ext uri="{9D8B030D-6E8A-4147-A177-3AD203B41FA5}">
                      <a16:colId xmlns:a16="http://schemas.microsoft.com/office/drawing/2014/main" val="2861766937"/>
                    </a:ext>
                  </a:extLst>
                </a:gridCol>
                <a:gridCol w="493776">
                  <a:extLst>
                    <a:ext uri="{9D8B030D-6E8A-4147-A177-3AD203B41FA5}">
                      <a16:colId xmlns:a16="http://schemas.microsoft.com/office/drawing/2014/main" val="1616440980"/>
                    </a:ext>
                  </a:extLst>
                </a:gridCol>
                <a:gridCol w="329184">
                  <a:extLst>
                    <a:ext uri="{9D8B030D-6E8A-4147-A177-3AD203B41FA5}">
                      <a16:colId xmlns:a16="http://schemas.microsoft.com/office/drawing/2014/main" val="3766909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3369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- 2021-10-07 14:02:54</a:t>
                      </a:r>
                      <a:r>
                        <a:rPr kumimoji="0" lang="en-US" sz="1000" b="0" i="0" u="none" strike="noStrike" kern="1200" cap="none" spc="0" normalizeH="0" baseline="0" noProof="0">
                          <a:ln>
                            <a:noFill/>
                          </a:ln>
                          <a:solidFill>
                            <a:prstClr val="black"/>
                          </a:solidFill>
                          <a:effectLst/>
                          <a:uLnTx/>
                          <a:uFillTx/>
                          <a:latin typeface="+mn-lt"/>
                          <a:ea typeface="+mn-ea"/>
                          <a:cs typeface="+mn-cs"/>
                        </a:rPr>
                        <a:t>
 Give your body a healthy boost with this delicious and wholesome Avocardio Assemble recipe. Made with SCS Reduced Fat Sliced Cheese and MISSION Quinoa Wraps, this recipe is packed with taste and nutrition!
Avocardio Assemble
Ingredients:
1 Slice SCS Reduced Fat Sliced Cheese
1 MISSION Quinoa Wrap
1 avocado sliced
1 egg, boiled and sliced
½ red capsicum, thinly sliced
1 slice turkey ham, cooked
1 tsp honey mustard
Handful of pine nuts
Salt and pepper to taste
Instructions:
1. Warm MISSION Quinoa Wrap according to instructions on the pack.
2. To assemble the wrap, place it on a plate and top with  SCS Reduced Fat Sliced Cheese, turkey ham, avocado, boiled egg and capsicum. 
3. Drizzle some honey mustard and season with salt and pepper.
4. Add the pine nuts.
5. Enjoy your healthy and delicious meal.
#SCSReducedFatSlicedCheese #SCSButter #EasyRecipes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https://quintly-image-storage.s3.amazonaws.com/21f98fd4f102d597bb025988a0e4af7d/d3082e5f6572c4da69c5b448fafa11d6.jpg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45969045"/>
                  </a:ext>
                </a:extLst>
              </a:tr>
            </a:tbl>
          </a:graphicData>
        </a:graphic>
      </p:graphicFrame>
      <p:sp>
        <p:nvSpPr>
          <p:cNvPr id="4" name="Text Placeholder 3">
            <a:extLst>
              <a:ext uri="{FF2B5EF4-FFF2-40B4-BE49-F238E27FC236}">
                <a16:creationId xmlns:a16="http://schemas.microsoft.com/office/drawing/2014/main" id="{D0AB38F0-96AC-4C21-A1DF-9A3BD567AB4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033671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99CBC-503C-4830-9D48-7DB6F38ADED0}"/>
              </a:ext>
            </a:extLst>
          </p:cNvPr>
          <p:cNvSpPr>
            <a:spLocks noGrp="1"/>
          </p:cNvSpPr>
          <p:nvPr>
            <p:ph type="title"/>
          </p:nvPr>
        </p:nvSpPr>
        <p:spPr/>
        <p:txBody>
          <a:bodyPr/>
          <a:lstStyle/>
          <a:p>
            <a:r>
              <a:rPr lang="en-US"/>
              <a:t>Facebook FB - Own Posts Table w. Custom I-Rate (Insights) | SCS Dairy MY - 23 of 25</a:t>
            </a:r>
          </a:p>
        </p:txBody>
      </p:sp>
      <p:graphicFrame>
        <p:nvGraphicFramePr>
          <p:cNvPr id="5" name="Table Placeholder 4">
            <a:extLst>
              <a:ext uri="{FF2B5EF4-FFF2-40B4-BE49-F238E27FC236}">
                <a16:creationId xmlns:a16="http://schemas.microsoft.com/office/drawing/2014/main" id="{01B17DC2-EA2B-460B-B1FF-54444D307CF3}"/>
              </a:ext>
            </a:extLst>
          </p:cNvPr>
          <p:cNvGraphicFramePr>
            <a:graphicFrameLocks noGrp="1"/>
          </p:cNvGraphicFramePr>
          <p:nvPr>
            <p:ph type="tbl" sz="quarter" idx="13"/>
            <p:extLst>
              <p:ext uri="{D42A27DB-BD31-4B8C-83A1-F6EECF244321}">
                <p14:modId xmlns:p14="http://schemas.microsoft.com/office/powerpoint/2010/main" val="2442936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21714759"/>
                    </a:ext>
                  </a:extLst>
                </a:gridCol>
                <a:gridCol w="987552">
                  <a:extLst>
                    <a:ext uri="{9D8B030D-6E8A-4147-A177-3AD203B41FA5}">
                      <a16:colId xmlns:a16="http://schemas.microsoft.com/office/drawing/2014/main" val="1889022241"/>
                    </a:ext>
                  </a:extLst>
                </a:gridCol>
                <a:gridCol w="576072">
                  <a:extLst>
                    <a:ext uri="{9D8B030D-6E8A-4147-A177-3AD203B41FA5}">
                      <a16:colId xmlns:a16="http://schemas.microsoft.com/office/drawing/2014/main" val="3772338452"/>
                    </a:ext>
                  </a:extLst>
                </a:gridCol>
                <a:gridCol w="576072">
                  <a:extLst>
                    <a:ext uri="{9D8B030D-6E8A-4147-A177-3AD203B41FA5}">
                      <a16:colId xmlns:a16="http://schemas.microsoft.com/office/drawing/2014/main" val="2347911089"/>
                    </a:ext>
                  </a:extLst>
                </a:gridCol>
                <a:gridCol w="493776">
                  <a:extLst>
                    <a:ext uri="{9D8B030D-6E8A-4147-A177-3AD203B41FA5}">
                      <a16:colId xmlns:a16="http://schemas.microsoft.com/office/drawing/2014/main" val="3891975765"/>
                    </a:ext>
                  </a:extLst>
                </a:gridCol>
                <a:gridCol w="493776">
                  <a:extLst>
                    <a:ext uri="{9D8B030D-6E8A-4147-A177-3AD203B41FA5}">
                      <a16:colId xmlns:a16="http://schemas.microsoft.com/office/drawing/2014/main" val="1417044918"/>
                    </a:ext>
                  </a:extLst>
                </a:gridCol>
                <a:gridCol w="411480">
                  <a:extLst>
                    <a:ext uri="{9D8B030D-6E8A-4147-A177-3AD203B41FA5}">
                      <a16:colId xmlns:a16="http://schemas.microsoft.com/office/drawing/2014/main" val="2768099324"/>
                    </a:ext>
                  </a:extLst>
                </a:gridCol>
                <a:gridCol w="493776">
                  <a:extLst>
                    <a:ext uri="{9D8B030D-6E8A-4147-A177-3AD203B41FA5}">
                      <a16:colId xmlns:a16="http://schemas.microsoft.com/office/drawing/2014/main" val="1887834028"/>
                    </a:ext>
                  </a:extLst>
                </a:gridCol>
                <a:gridCol w="493776">
                  <a:extLst>
                    <a:ext uri="{9D8B030D-6E8A-4147-A177-3AD203B41FA5}">
                      <a16:colId xmlns:a16="http://schemas.microsoft.com/office/drawing/2014/main" val="1151471796"/>
                    </a:ext>
                  </a:extLst>
                </a:gridCol>
                <a:gridCol w="493776">
                  <a:extLst>
                    <a:ext uri="{9D8B030D-6E8A-4147-A177-3AD203B41FA5}">
                      <a16:colId xmlns:a16="http://schemas.microsoft.com/office/drawing/2014/main" val="3189308984"/>
                    </a:ext>
                  </a:extLst>
                </a:gridCol>
                <a:gridCol w="493776">
                  <a:extLst>
                    <a:ext uri="{9D8B030D-6E8A-4147-A177-3AD203B41FA5}">
                      <a16:colId xmlns:a16="http://schemas.microsoft.com/office/drawing/2014/main" val="2049142110"/>
                    </a:ext>
                  </a:extLst>
                </a:gridCol>
                <a:gridCol w="493776">
                  <a:extLst>
                    <a:ext uri="{9D8B030D-6E8A-4147-A177-3AD203B41FA5}">
                      <a16:colId xmlns:a16="http://schemas.microsoft.com/office/drawing/2014/main" val="2383634998"/>
                    </a:ext>
                  </a:extLst>
                </a:gridCol>
                <a:gridCol w="329184">
                  <a:extLst>
                    <a:ext uri="{9D8B030D-6E8A-4147-A177-3AD203B41FA5}">
                      <a16:colId xmlns:a16="http://schemas.microsoft.com/office/drawing/2014/main" val="4119144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0480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- 2021-10-06 17:03:31</a:t>
                      </a:r>
                      <a:r>
                        <a:rPr kumimoji="0" lang="en-US" sz="1000" b="0" i="0" u="none" strike="noStrike" kern="1200" cap="none" spc="0" normalizeH="0" baseline="0" noProof="0">
                          <a:ln>
                            <a:noFill/>
                          </a:ln>
                          <a:solidFill>
                            <a:prstClr val="black"/>
                          </a:solidFill>
                          <a:effectLst/>
                          <a:uLnTx/>
                          <a:uFillTx/>
                          <a:latin typeface="+mn-lt"/>
                          <a:ea typeface="+mn-ea"/>
                          <a:cs typeface="+mn-cs"/>
                        </a:rPr>
                        <a:t>
 Always test if your baking soda works before baking. Here’s how to do it: add a teaspoon of baking soda to 1/2 cup of hot water. If it doesn’t bubble, it’s time to throw it away.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https://quintly-image-storage.s3.amazonaws.com/21f98fd4f102d597bb025988a0e4af7d/1a1df576f8ceb2fa6e96f561d62ffc2b.png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82975030"/>
                  </a:ext>
                </a:extLst>
              </a:tr>
            </a:tbl>
          </a:graphicData>
        </a:graphic>
      </p:graphicFrame>
      <p:sp>
        <p:nvSpPr>
          <p:cNvPr id="4" name="Text Placeholder 3">
            <a:extLst>
              <a:ext uri="{FF2B5EF4-FFF2-40B4-BE49-F238E27FC236}">
                <a16:creationId xmlns:a16="http://schemas.microsoft.com/office/drawing/2014/main" id="{151F3C57-B7C7-4299-AC32-BEAB8C123B1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088689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E730F-B331-45CD-BB96-084C74CFEEB3}"/>
              </a:ext>
            </a:extLst>
          </p:cNvPr>
          <p:cNvSpPr>
            <a:spLocks noGrp="1"/>
          </p:cNvSpPr>
          <p:nvPr>
            <p:ph type="title"/>
          </p:nvPr>
        </p:nvSpPr>
        <p:spPr/>
        <p:txBody>
          <a:bodyPr/>
          <a:lstStyle/>
          <a:p>
            <a:r>
              <a:rPr lang="en-US"/>
              <a:t>Facebook FB - Own Posts Table w. Custom I-Rate (Insights) | SCS Dairy MY - 24 of 25</a:t>
            </a:r>
          </a:p>
        </p:txBody>
      </p:sp>
      <p:graphicFrame>
        <p:nvGraphicFramePr>
          <p:cNvPr id="5" name="Table Placeholder 4">
            <a:extLst>
              <a:ext uri="{FF2B5EF4-FFF2-40B4-BE49-F238E27FC236}">
                <a16:creationId xmlns:a16="http://schemas.microsoft.com/office/drawing/2014/main" id="{0EB8FEA3-07CB-408B-A48A-6F2E91F88F3A}"/>
              </a:ext>
            </a:extLst>
          </p:cNvPr>
          <p:cNvGraphicFramePr>
            <a:graphicFrameLocks noGrp="1"/>
          </p:cNvGraphicFramePr>
          <p:nvPr>
            <p:ph type="tbl" sz="quarter" idx="13"/>
            <p:extLst>
              <p:ext uri="{D42A27DB-BD31-4B8C-83A1-F6EECF244321}">
                <p14:modId xmlns:p14="http://schemas.microsoft.com/office/powerpoint/2010/main" val="1641565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03209781"/>
                    </a:ext>
                  </a:extLst>
                </a:gridCol>
                <a:gridCol w="987552">
                  <a:extLst>
                    <a:ext uri="{9D8B030D-6E8A-4147-A177-3AD203B41FA5}">
                      <a16:colId xmlns:a16="http://schemas.microsoft.com/office/drawing/2014/main" val="9524785"/>
                    </a:ext>
                  </a:extLst>
                </a:gridCol>
                <a:gridCol w="576072">
                  <a:extLst>
                    <a:ext uri="{9D8B030D-6E8A-4147-A177-3AD203B41FA5}">
                      <a16:colId xmlns:a16="http://schemas.microsoft.com/office/drawing/2014/main" val="4205431703"/>
                    </a:ext>
                  </a:extLst>
                </a:gridCol>
                <a:gridCol w="576072">
                  <a:extLst>
                    <a:ext uri="{9D8B030D-6E8A-4147-A177-3AD203B41FA5}">
                      <a16:colId xmlns:a16="http://schemas.microsoft.com/office/drawing/2014/main" val="4201500857"/>
                    </a:ext>
                  </a:extLst>
                </a:gridCol>
                <a:gridCol w="493776">
                  <a:extLst>
                    <a:ext uri="{9D8B030D-6E8A-4147-A177-3AD203B41FA5}">
                      <a16:colId xmlns:a16="http://schemas.microsoft.com/office/drawing/2014/main" val="2335891868"/>
                    </a:ext>
                  </a:extLst>
                </a:gridCol>
                <a:gridCol w="493776">
                  <a:extLst>
                    <a:ext uri="{9D8B030D-6E8A-4147-A177-3AD203B41FA5}">
                      <a16:colId xmlns:a16="http://schemas.microsoft.com/office/drawing/2014/main" val="3489263238"/>
                    </a:ext>
                  </a:extLst>
                </a:gridCol>
                <a:gridCol w="411480">
                  <a:extLst>
                    <a:ext uri="{9D8B030D-6E8A-4147-A177-3AD203B41FA5}">
                      <a16:colId xmlns:a16="http://schemas.microsoft.com/office/drawing/2014/main" val="412104251"/>
                    </a:ext>
                  </a:extLst>
                </a:gridCol>
                <a:gridCol w="493776">
                  <a:extLst>
                    <a:ext uri="{9D8B030D-6E8A-4147-A177-3AD203B41FA5}">
                      <a16:colId xmlns:a16="http://schemas.microsoft.com/office/drawing/2014/main" val="3005923040"/>
                    </a:ext>
                  </a:extLst>
                </a:gridCol>
                <a:gridCol w="493776">
                  <a:extLst>
                    <a:ext uri="{9D8B030D-6E8A-4147-A177-3AD203B41FA5}">
                      <a16:colId xmlns:a16="http://schemas.microsoft.com/office/drawing/2014/main" val="1067249414"/>
                    </a:ext>
                  </a:extLst>
                </a:gridCol>
                <a:gridCol w="493776">
                  <a:extLst>
                    <a:ext uri="{9D8B030D-6E8A-4147-A177-3AD203B41FA5}">
                      <a16:colId xmlns:a16="http://schemas.microsoft.com/office/drawing/2014/main" val="1027161150"/>
                    </a:ext>
                  </a:extLst>
                </a:gridCol>
                <a:gridCol w="493776">
                  <a:extLst>
                    <a:ext uri="{9D8B030D-6E8A-4147-A177-3AD203B41FA5}">
                      <a16:colId xmlns:a16="http://schemas.microsoft.com/office/drawing/2014/main" val="4108349400"/>
                    </a:ext>
                  </a:extLst>
                </a:gridCol>
                <a:gridCol w="493776">
                  <a:extLst>
                    <a:ext uri="{9D8B030D-6E8A-4147-A177-3AD203B41FA5}">
                      <a16:colId xmlns:a16="http://schemas.microsoft.com/office/drawing/2014/main" val="814347137"/>
                    </a:ext>
                  </a:extLst>
                </a:gridCol>
                <a:gridCol w="329184">
                  <a:extLst>
                    <a:ext uri="{9D8B030D-6E8A-4147-A177-3AD203B41FA5}">
                      <a16:colId xmlns:a16="http://schemas.microsoft.com/office/drawing/2014/main" val="61886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1979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- 2021-10-04 20:13:15</a:t>
                      </a:r>
                      <a:r>
                        <a:rPr kumimoji="0" lang="en-US" sz="1000" b="0" i="0" u="none" strike="noStrike" kern="1200" cap="none" spc="0" normalizeH="0" baseline="0" noProof="0">
                          <a:ln>
                            <a:noFill/>
                          </a:ln>
                          <a:solidFill>
                            <a:prstClr val="black"/>
                          </a:solidFill>
                          <a:effectLst/>
                          <a:uLnTx/>
                          <a:uFillTx/>
                          <a:latin typeface="+mn-lt"/>
                          <a:ea typeface="+mn-ea"/>
                          <a:cs typeface="+mn-cs"/>
                        </a:rPr>
                        <a:t>
 We are super happy to share with all our fans that Chef Adrian HEAT ASIA used SCS Butter to make a delicious, flaky and buttery pastry Kouign Amann in his Seminar Baking 3.0! Kouign Amann requires a lot of butter to make it tasty and only SCS Butter with its buttery aroma and double churned goodness makes this pastry irresistible!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https://quintly-image-storage.s3.amazonaws.com/21f98fd4f102d597bb025988a0e4af7d/b303fe4deb3657429f8a74ef94333021.jpg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74604965"/>
                  </a:ext>
                </a:extLst>
              </a:tr>
            </a:tbl>
          </a:graphicData>
        </a:graphic>
      </p:graphicFrame>
      <p:sp>
        <p:nvSpPr>
          <p:cNvPr id="4" name="Text Placeholder 3">
            <a:extLst>
              <a:ext uri="{FF2B5EF4-FFF2-40B4-BE49-F238E27FC236}">
                <a16:creationId xmlns:a16="http://schemas.microsoft.com/office/drawing/2014/main" id="{B1AA11D2-27BE-4810-AC89-218A022115D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874875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EDF03-26BF-4665-A5CF-BA5F9F221F6D}"/>
              </a:ext>
            </a:extLst>
          </p:cNvPr>
          <p:cNvSpPr>
            <a:spLocks noGrp="1"/>
          </p:cNvSpPr>
          <p:nvPr>
            <p:ph type="title"/>
          </p:nvPr>
        </p:nvSpPr>
        <p:spPr/>
        <p:txBody>
          <a:bodyPr/>
          <a:lstStyle/>
          <a:p>
            <a:r>
              <a:rPr lang="en-US"/>
              <a:t>Facebook FB - Own Posts Table w. Custom I-Rate (Insights) | SCS Dairy MY - 25 of 25</a:t>
            </a:r>
          </a:p>
        </p:txBody>
      </p:sp>
      <p:graphicFrame>
        <p:nvGraphicFramePr>
          <p:cNvPr id="5" name="Table Placeholder 4">
            <a:extLst>
              <a:ext uri="{FF2B5EF4-FFF2-40B4-BE49-F238E27FC236}">
                <a16:creationId xmlns:a16="http://schemas.microsoft.com/office/drawing/2014/main" id="{62F1D6DC-0C52-433D-8CB4-D14219F777E9}"/>
              </a:ext>
            </a:extLst>
          </p:cNvPr>
          <p:cNvGraphicFramePr>
            <a:graphicFrameLocks noGrp="1"/>
          </p:cNvGraphicFramePr>
          <p:nvPr>
            <p:ph type="tbl" sz="quarter" idx="13"/>
            <p:extLst>
              <p:ext uri="{D42A27DB-BD31-4B8C-83A1-F6EECF244321}">
                <p14:modId xmlns:p14="http://schemas.microsoft.com/office/powerpoint/2010/main" val="2622425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69885273"/>
                    </a:ext>
                  </a:extLst>
                </a:gridCol>
                <a:gridCol w="987552">
                  <a:extLst>
                    <a:ext uri="{9D8B030D-6E8A-4147-A177-3AD203B41FA5}">
                      <a16:colId xmlns:a16="http://schemas.microsoft.com/office/drawing/2014/main" val="55919560"/>
                    </a:ext>
                  </a:extLst>
                </a:gridCol>
                <a:gridCol w="576072">
                  <a:extLst>
                    <a:ext uri="{9D8B030D-6E8A-4147-A177-3AD203B41FA5}">
                      <a16:colId xmlns:a16="http://schemas.microsoft.com/office/drawing/2014/main" val="1988585585"/>
                    </a:ext>
                  </a:extLst>
                </a:gridCol>
                <a:gridCol w="576072">
                  <a:extLst>
                    <a:ext uri="{9D8B030D-6E8A-4147-A177-3AD203B41FA5}">
                      <a16:colId xmlns:a16="http://schemas.microsoft.com/office/drawing/2014/main" val="831288642"/>
                    </a:ext>
                  </a:extLst>
                </a:gridCol>
                <a:gridCol w="493776">
                  <a:extLst>
                    <a:ext uri="{9D8B030D-6E8A-4147-A177-3AD203B41FA5}">
                      <a16:colId xmlns:a16="http://schemas.microsoft.com/office/drawing/2014/main" val="1289643894"/>
                    </a:ext>
                  </a:extLst>
                </a:gridCol>
                <a:gridCol w="493776">
                  <a:extLst>
                    <a:ext uri="{9D8B030D-6E8A-4147-A177-3AD203B41FA5}">
                      <a16:colId xmlns:a16="http://schemas.microsoft.com/office/drawing/2014/main" val="3897925620"/>
                    </a:ext>
                  </a:extLst>
                </a:gridCol>
                <a:gridCol w="411480">
                  <a:extLst>
                    <a:ext uri="{9D8B030D-6E8A-4147-A177-3AD203B41FA5}">
                      <a16:colId xmlns:a16="http://schemas.microsoft.com/office/drawing/2014/main" val="134635681"/>
                    </a:ext>
                  </a:extLst>
                </a:gridCol>
                <a:gridCol w="493776">
                  <a:extLst>
                    <a:ext uri="{9D8B030D-6E8A-4147-A177-3AD203B41FA5}">
                      <a16:colId xmlns:a16="http://schemas.microsoft.com/office/drawing/2014/main" val="1254644025"/>
                    </a:ext>
                  </a:extLst>
                </a:gridCol>
                <a:gridCol w="493776">
                  <a:extLst>
                    <a:ext uri="{9D8B030D-6E8A-4147-A177-3AD203B41FA5}">
                      <a16:colId xmlns:a16="http://schemas.microsoft.com/office/drawing/2014/main" val="347990078"/>
                    </a:ext>
                  </a:extLst>
                </a:gridCol>
                <a:gridCol w="493776">
                  <a:extLst>
                    <a:ext uri="{9D8B030D-6E8A-4147-A177-3AD203B41FA5}">
                      <a16:colId xmlns:a16="http://schemas.microsoft.com/office/drawing/2014/main" val="2853727381"/>
                    </a:ext>
                  </a:extLst>
                </a:gridCol>
                <a:gridCol w="493776">
                  <a:extLst>
                    <a:ext uri="{9D8B030D-6E8A-4147-A177-3AD203B41FA5}">
                      <a16:colId xmlns:a16="http://schemas.microsoft.com/office/drawing/2014/main" val="162231236"/>
                    </a:ext>
                  </a:extLst>
                </a:gridCol>
                <a:gridCol w="493776">
                  <a:extLst>
                    <a:ext uri="{9D8B030D-6E8A-4147-A177-3AD203B41FA5}">
                      <a16:colId xmlns:a16="http://schemas.microsoft.com/office/drawing/2014/main" val="3064568501"/>
                    </a:ext>
                  </a:extLst>
                </a:gridCol>
                <a:gridCol w="329184">
                  <a:extLst>
                    <a:ext uri="{9D8B030D-6E8A-4147-A177-3AD203B41FA5}">
                      <a16:colId xmlns:a16="http://schemas.microsoft.com/office/drawing/2014/main" val="18260171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6600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- 2021-10-04 14:03:08</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SCS Butter is the only butter to go through a double churn process? This process gives SCS Butter its rich, creamy taste, a smooth texture and the irresistible aroma that you love!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https://quintly-image-storage.s3.amazonaws.com/21f98fd4f102d597bb025988a0e4af7d/2a89712e7c1af64cd38f4250cc1358fe.jpg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15591106"/>
                  </a:ext>
                </a:extLst>
              </a:tr>
            </a:tbl>
          </a:graphicData>
        </a:graphic>
      </p:graphicFrame>
      <p:sp>
        <p:nvSpPr>
          <p:cNvPr id="4" name="Text Placeholder 3">
            <a:extLst>
              <a:ext uri="{FF2B5EF4-FFF2-40B4-BE49-F238E27FC236}">
                <a16:creationId xmlns:a16="http://schemas.microsoft.com/office/drawing/2014/main" id="{47AF536B-C51B-4EB4-BE07-638234CBA26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162699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5293C-B46A-4BB4-8AB6-FB2C9A0A24F9}"/>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AB6589C0-B88C-4D0A-B8F0-85993102C411}"/>
              </a:ext>
            </a:extLst>
          </p:cNvPr>
          <p:cNvGraphicFramePr>
            <a:graphicFrameLocks noGrp="1"/>
          </p:cNvGraphicFramePr>
          <p:nvPr>
            <p:ph type="tbl" sz="quarter" idx="13"/>
            <p:extLst>
              <p:ext uri="{D42A27DB-BD31-4B8C-83A1-F6EECF244321}">
                <p14:modId xmlns:p14="http://schemas.microsoft.com/office/powerpoint/2010/main" val="4140441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40399860"/>
                    </a:ext>
                  </a:extLst>
                </a:gridCol>
                <a:gridCol w="1645920">
                  <a:extLst>
                    <a:ext uri="{9D8B030D-6E8A-4147-A177-3AD203B41FA5}">
                      <a16:colId xmlns:a16="http://schemas.microsoft.com/office/drawing/2014/main" val="1493796588"/>
                    </a:ext>
                  </a:extLst>
                </a:gridCol>
                <a:gridCol w="1645920">
                  <a:extLst>
                    <a:ext uri="{9D8B030D-6E8A-4147-A177-3AD203B41FA5}">
                      <a16:colId xmlns:a16="http://schemas.microsoft.com/office/drawing/2014/main" val="188698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19778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13.1 %</a:t>
                      </a:r>
                    </a:p>
                  </a:txBody>
                  <a:tcPr/>
                </a:tc>
                <a:extLst>
                  <a:ext uri="{0D108BD9-81ED-4DB2-BD59-A6C34878D82A}">
                    <a16:rowId xmlns:a16="http://schemas.microsoft.com/office/drawing/2014/main" val="1741030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extLst>
                  <a:ext uri="{0D108BD9-81ED-4DB2-BD59-A6C34878D82A}">
                    <a16:rowId xmlns:a16="http://schemas.microsoft.com/office/drawing/2014/main" val="3642142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2632419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3760011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1596731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3449143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2519155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2534898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997140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343082994"/>
                  </a:ext>
                </a:extLst>
              </a:tr>
            </a:tbl>
          </a:graphicData>
        </a:graphic>
      </p:graphicFrame>
      <p:sp>
        <p:nvSpPr>
          <p:cNvPr id="4" name="Text Placeholder 3">
            <a:extLst>
              <a:ext uri="{FF2B5EF4-FFF2-40B4-BE49-F238E27FC236}">
                <a16:creationId xmlns:a16="http://schemas.microsoft.com/office/drawing/2014/main" id="{3E3BD35B-F8E6-4BFA-A066-2ED10F15013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2276661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627FF-E72A-4EB2-A985-7DA8D7ADC87C}"/>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312AFD5D-34FA-4894-952B-44E5FF719DD8}"/>
              </a:ext>
            </a:extLst>
          </p:cNvPr>
          <p:cNvGraphicFramePr>
            <a:graphicFrameLocks noGrp="1"/>
          </p:cNvGraphicFramePr>
          <p:nvPr>
            <p:ph type="tbl" sz="quarter" idx="13"/>
            <p:extLst>
              <p:ext uri="{D42A27DB-BD31-4B8C-83A1-F6EECF244321}">
                <p14:modId xmlns:p14="http://schemas.microsoft.com/office/powerpoint/2010/main" val="35747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918379296"/>
                    </a:ext>
                  </a:extLst>
                </a:gridCol>
                <a:gridCol w="1645920">
                  <a:extLst>
                    <a:ext uri="{9D8B030D-6E8A-4147-A177-3AD203B41FA5}">
                      <a16:colId xmlns:a16="http://schemas.microsoft.com/office/drawing/2014/main" val="196140137"/>
                    </a:ext>
                  </a:extLst>
                </a:gridCol>
                <a:gridCol w="1645920">
                  <a:extLst>
                    <a:ext uri="{9D8B030D-6E8A-4147-A177-3AD203B41FA5}">
                      <a16:colId xmlns:a16="http://schemas.microsoft.com/office/drawing/2014/main" val="1968497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385717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595935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992559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020434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730007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397930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832353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827454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488389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075008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060625923"/>
                  </a:ext>
                </a:extLst>
              </a:tr>
            </a:tbl>
          </a:graphicData>
        </a:graphic>
      </p:graphicFrame>
      <p:sp>
        <p:nvSpPr>
          <p:cNvPr id="4" name="Text Placeholder 3">
            <a:extLst>
              <a:ext uri="{FF2B5EF4-FFF2-40B4-BE49-F238E27FC236}">
                <a16:creationId xmlns:a16="http://schemas.microsoft.com/office/drawing/2014/main" id="{7DA32092-59AE-469D-93A8-C9EBABFDFF6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2666689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A230C-843D-43B9-91B2-BEFEF2618569}"/>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CA148AF7-059E-4F59-A937-BFEF015FA73A}"/>
              </a:ext>
            </a:extLst>
          </p:cNvPr>
          <p:cNvGraphicFramePr>
            <a:graphicFrameLocks noGrp="1"/>
          </p:cNvGraphicFramePr>
          <p:nvPr>
            <p:ph type="tbl" sz="quarter" idx="13"/>
            <p:extLst>
              <p:ext uri="{D42A27DB-BD31-4B8C-83A1-F6EECF244321}">
                <p14:modId xmlns:p14="http://schemas.microsoft.com/office/powerpoint/2010/main" val="218606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41402448"/>
                    </a:ext>
                  </a:extLst>
                </a:gridCol>
                <a:gridCol w="1645920">
                  <a:extLst>
                    <a:ext uri="{9D8B030D-6E8A-4147-A177-3AD203B41FA5}">
                      <a16:colId xmlns:a16="http://schemas.microsoft.com/office/drawing/2014/main" val="3159286709"/>
                    </a:ext>
                  </a:extLst>
                </a:gridCol>
                <a:gridCol w="1645920">
                  <a:extLst>
                    <a:ext uri="{9D8B030D-6E8A-4147-A177-3AD203B41FA5}">
                      <a16:colId xmlns:a16="http://schemas.microsoft.com/office/drawing/2014/main" val="3180981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696808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130728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409840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96212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558687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53256424"/>
                  </a:ext>
                </a:extLst>
              </a:tr>
            </a:tbl>
          </a:graphicData>
        </a:graphic>
      </p:graphicFrame>
      <p:sp>
        <p:nvSpPr>
          <p:cNvPr id="4" name="Text Placeholder 3">
            <a:extLst>
              <a:ext uri="{FF2B5EF4-FFF2-40B4-BE49-F238E27FC236}">
                <a16:creationId xmlns:a16="http://schemas.microsoft.com/office/drawing/2014/main" id="{702C6CE7-737E-4EDF-8685-641C180D658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0348930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2B460-0FE8-4D53-9000-31D27B00C236}"/>
              </a:ext>
            </a:extLst>
          </p:cNvPr>
          <p:cNvSpPr>
            <a:spLocks noGrp="1"/>
          </p:cNvSpPr>
          <p:nvPr>
            <p:ph type="title"/>
          </p:nvPr>
        </p:nvSpPr>
        <p:spPr/>
        <p:txBody>
          <a:bodyPr/>
          <a:lstStyle/>
          <a:p>
            <a:r>
              <a:rPr lang="en-US"/>
              <a:t>Facebook (UNIFIED) Growth Monitoring Chart | SCS Dairy MY</a:t>
            </a:r>
          </a:p>
        </p:txBody>
      </p:sp>
      <p:graphicFrame>
        <p:nvGraphicFramePr>
          <p:cNvPr id="6" name="Chart Placeholder 5">
            <a:extLst>
              <a:ext uri="{FF2B5EF4-FFF2-40B4-BE49-F238E27FC236}">
                <a16:creationId xmlns:a16="http://schemas.microsoft.com/office/drawing/2014/main" id="{210507FE-35A5-4DF8-9867-75CB54DA5186}"/>
              </a:ext>
            </a:extLst>
          </p:cNvPr>
          <p:cNvGraphicFramePr>
            <a:graphicFrameLocks noGrp="1"/>
          </p:cNvGraphicFramePr>
          <p:nvPr>
            <p:ph type="chart" sz="quarter" idx="13"/>
            <p:extLst>
              <p:ext uri="{D42A27DB-BD31-4B8C-83A1-F6EECF244321}">
                <p14:modId xmlns:p14="http://schemas.microsoft.com/office/powerpoint/2010/main" val="2652509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C854CD-DD42-48E7-82CA-C56CA282B866}"/>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FBFA8D65-EAC0-404C-A170-AA017BC418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05501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E6C08-6A9A-45B5-A64B-B4438396E053}"/>
              </a:ext>
            </a:extLst>
          </p:cNvPr>
          <p:cNvSpPr>
            <a:spLocks noGrp="1"/>
          </p:cNvSpPr>
          <p:nvPr>
            <p:ph type="title"/>
          </p:nvPr>
        </p:nvSpPr>
        <p:spPr/>
        <p:txBody>
          <a:bodyPr/>
          <a:lstStyle/>
          <a:p>
            <a:r>
              <a:rPr lang="en-US"/>
              <a:t>Facebook (UNIFIED) Engagement Monitoring Chart | SCS Dairy MY</a:t>
            </a:r>
          </a:p>
        </p:txBody>
      </p:sp>
      <p:graphicFrame>
        <p:nvGraphicFramePr>
          <p:cNvPr id="6" name="Chart Placeholder 5">
            <a:extLst>
              <a:ext uri="{FF2B5EF4-FFF2-40B4-BE49-F238E27FC236}">
                <a16:creationId xmlns:a16="http://schemas.microsoft.com/office/drawing/2014/main" id="{9B031214-322E-4DDE-8FA6-D061062922CF}"/>
              </a:ext>
            </a:extLst>
          </p:cNvPr>
          <p:cNvGraphicFramePr>
            <a:graphicFrameLocks noGrp="1"/>
          </p:cNvGraphicFramePr>
          <p:nvPr>
            <p:ph type="chart" sz="quarter" idx="13"/>
            <p:extLst>
              <p:ext uri="{D42A27DB-BD31-4B8C-83A1-F6EECF244321}">
                <p14:modId xmlns:p14="http://schemas.microsoft.com/office/powerpoint/2010/main" val="2953908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BA247D-B8A7-40E2-A875-4C766DA99ED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B6C2F7E7-99C1-4453-A789-5EC62FFB6E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84065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363DA-DA90-4AD8-844C-EFCB31ED9D2F}"/>
              </a:ext>
            </a:extLst>
          </p:cNvPr>
          <p:cNvSpPr>
            <a:spLocks noGrp="1"/>
          </p:cNvSpPr>
          <p:nvPr>
            <p:ph type="title"/>
          </p:nvPr>
        </p:nvSpPr>
        <p:spPr/>
        <p:txBody>
          <a:bodyPr/>
          <a:lstStyle/>
          <a:p>
            <a:r>
              <a:rPr lang="en-US"/>
              <a:t>Facebook (UNIFIED) Visibility Monitoring Chart | SCS Dairy MY</a:t>
            </a:r>
          </a:p>
        </p:txBody>
      </p:sp>
      <p:graphicFrame>
        <p:nvGraphicFramePr>
          <p:cNvPr id="6" name="Chart Placeholder 5">
            <a:extLst>
              <a:ext uri="{FF2B5EF4-FFF2-40B4-BE49-F238E27FC236}">
                <a16:creationId xmlns:a16="http://schemas.microsoft.com/office/drawing/2014/main" id="{1C823500-9795-4F05-A92C-0E6544DCE2DD}"/>
              </a:ext>
            </a:extLst>
          </p:cNvPr>
          <p:cNvGraphicFramePr>
            <a:graphicFrameLocks noGrp="1"/>
          </p:cNvGraphicFramePr>
          <p:nvPr>
            <p:ph type="chart" sz="quarter" idx="13"/>
            <p:extLst>
              <p:ext uri="{D42A27DB-BD31-4B8C-83A1-F6EECF244321}">
                <p14:modId xmlns:p14="http://schemas.microsoft.com/office/powerpoint/2010/main" val="4289319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C0651F-3ED6-4897-A06E-5DD7DBF0879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6F70581D-4338-437E-B5F5-E865BCDF99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88661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63653-09D9-428F-A015-144A4418D918}"/>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34517237-2999-4CA5-8AF2-73F03E1DD124}"/>
              </a:ext>
            </a:extLst>
          </p:cNvPr>
          <p:cNvGraphicFramePr>
            <a:graphicFrameLocks noGrp="1"/>
          </p:cNvGraphicFramePr>
          <p:nvPr>
            <p:ph type="chart" sz="quarter" idx="13"/>
            <p:extLst>
              <p:ext uri="{D42A27DB-BD31-4B8C-83A1-F6EECF244321}">
                <p14:modId xmlns:p14="http://schemas.microsoft.com/office/powerpoint/2010/main" val="18518841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79030A-5D79-401B-86B0-283433B9CF8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E68133FC-26A7-40A1-B715-1FC989DEB4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04268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C7780-72EB-4644-9160-2A53EC89374A}"/>
              </a:ext>
            </a:extLst>
          </p:cNvPr>
          <p:cNvSpPr>
            <a:spLocks noGrp="1"/>
          </p:cNvSpPr>
          <p:nvPr>
            <p:ph type="title"/>
          </p:nvPr>
        </p:nvSpPr>
        <p:spPr/>
        <p:txBody>
          <a:bodyPr/>
          <a:lstStyle/>
          <a:p>
            <a:r>
              <a:rPr lang="en-US"/>
              <a:t>Facebook Interaction Rate By Hour | SCS Dairy MY</a:t>
            </a:r>
          </a:p>
        </p:txBody>
      </p:sp>
      <p:graphicFrame>
        <p:nvGraphicFramePr>
          <p:cNvPr id="6" name="Chart Placeholder 5">
            <a:extLst>
              <a:ext uri="{FF2B5EF4-FFF2-40B4-BE49-F238E27FC236}">
                <a16:creationId xmlns:a16="http://schemas.microsoft.com/office/drawing/2014/main" id="{726B4603-BA47-464A-8E3C-FF5EEECAD16A}"/>
              </a:ext>
            </a:extLst>
          </p:cNvPr>
          <p:cNvGraphicFramePr>
            <a:graphicFrameLocks noGrp="1"/>
          </p:cNvGraphicFramePr>
          <p:nvPr>
            <p:ph type="chart" sz="quarter" idx="13"/>
            <p:extLst>
              <p:ext uri="{D42A27DB-BD31-4B8C-83A1-F6EECF244321}">
                <p14:modId xmlns:p14="http://schemas.microsoft.com/office/powerpoint/2010/main" val="1451057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480091-8040-4433-AC28-8B1F322FC061}"/>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17C30B17-F212-4B30-8BAE-C13962420B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23578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7801A-5EE1-41C4-9311-0ACC85C71843}"/>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94D8D710-C0C1-4B34-BF80-E3D86BC174B0}"/>
              </a:ext>
            </a:extLst>
          </p:cNvPr>
          <p:cNvGraphicFramePr>
            <a:graphicFrameLocks noGrp="1"/>
          </p:cNvGraphicFramePr>
          <p:nvPr>
            <p:ph type="chart" sz="quarter" idx="13"/>
            <p:extLst>
              <p:ext uri="{D42A27DB-BD31-4B8C-83A1-F6EECF244321}">
                <p14:modId xmlns:p14="http://schemas.microsoft.com/office/powerpoint/2010/main" val="2844488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B3B16C-A65C-4BE7-8814-C4F5D54E5EC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96F5EC0D-4003-4594-B1E9-399598B44D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87504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C83B7-D8E0-4FB7-BD6C-90A6B2BDEEAD}"/>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465D03E6-2739-4648-8375-5FE9985579F1}"/>
              </a:ext>
            </a:extLst>
          </p:cNvPr>
          <p:cNvGraphicFramePr>
            <a:graphicFrameLocks noGrp="1"/>
          </p:cNvGraphicFramePr>
          <p:nvPr>
            <p:ph type="chart" sz="quarter" idx="13"/>
            <p:extLst>
              <p:ext uri="{D42A27DB-BD31-4B8C-83A1-F6EECF244321}">
                <p14:modId xmlns:p14="http://schemas.microsoft.com/office/powerpoint/2010/main" val="3405274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E64E08-3DE6-4AD9-A5FB-7C121DA94E95}"/>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78410853-5054-461C-BB7B-AC5B3673F4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74813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AB3BE-2686-4995-AC27-7FEC594A70B7}"/>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E243C19C-2BF5-4EC2-999B-7B77BBDF4E3B}"/>
              </a:ext>
            </a:extLst>
          </p:cNvPr>
          <p:cNvGraphicFramePr>
            <a:graphicFrameLocks noGrp="1"/>
          </p:cNvGraphicFramePr>
          <p:nvPr>
            <p:ph type="chart" sz="quarter" idx="13"/>
            <p:extLst>
              <p:ext uri="{D42A27DB-BD31-4B8C-83A1-F6EECF244321}">
                <p14:modId xmlns:p14="http://schemas.microsoft.com/office/powerpoint/2010/main" val="2271994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0C1598-E064-4BF8-B16A-347527DF91F6}"/>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8CD4A3BA-1136-411B-BAE8-23434DA1FA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24432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9A670-B098-498E-970E-1D16C4F721F4}"/>
              </a:ext>
            </a:extLst>
          </p:cNvPr>
          <p:cNvSpPr>
            <a:spLocks noGrp="1"/>
          </p:cNvSpPr>
          <p:nvPr>
            <p:ph type="title"/>
          </p:nvPr>
        </p:nvSpPr>
        <p:spPr/>
        <p:txBody>
          <a:bodyPr/>
          <a:lstStyle/>
          <a:p>
            <a:r>
              <a:rPr lang="en-US"/>
              <a:t>Facebook Attrition and Engagement Table | SCS Dairy MY</a:t>
            </a:r>
          </a:p>
        </p:txBody>
      </p:sp>
      <p:graphicFrame>
        <p:nvGraphicFramePr>
          <p:cNvPr id="5" name="Table Placeholder 4">
            <a:extLst>
              <a:ext uri="{FF2B5EF4-FFF2-40B4-BE49-F238E27FC236}">
                <a16:creationId xmlns:a16="http://schemas.microsoft.com/office/drawing/2014/main" id="{D2F20E4F-B619-4F98-A7F3-AFB770EB2C87}"/>
              </a:ext>
            </a:extLst>
          </p:cNvPr>
          <p:cNvGraphicFramePr>
            <a:graphicFrameLocks noGrp="1"/>
          </p:cNvGraphicFramePr>
          <p:nvPr>
            <p:ph type="tbl" sz="quarter" idx="13"/>
            <p:extLst>
              <p:ext uri="{D42A27DB-BD31-4B8C-83A1-F6EECF244321}">
                <p14:modId xmlns:p14="http://schemas.microsoft.com/office/powerpoint/2010/main" val="710033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03813891"/>
                    </a:ext>
                  </a:extLst>
                </a:gridCol>
                <a:gridCol w="1645920">
                  <a:extLst>
                    <a:ext uri="{9D8B030D-6E8A-4147-A177-3AD203B41FA5}">
                      <a16:colId xmlns:a16="http://schemas.microsoft.com/office/drawing/2014/main" val="2688396958"/>
                    </a:ext>
                  </a:extLst>
                </a:gridCol>
                <a:gridCol w="1645920">
                  <a:extLst>
                    <a:ext uri="{9D8B030D-6E8A-4147-A177-3AD203B41FA5}">
                      <a16:colId xmlns:a16="http://schemas.microsoft.com/office/drawing/2014/main" val="778416394"/>
                    </a:ext>
                  </a:extLst>
                </a:gridCol>
                <a:gridCol w="1645920">
                  <a:extLst>
                    <a:ext uri="{9D8B030D-6E8A-4147-A177-3AD203B41FA5}">
                      <a16:colId xmlns:a16="http://schemas.microsoft.com/office/drawing/2014/main" val="2921523368"/>
                    </a:ext>
                  </a:extLst>
                </a:gridCol>
                <a:gridCol w="1645920">
                  <a:extLst>
                    <a:ext uri="{9D8B030D-6E8A-4147-A177-3AD203B41FA5}">
                      <a16:colId xmlns:a16="http://schemas.microsoft.com/office/drawing/2014/main" val="3137697579"/>
                    </a:ext>
                  </a:extLst>
                </a:gridCol>
              </a:tblGrid>
              <a:tr h="370840">
                <a:tc>
                  <a:txBody>
                    <a:bodyPr/>
                    <a:lstStyle/>
                    <a:p>
                      <a:r>
                        <a:rPr lang="en-US" sz="1000"/>
                        <a:t>Name</a:t>
                      </a:r>
                    </a:p>
                  </a:txBody>
                  <a:tcPr/>
                </a:tc>
                <a:tc>
                  <a:txBody>
                    <a:bodyPr/>
                    <a:lstStyle/>
                    <a:p>
                      <a:r>
                        <a:rPr lang="en-US" sz="1000"/>
                        <a:t>AVG attrition</a:t>
                      </a:r>
                    </a:p>
                  </a:txBody>
                  <a:tcPr/>
                </a:tc>
                <a:tc>
                  <a:txBody>
                    <a:bodyPr/>
                    <a:lstStyle/>
                    <a:p>
                      <a:r>
                        <a:rPr lang="en-US" sz="1000"/>
                        <a:t>AVG Engaged Users</a:t>
                      </a:r>
                    </a:p>
                  </a:txBody>
                  <a:tcPr/>
                </a:tc>
                <a:tc>
                  <a:txBody>
                    <a:bodyPr/>
                    <a:lstStyle/>
                    <a:p>
                      <a:r>
                        <a:rPr lang="en-US" sz="1000"/>
                        <a:t>Total Consumptions</a:t>
                      </a:r>
                    </a:p>
                  </a:txBody>
                  <a:tcPr/>
                </a:tc>
                <a:tc>
                  <a:txBody>
                    <a:bodyPr/>
                    <a:lstStyle/>
                    <a:p>
                      <a:r>
                        <a:rPr lang="en-US" sz="1000"/>
                        <a:t>Total Stories</a:t>
                      </a:r>
                    </a:p>
                  </a:txBody>
                  <a:tcPr/>
                </a:tc>
                <a:extLst>
                  <a:ext uri="{0D108BD9-81ED-4DB2-BD59-A6C34878D82A}">
                    <a16:rowId xmlns:a16="http://schemas.microsoft.com/office/drawing/2014/main" val="59162820"/>
                  </a:ext>
                </a:extLst>
              </a:tr>
              <a:tr h="370840">
                <a:tc>
                  <a:txBody>
                    <a:bodyPr/>
                    <a:lstStyle/>
                    <a:p>
                      <a:r>
                        <a:rPr lang="en-US" sz="1000"/>
                        <a:t>SCS Dairy MY</a:t>
                      </a:r>
                    </a:p>
                  </a:txBody>
                  <a:tcPr/>
                </a:tc>
                <a:tc>
                  <a:txBody>
                    <a:bodyPr/>
                    <a:lstStyle/>
                    <a:p>
                      <a:r>
                        <a:rPr lang="en-US" sz="1000"/>
                        <a:t>3.8064516129032</a:t>
                      </a:r>
                    </a:p>
                  </a:txBody>
                  <a:tcPr/>
                </a:tc>
                <a:tc>
                  <a:txBody>
                    <a:bodyPr/>
                    <a:lstStyle/>
                    <a:p>
                      <a:r>
                        <a:rPr lang="en-US" sz="1000"/>
                        <a:t>708.51612903226</a:t>
                      </a:r>
                    </a:p>
                  </a:txBody>
                  <a:tcPr/>
                </a:tc>
                <a:tc>
                  <a:txBody>
                    <a:bodyPr/>
                    <a:lstStyle/>
                    <a:p>
                      <a:r>
                        <a:rPr lang="en-US" sz="1000"/>
                        <a:t>20130</a:t>
                      </a:r>
                    </a:p>
                  </a:txBody>
                  <a:tcPr/>
                </a:tc>
                <a:tc>
                  <a:txBody>
                    <a:bodyPr/>
                    <a:lstStyle/>
                    <a:p>
                      <a:r>
                        <a:rPr lang="en-US" sz="1000"/>
                        <a:t>6469</a:t>
                      </a:r>
                    </a:p>
                  </a:txBody>
                  <a:tcPr/>
                </a:tc>
                <a:extLst>
                  <a:ext uri="{0D108BD9-81ED-4DB2-BD59-A6C34878D82A}">
                    <a16:rowId xmlns:a16="http://schemas.microsoft.com/office/drawing/2014/main" val="2526621144"/>
                  </a:ext>
                </a:extLst>
              </a:tr>
            </a:tbl>
          </a:graphicData>
        </a:graphic>
      </p:graphicFrame>
      <p:sp>
        <p:nvSpPr>
          <p:cNvPr id="4" name="Text Placeholder 3">
            <a:extLst>
              <a:ext uri="{FF2B5EF4-FFF2-40B4-BE49-F238E27FC236}">
                <a16:creationId xmlns:a16="http://schemas.microsoft.com/office/drawing/2014/main" id="{29B8C8CD-53F7-4F86-82BA-FA0E094757C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541436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48205-D2A0-454C-A422-EF5391F6A957}"/>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5CED719F-5AB2-4A57-AB11-41A2AD1DAA50}"/>
              </a:ext>
            </a:extLst>
          </p:cNvPr>
          <p:cNvGraphicFramePr>
            <a:graphicFrameLocks noGrp="1"/>
          </p:cNvGraphicFramePr>
          <p:nvPr>
            <p:ph type="chart" sz="quarter" idx="13"/>
            <p:extLst>
              <p:ext uri="{D42A27DB-BD31-4B8C-83A1-F6EECF244321}">
                <p14:modId xmlns:p14="http://schemas.microsoft.com/office/powerpoint/2010/main" val="1771924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3DB5B5-DAB4-46F4-87C9-548E9AA3795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ED492432-9117-4523-B852-9833D03DBF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60018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D677E-6616-4F3B-9257-6CC768576340}"/>
              </a:ext>
            </a:extLst>
          </p:cNvPr>
          <p:cNvSpPr>
            <a:spLocks noGrp="1"/>
          </p:cNvSpPr>
          <p:nvPr>
            <p:ph type="title"/>
          </p:nvPr>
        </p:nvSpPr>
        <p:spPr/>
        <p:txBody>
          <a:bodyPr/>
          <a:lstStyle/>
          <a:p>
            <a:r>
              <a:rPr lang="en-US"/>
              <a:t>Facebook Interaction Rate By Post Type | SCS Dairy MY</a:t>
            </a:r>
          </a:p>
        </p:txBody>
      </p:sp>
      <p:graphicFrame>
        <p:nvGraphicFramePr>
          <p:cNvPr id="6" name="Chart Placeholder 5">
            <a:extLst>
              <a:ext uri="{FF2B5EF4-FFF2-40B4-BE49-F238E27FC236}">
                <a16:creationId xmlns:a16="http://schemas.microsoft.com/office/drawing/2014/main" id="{47BADE0C-15D8-49FD-9A30-E46DDC26EB37}"/>
              </a:ext>
            </a:extLst>
          </p:cNvPr>
          <p:cNvGraphicFramePr>
            <a:graphicFrameLocks noGrp="1"/>
          </p:cNvGraphicFramePr>
          <p:nvPr>
            <p:ph type="chart" sz="quarter" idx="13"/>
            <p:extLst>
              <p:ext uri="{D42A27DB-BD31-4B8C-83A1-F6EECF244321}">
                <p14:modId xmlns:p14="http://schemas.microsoft.com/office/powerpoint/2010/main" val="2102084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E1E24C-32EA-43C2-A8E8-FFBB4BA2437B}"/>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3FED0D50-EBA9-48B4-86A6-D8E73BE56A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47791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F7C5B-6F45-41B8-9F7B-C5E279054ABE}"/>
              </a:ext>
            </a:extLst>
          </p:cNvPr>
          <p:cNvSpPr>
            <a:spLocks noGrp="1"/>
          </p:cNvSpPr>
          <p:nvPr>
            <p:ph type="title"/>
          </p:nvPr>
        </p:nvSpPr>
        <p:spPr/>
        <p:txBody>
          <a:bodyPr/>
          <a:lstStyle/>
          <a:p>
            <a:r>
              <a:rPr lang="en-US"/>
              <a:t>Facebook Video Views Table | SCS Dairy MY</a:t>
            </a:r>
          </a:p>
        </p:txBody>
      </p:sp>
      <p:graphicFrame>
        <p:nvGraphicFramePr>
          <p:cNvPr id="5" name="Table Placeholder 4">
            <a:extLst>
              <a:ext uri="{FF2B5EF4-FFF2-40B4-BE49-F238E27FC236}">
                <a16:creationId xmlns:a16="http://schemas.microsoft.com/office/drawing/2014/main" id="{27298646-4F82-453F-8483-EA7B07B001EE}"/>
              </a:ext>
            </a:extLst>
          </p:cNvPr>
          <p:cNvGraphicFramePr>
            <a:graphicFrameLocks noGrp="1"/>
          </p:cNvGraphicFramePr>
          <p:nvPr>
            <p:ph type="tbl" sz="quarter" idx="13"/>
            <p:extLst>
              <p:ext uri="{D42A27DB-BD31-4B8C-83A1-F6EECF244321}">
                <p14:modId xmlns:p14="http://schemas.microsoft.com/office/powerpoint/2010/main" val="1093511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63983254"/>
                    </a:ext>
                  </a:extLst>
                </a:gridCol>
                <a:gridCol w="822960">
                  <a:extLst>
                    <a:ext uri="{9D8B030D-6E8A-4147-A177-3AD203B41FA5}">
                      <a16:colId xmlns:a16="http://schemas.microsoft.com/office/drawing/2014/main" val="3152623274"/>
                    </a:ext>
                  </a:extLst>
                </a:gridCol>
                <a:gridCol w="822960">
                  <a:extLst>
                    <a:ext uri="{9D8B030D-6E8A-4147-A177-3AD203B41FA5}">
                      <a16:colId xmlns:a16="http://schemas.microsoft.com/office/drawing/2014/main" val="2895425167"/>
                    </a:ext>
                  </a:extLst>
                </a:gridCol>
                <a:gridCol w="822960">
                  <a:extLst>
                    <a:ext uri="{9D8B030D-6E8A-4147-A177-3AD203B41FA5}">
                      <a16:colId xmlns:a16="http://schemas.microsoft.com/office/drawing/2014/main" val="3617747740"/>
                    </a:ext>
                  </a:extLst>
                </a:gridCol>
                <a:gridCol w="822960">
                  <a:extLst>
                    <a:ext uri="{9D8B030D-6E8A-4147-A177-3AD203B41FA5}">
                      <a16:colId xmlns:a16="http://schemas.microsoft.com/office/drawing/2014/main" val="23437889"/>
                    </a:ext>
                  </a:extLst>
                </a:gridCol>
                <a:gridCol w="822960">
                  <a:extLst>
                    <a:ext uri="{9D8B030D-6E8A-4147-A177-3AD203B41FA5}">
                      <a16:colId xmlns:a16="http://schemas.microsoft.com/office/drawing/2014/main" val="3144092909"/>
                    </a:ext>
                  </a:extLst>
                </a:gridCol>
                <a:gridCol w="822960">
                  <a:extLst>
                    <a:ext uri="{9D8B030D-6E8A-4147-A177-3AD203B41FA5}">
                      <a16:colId xmlns:a16="http://schemas.microsoft.com/office/drawing/2014/main" val="3103357120"/>
                    </a:ext>
                  </a:extLst>
                </a:gridCol>
                <a:gridCol w="822960">
                  <a:extLst>
                    <a:ext uri="{9D8B030D-6E8A-4147-A177-3AD203B41FA5}">
                      <a16:colId xmlns:a16="http://schemas.microsoft.com/office/drawing/2014/main" val="356262276"/>
                    </a:ext>
                  </a:extLst>
                </a:gridCol>
                <a:gridCol w="822960">
                  <a:extLst>
                    <a:ext uri="{9D8B030D-6E8A-4147-A177-3AD203B41FA5}">
                      <a16:colId xmlns:a16="http://schemas.microsoft.com/office/drawing/2014/main" val="2056618623"/>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tc>
                  <a:txBody>
                    <a:bodyPr/>
                    <a:lstStyle/>
                    <a:p>
                      <a:r>
                        <a:rPr lang="en-US" sz="1000"/>
                        <a:t>Click-to-Play Video Views</a:t>
                      </a:r>
                    </a:p>
                  </a:txBody>
                  <a:tcPr/>
                </a:tc>
                <a:tc>
                  <a:txBody>
                    <a:bodyPr/>
                    <a:lstStyle/>
                    <a:p>
                      <a:r>
                        <a:rPr lang="en-US" sz="1000"/>
                        <a:t>Repeat Views</a:t>
                      </a:r>
                    </a:p>
                  </a:txBody>
                  <a:tcPr/>
                </a:tc>
                <a:extLst>
                  <a:ext uri="{0D108BD9-81ED-4DB2-BD59-A6C34878D82A}">
                    <a16:rowId xmlns:a16="http://schemas.microsoft.com/office/drawing/2014/main" val="3646208875"/>
                  </a:ext>
                </a:extLst>
              </a:tr>
              <a:tr h="370840">
                <a:tc>
                  <a:txBody>
                    <a:bodyPr/>
                    <a:lstStyle/>
                    <a:p>
                      <a:r>
                        <a:rPr lang="en-US" sz="1000"/>
                        <a:t>SCS Dairy MY</a:t>
                      </a:r>
                    </a:p>
                  </a:txBody>
                  <a:tcPr/>
                </a:tc>
                <a:tc>
                  <a:txBody>
                    <a:bodyPr/>
                    <a:lstStyle/>
                    <a:p>
                      <a:r>
                        <a:rPr lang="en-US" sz="1000"/>
                        <a:t>47344</a:t>
                      </a:r>
                    </a:p>
                  </a:txBody>
                  <a:tcPr/>
                </a:tc>
                <a:tc>
                  <a:txBody>
                    <a:bodyPr/>
                    <a:lstStyle/>
                    <a:p>
                      <a:r>
                        <a:rPr lang="en-US" sz="1000"/>
                        <a:t>39279</a:t>
                      </a:r>
                    </a:p>
                  </a:txBody>
                  <a:tcPr/>
                </a:tc>
                <a:tc>
                  <a:txBody>
                    <a:bodyPr/>
                    <a:lstStyle/>
                    <a:p>
                      <a:r>
                        <a:rPr lang="en-US" sz="1000"/>
                        <a:t>32234</a:t>
                      </a:r>
                    </a:p>
                  </a:txBody>
                  <a:tcPr/>
                </a:tc>
                <a:tc>
                  <a:txBody>
                    <a:bodyPr/>
                    <a:lstStyle/>
                    <a:p>
                      <a:r>
                        <a:rPr lang="en-US" sz="1000"/>
                        <a:t>44692</a:t>
                      </a:r>
                    </a:p>
                  </a:txBody>
                  <a:tcPr/>
                </a:tc>
                <a:tc>
                  <a:txBody>
                    <a:bodyPr/>
                    <a:lstStyle/>
                    <a:p>
                      <a:r>
                        <a:rPr lang="en-US" sz="1000"/>
                        <a:t>2652</a:t>
                      </a:r>
                    </a:p>
                  </a:txBody>
                  <a:tcPr/>
                </a:tc>
                <a:tc>
                  <a:txBody>
                    <a:bodyPr/>
                    <a:lstStyle/>
                    <a:p>
                      <a:r>
                        <a:rPr lang="en-US" sz="1000"/>
                        <a:t>31515</a:t>
                      </a:r>
                    </a:p>
                  </a:txBody>
                  <a:tcPr/>
                </a:tc>
                <a:tc>
                  <a:txBody>
                    <a:bodyPr/>
                    <a:lstStyle/>
                    <a:p>
                      <a:r>
                        <a:rPr lang="en-US" sz="1000"/>
                        <a:t>15829</a:t>
                      </a:r>
                    </a:p>
                  </a:txBody>
                  <a:tcPr/>
                </a:tc>
                <a:tc>
                  <a:txBody>
                    <a:bodyPr/>
                    <a:lstStyle/>
                    <a:p>
                      <a:r>
                        <a:rPr lang="en-US" sz="1000"/>
                        <a:t>5483</a:t>
                      </a:r>
                    </a:p>
                  </a:txBody>
                  <a:tcPr/>
                </a:tc>
                <a:extLst>
                  <a:ext uri="{0D108BD9-81ED-4DB2-BD59-A6C34878D82A}">
                    <a16:rowId xmlns:a16="http://schemas.microsoft.com/office/drawing/2014/main" val="1999732622"/>
                  </a:ext>
                </a:extLst>
              </a:tr>
            </a:tbl>
          </a:graphicData>
        </a:graphic>
      </p:graphicFrame>
      <p:sp>
        <p:nvSpPr>
          <p:cNvPr id="4" name="Text Placeholder 3">
            <a:extLst>
              <a:ext uri="{FF2B5EF4-FFF2-40B4-BE49-F238E27FC236}">
                <a16:creationId xmlns:a16="http://schemas.microsoft.com/office/drawing/2014/main" id="{159F6AAE-5238-4F76-8D1A-2AC0B69A045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138139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50998-14F7-4197-9D30-36A7F0F958E1}"/>
              </a:ext>
            </a:extLst>
          </p:cNvPr>
          <p:cNvSpPr>
            <a:spLocks noGrp="1"/>
          </p:cNvSpPr>
          <p:nvPr>
            <p:ph type="title"/>
          </p:nvPr>
        </p:nvSpPr>
        <p:spPr/>
        <p:txBody>
          <a:bodyPr/>
          <a:lstStyle/>
          <a:p>
            <a:r>
              <a:rPr lang="en-US"/>
              <a:t>Facebook Ads Key Metrics Table | SCS Dairy MY</a:t>
            </a:r>
          </a:p>
        </p:txBody>
      </p:sp>
      <p:graphicFrame>
        <p:nvGraphicFramePr>
          <p:cNvPr id="5" name="Table Placeholder 4">
            <a:extLst>
              <a:ext uri="{FF2B5EF4-FFF2-40B4-BE49-F238E27FC236}">
                <a16:creationId xmlns:a16="http://schemas.microsoft.com/office/drawing/2014/main" id="{665948B4-B5ED-4262-BDDE-864CEFDE54D4}"/>
              </a:ext>
            </a:extLst>
          </p:cNvPr>
          <p:cNvGraphicFramePr>
            <a:graphicFrameLocks noGrp="1"/>
          </p:cNvGraphicFramePr>
          <p:nvPr>
            <p:ph type="tbl" sz="quarter" idx="13"/>
            <p:extLst>
              <p:ext uri="{D42A27DB-BD31-4B8C-83A1-F6EECF244321}">
                <p14:modId xmlns:p14="http://schemas.microsoft.com/office/powerpoint/2010/main" val="93266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7">
                  <a:extLst>
                    <a:ext uri="{9D8B030D-6E8A-4147-A177-3AD203B41FA5}">
                      <a16:colId xmlns:a16="http://schemas.microsoft.com/office/drawing/2014/main" val="1649970078"/>
                    </a:ext>
                  </a:extLst>
                </a:gridCol>
                <a:gridCol w="576072">
                  <a:extLst>
                    <a:ext uri="{9D8B030D-6E8A-4147-A177-3AD203B41FA5}">
                      <a16:colId xmlns:a16="http://schemas.microsoft.com/office/drawing/2014/main" val="197142700"/>
                    </a:ext>
                  </a:extLst>
                </a:gridCol>
                <a:gridCol w="576072">
                  <a:extLst>
                    <a:ext uri="{9D8B030D-6E8A-4147-A177-3AD203B41FA5}">
                      <a16:colId xmlns:a16="http://schemas.microsoft.com/office/drawing/2014/main" val="3925898292"/>
                    </a:ext>
                  </a:extLst>
                </a:gridCol>
                <a:gridCol w="576072">
                  <a:extLst>
                    <a:ext uri="{9D8B030D-6E8A-4147-A177-3AD203B41FA5}">
                      <a16:colId xmlns:a16="http://schemas.microsoft.com/office/drawing/2014/main" val="1820793123"/>
                    </a:ext>
                  </a:extLst>
                </a:gridCol>
                <a:gridCol w="576072">
                  <a:extLst>
                    <a:ext uri="{9D8B030D-6E8A-4147-A177-3AD203B41FA5}">
                      <a16:colId xmlns:a16="http://schemas.microsoft.com/office/drawing/2014/main" val="3674694863"/>
                    </a:ext>
                  </a:extLst>
                </a:gridCol>
                <a:gridCol w="576072">
                  <a:extLst>
                    <a:ext uri="{9D8B030D-6E8A-4147-A177-3AD203B41FA5}">
                      <a16:colId xmlns:a16="http://schemas.microsoft.com/office/drawing/2014/main" val="1618841188"/>
                    </a:ext>
                  </a:extLst>
                </a:gridCol>
                <a:gridCol w="576072">
                  <a:extLst>
                    <a:ext uri="{9D8B030D-6E8A-4147-A177-3AD203B41FA5}">
                      <a16:colId xmlns:a16="http://schemas.microsoft.com/office/drawing/2014/main" val="350272760"/>
                    </a:ext>
                  </a:extLst>
                </a:gridCol>
                <a:gridCol w="576072">
                  <a:extLst>
                    <a:ext uri="{9D8B030D-6E8A-4147-A177-3AD203B41FA5}">
                      <a16:colId xmlns:a16="http://schemas.microsoft.com/office/drawing/2014/main" val="3465200348"/>
                    </a:ext>
                  </a:extLst>
                </a:gridCol>
                <a:gridCol w="576072">
                  <a:extLst>
                    <a:ext uri="{9D8B030D-6E8A-4147-A177-3AD203B41FA5}">
                      <a16:colId xmlns:a16="http://schemas.microsoft.com/office/drawing/2014/main" val="2333841039"/>
                    </a:ext>
                  </a:extLst>
                </a:gridCol>
                <a:gridCol w="576072">
                  <a:extLst>
                    <a:ext uri="{9D8B030D-6E8A-4147-A177-3AD203B41FA5}">
                      <a16:colId xmlns:a16="http://schemas.microsoft.com/office/drawing/2014/main" val="930950486"/>
                    </a:ext>
                  </a:extLst>
                </a:gridCol>
                <a:gridCol w="576072">
                  <a:extLst>
                    <a:ext uri="{9D8B030D-6E8A-4147-A177-3AD203B41FA5}">
                      <a16:colId xmlns:a16="http://schemas.microsoft.com/office/drawing/2014/main" val="1749091810"/>
                    </a:ext>
                  </a:extLst>
                </a:gridCol>
              </a:tblGrid>
              <a:tr h="370840">
                <a:tc>
                  <a:txBody>
                    <a:bodyPr/>
                    <a:lstStyle/>
                    <a:p>
                      <a:r>
                        <a:rPr lang="en-US" sz="1000"/>
                        <a:t>Name</a:t>
                      </a:r>
                    </a:p>
                  </a:txBody>
                  <a:tcPr/>
                </a:tc>
                <a:tc>
                  <a:txBody>
                    <a:bodyPr/>
                    <a:lstStyle/>
                    <a:p>
                      <a:r>
                        <a:rPr lang="en-US" sz="1000"/>
                        <a:t>Ads</a:t>
                      </a:r>
                    </a:p>
                  </a:txBody>
                  <a:tcPr/>
                </a:tc>
                <a:tc>
                  <a:txBody>
                    <a:bodyPr/>
                    <a:lstStyle/>
                    <a:p>
                      <a:r>
                        <a:rPr lang="en-US" sz="1000"/>
                        <a:t>Total Spend</a:t>
                      </a:r>
                    </a:p>
                  </a:txBody>
                  <a:tcPr/>
                </a:tc>
                <a:tc>
                  <a:txBody>
                    <a:bodyPr/>
                    <a:lstStyle/>
                    <a:p>
                      <a:r>
                        <a:rPr lang="en-US" sz="1000"/>
                        <a:t>Page Likes</a:t>
                      </a:r>
                    </a:p>
                  </a:txBody>
                  <a:tcPr/>
                </a:tc>
                <a:tc>
                  <a:txBody>
                    <a:bodyPr/>
                    <a:lstStyle/>
                    <a:p>
                      <a:r>
                        <a:rPr lang="en-US" sz="1000"/>
                        <a:t>Reactions</a:t>
                      </a:r>
                    </a:p>
                  </a:txBody>
                  <a:tcPr/>
                </a:tc>
                <a:tc>
                  <a:txBody>
                    <a:bodyPr/>
                    <a:lstStyle/>
                    <a:p>
                      <a:r>
                        <a:rPr lang="en-US" sz="1000"/>
                        <a:t>Comments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Reach per Ad</a:t>
                      </a:r>
                    </a:p>
                  </a:txBody>
                  <a:tcPr/>
                </a:tc>
                <a:tc>
                  <a:txBody>
                    <a:bodyPr/>
                    <a:lstStyle/>
                    <a:p>
                      <a:r>
                        <a:rPr lang="en-US" sz="1000"/>
                        <a:t>Avg. Frequency per Ad</a:t>
                      </a:r>
                    </a:p>
                  </a:txBody>
                  <a:tcPr/>
                </a:tc>
                <a:tc>
                  <a:txBody>
                    <a:bodyPr/>
                    <a:lstStyle/>
                    <a:p>
                      <a:r>
                        <a:rPr lang="en-US" sz="1000"/>
                        <a:t>Avg. CPC</a:t>
                      </a:r>
                    </a:p>
                  </a:txBody>
                  <a:tcPr/>
                </a:tc>
                <a:extLst>
                  <a:ext uri="{0D108BD9-81ED-4DB2-BD59-A6C34878D82A}">
                    <a16:rowId xmlns:a16="http://schemas.microsoft.com/office/drawing/2014/main" val="3762663772"/>
                  </a:ext>
                </a:extLst>
              </a:tr>
              <a:tr h="370840">
                <a:tc>
                  <a:txBody>
                    <a:bodyPr/>
                    <a:lstStyle/>
                    <a:p>
                      <a:r>
                        <a:rPr lang="en-US" sz="1000"/>
                        <a:t>SCS Dairy MY</a:t>
                      </a:r>
                    </a:p>
                  </a:txBody>
                  <a:tcPr/>
                </a:tc>
                <a:tc>
                  <a:txBody>
                    <a:bodyPr/>
                    <a:lstStyle/>
                    <a:p>
                      <a:r>
                        <a:rPr lang="en-US" sz="1000"/>
                        <a:t>51</a:t>
                      </a:r>
                    </a:p>
                  </a:txBody>
                  <a:tcPr/>
                </a:tc>
                <a:tc>
                  <a:txBody>
                    <a:bodyPr/>
                    <a:lstStyle/>
                    <a:p>
                      <a:r>
                        <a:rPr lang="en-US" sz="1000"/>
                        <a:t>421.31 USD</a:t>
                      </a:r>
                    </a:p>
                  </a:txBody>
                  <a:tcPr/>
                </a:tc>
                <a:tc>
                  <a:txBody>
                    <a:bodyPr/>
                    <a:lstStyle/>
                    <a:p>
                      <a:r>
                        <a:rPr lang="en-US" sz="1000"/>
                        <a:t>631</a:t>
                      </a:r>
                    </a:p>
                  </a:txBody>
                  <a:tcPr/>
                </a:tc>
                <a:tc>
                  <a:txBody>
                    <a:bodyPr/>
                    <a:lstStyle/>
                    <a:p>
                      <a:r>
                        <a:rPr lang="en-US" sz="1000"/>
                        <a:t>2467</a:t>
                      </a:r>
                    </a:p>
                  </a:txBody>
                  <a:tcPr/>
                </a:tc>
                <a:tc>
                  <a:txBody>
                    <a:bodyPr/>
                    <a:lstStyle/>
                    <a:p>
                      <a:r>
                        <a:rPr lang="en-US" sz="1000"/>
                        <a:t>26</a:t>
                      </a:r>
                    </a:p>
                  </a:txBody>
                  <a:tcPr/>
                </a:tc>
                <a:tc>
                  <a:txBody>
                    <a:bodyPr/>
                    <a:lstStyle/>
                    <a:p>
                      <a:r>
                        <a:rPr lang="en-US" sz="1000"/>
                        <a:t>3588</a:t>
                      </a:r>
                    </a:p>
                  </a:txBody>
                  <a:tcPr/>
                </a:tc>
                <a:tc>
                  <a:txBody>
                    <a:bodyPr/>
                    <a:lstStyle/>
                    <a:p>
                      <a:r>
                        <a:rPr lang="en-US" sz="1000"/>
                        <a:t>442567</a:t>
                      </a:r>
                    </a:p>
                  </a:txBody>
                  <a:tcPr/>
                </a:tc>
                <a:tc>
                  <a:txBody>
                    <a:bodyPr/>
                    <a:lstStyle/>
                    <a:p>
                      <a:r>
                        <a:rPr lang="en-US" sz="1000"/>
                        <a:t>13953.576923077</a:t>
                      </a:r>
                    </a:p>
                  </a:txBody>
                  <a:tcPr/>
                </a:tc>
                <a:tc>
                  <a:txBody>
                    <a:bodyPr/>
                    <a:lstStyle/>
                    <a:p>
                      <a:r>
                        <a:rPr lang="en-US" sz="1000"/>
                        <a:t>1.27</a:t>
                      </a:r>
                    </a:p>
                  </a:txBody>
                  <a:tcPr/>
                </a:tc>
                <a:tc>
                  <a:txBody>
                    <a:bodyPr/>
                    <a:lstStyle/>
                    <a:p>
                      <a:r>
                        <a:rPr lang="en-US" sz="1000"/>
                        <a:t>0.4156</a:t>
                      </a:r>
                    </a:p>
                  </a:txBody>
                  <a:tcPr/>
                </a:tc>
                <a:extLst>
                  <a:ext uri="{0D108BD9-81ED-4DB2-BD59-A6C34878D82A}">
                    <a16:rowId xmlns:a16="http://schemas.microsoft.com/office/drawing/2014/main" val="2035980988"/>
                  </a:ext>
                </a:extLst>
              </a:tr>
            </a:tbl>
          </a:graphicData>
        </a:graphic>
      </p:graphicFrame>
      <p:sp>
        <p:nvSpPr>
          <p:cNvPr id="4" name="Text Placeholder 3">
            <a:extLst>
              <a:ext uri="{FF2B5EF4-FFF2-40B4-BE49-F238E27FC236}">
                <a16:creationId xmlns:a16="http://schemas.microsoft.com/office/drawing/2014/main" id="{8F3E94E0-A10D-49C1-AEAD-C9BF081A7F3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822608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C2933-06BE-4142-9F74-95D6D5B77602}"/>
              </a:ext>
            </a:extLst>
          </p:cNvPr>
          <p:cNvSpPr>
            <a:spLocks noGrp="1"/>
          </p:cNvSpPr>
          <p:nvPr>
            <p:ph type="title"/>
          </p:nvPr>
        </p:nvSpPr>
        <p:spPr/>
        <p:txBody>
          <a:bodyPr/>
          <a:lstStyle/>
          <a:p>
            <a:r>
              <a:rPr lang="en-US"/>
              <a:t>Facebook Ads Costs Table | SCS Dairy MY - 1 of 25</a:t>
            </a:r>
          </a:p>
        </p:txBody>
      </p:sp>
      <p:graphicFrame>
        <p:nvGraphicFramePr>
          <p:cNvPr id="5" name="Table Placeholder 4">
            <a:extLst>
              <a:ext uri="{FF2B5EF4-FFF2-40B4-BE49-F238E27FC236}">
                <a16:creationId xmlns:a16="http://schemas.microsoft.com/office/drawing/2014/main" id="{3A06603A-D9FB-45E0-87B3-962CE5F49962}"/>
              </a:ext>
            </a:extLst>
          </p:cNvPr>
          <p:cNvGraphicFramePr>
            <a:graphicFrameLocks noGrp="1"/>
          </p:cNvGraphicFramePr>
          <p:nvPr>
            <p:ph type="tbl" sz="quarter" idx="13"/>
            <p:extLst>
              <p:ext uri="{D42A27DB-BD31-4B8C-83A1-F6EECF244321}">
                <p14:modId xmlns:p14="http://schemas.microsoft.com/office/powerpoint/2010/main" val="4209004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049538063"/>
                    </a:ext>
                  </a:extLst>
                </a:gridCol>
                <a:gridCol w="411480">
                  <a:extLst>
                    <a:ext uri="{9D8B030D-6E8A-4147-A177-3AD203B41FA5}">
                      <a16:colId xmlns:a16="http://schemas.microsoft.com/office/drawing/2014/main" val="3770084715"/>
                    </a:ext>
                  </a:extLst>
                </a:gridCol>
                <a:gridCol w="411480">
                  <a:extLst>
                    <a:ext uri="{9D8B030D-6E8A-4147-A177-3AD203B41FA5}">
                      <a16:colId xmlns:a16="http://schemas.microsoft.com/office/drawing/2014/main" val="3238967493"/>
                    </a:ext>
                  </a:extLst>
                </a:gridCol>
                <a:gridCol w="411480">
                  <a:extLst>
                    <a:ext uri="{9D8B030D-6E8A-4147-A177-3AD203B41FA5}">
                      <a16:colId xmlns:a16="http://schemas.microsoft.com/office/drawing/2014/main" val="3214551788"/>
                    </a:ext>
                  </a:extLst>
                </a:gridCol>
                <a:gridCol w="411480">
                  <a:extLst>
                    <a:ext uri="{9D8B030D-6E8A-4147-A177-3AD203B41FA5}">
                      <a16:colId xmlns:a16="http://schemas.microsoft.com/office/drawing/2014/main" val="3291064769"/>
                    </a:ext>
                  </a:extLst>
                </a:gridCol>
                <a:gridCol w="411480">
                  <a:extLst>
                    <a:ext uri="{9D8B030D-6E8A-4147-A177-3AD203B41FA5}">
                      <a16:colId xmlns:a16="http://schemas.microsoft.com/office/drawing/2014/main" val="1642503807"/>
                    </a:ext>
                  </a:extLst>
                </a:gridCol>
                <a:gridCol w="411480">
                  <a:extLst>
                    <a:ext uri="{9D8B030D-6E8A-4147-A177-3AD203B41FA5}">
                      <a16:colId xmlns:a16="http://schemas.microsoft.com/office/drawing/2014/main" val="4128607126"/>
                    </a:ext>
                  </a:extLst>
                </a:gridCol>
                <a:gridCol w="411480">
                  <a:extLst>
                    <a:ext uri="{9D8B030D-6E8A-4147-A177-3AD203B41FA5}">
                      <a16:colId xmlns:a16="http://schemas.microsoft.com/office/drawing/2014/main" val="2153709858"/>
                    </a:ext>
                  </a:extLst>
                </a:gridCol>
                <a:gridCol w="411480">
                  <a:extLst>
                    <a:ext uri="{9D8B030D-6E8A-4147-A177-3AD203B41FA5}">
                      <a16:colId xmlns:a16="http://schemas.microsoft.com/office/drawing/2014/main" val="3817136034"/>
                    </a:ext>
                  </a:extLst>
                </a:gridCol>
                <a:gridCol w="411480">
                  <a:extLst>
                    <a:ext uri="{9D8B030D-6E8A-4147-A177-3AD203B41FA5}">
                      <a16:colId xmlns:a16="http://schemas.microsoft.com/office/drawing/2014/main" val="3178349239"/>
                    </a:ext>
                  </a:extLst>
                </a:gridCol>
                <a:gridCol w="1892807">
                  <a:extLst>
                    <a:ext uri="{9D8B030D-6E8A-4147-A177-3AD203B41FA5}">
                      <a16:colId xmlns:a16="http://schemas.microsoft.com/office/drawing/2014/main" val="2782249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246684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- 2021-10-31 19:40:39</a:t>
                      </a:r>
                      <a:r>
                        <a:rPr kumimoji="0" lang="en-US" sz="1000" b="0" i="0" u="none" strike="noStrike" kern="1200" cap="none" spc="0" normalizeH="0" baseline="0" noProof="0">
                          <a:ln>
                            <a:noFill/>
                          </a:ln>
                          <a:solidFill>
                            <a:prstClr val="black"/>
                          </a:solidFill>
                          <a:effectLst/>
                          <a:uLnTx/>
                          <a:uFillTx/>
                          <a:latin typeface="+mn-lt"/>
                          <a:ea typeface="+mn-ea"/>
                          <a:cs typeface="+mn-cs"/>
                        </a:rPr>
                        <a:t>
 SCS Fans! We will be introducing 2 new and exciting flavours for one of your favourite SCS product! Can you guess which product it 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211028-New Spreadable Flavours Teaser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Ages: 20-50</a:t>
                      </a:r>
                    </a:p>
                  </a:txBody>
                  <a:tcPr/>
                </a:tc>
                <a:extLst>
                  <a:ext uri="{0D108BD9-81ED-4DB2-BD59-A6C34878D82A}">
                    <a16:rowId xmlns:a16="http://schemas.microsoft.com/office/drawing/2014/main" val="2099788321"/>
                  </a:ext>
                </a:extLst>
              </a:tr>
            </a:tbl>
          </a:graphicData>
        </a:graphic>
      </p:graphicFrame>
      <p:sp>
        <p:nvSpPr>
          <p:cNvPr id="4" name="Text Placeholder 3">
            <a:extLst>
              <a:ext uri="{FF2B5EF4-FFF2-40B4-BE49-F238E27FC236}">
                <a16:creationId xmlns:a16="http://schemas.microsoft.com/office/drawing/2014/main" id="{8799F1B6-4BCD-4AC5-9E22-EDF8FE1C3BE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657842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1F5B2-46FB-4462-A843-73DC4372F0DC}"/>
              </a:ext>
            </a:extLst>
          </p:cNvPr>
          <p:cNvSpPr>
            <a:spLocks noGrp="1"/>
          </p:cNvSpPr>
          <p:nvPr>
            <p:ph type="title"/>
          </p:nvPr>
        </p:nvSpPr>
        <p:spPr/>
        <p:txBody>
          <a:bodyPr/>
          <a:lstStyle/>
          <a:p>
            <a:r>
              <a:rPr lang="en-US"/>
              <a:t>Facebook Ads Costs Table | SCS Dairy MY - 2 of 25</a:t>
            </a:r>
          </a:p>
        </p:txBody>
      </p:sp>
      <p:graphicFrame>
        <p:nvGraphicFramePr>
          <p:cNvPr id="5" name="Table Placeholder 4">
            <a:extLst>
              <a:ext uri="{FF2B5EF4-FFF2-40B4-BE49-F238E27FC236}">
                <a16:creationId xmlns:a16="http://schemas.microsoft.com/office/drawing/2014/main" id="{F6CB3681-D673-42BA-BBD8-0A580DCA9FCF}"/>
              </a:ext>
            </a:extLst>
          </p:cNvPr>
          <p:cNvGraphicFramePr>
            <a:graphicFrameLocks noGrp="1"/>
          </p:cNvGraphicFramePr>
          <p:nvPr>
            <p:ph type="tbl" sz="quarter" idx="13"/>
            <p:extLst>
              <p:ext uri="{D42A27DB-BD31-4B8C-83A1-F6EECF244321}">
                <p14:modId xmlns:p14="http://schemas.microsoft.com/office/powerpoint/2010/main" val="2277268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66312822"/>
                    </a:ext>
                  </a:extLst>
                </a:gridCol>
                <a:gridCol w="411480">
                  <a:extLst>
                    <a:ext uri="{9D8B030D-6E8A-4147-A177-3AD203B41FA5}">
                      <a16:colId xmlns:a16="http://schemas.microsoft.com/office/drawing/2014/main" val="266481946"/>
                    </a:ext>
                  </a:extLst>
                </a:gridCol>
                <a:gridCol w="411480">
                  <a:extLst>
                    <a:ext uri="{9D8B030D-6E8A-4147-A177-3AD203B41FA5}">
                      <a16:colId xmlns:a16="http://schemas.microsoft.com/office/drawing/2014/main" val="832818543"/>
                    </a:ext>
                  </a:extLst>
                </a:gridCol>
                <a:gridCol w="411480">
                  <a:extLst>
                    <a:ext uri="{9D8B030D-6E8A-4147-A177-3AD203B41FA5}">
                      <a16:colId xmlns:a16="http://schemas.microsoft.com/office/drawing/2014/main" val="4003833455"/>
                    </a:ext>
                  </a:extLst>
                </a:gridCol>
                <a:gridCol w="411480">
                  <a:extLst>
                    <a:ext uri="{9D8B030D-6E8A-4147-A177-3AD203B41FA5}">
                      <a16:colId xmlns:a16="http://schemas.microsoft.com/office/drawing/2014/main" val="4278146790"/>
                    </a:ext>
                  </a:extLst>
                </a:gridCol>
                <a:gridCol w="411480">
                  <a:extLst>
                    <a:ext uri="{9D8B030D-6E8A-4147-A177-3AD203B41FA5}">
                      <a16:colId xmlns:a16="http://schemas.microsoft.com/office/drawing/2014/main" val="1688781096"/>
                    </a:ext>
                  </a:extLst>
                </a:gridCol>
                <a:gridCol w="411480">
                  <a:extLst>
                    <a:ext uri="{9D8B030D-6E8A-4147-A177-3AD203B41FA5}">
                      <a16:colId xmlns:a16="http://schemas.microsoft.com/office/drawing/2014/main" val="4004630742"/>
                    </a:ext>
                  </a:extLst>
                </a:gridCol>
                <a:gridCol w="411480">
                  <a:extLst>
                    <a:ext uri="{9D8B030D-6E8A-4147-A177-3AD203B41FA5}">
                      <a16:colId xmlns:a16="http://schemas.microsoft.com/office/drawing/2014/main" val="818417162"/>
                    </a:ext>
                  </a:extLst>
                </a:gridCol>
                <a:gridCol w="411480">
                  <a:extLst>
                    <a:ext uri="{9D8B030D-6E8A-4147-A177-3AD203B41FA5}">
                      <a16:colId xmlns:a16="http://schemas.microsoft.com/office/drawing/2014/main" val="2742357884"/>
                    </a:ext>
                  </a:extLst>
                </a:gridCol>
                <a:gridCol w="411480">
                  <a:extLst>
                    <a:ext uri="{9D8B030D-6E8A-4147-A177-3AD203B41FA5}">
                      <a16:colId xmlns:a16="http://schemas.microsoft.com/office/drawing/2014/main" val="2297190993"/>
                    </a:ext>
                  </a:extLst>
                </a:gridCol>
                <a:gridCol w="1892807">
                  <a:extLst>
                    <a:ext uri="{9D8B030D-6E8A-4147-A177-3AD203B41FA5}">
                      <a16:colId xmlns:a16="http://schemas.microsoft.com/office/drawing/2014/main" val="3039264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957610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- 2021-10-25 18:11:41</a:t>
                      </a:r>
                      <a:r>
                        <a:rPr kumimoji="0" lang="en-US" sz="1000" b="0" i="0" u="none" strike="noStrike" kern="1200" cap="none" spc="0" normalizeH="0" baseline="0" noProof="0">
                          <a:ln>
                            <a:noFill/>
                          </a:ln>
                          <a:solidFill>
                            <a:prstClr val="black"/>
                          </a:solidFill>
                          <a:effectLst/>
                          <a:uLnTx/>
                          <a:uFillTx/>
                          <a:latin typeface="+mn-lt"/>
                          <a:ea typeface="+mn-ea"/>
                          <a:cs typeface="+mn-cs"/>
                        </a:rPr>
                        <a:t>
 Caption the image and stand a chance to win an awesome prize!
To take part in our mini contest: Like SCS Dairy MY Facebook page, caption the image, tag 5 friends and share this post. Who knows you might be one of our lucky winners!
Only 3 winners will be selected to win shopping vouchers worth RM50!
Contest ends on 31 October 2021, 11:59pm.
#funwithSCS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211024 - Contest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25-40</a:t>
                      </a:r>
                    </a:p>
                  </a:txBody>
                  <a:tcPr/>
                </a:tc>
                <a:extLst>
                  <a:ext uri="{0D108BD9-81ED-4DB2-BD59-A6C34878D82A}">
                    <a16:rowId xmlns:a16="http://schemas.microsoft.com/office/drawing/2014/main" val="147120936"/>
                  </a:ext>
                </a:extLst>
              </a:tr>
            </a:tbl>
          </a:graphicData>
        </a:graphic>
      </p:graphicFrame>
      <p:sp>
        <p:nvSpPr>
          <p:cNvPr id="4" name="Text Placeholder 3">
            <a:extLst>
              <a:ext uri="{FF2B5EF4-FFF2-40B4-BE49-F238E27FC236}">
                <a16:creationId xmlns:a16="http://schemas.microsoft.com/office/drawing/2014/main" id="{F0A04CC9-39FB-4C54-AF1E-F4DB4357EB0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959866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96F95-CC3D-495B-A278-E80A9EE383BF}"/>
              </a:ext>
            </a:extLst>
          </p:cNvPr>
          <p:cNvSpPr>
            <a:spLocks noGrp="1"/>
          </p:cNvSpPr>
          <p:nvPr>
            <p:ph type="title"/>
          </p:nvPr>
        </p:nvSpPr>
        <p:spPr/>
        <p:txBody>
          <a:bodyPr/>
          <a:lstStyle/>
          <a:p>
            <a:r>
              <a:rPr lang="en-US"/>
              <a:t>Facebook Ads Costs Table | SCS Dairy MY - 3 of 25</a:t>
            </a:r>
          </a:p>
        </p:txBody>
      </p:sp>
      <p:graphicFrame>
        <p:nvGraphicFramePr>
          <p:cNvPr id="5" name="Table Placeholder 4">
            <a:extLst>
              <a:ext uri="{FF2B5EF4-FFF2-40B4-BE49-F238E27FC236}">
                <a16:creationId xmlns:a16="http://schemas.microsoft.com/office/drawing/2014/main" id="{25AD30DD-BF89-44B9-97B5-DCDC99240575}"/>
              </a:ext>
            </a:extLst>
          </p:cNvPr>
          <p:cNvGraphicFramePr>
            <a:graphicFrameLocks noGrp="1"/>
          </p:cNvGraphicFramePr>
          <p:nvPr>
            <p:ph type="tbl" sz="quarter" idx="13"/>
            <p:extLst>
              <p:ext uri="{D42A27DB-BD31-4B8C-83A1-F6EECF244321}">
                <p14:modId xmlns:p14="http://schemas.microsoft.com/office/powerpoint/2010/main" val="1463590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563561424"/>
                    </a:ext>
                  </a:extLst>
                </a:gridCol>
                <a:gridCol w="411480">
                  <a:extLst>
                    <a:ext uri="{9D8B030D-6E8A-4147-A177-3AD203B41FA5}">
                      <a16:colId xmlns:a16="http://schemas.microsoft.com/office/drawing/2014/main" val="402138299"/>
                    </a:ext>
                  </a:extLst>
                </a:gridCol>
                <a:gridCol w="411480">
                  <a:extLst>
                    <a:ext uri="{9D8B030D-6E8A-4147-A177-3AD203B41FA5}">
                      <a16:colId xmlns:a16="http://schemas.microsoft.com/office/drawing/2014/main" val="2826523178"/>
                    </a:ext>
                  </a:extLst>
                </a:gridCol>
                <a:gridCol w="411480">
                  <a:extLst>
                    <a:ext uri="{9D8B030D-6E8A-4147-A177-3AD203B41FA5}">
                      <a16:colId xmlns:a16="http://schemas.microsoft.com/office/drawing/2014/main" val="3004222590"/>
                    </a:ext>
                  </a:extLst>
                </a:gridCol>
                <a:gridCol w="411480">
                  <a:extLst>
                    <a:ext uri="{9D8B030D-6E8A-4147-A177-3AD203B41FA5}">
                      <a16:colId xmlns:a16="http://schemas.microsoft.com/office/drawing/2014/main" val="2992816100"/>
                    </a:ext>
                  </a:extLst>
                </a:gridCol>
                <a:gridCol w="411480">
                  <a:extLst>
                    <a:ext uri="{9D8B030D-6E8A-4147-A177-3AD203B41FA5}">
                      <a16:colId xmlns:a16="http://schemas.microsoft.com/office/drawing/2014/main" val="3551658067"/>
                    </a:ext>
                  </a:extLst>
                </a:gridCol>
                <a:gridCol w="411480">
                  <a:extLst>
                    <a:ext uri="{9D8B030D-6E8A-4147-A177-3AD203B41FA5}">
                      <a16:colId xmlns:a16="http://schemas.microsoft.com/office/drawing/2014/main" val="2740144579"/>
                    </a:ext>
                  </a:extLst>
                </a:gridCol>
                <a:gridCol w="411480">
                  <a:extLst>
                    <a:ext uri="{9D8B030D-6E8A-4147-A177-3AD203B41FA5}">
                      <a16:colId xmlns:a16="http://schemas.microsoft.com/office/drawing/2014/main" val="1368979365"/>
                    </a:ext>
                  </a:extLst>
                </a:gridCol>
                <a:gridCol w="411480">
                  <a:extLst>
                    <a:ext uri="{9D8B030D-6E8A-4147-A177-3AD203B41FA5}">
                      <a16:colId xmlns:a16="http://schemas.microsoft.com/office/drawing/2014/main" val="4256151159"/>
                    </a:ext>
                  </a:extLst>
                </a:gridCol>
                <a:gridCol w="411480">
                  <a:extLst>
                    <a:ext uri="{9D8B030D-6E8A-4147-A177-3AD203B41FA5}">
                      <a16:colId xmlns:a16="http://schemas.microsoft.com/office/drawing/2014/main" val="223966562"/>
                    </a:ext>
                  </a:extLst>
                </a:gridCol>
                <a:gridCol w="1892807">
                  <a:extLst>
                    <a:ext uri="{9D8B030D-6E8A-4147-A177-3AD203B41FA5}">
                      <a16:colId xmlns:a16="http://schemas.microsoft.com/office/drawing/2014/main" val="1647735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600432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- 2021-10-23 16:35:43</a:t>
                      </a:r>
                      <a:r>
                        <a:rPr kumimoji="0" lang="en-US" sz="1000" b="0" i="0" u="none" strike="noStrike" kern="1200" cap="none" spc="0" normalizeH="0" baseline="0" noProof="0">
                          <a:ln>
                            <a:noFill/>
                          </a:ln>
                          <a:solidFill>
                            <a:prstClr val="black"/>
                          </a:solidFill>
                          <a:effectLst/>
                          <a:uLnTx/>
                          <a:uFillTx/>
                          <a:latin typeface="+mn-lt"/>
                          <a:ea typeface="+mn-ea"/>
                          <a:cs typeface="+mn-cs"/>
                        </a:rPr>
                        <a:t>
 With a creamy irresistible taste and a smooth, velvety texture, SCS Cream Cheese adds flavour to just about anything. Free from natural dyes, just plain and simple cream cheese!
How do you like to eat SCS Cream Cheese? On a toast or a bagel? 
#SCSCreamCheese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211019 - SCS Cream Cheese Product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25-40</a:t>
                      </a:r>
                    </a:p>
                  </a:txBody>
                  <a:tcPr/>
                </a:tc>
                <a:extLst>
                  <a:ext uri="{0D108BD9-81ED-4DB2-BD59-A6C34878D82A}">
                    <a16:rowId xmlns:a16="http://schemas.microsoft.com/office/drawing/2014/main" val="974458083"/>
                  </a:ext>
                </a:extLst>
              </a:tr>
            </a:tbl>
          </a:graphicData>
        </a:graphic>
      </p:graphicFrame>
      <p:sp>
        <p:nvSpPr>
          <p:cNvPr id="4" name="Text Placeholder 3">
            <a:extLst>
              <a:ext uri="{FF2B5EF4-FFF2-40B4-BE49-F238E27FC236}">
                <a16:creationId xmlns:a16="http://schemas.microsoft.com/office/drawing/2014/main" id="{A53A86EA-B71B-43F7-8085-F6CA3379A6A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7448780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F3F2A-EDCF-4C44-927D-1CD71FCBF941}"/>
              </a:ext>
            </a:extLst>
          </p:cNvPr>
          <p:cNvSpPr>
            <a:spLocks noGrp="1"/>
          </p:cNvSpPr>
          <p:nvPr>
            <p:ph type="title"/>
          </p:nvPr>
        </p:nvSpPr>
        <p:spPr/>
        <p:txBody>
          <a:bodyPr/>
          <a:lstStyle/>
          <a:p>
            <a:r>
              <a:rPr lang="en-US"/>
              <a:t>Facebook Ads Costs Table | SCS Dairy MY - 4 of 25</a:t>
            </a:r>
          </a:p>
        </p:txBody>
      </p:sp>
      <p:graphicFrame>
        <p:nvGraphicFramePr>
          <p:cNvPr id="5" name="Table Placeholder 4">
            <a:extLst>
              <a:ext uri="{FF2B5EF4-FFF2-40B4-BE49-F238E27FC236}">
                <a16:creationId xmlns:a16="http://schemas.microsoft.com/office/drawing/2014/main" id="{C42AF2FB-E589-4A76-9274-B99AC0E89DB9}"/>
              </a:ext>
            </a:extLst>
          </p:cNvPr>
          <p:cNvGraphicFramePr>
            <a:graphicFrameLocks noGrp="1"/>
          </p:cNvGraphicFramePr>
          <p:nvPr>
            <p:ph type="tbl" sz="quarter" idx="13"/>
            <p:extLst>
              <p:ext uri="{D42A27DB-BD31-4B8C-83A1-F6EECF244321}">
                <p14:modId xmlns:p14="http://schemas.microsoft.com/office/powerpoint/2010/main" val="2905453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580599882"/>
                    </a:ext>
                  </a:extLst>
                </a:gridCol>
                <a:gridCol w="411480">
                  <a:extLst>
                    <a:ext uri="{9D8B030D-6E8A-4147-A177-3AD203B41FA5}">
                      <a16:colId xmlns:a16="http://schemas.microsoft.com/office/drawing/2014/main" val="4140968733"/>
                    </a:ext>
                  </a:extLst>
                </a:gridCol>
                <a:gridCol w="411480">
                  <a:extLst>
                    <a:ext uri="{9D8B030D-6E8A-4147-A177-3AD203B41FA5}">
                      <a16:colId xmlns:a16="http://schemas.microsoft.com/office/drawing/2014/main" val="3570976462"/>
                    </a:ext>
                  </a:extLst>
                </a:gridCol>
                <a:gridCol w="411480">
                  <a:extLst>
                    <a:ext uri="{9D8B030D-6E8A-4147-A177-3AD203B41FA5}">
                      <a16:colId xmlns:a16="http://schemas.microsoft.com/office/drawing/2014/main" val="1759577240"/>
                    </a:ext>
                  </a:extLst>
                </a:gridCol>
                <a:gridCol w="411480">
                  <a:extLst>
                    <a:ext uri="{9D8B030D-6E8A-4147-A177-3AD203B41FA5}">
                      <a16:colId xmlns:a16="http://schemas.microsoft.com/office/drawing/2014/main" val="876873907"/>
                    </a:ext>
                  </a:extLst>
                </a:gridCol>
                <a:gridCol w="411480">
                  <a:extLst>
                    <a:ext uri="{9D8B030D-6E8A-4147-A177-3AD203B41FA5}">
                      <a16:colId xmlns:a16="http://schemas.microsoft.com/office/drawing/2014/main" val="4035860209"/>
                    </a:ext>
                  </a:extLst>
                </a:gridCol>
                <a:gridCol w="411480">
                  <a:extLst>
                    <a:ext uri="{9D8B030D-6E8A-4147-A177-3AD203B41FA5}">
                      <a16:colId xmlns:a16="http://schemas.microsoft.com/office/drawing/2014/main" val="1097359582"/>
                    </a:ext>
                  </a:extLst>
                </a:gridCol>
                <a:gridCol w="411480">
                  <a:extLst>
                    <a:ext uri="{9D8B030D-6E8A-4147-A177-3AD203B41FA5}">
                      <a16:colId xmlns:a16="http://schemas.microsoft.com/office/drawing/2014/main" val="2903278405"/>
                    </a:ext>
                  </a:extLst>
                </a:gridCol>
                <a:gridCol w="411480">
                  <a:extLst>
                    <a:ext uri="{9D8B030D-6E8A-4147-A177-3AD203B41FA5}">
                      <a16:colId xmlns:a16="http://schemas.microsoft.com/office/drawing/2014/main" val="1059225575"/>
                    </a:ext>
                  </a:extLst>
                </a:gridCol>
                <a:gridCol w="411480">
                  <a:extLst>
                    <a:ext uri="{9D8B030D-6E8A-4147-A177-3AD203B41FA5}">
                      <a16:colId xmlns:a16="http://schemas.microsoft.com/office/drawing/2014/main" val="2594151661"/>
                    </a:ext>
                  </a:extLst>
                </a:gridCol>
                <a:gridCol w="1892807">
                  <a:extLst>
                    <a:ext uri="{9D8B030D-6E8A-4147-A177-3AD203B41FA5}">
                      <a16:colId xmlns:a16="http://schemas.microsoft.com/office/drawing/2014/main" val="3781602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593017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22:47:15</a:t>
                      </a:r>
                      <a:r>
                        <a:rPr kumimoji="0" lang="en-US" sz="1000" b="0" i="0" u="none" strike="noStrike" kern="1200" cap="none" spc="0" normalizeH="0" baseline="0" noProof="0">
                          <a:ln>
                            <a:noFill/>
                          </a:ln>
                          <a:solidFill>
                            <a:prstClr val="black"/>
                          </a:solidFill>
                          <a:effectLst/>
                          <a:uLnTx/>
                          <a:uFillTx/>
                          <a:latin typeface="+mn-lt"/>
                          <a:ea typeface="+mn-ea"/>
                          <a:cs typeface="+mn-cs"/>
                        </a:rPr>
                        <a:t>
 SCS Butter is the No.1 choice of Chef Siti Mastura. Do you want to know why she chooses SCS Butter?
Watch this video and let Chef Siti Mastura tell you what makes SCS Butter her No.1 choice.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2&amp;5 (VideoViews)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2343982787"/>
                  </a:ext>
                </a:extLst>
              </a:tr>
            </a:tbl>
          </a:graphicData>
        </a:graphic>
      </p:graphicFrame>
      <p:sp>
        <p:nvSpPr>
          <p:cNvPr id="4" name="Text Placeholder 3">
            <a:extLst>
              <a:ext uri="{FF2B5EF4-FFF2-40B4-BE49-F238E27FC236}">
                <a16:creationId xmlns:a16="http://schemas.microsoft.com/office/drawing/2014/main" id="{A8F33658-756B-414C-8870-67D8ED96AAF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7825062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1EA76-7C9E-4F32-8E55-532C52C6C153}"/>
              </a:ext>
            </a:extLst>
          </p:cNvPr>
          <p:cNvSpPr>
            <a:spLocks noGrp="1"/>
          </p:cNvSpPr>
          <p:nvPr>
            <p:ph type="title"/>
          </p:nvPr>
        </p:nvSpPr>
        <p:spPr/>
        <p:txBody>
          <a:bodyPr/>
          <a:lstStyle/>
          <a:p>
            <a:r>
              <a:rPr lang="en-US"/>
              <a:t>Facebook Ads Costs Table | SCS Dairy MY - 5 of 25</a:t>
            </a:r>
          </a:p>
        </p:txBody>
      </p:sp>
      <p:graphicFrame>
        <p:nvGraphicFramePr>
          <p:cNvPr id="5" name="Table Placeholder 4">
            <a:extLst>
              <a:ext uri="{FF2B5EF4-FFF2-40B4-BE49-F238E27FC236}">
                <a16:creationId xmlns:a16="http://schemas.microsoft.com/office/drawing/2014/main" id="{879342DB-2074-44CD-9870-8F077A819CF1}"/>
              </a:ext>
            </a:extLst>
          </p:cNvPr>
          <p:cNvGraphicFramePr>
            <a:graphicFrameLocks noGrp="1"/>
          </p:cNvGraphicFramePr>
          <p:nvPr>
            <p:ph type="tbl" sz="quarter" idx="13"/>
            <p:extLst>
              <p:ext uri="{D42A27DB-BD31-4B8C-83A1-F6EECF244321}">
                <p14:modId xmlns:p14="http://schemas.microsoft.com/office/powerpoint/2010/main" val="3998724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28330156"/>
                    </a:ext>
                  </a:extLst>
                </a:gridCol>
                <a:gridCol w="411480">
                  <a:extLst>
                    <a:ext uri="{9D8B030D-6E8A-4147-A177-3AD203B41FA5}">
                      <a16:colId xmlns:a16="http://schemas.microsoft.com/office/drawing/2014/main" val="3123537817"/>
                    </a:ext>
                  </a:extLst>
                </a:gridCol>
                <a:gridCol w="411480">
                  <a:extLst>
                    <a:ext uri="{9D8B030D-6E8A-4147-A177-3AD203B41FA5}">
                      <a16:colId xmlns:a16="http://schemas.microsoft.com/office/drawing/2014/main" val="602929441"/>
                    </a:ext>
                  </a:extLst>
                </a:gridCol>
                <a:gridCol w="411480">
                  <a:extLst>
                    <a:ext uri="{9D8B030D-6E8A-4147-A177-3AD203B41FA5}">
                      <a16:colId xmlns:a16="http://schemas.microsoft.com/office/drawing/2014/main" val="2083283442"/>
                    </a:ext>
                  </a:extLst>
                </a:gridCol>
                <a:gridCol w="411480">
                  <a:extLst>
                    <a:ext uri="{9D8B030D-6E8A-4147-A177-3AD203B41FA5}">
                      <a16:colId xmlns:a16="http://schemas.microsoft.com/office/drawing/2014/main" val="610487297"/>
                    </a:ext>
                  </a:extLst>
                </a:gridCol>
                <a:gridCol w="411480">
                  <a:extLst>
                    <a:ext uri="{9D8B030D-6E8A-4147-A177-3AD203B41FA5}">
                      <a16:colId xmlns:a16="http://schemas.microsoft.com/office/drawing/2014/main" val="1940672407"/>
                    </a:ext>
                  </a:extLst>
                </a:gridCol>
                <a:gridCol w="411480">
                  <a:extLst>
                    <a:ext uri="{9D8B030D-6E8A-4147-A177-3AD203B41FA5}">
                      <a16:colId xmlns:a16="http://schemas.microsoft.com/office/drawing/2014/main" val="905593828"/>
                    </a:ext>
                  </a:extLst>
                </a:gridCol>
                <a:gridCol w="411480">
                  <a:extLst>
                    <a:ext uri="{9D8B030D-6E8A-4147-A177-3AD203B41FA5}">
                      <a16:colId xmlns:a16="http://schemas.microsoft.com/office/drawing/2014/main" val="897837847"/>
                    </a:ext>
                  </a:extLst>
                </a:gridCol>
                <a:gridCol w="411480">
                  <a:extLst>
                    <a:ext uri="{9D8B030D-6E8A-4147-A177-3AD203B41FA5}">
                      <a16:colId xmlns:a16="http://schemas.microsoft.com/office/drawing/2014/main" val="1287781456"/>
                    </a:ext>
                  </a:extLst>
                </a:gridCol>
                <a:gridCol w="411480">
                  <a:extLst>
                    <a:ext uri="{9D8B030D-6E8A-4147-A177-3AD203B41FA5}">
                      <a16:colId xmlns:a16="http://schemas.microsoft.com/office/drawing/2014/main" val="2856509590"/>
                    </a:ext>
                  </a:extLst>
                </a:gridCol>
                <a:gridCol w="1892807">
                  <a:extLst>
                    <a:ext uri="{9D8B030D-6E8A-4147-A177-3AD203B41FA5}">
                      <a16:colId xmlns:a16="http://schemas.microsoft.com/office/drawing/2014/main" val="3325796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45630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22:47:15</a:t>
                      </a:r>
                      <a:r>
                        <a:rPr kumimoji="0" lang="en-US" sz="1000" b="0" i="0" u="none" strike="noStrike" kern="1200" cap="none" spc="0" normalizeH="0" baseline="0" noProof="0">
                          <a:ln>
                            <a:noFill/>
                          </a:ln>
                          <a:solidFill>
                            <a:prstClr val="black"/>
                          </a:solidFill>
                          <a:effectLst/>
                          <a:uLnTx/>
                          <a:uFillTx/>
                          <a:latin typeface="+mn-lt"/>
                          <a:ea typeface="+mn-ea"/>
                          <a:cs typeface="+mn-cs"/>
                        </a:rPr>
                        <a:t>
 Your search for good butter ends here! SCS Butter is the answer for all your buttery needs! 
Made with pure and fresh milk of grass-fed cows, SCS Butter is 100% natural. A special double churn process results in rich, creamy, smooth and delicious butter which is perfect for spreading, baking and cooking.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2&amp;5 (VideoViews)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3663194896"/>
                  </a:ext>
                </a:extLst>
              </a:tr>
            </a:tbl>
          </a:graphicData>
        </a:graphic>
      </p:graphicFrame>
      <p:sp>
        <p:nvSpPr>
          <p:cNvPr id="4" name="Text Placeholder 3">
            <a:extLst>
              <a:ext uri="{FF2B5EF4-FFF2-40B4-BE49-F238E27FC236}">
                <a16:creationId xmlns:a16="http://schemas.microsoft.com/office/drawing/2014/main" id="{FFA258FA-ACAA-4156-BA2E-DCEC594DC89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154645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C3E7A-BA86-44AC-9F9F-9FD6B2A90D5B}"/>
              </a:ext>
            </a:extLst>
          </p:cNvPr>
          <p:cNvSpPr>
            <a:spLocks noGrp="1"/>
          </p:cNvSpPr>
          <p:nvPr>
            <p:ph type="title"/>
          </p:nvPr>
        </p:nvSpPr>
        <p:spPr/>
        <p:txBody>
          <a:bodyPr/>
          <a:lstStyle/>
          <a:p>
            <a:r>
              <a:rPr lang="en-US"/>
              <a:t>Facebook Ads Costs Table | SCS Dairy MY - 6 of 25</a:t>
            </a:r>
          </a:p>
        </p:txBody>
      </p:sp>
      <p:graphicFrame>
        <p:nvGraphicFramePr>
          <p:cNvPr id="5" name="Table Placeholder 4">
            <a:extLst>
              <a:ext uri="{FF2B5EF4-FFF2-40B4-BE49-F238E27FC236}">
                <a16:creationId xmlns:a16="http://schemas.microsoft.com/office/drawing/2014/main" id="{04A2B986-AFF5-4770-8E41-0C2C1D043514}"/>
              </a:ext>
            </a:extLst>
          </p:cNvPr>
          <p:cNvGraphicFramePr>
            <a:graphicFrameLocks noGrp="1"/>
          </p:cNvGraphicFramePr>
          <p:nvPr>
            <p:ph type="tbl" sz="quarter" idx="13"/>
            <p:extLst>
              <p:ext uri="{D42A27DB-BD31-4B8C-83A1-F6EECF244321}">
                <p14:modId xmlns:p14="http://schemas.microsoft.com/office/powerpoint/2010/main" val="346352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02303298"/>
                    </a:ext>
                  </a:extLst>
                </a:gridCol>
                <a:gridCol w="411480">
                  <a:extLst>
                    <a:ext uri="{9D8B030D-6E8A-4147-A177-3AD203B41FA5}">
                      <a16:colId xmlns:a16="http://schemas.microsoft.com/office/drawing/2014/main" val="3783996529"/>
                    </a:ext>
                  </a:extLst>
                </a:gridCol>
                <a:gridCol w="411480">
                  <a:extLst>
                    <a:ext uri="{9D8B030D-6E8A-4147-A177-3AD203B41FA5}">
                      <a16:colId xmlns:a16="http://schemas.microsoft.com/office/drawing/2014/main" val="3049373728"/>
                    </a:ext>
                  </a:extLst>
                </a:gridCol>
                <a:gridCol w="411480">
                  <a:extLst>
                    <a:ext uri="{9D8B030D-6E8A-4147-A177-3AD203B41FA5}">
                      <a16:colId xmlns:a16="http://schemas.microsoft.com/office/drawing/2014/main" val="126303186"/>
                    </a:ext>
                  </a:extLst>
                </a:gridCol>
                <a:gridCol w="411480">
                  <a:extLst>
                    <a:ext uri="{9D8B030D-6E8A-4147-A177-3AD203B41FA5}">
                      <a16:colId xmlns:a16="http://schemas.microsoft.com/office/drawing/2014/main" val="1032801895"/>
                    </a:ext>
                  </a:extLst>
                </a:gridCol>
                <a:gridCol w="411480">
                  <a:extLst>
                    <a:ext uri="{9D8B030D-6E8A-4147-A177-3AD203B41FA5}">
                      <a16:colId xmlns:a16="http://schemas.microsoft.com/office/drawing/2014/main" val="490474422"/>
                    </a:ext>
                  </a:extLst>
                </a:gridCol>
                <a:gridCol w="411480">
                  <a:extLst>
                    <a:ext uri="{9D8B030D-6E8A-4147-A177-3AD203B41FA5}">
                      <a16:colId xmlns:a16="http://schemas.microsoft.com/office/drawing/2014/main" val="3370287351"/>
                    </a:ext>
                  </a:extLst>
                </a:gridCol>
                <a:gridCol w="411480">
                  <a:extLst>
                    <a:ext uri="{9D8B030D-6E8A-4147-A177-3AD203B41FA5}">
                      <a16:colId xmlns:a16="http://schemas.microsoft.com/office/drawing/2014/main" val="2326368149"/>
                    </a:ext>
                  </a:extLst>
                </a:gridCol>
                <a:gridCol w="411480">
                  <a:extLst>
                    <a:ext uri="{9D8B030D-6E8A-4147-A177-3AD203B41FA5}">
                      <a16:colId xmlns:a16="http://schemas.microsoft.com/office/drawing/2014/main" val="880447145"/>
                    </a:ext>
                  </a:extLst>
                </a:gridCol>
                <a:gridCol w="411480">
                  <a:extLst>
                    <a:ext uri="{9D8B030D-6E8A-4147-A177-3AD203B41FA5}">
                      <a16:colId xmlns:a16="http://schemas.microsoft.com/office/drawing/2014/main" val="3343704399"/>
                    </a:ext>
                  </a:extLst>
                </a:gridCol>
                <a:gridCol w="1892807">
                  <a:extLst>
                    <a:ext uri="{9D8B030D-6E8A-4147-A177-3AD203B41FA5}">
                      <a16:colId xmlns:a16="http://schemas.microsoft.com/office/drawing/2014/main" val="3938248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840932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22:47:13</a:t>
                      </a:r>
                      <a:r>
                        <a:rPr kumimoji="0" lang="en-US" sz="1000" b="0" i="0" u="none" strike="noStrike" kern="1200" cap="none" spc="0" normalizeH="0" baseline="0" noProof="0">
                          <a:ln>
                            <a:noFill/>
                          </a:ln>
                          <a:solidFill>
                            <a:prstClr val="black"/>
                          </a:solidFill>
                          <a:effectLst/>
                          <a:uLnTx/>
                          <a:uFillTx/>
                          <a:latin typeface="+mn-lt"/>
                          <a:ea typeface="+mn-ea"/>
                          <a:cs typeface="+mn-cs"/>
                        </a:rPr>
                        <a:t>
 SCS Butter is the No.1 choice of Chef Siti Mastura. Do you want to know why she chooses SCS Butter?
Watch this video and let Chef Siti Mastura tell you what makes SCS Butter her No.1 choice.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2&amp;5 (VideoViews)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93280723"/>
                  </a:ext>
                </a:extLst>
              </a:tr>
            </a:tbl>
          </a:graphicData>
        </a:graphic>
      </p:graphicFrame>
      <p:sp>
        <p:nvSpPr>
          <p:cNvPr id="4" name="Text Placeholder 3">
            <a:extLst>
              <a:ext uri="{FF2B5EF4-FFF2-40B4-BE49-F238E27FC236}">
                <a16:creationId xmlns:a16="http://schemas.microsoft.com/office/drawing/2014/main" id="{81BD75E1-0747-4623-9A03-E81AFC12108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742520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859A4-1C27-415C-B2A4-CFF00AAED2B7}"/>
              </a:ext>
            </a:extLst>
          </p:cNvPr>
          <p:cNvSpPr>
            <a:spLocks noGrp="1"/>
          </p:cNvSpPr>
          <p:nvPr>
            <p:ph type="title"/>
          </p:nvPr>
        </p:nvSpPr>
        <p:spPr/>
        <p:txBody>
          <a:bodyPr/>
          <a:lstStyle/>
          <a:p>
            <a:r>
              <a:rPr lang="en-US"/>
              <a:t>Facebook Ads Costs Table | SCS Dairy MY - 7 of 25</a:t>
            </a:r>
          </a:p>
        </p:txBody>
      </p:sp>
      <p:graphicFrame>
        <p:nvGraphicFramePr>
          <p:cNvPr id="5" name="Table Placeholder 4">
            <a:extLst>
              <a:ext uri="{FF2B5EF4-FFF2-40B4-BE49-F238E27FC236}">
                <a16:creationId xmlns:a16="http://schemas.microsoft.com/office/drawing/2014/main" id="{F2FD27A4-0A4D-4AA0-88C7-26C5E0096D89}"/>
              </a:ext>
            </a:extLst>
          </p:cNvPr>
          <p:cNvGraphicFramePr>
            <a:graphicFrameLocks noGrp="1"/>
          </p:cNvGraphicFramePr>
          <p:nvPr>
            <p:ph type="tbl" sz="quarter" idx="13"/>
            <p:extLst>
              <p:ext uri="{D42A27DB-BD31-4B8C-83A1-F6EECF244321}">
                <p14:modId xmlns:p14="http://schemas.microsoft.com/office/powerpoint/2010/main" val="1069879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189394305"/>
                    </a:ext>
                  </a:extLst>
                </a:gridCol>
                <a:gridCol w="411480">
                  <a:extLst>
                    <a:ext uri="{9D8B030D-6E8A-4147-A177-3AD203B41FA5}">
                      <a16:colId xmlns:a16="http://schemas.microsoft.com/office/drawing/2014/main" val="1830571739"/>
                    </a:ext>
                  </a:extLst>
                </a:gridCol>
                <a:gridCol w="411480">
                  <a:extLst>
                    <a:ext uri="{9D8B030D-6E8A-4147-A177-3AD203B41FA5}">
                      <a16:colId xmlns:a16="http://schemas.microsoft.com/office/drawing/2014/main" val="336371349"/>
                    </a:ext>
                  </a:extLst>
                </a:gridCol>
                <a:gridCol w="411480">
                  <a:extLst>
                    <a:ext uri="{9D8B030D-6E8A-4147-A177-3AD203B41FA5}">
                      <a16:colId xmlns:a16="http://schemas.microsoft.com/office/drawing/2014/main" val="2593722897"/>
                    </a:ext>
                  </a:extLst>
                </a:gridCol>
                <a:gridCol w="411480">
                  <a:extLst>
                    <a:ext uri="{9D8B030D-6E8A-4147-A177-3AD203B41FA5}">
                      <a16:colId xmlns:a16="http://schemas.microsoft.com/office/drawing/2014/main" val="3354127274"/>
                    </a:ext>
                  </a:extLst>
                </a:gridCol>
                <a:gridCol w="411480">
                  <a:extLst>
                    <a:ext uri="{9D8B030D-6E8A-4147-A177-3AD203B41FA5}">
                      <a16:colId xmlns:a16="http://schemas.microsoft.com/office/drawing/2014/main" val="2555739635"/>
                    </a:ext>
                  </a:extLst>
                </a:gridCol>
                <a:gridCol w="411480">
                  <a:extLst>
                    <a:ext uri="{9D8B030D-6E8A-4147-A177-3AD203B41FA5}">
                      <a16:colId xmlns:a16="http://schemas.microsoft.com/office/drawing/2014/main" val="1488880420"/>
                    </a:ext>
                  </a:extLst>
                </a:gridCol>
                <a:gridCol w="411480">
                  <a:extLst>
                    <a:ext uri="{9D8B030D-6E8A-4147-A177-3AD203B41FA5}">
                      <a16:colId xmlns:a16="http://schemas.microsoft.com/office/drawing/2014/main" val="3262979756"/>
                    </a:ext>
                  </a:extLst>
                </a:gridCol>
                <a:gridCol w="411480">
                  <a:extLst>
                    <a:ext uri="{9D8B030D-6E8A-4147-A177-3AD203B41FA5}">
                      <a16:colId xmlns:a16="http://schemas.microsoft.com/office/drawing/2014/main" val="3489510427"/>
                    </a:ext>
                  </a:extLst>
                </a:gridCol>
                <a:gridCol w="411480">
                  <a:extLst>
                    <a:ext uri="{9D8B030D-6E8A-4147-A177-3AD203B41FA5}">
                      <a16:colId xmlns:a16="http://schemas.microsoft.com/office/drawing/2014/main" val="1633887667"/>
                    </a:ext>
                  </a:extLst>
                </a:gridCol>
                <a:gridCol w="1892807">
                  <a:extLst>
                    <a:ext uri="{9D8B030D-6E8A-4147-A177-3AD203B41FA5}">
                      <a16:colId xmlns:a16="http://schemas.microsoft.com/office/drawing/2014/main" val="1343582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225476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22:47:13</a:t>
                      </a:r>
                      <a:r>
                        <a:rPr kumimoji="0" lang="en-US" sz="1000" b="0" i="0" u="none" strike="noStrike" kern="1200" cap="none" spc="0" normalizeH="0" baseline="0" noProof="0">
                          <a:ln>
                            <a:noFill/>
                          </a:ln>
                          <a:solidFill>
                            <a:prstClr val="black"/>
                          </a:solidFill>
                          <a:effectLst/>
                          <a:uLnTx/>
                          <a:uFillTx/>
                          <a:latin typeface="+mn-lt"/>
                          <a:ea typeface="+mn-ea"/>
                          <a:cs typeface="+mn-cs"/>
                        </a:rPr>
                        <a:t>
 Your search for good butter ends here! SCS Butter is the answer for all your buttery needs! 
Made with pure and fresh milk of grass-fed cows, SCS Butter is 100% natural. A special double churn process results in rich, creamy, smooth and delicious butter which is perfect for spreading, baking and cooking.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2&amp;5 (VideoViews)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1577987738"/>
                  </a:ext>
                </a:extLst>
              </a:tr>
            </a:tbl>
          </a:graphicData>
        </a:graphic>
      </p:graphicFrame>
      <p:sp>
        <p:nvSpPr>
          <p:cNvPr id="4" name="Text Placeholder 3">
            <a:extLst>
              <a:ext uri="{FF2B5EF4-FFF2-40B4-BE49-F238E27FC236}">
                <a16:creationId xmlns:a16="http://schemas.microsoft.com/office/drawing/2014/main" id="{4DB491E9-5363-4816-8192-0971884DD14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873137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52397-6662-46E5-81ED-3CE8D9951478}"/>
              </a:ext>
            </a:extLst>
          </p:cNvPr>
          <p:cNvSpPr>
            <a:spLocks noGrp="1"/>
          </p:cNvSpPr>
          <p:nvPr>
            <p:ph type="title"/>
          </p:nvPr>
        </p:nvSpPr>
        <p:spPr/>
        <p:txBody>
          <a:bodyPr/>
          <a:lstStyle/>
          <a:p>
            <a:r>
              <a:rPr lang="en-US"/>
              <a:t>Facebook Ads Costs Table | SCS Dairy MY - 8 of 25</a:t>
            </a:r>
          </a:p>
        </p:txBody>
      </p:sp>
      <p:graphicFrame>
        <p:nvGraphicFramePr>
          <p:cNvPr id="5" name="Table Placeholder 4">
            <a:extLst>
              <a:ext uri="{FF2B5EF4-FFF2-40B4-BE49-F238E27FC236}">
                <a16:creationId xmlns:a16="http://schemas.microsoft.com/office/drawing/2014/main" id="{EAA8FF21-DC09-4D80-8064-4E50FECB000E}"/>
              </a:ext>
            </a:extLst>
          </p:cNvPr>
          <p:cNvGraphicFramePr>
            <a:graphicFrameLocks noGrp="1"/>
          </p:cNvGraphicFramePr>
          <p:nvPr>
            <p:ph type="tbl" sz="quarter" idx="13"/>
            <p:extLst>
              <p:ext uri="{D42A27DB-BD31-4B8C-83A1-F6EECF244321}">
                <p14:modId xmlns:p14="http://schemas.microsoft.com/office/powerpoint/2010/main" val="2078290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87118433"/>
                    </a:ext>
                  </a:extLst>
                </a:gridCol>
                <a:gridCol w="411480">
                  <a:extLst>
                    <a:ext uri="{9D8B030D-6E8A-4147-A177-3AD203B41FA5}">
                      <a16:colId xmlns:a16="http://schemas.microsoft.com/office/drawing/2014/main" val="1439547614"/>
                    </a:ext>
                  </a:extLst>
                </a:gridCol>
                <a:gridCol w="411480">
                  <a:extLst>
                    <a:ext uri="{9D8B030D-6E8A-4147-A177-3AD203B41FA5}">
                      <a16:colId xmlns:a16="http://schemas.microsoft.com/office/drawing/2014/main" val="337706926"/>
                    </a:ext>
                  </a:extLst>
                </a:gridCol>
                <a:gridCol w="411480">
                  <a:extLst>
                    <a:ext uri="{9D8B030D-6E8A-4147-A177-3AD203B41FA5}">
                      <a16:colId xmlns:a16="http://schemas.microsoft.com/office/drawing/2014/main" val="2121399509"/>
                    </a:ext>
                  </a:extLst>
                </a:gridCol>
                <a:gridCol w="411480">
                  <a:extLst>
                    <a:ext uri="{9D8B030D-6E8A-4147-A177-3AD203B41FA5}">
                      <a16:colId xmlns:a16="http://schemas.microsoft.com/office/drawing/2014/main" val="480527496"/>
                    </a:ext>
                  </a:extLst>
                </a:gridCol>
                <a:gridCol w="411480">
                  <a:extLst>
                    <a:ext uri="{9D8B030D-6E8A-4147-A177-3AD203B41FA5}">
                      <a16:colId xmlns:a16="http://schemas.microsoft.com/office/drawing/2014/main" val="3657787029"/>
                    </a:ext>
                  </a:extLst>
                </a:gridCol>
                <a:gridCol w="411480">
                  <a:extLst>
                    <a:ext uri="{9D8B030D-6E8A-4147-A177-3AD203B41FA5}">
                      <a16:colId xmlns:a16="http://schemas.microsoft.com/office/drawing/2014/main" val="815233125"/>
                    </a:ext>
                  </a:extLst>
                </a:gridCol>
                <a:gridCol w="411480">
                  <a:extLst>
                    <a:ext uri="{9D8B030D-6E8A-4147-A177-3AD203B41FA5}">
                      <a16:colId xmlns:a16="http://schemas.microsoft.com/office/drawing/2014/main" val="3558958881"/>
                    </a:ext>
                  </a:extLst>
                </a:gridCol>
                <a:gridCol w="411480">
                  <a:extLst>
                    <a:ext uri="{9D8B030D-6E8A-4147-A177-3AD203B41FA5}">
                      <a16:colId xmlns:a16="http://schemas.microsoft.com/office/drawing/2014/main" val="938440949"/>
                    </a:ext>
                  </a:extLst>
                </a:gridCol>
                <a:gridCol w="411480">
                  <a:extLst>
                    <a:ext uri="{9D8B030D-6E8A-4147-A177-3AD203B41FA5}">
                      <a16:colId xmlns:a16="http://schemas.microsoft.com/office/drawing/2014/main" val="3254556239"/>
                    </a:ext>
                  </a:extLst>
                </a:gridCol>
                <a:gridCol w="1892807">
                  <a:extLst>
                    <a:ext uri="{9D8B030D-6E8A-4147-A177-3AD203B41FA5}">
                      <a16:colId xmlns:a16="http://schemas.microsoft.com/office/drawing/2014/main" val="3022826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85645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22:47:12</a:t>
                      </a:r>
                      <a:r>
                        <a:rPr kumimoji="0" lang="en-US" sz="1000" b="0" i="0" u="none" strike="noStrike" kern="1200" cap="none" spc="0" normalizeH="0" baseline="0" noProof="0">
                          <a:ln>
                            <a:noFill/>
                          </a:ln>
                          <a:solidFill>
                            <a:prstClr val="black"/>
                          </a:solidFill>
                          <a:effectLst/>
                          <a:uLnTx/>
                          <a:uFillTx/>
                          <a:latin typeface="+mn-lt"/>
                          <a:ea typeface="+mn-ea"/>
                          <a:cs typeface="+mn-cs"/>
                        </a:rPr>
                        <a:t>
 SCS Butter is the No.1 choice of Chef Siti Mastura. Do you want to know why she chooses SCS Butter?
Watch this video and let Chef Siti Mastura tell you what makes SCS Butter her No.1 choice.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2&amp;5 (VideoViews)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1246289270"/>
                  </a:ext>
                </a:extLst>
              </a:tr>
            </a:tbl>
          </a:graphicData>
        </a:graphic>
      </p:graphicFrame>
      <p:sp>
        <p:nvSpPr>
          <p:cNvPr id="4" name="Text Placeholder 3">
            <a:extLst>
              <a:ext uri="{FF2B5EF4-FFF2-40B4-BE49-F238E27FC236}">
                <a16:creationId xmlns:a16="http://schemas.microsoft.com/office/drawing/2014/main" id="{D648B957-4550-45E1-9419-43332F58616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540629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A90BF-048E-41DD-8E30-7A13ECF57940}"/>
              </a:ext>
            </a:extLst>
          </p:cNvPr>
          <p:cNvSpPr>
            <a:spLocks noGrp="1"/>
          </p:cNvSpPr>
          <p:nvPr>
            <p:ph type="title"/>
          </p:nvPr>
        </p:nvSpPr>
        <p:spPr/>
        <p:txBody>
          <a:bodyPr/>
          <a:lstStyle/>
          <a:p>
            <a:r>
              <a:rPr lang="en-US"/>
              <a:t>Facebook Ads Costs Table | SCS Dairy MY - 9 of 25</a:t>
            </a:r>
          </a:p>
        </p:txBody>
      </p:sp>
      <p:graphicFrame>
        <p:nvGraphicFramePr>
          <p:cNvPr id="5" name="Table Placeholder 4">
            <a:extLst>
              <a:ext uri="{FF2B5EF4-FFF2-40B4-BE49-F238E27FC236}">
                <a16:creationId xmlns:a16="http://schemas.microsoft.com/office/drawing/2014/main" id="{C086E0D1-0D7D-4250-991A-E824145F7629}"/>
              </a:ext>
            </a:extLst>
          </p:cNvPr>
          <p:cNvGraphicFramePr>
            <a:graphicFrameLocks noGrp="1"/>
          </p:cNvGraphicFramePr>
          <p:nvPr>
            <p:ph type="tbl" sz="quarter" idx="13"/>
            <p:extLst>
              <p:ext uri="{D42A27DB-BD31-4B8C-83A1-F6EECF244321}">
                <p14:modId xmlns:p14="http://schemas.microsoft.com/office/powerpoint/2010/main" val="2876823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1389374"/>
                    </a:ext>
                  </a:extLst>
                </a:gridCol>
                <a:gridCol w="411480">
                  <a:extLst>
                    <a:ext uri="{9D8B030D-6E8A-4147-A177-3AD203B41FA5}">
                      <a16:colId xmlns:a16="http://schemas.microsoft.com/office/drawing/2014/main" val="735865894"/>
                    </a:ext>
                  </a:extLst>
                </a:gridCol>
                <a:gridCol w="411480">
                  <a:extLst>
                    <a:ext uri="{9D8B030D-6E8A-4147-A177-3AD203B41FA5}">
                      <a16:colId xmlns:a16="http://schemas.microsoft.com/office/drawing/2014/main" val="109756515"/>
                    </a:ext>
                  </a:extLst>
                </a:gridCol>
                <a:gridCol w="411480">
                  <a:extLst>
                    <a:ext uri="{9D8B030D-6E8A-4147-A177-3AD203B41FA5}">
                      <a16:colId xmlns:a16="http://schemas.microsoft.com/office/drawing/2014/main" val="1670145603"/>
                    </a:ext>
                  </a:extLst>
                </a:gridCol>
                <a:gridCol w="411480">
                  <a:extLst>
                    <a:ext uri="{9D8B030D-6E8A-4147-A177-3AD203B41FA5}">
                      <a16:colId xmlns:a16="http://schemas.microsoft.com/office/drawing/2014/main" val="147199277"/>
                    </a:ext>
                  </a:extLst>
                </a:gridCol>
                <a:gridCol w="411480">
                  <a:extLst>
                    <a:ext uri="{9D8B030D-6E8A-4147-A177-3AD203B41FA5}">
                      <a16:colId xmlns:a16="http://schemas.microsoft.com/office/drawing/2014/main" val="1588798603"/>
                    </a:ext>
                  </a:extLst>
                </a:gridCol>
                <a:gridCol w="411480">
                  <a:extLst>
                    <a:ext uri="{9D8B030D-6E8A-4147-A177-3AD203B41FA5}">
                      <a16:colId xmlns:a16="http://schemas.microsoft.com/office/drawing/2014/main" val="4083088843"/>
                    </a:ext>
                  </a:extLst>
                </a:gridCol>
                <a:gridCol w="411480">
                  <a:extLst>
                    <a:ext uri="{9D8B030D-6E8A-4147-A177-3AD203B41FA5}">
                      <a16:colId xmlns:a16="http://schemas.microsoft.com/office/drawing/2014/main" val="1625397480"/>
                    </a:ext>
                  </a:extLst>
                </a:gridCol>
                <a:gridCol w="411480">
                  <a:extLst>
                    <a:ext uri="{9D8B030D-6E8A-4147-A177-3AD203B41FA5}">
                      <a16:colId xmlns:a16="http://schemas.microsoft.com/office/drawing/2014/main" val="690858773"/>
                    </a:ext>
                  </a:extLst>
                </a:gridCol>
                <a:gridCol w="411480">
                  <a:extLst>
                    <a:ext uri="{9D8B030D-6E8A-4147-A177-3AD203B41FA5}">
                      <a16:colId xmlns:a16="http://schemas.microsoft.com/office/drawing/2014/main" val="1459613333"/>
                    </a:ext>
                  </a:extLst>
                </a:gridCol>
                <a:gridCol w="1892807">
                  <a:extLst>
                    <a:ext uri="{9D8B030D-6E8A-4147-A177-3AD203B41FA5}">
                      <a16:colId xmlns:a16="http://schemas.microsoft.com/office/drawing/2014/main" val="2864014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042638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22:47:12</a:t>
                      </a:r>
                      <a:r>
                        <a:rPr kumimoji="0" lang="en-US" sz="1000" b="0" i="0" u="none" strike="noStrike" kern="1200" cap="none" spc="0" normalizeH="0" baseline="0" noProof="0">
                          <a:ln>
                            <a:noFill/>
                          </a:ln>
                          <a:solidFill>
                            <a:prstClr val="black"/>
                          </a:solidFill>
                          <a:effectLst/>
                          <a:uLnTx/>
                          <a:uFillTx/>
                          <a:latin typeface="+mn-lt"/>
                          <a:ea typeface="+mn-ea"/>
                          <a:cs typeface="+mn-cs"/>
                        </a:rPr>
                        <a:t>
 Your search for good butter ends here! SCS Butter is the answer for all your buttery needs! 
Made with pure and fresh milk of grass-fed cows, SCS Butter is 100% natural. A special double churn process results in rich, creamy, smooth and delicious butter which is perfect for spreading, baking and cooking.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2&amp;5 (VideoViews)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595834464"/>
                  </a:ext>
                </a:extLst>
              </a:tr>
            </a:tbl>
          </a:graphicData>
        </a:graphic>
      </p:graphicFrame>
      <p:sp>
        <p:nvSpPr>
          <p:cNvPr id="4" name="Text Placeholder 3">
            <a:extLst>
              <a:ext uri="{FF2B5EF4-FFF2-40B4-BE49-F238E27FC236}">
                <a16:creationId xmlns:a16="http://schemas.microsoft.com/office/drawing/2014/main" id="{18036C58-E7E9-46E6-AFD7-B27348CACA6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973534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76FCE-26C0-4B15-83AB-13FB5E1090BD}"/>
              </a:ext>
            </a:extLst>
          </p:cNvPr>
          <p:cNvSpPr>
            <a:spLocks noGrp="1"/>
          </p:cNvSpPr>
          <p:nvPr>
            <p:ph type="title"/>
          </p:nvPr>
        </p:nvSpPr>
        <p:spPr/>
        <p:txBody>
          <a:bodyPr/>
          <a:lstStyle/>
          <a:p>
            <a:r>
              <a:rPr lang="en-US"/>
              <a:t>Facebook Ads Costs Table | SCS Dairy MY - 10 of 25</a:t>
            </a:r>
          </a:p>
        </p:txBody>
      </p:sp>
      <p:graphicFrame>
        <p:nvGraphicFramePr>
          <p:cNvPr id="5" name="Table Placeholder 4">
            <a:extLst>
              <a:ext uri="{FF2B5EF4-FFF2-40B4-BE49-F238E27FC236}">
                <a16:creationId xmlns:a16="http://schemas.microsoft.com/office/drawing/2014/main" id="{79F92460-D8C8-4D9F-A983-0E5F26048514}"/>
              </a:ext>
            </a:extLst>
          </p:cNvPr>
          <p:cNvGraphicFramePr>
            <a:graphicFrameLocks noGrp="1"/>
          </p:cNvGraphicFramePr>
          <p:nvPr>
            <p:ph type="tbl" sz="quarter" idx="13"/>
            <p:extLst>
              <p:ext uri="{D42A27DB-BD31-4B8C-83A1-F6EECF244321}">
                <p14:modId xmlns:p14="http://schemas.microsoft.com/office/powerpoint/2010/main" val="2444412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92422289"/>
                    </a:ext>
                  </a:extLst>
                </a:gridCol>
                <a:gridCol w="411480">
                  <a:extLst>
                    <a:ext uri="{9D8B030D-6E8A-4147-A177-3AD203B41FA5}">
                      <a16:colId xmlns:a16="http://schemas.microsoft.com/office/drawing/2014/main" val="3298015115"/>
                    </a:ext>
                  </a:extLst>
                </a:gridCol>
                <a:gridCol w="411480">
                  <a:extLst>
                    <a:ext uri="{9D8B030D-6E8A-4147-A177-3AD203B41FA5}">
                      <a16:colId xmlns:a16="http://schemas.microsoft.com/office/drawing/2014/main" val="1066120868"/>
                    </a:ext>
                  </a:extLst>
                </a:gridCol>
                <a:gridCol w="411480">
                  <a:extLst>
                    <a:ext uri="{9D8B030D-6E8A-4147-A177-3AD203B41FA5}">
                      <a16:colId xmlns:a16="http://schemas.microsoft.com/office/drawing/2014/main" val="2015389575"/>
                    </a:ext>
                  </a:extLst>
                </a:gridCol>
                <a:gridCol w="411480">
                  <a:extLst>
                    <a:ext uri="{9D8B030D-6E8A-4147-A177-3AD203B41FA5}">
                      <a16:colId xmlns:a16="http://schemas.microsoft.com/office/drawing/2014/main" val="2259126315"/>
                    </a:ext>
                  </a:extLst>
                </a:gridCol>
                <a:gridCol w="411480">
                  <a:extLst>
                    <a:ext uri="{9D8B030D-6E8A-4147-A177-3AD203B41FA5}">
                      <a16:colId xmlns:a16="http://schemas.microsoft.com/office/drawing/2014/main" val="734169321"/>
                    </a:ext>
                  </a:extLst>
                </a:gridCol>
                <a:gridCol w="411480">
                  <a:extLst>
                    <a:ext uri="{9D8B030D-6E8A-4147-A177-3AD203B41FA5}">
                      <a16:colId xmlns:a16="http://schemas.microsoft.com/office/drawing/2014/main" val="2330670117"/>
                    </a:ext>
                  </a:extLst>
                </a:gridCol>
                <a:gridCol w="411480">
                  <a:extLst>
                    <a:ext uri="{9D8B030D-6E8A-4147-A177-3AD203B41FA5}">
                      <a16:colId xmlns:a16="http://schemas.microsoft.com/office/drawing/2014/main" val="3314525909"/>
                    </a:ext>
                  </a:extLst>
                </a:gridCol>
                <a:gridCol w="411480">
                  <a:extLst>
                    <a:ext uri="{9D8B030D-6E8A-4147-A177-3AD203B41FA5}">
                      <a16:colId xmlns:a16="http://schemas.microsoft.com/office/drawing/2014/main" val="3464099552"/>
                    </a:ext>
                  </a:extLst>
                </a:gridCol>
                <a:gridCol w="411480">
                  <a:extLst>
                    <a:ext uri="{9D8B030D-6E8A-4147-A177-3AD203B41FA5}">
                      <a16:colId xmlns:a16="http://schemas.microsoft.com/office/drawing/2014/main" val="1283787731"/>
                    </a:ext>
                  </a:extLst>
                </a:gridCol>
                <a:gridCol w="1892807">
                  <a:extLst>
                    <a:ext uri="{9D8B030D-6E8A-4147-A177-3AD203B41FA5}">
                      <a16:colId xmlns:a16="http://schemas.microsoft.com/office/drawing/2014/main" val="670910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689896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22:36:06</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recommends SCS Spreadable Butter. Do you know why? 
SCS Spreadable Butter is made with grass fed cow’s milk which makes it 100% natural and the goodness of vitamins A &amp; D make it a healthier choice. 
And the best part is that it is spreadable straight out of the refrigerator. 
Enjoy it on its own or add it to your recipes for that delicious buttery taste!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1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2969465537"/>
                  </a:ext>
                </a:extLst>
              </a:tr>
            </a:tbl>
          </a:graphicData>
        </a:graphic>
      </p:graphicFrame>
      <p:sp>
        <p:nvSpPr>
          <p:cNvPr id="4" name="Text Placeholder 3">
            <a:extLst>
              <a:ext uri="{FF2B5EF4-FFF2-40B4-BE49-F238E27FC236}">
                <a16:creationId xmlns:a16="http://schemas.microsoft.com/office/drawing/2014/main" id="{5F0415B2-68E1-4103-85BE-1C125F1B149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963852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C274A-D72B-4EDA-94CE-40583771449D}"/>
              </a:ext>
            </a:extLst>
          </p:cNvPr>
          <p:cNvSpPr>
            <a:spLocks noGrp="1"/>
          </p:cNvSpPr>
          <p:nvPr>
            <p:ph type="title"/>
          </p:nvPr>
        </p:nvSpPr>
        <p:spPr/>
        <p:txBody>
          <a:bodyPr/>
          <a:lstStyle/>
          <a:p>
            <a:r>
              <a:rPr lang="en-US"/>
              <a:t>Facebook Ads Costs Table | SCS Dairy MY - 11 of 25</a:t>
            </a:r>
          </a:p>
        </p:txBody>
      </p:sp>
      <p:graphicFrame>
        <p:nvGraphicFramePr>
          <p:cNvPr id="5" name="Table Placeholder 4">
            <a:extLst>
              <a:ext uri="{FF2B5EF4-FFF2-40B4-BE49-F238E27FC236}">
                <a16:creationId xmlns:a16="http://schemas.microsoft.com/office/drawing/2014/main" id="{7D134293-93D4-40B3-8764-A2C2B66E6A0A}"/>
              </a:ext>
            </a:extLst>
          </p:cNvPr>
          <p:cNvGraphicFramePr>
            <a:graphicFrameLocks noGrp="1"/>
          </p:cNvGraphicFramePr>
          <p:nvPr>
            <p:ph type="tbl" sz="quarter" idx="13"/>
            <p:extLst>
              <p:ext uri="{D42A27DB-BD31-4B8C-83A1-F6EECF244321}">
                <p14:modId xmlns:p14="http://schemas.microsoft.com/office/powerpoint/2010/main" val="300255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202971245"/>
                    </a:ext>
                  </a:extLst>
                </a:gridCol>
                <a:gridCol w="411480">
                  <a:extLst>
                    <a:ext uri="{9D8B030D-6E8A-4147-A177-3AD203B41FA5}">
                      <a16:colId xmlns:a16="http://schemas.microsoft.com/office/drawing/2014/main" val="663657369"/>
                    </a:ext>
                  </a:extLst>
                </a:gridCol>
                <a:gridCol w="411480">
                  <a:extLst>
                    <a:ext uri="{9D8B030D-6E8A-4147-A177-3AD203B41FA5}">
                      <a16:colId xmlns:a16="http://schemas.microsoft.com/office/drawing/2014/main" val="1925880443"/>
                    </a:ext>
                  </a:extLst>
                </a:gridCol>
                <a:gridCol w="411480">
                  <a:extLst>
                    <a:ext uri="{9D8B030D-6E8A-4147-A177-3AD203B41FA5}">
                      <a16:colId xmlns:a16="http://schemas.microsoft.com/office/drawing/2014/main" val="3684637145"/>
                    </a:ext>
                  </a:extLst>
                </a:gridCol>
                <a:gridCol w="411480">
                  <a:extLst>
                    <a:ext uri="{9D8B030D-6E8A-4147-A177-3AD203B41FA5}">
                      <a16:colId xmlns:a16="http://schemas.microsoft.com/office/drawing/2014/main" val="661973044"/>
                    </a:ext>
                  </a:extLst>
                </a:gridCol>
                <a:gridCol w="411480">
                  <a:extLst>
                    <a:ext uri="{9D8B030D-6E8A-4147-A177-3AD203B41FA5}">
                      <a16:colId xmlns:a16="http://schemas.microsoft.com/office/drawing/2014/main" val="1601144512"/>
                    </a:ext>
                  </a:extLst>
                </a:gridCol>
                <a:gridCol w="411480">
                  <a:extLst>
                    <a:ext uri="{9D8B030D-6E8A-4147-A177-3AD203B41FA5}">
                      <a16:colId xmlns:a16="http://schemas.microsoft.com/office/drawing/2014/main" val="565451988"/>
                    </a:ext>
                  </a:extLst>
                </a:gridCol>
                <a:gridCol w="411480">
                  <a:extLst>
                    <a:ext uri="{9D8B030D-6E8A-4147-A177-3AD203B41FA5}">
                      <a16:colId xmlns:a16="http://schemas.microsoft.com/office/drawing/2014/main" val="262278135"/>
                    </a:ext>
                  </a:extLst>
                </a:gridCol>
                <a:gridCol w="411480">
                  <a:extLst>
                    <a:ext uri="{9D8B030D-6E8A-4147-A177-3AD203B41FA5}">
                      <a16:colId xmlns:a16="http://schemas.microsoft.com/office/drawing/2014/main" val="1700329315"/>
                    </a:ext>
                  </a:extLst>
                </a:gridCol>
                <a:gridCol w="411480">
                  <a:extLst>
                    <a:ext uri="{9D8B030D-6E8A-4147-A177-3AD203B41FA5}">
                      <a16:colId xmlns:a16="http://schemas.microsoft.com/office/drawing/2014/main" val="3444525637"/>
                    </a:ext>
                  </a:extLst>
                </a:gridCol>
                <a:gridCol w="1892807">
                  <a:extLst>
                    <a:ext uri="{9D8B030D-6E8A-4147-A177-3AD203B41FA5}">
                      <a16:colId xmlns:a16="http://schemas.microsoft.com/office/drawing/2014/main" val="1405781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971298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22:34:22</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recommends SCS Spreadable Butter. Do you know why? 
SCS Spreadable Butter is made with grass fed cow’s milk which makes it 100% natural and the goodness of vitamins A &amp; D make it a healthier choice. 
And the best part is that it is spreadable straight out of the refrigerator. 
Enjoy it on its own or add it to your recipes for that delicious buttery taste!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1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553960940"/>
                  </a:ext>
                </a:extLst>
              </a:tr>
            </a:tbl>
          </a:graphicData>
        </a:graphic>
      </p:graphicFrame>
      <p:sp>
        <p:nvSpPr>
          <p:cNvPr id="4" name="Text Placeholder 3">
            <a:extLst>
              <a:ext uri="{FF2B5EF4-FFF2-40B4-BE49-F238E27FC236}">
                <a16:creationId xmlns:a16="http://schemas.microsoft.com/office/drawing/2014/main" id="{AF9853FC-86F9-4E45-98CD-76E477465D2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2399808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DD6F8-AFB1-4109-95CE-099D5FA84770}"/>
              </a:ext>
            </a:extLst>
          </p:cNvPr>
          <p:cNvSpPr>
            <a:spLocks noGrp="1"/>
          </p:cNvSpPr>
          <p:nvPr>
            <p:ph type="title"/>
          </p:nvPr>
        </p:nvSpPr>
        <p:spPr/>
        <p:txBody>
          <a:bodyPr/>
          <a:lstStyle/>
          <a:p>
            <a:r>
              <a:rPr lang="en-US"/>
              <a:t>Facebook Ads Costs Table | SCS Dairy MY - 12 of 25</a:t>
            </a:r>
          </a:p>
        </p:txBody>
      </p:sp>
      <p:graphicFrame>
        <p:nvGraphicFramePr>
          <p:cNvPr id="5" name="Table Placeholder 4">
            <a:extLst>
              <a:ext uri="{FF2B5EF4-FFF2-40B4-BE49-F238E27FC236}">
                <a16:creationId xmlns:a16="http://schemas.microsoft.com/office/drawing/2014/main" id="{46FC82AE-6837-4450-A0AC-31F36713002C}"/>
              </a:ext>
            </a:extLst>
          </p:cNvPr>
          <p:cNvGraphicFramePr>
            <a:graphicFrameLocks noGrp="1"/>
          </p:cNvGraphicFramePr>
          <p:nvPr>
            <p:ph type="tbl" sz="quarter" idx="13"/>
            <p:extLst>
              <p:ext uri="{D42A27DB-BD31-4B8C-83A1-F6EECF244321}">
                <p14:modId xmlns:p14="http://schemas.microsoft.com/office/powerpoint/2010/main" val="3463167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990124228"/>
                    </a:ext>
                  </a:extLst>
                </a:gridCol>
                <a:gridCol w="411480">
                  <a:extLst>
                    <a:ext uri="{9D8B030D-6E8A-4147-A177-3AD203B41FA5}">
                      <a16:colId xmlns:a16="http://schemas.microsoft.com/office/drawing/2014/main" val="3369873504"/>
                    </a:ext>
                  </a:extLst>
                </a:gridCol>
                <a:gridCol w="411480">
                  <a:extLst>
                    <a:ext uri="{9D8B030D-6E8A-4147-A177-3AD203B41FA5}">
                      <a16:colId xmlns:a16="http://schemas.microsoft.com/office/drawing/2014/main" val="1662358988"/>
                    </a:ext>
                  </a:extLst>
                </a:gridCol>
                <a:gridCol w="411480">
                  <a:extLst>
                    <a:ext uri="{9D8B030D-6E8A-4147-A177-3AD203B41FA5}">
                      <a16:colId xmlns:a16="http://schemas.microsoft.com/office/drawing/2014/main" val="3190665463"/>
                    </a:ext>
                  </a:extLst>
                </a:gridCol>
                <a:gridCol w="411480">
                  <a:extLst>
                    <a:ext uri="{9D8B030D-6E8A-4147-A177-3AD203B41FA5}">
                      <a16:colId xmlns:a16="http://schemas.microsoft.com/office/drawing/2014/main" val="2333243069"/>
                    </a:ext>
                  </a:extLst>
                </a:gridCol>
                <a:gridCol w="411480">
                  <a:extLst>
                    <a:ext uri="{9D8B030D-6E8A-4147-A177-3AD203B41FA5}">
                      <a16:colId xmlns:a16="http://schemas.microsoft.com/office/drawing/2014/main" val="103497260"/>
                    </a:ext>
                  </a:extLst>
                </a:gridCol>
                <a:gridCol w="411480">
                  <a:extLst>
                    <a:ext uri="{9D8B030D-6E8A-4147-A177-3AD203B41FA5}">
                      <a16:colId xmlns:a16="http://schemas.microsoft.com/office/drawing/2014/main" val="11105046"/>
                    </a:ext>
                  </a:extLst>
                </a:gridCol>
                <a:gridCol w="411480">
                  <a:extLst>
                    <a:ext uri="{9D8B030D-6E8A-4147-A177-3AD203B41FA5}">
                      <a16:colId xmlns:a16="http://schemas.microsoft.com/office/drawing/2014/main" val="3230888069"/>
                    </a:ext>
                  </a:extLst>
                </a:gridCol>
                <a:gridCol w="411480">
                  <a:extLst>
                    <a:ext uri="{9D8B030D-6E8A-4147-A177-3AD203B41FA5}">
                      <a16:colId xmlns:a16="http://schemas.microsoft.com/office/drawing/2014/main" val="2375573097"/>
                    </a:ext>
                  </a:extLst>
                </a:gridCol>
                <a:gridCol w="411480">
                  <a:extLst>
                    <a:ext uri="{9D8B030D-6E8A-4147-A177-3AD203B41FA5}">
                      <a16:colId xmlns:a16="http://schemas.microsoft.com/office/drawing/2014/main" val="3841859188"/>
                    </a:ext>
                  </a:extLst>
                </a:gridCol>
                <a:gridCol w="1892807">
                  <a:extLst>
                    <a:ext uri="{9D8B030D-6E8A-4147-A177-3AD203B41FA5}">
                      <a16:colId xmlns:a16="http://schemas.microsoft.com/office/drawing/2014/main" val="2924582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257361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22:34:20</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recommends SCS Spreadable Butter. Do you know why? 
SCS Spreadable Butter is made with grass fed cow’s milk which makes it 100% natural and the goodness of vitamins A &amp; D make it a healthier choice. 
And the best part is that it is spreadable straight out of the refrigerator. 
Enjoy it on its own or add it to your recipes for that delicious buttery taste!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1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2223414339"/>
                  </a:ext>
                </a:extLst>
              </a:tr>
            </a:tbl>
          </a:graphicData>
        </a:graphic>
      </p:graphicFrame>
      <p:sp>
        <p:nvSpPr>
          <p:cNvPr id="4" name="Text Placeholder 3">
            <a:extLst>
              <a:ext uri="{FF2B5EF4-FFF2-40B4-BE49-F238E27FC236}">
                <a16:creationId xmlns:a16="http://schemas.microsoft.com/office/drawing/2014/main" id="{CA8751A5-31EC-411F-A0D8-DA9E71B71E9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17873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A07B2-1413-4105-B8D8-8EFFA4328F34}"/>
              </a:ext>
            </a:extLst>
          </p:cNvPr>
          <p:cNvSpPr>
            <a:spLocks noGrp="1"/>
          </p:cNvSpPr>
          <p:nvPr>
            <p:ph type="title"/>
          </p:nvPr>
        </p:nvSpPr>
        <p:spPr/>
        <p:txBody>
          <a:bodyPr/>
          <a:lstStyle/>
          <a:p>
            <a:r>
              <a:rPr lang="en-US"/>
              <a:t>Facebook Ads Costs Table | SCS Dairy MY - 13 of 25</a:t>
            </a:r>
          </a:p>
        </p:txBody>
      </p:sp>
      <p:graphicFrame>
        <p:nvGraphicFramePr>
          <p:cNvPr id="5" name="Table Placeholder 4">
            <a:extLst>
              <a:ext uri="{FF2B5EF4-FFF2-40B4-BE49-F238E27FC236}">
                <a16:creationId xmlns:a16="http://schemas.microsoft.com/office/drawing/2014/main" id="{0BB88BF9-FEED-4E97-9916-99C6B9632367}"/>
              </a:ext>
            </a:extLst>
          </p:cNvPr>
          <p:cNvGraphicFramePr>
            <a:graphicFrameLocks noGrp="1"/>
          </p:cNvGraphicFramePr>
          <p:nvPr>
            <p:ph type="tbl" sz="quarter" idx="13"/>
            <p:extLst>
              <p:ext uri="{D42A27DB-BD31-4B8C-83A1-F6EECF244321}">
                <p14:modId xmlns:p14="http://schemas.microsoft.com/office/powerpoint/2010/main" val="2107870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207927836"/>
                    </a:ext>
                  </a:extLst>
                </a:gridCol>
                <a:gridCol w="411480">
                  <a:extLst>
                    <a:ext uri="{9D8B030D-6E8A-4147-A177-3AD203B41FA5}">
                      <a16:colId xmlns:a16="http://schemas.microsoft.com/office/drawing/2014/main" val="1479242609"/>
                    </a:ext>
                  </a:extLst>
                </a:gridCol>
                <a:gridCol w="411480">
                  <a:extLst>
                    <a:ext uri="{9D8B030D-6E8A-4147-A177-3AD203B41FA5}">
                      <a16:colId xmlns:a16="http://schemas.microsoft.com/office/drawing/2014/main" val="3460515684"/>
                    </a:ext>
                  </a:extLst>
                </a:gridCol>
                <a:gridCol w="411480">
                  <a:extLst>
                    <a:ext uri="{9D8B030D-6E8A-4147-A177-3AD203B41FA5}">
                      <a16:colId xmlns:a16="http://schemas.microsoft.com/office/drawing/2014/main" val="3643663926"/>
                    </a:ext>
                  </a:extLst>
                </a:gridCol>
                <a:gridCol w="411480">
                  <a:extLst>
                    <a:ext uri="{9D8B030D-6E8A-4147-A177-3AD203B41FA5}">
                      <a16:colId xmlns:a16="http://schemas.microsoft.com/office/drawing/2014/main" val="2563385253"/>
                    </a:ext>
                  </a:extLst>
                </a:gridCol>
                <a:gridCol w="411480">
                  <a:extLst>
                    <a:ext uri="{9D8B030D-6E8A-4147-A177-3AD203B41FA5}">
                      <a16:colId xmlns:a16="http://schemas.microsoft.com/office/drawing/2014/main" val="3962044427"/>
                    </a:ext>
                  </a:extLst>
                </a:gridCol>
                <a:gridCol w="411480">
                  <a:extLst>
                    <a:ext uri="{9D8B030D-6E8A-4147-A177-3AD203B41FA5}">
                      <a16:colId xmlns:a16="http://schemas.microsoft.com/office/drawing/2014/main" val="3260034562"/>
                    </a:ext>
                  </a:extLst>
                </a:gridCol>
                <a:gridCol w="411480">
                  <a:extLst>
                    <a:ext uri="{9D8B030D-6E8A-4147-A177-3AD203B41FA5}">
                      <a16:colId xmlns:a16="http://schemas.microsoft.com/office/drawing/2014/main" val="1109078493"/>
                    </a:ext>
                  </a:extLst>
                </a:gridCol>
                <a:gridCol w="411480">
                  <a:extLst>
                    <a:ext uri="{9D8B030D-6E8A-4147-A177-3AD203B41FA5}">
                      <a16:colId xmlns:a16="http://schemas.microsoft.com/office/drawing/2014/main" val="380607911"/>
                    </a:ext>
                  </a:extLst>
                </a:gridCol>
                <a:gridCol w="411480">
                  <a:extLst>
                    <a:ext uri="{9D8B030D-6E8A-4147-A177-3AD203B41FA5}">
                      <a16:colId xmlns:a16="http://schemas.microsoft.com/office/drawing/2014/main" val="2530867043"/>
                    </a:ext>
                  </a:extLst>
                </a:gridCol>
                <a:gridCol w="1892807">
                  <a:extLst>
                    <a:ext uri="{9D8B030D-6E8A-4147-A177-3AD203B41FA5}">
                      <a16:colId xmlns:a16="http://schemas.microsoft.com/office/drawing/2014/main" val="1675115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29737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18:33:28</a:t>
                      </a:r>
                      <a:r>
                        <a:rPr kumimoji="0" lang="en-US" sz="1000" b="0" i="0" u="none" strike="noStrike" kern="1200" cap="none" spc="0" normalizeH="0" baseline="0" noProof="0">
                          <a:ln>
                            <a:noFill/>
                          </a:ln>
                          <a:solidFill>
                            <a:prstClr val="black"/>
                          </a:solidFill>
                          <a:effectLst/>
                          <a:uLnTx/>
                          <a:uFillTx/>
                          <a:latin typeface="+mn-lt"/>
                          <a:ea typeface="+mn-ea"/>
                          <a:cs typeface="+mn-cs"/>
                        </a:rPr>
                        <a:t>
 SCS Butter is the No.1 choice of Chef Siti Mastura. Do you want to know why she chooses SCS Butter?
Watch this video and let Chef Siti Mastura tell you what makes SCS Butter her No.1 choice.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1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575913439"/>
                  </a:ext>
                </a:extLst>
              </a:tr>
            </a:tbl>
          </a:graphicData>
        </a:graphic>
      </p:graphicFrame>
      <p:sp>
        <p:nvSpPr>
          <p:cNvPr id="4" name="Text Placeholder 3">
            <a:extLst>
              <a:ext uri="{FF2B5EF4-FFF2-40B4-BE49-F238E27FC236}">
                <a16:creationId xmlns:a16="http://schemas.microsoft.com/office/drawing/2014/main" id="{DE74AAEF-4EF6-4C9E-9CA6-F4D0BD4CF7E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730427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AE33E-374D-48FF-9B2E-842A848AE8EA}"/>
              </a:ext>
            </a:extLst>
          </p:cNvPr>
          <p:cNvSpPr>
            <a:spLocks noGrp="1"/>
          </p:cNvSpPr>
          <p:nvPr>
            <p:ph type="title"/>
          </p:nvPr>
        </p:nvSpPr>
        <p:spPr/>
        <p:txBody>
          <a:bodyPr/>
          <a:lstStyle/>
          <a:p>
            <a:r>
              <a:rPr lang="en-US"/>
              <a:t>Facebook Ads Costs Table | SCS Dairy MY - 14 of 25</a:t>
            </a:r>
          </a:p>
        </p:txBody>
      </p:sp>
      <p:graphicFrame>
        <p:nvGraphicFramePr>
          <p:cNvPr id="5" name="Table Placeholder 4">
            <a:extLst>
              <a:ext uri="{FF2B5EF4-FFF2-40B4-BE49-F238E27FC236}">
                <a16:creationId xmlns:a16="http://schemas.microsoft.com/office/drawing/2014/main" id="{4B4A71AE-2429-496A-B32A-87B810FC28B5}"/>
              </a:ext>
            </a:extLst>
          </p:cNvPr>
          <p:cNvGraphicFramePr>
            <a:graphicFrameLocks noGrp="1"/>
          </p:cNvGraphicFramePr>
          <p:nvPr>
            <p:ph type="tbl" sz="quarter" idx="13"/>
            <p:extLst>
              <p:ext uri="{D42A27DB-BD31-4B8C-83A1-F6EECF244321}">
                <p14:modId xmlns:p14="http://schemas.microsoft.com/office/powerpoint/2010/main" val="2666980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315134316"/>
                    </a:ext>
                  </a:extLst>
                </a:gridCol>
                <a:gridCol w="411480">
                  <a:extLst>
                    <a:ext uri="{9D8B030D-6E8A-4147-A177-3AD203B41FA5}">
                      <a16:colId xmlns:a16="http://schemas.microsoft.com/office/drawing/2014/main" val="3045840253"/>
                    </a:ext>
                  </a:extLst>
                </a:gridCol>
                <a:gridCol w="411480">
                  <a:extLst>
                    <a:ext uri="{9D8B030D-6E8A-4147-A177-3AD203B41FA5}">
                      <a16:colId xmlns:a16="http://schemas.microsoft.com/office/drawing/2014/main" val="2264784213"/>
                    </a:ext>
                  </a:extLst>
                </a:gridCol>
                <a:gridCol w="411480">
                  <a:extLst>
                    <a:ext uri="{9D8B030D-6E8A-4147-A177-3AD203B41FA5}">
                      <a16:colId xmlns:a16="http://schemas.microsoft.com/office/drawing/2014/main" val="1802497483"/>
                    </a:ext>
                  </a:extLst>
                </a:gridCol>
                <a:gridCol w="411480">
                  <a:extLst>
                    <a:ext uri="{9D8B030D-6E8A-4147-A177-3AD203B41FA5}">
                      <a16:colId xmlns:a16="http://schemas.microsoft.com/office/drawing/2014/main" val="778643723"/>
                    </a:ext>
                  </a:extLst>
                </a:gridCol>
                <a:gridCol w="411480">
                  <a:extLst>
                    <a:ext uri="{9D8B030D-6E8A-4147-A177-3AD203B41FA5}">
                      <a16:colId xmlns:a16="http://schemas.microsoft.com/office/drawing/2014/main" val="4268656565"/>
                    </a:ext>
                  </a:extLst>
                </a:gridCol>
                <a:gridCol w="411480">
                  <a:extLst>
                    <a:ext uri="{9D8B030D-6E8A-4147-A177-3AD203B41FA5}">
                      <a16:colId xmlns:a16="http://schemas.microsoft.com/office/drawing/2014/main" val="242140466"/>
                    </a:ext>
                  </a:extLst>
                </a:gridCol>
                <a:gridCol w="411480">
                  <a:extLst>
                    <a:ext uri="{9D8B030D-6E8A-4147-A177-3AD203B41FA5}">
                      <a16:colId xmlns:a16="http://schemas.microsoft.com/office/drawing/2014/main" val="1688003395"/>
                    </a:ext>
                  </a:extLst>
                </a:gridCol>
                <a:gridCol w="411480">
                  <a:extLst>
                    <a:ext uri="{9D8B030D-6E8A-4147-A177-3AD203B41FA5}">
                      <a16:colId xmlns:a16="http://schemas.microsoft.com/office/drawing/2014/main" val="3957799724"/>
                    </a:ext>
                  </a:extLst>
                </a:gridCol>
                <a:gridCol w="411480">
                  <a:extLst>
                    <a:ext uri="{9D8B030D-6E8A-4147-A177-3AD203B41FA5}">
                      <a16:colId xmlns:a16="http://schemas.microsoft.com/office/drawing/2014/main" val="932625166"/>
                    </a:ext>
                  </a:extLst>
                </a:gridCol>
                <a:gridCol w="1892807">
                  <a:extLst>
                    <a:ext uri="{9D8B030D-6E8A-4147-A177-3AD203B41FA5}">
                      <a16:colId xmlns:a16="http://schemas.microsoft.com/office/drawing/2014/main" val="4276732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491522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18:33:27</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recommends SCS Spreadable Butter. Do you know why? 
SCS Spreadable Butter is made with grass fed cow’s milk which makes it 100% natural and the goodness of vitamins A &amp; D make it a healthier choice. 
And the best part is that it is spreadable straight out of the refrigerator. 
Enjoy it on its own or add it to your recipes for that delicious buttery taste!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1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3978850281"/>
                  </a:ext>
                </a:extLst>
              </a:tr>
            </a:tbl>
          </a:graphicData>
        </a:graphic>
      </p:graphicFrame>
      <p:sp>
        <p:nvSpPr>
          <p:cNvPr id="4" name="Text Placeholder 3">
            <a:extLst>
              <a:ext uri="{FF2B5EF4-FFF2-40B4-BE49-F238E27FC236}">
                <a16:creationId xmlns:a16="http://schemas.microsoft.com/office/drawing/2014/main" id="{ED25F223-03BB-4B25-B99A-D0654CD4303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7615475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B8925-3A6A-44AC-AF0A-6E0D7F78130B}"/>
              </a:ext>
            </a:extLst>
          </p:cNvPr>
          <p:cNvSpPr>
            <a:spLocks noGrp="1"/>
          </p:cNvSpPr>
          <p:nvPr>
            <p:ph type="title"/>
          </p:nvPr>
        </p:nvSpPr>
        <p:spPr/>
        <p:txBody>
          <a:bodyPr/>
          <a:lstStyle/>
          <a:p>
            <a:r>
              <a:rPr lang="en-US"/>
              <a:t>Facebook Ads Costs Table | SCS Dairy MY - 15 of 25</a:t>
            </a:r>
          </a:p>
        </p:txBody>
      </p:sp>
      <p:graphicFrame>
        <p:nvGraphicFramePr>
          <p:cNvPr id="5" name="Table Placeholder 4">
            <a:extLst>
              <a:ext uri="{FF2B5EF4-FFF2-40B4-BE49-F238E27FC236}">
                <a16:creationId xmlns:a16="http://schemas.microsoft.com/office/drawing/2014/main" id="{142519CF-F68A-4E81-A533-C3C17AA6F325}"/>
              </a:ext>
            </a:extLst>
          </p:cNvPr>
          <p:cNvGraphicFramePr>
            <a:graphicFrameLocks noGrp="1"/>
          </p:cNvGraphicFramePr>
          <p:nvPr>
            <p:ph type="tbl" sz="quarter" idx="13"/>
            <p:extLst>
              <p:ext uri="{D42A27DB-BD31-4B8C-83A1-F6EECF244321}">
                <p14:modId xmlns:p14="http://schemas.microsoft.com/office/powerpoint/2010/main" val="3225348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906259933"/>
                    </a:ext>
                  </a:extLst>
                </a:gridCol>
                <a:gridCol w="411480">
                  <a:extLst>
                    <a:ext uri="{9D8B030D-6E8A-4147-A177-3AD203B41FA5}">
                      <a16:colId xmlns:a16="http://schemas.microsoft.com/office/drawing/2014/main" val="410338617"/>
                    </a:ext>
                  </a:extLst>
                </a:gridCol>
                <a:gridCol w="411480">
                  <a:extLst>
                    <a:ext uri="{9D8B030D-6E8A-4147-A177-3AD203B41FA5}">
                      <a16:colId xmlns:a16="http://schemas.microsoft.com/office/drawing/2014/main" val="2579930839"/>
                    </a:ext>
                  </a:extLst>
                </a:gridCol>
                <a:gridCol w="411480">
                  <a:extLst>
                    <a:ext uri="{9D8B030D-6E8A-4147-A177-3AD203B41FA5}">
                      <a16:colId xmlns:a16="http://schemas.microsoft.com/office/drawing/2014/main" val="967901679"/>
                    </a:ext>
                  </a:extLst>
                </a:gridCol>
                <a:gridCol w="411480">
                  <a:extLst>
                    <a:ext uri="{9D8B030D-6E8A-4147-A177-3AD203B41FA5}">
                      <a16:colId xmlns:a16="http://schemas.microsoft.com/office/drawing/2014/main" val="623256373"/>
                    </a:ext>
                  </a:extLst>
                </a:gridCol>
                <a:gridCol w="411480">
                  <a:extLst>
                    <a:ext uri="{9D8B030D-6E8A-4147-A177-3AD203B41FA5}">
                      <a16:colId xmlns:a16="http://schemas.microsoft.com/office/drawing/2014/main" val="969082231"/>
                    </a:ext>
                  </a:extLst>
                </a:gridCol>
                <a:gridCol w="411480">
                  <a:extLst>
                    <a:ext uri="{9D8B030D-6E8A-4147-A177-3AD203B41FA5}">
                      <a16:colId xmlns:a16="http://schemas.microsoft.com/office/drawing/2014/main" val="3064537931"/>
                    </a:ext>
                  </a:extLst>
                </a:gridCol>
                <a:gridCol w="411480">
                  <a:extLst>
                    <a:ext uri="{9D8B030D-6E8A-4147-A177-3AD203B41FA5}">
                      <a16:colId xmlns:a16="http://schemas.microsoft.com/office/drawing/2014/main" val="1369499723"/>
                    </a:ext>
                  </a:extLst>
                </a:gridCol>
                <a:gridCol w="411480">
                  <a:extLst>
                    <a:ext uri="{9D8B030D-6E8A-4147-A177-3AD203B41FA5}">
                      <a16:colId xmlns:a16="http://schemas.microsoft.com/office/drawing/2014/main" val="913754517"/>
                    </a:ext>
                  </a:extLst>
                </a:gridCol>
                <a:gridCol w="411480">
                  <a:extLst>
                    <a:ext uri="{9D8B030D-6E8A-4147-A177-3AD203B41FA5}">
                      <a16:colId xmlns:a16="http://schemas.microsoft.com/office/drawing/2014/main" val="3442921140"/>
                    </a:ext>
                  </a:extLst>
                </a:gridCol>
                <a:gridCol w="1892807">
                  <a:extLst>
                    <a:ext uri="{9D8B030D-6E8A-4147-A177-3AD203B41FA5}">
                      <a16:colId xmlns:a16="http://schemas.microsoft.com/office/drawing/2014/main" val="3118545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168537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18:33:27</a:t>
                      </a:r>
                      <a:r>
                        <a:rPr kumimoji="0" lang="en-US" sz="1000" b="0" i="0" u="none" strike="noStrike" kern="1200" cap="none" spc="0" normalizeH="0" baseline="0" noProof="0">
                          <a:ln>
                            <a:noFill/>
                          </a:ln>
                          <a:solidFill>
                            <a:prstClr val="black"/>
                          </a:solidFill>
                          <a:effectLst/>
                          <a:uLnTx/>
                          <a:uFillTx/>
                          <a:latin typeface="+mn-lt"/>
                          <a:ea typeface="+mn-ea"/>
                          <a:cs typeface="+mn-cs"/>
                        </a:rPr>
                        <a:t>
 Your search for good butter ends here! SCS Butter is the answer for all your buttery needs! 
Made with pure and fresh milk of grass-fed cows, SCS Butter is 100% natural. A special double churn process results in rich, creamy, smooth and delicious butter which is perfect for spreading, baking and cooking.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1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2311760898"/>
                  </a:ext>
                </a:extLst>
              </a:tr>
            </a:tbl>
          </a:graphicData>
        </a:graphic>
      </p:graphicFrame>
      <p:sp>
        <p:nvSpPr>
          <p:cNvPr id="4" name="Text Placeholder 3">
            <a:extLst>
              <a:ext uri="{FF2B5EF4-FFF2-40B4-BE49-F238E27FC236}">
                <a16:creationId xmlns:a16="http://schemas.microsoft.com/office/drawing/2014/main" id="{688176D1-E8DD-4770-AC18-0209C2018A2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0583350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F79C1-1287-4663-BBDD-3A69EE158C0E}"/>
              </a:ext>
            </a:extLst>
          </p:cNvPr>
          <p:cNvSpPr>
            <a:spLocks noGrp="1"/>
          </p:cNvSpPr>
          <p:nvPr>
            <p:ph type="title"/>
          </p:nvPr>
        </p:nvSpPr>
        <p:spPr/>
        <p:txBody>
          <a:bodyPr/>
          <a:lstStyle/>
          <a:p>
            <a:r>
              <a:rPr lang="en-US"/>
              <a:t>Facebook Ads Costs Table | SCS Dairy MY - 16 of 25</a:t>
            </a:r>
          </a:p>
        </p:txBody>
      </p:sp>
      <p:graphicFrame>
        <p:nvGraphicFramePr>
          <p:cNvPr id="5" name="Table Placeholder 4">
            <a:extLst>
              <a:ext uri="{FF2B5EF4-FFF2-40B4-BE49-F238E27FC236}">
                <a16:creationId xmlns:a16="http://schemas.microsoft.com/office/drawing/2014/main" id="{27AF993E-0C34-4F3E-ABF9-BB445981EE83}"/>
              </a:ext>
            </a:extLst>
          </p:cNvPr>
          <p:cNvGraphicFramePr>
            <a:graphicFrameLocks noGrp="1"/>
          </p:cNvGraphicFramePr>
          <p:nvPr>
            <p:ph type="tbl" sz="quarter" idx="13"/>
            <p:extLst>
              <p:ext uri="{D42A27DB-BD31-4B8C-83A1-F6EECF244321}">
                <p14:modId xmlns:p14="http://schemas.microsoft.com/office/powerpoint/2010/main" val="2910562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035799938"/>
                    </a:ext>
                  </a:extLst>
                </a:gridCol>
                <a:gridCol w="411480">
                  <a:extLst>
                    <a:ext uri="{9D8B030D-6E8A-4147-A177-3AD203B41FA5}">
                      <a16:colId xmlns:a16="http://schemas.microsoft.com/office/drawing/2014/main" val="600821085"/>
                    </a:ext>
                  </a:extLst>
                </a:gridCol>
                <a:gridCol w="411480">
                  <a:extLst>
                    <a:ext uri="{9D8B030D-6E8A-4147-A177-3AD203B41FA5}">
                      <a16:colId xmlns:a16="http://schemas.microsoft.com/office/drawing/2014/main" val="2197114595"/>
                    </a:ext>
                  </a:extLst>
                </a:gridCol>
                <a:gridCol w="411480">
                  <a:extLst>
                    <a:ext uri="{9D8B030D-6E8A-4147-A177-3AD203B41FA5}">
                      <a16:colId xmlns:a16="http://schemas.microsoft.com/office/drawing/2014/main" val="446731567"/>
                    </a:ext>
                  </a:extLst>
                </a:gridCol>
                <a:gridCol w="411480">
                  <a:extLst>
                    <a:ext uri="{9D8B030D-6E8A-4147-A177-3AD203B41FA5}">
                      <a16:colId xmlns:a16="http://schemas.microsoft.com/office/drawing/2014/main" val="2740143566"/>
                    </a:ext>
                  </a:extLst>
                </a:gridCol>
                <a:gridCol w="411480">
                  <a:extLst>
                    <a:ext uri="{9D8B030D-6E8A-4147-A177-3AD203B41FA5}">
                      <a16:colId xmlns:a16="http://schemas.microsoft.com/office/drawing/2014/main" val="93677697"/>
                    </a:ext>
                  </a:extLst>
                </a:gridCol>
                <a:gridCol w="411480">
                  <a:extLst>
                    <a:ext uri="{9D8B030D-6E8A-4147-A177-3AD203B41FA5}">
                      <a16:colId xmlns:a16="http://schemas.microsoft.com/office/drawing/2014/main" val="3756768204"/>
                    </a:ext>
                  </a:extLst>
                </a:gridCol>
                <a:gridCol w="411480">
                  <a:extLst>
                    <a:ext uri="{9D8B030D-6E8A-4147-A177-3AD203B41FA5}">
                      <a16:colId xmlns:a16="http://schemas.microsoft.com/office/drawing/2014/main" val="1264822432"/>
                    </a:ext>
                  </a:extLst>
                </a:gridCol>
                <a:gridCol w="411480">
                  <a:extLst>
                    <a:ext uri="{9D8B030D-6E8A-4147-A177-3AD203B41FA5}">
                      <a16:colId xmlns:a16="http://schemas.microsoft.com/office/drawing/2014/main" val="2150163051"/>
                    </a:ext>
                  </a:extLst>
                </a:gridCol>
                <a:gridCol w="411480">
                  <a:extLst>
                    <a:ext uri="{9D8B030D-6E8A-4147-A177-3AD203B41FA5}">
                      <a16:colId xmlns:a16="http://schemas.microsoft.com/office/drawing/2014/main" val="3521305921"/>
                    </a:ext>
                  </a:extLst>
                </a:gridCol>
                <a:gridCol w="1892807">
                  <a:extLst>
                    <a:ext uri="{9D8B030D-6E8A-4147-A177-3AD203B41FA5}">
                      <a16:colId xmlns:a16="http://schemas.microsoft.com/office/drawing/2014/main" val="3416356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720803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18:33:26</a:t>
                      </a:r>
                      <a:r>
                        <a:rPr kumimoji="0" lang="en-US" sz="1000" b="0" i="0" u="none" strike="noStrike" kern="1200" cap="none" spc="0" normalizeH="0" baseline="0" noProof="0">
                          <a:ln>
                            <a:noFill/>
                          </a:ln>
                          <a:solidFill>
                            <a:prstClr val="black"/>
                          </a:solidFill>
                          <a:effectLst/>
                          <a:uLnTx/>
                          <a:uFillTx/>
                          <a:latin typeface="+mn-lt"/>
                          <a:ea typeface="+mn-ea"/>
                          <a:cs typeface="+mn-cs"/>
                        </a:rPr>
                        <a:t>
 SCS Butter is the No.1 choice of Chef Siti Mastura. Do you want to know why she chooses SCS Butter?
Watch this video and let Chef Siti Mastura tell you what makes SCS Butter her No.1 choice.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1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2148793159"/>
                  </a:ext>
                </a:extLst>
              </a:tr>
            </a:tbl>
          </a:graphicData>
        </a:graphic>
      </p:graphicFrame>
      <p:sp>
        <p:nvSpPr>
          <p:cNvPr id="4" name="Text Placeholder 3">
            <a:extLst>
              <a:ext uri="{FF2B5EF4-FFF2-40B4-BE49-F238E27FC236}">
                <a16:creationId xmlns:a16="http://schemas.microsoft.com/office/drawing/2014/main" id="{9844EDB3-94ED-4738-BAC9-5915D7F36A3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987666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45393-D0FC-417E-B66C-52C7564C807D}"/>
              </a:ext>
            </a:extLst>
          </p:cNvPr>
          <p:cNvSpPr>
            <a:spLocks noGrp="1"/>
          </p:cNvSpPr>
          <p:nvPr>
            <p:ph type="title"/>
          </p:nvPr>
        </p:nvSpPr>
        <p:spPr/>
        <p:txBody>
          <a:bodyPr/>
          <a:lstStyle/>
          <a:p>
            <a:r>
              <a:rPr lang="en-US"/>
              <a:t>Facebook Ads Costs Table | SCS Dairy MY - 17 of 25</a:t>
            </a:r>
          </a:p>
        </p:txBody>
      </p:sp>
      <p:graphicFrame>
        <p:nvGraphicFramePr>
          <p:cNvPr id="5" name="Table Placeholder 4">
            <a:extLst>
              <a:ext uri="{FF2B5EF4-FFF2-40B4-BE49-F238E27FC236}">
                <a16:creationId xmlns:a16="http://schemas.microsoft.com/office/drawing/2014/main" id="{2B439637-3EE7-48B9-A005-A7D58BD4681C}"/>
              </a:ext>
            </a:extLst>
          </p:cNvPr>
          <p:cNvGraphicFramePr>
            <a:graphicFrameLocks noGrp="1"/>
          </p:cNvGraphicFramePr>
          <p:nvPr>
            <p:ph type="tbl" sz="quarter" idx="13"/>
            <p:extLst>
              <p:ext uri="{D42A27DB-BD31-4B8C-83A1-F6EECF244321}">
                <p14:modId xmlns:p14="http://schemas.microsoft.com/office/powerpoint/2010/main" val="91980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218403888"/>
                    </a:ext>
                  </a:extLst>
                </a:gridCol>
                <a:gridCol w="411480">
                  <a:extLst>
                    <a:ext uri="{9D8B030D-6E8A-4147-A177-3AD203B41FA5}">
                      <a16:colId xmlns:a16="http://schemas.microsoft.com/office/drawing/2014/main" val="3100772992"/>
                    </a:ext>
                  </a:extLst>
                </a:gridCol>
                <a:gridCol w="411480">
                  <a:extLst>
                    <a:ext uri="{9D8B030D-6E8A-4147-A177-3AD203B41FA5}">
                      <a16:colId xmlns:a16="http://schemas.microsoft.com/office/drawing/2014/main" val="3475907099"/>
                    </a:ext>
                  </a:extLst>
                </a:gridCol>
                <a:gridCol w="411480">
                  <a:extLst>
                    <a:ext uri="{9D8B030D-6E8A-4147-A177-3AD203B41FA5}">
                      <a16:colId xmlns:a16="http://schemas.microsoft.com/office/drawing/2014/main" val="82919331"/>
                    </a:ext>
                  </a:extLst>
                </a:gridCol>
                <a:gridCol w="411480">
                  <a:extLst>
                    <a:ext uri="{9D8B030D-6E8A-4147-A177-3AD203B41FA5}">
                      <a16:colId xmlns:a16="http://schemas.microsoft.com/office/drawing/2014/main" val="2965498578"/>
                    </a:ext>
                  </a:extLst>
                </a:gridCol>
                <a:gridCol w="411480">
                  <a:extLst>
                    <a:ext uri="{9D8B030D-6E8A-4147-A177-3AD203B41FA5}">
                      <a16:colId xmlns:a16="http://schemas.microsoft.com/office/drawing/2014/main" val="4055849764"/>
                    </a:ext>
                  </a:extLst>
                </a:gridCol>
                <a:gridCol w="411480">
                  <a:extLst>
                    <a:ext uri="{9D8B030D-6E8A-4147-A177-3AD203B41FA5}">
                      <a16:colId xmlns:a16="http://schemas.microsoft.com/office/drawing/2014/main" val="3409573394"/>
                    </a:ext>
                  </a:extLst>
                </a:gridCol>
                <a:gridCol w="411480">
                  <a:extLst>
                    <a:ext uri="{9D8B030D-6E8A-4147-A177-3AD203B41FA5}">
                      <a16:colId xmlns:a16="http://schemas.microsoft.com/office/drawing/2014/main" val="4034059462"/>
                    </a:ext>
                  </a:extLst>
                </a:gridCol>
                <a:gridCol w="411480">
                  <a:extLst>
                    <a:ext uri="{9D8B030D-6E8A-4147-A177-3AD203B41FA5}">
                      <a16:colId xmlns:a16="http://schemas.microsoft.com/office/drawing/2014/main" val="887940767"/>
                    </a:ext>
                  </a:extLst>
                </a:gridCol>
                <a:gridCol w="411480">
                  <a:extLst>
                    <a:ext uri="{9D8B030D-6E8A-4147-A177-3AD203B41FA5}">
                      <a16:colId xmlns:a16="http://schemas.microsoft.com/office/drawing/2014/main" val="1579854444"/>
                    </a:ext>
                  </a:extLst>
                </a:gridCol>
                <a:gridCol w="1892807">
                  <a:extLst>
                    <a:ext uri="{9D8B030D-6E8A-4147-A177-3AD203B41FA5}">
                      <a16:colId xmlns:a16="http://schemas.microsoft.com/office/drawing/2014/main" val="841534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604025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18:33:25</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recommends SCS Spreadable Butter. Do you know why? 
SCS Spreadable Butter is made with grass fed cow’s milk which makes it 100% natural and the goodness of vitamins A &amp; D make it a healthier choice. 
And the best part is that it is spreadable straight out of the refrigerator. 
Enjoy it on its own or add it to your recipes for that delicious buttery taste!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1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3020482291"/>
                  </a:ext>
                </a:extLst>
              </a:tr>
            </a:tbl>
          </a:graphicData>
        </a:graphic>
      </p:graphicFrame>
      <p:sp>
        <p:nvSpPr>
          <p:cNvPr id="4" name="Text Placeholder 3">
            <a:extLst>
              <a:ext uri="{FF2B5EF4-FFF2-40B4-BE49-F238E27FC236}">
                <a16:creationId xmlns:a16="http://schemas.microsoft.com/office/drawing/2014/main" id="{30928FBF-6F9F-4CDA-A866-11C4FDCA214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3078283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05370-BDEB-44E5-9FB5-814852427881}"/>
              </a:ext>
            </a:extLst>
          </p:cNvPr>
          <p:cNvSpPr>
            <a:spLocks noGrp="1"/>
          </p:cNvSpPr>
          <p:nvPr>
            <p:ph type="title"/>
          </p:nvPr>
        </p:nvSpPr>
        <p:spPr/>
        <p:txBody>
          <a:bodyPr/>
          <a:lstStyle/>
          <a:p>
            <a:r>
              <a:rPr lang="en-US"/>
              <a:t>Facebook Ads Costs Table | SCS Dairy MY - 18 of 25</a:t>
            </a:r>
          </a:p>
        </p:txBody>
      </p:sp>
      <p:graphicFrame>
        <p:nvGraphicFramePr>
          <p:cNvPr id="5" name="Table Placeholder 4">
            <a:extLst>
              <a:ext uri="{FF2B5EF4-FFF2-40B4-BE49-F238E27FC236}">
                <a16:creationId xmlns:a16="http://schemas.microsoft.com/office/drawing/2014/main" id="{851141FC-85AA-4FD4-9D10-9BB929352000}"/>
              </a:ext>
            </a:extLst>
          </p:cNvPr>
          <p:cNvGraphicFramePr>
            <a:graphicFrameLocks noGrp="1"/>
          </p:cNvGraphicFramePr>
          <p:nvPr>
            <p:ph type="tbl" sz="quarter" idx="13"/>
            <p:extLst>
              <p:ext uri="{D42A27DB-BD31-4B8C-83A1-F6EECF244321}">
                <p14:modId xmlns:p14="http://schemas.microsoft.com/office/powerpoint/2010/main" val="1297903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56140608"/>
                    </a:ext>
                  </a:extLst>
                </a:gridCol>
                <a:gridCol w="411480">
                  <a:extLst>
                    <a:ext uri="{9D8B030D-6E8A-4147-A177-3AD203B41FA5}">
                      <a16:colId xmlns:a16="http://schemas.microsoft.com/office/drawing/2014/main" val="3099041583"/>
                    </a:ext>
                  </a:extLst>
                </a:gridCol>
                <a:gridCol w="411480">
                  <a:extLst>
                    <a:ext uri="{9D8B030D-6E8A-4147-A177-3AD203B41FA5}">
                      <a16:colId xmlns:a16="http://schemas.microsoft.com/office/drawing/2014/main" val="1290795607"/>
                    </a:ext>
                  </a:extLst>
                </a:gridCol>
                <a:gridCol w="411480">
                  <a:extLst>
                    <a:ext uri="{9D8B030D-6E8A-4147-A177-3AD203B41FA5}">
                      <a16:colId xmlns:a16="http://schemas.microsoft.com/office/drawing/2014/main" val="2959296464"/>
                    </a:ext>
                  </a:extLst>
                </a:gridCol>
                <a:gridCol w="411480">
                  <a:extLst>
                    <a:ext uri="{9D8B030D-6E8A-4147-A177-3AD203B41FA5}">
                      <a16:colId xmlns:a16="http://schemas.microsoft.com/office/drawing/2014/main" val="1440225195"/>
                    </a:ext>
                  </a:extLst>
                </a:gridCol>
                <a:gridCol w="411480">
                  <a:extLst>
                    <a:ext uri="{9D8B030D-6E8A-4147-A177-3AD203B41FA5}">
                      <a16:colId xmlns:a16="http://schemas.microsoft.com/office/drawing/2014/main" val="2544356235"/>
                    </a:ext>
                  </a:extLst>
                </a:gridCol>
                <a:gridCol w="411480">
                  <a:extLst>
                    <a:ext uri="{9D8B030D-6E8A-4147-A177-3AD203B41FA5}">
                      <a16:colId xmlns:a16="http://schemas.microsoft.com/office/drawing/2014/main" val="1424753351"/>
                    </a:ext>
                  </a:extLst>
                </a:gridCol>
                <a:gridCol w="411480">
                  <a:extLst>
                    <a:ext uri="{9D8B030D-6E8A-4147-A177-3AD203B41FA5}">
                      <a16:colId xmlns:a16="http://schemas.microsoft.com/office/drawing/2014/main" val="2737587038"/>
                    </a:ext>
                  </a:extLst>
                </a:gridCol>
                <a:gridCol w="411480">
                  <a:extLst>
                    <a:ext uri="{9D8B030D-6E8A-4147-A177-3AD203B41FA5}">
                      <a16:colId xmlns:a16="http://schemas.microsoft.com/office/drawing/2014/main" val="2440870117"/>
                    </a:ext>
                  </a:extLst>
                </a:gridCol>
                <a:gridCol w="411480">
                  <a:extLst>
                    <a:ext uri="{9D8B030D-6E8A-4147-A177-3AD203B41FA5}">
                      <a16:colId xmlns:a16="http://schemas.microsoft.com/office/drawing/2014/main" val="3553553126"/>
                    </a:ext>
                  </a:extLst>
                </a:gridCol>
                <a:gridCol w="1892807">
                  <a:extLst>
                    <a:ext uri="{9D8B030D-6E8A-4147-A177-3AD203B41FA5}">
                      <a16:colId xmlns:a16="http://schemas.microsoft.com/office/drawing/2014/main" val="878030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601691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18:33:25</a:t>
                      </a:r>
                      <a:r>
                        <a:rPr kumimoji="0" lang="en-US" sz="1000" b="0" i="0" u="none" strike="noStrike" kern="1200" cap="none" spc="0" normalizeH="0" baseline="0" noProof="0">
                          <a:ln>
                            <a:noFill/>
                          </a:ln>
                          <a:solidFill>
                            <a:prstClr val="black"/>
                          </a:solidFill>
                          <a:effectLst/>
                          <a:uLnTx/>
                          <a:uFillTx/>
                          <a:latin typeface="+mn-lt"/>
                          <a:ea typeface="+mn-ea"/>
                          <a:cs typeface="+mn-cs"/>
                        </a:rPr>
                        <a:t>
 Your search for good butter ends here! SCS Butter is the answer for all your buttery needs! 
Made with pure and fresh milk of grass-fed cows, SCS Butter is 100% natural. A special double churn process results in rich, creamy, smooth and delicious butter which is perfect for spreading, baking and cooking.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1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2888985814"/>
                  </a:ext>
                </a:extLst>
              </a:tr>
            </a:tbl>
          </a:graphicData>
        </a:graphic>
      </p:graphicFrame>
      <p:sp>
        <p:nvSpPr>
          <p:cNvPr id="4" name="Text Placeholder 3">
            <a:extLst>
              <a:ext uri="{FF2B5EF4-FFF2-40B4-BE49-F238E27FC236}">
                <a16:creationId xmlns:a16="http://schemas.microsoft.com/office/drawing/2014/main" id="{A52ADD46-44DB-41A8-BAFB-F8989DDCA71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805869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B6E60-8339-42D0-B107-96B4AF34C20A}"/>
              </a:ext>
            </a:extLst>
          </p:cNvPr>
          <p:cNvSpPr>
            <a:spLocks noGrp="1"/>
          </p:cNvSpPr>
          <p:nvPr>
            <p:ph type="title"/>
          </p:nvPr>
        </p:nvSpPr>
        <p:spPr/>
        <p:txBody>
          <a:bodyPr/>
          <a:lstStyle/>
          <a:p>
            <a:r>
              <a:rPr lang="en-US"/>
              <a:t>Facebook Ads Costs Table | SCS Dairy MY - 19 of 25</a:t>
            </a:r>
          </a:p>
        </p:txBody>
      </p:sp>
      <p:graphicFrame>
        <p:nvGraphicFramePr>
          <p:cNvPr id="5" name="Table Placeholder 4">
            <a:extLst>
              <a:ext uri="{FF2B5EF4-FFF2-40B4-BE49-F238E27FC236}">
                <a16:creationId xmlns:a16="http://schemas.microsoft.com/office/drawing/2014/main" id="{60A7AE66-91DE-4FC4-9B8B-7622FD2A9CD4}"/>
              </a:ext>
            </a:extLst>
          </p:cNvPr>
          <p:cNvGraphicFramePr>
            <a:graphicFrameLocks noGrp="1"/>
          </p:cNvGraphicFramePr>
          <p:nvPr>
            <p:ph type="tbl" sz="quarter" idx="13"/>
            <p:extLst>
              <p:ext uri="{D42A27DB-BD31-4B8C-83A1-F6EECF244321}">
                <p14:modId xmlns:p14="http://schemas.microsoft.com/office/powerpoint/2010/main" val="2062001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463547948"/>
                    </a:ext>
                  </a:extLst>
                </a:gridCol>
                <a:gridCol w="411480">
                  <a:extLst>
                    <a:ext uri="{9D8B030D-6E8A-4147-A177-3AD203B41FA5}">
                      <a16:colId xmlns:a16="http://schemas.microsoft.com/office/drawing/2014/main" val="1439537757"/>
                    </a:ext>
                  </a:extLst>
                </a:gridCol>
                <a:gridCol w="411480">
                  <a:extLst>
                    <a:ext uri="{9D8B030D-6E8A-4147-A177-3AD203B41FA5}">
                      <a16:colId xmlns:a16="http://schemas.microsoft.com/office/drawing/2014/main" val="671185897"/>
                    </a:ext>
                  </a:extLst>
                </a:gridCol>
                <a:gridCol w="411480">
                  <a:extLst>
                    <a:ext uri="{9D8B030D-6E8A-4147-A177-3AD203B41FA5}">
                      <a16:colId xmlns:a16="http://schemas.microsoft.com/office/drawing/2014/main" val="4079965375"/>
                    </a:ext>
                  </a:extLst>
                </a:gridCol>
                <a:gridCol w="411480">
                  <a:extLst>
                    <a:ext uri="{9D8B030D-6E8A-4147-A177-3AD203B41FA5}">
                      <a16:colId xmlns:a16="http://schemas.microsoft.com/office/drawing/2014/main" val="32921051"/>
                    </a:ext>
                  </a:extLst>
                </a:gridCol>
                <a:gridCol w="411480">
                  <a:extLst>
                    <a:ext uri="{9D8B030D-6E8A-4147-A177-3AD203B41FA5}">
                      <a16:colId xmlns:a16="http://schemas.microsoft.com/office/drawing/2014/main" val="4241239726"/>
                    </a:ext>
                  </a:extLst>
                </a:gridCol>
                <a:gridCol w="411480">
                  <a:extLst>
                    <a:ext uri="{9D8B030D-6E8A-4147-A177-3AD203B41FA5}">
                      <a16:colId xmlns:a16="http://schemas.microsoft.com/office/drawing/2014/main" val="3737985482"/>
                    </a:ext>
                  </a:extLst>
                </a:gridCol>
                <a:gridCol w="411480">
                  <a:extLst>
                    <a:ext uri="{9D8B030D-6E8A-4147-A177-3AD203B41FA5}">
                      <a16:colId xmlns:a16="http://schemas.microsoft.com/office/drawing/2014/main" val="4045772500"/>
                    </a:ext>
                  </a:extLst>
                </a:gridCol>
                <a:gridCol w="411480">
                  <a:extLst>
                    <a:ext uri="{9D8B030D-6E8A-4147-A177-3AD203B41FA5}">
                      <a16:colId xmlns:a16="http://schemas.microsoft.com/office/drawing/2014/main" val="1427000403"/>
                    </a:ext>
                  </a:extLst>
                </a:gridCol>
                <a:gridCol w="411480">
                  <a:extLst>
                    <a:ext uri="{9D8B030D-6E8A-4147-A177-3AD203B41FA5}">
                      <a16:colId xmlns:a16="http://schemas.microsoft.com/office/drawing/2014/main" val="766274012"/>
                    </a:ext>
                  </a:extLst>
                </a:gridCol>
                <a:gridCol w="1892807">
                  <a:extLst>
                    <a:ext uri="{9D8B030D-6E8A-4147-A177-3AD203B41FA5}">
                      <a16:colId xmlns:a16="http://schemas.microsoft.com/office/drawing/2014/main" val="2393507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842859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18:33:25</a:t>
                      </a:r>
                      <a:r>
                        <a:rPr kumimoji="0" lang="en-US" sz="1000" b="0" i="0" u="none" strike="noStrike" kern="1200" cap="none" spc="0" normalizeH="0" baseline="0" noProof="0">
                          <a:ln>
                            <a:noFill/>
                          </a:ln>
                          <a:solidFill>
                            <a:prstClr val="black"/>
                          </a:solidFill>
                          <a:effectLst/>
                          <a:uLnTx/>
                          <a:uFillTx/>
                          <a:latin typeface="+mn-lt"/>
                          <a:ea typeface="+mn-ea"/>
                          <a:cs typeface="+mn-cs"/>
                        </a:rPr>
                        <a:t>
 Your search for good butter ends here! SCS Butter is the answer for all your buttery needs! 
Made with pure and fresh milk of grass-fed cows, SCS Butter is 100% natural. A special double churn process results in rich, creamy, smooth and delicious butter which is perfect for spreading, baking and cooking.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1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2939318504"/>
                  </a:ext>
                </a:extLst>
              </a:tr>
            </a:tbl>
          </a:graphicData>
        </a:graphic>
      </p:graphicFrame>
      <p:sp>
        <p:nvSpPr>
          <p:cNvPr id="4" name="Text Placeholder 3">
            <a:extLst>
              <a:ext uri="{FF2B5EF4-FFF2-40B4-BE49-F238E27FC236}">
                <a16:creationId xmlns:a16="http://schemas.microsoft.com/office/drawing/2014/main" id="{65484B05-6010-4133-BAA8-197B1776B5A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877844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CC762-66B0-4877-8663-5BCEBDE93C99}"/>
              </a:ext>
            </a:extLst>
          </p:cNvPr>
          <p:cNvSpPr>
            <a:spLocks noGrp="1"/>
          </p:cNvSpPr>
          <p:nvPr>
            <p:ph type="title"/>
          </p:nvPr>
        </p:nvSpPr>
        <p:spPr/>
        <p:txBody>
          <a:bodyPr/>
          <a:lstStyle/>
          <a:p>
            <a:r>
              <a:rPr lang="en-US"/>
              <a:t>Facebook Ads Costs Table | SCS Dairy MY - 20 of 25</a:t>
            </a:r>
          </a:p>
        </p:txBody>
      </p:sp>
      <p:graphicFrame>
        <p:nvGraphicFramePr>
          <p:cNvPr id="5" name="Table Placeholder 4">
            <a:extLst>
              <a:ext uri="{FF2B5EF4-FFF2-40B4-BE49-F238E27FC236}">
                <a16:creationId xmlns:a16="http://schemas.microsoft.com/office/drawing/2014/main" id="{D759BC26-ECD1-464A-981E-D9FCDA4FE456}"/>
              </a:ext>
            </a:extLst>
          </p:cNvPr>
          <p:cNvGraphicFramePr>
            <a:graphicFrameLocks noGrp="1"/>
          </p:cNvGraphicFramePr>
          <p:nvPr>
            <p:ph type="tbl" sz="quarter" idx="13"/>
            <p:extLst>
              <p:ext uri="{D42A27DB-BD31-4B8C-83A1-F6EECF244321}">
                <p14:modId xmlns:p14="http://schemas.microsoft.com/office/powerpoint/2010/main" val="1866955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813648472"/>
                    </a:ext>
                  </a:extLst>
                </a:gridCol>
                <a:gridCol w="411480">
                  <a:extLst>
                    <a:ext uri="{9D8B030D-6E8A-4147-A177-3AD203B41FA5}">
                      <a16:colId xmlns:a16="http://schemas.microsoft.com/office/drawing/2014/main" val="2631499261"/>
                    </a:ext>
                  </a:extLst>
                </a:gridCol>
                <a:gridCol w="411480">
                  <a:extLst>
                    <a:ext uri="{9D8B030D-6E8A-4147-A177-3AD203B41FA5}">
                      <a16:colId xmlns:a16="http://schemas.microsoft.com/office/drawing/2014/main" val="1381475644"/>
                    </a:ext>
                  </a:extLst>
                </a:gridCol>
                <a:gridCol w="411480">
                  <a:extLst>
                    <a:ext uri="{9D8B030D-6E8A-4147-A177-3AD203B41FA5}">
                      <a16:colId xmlns:a16="http://schemas.microsoft.com/office/drawing/2014/main" val="774195301"/>
                    </a:ext>
                  </a:extLst>
                </a:gridCol>
                <a:gridCol w="411480">
                  <a:extLst>
                    <a:ext uri="{9D8B030D-6E8A-4147-A177-3AD203B41FA5}">
                      <a16:colId xmlns:a16="http://schemas.microsoft.com/office/drawing/2014/main" val="3131087372"/>
                    </a:ext>
                  </a:extLst>
                </a:gridCol>
                <a:gridCol w="411480">
                  <a:extLst>
                    <a:ext uri="{9D8B030D-6E8A-4147-A177-3AD203B41FA5}">
                      <a16:colId xmlns:a16="http://schemas.microsoft.com/office/drawing/2014/main" val="901266561"/>
                    </a:ext>
                  </a:extLst>
                </a:gridCol>
                <a:gridCol w="411480">
                  <a:extLst>
                    <a:ext uri="{9D8B030D-6E8A-4147-A177-3AD203B41FA5}">
                      <a16:colId xmlns:a16="http://schemas.microsoft.com/office/drawing/2014/main" val="621113458"/>
                    </a:ext>
                  </a:extLst>
                </a:gridCol>
                <a:gridCol w="411480">
                  <a:extLst>
                    <a:ext uri="{9D8B030D-6E8A-4147-A177-3AD203B41FA5}">
                      <a16:colId xmlns:a16="http://schemas.microsoft.com/office/drawing/2014/main" val="301349470"/>
                    </a:ext>
                  </a:extLst>
                </a:gridCol>
                <a:gridCol w="411480">
                  <a:extLst>
                    <a:ext uri="{9D8B030D-6E8A-4147-A177-3AD203B41FA5}">
                      <a16:colId xmlns:a16="http://schemas.microsoft.com/office/drawing/2014/main" val="959801717"/>
                    </a:ext>
                  </a:extLst>
                </a:gridCol>
                <a:gridCol w="411480">
                  <a:extLst>
                    <a:ext uri="{9D8B030D-6E8A-4147-A177-3AD203B41FA5}">
                      <a16:colId xmlns:a16="http://schemas.microsoft.com/office/drawing/2014/main" val="1299981597"/>
                    </a:ext>
                  </a:extLst>
                </a:gridCol>
                <a:gridCol w="1892807">
                  <a:extLst>
                    <a:ext uri="{9D8B030D-6E8A-4147-A177-3AD203B41FA5}">
                      <a16:colId xmlns:a16="http://schemas.microsoft.com/office/drawing/2014/main" val="2514069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3042153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18:33:24</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recommends SCS Spreadable Butter. Do you know why? 
SCS Spreadable Butter is made with grass fed cow’s milk which makes it 100% natural and the goodness of vitamins A &amp; D make it a healthier choice. 
And the best part is that it is spreadable straight out of the refrigerator. 
Enjoy it on its own or add it to your recipes for that delicious buttery taste!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1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127644473"/>
                  </a:ext>
                </a:extLst>
              </a:tr>
            </a:tbl>
          </a:graphicData>
        </a:graphic>
      </p:graphicFrame>
      <p:sp>
        <p:nvSpPr>
          <p:cNvPr id="4" name="Text Placeholder 3">
            <a:extLst>
              <a:ext uri="{FF2B5EF4-FFF2-40B4-BE49-F238E27FC236}">
                <a16:creationId xmlns:a16="http://schemas.microsoft.com/office/drawing/2014/main" id="{37EA1BD4-944E-4AD0-9537-F9D3B440A8DA}"/>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024031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8FD94-A94F-4AA0-82A6-4DA53063AABA}"/>
              </a:ext>
            </a:extLst>
          </p:cNvPr>
          <p:cNvSpPr>
            <a:spLocks noGrp="1"/>
          </p:cNvSpPr>
          <p:nvPr>
            <p:ph type="title"/>
          </p:nvPr>
        </p:nvSpPr>
        <p:spPr/>
        <p:txBody>
          <a:bodyPr/>
          <a:lstStyle/>
          <a:p>
            <a:r>
              <a:rPr lang="en-US"/>
              <a:t>Facebook Ads Costs Table | SCS Dairy MY - 21 of 25</a:t>
            </a:r>
          </a:p>
        </p:txBody>
      </p:sp>
      <p:graphicFrame>
        <p:nvGraphicFramePr>
          <p:cNvPr id="5" name="Table Placeholder 4">
            <a:extLst>
              <a:ext uri="{FF2B5EF4-FFF2-40B4-BE49-F238E27FC236}">
                <a16:creationId xmlns:a16="http://schemas.microsoft.com/office/drawing/2014/main" id="{147CD076-E9A9-44A1-A038-901C21D8EF1E}"/>
              </a:ext>
            </a:extLst>
          </p:cNvPr>
          <p:cNvGraphicFramePr>
            <a:graphicFrameLocks noGrp="1"/>
          </p:cNvGraphicFramePr>
          <p:nvPr>
            <p:ph type="tbl" sz="quarter" idx="13"/>
            <p:extLst>
              <p:ext uri="{D42A27DB-BD31-4B8C-83A1-F6EECF244321}">
                <p14:modId xmlns:p14="http://schemas.microsoft.com/office/powerpoint/2010/main" val="2810975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407983136"/>
                    </a:ext>
                  </a:extLst>
                </a:gridCol>
                <a:gridCol w="411480">
                  <a:extLst>
                    <a:ext uri="{9D8B030D-6E8A-4147-A177-3AD203B41FA5}">
                      <a16:colId xmlns:a16="http://schemas.microsoft.com/office/drawing/2014/main" val="3227335916"/>
                    </a:ext>
                  </a:extLst>
                </a:gridCol>
                <a:gridCol w="411480">
                  <a:extLst>
                    <a:ext uri="{9D8B030D-6E8A-4147-A177-3AD203B41FA5}">
                      <a16:colId xmlns:a16="http://schemas.microsoft.com/office/drawing/2014/main" val="981941671"/>
                    </a:ext>
                  </a:extLst>
                </a:gridCol>
                <a:gridCol w="411480">
                  <a:extLst>
                    <a:ext uri="{9D8B030D-6E8A-4147-A177-3AD203B41FA5}">
                      <a16:colId xmlns:a16="http://schemas.microsoft.com/office/drawing/2014/main" val="1485781959"/>
                    </a:ext>
                  </a:extLst>
                </a:gridCol>
                <a:gridCol w="411480">
                  <a:extLst>
                    <a:ext uri="{9D8B030D-6E8A-4147-A177-3AD203B41FA5}">
                      <a16:colId xmlns:a16="http://schemas.microsoft.com/office/drawing/2014/main" val="4049422081"/>
                    </a:ext>
                  </a:extLst>
                </a:gridCol>
                <a:gridCol w="411480">
                  <a:extLst>
                    <a:ext uri="{9D8B030D-6E8A-4147-A177-3AD203B41FA5}">
                      <a16:colId xmlns:a16="http://schemas.microsoft.com/office/drawing/2014/main" val="1553118828"/>
                    </a:ext>
                  </a:extLst>
                </a:gridCol>
                <a:gridCol w="411480">
                  <a:extLst>
                    <a:ext uri="{9D8B030D-6E8A-4147-A177-3AD203B41FA5}">
                      <a16:colId xmlns:a16="http://schemas.microsoft.com/office/drawing/2014/main" val="680316756"/>
                    </a:ext>
                  </a:extLst>
                </a:gridCol>
                <a:gridCol w="411480">
                  <a:extLst>
                    <a:ext uri="{9D8B030D-6E8A-4147-A177-3AD203B41FA5}">
                      <a16:colId xmlns:a16="http://schemas.microsoft.com/office/drawing/2014/main" val="2078545739"/>
                    </a:ext>
                  </a:extLst>
                </a:gridCol>
                <a:gridCol w="411480">
                  <a:extLst>
                    <a:ext uri="{9D8B030D-6E8A-4147-A177-3AD203B41FA5}">
                      <a16:colId xmlns:a16="http://schemas.microsoft.com/office/drawing/2014/main" val="3994372725"/>
                    </a:ext>
                  </a:extLst>
                </a:gridCol>
                <a:gridCol w="411480">
                  <a:extLst>
                    <a:ext uri="{9D8B030D-6E8A-4147-A177-3AD203B41FA5}">
                      <a16:colId xmlns:a16="http://schemas.microsoft.com/office/drawing/2014/main" val="1983714551"/>
                    </a:ext>
                  </a:extLst>
                </a:gridCol>
                <a:gridCol w="1892807">
                  <a:extLst>
                    <a:ext uri="{9D8B030D-6E8A-4147-A177-3AD203B41FA5}">
                      <a16:colId xmlns:a16="http://schemas.microsoft.com/office/drawing/2014/main" val="1854210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744665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18:33:24</a:t>
                      </a:r>
                      <a:r>
                        <a:rPr kumimoji="0" lang="en-US" sz="1000" b="0" i="0" u="none" strike="noStrike" kern="1200" cap="none" spc="0" normalizeH="0" baseline="0" noProof="0">
                          <a:ln>
                            <a:noFill/>
                          </a:ln>
                          <a:solidFill>
                            <a:prstClr val="black"/>
                          </a:solidFill>
                          <a:effectLst/>
                          <a:uLnTx/>
                          <a:uFillTx/>
                          <a:latin typeface="+mn-lt"/>
                          <a:ea typeface="+mn-ea"/>
                          <a:cs typeface="+mn-cs"/>
                        </a:rPr>
                        <a:t>
 SCS Butter is the No.1 choice of Chef Siti Mastura. Do you want to know why she chooses SCS Butter?
Watch this video and let Chef Siti Mastura tell you what makes SCS Butter her No.1 choice.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1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2846398406"/>
                  </a:ext>
                </a:extLst>
              </a:tr>
            </a:tbl>
          </a:graphicData>
        </a:graphic>
      </p:graphicFrame>
      <p:sp>
        <p:nvSpPr>
          <p:cNvPr id="4" name="Text Placeholder 3">
            <a:extLst>
              <a:ext uri="{FF2B5EF4-FFF2-40B4-BE49-F238E27FC236}">
                <a16:creationId xmlns:a16="http://schemas.microsoft.com/office/drawing/2014/main" id="{CF368387-9FD9-44BF-9EBA-3A071CF02D2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0781541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0F513-4F8E-4B64-A3C0-D6E4039D6297}"/>
              </a:ext>
            </a:extLst>
          </p:cNvPr>
          <p:cNvSpPr>
            <a:spLocks noGrp="1"/>
          </p:cNvSpPr>
          <p:nvPr>
            <p:ph type="title"/>
          </p:nvPr>
        </p:nvSpPr>
        <p:spPr/>
        <p:txBody>
          <a:bodyPr/>
          <a:lstStyle/>
          <a:p>
            <a:r>
              <a:rPr lang="en-US"/>
              <a:t>Facebook Ads Costs Table | SCS Dairy MY - 22 of 25</a:t>
            </a:r>
          </a:p>
        </p:txBody>
      </p:sp>
      <p:graphicFrame>
        <p:nvGraphicFramePr>
          <p:cNvPr id="5" name="Table Placeholder 4">
            <a:extLst>
              <a:ext uri="{FF2B5EF4-FFF2-40B4-BE49-F238E27FC236}">
                <a16:creationId xmlns:a16="http://schemas.microsoft.com/office/drawing/2014/main" id="{2717A8C4-3AB9-47D1-9A8C-C251FB6B17CF}"/>
              </a:ext>
            </a:extLst>
          </p:cNvPr>
          <p:cNvGraphicFramePr>
            <a:graphicFrameLocks noGrp="1"/>
          </p:cNvGraphicFramePr>
          <p:nvPr>
            <p:ph type="tbl" sz="quarter" idx="13"/>
            <p:extLst>
              <p:ext uri="{D42A27DB-BD31-4B8C-83A1-F6EECF244321}">
                <p14:modId xmlns:p14="http://schemas.microsoft.com/office/powerpoint/2010/main" val="3124373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990961728"/>
                    </a:ext>
                  </a:extLst>
                </a:gridCol>
                <a:gridCol w="411480">
                  <a:extLst>
                    <a:ext uri="{9D8B030D-6E8A-4147-A177-3AD203B41FA5}">
                      <a16:colId xmlns:a16="http://schemas.microsoft.com/office/drawing/2014/main" val="2687555504"/>
                    </a:ext>
                  </a:extLst>
                </a:gridCol>
                <a:gridCol w="411480">
                  <a:extLst>
                    <a:ext uri="{9D8B030D-6E8A-4147-A177-3AD203B41FA5}">
                      <a16:colId xmlns:a16="http://schemas.microsoft.com/office/drawing/2014/main" val="1931563205"/>
                    </a:ext>
                  </a:extLst>
                </a:gridCol>
                <a:gridCol w="411480">
                  <a:extLst>
                    <a:ext uri="{9D8B030D-6E8A-4147-A177-3AD203B41FA5}">
                      <a16:colId xmlns:a16="http://schemas.microsoft.com/office/drawing/2014/main" val="3494293256"/>
                    </a:ext>
                  </a:extLst>
                </a:gridCol>
                <a:gridCol w="411480">
                  <a:extLst>
                    <a:ext uri="{9D8B030D-6E8A-4147-A177-3AD203B41FA5}">
                      <a16:colId xmlns:a16="http://schemas.microsoft.com/office/drawing/2014/main" val="802922012"/>
                    </a:ext>
                  </a:extLst>
                </a:gridCol>
                <a:gridCol w="411480">
                  <a:extLst>
                    <a:ext uri="{9D8B030D-6E8A-4147-A177-3AD203B41FA5}">
                      <a16:colId xmlns:a16="http://schemas.microsoft.com/office/drawing/2014/main" val="4132745295"/>
                    </a:ext>
                  </a:extLst>
                </a:gridCol>
                <a:gridCol w="411480">
                  <a:extLst>
                    <a:ext uri="{9D8B030D-6E8A-4147-A177-3AD203B41FA5}">
                      <a16:colId xmlns:a16="http://schemas.microsoft.com/office/drawing/2014/main" val="881123902"/>
                    </a:ext>
                  </a:extLst>
                </a:gridCol>
                <a:gridCol w="411480">
                  <a:extLst>
                    <a:ext uri="{9D8B030D-6E8A-4147-A177-3AD203B41FA5}">
                      <a16:colId xmlns:a16="http://schemas.microsoft.com/office/drawing/2014/main" val="1754305177"/>
                    </a:ext>
                  </a:extLst>
                </a:gridCol>
                <a:gridCol w="411480">
                  <a:extLst>
                    <a:ext uri="{9D8B030D-6E8A-4147-A177-3AD203B41FA5}">
                      <a16:colId xmlns:a16="http://schemas.microsoft.com/office/drawing/2014/main" val="2837436651"/>
                    </a:ext>
                  </a:extLst>
                </a:gridCol>
                <a:gridCol w="411480">
                  <a:extLst>
                    <a:ext uri="{9D8B030D-6E8A-4147-A177-3AD203B41FA5}">
                      <a16:colId xmlns:a16="http://schemas.microsoft.com/office/drawing/2014/main" val="3228780545"/>
                    </a:ext>
                  </a:extLst>
                </a:gridCol>
                <a:gridCol w="1892807">
                  <a:extLst>
                    <a:ext uri="{9D8B030D-6E8A-4147-A177-3AD203B41FA5}">
                      <a16:colId xmlns:a16="http://schemas.microsoft.com/office/drawing/2014/main" val="2524728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413330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18:03:22</a:t>
                      </a:r>
                      <a:r>
                        <a:rPr kumimoji="0" lang="en-US" sz="1000" b="0" i="0" u="none" strike="noStrike" kern="1200" cap="none" spc="0" normalizeH="0" baseline="0" noProof="0">
                          <a:ln>
                            <a:noFill/>
                          </a:ln>
                          <a:solidFill>
                            <a:prstClr val="black"/>
                          </a:solidFill>
                          <a:effectLst/>
                          <a:uLnTx/>
                          <a:uFillTx/>
                          <a:latin typeface="+mn-lt"/>
                          <a:ea typeface="+mn-ea"/>
                          <a:cs typeface="+mn-cs"/>
                        </a:rPr>
                        <a:t>
 SCS Sliced Cheese Original is healthy, delicious and totally irresistible! Whip up a scrumptious sandwich with it or enjoy on its own! Make it a staple in your pantry and relish the goodness everyday!
Tell us what ingredients you usually put in your sandwiches with SCS Sliced Cheese?
#SCSSlicedCheese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211010 - "SCS Sliced Cheese Original is healthy" -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25-40</a:t>
                      </a:r>
                    </a:p>
                  </a:txBody>
                  <a:tcPr/>
                </a:tc>
                <a:extLst>
                  <a:ext uri="{0D108BD9-81ED-4DB2-BD59-A6C34878D82A}">
                    <a16:rowId xmlns:a16="http://schemas.microsoft.com/office/drawing/2014/main" val="154903072"/>
                  </a:ext>
                </a:extLst>
              </a:tr>
            </a:tbl>
          </a:graphicData>
        </a:graphic>
      </p:graphicFrame>
      <p:sp>
        <p:nvSpPr>
          <p:cNvPr id="4" name="Text Placeholder 3">
            <a:extLst>
              <a:ext uri="{FF2B5EF4-FFF2-40B4-BE49-F238E27FC236}">
                <a16:creationId xmlns:a16="http://schemas.microsoft.com/office/drawing/2014/main" id="{AF05ABB0-5922-4FCC-8DB7-E344D43B68F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496935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286AE-C703-496F-AF6C-3D57A95096DC}"/>
              </a:ext>
            </a:extLst>
          </p:cNvPr>
          <p:cNvSpPr>
            <a:spLocks noGrp="1"/>
          </p:cNvSpPr>
          <p:nvPr>
            <p:ph type="title"/>
          </p:nvPr>
        </p:nvSpPr>
        <p:spPr/>
        <p:txBody>
          <a:bodyPr/>
          <a:lstStyle/>
          <a:p>
            <a:r>
              <a:rPr lang="en-US"/>
              <a:t>Facebook Ads Costs Table | SCS Dairy MY - 23 of 25</a:t>
            </a:r>
          </a:p>
        </p:txBody>
      </p:sp>
      <p:graphicFrame>
        <p:nvGraphicFramePr>
          <p:cNvPr id="5" name="Table Placeholder 4">
            <a:extLst>
              <a:ext uri="{FF2B5EF4-FFF2-40B4-BE49-F238E27FC236}">
                <a16:creationId xmlns:a16="http://schemas.microsoft.com/office/drawing/2014/main" id="{8982223C-4FCC-478A-A40B-6B6F7F3958A8}"/>
              </a:ext>
            </a:extLst>
          </p:cNvPr>
          <p:cNvGraphicFramePr>
            <a:graphicFrameLocks noGrp="1"/>
          </p:cNvGraphicFramePr>
          <p:nvPr>
            <p:ph type="tbl" sz="quarter" idx="13"/>
            <p:extLst>
              <p:ext uri="{D42A27DB-BD31-4B8C-83A1-F6EECF244321}">
                <p14:modId xmlns:p14="http://schemas.microsoft.com/office/powerpoint/2010/main" val="1277658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932811157"/>
                    </a:ext>
                  </a:extLst>
                </a:gridCol>
                <a:gridCol w="411480">
                  <a:extLst>
                    <a:ext uri="{9D8B030D-6E8A-4147-A177-3AD203B41FA5}">
                      <a16:colId xmlns:a16="http://schemas.microsoft.com/office/drawing/2014/main" val="3862229592"/>
                    </a:ext>
                  </a:extLst>
                </a:gridCol>
                <a:gridCol w="411480">
                  <a:extLst>
                    <a:ext uri="{9D8B030D-6E8A-4147-A177-3AD203B41FA5}">
                      <a16:colId xmlns:a16="http://schemas.microsoft.com/office/drawing/2014/main" val="1458319171"/>
                    </a:ext>
                  </a:extLst>
                </a:gridCol>
                <a:gridCol w="411480">
                  <a:extLst>
                    <a:ext uri="{9D8B030D-6E8A-4147-A177-3AD203B41FA5}">
                      <a16:colId xmlns:a16="http://schemas.microsoft.com/office/drawing/2014/main" val="614013953"/>
                    </a:ext>
                  </a:extLst>
                </a:gridCol>
                <a:gridCol w="411480">
                  <a:extLst>
                    <a:ext uri="{9D8B030D-6E8A-4147-A177-3AD203B41FA5}">
                      <a16:colId xmlns:a16="http://schemas.microsoft.com/office/drawing/2014/main" val="3376559905"/>
                    </a:ext>
                  </a:extLst>
                </a:gridCol>
                <a:gridCol w="411480">
                  <a:extLst>
                    <a:ext uri="{9D8B030D-6E8A-4147-A177-3AD203B41FA5}">
                      <a16:colId xmlns:a16="http://schemas.microsoft.com/office/drawing/2014/main" val="4222083245"/>
                    </a:ext>
                  </a:extLst>
                </a:gridCol>
                <a:gridCol w="411480">
                  <a:extLst>
                    <a:ext uri="{9D8B030D-6E8A-4147-A177-3AD203B41FA5}">
                      <a16:colId xmlns:a16="http://schemas.microsoft.com/office/drawing/2014/main" val="865725306"/>
                    </a:ext>
                  </a:extLst>
                </a:gridCol>
                <a:gridCol w="411480">
                  <a:extLst>
                    <a:ext uri="{9D8B030D-6E8A-4147-A177-3AD203B41FA5}">
                      <a16:colId xmlns:a16="http://schemas.microsoft.com/office/drawing/2014/main" val="4035395429"/>
                    </a:ext>
                  </a:extLst>
                </a:gridCol>
                <a:gridCol w="411480">
                  <a:extLst>
                    <a:ext uri="{9D8B030D-6E8A-4147-A177-3AD203B41FA5}">
                      <a16:colId xmlns:a16="http://schemas.microsoft.com/office/drawing/2014/main" val="3378856159"/>
                    </a:ext>
                  </a:extLst>
                </a:gridCol>
                <a:gridCol w="411480">
                  <a:extLst>
                    <a:ext uri="{9D8B030D-6E8A-4147-A177-3AD203B41FA5}">
                      <a16:colId xmlns:a16="http://schemas.microsoft.com/office/drawing/2014/main" val="907659422"/>
                    </a:ext>
                  </a:extLst>
                </a:gridCol>
                <a:gridCol w="1892807">
                  <a:extLst>
                    <a:ext uri="{9D8B030D-6E8A-4147-A177-3AD203B41FA5}">
                      <a16:colId xmlns:a16="http://schemas.microsoft.com/office/drawing/2014/main" val="1719454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550352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- 2021-10-14 08:00:35</a:t>
                      </a:r>
                      <a:r>
                        <a:rPr kumimoji="0" lang="en-US" sz="1000" b="0" i="0" u="none" strike="noStrike" kern="1200" cap="none" spc="0" normalizeH="0" baseline="0" noProof="0">
                          <a:ln>
                            <a:noFill/>
                          </a:ln>
                          <a:solidFill>
                            <a:prstClr val="black"/>
                          </a:solidFill>
                          <a:effectLst/>
                          <a:uLnTx/>
                          <a:uFillTx/>
                          <a:latin typeface="+mn-lt"/>
                          <a:ea typeface="+mn-ea"/>
                          <a:cs typeface="+mn-cs"/>
                        </a:rPr>
                        <a:t>
 Do you love the crispy-chewy edges of a brownie or the cake-like center? This Brownie Cookies recipe made with SCS Butter gives you the best of both worlds in a cookie!
If you like this recipe then don’t forget to share it with your friends and family. For more delicious recipes, Like and Follow our page. :)
Brownie Cookies
Ingredients:
113g SCS Unsalted Butter
340g chocolate 60% cocoa
2 large eggs
150g sugar
95g brown sugar
1 tbsp vanilla
90g flour
3 tbsp cocoa powder
1 tsp baking powder
¼ tsp cream of tartar
Pinch of salt
Instructions:
1. In a small pot, melt SCS Unsalted Butter over medium-low heat. Add in the chocolate. Don't leave it on the heat too long.When it begins to melt, use a small whisk or a spoon to stir until smooth, taking it on and off the heat, being careful to not burn it. The butter-chocolate mixture to be smooth and combined.
2. Remove the pot from the heat and set aside.
3. In a mixing bowl, combine eggs, sugar, brown sugar, vanilla and cream of tartar. Mix until combined and then mix for another 4-5 minutes, allowing the batter base to thicken.
4. Add in the melted butter and chocolate mixture and mix until just combined.
5. Add in flour, cocoa powder, baking powder and salt and mix until incorporated.
6. Allow batter to chill for 20 minutes.
7. When ready to bake, preheat oven to 176°C and line a baking sheet with parchment paper or a silicone baking mat.
8. Use a small cookie scoop (or a tablespoon) and drop equal amounts of dough 1.5 inches apart on the baking sheet.
9. Bake for 8-10 minutes or until brownie cookies are cracked from the top.
10. Allow to sit on the baking sheet for 2 minutes, then using a small cookie spatula, move them to a cooling rack. Enjoy!
Source: https://soufflebombay.com/brownie-cookies-recipe/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211002 - Brownie Cookies Recipe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25-40</a:t>
                      </a:r>
                    </a:p>
                  </a:txBody>
                  <a:tcPr/>
                </a:tc>
                <a:extLst>
                  <a:ext uri="{0D108BD9-81ED-4DB2-BD59-A6C34878D82A}">
                    <a16:rowId xmlns:a16="http://schemas.microsoft.com/office/drawing/2014/main" val="1726421154"/>
                  </a:ext>
                </a:extLst>
              </a:tr>
            </a:tbl>
          </a:graphicData>
        </a:graphic>
      </p:graphicFrame>
      <p:sp>
        <p:nvSpPr>
          <p:cNvPr id="4" name="Text Placeholder 3">
            <a:extLst>
              <a:ext uri="{FF2B5EF4-FFF2-40B4-BE49-F238E27FC236}">
                <a16:creationId xmlns:a16="http://schemas.microsoft.com/office/drawing/2014/main" id="{922652A2-52C9-416E-9146-AC411EADA08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3883668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E9CFA-3655-4858-8D36-BD5902F8CFDF}"/>
              </a:ext>
            </a:extLst>
          </p:cNvPr>
          <p:cNvSpPr>
            <a:spLocks noGrp="1"/>
          </p:cNvSpPr>
          <p:nvPr>
            <p:ph type="title"/>
          </p:nvPr>
        </p:nvSpPr>
        <p:spPr/>
        <p:txBody>
          <a:bodyPr/>
          <a:lstStyle/>
          <a:p>
            <a:r>
              <a:rPr lang="en-US"/>
              <a:t>Facebook Ads Costs Table | SCS Dairy MY - 24 of 25</a:t>
            </a:r>
          </a:p>
        </p:txBody>
      </p:sp>
      <p:graphicFrame>
        <p:nvGraphicFramePr>
          <p:cNvPr id="5" name="Table Placeholder 4">
            <a:extLst>
              <a:ext uri="{FF2B5EF4-FFF2-40B4-BE49-F238E27FC236}">
                <a16:creationId xmlns:a16="http://schemas.microsoft.com/office/drawing/2014/main" id="{3B4A2921-1D00-481F-B07C-BF95F3E0C3B5}"/>
              </a:ext>
            </a:extLst>
          </p:cNvPr>
          <p:cNvGraphicFramePr>
            <a:graphicFrameLocks noGrp="1"/>
          </p:cNvGraphicFramePr>
          <p:nvPr>
            <p:ph type="tbl" sz="quarter" idx="13"/>
            <p:extLst>
              <p:ext uri="{D42A27DB-BD31-4B8C-83A1-F6EECF244321}">
                <p14:modId xmlns:p14="http://schemas.microsoft.com/office/powerpoint/2010/main" val="4011285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992207229"/>
                    </a:ext>
                  </a:extLst>
                </a:gridCol>
                <a:gridCol w="411480">
                  <a:extLst>
                    <a:ext uri="{9D8B030D-6E8A-4147-A177-3AD203B41FA5}">
                      <a16:colId xmlns:a16="http://schemas.microsoft.com/office/drawing/2014/main" val="3117599909"/>
                    </a:ext>
                  </a:extLst>
                </a:gridCol>
                <a:gridCol w="411480">
                  <a:extLst>
                    <a:ext uri="{9D8B030D-6E8A-4147-A177-3AD203B41FA5}">
                      <a16:colId xmlns:a16="http://schemas.microsoft.com/office/drawing/2014/main" val="2439224660"/>
                    </a:ext>
                  </a:extLst>
                </a:gridCol>
                <a:gridCol w="411480">
                  <a:extLst>
                    <a:ext uri="{9D8B030D-6E8A-4147-A177-3AD203B41FA5}">
                      <a16:colId xmlns:a16="http://schemas.microsoft.com/office/drawing/2014/main" val="2454309565"/>
                    </a:ext>
                  </a:extLst>
                </a:gridCol>
                <a:gridCol w="411480">
                  <a:extLst>
                    <a:ext uri="{9D8B030D-6E8A-4147-A177-3AD203B41FA5}">
                      <a16:colId xmlns:a16="http://schemas.microsoft.com/office/drawing/2014/main" val="491228048"/>
                    </a:ext>
                  </a:extLst>
                </a:gridCol>
                <a:gridCol w="411480">
                  <a:extLst>
                    <a:ext uri="{9D8B030D-6E8A-4147-A177-3AD203B41FA5}">
                      <a16:colId xmlns:a16="http://schemas.microsoft.com/office/drawing/2014/main" val="2853520340"/>
                    </a:ext>
                  </a:extLst>
                </a:gridCol>
                <a:gridCol w="411480">
                  <a:extLst>
                    <a:ext uri="{9D8B030D-6E8A-4147-A177-3AD203B41FA5}">
                      <a16:colId xmlns:a16="http://schemas.microsoft.com/office/drawing/2014/main" val="1257037743"/>
                    </a:ext>
                  </a:extLst>
                </a:gridCol>
                <a:gridCol w="411480">
                  <a:extLst>
                    <a:ext uri="{9D8B030D-6E8A-4147-A177-3AD203B41FA5}">
                      <a16:colId xmlns:a16="http://schemas.microsoft.com/office/drawing/2014/main" val="4077342248"/>
                    </a:ext>
                  </a:extLst>
                </a:gridCol>
                <a:gridCol w="411480">
                  <a:extLst>
                    <a:ext uri="{9D8B030D-6E8A-4147-A177-3AD203B41FA5}">
                      <a16:colId xmlns:a16="http://schemas.microsoft.com/office/drawing/2014/main" val="2079436095"/>
                    </a:ext>
                  </a:extLst>
                </a:gridCol>
                <a:gridCol w="411480">
                  <a:extLst>
                    <a:ext uri="{9D8B030D-6E8A-4147-A177-3AD203B41FA5}">
                      <a16:colId xmlns:a16="http://schemas.microsoft.com/office/drawing/2014/main" val="727464291"/>
                    </a:ext>
                  </a:extLst>
                </a:gridCol>
                <a:gridCol w="1892807">
                  <a:extLst>
                    <a:ext uri="{9D8B030D-6E8A-4147-A177-3AD203B41FA5}">
                      <a16:colId xmlns:a16="http://schemas.microsoft.com/office/drawing/2014/main" val="3968069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932719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- 2021-10-08 15:37:27</a:t>
                      </a:r>
                      <a:r>
                        <a:rPr kumimoji="0" lang="en-US" sz="1000" b="0" i="0" u="none" strike="noStrike" kern="1200" cap="none" spc="0" normalizeH="0" baseline="0" noProof="0">
                          <a:ln>
                            <a:noFill/>
                          </a:ln>
                          <a:solidFill>
                            <a:prstClr val="black"/>
                          </a:solidFill>
                          <a:effectLst/>
                          <a:uLnTx/>
                          <a:uFillTx/>
                          <a:latin typeface="+mn-lt"/>
                          <a:ea typeface="+mn-ea"/>
                          <a:cs typeface="+mn-cs"/>
                        </a:rPr>
                        <a:t>
 🎉 SCS Lazada 10.10 Sale is coming your way! This is your chance to get up to 27% OFF all your favourite SCS products!🎉😱 
Do not miss out on this amazing sale and also get FREE DELIVERY with purchases above RM50!
Wait no further and stock up on all the SCS products you love!
Add to cart now and check out on 10.10! 👉 https://bit.ly/SCSMYLazada
Prices are valid from 10-12 October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211008 - SCS Lazada 10.10 (Traffic)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18.58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20-44</a:t>
                      </a:r>
                    </a:p>
                  </a:txBody>
                  <a:tcPr/>
                </a:tc>
                <a:extLst>
                  <a:ext uri="{0D108BD9-81ED-4DB2-BD59-A6C34878D82A}">
                    <a16:rowId xmlns:a16="http://schemas.microsoft.com/office/drawing/2014/main" val="422381673"/>
                  </a:ext>
                </a:extLst>
              </a:tr>
            </a:tbl>
          </a:graphicData>
        </a:graphic>
      </p:graphicFrame>
      <p:sp>
        <p:nvSpPr>
          <p:cNvPr id="4" name="Text Placeholder 3">
            <a:extLst>
              <a:ext uri="{FF2B5EF4-FFF2-40B4-BE49-F238E27FC236}">
                <a16:creationId xmlns:a16="http://schemas.microsoft.com/office/drawing/2014/main" id="{2E9E3E16-BA3C-4316-92FE-603DDA0202D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010758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2A362-C059-48CE-BE02-70DA47E2B784}"/>
              </a:ext>
            </a:extLst>
          </p:cNvPr>
          <p:cNvSpPr>
            <a:spLocks noGrp="1"/>
          </p:cNvSpPr>
          <p:nvPr>
            <p:ph type="title"/>
          </p:nvPr>
        </p:nvSpPr>
        <p:spPr/>
        <p:txBody>
          <a:bodyPr/>
          <a:lstStyle/>
          <a:p>
            <a:r>
              <a:rPr lang="en-US"/>
              <a:t>Facebook Ads Costs Table | SCS Dairy MY - 25 of 25</a:t>
            </a:r>
          </a:p>
        </p:txBody>
      </p:sp>
      <p:graphicFrame>
        <p:nvGraphicFramePr>
          <p:cNvPr id="5" name="Table Placeholder 4">
            <a:extLst>
              <a:ext uri="{FF2B5EF4-FFF2-40B4-BE49-F238E27FC236}">
                <a16:creationId xmlns:a16="http://schemas.microsoft.com/office/drawing/2014/main" id="{63CE7836-9F61-414F-8004-8F7E20B2F73A}"/>
              </a:ext>
            </a:extLst>
          </p:cNvPr>
          <p:cNvGraphicFramePr>
            <a:graphicFrameLocks noGrp="1"/>
          </p:cNvGraphicFramePr>
          <p:nvPr>
            <p:ph type="tbl" sz="quarter" idx="13"/>
            <p:extLst>
              <p:ext uri="{D42A27DB-BD31-4B8C-83A1-F6EECF244321}">
                <p14:modId xmlns:p14="http://schemas.microsoft.com/office/powerpoint/2010/main" val="43158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894482201"/>
                    </a:ext>
                  </a:extLst>
                </a:gridCol>
                <a:gridCol w="411480">
                  <a:extLst>
                    <a:ext uri="{9D8B030D-6E8A-4147-A177-3AD203B41FA5}">
                      <a16:colId xmlns:a16="http://schemas.microsoft.com/office/drawing/2014/main" val="900773086"/>
                    </a:ext>
                  </a:extLst>
                </a:gridCol>
                <a:gridCol w="411480">
                  <a:extLst>
                    <a:ext uri="{9D8B030D-6E8A-4147-A177-3AD203B41FA5}">
                      <a16:colId xmlns:a16="http://schemas.microsoft.com/office/drawing/2014/main" val="3288517384"/>
                    </a:ext>
                  </a:extLst>
                </a:gridCol>
                <a:gridCol w="411480">
                  <a:extLst>
                    <a:ext uri="{9D8B030D-6E8A-4147-A177-3AD203B41FA5}">
                      <a16:colId xmlns:a16="http://schemas.microsoft.com/office/drawing/2014/main" val="3156180234"/>
                    </a:ext>
                  </a:extLst>
                </a:gridCol>
                <a:gridCol w="411480">
                  <a:extLst>
                    <a:ext uri="{9D8B030D-6E8A-4147-A177-3AD203B41FA5}">
                      <a16:colId xmlns:a16="http://schemas.microsoft.com/office/drawing/2014/main" val="2972274585"/>
                    </a:ext>
                  </a:extLst>
                </a:gridCol>
                <a:gridCol w="411480">
                  <a:extLst>
                    <a:ext uri="{9D8B030D-6E8A-4147-A177-3AD203B41FA5}">
                      <a16:colId xmlns:a16="http://schemas.microsoft.com/office/drawing/2014/main" val="3705048237"/>
                    </a:ext>
                  </a:extLst>
                </a:gridCol>
                <a:gridCol w="411480">
                  <a:extLst>
                    <a:ext uri="{9D8B030D-6E8A-4147-A177-3AD203B41FA5}">
                      <a16:colId xmlns:a16="http://schemas.microsoft.com/office/drawing/2014/main" val="2078198347"/>
                    </a:ext>
                  </a:extLst>
                </a:gridCol>
                <a:gridCol w="411480">
                  <a:extLst>
                    <a:ext uri="{9D8B030D-6E8A-4147-A177-3AD203B41FA5}">
                      <a16:colId xmlns:a16="http://schemas.microsoft.com/office/drawing/2014/main" val="3893239968"/>
                    </a:ext>
                  </a:extLst>
                </a:gridCol>
                <a:gridCol w="411480">
                  <a:extLst>
                    <a:ext uri="{9D8B030D-6E8A-4147-A177-3AD203B41FA5}">
                      <a16:colId xmlns:a16="http://schemas.microsoft.com/office/drawing/2014/main" val="3421259558"/>
                    </a:ext>
                  </a:extLst>
                </a:gridCol>
                <a:gridCol w="411480">
                  <a:extLst>
                    <a:ext uri="{9D8B030D-6E8A-4147-A177-3AD203B41FA5}">
                      <a16:colId xmlns:a16="http://schemas.microsoft.com/office/drawing/2014/main" val="607907590"/>
                    </a:ext>
                  </a:extLst>
                </a:gridCol>
                <a:gridCol w="1892807">
                  <a:extLst>
                    <a:ext uri="{9D8B030D-6E8A-4147-A177-3AD203B41FA5}">
                      <a16:colId xmlns:a16="http://schemas.microsoft.com/office/drawing/2014/main" val="3642252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 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extLst>
                  <a:ext uri="{0D108BD9-81ED-4DB2-BD59-A6C34878D82A}">
                    <a16:rowId xmlns:a16="http://schemas.microsoft.com/office/drawing/2014/main" val="170661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- 2021-10-08 15:37:24</a:t>
                      </a:r>
                      <a:r>
                        <a:rPr kumimoji="0" lang="en-US" sz="1000" b="0" i="0" u="none" strike="noStrike" kern="1200" cap="none" spc="0" normalizeH="0" baseline="0" noProof="0">
                          <a:ln>
                            <a:noFill/>
                          </a:ln>
                          <a:solidFill>
                            <a:prstClr val="black"/>
                          </a:solidFill>
                          <a:effectLst/>
                          <a:uLnTx/>
                          <a:uFillTx/>
                          <a:latin typeface="+mn-lt"/>
                          <a:ea typeface="+mn-ea"/>
                          <a:cs typeface="+mn-cs"/>
                        </a:rPr>
                        <a:t>
 🎉 SCS Lazada 10.10 Sale is coming your way! This is your chance to get up to 27% OFF all your favourite SCS products!🎉😱 
Do not miss out on this amazing sale and also get FREE DELIVERY with purchases above RM50!
Wait no further and stock up on all the SCS products you love!
Add to cart now and check out on 10.10! 👉 https://bit.ly/SCSMYLazada
Prices are valid from 10-12 October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211008 - SCS Lazada 10.10 (Traffic)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 USD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20-44</a:t>
                      </a:r>
                    </a:p>
                  </a:txBody>
                  <a:tcPr/>
                </a:tc>
                <a:extLst>
                  <a:ext uri="{0D108BD9-81ED-4DB2-BD59-A6C34878D82A}">
                    <a16:rowId xmlns:a16="http://schemas.microsoft.com/office/drawing/2014/main" val="2591143410"/>
                  </a:ext>
                </a:extLst>
              </a:tr>
            </a:tbl>
          </a:graphicData>
        </a:graphic>
      </p:graphicFrame>
      <p:sp>
        <p:nvSpPr>
          <p:cNvPr id="4" name="Text Placeholder 3">
            <a:extLst>
              <a:ext uri="{FF2B5EF4-FFF2-40B4-BE49-F238E27FC236}">
                <a16:creationId xmlns:a16="http://schemas.microsoft.com/office/drawing/2014/main" id="{1978BE61-336D-4C83-97E1-0ECE6AF00DA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0701215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3C30B-4C88-452D-A788-1FE4DA04A4A4}"/>
              </a:ext>
            </a:extLst>
          </p:cNvPr>
          <p:cNvSpPr>
            <a:spLocks noGrp="1"/>
          </p:cNvSpPr>
          <p:nvPr>
            <p:ph type="title"/>
          </p:nvPr>
        </p:nvSpPr>
        <p:spPr/>
        <p:txBody>
          <a:bodyPr/>
          <a:lstStyle/>
          <a:p>
            <a:r>
              <a:rPr lang="en-US"/>
              <a:t>Facebook Ads Performance Table | SCS Dairy MY - 1 of 26</a:t>
            </a:r>
          </a:p>
        </p:txBody>
      </p:sp>
      <p:graphicFrame>
        <p:nvGraphicFramePr>
          <p:cNvPr id="5" name="Table Placeholder 4">
            <a:extLst>
              <a:ext uri="{FF2B5EF4-FFF2-40B4-BE49-F238E27FC236}">
                <a16:creationId xmlns:a16="http://schemas.microsoft.com/office/drawing/2014/main" id="{0697A017-50B4-499C-A9B5-F73B9C4DA42A}"/>
              </a:ext>
            </a:extLst>
          </p:cNvPr>
          <p:cNvGraphicFramePr>
            <a:graphicFrameLocks noGrp="1"/>
          </p:cNvGraphicFramePr>
          <p:nvPr>
            <p:ph type="tbl" sz="quarter" idx="13"/>
            <p:extLst>
              <p:ext uri="{D42A27DB-BD31-4B8C-83A1-F6EECF244321}">
                <p14:modId xmlns:p14="http://schemas.microsoft.com/office/powerpoint/2010/main" val="4204757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729893444"/>
                    </a:ext>
                  </a:extLst>
                </a:gridCol>
                <a:gridCol w="329184">
                  <a:extLst>
                    <a:ext uri="{9D8B030D-6E8A-4147-A177-3AD203B41FA5}">
                      <a16:colId xmlns:a16="http://schemas.microsoft.com/office/drawing/2014/main" val="3080034779"/>
                    </a:ext>
                  </a:extLst>
                </a:gridCol>
                <a:gridCol w="329184">
                  <a:extLst>
                    <a:ext uri="{9D8B030D-6E8A-4147-A177-3AD203B41FA5}">
                      <a16:colId xmlns:a16="http://schemas.microsoft.com/office/drawing/2014/main" val="3154205633"/>
                    </a:ext>
                  </a:extLst>
                </a:gridCol>
                <a:gridCol w="329184">
                  <a:extLst>
                    <a:ext uri="{9D8B030D-6E8A-4147-A177-3AD203B41FA5}">
                      <a16:colId xmlns:a16="http://schemas.microsoft.com/office/drawing/2014/main" val="2307739990"/>
                    </a:ext>
                  </a:extLst>
                </a:gridCol>
                <a:gridCol w="329184">
                  <a:extLst>
                    <a:ext uri="{9D8B030D-6E8A-4147-A177-3AD203B41FA5}">
                      <a16:colId xmlns:a16="http://schemas.microsoft.com/office/drawing/2014/main" val="2554630180"/>
                    </a:ext>
                  </a:extLst>
                </a:gridCol>
                <a:gridCol w="329184">
                  <a:extLst>
                    <a:ext uri="{9D8B030D-6E8A-4147-A177-3AD203B41FA5}">
                      <a16:colId xmlns:a16="http://schemas.microsoft.com/office/drawing/2014/main" val="3125307823"/>
                    </a:ext>
                  </a:extLst>
                </a:gridCol>
                <a:gridCol w="329184">
                  <a:extLst>
                    <a:ext uri="{9D8B030D-6E8A-4147-A177-3AD203B41FA5}">
                      <a16:colId xmlns:a16="http://schemas.microsoft.com/office/drawing/2014/main" val="1953924933"/>
                    </a:ext>
                  </a:extLst>
                </a:gridCol>
                <a:gridCol w="329184">
                  <a:extLst>
                    <a:ext uri="{9D8B030D-6E8A-4147-A177-3AD203B41FA5}">
                      <a16:colId xmlns:a16="http://schemas.microsoft.com/office/drawing/2014/main" val="285273637"/>
                    </a:ext>
                  </a:extLst>
                </a:gridCol>
                <a:gridCol w="329184">
                  <a:extLst>
                    <a:ext uri="{9D8B030D-6E8A-4147-A177-3AD203B41FA5}">
                      <a16:colId xmlns:a16="http://schemas.microsoft.com/office/drawing/2014/main" val="107619604"/>
                    </a:ext>
                  </a:extLst>
                </a:gridCol>
                <a:gridCol w="329184">
                  <a:extLst>
                    <a:ext uri="{9D8B030D-6E8A-4147-A177-3AD203B41FA5}">
                      <a16:colId xmlns:a16="http://schemas.microsoft.com/office/drawing/2014/main" val="2979101842"/>
                    </a:ext>
                  </a:extLst>
                </a:gridCol>
                <a:gridCol w="329184">
                  <a:extLst>
                    <a:ext uri="{9D8B030D-6E8A-4147-A177-3AD203B41FA5}">
                      <a16:colId xmlns:a16="http://schemas.microsoft.com/office/drawing/2014/main" val="1855630336"/>
                    </a:ext>
                  </a:extLst>
                </a:gridCol>
                <a:gridCol w="329184">
                  <a:extLst>
                    <a:ext uri="{9D8B030D-6E8A-4147-A177-3AD203B41FA5}">
                      <a16:colId xmlns:a16="http://schemas.microsoft.com/office/drawing/2014/main" val="1759522970"/>
                    </a:ext>
                  </a:extLst>
                </a:gridCol>
                <a:gridCol w="329184">
                  <a:extLst>
                    <a:ext uri="{9D8B030D-6E8A-4147-A177-3AD203B41FA5}">
                      <a16:colId xmlns:a16="http://schemas.microsoft.com/office/drawing/2014/main" val="1199088261"/>
                    </a:ext>
                  </a:extLst>
                </a:gridCol>
                <a:gridCol w="329184">
                  <a:extLst>
                    <a:ext uri="{9D8B030D-6E8A-4147-A177-3AD203B41FA5}">
                      <a16:colId xmlns:a16="http://schemas.microsoft.com/office/drawing/2014/main" val="2883885862"/>
                    </a:ext>
                  </a:extLst>
                </a:gridCol>
                <a:gridCol w="329184">
                  <a:extLst>
                    <a:ext uri="{9D8B030D-6E8A-4147-A177-3AD203B41FA5}">
                      <a16:colId xmlns:a16="http://schemas.microsoft.com/office/drawing/2014/main" val="1133029458"/>
                    </a:ext>
                  </a:extLst>
                </a:gridCol>
                <a:gridCol w="329184">
                  <a:extLst>
                    <a:ext uri="{9D8B030D-6E8A-4147-A177-3AD203B41FA5}">
                      <a16:colId xmlns:a16="http://schemas.microsoft.com/office/drawing/2014/main" val="4216054392"/>
                    </a:ext>
                  </a:extLst>
                </a:gridCol>
                <a:gridCol w="1399032">
                  <a:extLst>
                    <a:ext uri="{9D8B030D-6E8A-4147-A177-3AD203B41FA5}">
                      <a16:colId xmlns:a16="http://schemas.microsoft.com/office/drawing/2014/main" val="3551787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925255117"/>
                  </a:ext>
                </a:extLst>
              </a:tr>
            </a:tbl>
          </a:graphicData>
        </a:graphic>
      </p:graphicFrame>
      <p:sp>
        <p:nvSpPr>
          <p:cNvPr id="4" name="Text Placeholder 3">
            <a:extLst>
              <a:ext uri="{FF2B5EF4-FFF2-40B4-BE49-F238E27FC236}">
                <a16:creationId xmlns:a16="http://schemas.microsoft.com/office/drawing/2014/main" id="{330568CF-AC06-4F27-9403-DDEAE5502EF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0805897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87FA7-3760-46AD-9CF6-55C16D348C3A}"/>
              </a:ext>
            </a:extLst>
          </p:cNvPr>
          <p:cNvSpPr>
            <a:spLocks noGrp="1"/>
          </p:cNvSpPr>
          <p:nvPr>
            <p:ph type="title"/>
          </p:nvPr>
        </p:nvSpPr>
        <p:spPr/>
        <p:txBody>
          <a:bodyPr/>
          <a:lstStyle/>
          <a:p>
            <a:r>
              <a:rPr lang="en-US"/>
              <a:t>Facebook Ads Performance Table | SCS Dairy MY - 2 of 26</a:t>
            </a:r>
          </a:p>
        </p:txBody>
      </p:sp>
      <p:graphicFrame>
        <p:nvGraphicFramePr>
          <p:cNvPr id="5" name="Table Placeholder 4">
            <a:extLst>
              <a:ext uri="{FF2B5EF4-FFF2-40B4-BE49-F238E27FC236}">
                <a16:creationId xmlns:a16="http://schemas.microsoft.com/office/drawing/2014/main" id="{B4A940B3-B343-42AA-9390-FE0C0F68ADEA}"/>
              </a:ext>
            </a:extLst>
          </p:cNvPr>
          <p:cNvGraphicFramePr>
            <a:graphicFrameLocks noGrp="1"/>
          </p:cNvGraphicFramePr>
          <p:nvPr>
            <p:ph type="tbl" sz="quarter" idx="13"/>
            <p:extLst>
              <p:ext uri="{D42A27DB-BD31-4B8C-83A1-F6EECF244321}">
                <p14:modId xmlns:p14="http://schemas.microsoft.com/office/powerpoint/2010/main" val="2170357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598794955"/>
                    </a:ext>
                  </a:extLst>
                </a:gridCol>
                <a:gridCol w="329184">
                  <a:extLst>
                    <a:ext uri="{9D8B030D-6E8A-4147-A177-3AD203B41FA5}">
                      <a16:colId xmlns:a16="http://schemas.microsoft.com/office/drawing/2014/main" val="2716314201"/>
                    </a:ext>
                  </a:extLst>
                </a:gridCol>
                <a:gridCol w="329184">
                  <a:extLst>
                    <a:ext uri="{9D8B030D-6E8A-4147-A177-3AD203B41FA5}">
                      <a16:colId xmlns:a16="http://schemas.microsoft.com/office/drawing/2014/main" val="1275793884"/>
                    </a:ext>
                  </a:extLst>
                </a:gridCol>
                <a:gridCol w="329184">
                  <a:extLst>
                    <a:ext uri="{9D8B030D-6E8A-4147-A177-3AD203B41FA5}">
                      <a16:colId xmlns:a16="http://schemas.microsoft.com/office/drawing/2014/main" val="1372458070"/>
                    </a:ext>
                  </a:extLst>
                </a:gridCol>
                <a:gridCol w="329184">
                  <a:extLst>
                    <a:ext uri="{9D8B030D-6E8A-4147-A177-3AD203B41FA5}">
                      <a16:colId xmlns:a16="http://schemas.microsoft.com/office/drawing/2014/main" val="2858143486"/>
                    </a:ext>
                  </a:extLst>
                </a:gridCol>
                <a:gridCol w="329184">
                  <a:extLst>
                    <a:ext uri="{9D8B030D-6E8A-4147-A177-3AD203B41FA5}">
                      <a16:colId xmlns:a16="http://schemas.microsoft.com/office/drawing/2014/main" val="1902700824"/>
                    </a:ext>
                  </a:extLst>
                </a:gridCol>
                <a:gridCol w="329184">
                  <a:extLst>
                    <a:ext uri="{9D8B030D-6E8A-4147-A177-3AD203B41FA5}">
                      <a16:colId xmlns:a16="http://schemas.microsoft.com/office/drawing/2014/main" val="1010976339"/>
                    </a:ext>
                  </a:extLst>
                </a:gridCol>
                <a:gridCol w="329184">
                  <a:extLst>
                    <a:ext uri="{9D8B030D-6E8A-4147-A177-3AD203B41FA5}">
                      <a16:colId xmlns:a16="http://schemas.microsoft.com/office/drawing/2014/main" val="2280214068"/>
                    </a:ext>
                  </a:extLst>
                </a:gridCol>
                <a:gridCol w="329184">
                  <a:extLst>
                    <a:ext uri="{9D8B030D-6E8A-4147-A177-3AD203B41FA5}">
                      <a16:colId xmlns:a16="http://schemas.microsoft.com/office/drawing/2014/main" val="512227146"/>
                    </a:ext>
                  </a:extLst>
                </a:gridCol>
                <a:gridCol w="329184">
                  <a:extLst>
                    <a:ext uri="{9D8B030D-6E8A-4147-A177-3AD203B41FA5}">
                      <a16:colId xmlns:a16="http://schemas.microsoft.com/office/drawing/2014/main" val="889102549"/>
                    </a:ext>
                  </a:extLst>
                </a:gridCol>
                <a:gridCol w="329184">
                  <a:extLst>
                    <a:ext uri="{9D8B030D-6E8A-4147-A177-3AD203B41FA5}">
                      <a16:colId xmlns:a16="http://schemas.microsoft.com/office/drawing/2014/main" val="3950163502"/>
                    </a:ext>
                  </a:extLst>
                </a:gridCol>
                <a:gridCol w="329184">
                  <a:extLst>
                    <a:ext uri="{9D8B030D-6E8A-4147-A177-3AD203B41FA5}">
                      <a16:colId xmlns:a16="http://schemas.microsoft.com/office/drawing/2014/main" val="4074272795"/>
                    </a:ext>
                  </a:extLst>
                </a:gridCol>
                <a:gridCol w="329184">
                  <a:extLst>
                    <a:ext uri="{9D8B030D-6E8A-4147-A177-3AD203B41FA5}">
                      <a16:colId xmlns:a16="http://schemas.microsoft.com/office/drawing/2014/main" val="504242410"/>
                    </a:ext>
                  </a:extLst>
                </a:gridCol>
                <a:gridCol w="329184">
                  <a:extLst>
                    <a:ext uri="{9D8B030D-6E8A-4147-A177-3AD203B41FA5}">
                      <a16:colId xmlns:a16="http://schemas.microsoft.com/office/drawing/2014/main" val="1217926415"/>
                    </a:ext>
                  </a:extLst>
                </a:gridCol>
                <a:gridCol w="329184">
                  <a:extLst>
                    <a:ext uri="{9D8B030D-6E8A-4147-A177-3AD203B41FA5}">
                      <a16:colId xmlns:a16="http://schemas.microsoft.com/office/drawing/2014/main" val="2418611586"/>
                    </a:ext>
                  </a:extLst>
                </a:gridCol>
                <a:gridCol w="329184">
                  <a:extLst>
                    <a:ext uri="{9D8B030D-6E8A-4147-A177-3AD203B41FA5}">
                      <a16:colId xmlns:a16="http://schemas.microsoft.com/office/drawing/2014/main" val="1276087912"/>
                    </a:ext>
                  </a:extLst>
                </a:gridCol>
                <a:gridCol w="1399032">
                  <a:extLst>
                    <a:ext uri="{9D8B030D-6E8A-4147-A177-3AD203B41FA5}">
                      <a16:colId xmlns:a16="http://schemas.microsoft.com/office/drawing/2014/main" val="446802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1133665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- 2021-10-31 19:40:39</a:t>
                      </a:r>
                      <a:r>
                        <a:rPr kumimoji="0" lang="en-US" sz="1000" b="0" i="0" u="none" strike="noStrike" kern="1200" cap="none" spc="0" normalizeH="0" baseline="0" noProof="0">
                          <a:ln>
                            <a:noFill/>
                          </a:ln>
                          <a:solidFill>
                            <a:prstClr val="black"/>
                          </a:solidFill>
                          <a:effectLst/>
                          <a:uLnTx/>
                          <a:uFillTx/>
                          <a:latin typeface="+mn-lt"/>
                          <a:ea typeface="+mn-ea"/>
                          <a:cs typeface="+mn-cs"/>
                        </a:rPr>
                        <a:t>
 SCS Fans! We will be introducing 2 new and exciting flavours for one of your favourite SCS product! Can you guess which product it 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211028-New Spreadable Flavours Teaser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Malaysia; Ages: 20-50</a:t>
                      </a:r>
                    </a:p>
                  </a:txBody>
                  <a:tcPr/>
                </a:tc>
                <a:extLst>
                  <a:ext uri="{0D108BD9-81ED-4DB2-BD59-A6C34878D82A}">
                    <a16:rowId xmlns:a16="http://schemas.microsoft.com/office/drawing/2014/main" val="3807999537"/>
                  </a:ext>
                </a:extLst>
              </a:tr>
            </a:tbl>
          </a:graphicData>
        </a:graphic>
      </p:graphicFrame>
      <p:sp>
        <p:nvSpPr>
          <p:cNvPr id="4" name="Text Placeholder 3">
            <a:extLst>
              <a:ext uri="{FF2B5EF4-FFF2-40B4-BE49-F238E27FC236}">
                <a16:creationId xmlns:a16="http://schemas.microsoft.com/office/drawing/2014/main" id="{07C969D9-5B28-44F8-85BD-386F801D9EE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7316783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105BD-7E13-4C47-972F-19E0BFA8F5D1}"/>
              </a:ext>
            </a:extLst>
          </p:cNvPr>
          <p:cNvSpPr>
            <a:spLocks noGrp="1"/>
          </p:cNvSpPr>
          <p:nvPr>
            <p:ph type="title"/>
          </p:nvPr>
        </p:nvSpPr>
        <p:spPr/>
        <p:txBody>
          <a:bodyPr/>
          <a:lstStyle/>
          <a:p>
            <a:r>
              <a:rPr lang="en-US"/>
              <a:t>Facebook Ads Performance Table | SCS Dairy MY - 3 of 26</a:t>
            </a:r>
          </a:p>
        </p:txBody>
      </p:sp>
      <p:graphicFrame>
        <p:nvGraphicFramePr>
          <p:cNvPr id="5" name="Table Placeholder 4">
            <a:extLst>
              <a:ext uri="{FF2B5EF4-FFF2-40B4-BE49-F238E27FC236}">
                <a16:creationId xmlns:a16="http://schemas.microsoft.com/office/drawing/2014/main" id="{C9A55644-4C52-452F-BE5C-796772F60FCF}"/>
              </a:ext>
            </a:extLst>
          </p:cNvPr>
          <p:cNvGraphicFramePr>
            <a:graphicFrameLocks noGrp="1"/>
          </p:cNvGraphicFramePr>
          <p:nvPr>
            <p:ph type="tbl" sz="quarter" idx="13"/>
            <p:extLst>
              <p:ext uri="{D42A27DB-BD31-4B8C-83A1-F6EECF244321}">
                <p14:modId xmlns:p14="http://schemas.microsoft.com/office/powerpoint/2010/main" val="2926532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91008349"/>
                    </a:ext>
                  </a:extLst>
                </a:gridCol>
                <a:gridCol w="329184">
                  <a:extLst>
                    <a:ext uri="{9D8B030D-6E8A-4147-A177-3AD203B41FA5}">
                      <a16:colId xmlns:a16="http://schemas.microsoft.com/office/drawing/2014/main" val="2459228028"/>
                    </a:ext>
                  </a:extLst>
                </a:gridCol>
                <a:gridCol w="329184">
                  <a:extLst>
                    <a:ext uri="{9D8B030D-6E8A-4147-A177-3AD203B41FA5}">
                      <a16:colId xmlns:a16="http://schemas.microsoft.com/office/drawing/2014/main" val="149068571"/>
                    </a:ext>
                  </a:extLst>
                </a:gridCol>
                <a:gridCol w="329184">
                  <a:extLst>
                    <a:ext uri="{9D8B030D-6E8A-4147-A177-3AD203B41FA5}">
                      <a16:colId xmlns:a16="http://schemas.microsoft.com/office/drawing/2014/main" val="4087602978"/>
                    </a:ext>
                  </a:extLst>
                </a:gridCol>
                <a:gridCol w="329184">
                  <a:extLst>
                    <a:ext uri="{9D8B030D-6E8A-4147-A177-3AD203B41FA5}">
                      <a16:colId xmlns:a16="http://schemas.microsoft.com/office/drawing/2014/main" val="4084631684"/>
                    </a:ext>
                  </a:extLst>
                </a:gridCol>
                <a:gridCol w="329184">
                  <a:extLst>
                    <a:ext uri="{9D8B030D-6E8A-4147-A177-3AD203B41FA5}">
                      <a16:colId xmlns:a16="http://schemas.microsoft.com/office/drawing/2014/main" val="3252744443"/>
                    </a:ext>
                  </a:extLst>
                </a:gridCol>
                <a:gridCol w="329184">
                  <a:extLst>
                    <a:ext uri="{9D8B030D-6E8A-4147-A177-3AD203B41FA5}">
                      <a16:colId xmlns:a16="http://schemas.microsoft.com/office/drawing/2014/main" val="3625920468"/>
                    </a:ext>
                  </a:extLst>
                </a:gridCol>
                <a:gridCol w="329184">
                  <a:extLst>
                    <a:ext uri="{9D8B030D-6E8A-4147-A177-3AD203B41FA5}">
                      <a16:colId xmlns:a16="http://schemas.microsoft.com/office/drawing/2014/main" val="1665322456"/>
                    </a:ext>
                  </a:extLst>
                </a:gridCol>
                <a:gridCol w="329184">
                  <a:extLst>
                    <a:ext uri="{9D8B030D-6E8A-4147-A177-3AD203B41FA5}">
                      <a16:colId xmlns:a16="http://schemas.microsoft.com/office/drawing/2014/main" val="961531707"/>
                    </a:ext>
                  </a:extLst>
                </a:gridCol>
                <a:gridCol w="329184">
                  <a:extLst>
                    <a:ext uri="{9D8B030D-6E8A-4147-A177-3AD203B41FA5}">
                      <a16:colId xmlns:a16="http://schemas.microsoft.com/office/drawing/2014/main" val="1599277765"/>
                    </a:ext>
                  </a:extLst>
                </a:gridCol>
                <a:gridCol w="329184">
                  <a:extLst>
                    <a:ext uri="{9D8B030D-6E8A-4147-A177-3AD203B41FA5}">
                      <a16:colId xmlns:a16="http://schemas.microsoft.com/office/drawing/2014/main" val="3726654090"/>
                    </a:ext>
                  </a:extLst>
                </a:gridCol>
                <a:gridCol w="329184">
                  <a:extLst>
                    <a:ext uri="{9D8B030D-6E8A-4147-A177-3AD203B41FA5}">
                      <a16:colId xmlns:a16="http://schemas.microsoft.com/office/drawing/2014/main" val="2671788507"/>
                    </a:ext>
                  </a:extLst>
                </a:gridCol>
                <a:gridCol w="329184">
                  <a:extLst>
                    <a:ext uri="{9D8B030D-6E8A-4147-A177-3AD203B41FA5}">
                      <a16:colId xmlns:a16="http://schemas.microsoft.com/office/drawing/2014/main" val="1060857551"/>
                    </a:ext>
                  </a:extLst>
                </a:gridCol>
                <a:gridCol w="329184">
                  <a:extLst>
                    <a:ext uri="{9D8B030D-6E8A-4147-A177-3AD203B41FA5}">
                      <a16:colId xmlns:a16="http://schemas.microsoft.com/office/drawing/2014/main" val="1978578354"/>
                    </a:ext>
                  </a:extLst>
                </a:gridCol>
                <a:gridCol w="329184">
                  <a:extLst>
                    <a:ext uri="{9D8B030D-6E8A-4147-A177-3AD203B41FA5}">
                      <a16:colId xmlns:a16="http://schemas.microsoft.com/office/drawing/2014/main" val="2431750418"/>
                    </a:ext>
                  </a:extLst>
                </a:gridCol>
                <a:gridCol w="329184">
                  <a:extLst>
                    <a:ext uri="{9D8B030D-6E8A-4147-A177-3AD203B41FA5}">
                      <a16:colId xmlns:a16="http://schemas.microsoft.com/office/drawing/2014/main" val="2465522434"/>
                    </a:ext>
                  </a:extLst>
                </a:gridCol>
                <a:gridCol w="1399032">
                  <a:extLst>
                    <a:ext uri="{9D8B030D-6E8A-4147-A177-3AD203B41FA5}">
                      <a16:colId xmlns:a16="http://schemas.microsoft.com/office/drawing/2014/main" val="1821491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4007087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- 2021-10-25 18:11:41</a:t>
                      </a:r>
                      <a:r>
                        <a:rPr kumimoji="0" lang="en-US" sz="1000" b="0" i="0" u="none" strike="noStrike" kern="1200" cap="none" spc="0" normalizeH="0" baseline="0" noProof="0">
                          <a:ln>
                            <a:noFill/>
                          </a:ln>
                          <a:solidFill>
                            <a:prstClr val="black"/>
                          </a:solidFill>
                          <a:effectLst/>
                          <a:uLnTx/>
                          <a:uFillTx/>
                          <a:latin typeface="+mn-lt"/>
                          <a:ea typeface="+mn-ea"/>
                          <a:cs typeface="+mn-cs"/>
                        </a:rPr>
                        <a:t>
 Caption the image and stand a chance to win an awesome prize!
To take part in our mini contest: Like SCS Dairy MY Facebook page, caption the image, tag 5 friends and share this post. Who knows you might be one of our lucky winners!
Only 3 winners will be selected to win shopping vouchers worth RM50!
Contest ends on 31 October 2021, 11:59pm.
#funwithSCS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211024 - Contest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25-40</a:t>
                      </a:r>
                    </a:p>
                  </a:txBody>
                  <a:tcPr/>
                </a:tc>
                <a:extLst>
                  <a:ext uri="{0D108BD9-81ED-4DB2-BD59-A6C34878D82A}">
                    <a16:rowId xmlns:a16="http://schemas.microsoft.com/office/drawing/2014/main" val="1288638973"/>
                  </a:ext>
                </a:extLst>
              </a:tr>
            </a:tbl>
          </a:graphicData>
        </a:graphic>
      </p:graphicFrame>
      <p:sp>
        <p:nvSpPr>
          <p:cNvPr id="4" name="Text Placeholder 3">
            <a:extLst>
              <a:ext uri="{FF2B5EF4-FFF2-40B4-BE49-F238E27FC236}">
                <a16:creationId xmlns:a16="http://schemas.microsoft.com/office/drawing/2014/main" id="{6119BCDE-0CFD-4A92-ADE2-7D89DF84B2B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09790949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1CE4F-1979-4494-901F-74F3C01C12FD}"/>
              </a:ext>
            </a:extLst>
          </p:cNvPr>
          <p:cNvSpPr>
            <a:spLocks noGrp="1"/>
          </p:cNvSpPr>
          <p:nvPr>
            <p:ph type="title"/>
          </p:nvPr>
        </p:nvSpPr>
        <p:spPr/>
        <p:txBody>
          <a:bodyPr/>
          <a:lstStyle/>
          <a:p>
            <a:r>
              <a:rPr lang="en-US"/>
              <a:t>Facebook Ads Performance Table | SCS Dairy MY - 4 of 26</a:t>
            </a:r>
          </a:p>
        </p:txBody>
      </p:sp>
      <p:graphicFrame>
        <p:nvGraphicFramePr>
          <p:cNvPr id="5" name="Table Placeholder 4">
            <a:extLst>
              <a:ext uri="{FF2B5EF4-FFF2-40B4-BE49-F238E27FC236}">
                <a16:creationId xmlns:a16="http://schemas.microsoft.com/office/drawing/2014/main" id="{997404A2-7CF5-4E95-8BAD-9717DDDB9332}"/>
              </a:ext>
            </a:extLst>
          </p:cNvPr>
          <p:cNvGraphicFramePr>
            <a:graphicFrameLocks noGrp="1"/>
          </p:cNvGraphicFramePr>
          <p:nvPr>
            <p:ph type="tbl" sz="quarter" idx="13"/>
            <p:extLst>
              <p:ext uri="{D42A27DB-BD31-4B8C-83A1-F6EECF244321}">
                <p14:modId xmlns:p14="http://schemas.microsoft.com/office/powerpoint/2010/main" val="3703645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150623957"/>
                    </a:ext>
                  </a:extLst>
                </a:gridCol>
                <a:gridCol w="329184">
                  <a:extLst>
                    <a:ext uri="{9D8B030D-6E8A-4147-A177-3AD203B41FA5}">
                      <a16:colId xmlns:a16="http://schemas.microsoft.com/office/drawing/2014/main" val="4114274711"/>
                    </a:ext>
                  </a:extLst>
                </a:gridCol>
                <a:gridCol w="329184">
                  <a:extLst>
                    <a:ext uri="{9D8B030D-6E8A-4147-A177-3AD203B41FA5}">
                      <a16:colId xmlns:a16="http://schemas.microsoft.com/office/drawing/2014/main" val="2007706940"/>
                    </a:ext>
                  </a:extLst>
                </a:gridCol>
                <a:gridCol w="329184">
                  <a:extLst>
                    <a:ext uri="{9D8B030D-6E8A-4147-A177-3AD203B41FA5}">
                      <a16:colId xmlns:a16="http://schemas.microsoft.com/office/drawing/2014/main" val="937828268"/>
                    </a:ext>
                  </a:extLst>
                </a:gridCol>
                <a:gridCol w="329184">
                  <a:extLst>
                    <a:ext uri="{9D8B030D-6E8A-4147-A177-3AD203B41FA5}">
                      <a16:colId xmlns:a16="http://schemas.microsoft.com/office/drawing/2014/main" val="1868266385"/>
                    </a:ext>
                  </a:extLst>
                </a:gridCol>
                <a:gridCol w="329184">
                  <a:extLst>
                    <a:ext uri="{9D8B030D-6E8A-4147-A177-3AD203B41FA5}">
                      <a16:colId xmlns:a16="http://schemas.microsoft.com/office/drawing/2014/main" val="1094393660"/>
                    </a:ext>
                  </a:extLst>
                </a:gridCol>
                <a:gridCol w="329184">
                  <a:extLst>
                    <a:ext uri="{9D8B030D-6E8A-4147-A177-3AD203B41FA5}">
                      <a16:colId xmlns:a16="http://schemas.microsoft.com/office/drawing/2014/main" val="2120207683"/>
                    </a:ext>
                  </a:extLst>
                </a:gridCol>
                <a:gridCol w="329184">
                  <a:extLst>
                    <a:ext uri="{9D8B030D-6E8A-4147-A177-3AD203B41FA5}">
                      <a16:colId xmlns:a16="http://schemas.microsoft.com/office/drawing/2014/main" val="2061142378"/>
                    </a:ext>
                  </a:extLst>
                </a:gridCol>
                <a:gridCol w="329184">
                  <a:extLst>
                    <a:ext uri="{9D8B030D-6E8A-4147-A177-3AD203B41FA5}">
                      <a16:colId xmlns:a16="http://schemas.microsoft.com/office/drawing/2014/main" val="917777195"/>
                    </a:ext>
                  </a:extLst>
                </a:gridCol>
                <a:gridCol w="329184">
                  <a:extLst>
                    <a:ext uri="{9D8B030D-6E8A-4147-A177-3AD203B41FA5}">
                      <a16:colId xmlns:a16="http://schemas.microsoft.com/office/drawing/2014/main" val="3806180866"/>
                    </a:ext>
                  </a:extLst>
                </a:gridCol>
                <a:gridCol w="329184">
                  <a:extLst>
                    <a:ext uri="{9D8B030D-6E8A-4147-A177-3AD203B41FA5}">
                      <a16:colId xmlns:a16="http://schemas.microsoft.com/office/drawing/2014/main" val="3729065230"/>
                    </a:ext>
                  </a:extLst>
                </a:gridCol>
                <a:gridCol w="329184">
                  <a:extLst>
                    <a:ext uri="{9D8B030D-6E8A-4147-A177-3AD203B41FA5}">
                      <a16:colId xmlns:a16="http://schemas.microsoft.com/office/drawing/2014/main" val="3209662360"/>
                    </a:ext>
                  </a:extLst>
                </a:gridCol>
                <a:gridCol w="329184">
                  <a:extLst>
                    <a:ext uri="{9D8B030D-6E8A-4147-A177-3AD203B41FA5}">
                      <a16:colId xmlns:a16="http://schemas.microsoft.com/office/drawing/2014/main" val="1122713179"/>
                    </a:ext>
                  </a:extLst>
                </a:gridCol>
                <a:gridCol w="329184">
                  <a:extLst>
                    <a:ext uri="{9D8B030D-6E8A-4147-A177-3AD203B41FA5}">
                      <a16:colId xmlns:a16="http://schemas.microsoft.com/office/drawing/2014/main" val="3445457713"/>
                    </a:ext>
                  </a:extLst>
                </a:gridCol>
                <a:gridCol w="329184">
                  <a:extLst>
                    <a:ext uri="{9D8B030D-6E8A-4147-A177-3AD203B41FA5}">
                      <a16:colId xmlns:a16="http://schemas.microsoft.com/office/drawing/2014/main" val="2616830990"/>
                    </a:ext>
                  </a:extLst>
                </a:gridCol>
                <a:gridCol w="329184">
                  <a:extLst>
                    <a:ext uri="{9D8B030D-6E8A-4147-A177-3AD203B41FA5}">
                      <a16:colId xmlns:a16="http://schemas.microsoft.com/office/drawing/2014/main" val="1115321526"/>
                    </a:ext>
                  </a:extLst>
                </a:gridCol>
                <a:gridCol w="1399032">
                  <a:extLst>
                    <a:ext uri="{9D8B030D-6E8A-4147-A177-3AD203B41FA5}">
                      <a16:colId xmlns:a16="http://schemas.microsoft.com/office/drawing/2014/main" val="672519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1329711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- 2021-10-23 16:35:43</a:t>
                      </a:r>
                      <a:r>
                        <a:rPr kumimoji="0" lang="en-US" sz="1000" b="0" i="0" u="none" strike="noStrike" kern="1200" cap="none" spc="0" normalizeH="0" baseline="0" noProof="0">
                          <a:ln>
                            <a:noFill/>
                          </a:ln>
                          <a:solidFill>
                            <a:prstClr val="black"/>
                          </a:solidFill>
                          <a:effectLst/>
                          <a:uLnTx/>
                          <a:uFillTx/>
                          <a:latin typeface="+mn-lt"/>
                          <a:ea typeface="+mn-ea"/>
                          <a:cs typeface="+mn-cs"/>
                        </a:rPr>
                        <a:t>
 With a creamy irresistible taste and a smooth, velvety texture, SCS Cream Cheese adds flavour to just about anything. Free from natural dyes, just plain and simple cream cheese!
How do you like to eat SCS Cream Cheese? On a toast or a bagel? 
#SCSCreamCheese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211019 - SCS Cream Cheese Product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25-40</a:t>
                      </a:r>
                    </a:p>
                  </a:txBody>
                  <a:tcPr/>
                </a:tc>
                <a:extLst>
                  <a:ext uri="{0D108BD9-81ED-4DB2-BD59-A6C34878D82A}">
                    <a16:rowId xmlns:a16="http://schemas.microsoft.com/office/drawing/2014/main" val="3481006527"/>
                  </a:ext>
                </a:extLst>
              </a:tr>
            </a:tbl>
          </a:graphicData>
        </a:graphic>
      </p:graphicFrame>
      <p:sp>
        <p:nvSpPr>
          <p:cNvPr id="4" name="Text Placeholder 3">
            <a:extLst>
              <a:ext uri="{FF2B5EF4-FFF2-40B4-BE49-F238E27FC236}">
                <a16:creationId xmlns:a16="http://schemas.microsoft.com/office/drawing/2014/main" id="{A8203CE9-59F6-4AD3-88EB-B0649166503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4837707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11348-541B-4AD2-A267-6017828CF973}"/>
              </a:ext>
            </a:extLst>
          </p:cNvPr>
          <p:cNvSpPr>
            <a:spLocks noGrp="1"/>
          </p:cNvSpPr>
          <p:nvPr>
            <p:ph type="title"/>
          </p:nvPr>
        </p:nvSpPr>
        <p:spPr/>
        <p:txBody>
          <a:bodyPr/>
          <a:lstStyle/>
          <a:p>
            <a:r>
              <a:rPr lang="en-US"/>
              <a:t>Facebook Ads Performance Table | SCS Dairy MY - 5 of 26</a:t>
            </a:r>
          </a:p>
        </p:txBody>
      </p:sp>
      <p:graphicFrame>
        <p:nvGraphicFramePr>
          <p:cNvPr id="5" name="Table Placeholder 4">
            <a:extLst>
              <a:ext uri="{FF2B5EF4-FFF2-40B4-BE49-F238E27FC236}">
                <a16:creationId xmlns:a16="http://schemas.microsoft.com/office/drawing/2014/main" id="{677C47F9-134E-4C58-BFEF-24B92CCE6D83}"/>
              </a:ext>
            </a:extLst>
          </p:cNvPr>
          <p:cNvGraphicFramePr>
            <a:graphicFrameLocks noGrp="1"/>
          </p:cNvGraphicFramePr>
          <p:nvPr>
            <p:ph type="tbl" sz="quarter" idx="13"/>
            <p:extLst>
              <p:ext uri="{D42A27DB-BD31-4B8C-83A1-F6EECF244321}">
                <p14:modId xmlns:p14="http://schemas.microsoft.com/office/powerpoint/2010/main" val="1601124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70519336"/>
                    </a:ext>
                  </a:extLst>
                </a:gridCol>
                <a:gridCol w="329184">
                  <a:extLst>
                    <a:ext uri="{9D8B030D-6E8A-4147-A177-3AD203B41FA5}">
                      <a16:colId xmlns:a16="http://schemas.microsoft.com/office/drawing/2014/main" val="2795634445"/>
                    </a:ext>
                  </a:extLst>
                </a:gridCol>
                <a:gridCol w="329184">
                  <a:extLst>
                    <a:ext uri="{9D8B030D-6E8A-4147-A177-3AD203B41FA5}">
                      <a16:colId xmlns:a16="http://schemas.microsoft.com/office/drawing/2014/main" val="4028053417"/>
                    </a:ext>
                  </a:extLst>
                </a:gridCol>
                <a:gridCol w="329184">
                  <a:extLst>
                    <a:ext uri="{9D8B030D-6E8A-4147-A177-3AD203B41FA5}">
                      <a16:colId xmlns:a16="http://schemas.microsoft.com/office/drawing/2014/main" val="605776486"/>
                    </a:ext>
                  </a:extLst>
                </a:gridCol>
                <a:gridCol w="329184">
                  <a:extLst>
                    <a:ext uri="{9D8B030D-6E8A-4147-A177-3AD203B41FA5}">
                      <a16:colId xmlns:a16="http://schemas.microsoft.com/office/drawing/2014/main" val="3717776249"/>
                    </a:ext>
                  </a:extLst>
                </a:gridCol>
                <a:gridCol w="329184">
                  <a:extLst>
                    <a:ext uri="{9D8B030D-6E8A-4147-A177-3AD203B41FA5}">
                      <a16:colId xmlns:a16="http://schemas.microsoft.com/office/drawing/2014/main" val="781772795"/>
                    </a:ext>
                  </a:extLst>
                </a:gridCol>
                <a:gridCol w="329184">
                  <a:extLst>
                    <a:ext uri="{9D8B030D-6E8A-4147-A177-3AD203B41FA5}">
                      <a16:colId xmlns:a16="http://schemas.microsoft.com/office/drawing/2014/main" val="2234218558"/>
                    </a:ext>
                  </a:extLst>
                </a:gridCol>
                <a:gridCol w="329184">
                  <a:extLst>
                    <a:ext uri="{9D8B030D-6E8A-4147-A177-3AD203B41FA5}">
                      <a16:colId xmlns:a16="http://schemas.microsoft.com/office/drawing/2014/main" val="1350126679"/>
                    </a:ext>
                  </a:extLst>
                </a:gridCol>
                <a:gridCol w="329184">
                  <a:extLst>
                    <a:ext uri="{9D8B030D-6E8A-4147-A177-3AD203B41FA5}">
                      <a16:colId xmlns:a16="http://schemas.microsoft.com/office/drawing/2014/main" val="4147946041"/>
                    </a:ext>
                  </a:extLst>
                </a:gridCol>
                <a:gridCol w="329184">
                  <a:extLst>
                    <a:ext uri="{9D8B030D-6E8A-4147-A177-3AD203B41FA5}">
                      <a16:colId xmlns:a16="http://schemas.microsoft.com/office/drawing/2014/main" val="2940796551"/>
                    </a:ext>
                  </a:extLst>
                </a:gridCol>
                <a:gridCol w="329184">
                  <a:extLst>
                    <a:ext uri="{9D8B030D-6E8A-4147-A177-3AD203B41FA5}">
                      <a16:colId xmlns:a16="http://schemas.microsoft.com/office/drawing/2014/main" val="3795706136"/>
                    </a:ext>
                  </a:extLst>
                </a:gridCol>
                <a:gridCol w="329184">
                  <a:extLst>
                    <a:ext uri="{9D8B030D-6E8A-4147-A177-3AD203B41FA5}">
                      <a16:colId xmlns:a16="http://schemas.microsoft.com/office/drawing/2014/main" val="600440541"/>
                    </a:ext>
                  </a:extLst>
                </a:gridCol>
                <a:gridCol w="329184">
                  <a:extLst>
                    <a:ext uri="{9D8B030D-6E8A-4147-A177-3AD203B41FA5}">
                      <a16:colId xmlns:a16="http://schemas.microsoft.com/office/drawing/2014/main" val="2200473909"/>
                    </a:ext>
                  </a:extLst>
                </a:gridCol>
                <a:gridCol w="329184">
                  <a:extLst>
                    <a:ext uri="{9D8B030D-6E8A-4147-A177-3AD203B41FA5}">
                      <a16:colId xmlns:a16="http://schemas.microsoft.com/office/drawing/2014/main" val="988469286"/>
                    </a:ext>
                  </a:extLst>
                </a:gridCol>
                <a:gridCol w="329184">
                  <a:extLst>
                    <a:ext uri="{9D8B030D-6E8A-4147-A177-3AD203B41FA5}">
                      <a16:colId xmlns:a16="http://schemas.microsoft.com/office/drawing/2014/main" val="1031545840"/>
                    </a:ext>
                  </a:extLst>
                </a:gridCol>
                <a:gridCol w="329184">
                  <a:extLst>
                    <a:ext uri="{9D8B030D-6E8A-4147-A177-3AD203B41FA5}">
                      <a16:colId xmlns:a16="http://schemas.microsoft.com/office/drawing/2014/main" val="2479345629"/>
                    </a:ext>
                  </a:extLst>
                </a:gridCol>
                <a:gridCol w="1399032">
                  <a:extLst>
                    <a:ext uri="{9D8B030D-6E8A-4147-A177-3AD203B41FA5}">
                      <a16:colId xmlns:a16="http://schemas.microsoft.com/office/drawing/2014/main" val="1071198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576282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22:47:15</a:t>
                      </a:r>
                      <a:r>
                        <a:rPr kumimoji="0" lang="en-US" sz="1000" b="0" i="0" u="none" strike="noStrike" kern="1200" cap="none" spc="0" normalizeH="0" baseline="0" noProof="0">
                          <a:ln>
                            <a:noFill/>
                          </a:ln>
                          <a:solidFill>
                            <a:prstClr val="black"/>
                          </a:solidFill>
                          <a:effectLst/>
                          <a:uLnTx/>
                          <a:uFillTx/>
                          <a:latin typeface="+mn-lt"/>
                          <a:ea typeface="+mn-ea"/>
                          <a:cs typeface="+mn-cs"/>
                        </a:rPr>
                        <a:t>
 SCS Butter is the No.1 choice of Chef Siti Mastura. Do you want to know why she chooses SCS Butter?
Watch this video and let Chef Siti Mastura tell you what makes SCS Butter her No.1 choice.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2&amp;5 (VideoViews)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20%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1884109477"/>
                  </a:ext>
                </a:extLst>
              </a:tr>
            </a:tbl>
          </a:graphicData>
        </a:graphic>
      </p:graphicFrame>
      <p:sp>
        <p:nvSpPr>
          <p:cNvPr id="4" name="Text Placeholder 3">
            <a:extLst>
              <a:ext uri="{FF2B5EF4-FFF2-40B4-BE49-F238E27FC236}">
                <a16:creationId xmlns:a16="http://schemas.microsoft.com/office/drawing/2014/main" id="{8F555765-BABD-49AD-B4E2-EF11591E24E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019718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578C6-4ADB-41A2-B80F-E129517228F2}"/>
              </a:ext>
            </a:extLst>
          </p:cNvPr>
          <p:cNvSpPr>
            <a:spLocks noGrp="1"/>
          </p:cNvSpPr>
          <p:nvPr>
            <p:ph type="title"/>
          </p:nvPr>
        </p:nvSpPr>
        <p:spPr/>
        <p:txBody>
          <a:bodyPr/>
          <a:lstStyle/>
          <a:p>
            <a:r>
              <a:rPr lang="en-US"/>
              <a:t>Facebook Ads Performance Table | SCS Dairy MY - 6 of 26</a:t>
            </a:r>
          </a:p>
        </p:txBody>
      </p:sp>
      <p:graphicFrame>
        <p:nvGraphicFramePr>
          <p:cNvPr id="5" name="Table Placeholder 4">
            <a:extLst>
              <a:ext uri="{FF2B5EF4-FFF2-40B4-BE49-F238E27FC236}">
                <a16:creationId xmlns:a16="http://schemas.microsoft.com/office/drawing/2014/main" id="{165A0296-3290-4769-9C6F-A728294F062A}"/>
              </a:ext>
            </a:extLst>
          </p:cNvPr>
          <p:cNvGraphicFramePr>
            <a:graphicFrameLocks noGrp="1"/>
          </p:cNvGraphicFramePr>
          <p:nvPr>
            <p:ph type="tbl" sz="quarter" idx="13"/>
            <p:extLst>
              <p:ext uri="{D42A27DB-BD31-4B8C-83A1-F6EECF244321}">
                <p14:modId xmlns:p14="http://schemas.microsoft.com/office/powerpoint/2010/main" val="1784943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71876721"/>
                    </a:ext>
                  </a:extLst>
                </a:gridCol>
                <a:gridCol w="329184">
                  <a:extLst>
                    <a:ext uri="{9D8B030D-6E8A-4147-A177-3AD203B41FA5}">
                      <a16:colId xmlns:a16="http://schemas.microsoft.com/office/drawing/2014/main" val="3459256722"/>
                    </a:ext>
                  </a:extLst>
                </a:gridCol>
                <a:gridCol w="329184">
                  <a:extLst>
                    <a:ext uri="{9D8B030D-6E8A-4147-A177-3AD203B41FA5}">
                      <a16:colId xmlns:a16="http://schemas.microsoft.com/office/drawing/2014/main" val="3787940055"/>
                    </a:ext>
                  </a:extLst>
                </a:gridCol>
                <a:gridCol w="329184">
                  <a:extLst>
                    <a:ext uri="{9D8B030D-6E8A-4147-A177-3AD203B41FA5}">
                      <a16:colId xmlns:a16="http://schemas.microsoft.com/office/drawing/2014/main" val="313805879"/>
                    </a:ext>
                  </a:extLst>
                </a:gridCol>
                <a:gridCol w="329184">
                  <a:extLst>
                    <a:ext uri="{9D8B030D-6E8A-4147-A177-3AD203B41FA5}">
                      <a16:colId xmlns:a16="http://schemas.microsoft.com/office/drawing/2014/main" val="1290406571"/>
                    </a:ext>
                  </a:extLst>
                </a:gridCol>
                <a:gridCol w="329184">
                  <a:extLst>
                    <a:ext uri="{9D8B030D-6E8A-4147-A177-3AD203B41FA5}">
                      <a16:colId xmlns:a16="http://schemas.microsoft.com/office/drawing/2014/main" val="2398880814"/>
                    </a:ext>
                  </a:extLst>
                </a:gridCol>
                <a:gridCol w="329184">
                  <a:extLst>
                    <a:ext uri="{9D8B030D-6E8A-4147-A177-3AD203B41FA5}">
                      <a16:colId xmlns:a16="http://schemas.microsoft.com/office/drawing/2014/main" val="3428188295"/>
                    </a:ext>
                  </a:extLst>
                </a:gridCol>
                <a:gridCol w="329184">
                  <a:extLst>
                    <a:ext uri="{9D8B030D-6E8A-4147-A177-3AD203B41FA5}">
                      <a16:colId xmlns:a16="http://schemas.microsoft.com/office/drawing/2014/main" val="3397509964"/>
                    </a:ext>
                  </a:extLst>
                </a:gridCol>
                <a:gridCol w="329184">
                  <a:extLst>
                    <a:ext uri="{9D8B030D-6E8A-4147-A177-3AD203B41FA5}">
                      <a16:colId xmlns:a16="http://schemas.microsoft.com/office/drawing/2014/main" val="3435032463"/>
                    </a:ext>
                  </a:extLst>
                </a:gridCol>
                <a:gridCol w="329184">
                  <a:extLst>
                    <a:ext uri="{9D8B030D-6E8A-4147-A177-3AD203B41FA5}">
                      <a16:colId xmlns:a16="http://schemas.microsoft.com/office/drawing/2014/main" val="1049373231"/>
                    </a:ext>
                  </a:extLst>
                </a:gridCol>
                <a:gridCol w="329184">
                  <a:extLst>
                    <a:ext uri="{9D8B030D-6E8A-4147-A177-3AD203B41FA5}">
                      <a16:colId xmlns:a16="http://schemas.microsoft.com/office/drawing/2014/main" val="3554946952"/>
                    </a:ext>
                  </a:extLst>
                </a:gridCol>
                <a:gridCol w="329184">
                  <a:extLst>
                    <a:ext uri="{9D8B030D-6E8A-4147-A177-3AD203B41FA5}">
                      <a16:colId xmlns:a16="http://schemas.microsoft.com/office/drawing/2014/main" val="4280394986"/>
                    </a:ext>
                  </a:extLst>
                </a:gridCol>
                <a:gridCol w="329184">
                  <a:extLst>
                    <a:ext uri="{9D8B030D-6E8A-4147-A177-3AD203B41FA5}">
                      <a16:colId xmlns:a16="http://schemas.microsoft.com/office/drawing/2014/main" val="1138221641"/>
                    </a:ext>
                  </a:extLst>
                </a:gridCol>
                <a:gridCol w="329184">
                  <a:extLst>
                    <a:ext uri="{9D8B030D-6E8A-4147-A177-3AD203B41FA5}">
                      <a16:colId xmlns:a16="http://schemas.microsoft.com/office/drawing/2014/main" val="2209540784"/>
                    </a:ext>
                  </a:extLst>
                </a:gridCol>
                <a:gridCol w="329184">
                  <a:extLst>
                    <a:ext uri="{9D8B030D-6E8A-4147-A177-3AD203B41FA5}">
                      <a16:colId xmlns:a16="http://schemas.microsoft.com/office/drawing/2014/main" val="784664378"/>
                    </a:ext>
                  </a:extLst>
                </a:gridCol>
                <a:gridCol w="329184">
                  <a:extLst>
                    <a:ext uri="{9D8B030D-6E8A-4147-A177-3AD203B41FA5}">
                      <a16:colId xmlns:a16="http://schemas.microsoft.com/office/drawing/2014/main" val="316443681"/>
                    </a:ext>
                  </a:extLst>
                </a:gridCol>
                <a:gridCol w="1399032">
                  <a:extLst>
                    <a:ext uri="{9D8B030D-6E8A-4147-A177-3AD203B41FA5}">
                      <a16:colId xmlns:a16="http://schemas.microsoft.com/office/drawing/2014/main" val="3029236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419336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22:47:15</a:t>
                      </a:r>
                      <a:r>
                        <a:rPr kumimoji="0" lang="en-US" sz="1000" b="0" i="0" u="none" strike="noStrike" kern="1200" cap="none" spc="0" normalizeH="0" baseline="0" noProof="0">
                          <a:ln>
                            <a:noFill/>
                          </a:ln>
                          <a:solidFill>
                            <a:prstClr val="black"/>
                          </a:solidFill>
                          <a:effectLst/>
                          <a:uLnTx/>
                          <a:uFillTx/>
                          <a:latin typeface="+mn-lt"/>
                          <a:ea typeface="+mn-ea"/>
                          <a:cs typeface="+mn-cs"/>
                        </a:rPr>
                        <a:t>
 Your search for good butter ends here! SCS Butter is the answer for all your buttery needs! 
Made with pure and fresh milk of grass-fed cows, SCS Butter is 100% natural. A special double churn process results in rich, creamy, smooth and delicious butter which is perfect for spreading, baking and cooking.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2&amp;5 (VideoViews)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20%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3872092780"/>
                  </a:ext>
                </a:extLst>
              </a:tr>
            </a:tbl>
          </a:graphicData>
        </a:graphic>
      </p:graphicFrame>
      <p:sp>
        <p:nvSpPr>
          <p:cNvPr id="4" name="Text Placeholder 3">
            <a:extLst>
              <a:ext uri="{FF2B5EF4-FFF2-40B4-BE49-F238E27FC236}">
                <a16:creationId xmlns:a16="http://schemas.microsoft.com/office/drawing/2014/main" id="{295CA2DF-92FA-476E-8D4D-0E0BF64B713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029508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B74B7-026C-4D01-BDA3-E39BFF5F1D57}"/>
              </a:ext>
            </a:extLst>
          </p:cNvPr>
          <p:cNvSpPr>
            <a:spLocks noGrp="1"/>
          </p:cNvSpPr>
          <p:nvPr>
            <p:ph type="title"/>
          </p:nvPr>
        </p:nvSpPr>
        <p:spPr/>
        <p:txBody>
          <a:bodyPr/>
          <a:lstStyle/>
          <a:p>
            <a:r>
              <a:rPr lang="en-US"/>
              <a:t>Facebook Ads Performance Table | SCS Dairy MY - 7 of 26</a:t>
            </a:r>
          </a:p>
        </p:txBody>
      </p:sp>
      <p:graphicFrame>
        <p:nvGraphicFramePr>
          <p:cNvPr id="5" name="Table Placeholder 4">
            <a:extLst>
              <a:ext uri="{FF2B5EF4-FFF2-40B4-BE49-F238E27FC236}">
                <a16:creationId xmlns:a16="http://schemas.microsoft.com/office/drawing/2014/main" id="{3A1D4D7F-6EBD-4E29-8599-D363EA55592C}"/>
              </a:ext>
            </a:extLst>
          </p:cNvPr>
          <p:cNvGraphicFramePr>
            <a:graphicFrameLocks noGrp="1"/>
          </p:cNvGraphicFramePr>
          <p:nvPr>
            <p:ph type="tbl" sz="quarter" idx="13"/>
            <p:extLst>
              <p:ext uri="{D42A27DB-BD31-4B8C-83A1-F6EECF244321}">
                <p14:modId xmlns:p14="http://schemas.microsoft.com/office/powerpoint/2010/main" val="3402817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559206006"/>
                    </a:ext>
                  </a:extLst>
                </a:gridCol>
                <a:gridCol w="329184">
                  <a:extLst>
                    <a:ext uri="{9D8B030D-6E8A-4147-A177-3AD203B41FA5}">
                      <a16:colId xmlns:a16="http://schemas.microsoft.com/office/drawing/2014/main" val="2412899118"/>
                    </a:ext>
                  </a:extLst>
                </a:gridCol>
                <a:gridCol w="329184">
                  <a:extLst>
                    <a:ext uri="{9D8B030D-6E8A-4147-A177-3AD203B41FA5}">
                      <a16:colId xmlns:a16="http://schemas.microsoft.com/office/drawing/2014/main" val="3978367523"/>
                    </a:ext>
                  </a:extLst>
                </a:gridCol>
                <a:gridCol w="329184">
                  <a:extLst>
                    <a:ext uri="{9D8B030D-6E8A-4147-A177-3AD203B41FA5}">
                      <a16:colId xmlns:a16="http://schemas.microsoft.com/office/drawing/2014/main" val="2337597597"/>
                    </a:ext>
                  </a:extLst>
                </a:gridCol>
                <a:gridCol w="329184">
                  <a:extLst>
                    <a:ext uri="{9D8B030D-6E8A-4147-A177-3AD203B41FA5}">
                      <a16:colId xmlns:a16="http://schemas.microsoft.com/office/drawing/2014/main" val="278219226"/>
                    </a:ext>
                  </a:extLst>
                </a:gridCol>
                <a:gridCol w="329184">
                  <a:extLst>
                    <a:ext uri="{9D8B030D-6E8A-4147-A177-3AD203B41FA5}">
                      <a16:colId xmlns:a16="http://schemas.microsoft.com/office/drawing/2014/main" val="2780607001"/>
                    </a:ext>
                  </a:extLst>
                </a:gridCol>
                <a:gridCol w="329184">
                  <a:extLst>
                    <a:ext uri="{9D8B030D-6E8A-4147-A177-3AD203B41FA5}">
                      <a16:colId xmlns:a16="http://schemas.microsoft.com/office/drawing/2014/main" val="196553281"/>
                    </a:ext>
                  </a:extLst>
                </a:gridCol>
                <a:gridCol w="329184">
                  <a:extLst>
                    <a:ext uri="{9D8B030D-6E8A-4147-A177-3AD203B41FA5}">
                      <a16:colId xmlns:a16="http://schemas.microsoft.com/office/drawing/2014/main" val="4008289593"/>
                    </a:ext>
                  </a:extLst>
                </a:gridCol>
                <a:gridCol w="329184">
                  <a:extLst>
                    <a:ext uri="{9D8B030D-6E8A-4147-A177-3AD203B41FA5}">
                      <a16:colId xmlns:a16="http://schemas.microsoft.com/office/drawing/2014/main" val="2945762272"/>
                    </a:ext>
                  </a:extLst>
                </a:gridCol>
                <a:gridCol w="329184">
                  <a:extLst>
                    <a:ext uri="{9D8B030D-6E8A-4147-A177-3AD203B41FA5}">
                      <a16:colId xmlns:a16="http://schemas.microsoft.com/office/drawing/2014/main" val="588983071"/>
                    </a:ext>
                  </a:extLst>
                </a:gridCol>
                <a:gridCol w="329184">
                  <a:extLst>
                    <a:ext uri="{9D8B030D-6E8A-4147-A177-3AD203B41FA5}">
                      <a16:colId xmlns:a16="http://schemas.microsoft.com/office/drawing/2014/main" val="2844415144"/>
                    </a:ext>
                  </a:extLst>
                </a:gridCol>
                <a:gridCol w="329184">
                  <a:extLst>
                    <a:ext uri="{9D8B030D-6E8A-4147-A177-3AD203B41FA5}">
                      <a16:colId xmlns:a16="http://schemas.microsoft.com/office/drawing/2014/main" val="1025708650"/>
                    </a:ext>
                  </a:extLst>
                </a:gridCol>
                <a:gridCol w="329184">
                  <a:extLst>
                    <a:ext uri="{9D8B030D-6E8A-4147-A177-3AD203B41FA5}">
                      <a16:colId xmlns:a16="http://schemas.microsoft.com/office/drawing/2014/main" val="570625124"/>
                    </a:ext>
                  </a:extLst>
                </a:gridCol>
                <a:gridCol w="329184">
                  <a:extLst>
                    <a:ext uri="{9D8B030D-6E8A-4147-A177-3AD203B41FA5}">
                      <a16:colId xmlns:a16="http://schemas.microsoft.com/office/drawing/2014/main" val="1331608207"/>
                    </a:ext>
                  </a:extLst>
                </a:gridCol>
                <a:gridCol w="329184">
                  <a:extLst>
                    <a:ext uri="{9D8B030D-6E8A-4147-A177-3AD203B41FA5}">
                      <a16:colId xmlns:a16="http://schemas.microsoft.com/office/drawing/2014/main" val="3322832372"/>
                    </a:ext>
                  </a:extLst>
                </a:gridCol>
                <a:gridCol w="329184">
                  <a:extLst>
                    <a:ext uri="{9D8B030D-6E8A-4147-A177-3AD203B41FA5}">
                      <a16:colId xmlns:a16="http://schemas.microsoft.com/office/drawing/2014/main" val="2723773056"/>
                    </a:ext>
                  </a:extLst>
                </a:gridCol>
                <a:gridCol w="1399032">
                  <a:extLst>
                    <a:ext uri="{9D8B030D-6E8A-4147-A177-3AD203B41FA5}">
                      <a16:colId xmlns:a16="http://schemas.microsoft.com/office/drawing/2014/main" val="124043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1229112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22:47:13</a:t>
                      </a:r>
                      <a:r>
                        <a:rPr kumimoji="0" lang="en-US" sz="1000" b="0" i="0" u="none" strike="noStrike" kern="1200" cap="none" spc="0" normalizeH="0" baseline="0" noProof="0">
                          <a:ln>
                            <a:noFill/>
                          </a:ln>
                          <a:solidFill>
                            <a:prstClr val="black"/>
                          </a:solidFill>
                          <a:effectLst/>
                          <a:uLnTx/>
                          <a:uFillTx/>
                          <a:latin typeface="+mn-lt"/>
                          <a:ea typeface="+mn-ea"/>
                          <a:cs typeface="+mn-cs"/>
                        </a:rPr>
                        <a:t>
 SCS Butter is the No.1 choice of Chef Siti Mastura. Do you want to know why she chooses SCS Butter?
Watch this video and let Chef Siti Mastura tell you what makes SCS Butter her No.1 choice.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2&amp;5 (VideoViews)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3427313086"/>
                  </a:ext>
                </a:extLst>
              </a:tr>
            </a:tbl>
          </a:graphicData>
        </a:graphic>
      </p:graphicFrame>
      <p:sp>
        <p:nvSpPr>
          <p:cNvPr id="4" name="Text Placeholder 3">
            <a:extLst>
              <a:ext uri="{FF2B5EF4-FFF2-40B4-BE49-F238E27FC236}">
                <a16:creationId xmlns:a16="http://schemas.microsoft.com/office/drawing/2014/main" id="{A7715B51-DB16-4A3A-B5EA-B509A856817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7372876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DC1D-7117-4F72-90C8-C60DBA41628E}"/>
              </a:ext>
            </a:extLst>
          </p:cNvPr>
          <p:cNvSpPr>
            <a:spLocks noGrp="1"/>
          </p:cNvSpPr>
          <p:nvPr>
            <p:ph type="title"/>
          </p:nvPr>
        </p:nvSpPr>
        <p:spPr/>
        <p:txBody>
          <a:bodyPr/>
          <a:lstStyle/>
          <a:p>
            <a:r>
              <a:rPr lang="en-US"/>
              <a:t>Facebook Ads Performance Table | SCS Dairy MY - 8 of 26</a:t>
            </a:r>
          </a:p>
        </p:txBody>
      </p:sp>
      <p:graphicFrame>
        <p:nvGraphicFramePr>
          <p:cNvPr id="5" name="Table Placeholder 4">
            <a:extLst>
              <a:ext uri="{FF2B5EF4-FFF2-40B4-BE49-F238E27FC236}">
                <a16:creationId xmlns:a16="http://schemas.microsoft.com/office/drawing/2014/main" id="{8661920D-78E1-41FC-9687-A1F3CA6EC621}"/>
              </a:ext>
            </a:extLst>
          </p:cNvPr>
          <p:cNvGraphicFramePr>
            <a:graphicFrameLocks noGrp="1"/>
          </p:cNvGraphicFramePr>
          <p:nvPr>
            <p:ph type="tbl" sz="quarter" idx="13"/>
            <p:extLst>
              <p:ext uri="{D42A27DB-BD31-4B8C-83A1-F6EECF244321}">
                <p14:modId xmlns:p14="http://schemas.microsoft.com/office/powerpoint/2010/main" val="2046385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56331189"/>
                    </a:ext>
                  </a:extLst>
                </a:gridCol>
                <a:gridCol w="329184">
                  <a:extLst>
                    <a:ext uri="{9D8B030D-6E8A-4147-A177-3AD203B41FA5}">
                      <a16:colId xmlns:a16="http://schemas.microsoft.com/office/drawing/2014/main" val="1334568706"/>
                    </a:ext>
                  </a:extLst>
                </a:gridCol>
                <a:gridCol w="329184">
                  <a:extLst>
                    <a:ext uri="{9D8B030D-6E8A-4147-A177-3AD203B41FA5}">
                      <a16:colId xmlns:a16="http://schemas.microsoft.com/office/drawing/2014/main" val="3602531316"/>
                    </a:ext>
                  </a:extLst>
                </a:gridCol>
                <a:gridCol w="329184">
                  <a:extLst>
                    <a:ext uri="{9D8B030D-6E8A-4147-A177-3AD203B41FA5}">
                      <a16:colId xmlns:a16="http://schemas.microsoft.com/office/drawing/2014/main" val="3945268656"/>
                    </a:ext>
                  </a:extLst>
                </a:gridCol>
                <a:gridCol w="329184">
                  <a:extLst>
                    <a:ext uri="{9D8B030D-6E8A-4147-A177-3AD203B41FA5}">
                      <a16:colId xmlns:a16="http://schemas.microsoft.com/office/drawing/2014/main" val="1306308412"/>
                    </a:ext>
                  </a:extLst>
                </a:gridCol>
                <a:gridCol w="329184">
                  <a:extLst>
                    <a:ext uri="{9D8B030D-6E8A-4147-A177-3AD203B41FA5}">
                      <a16:colId xmlns:a16="http://schemas.microsoft.com/office/drawing/2014/main" val="3823372464"/>
                    </a:ext>
                  </a:extLst>
                </a:gridCol>
                <a:gridCol w="329184">
                  <a:extLst>
                    <a:ext uri="{9D8B030D-6E8A-4147-A177-3AD203B41FA5}">
                      <a16:colId xmlns:a16="http://schemas.microsoft.com/office/drawing/2014/main" val="2346982516"/>
                    </a:ext>
                  </a:extLst>
                </a:gridCol>
                <a:gridCol w="329184">
                  <a:extLst>
                    <a:ext uri="{9D8B030D-6E8A-4147-A177-3AD203B41FA5}">
                      <a16:colId xmlns:a16="http://schemas.microsoft.com/office/drawing/2014/main" val="1860154180"/>
                    </a:ext>
                  </a:extLst>
                </a:gridCol>
                <a:gridCol w="329184">
                  <a:extLst>
                    <a:ext uri="{9D8B030D-6E8A-4147-A177-3AD203B41FA5}">
                      <a16:colId xmlns:a16="http://schemas.microsoft.com/office/drawing/2014/main" val="2026600354"/>
                    </a:ext>
                  </a:extLst>
                </a:gridCol>
                <a:gridCol w="329184">
                  <a:extLst>
                    <a:ext uri="{9D8B030D-6E8A-4147-A177-3AD203B41FA5}">
                      <a16:colId xmlns:a16="http://schemas.microsoft.com/office/drawing/2014/main" val="96327820"/>
                    </a:ext>
                  </a:extLst>
                </a:gridCol>
                <a:gridCol w="329184">
                  <a:extLst>
                    <a:ext uri="{9D8B030D-6E8A-4147-A177-3AD203B41FA5}">
                      <a16:colId xmlns:a16="http://schemas.microsoft.com/office/drawing/2014/main" val="3822792248"/>
                    </a:ext>
                  </a:extLst>
                </a:gridCol>
                <a:gridCol w="329184">
                  <a:extLst>
                    <a:ext uri="{9D8B030D-6E8A-4147-A177-3AD203B41FA5}">
                      <a16:colId xmlns:a16="http://schemas.microsoft.com/office/drawing/2014/main" val="797919955"/>
                    </a:ext>
                  </a:extLst>
                </a:gridCol>
                <a:gridCol w="329184">
                  <a:extLst>
                    <a:ext uri="{9D8B030D-6E8A-4147-A177-3AD203B41FA5}">
                      <a16:colId xmlns:a16="http://schemas.microsoft.com/office/drawing/2014/main" val="1494417620"/>
                    </a:ext>
                  </a:extLst>
                </a:gridCol>
                <a:gridCol w="329184">
                  <a:extLst>
                    <a:ext uri="{9D8B030D-6E8A-4147-A177-3AD203B41FA5}">
                      <a16:colId xmlns:a16="http://schemas.microsoft.com/office/drawing/2014/main" val="1038074611"/>
                    </a:ext>
                  </a:extLst>
                </a:gridCol>
                <a:gridCol w="329184">
                  <a:extLst>
                    <a:ext uri="{9D8B030D-6E8A-4147-A177-3AD203B41FA5}">
                      <a16:colId xmlns:a16="http://schemas.microsoft.com/office/drawing/2014/main" val="3093934643"/>
                    </a:ext>
                  </a:extLst>
                </a:gridCol>
                <a:gridCol w="329184">
                  <a:extLst>
                    <a:ext uri="{9D8B030D-6E8A-4147-A177-3AD203B41FA5}">
                      <a16:colId xmlns:a16="http://schemas.microsoft.com/office/drawing/2014/main" val="4046815584"/>
                    </a:ext>
                  </a:extLst>
                </a:gridCol>
                <a:gridCol w="1399032">
                  <a:extLst>
                    <a:ext uri="{9D8B030D-6E8A-4147-A177-3AD203B41FA5}">
                      <a16:colId xmlns:a16="http://schemas.microsoft.com/office/drawing/2014/main" val="2339052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1654890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22:47:13</a:t>
                      </a:r>
                      <a:r>
                        <a:rPr kumimoji="0" lang="en-US" sz="1000" b="0" i="0" u="none" strike="noStrike" kern="1200" cap="none" spc="0" normalizeH="0" baseline="0" noProof="0">
                          <a:ln>
                            <a:noFill/>
                          </a:ln>
                          <a:solidFill>
                            <a:prstClr val="black"/>
                          </a:solidFill>
                          <a:effectLst/>
                          <a:uLnTx/>
                          <a:uFillTx/>
                          <a:latin typeface="+mn-lt"/>
                          <a:ea typeface="+mn-ea"/>
                          <a:cs typeface="+mn-cs"/>
                        </a:rPr>
                        <a:t>
 Your search for good butter ends here! SCS Butter is the answer for all your buttery needs! 
Made with pure and fresh milk of grass-fed cows, SCS Butter is 100% natural. A special double churn process results in rich, creamy, smooth and delicious butter which is perfect for spreading, baking and cooking.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2&amp;5 (VideoViews)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300738679"/>
                  </a:ext>
                </a:extLst>
              </a:tr>
            </a:tbl>
          </a:graphicData>
        </a:graphic>
      </p:graphicFrame>
      <p:sp>
        <p:nvSpPr>
          <p:cNvPr id="4" name="Text Placeholder 3">
            <a:extLst>
              <a:ext uri="{FF2B5EF4-FFF2-40B4-BE49-F238E27FC236}">
                <a16:creationId xmlns:a16="http://schemas.microsoft.com/office/drawing/2014/main" id="{D8E4C6B6-780D-4A6F-8520-2EF94CE94D1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782988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579AF-D2F0-48F8-A4CB-E5705FB8B9BB}"/>
              </a:ext>
            </a:extLst>
          </p:cNvPr>
          <p:cNvSpPr>
            <a:spLocks noGrp="1"/>
          </p:cNvSpPr>
          <p:nvPr>
            <p:ph type="title"/>
          </p:nvPr>
        </p:nvSpPr>
        <p:spPr/>
        <p:txBody>
          <a:bodyPr/>
          <a:lstStyle/>
          <a:p>
            <a:r>
              <a:rPr lang="en-US"/>
              <a:t>Facebook Ads Performance Table | SCS Dairy MY - 9 of 26</a:t>
            </a:r>
          </a:p>
        </p:txBody>
      </p:sp>
      <p:graphicFrame>
        <p:nvGraphicFramePr>
          <p:cNvPr id="5" name="Table Placeholder 4">
            <a:extLst>
              <a:ext uri="{FF2B5EF4-FFF2-40B4-BE49-F238E27FC236}">
                <a16:creationId xmlns:a16="http://schemas.microsoft.com/office/drawing/2014/main" id="{51E1B2A4-5406-433F-9197-1A844FE328F0}"/>
              </a:ext>
            </a:extLst>
          </p:cNvPr>
          <p:cNvGraphicFramePr>
            <a:graphicFrameLocks noGrp="1"/>
          </p:cNvGraphicFramePr>
          <p:nvPr>
            <p:ph type="tbl" sz="quarter" idx="13"/>
            <p:extLst>
              <p:ext uri="{D42A27DB-BD31-4B8C-83A1-F6EECF244321}">
                <p14:modId xmlns:p14="http://schemas.microsoft.com/office/powerpoint/2010/main" val="407523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3508329"/>
                    </a:ext>
                  </a:extLst>
                </a:gridCol>
                <a:gridCol w="329184">
                  <a:extLst>
                    <a:ext uri="{9D8B030D-6E8A-4147-A177-3AD203B41FA5}">
                      <a16:colId xmlns:a16="http://schemas.microsoft.com/office/drawing/2014/main" val="2508974002"/>
                    </a:ext>
                  </a:extLst>
                </a:gridCol>
                <a:gridCol w="329184">
                  <a:extLst>
                    <a:ext uri="{9D8B030D-6E8A-4147-A177-3AD203B41FA5}">
                      <a16:colId xmlns:a16="http://schemas.microsoft.com/office/drawing/2014/main" val="1231978735"/>
                    </a:ext>
                  </a:extLst>
                </a:gridCol>
                <a:gridCol w="329184">
                  <a:extLst>
                    <a:ext uri="{9D8B030D-6E8A-4147-A177-3AD203B41FA5}">
                      <a16:colId xmlns:a16="http://schemas.microsoft.com/office/drawing/2014/main" val="949194190"/>
                    </a:ext>
                  </a:extLst>
                </a:gridCol>
                <a:gridCol w="329184">
                  <a:extLst>
                    <a:ext uri="{9D8B030D-6E8A-4147-A177-3AD203B41FA5}">
                      <a16:colId xmlns:a16="http://schemas.microsoft.com/office/drawing/2014/main" val="3661254647"/>
                    </a:ext>
                  </a:extLst>
                </a:gridCol>
                <a:gridCol w="329184">
                  <a:extLst>
                    <a:ext uri="{9D8B030D-6E8A-4147-A177-3AD203B41FA5}">
                      <a16:colId xmlns:a16="http://schemas.microsoft.com/office/drawing/2014/main" val="257219357"/>
                    </a:ext>
                  </a:extLst>
                </a:gridCol>
                <a:gridCol w="329184">
                  <a:extLst>
                    <a:ext uri="{9D8B030D-6E8A-4147-A177-3AD203B41FA5}">
                      <a16:colId xmlns:a16="http://schemas.microsoft.com/office/drawing/2014/main" val="3498251098"/>
                    </a:ext>
                  </a:extLst>
                </a:gridCol>
                <a:gridCol w="329184">
                  <a:extLst>
                    <a:ext uri="{9D8B030D-6E8A-4147-A177-3AD203B41FA5}">
                      <a16:colId xmlns:a16="http://schemas.microsoft.com/office/drawing/2014/main" val="3499388724"/>
                    </a:ext>
                  </a:extLst>
                </a:gridCol>
                <a:gridCol w="329184">
                  <a:extLst>
                    <a:ext uri="{9D8B030D-6E8A-4147-A177-3AD203B41FA5}">
                      <a16:colId xmlns:a16="http://schemas.microsoft.com/office/drawing/2014/main" val="2414251733"/>
                    </a:ext>
                  </a:extLst>
                </a:gridCol>
                <a:gridCol w="329184">
                  <a:extLst>
                    <a:ext uri="{9D8B030D-6E8A-4147-A177-3AD203B41FA5}">
                      <a16:colId xmlns:a16="http://schemas.microsoft.com/office/drawing/2014/main" val="3968311845"/>
                    </a:ext>
                  </a:extLst>
                </a:gridCol>
                <a:gridCol w="329184">
                  <a:extLst>
                    <a:ext uri="{9D8B030D-6E8A-4147-A177-3AD203B41FA5}">
                      <a16:colId xmlns:a16="http://schemas.microsoft.com/office/drawing/2014/main" val="2455787709"/>
                    </a:ext>
                  </a:extLst>
                </a:gridCol>
                <a:gridCol w="329184">
                  <a:extLst>
                    <a:ext uri="{9D8B030D-6E8A-4147-A177-3AD203B41FA5}">
                      <a16:colId xmlns:a16="http://schemas.microsoft.com/office/drawing/2014/main" val="305263827"/>
                    </a:ext>
                  </a:extLst>
                </a:gridCol>
                <a:gridCol w="329184">
                  <a:extLst>
                    <a:ext uri="{9D8B030D-6E8A-4147-A177-3AD203B41FA5}">
                      <a16:colId xmlns:a16="http://schemas.microsoft.com/office/drawing/2014/main" val="3466176747"/>
                    </a:ext>
                  </a:extLst>
                </a:gridCol>
                <a:gridCol w="329184">
                  <a:extLst>
                    <a:ext uri="{9D8B030D-6E8A-4147-A177-3AD203B41FA5}">
                      <a16:colId xmlns:a16="http://schemas.microsoft.com/office/drawing/2014/main" val="3448733909"/>
                    </a:ext>
                  </a:extLst>
                </a:gridCol>
                <a:gridCol w="329184">
                  <a:extLst>
                    <a:ext uri="{9D8B030D-6E8A-4147-A177-3AD203B41FA5}">
                      <a16:colId xmlns:a16="http://schemas.microsoft.com/office/drawing/2014/main" val="765412016"/>
                    </a:ext>
                  </a:extLst>
                </a:gridCol>
                <a:gridCol w="329184">
                  <a:extLst>
                    <a:ext uri="{9D8B030D-6E8A-4147-A177-3AD203B41FA5}">
                      <a16:colId xmlns:a16="http://schemas.microsoft.com/office/drawing/2014/main" val="3685167469"/>
                    </a:ext>
                  </a:extLst>
                </a:gridCol>
                <a:gridCol w="1399032">
                  <a:extLst>
                    <a:ext uri="{9D8B030D-6E8A-4147-A177-3AD203B41FA5}">
                      <a16:colId xmlns:a16="http://schemas.microsoft.com/office/drawing/2014/main" val="165963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2294806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22:47:12</a:t>
                      </a:r>
                      <a:r>
                        <a:rPr kumimoji="0" lang="en-US" sz="1000" b="0" i="0" u="none" strike="noStrike" kern="1200" cap="none" spc="0" normalizeH="0" baseline="0" noProof="0">
                          <a:ln>
                            <a:noFill/>
                          </a:ln>
                          <a:solidFill>
                            <a:prstClr val="black"/>
                          </a:solidFill>
                          <a:effectLst/>
                          <a:uLnTx/>
                          <a:uFillTx/>
                          <a:latin typeface="+mn-lt"/>
                          <a:ea typeface="+mn-ea"/>
                          <a:cs typeface="+mn-cs"/>
                        </a:rPr>
                        <a:t>
 SCS Butter is the No.1 choice of Chef Siti Mastura. Do you want to know why she chooses SCS Butter?
Watch this video and let Chef Siti Mastura tell you what makes SCS Butter her No.1 choice.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2&amp;5 (VideoViews)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20%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3543699177"/>
                  </a:ext>
                </a:extLst>
              </a:tr>
            </a:tbl>
          </a:graphicData>
        </a:graphic>
      </p:graphicFrame>
      <p:sp>
        <p:nvSpPr>
          <p:cNvPr id="4" name="Text Placeholder 3">
            <a:extLst>
              <a:ext uri="{FF2B5EF4-FFF2-40B4-BE49-F238E27FC236}">
                <a16:creationId xmlns:a16="http://schemas.microsoft.com/office/drawing/2014/main" id="{C2130A6C-A864-4DF3-BB1B-43E273133DA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3857311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2845F-852A-4E6F-95D9-31A4EEB37EFB}"/>
              </a:ext>
            </a:extLst>
          </p:cNvPr>
          <p:cNvSpPr>
            <a:spLocks noGrp="1"/>
          </p:cNvSpPr>
          <p:nvPr>
            <p:ph type="title"/>
          </p:nvPr>
        </p:nvSpPr>
        <p:spPr/>
        <p:txBody>
          <a:bodyPr/>
          <a:lstStyle/>
          <a:p>
            <a:r>
              <a:rPr lang="en-US"/>
              <a:t>Facebook Ads Performance Table | SCS Dairy MY - 10 of 26</a:t>
            </a:r>
          </a:p>
        </p:txBody>
      </p:sp>
      <p:graphicFrame>
        <p:nvGraphicFramePr>
          <p:cNvPr id="5" name="Table Placeholder 4">
            <a:extLst>
              <a:ext uri="{FF2B5EF4-FFF2-40B4-BE49-F238E27FC236}">
                <a16:creationId xmlns:a16="http://schemas.microsoft.com/office/drawing/2014/main" id="{C15AE518-733F-4BF1-8035-D2F64627D1F4}"/>
              </a:ext>
            </a:extLst>
          </p:cNvPr>
          <p:cNvGraphicFramePr>
            <a:graphicFrameLocks noGrp="1"/>
          </p:cNvGraphicFramePr>
          <p:nvPr>
            <p:ph type="tbl" sz="quarter" idx="13"/>
            <p:extLst>
              <p:ext uri="{D42A27DB-BD31-4B8C-83A1-F6EECF244321}">
                <p14:modId xmlns:p14="http://schemas.microsoft.com/office/powerpoint/2010/main" val="3435644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579753178"/>
                    </a:ext>
                  </a:extLst>
                </a:gridCol>
                <a:gridCol w="329184">
                  <a:extLst>
                    <a:ext uri="{9D8B030D-6E8A-4147-A177-3AD203B41FA5}">
                      <a16:colId xmlns:a16="http://schemas.microsoft.com/office/drawing/2014/main" val="3610320024"/>
                    </a:ext>
                  </a:extLst>
                </a:gridCol>
                <a:gridCol w="329184">
                  <a:extLst>
                    <a:ext uri="{9D8B030D-6E8A-4147-A177-3AD203B41FA5}">
                      <a16:colId xmlns:a16="http://schemas.microsoft.com/office/drawing/2014/main" val="1117797945"/>
                    </a:ext>
                  </a:extLst>
                </a:gridCol>
                <a:gridCol w="329184">
                  <a:extLst>
                    <a:ext uri="{9D8B030D-6E8A-4147-A177-3AD203B41FA5}">
                      <a16:colId xmlns:a16="http://schemas.microsoft.com/office/drawing/2014/main" val="377794938"/>
                    </a:ext>
                  </a:extLst>
                </a:gridCol>
                <a:gridCol w="329184">
                  <a:extLst>
                    <a:ext uri="{9D8B030D-6E8A-4147-A177-3AD203B41FA5}">
                      <a16:colId xmlns:a16="http://schemas.microsoft.com/office/drawing/2014/main" val="1625716693"/>
                    </a:ext>
                  </a:extLst>
                </a:gridCol>
                <a:gridCol w="329184">
                  <a:extLst>
                    <a:ext uri="{9D8B030D-6E8A-4147-A177-3AD203B41FA5}">
                      <a16:colId xmlns:a16="http://schemas.microsoft.com/office/drawing/2014/main" val="62812010"/>
                    </a:ext>
                  </a:extLst>
                </a:gridCol>
                <a:gridCol w="329184">
                  <a:extLst>
                    <a:ext uri="{9D8B030D-6E8A-4147-A177-3AD203B41FA5}">
                      <a16:colId xmlns:a16="http://schemas.microsoft.com/office/drawing/2014/main" val="1842450591"/>
                    </a:ext>
                  </a:extLst>
                </a:gridCol>
                <a:gridCol w="329184">
                  <a:extLst>
                    <a:ext uri="{9D8B030D-6E8A-4147-A177-3AD203B41FA5}">
                      <a16:colId xmlns:a16="http://schemas.microsoft.com/office/drawing/2014/main" val="4063530589"/>
                    </a:ext>
                  </a:extLst>
                </a:gridCol>
                <a:gridCol w="329184">
                  <a:extLst>
                    <a:ext uri="{9D8B030D-6E8A-4147-A177-3AD203B41FA5}">
                      <a16:colId xmlns:a16="http://schemas.microsoft.com/office/drawing/2014/main" val="1786515292"/>
                    </a:ext>
                  </a:extLst>
                </a:gridCol>
                <a:gridCol w="329184">
                  <a:extLst>
                    <a:ext uri="{9D8B030D-6E8A-4147-A177-3AD203B41FA5}">
                      <a16:colId xmlns:a16="http://schemas.microsoft.com/office/drawing/2014/main" val="1025603823"/>
                    </a:ext>
                  </a:extLst>
                </a:gridCol>
                <a:gridCol w="329184">
                  <a:extLst>
                    <a:ext uri="{9D8B030D-6E8A-4147-A177-3AD203B41FA5}">
                      <a16:colId xmlns:a16="http://schemas.microsoft.com/office/drawing/2014/main" val="1600667475"/>
                    </a:ext>
                  </a:extLst>
                </a:gridCol>
                <a:gridCol w="329184">
                  <a:extLst>
                    <a:ext uri="{9D8B030D-6E8A-4147-A177-3AD203B41FA5}">
                      <a16:colId xmlns:a16="http://schemas.microsoft.com/office/drawing/2014/main" val="2409712170"/>
                    </a:ext>
                  </a:extLst>
                </a:gridCol>
                <a:gridCol w="329184">
                  <a:extLst>
                    <a:ext uri="{9D8B030D-6E8A-4147-A177-3AD203B41FA5}">
                      <a16:colId xmlns:a16="http://schemas.microsoft.com/office/drawing/2014/main" val="3700175825"/>
                    </a:ext>
                  </a:extLst>
                </a:gridCol>
                <a:gridCol w="329184">
                  <a:extLst>
                    <a:ext uri="{9D8B030D-6E8A-4147-A177-3AD203B41FA5}">
                      <a16:colId xmlns:a16="http://schemas.microsoft.com/office/drawing/2014/main" val="2514135100"/>
                    </a:ext>
                  </a:extLst>
                </a:gridCol>
                <a:gridCol w="329184">
                  <a:extLst>
                    <a:ext uri="{9D8B030D-6E8A-4147-A177-3AD203B41FA5}">
                      <a16:colId xmlns:a16="http://schemas.microsoft.com/office/drawing/2014/main" val="996062932"/>
                    </a:ext>
                  </a:extLst>
                </a:gridCol>
                <a:gridCol w="329184">
                  <a:extLst>
                    <a:ext uri="{9D8B030D-6E8A-4147-A177-3AD203B41FA5}">
                      <a16:colId xmlns:a16="http://schemas.microsoft.com/office/drawing/2014/main" val="3863596406"/>
                    </a:ext>
                  </a:extLst>
                </a:gridCol>
                <a:gridCol w="1399032">
                  <a:extLst>
                    <a:ext uri="{9D8B030D-6E8A-4147-A177-3AD203B41FA5}">
                      <a16:colId xmlns:a16="http://schemas.microsoft.com/office/drawing/2014/main" val="3698234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843584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22:47:12</a:t>
                      </a:r>
                      <a:r>
                        <a:rPr kumimoji="0" lang="en-US" sz="1000" b="0" i="0" u="none" strike="noStrike" kern="1200" cap="none" spc="0" normalizeH="0" baseline="0" noProof="0">
                          <a:ln>
                            <a:noFill/>
                          </a:ln>
                          <a:solidFill>
                            <a:prstClr val="black"/>
                          </a:solidFill>
                          <a:effectLst/>
                          <a:uLnTx/>
                          <a:uFillTx/>
                          <a:latin typeface="+mn-lt"/>
                          <a:ea typeface="+mn-ea"/>
                          <a:cs typeface="+mn-cs"/>
                        </a:rPr>
                        <a:t>
 Your search for good butter ends here! SCS Butter is the answer for all your buttery needs! 
Made with pure and fresh milk of grass-fed cows, SCS Butter is 100% natural. A special double churn process results in rich, creamy, smooth and delicious butter which is perfect for spreading, baking and cooking.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2&amp;5 (VideoViews)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3107650933"/>
                  </a:ext>
                </a:extLst>
              </a:tr>
            </a:tbl>
          </a:graphicData>
        </a:graphic>
      </p:graphicFrame>
      <p:sp>
        <p:nvSpPr>
          <p:cNvPr id="4" name="Text Placeholder 3">
            <a:extLst>
              <a:ext uri="{FF2B5EF4-FFF2-40B4-BE49-F238E27FC236}">
                <a16:creationId xmlns:a16="http://schemas.microsoft.com/office/drawing/2014/main" id="{C2D4143F-6C18-4095-A482-5E8A415F4DF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346051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96667-03F1-4EA4-8580-BAF265812909}"/>
              </a:ext>
            </a:extLst>
          </p:cNvPr>
          <p:cNvSpPr>
            <a:spLocks noGrp="1"/>
          </p:cNvSpPr>
          <p:nvPr>
            <p:ph type="title"/>
          </p:nvPr>
        </p:nvSpPr>
        <p:spPr/>
        <p:txBody>
          <a:bodyPr/>
          <a:lstStyle/>
          <a:p>
            <a:r>
              <a:rPr lang="en-US"/>
              <a:t>Facebook Ads Performance Table | SCS Dairy MY - 11 of 26</a:t>
            </a:r>
          </a:p>
        </p:txBody>
      </p:sp>
      <p:graphicFrame>
        <p:nvGraphicFramePr>
          <p:cNvPr id="5" name="Table Placeholder 4">
            <a:extLst>
              <a:ext uri="{FF2B5EF4-FFF2-40B4-BE49-F238E27FC236}">
                <a16:creationId xmlns:a16="http://schemas.microsoft.com/office/drawing/2014/main" id="{1BAA6C40-FDB7-4324-87DF-EA9E8B67EC4E}"/>
              </a:ext>
            </a:extLst>
          </p:cNvPr>
          <p:cNvGraphicFramePr>
            <a:graphicFrameLocks noGrp="1"/>
          </p:cNvGraphicFramePr>
          <p:nvPr>
            <p:ph type="tbl" sz="quarter" idx="13"/>
            <p:extLst>
              <p:ext uri="{D42A27DB-BD31-4B8C-83A1-F6EECF244321}">
                <p14:modId xmlns:p14="http://schemas.microsoft.com/office/powerpoint/2010/main" val="363177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86874888"/>
                    </a:ext>
                  </a:extLst>
                </a:gridCol>
                <a:gridCol w="329184">
                  <a:extLst>
                    <a:ext uri="{9D8B030D-6E8A-4147-A177-3AD203B41FA5}">
                      <a16:colId xmlns:a16="http://schemas.microsoft.com/office/drawing/2014/main" val="2968064904"/>
                    </a:ext>
                  </a:extLst>
                </a:gridCol>
                <a:gridCol w="329184">
                  <a:extLst>
                    <a:ext uri="{9D8B030D-6E8A-4147-A177-3AD203B41FA5}">
                      <a16:colId xmlns:a16="http://schemas.microsoft.com/office/drawing/2014/main" val="3306460915"/>
                    </a:ext>
                  </a:extLst>
                </a:gridCol>
                <a:gridCol w="329184">
                  <a:extLst>
                    <a:ext uri="{9D8B030D-6E8A-4147-A177-3AD203B41FA5}">
                      <a16:colId xmlns:a16="http://schemas.microsoft.com/office/drawing/2014/main" val="918725874"/>
                    </a:ext>
                  </a:extLst>
                </a:gridCol>
                <a:gridCol w="329184">
                  <a:extLst>
                    <a:ext uri="{9D8B030D-6E8A-4147-A177-3AD203B41FA5}">
                      <a16:colId xmlns:a16="http://schemas.microsoft.com/office/drawing/2014/main" val="3143891482"/>
                    </a:ext>
                  </a:extLst>
                </a:gridCol>
                <a:gridCol w="329184">
                  <a:extLst>
                    <a:ext uri="{9D8B030D-6E8A-4147-A177-3AD203B41FA5}">
                      <a16:colId xmlns:a16="http://schemas.microsoft.com/office/drawing/2014/main" val="342335142"/>
                    </a:ext>
                  </a:extLst>
                </a:gridCol>
                <a:gridCol w="329184">
                  <a:extLst>
                    <a:ext uri="{9D8B030D-6E8A-4147-A177-3AD203B41FA5}">
                      <a16:colId xmlns:a16="http://schemas.microsoft.com/office/drawing/2014/main" val="628234062"/>
                    </a:ext>
                  </a:extLst>
                </a:gridCol>
                <a:gridCol w="329184">
                  <a:extLst>
                    <a:ext uri="{9D8B030D-6E8A-4147-A177-3AD203B41FA5}">
                      <a16:colId xmlns:a16="http://schemas.microsoft.com/office/drawing/2014/main" val="1335655810"/>
                    </a:ext>
                  </a:extLst>
                </a:gridCol>
                <a:gridCol w="329184">
                  <a:extLst>
                    <a:ext uri="{9D8B030D-6E8A-4147-A177-3AD203B41FA5}">
                      <a16:colId xmlns:a16="http://schemas.microsoft.com/office/drawing/2014/main" val="4173819868"/>
                    </a:ext>
                  </a:extLst>
                </a:gridCol>
                <a:gridCol w="329184">
                  <a:extLst>
                    <a:ext uri="{9D8B030D-6E8A-4147-A177-3AD203B41FA5}">
                      <a16:colId xmlns:a16="http://schemas.microsoft.com/office/drawing/2014/main" val="3101760029"/>
                    </a:ext>
                  </a:extLst>
                </a:gridCol>
                <a:gridCol w="329184">
                  <a:extLst>
                    <a:ext uri="{9D8B030D-6E8A-4147-A177-3AD203B41FA5}">
                      <a16:colId xmlns:a16="http://schemas.microsoft.com/office/drawing/2014/main" val="2446568787"/>
                    </a:ext>
                  </a:extLst>
                </a:gridCol>
                <a:gridCol w="329184">
                  <a:extLst>
                    <a:ext uri="{9D8B030D-6E8A-4147-A177-3AD203B41FA5}">
                      <a16:colId xmlns:a16="http://schemas.microsoft.com/office/drawing/2014/main" val="2873323331"/>
                    </a:ext>
                  </a:extLst>
                </a:gridCol>
                <a:gridCol w="329184">
                  <a:extLst>
                    <a:ext uri="{9D8B030D-6E8A-4147-A177-3AD203B41FA5}">
                      <a16:colId xmlns:a16="http://schemas.microsoft.com/office/drawing/2014/main" val="2316270501"/>
                    </a:ext>
                  </a:extLst>
                </a:gridCol>
                <a:gridCol w="329184">
                  <a:extLst>
                    <a:ext uri="{9D8B030D-6E8A-4147-A177-3AD203B41FA5}">
                      <a16:colId xmlns:a16="http://schemas.microsoft.com/office/drawing/2014/main" val="3445731234"/>
                    </a:ext>
                  </a:extLst>
                </a:gridCol>
                <a:gridCol w="329184">
                  <a:extLst>
                    <a:ext uri="{9D8B030D-6E8A-4147-A177-3AD203B41FA5}">
                      <a16:colId xmlns:a16="http://schemas.microsoft.com/office/drawing/2014/main" val="367980565"/>
                    </a:ext>
                  </a:extLst>
                </a:gridCol>
                <a:gridCol w="329184">
                  <a:extLst>
                    <a:ext uri="{9D8B030D-6E8A-4147-A177-3AD203B41FA5}">
                      <a16:colId xmlns:a16="http://schemas.microsoft.com/office/drawing/2014/main" val="2137537570"/>
                    </a:ext>
                  </a:extLst>
                </a:gridCol>
                <a:gridCol w="1399032">
                  <a:extLst>
                    <a:ext uri="{9D8B030D-6E8A-4147-A177-3AD203B41FA5}">
                      <a16:colId xmlns:a16="http://schemas.microsoft.com/office/drawing/2014/main" val="82955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133544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22:36:06</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recommends SCS Spreadable Butter. Do you know why? 
SCS Spreadable Butter is made with grass fed cow’s milk which makes it 100% natural and the goodness of vitamins A &amp; D make it a healthier choice. 
And the best part is that it is spreadable straight out of the refrigerator. 
Enjoy it on its own or add it to your recipes for that delicious buttery taste!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1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712287332"/>
                  </a:ext>
                </a:extLst>
              </a:tr>
            </a:tbl>
          </a:graphicData>
        </a:graphic>
      </p:graphicFrame>
      <p:sp>
        <p:nvSpPr>
          <p:cNvPr id="4" name="Text Placeholder 3">
            <a:extLst>
              <a:ext uri="{FF2B5EF4-FFF2-40B4-BE49-F238E27FC236}">
                <a16:creationId xmlns:a16="http://schemas.microsoft.com/office/drawing/2014/main" id="{F16BD7B9-5F1C-48D7-9E9D-4CCA52F0A6D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938550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1BF4A-8852-4041-A27E-F8178682DD4F}"/>
              </a:ext>
            </a:extLst>
          </p:cNvPr>
          <p:cNvSpPr>
            <a:spLocks noGrp="1"/>
          </p:cNvSpPr>
          <p:nvPr>
            <p:ph type="title"/>
          </p:nvPr>
        </p:nvSpPr>
        <p:spPr/>
        <p:txBody>
          <a:bodyPr/>
          <a:lstStyle/>
          <a:p>
            <a:r>
              <a:rPr lang="en-US"/>
              <a:t>Facebook Ads Performance Table | SCS Dairy MY - 12 of 26</a:t>
            </a:r>
          </a:p>
        </p:txBody>
      </p:sp>
      <p:graphicFrame>
        <p:nvGraphicFramePr>
          <p:cNvPr id="5" name="Table Placeholder 4">
            <a:extLst>
              <a:ext uri="{FF2B5EF4-FFF2-40B4-BE49-F238E27FC236}">
                <a16:creationId xmlns:a16="http://schemas.microsoft.com/office/drawing/2014/main" id="{C0528539-88D5-4EE6-8265-3771ADD567C2}"/>
              </a:ext>
            </a:extLst>
          </p:cNvPr>
          <p:cNvGraphicFramePr>
            <a:graphicFrameLocks noGrp="1"/>
          </p:cNvGraphicFramePr>
          <p:nvPr>
            <p:ph type="tbl" sz="quarter" idx="13"/>
            <p:extLst>
              <p:ext uri="{D42A27DB-BD31-4B8C-83A1-F6EECF244321}">
                <p14:modId xmlns:p14="http://schemas.microsoft.com/office/powerpoint/2010/main" val="223137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820787645"/>
                    </a:ext>
                  </a:extLst>
                </a:gridCol>
                <a:gridCol w="329184">
                  <a:extLst>
                    <a:ext uri="{9D8B030D-6E8A-4147-A177-3AD203B41FA5}">
                      <a16:colId xmlns:a16="http://schemas.microsoft.com/office/drawing/2014/main" val="1267551754"/>
                    </a:ext>
                  </a:extLst>
                </a:gridCol>
                <a:gridCol w="329184">
                  <a:extLst>
                    <a:ext uri="{9D8B030D-6E8A-4147-A177-3AD203B41FA5}">
                      <a16:colId xmlns:a16="http://schemas.microsoft.com/office/drawing/2014/main" val="4057574394"/>
                    </a:ext>
                  </a:extLst>
                </a:gridCol>
                <a:gridCol w="329184">
                  <a:extLst>
                    <a:ext uri="{9D8B030D-6E8A-4147-A177-3AD203B41FA5}">
                      <a16:colId xmlns:a16="http://schemas.microsoft.com/office/drawing/2014/main" val="1806524046"/>
                    </a:ext>
                  </a:extLst>
                </a:gridCol>
                <a:gridCol w="329184">
                  <a:extLst>
                    <a:ext uri="{9D8B030D-6E8A-4147-A177-3AD203B41FA5}">
                      <a16:colId xmlns:a16="http://schemas.microsoft.com/office/drawing/2014/main" val="420312857"/>
                    </a:ext>
                  </a:extLst>
                </a:gridCol>
                <a:gridCol w="329184">
                  <a:extLst>
                    <a:ext uri="{9D8B030D-6E8A-4147-A177-3AD203B41FA5}">
                      <a16:colId xmlns:a16="http://schemas.microsoft.com/office/drawing/2014/main" val="1844919444"/>
                    </a:ext>
                  </a:extLst>
                </a:gridCol>
                <a:gridCol w="329184">
                  <a:extLst>
                    <a:ext uri="{9D8B030D-6E8A-4147-A177-3AD203B41FA5}">
                      <a16:colId xmlns:a16="http://schemas.microsoft.com/office/drawing/2014/main" val="1061552398"/>
                    </a:ext>
                  </a:extLst>
                </a:gridCol>
                <a:gridCol w="329184">
                  <a:extLst>
                    <a:ext uri="{9D8B030D-6E8A-4147-A177-3AD203B41FA5}">
                      <a16:colId xmlns:a16="http://schemas.microsoft.com/office/drawing/2014/main" val="266863375"/>
                    </a:ext>
                  </a:extLst>
                </a:gridCol>
                <a:gridCol w="329184">
                  <a:extLst>
                    <a:ext uri="{9D8B030D-6E8A-4147-A177-3AD203B41FA5}">
                      <a16:colId xmlns:a16="http://schemas.microsoft.com/office/drawing/2014/main" val="3718681745"/>
                    </a:ext>
                  </a:extLst>
                </a:gridCol>
                <a:gridCol w="329184">
                  <a:extLst>
                    <a:ext uri="{9D8B030D-6E8A-4147-A177-3AD203B41FA5}">
                      <a16:colId xmlns:a16="http://schemas.microsoft.com/office/drawing/2014/main" val="2748733171"/>
                    </a:ext>
                  </a:extLst>
                </a:gridCol>
                <a:gridCol w="329184">
                  <a:extLst>
                    <a:ext uri="{9D8B030D-6E8A-4147-A177-3AD203B41FA5}">
                      <a16:colId xmlns:a16="http://schemas.microsoft.com/office/drawing/2014/main" val="1631678311"/>
                    </a:ext>
                  </a:extLst>
                </a:gridCol>
                <a:gridCol w="329184">
                  <a:extLst>
                    <a:ext uri="{9D8B030D-6E8A-4147-A177-3AD203B41FA5}">
                      <a16:colId xmlns:a16="http://schemas.microsoft.com/office/drawing/2014/main" val="1827782815"/>
                    </a:ext>
                  </a:extLst>
                </a:gridCol>
                <a:gridCol w="329184">
                  <a:extLst>
                    <a:ext uri="{9D8B030D-6E8A-4147-A177-3AD203B41FA5}">
                      <a16:colId xmlns:a16="http://schemas.microsoft.com/office/drawing/2014/main" val="1815713733"/>
                    </a:ext>
                  </a:extLst>
                </a:gridCol>
                <a:gridCol w="329184">
                  <a:extLst>
                    <a:ext uri="{9D8B030D-6E8A-4147-A177-3AD203B41FA5}">
                      <a16:colId xmlns:a16="http://schemas.microsoft.com/office/drawing/2014/main" val="1124475562"/>
                    </a:ext>
                  </a:extLst>
                </a:gridCol>
                <a:gridCol w="329184">
                  <a:extLst>
                    <a:ext uri="{9D8B030D-6E8A-4147-A177-3AD203B41FA5}">
                      <a16:colId xmlns:a16="http://schemas.microsoft.com/office/drawing/2014/main" val="1924776833"/>
                    </a:ext>
                  </a:extLst>
                </a:gridCol>
                <a:gridCol w="329184">
                  <a:extLst>
                    <a:ext uri="{9D8B030D-6E8A-4147-A177-3AD203B41FA5}">
                      <a16:colId xmlns:a16="http://schemas.microsoft.com/office/drawing/2014/main" val="808152504"/>
                    </a:ext>
                  </a:extLst>
                </a:gridCol>
                <a:gridCol w="1399032">
                  <a:extLst>
                    <a:ext uri="{9D8B030D-6E8A-4147-A177-3AD203B41FA5}">
                      <a16:colId xmlns:a16="http://schemas.microsoft.com/office/drawing/2014/main" val="1381902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358140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22:34:22</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recommends SCS Spreadable Butter. Do you know why? 
SCS Spreadable Butter is made with grass fed cow’s milk which makes it 100% natural and the goodness of vitamins A &amp; D make it a healthier choice. 
And the best part is that it is spreadable straight out of the refrigerator. 
Enjoy it on its own or add it to your recipes for that delicious buttery taste!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1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114259466"/>
                  </a:ext>
                </a:extLst>
              </a:tr>
            </a:tbl>
          </a:graphicData>
        </a:graphic>
      </p:graphicFrame>
      <p:sp>
        <p:nvSpPr>
          <p:cNvPr id="4" name="Text Placeholder 3">
            <a:extLst>
              <a:ext uri="{FF2B5EF4-FFF2-40B4-BE49-F238E27FC236}">
                <a16:creationId xmlns:a16="http://schemas.microsoft.com/office/drawing/2014/main" id="{B6FC68AD-4E15-48E8-BB18-22F40004540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746950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E9394-F2A3-4BBC-A9F2-5D245C89A314}"/>
              </a:ext>
            </a:extLst>
          </p:cNvPr>
          <p:cNvSpPr>
            <a:spLocks noGrp="1"/>
          </p:cNvSpPr>
          <p:nvPr>
            <p:ph type="title"/>
          </p:nvPr>
        </p:nvSpPr>
        <p:spPr/>
        <p:txBody>
          <a:bodyPr/>
          <a:lstStyle/>
          <a:p>
            <a:r>
              <a:rPr lang="en-US"/>
              <a:t>Facebook Ads Performance Table | SCS Dairy MY - 13 of 26</a:t>
            </a:r>
          </a:p>
        </p:txBody>
      </p:sp>
      <p:graphicFrame>
        <p:nvGraphicFramePr>
          <p:cNvPr id="5" name="Table Placeholder 4">
            <a:extLst>
              <a:ext uri="{FF2B5EF4-FFF2-40B4-BE49-F238E27FC236}">
                <a16:creationId xmlns:a16="http://schemas.microsoft.com/office/drawing/2014/main" id="{6BF29178-EDFD-4A9A-8DC1-9C3B08C271C5}"/>
              </a:ext>
            </a:extLst>
          </p:cNvPr>
          <p:cNvGraphicFramePr>
            <a:graphicFrameLocks noGrp="1"/>
          </p:cNvGraphicFramePr>
          <p:nvPr>
            <p:ph type="tbl" sz="quarter" idx="13"/>
            <p:extLst>
              <p:ext uri="{D42A27DB-BD31-4B8C-83A1-F6EECF244321}">
                <p14:modId xmlns:p14="http://schemas.microsoft.com/office/powerpoint/2010/main" val="3500378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74061568"/>
                    </a:ext>
                  </a:extLst>
                </a:gridCol>
                <a:gridCol w="329184">
                  <a:extLst>
                    <a:ext uri="{9D8B030D-6E8A-4147-A177-3AD203B41FA5}">
                      <a16:colId xmlns:a16="http://schemas.microsoft.com/office/drawing/2014/main" val="487337664"/>
                    </a:ext>
                  </a:extLst>
                </a:gridCol>
                <a:gridCol w="329184">
                  <a:extLst>
                    <a:ext uri="{9D8B030D-6E8A-4147-A177-3AD203B41FA5}">
                      <a16:colId xmlns:a16="http://schemas.microsoft.com/office/drawing/2014/main" val="4034389523"/>
                    </a:ext>
                  </a:extLst>
                </a:gridCol>
                <a:gridCol w="329184">
                  <a:extLst>
                    <a:ext uri="{9D8B030D-6E8A-4147-A177-3AD203B41FA5}">
                      <a16:colId xmlns:a16="http://schemas.microsoft.com/office/drawing/2014/main" val="2560960712"/>
                    </a:ext>
                  </a:extLst>
                </a:gridCol>
                <a:gridCol w="329184">
                  <a:extLst>
                    <a:ext uri="{9D8B030D-6E8A-4147-A177-3AD203B41FA5}">
                      <a16:colId xmlns:a16="http://schemas.microsoft.com/office/drawing/2014/main" val="3904879642"/>
                    </a:ext>
                  </a:extLst>
                </a:gridCol>
                <a:gridCol w="329184">
                  <a:extLst>
                    <a:ext uri="{9D8B030D-6E8A-4147-A177-3AD203B41FA5}">
                      <a16:colId xmlns:a16="http://schemas.microsoft.com/office/drawing/2014/main" val="2179347854"/>
                    </a:ext>
                  </a:extLst>
                </a:gridCol>
                <a:gridCol w="329184">
                  <a:extLst>
                    <a:ext uri="{9D8B030D-6E8A-4147-A177-3AD203B41FA5}">
                      <a16:colId xmlns:a16="http://schemas.microsoft.com/office/drawing/2014/main" val="2762940927"/>
                    </a:ext>
                  </a:extLst>
                </a:gridCol>
                <a:gridCol w="329184">
                  <a:extLst>
                    <a:ext uri="{9D8B030D-6E8A-4147-A177-3AD203B41FA5}">
                      <a16:colId xmlns:a16="http://schemas.microsoft.com/office/drawing/2014/main" val="487120348"/>
                    </a:ext>
                  </a:extLst>
                </a:gridCol>
                <a:gridCol w="329184">
                  <a:extLst>
                    <a:ext uri="{9D8B030D-6E8A-4147-A177-3AD203B41FA5}">
                      <a16:colId xmlns:a16="http://schemas.microsoft.com/office/drawing/2014/main" val="883392302"/>
                    </a:ext>
                  </a:extLst>
                </a:gridCol>
                <a:gridCol w="329184">
                  <a:extLst>
                    <a:ext uri="{9D8B030D-6E8A-4147-A177-3AD203B41FA5}">
                      <a16:colId xmlns:a16="http://schemas.microsoft.com/office/drawing/2014/main" val="3068922037"/>
                    </a:ext>
                  </a:extLst>
                </a:gridCol>
                <a:gridCol w="329184">
                  <a:extLst>
                    <a:ext uri="{9D8B030D-6E8A-4147-A177-3AD203B41FA5}">
                      <a16:colId xmlns:a16="http://schemas.microsoft.com/office/drawing/2014/main" val="1642131767"/>
                    </a:ext>
                  </a:extLst>
                </a:gridCol>
                <a:gridCol w="329184">
                  <a:extLst>
                    <a:ext uri="{9D8B030D-6E8A-4147-A177-3AD203B41FA5}">
                      <a16:colId xmlns:a16="http://schemas.microsoft.com/office/drawing/2014/main" val="1671315160"/>
                    </a:ext>
                  </a:extLst>
                </a:gridCol>
                <a:gridCol w="329184">
                  <a:extLst>
                    <a:ext uri="{9D8B030D-6E8A-4147-A177-3AD203B41FA5}">
                      <a16:colId xmlns:a16="http://schemas.microsoft.com/office/drawing/2014/main" val="2901931726"/>
                    </a:ext>
                  </a:extLst>
                </a:gridCol>
                <a:gridCol w="329184">
                  <a:extLst>
                    <a:ext uri="{9D8B030D-6E8A-4147-A177-3AD203B41FA5}">
                      <a16:colId xmlns:a16="http://schemas.microsoft.com/office/drawing/2014/main" val="3176258590"/>
                    </a:ext>
                  </a:extLst>
                </a:gridCol>
                <a:gridCol w="329184">
                  <a:extLst>
                    <a:ext uri="{9D8B030D-6E8A-4147-A177-3AD203B41FA5}">
                      <a16:colId xmlns:a16="http://schemas.microsoft.com/office/drawing/2014/main" val="122650569"/>
                    </a:ext>
                  </a:extLst>
                </a:gridCol>
                <a:gridCol w="329184">
                  <a:extLst>
                    <a:ext uri="{9D8B030D-6E8A-4147-A177-3AD203B41FA5}">
                      <a16:colId xmlns:a16="http://schemas.microsoft.com/office/drawing/2014/main" val="1440237908"/>
                    </a:ext>
                  </a:extLst>
                </a:gridCol>
                <a:gridCol w="1399032">
                  <a:extLst>
                    <a:ext uri="{9D8B030D-6E8A-4147-A177-3AD203B41FA5}">
                      <a16:colId xmlns:a16="http://schemas.microsoft.com/office/drawing/2014/main" val="2666829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71342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22:34:20</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recommends SCS Spreadable Butter. Do you know why? 
SCS Spreadable Butter is made with grass fed cow’s milk which makes it 100% natural and the goodness of vitamins A &amp; D make it a healthier choice. 
And the best part is that it is spreadable straight out of the refrigerator. 
Enjoy it on its own or add it to your recipes for that delicious buttery taste!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1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2899048796"/>
                  </a:ext>
                </a:extLst>
              </a:tr>
            </a:tbl>
          </a:graphicData>
        </a:graphic>
      </p:graphicFrame>
      <p:sp>
        <p:nvSpPr>
          <p:cNvPr id="4" name="Text Placeholder 3">
            <a:extLst>
              <a:ext uri="{FF2B5EF4-FFF2-40B4-BE49-F238E27FC236}">
                <a16:creationId xmlns:a16="http://schemas.microsoft.com/office/drawing/2014/main" id="{071BBD8F-7241-4DF6-83BC-B8FE49AEEF6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8009245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C478D-B721-4A7E-8688-6818624AE724}"/>
              </a:ext>
            </a:extLst>
          </p:cNvPr>
          <p:cNvSpPr>
            <a:spLocks noGrp="1"/>
          </p:cNvSpPr>
          <p:nvPr>
            <p:ph type="title"/>
          </p:nvPr>
        </p:nvSpPr>
        <p:spPr/>
        <p:txBody>
          <a:bodyPr/>
          <a:lstStyle/>
          <a:p>
            <a:r>
              <a:rPr lang="en-US"/>
              <a:t>Facebook Ads Performance Table | SCS Dairy MY - 14 of 26</a:t>
            </a:r>
          </a:p>
        </p:txBody>
      </p:sp>
      <p:graphicFrame>
        <p:nvGraphicFramePr>
          <p:cNvPr id="5" name="Table Placeholder 4">
            <a:extLst>
              <a:ext uri="{FF2B5EF4-FFF2-40B4-BE49-F238E27FC236}">
                <a16:creationId xmlns:a16="http://schemas.microsoft.com/office/drawing/2014/main" id="{1BB26A3C-9451-474A-AA45-4C2C87C1D361}"/>
              </a:ext>
            </a:extLst>
          </p:cNvPr>
          <p:cNvGraphicFramePr>
            <a:graphicFrameLocks noGrp="1"/>
          </p:cNvGraphicFramePr>
          <p:nvPr>
            <p:ph type="tbl" sz="quarter" idx="13"/>
            <p:extLst>
              <p:ext uri="{D42A27DB-BD31-4B8C-83A1-F6EECF244321}">
                <p14:modId xmlns:p14="http://schemas.microsoft.com/office/powerpoint/2010/main" val="993349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625556225"/>
                    </a:ext>
                  </a:extLst>
                </a:gridCol>
                <a:gridCol w="329184">
                  <a:extLst>
                    <a:ext uri="{9D8B030D-6E8A-4147-A177-3AD203B41FA5}">
                      <a16:colId xmlns:a16="http://schemas.microsoft.com/office/drawing/2014/main" val="3677561956"/>
                    </a:ext>
                  </a:extLst>
                </a:gridCol>
                <a:gridCol w="329184">
                  <a:extLst>
                    <a:ext uri="{9D8B030D-6E8A-4147-A177-3AD203B41FA5}">
                      <a16:colId xmlns:a16="http://schemas.microsoft.com/office/drawing/2014/main" val="2470653079"/>
                    </a:ext>
                  </a:extLst>
                </a:gridCol>
                <a:gridCol w="329184">
                  <a:extLst>
                    <a:ext uri="{9D8B030D-6E8A-4147-A177-3AD203B41FA5}">
                      <a16:colId xmlns:a16="http://schemas.microsoft.com/office/drawing/2014/main" val="3327001140"/>
                    </a:ext>
                  </a:extLst>
                </a:gridCol>
                <a:gridCol w="329184">
                  <a:extLst>
                    <a:ext uri="{9D8B030D-6E8A-4147-A177-3AD203B41FA5}">
                      <a16:colId xmlns:a16="http://schemas.microsoft.com/office/drawing/2014/main" val="2476963228"/>
                    </a:ext>
                  </a:extLst>
                </a:gridCol>
                <a:gridCol w="329184">
                  <a:extLst>
                    <a:ext uri="{9D8B030D-6E8A-4147-A177-3AD203B41FA5}">
                      <a16:colId xmlns:a16="http://schemas.microsoft.com/office/drawing/2014/main" val="2077279434"/>
                    </a:ext>
                  </a:extLst>
                </a:gridCol>
                <a:gridCol w="329184">
                  <a:extLst>
                    <a:ext uri="{9D8B030D-6E8A-4147-A177-3AD203B41FA5}">
                      <a16:colId xmlns:a16="http://schemas.microsoft.com/office/drawing/2014/main" val="3083175716"/>
                    </a:ext>
                  </a:extLst>
                </a:gridCol>
                <a:gridCol w="329184">
                  <a:extLst>
                    <a:ext uri="{9D8B030D-6E8A-4147-A177-3AD203B41FA5}">
                      <a16:colId xmlns:a16="http://schemas.microsoft.com/office/drawing/2014/main" val="429601830"/>
                    </a:ext>
                  </a:extLst>
                </a:gridCol>
                <a:gridCol w="329184">
                  <a:extLst>
                    <a:ext uri="{9D8B030D-6E8A-4147-A177-3AD203B41FA5}">
                      <a16:colId xmlns:a16="http://schemas.microsoft.com/office/drawing/2014/main" val="3245531011"/>
                    </a:ext>
                  </a:extLst>
                </a:gridCol>
                <a:gridCol w="329184">
                  <a:extLst>
                    <a:ext uri="{9D8B030D-6E8A-4147-A177-3AD203B41FA5}">
                      <a16:colId xmlns:a16="http://schemas.microsoft.com/office/drawing/2014/main" val="677566084"/>
                    </a:ext>
                  </a:extLst>
                </a:gridCol>
                <a:gridCol w="329184">
                  <a:extLst>
                    <a:ext uri="{9D8B030D-6E8A-4147-A177-3AD203B41FA5}">
                      <a16:colId xmlns:a16="http://schemas.microsoft.com/office/drawing/2014/main" val="14982650"/>
                    </a:ext>
                  </a:extLst>
                </a:gridCol>
                <a:gridCol w="329184">
                  <a:extLst>
                    <a:ext uri="{9D8B030D-6E8A-4147-A177-3AD203B41FA5}">
                      <a16:colId xmlns:a16="http://schemas.microsoft.com/office/drawing/2014/main" val="1769694074"/>
                    </a:ext>
                  </a:extLst>
                </a:gridCol>
                <a:gridCol w="329184">
                  <a:extLst>
                    <a:ext uri="{9D8B030D-6E8A-4147-A177-3AD203B41FA5}">
                      <a16:colId xmlns:a16="http://schemas.microsoft.com/office/drawing/2014/main" val="3681209053"/>
                    </a:ext>
                  </a:extLst>
                </a:gridCol>
                <a:gridCol w="329184">
                  <a:extLst>
                    <a:ext uri="{9D8B030D-6E8A-4147-A177-3AD203B41FA5}">
                      <a16:colId xmlns:a16="http://schemas.microsoft.com/office/drawing/2014/main" val="1034118722"/>
                    </a:ext>
                  </a:extLst>
                </a:gridCol>
                <a:gridCol w="329184">
                  <a:extLst>
                    <a:ext uri="{9D8B030D-6E8A-4147-A177-3AD203B41FA5}">
                      <a16:colId xmlns:a16="http://schemas.microsoft.com/office/drawing/2014/main" val="3971119572"/>
                    </a:ext>
                  </a:extLst>
                </a:gridCol>
                <a:gridCol w="329184">
                  <a:extLst>
                    <a:ext uri="{9D8B030D-6E8A-4147-A177-3AD203B41FA5}">
                      <a16:colId xmlns:a16="http://schemas.microsoft.com/office/drawing/2014/main" val="3487495053"/>
                    </a:ext>
                  </a:extLst>
                </a:gridCol>
                <a:gridCol w="1399032">
                  <a:extLst>
                    <a:ext uri="{9D8B030D-6E8A-4147-A177-3AD203B41FA5}">
                      <a16:colId xmlns:a16="http://schemas.microsoft.com/office/drawing/2014/main" val="1751781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1727207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18:33:28</a:t>
                      </a:r>
                      <a:r>
                        <a:rPr kumimoji="0" lang="en-US" sz="1000" b="0" i="0" u="none" strike="noStrike" kern="1200" cap="none" spc="0" normalizeH="0" baseline="0" noProof="0">
                          <a:ln>
                            <a:noFill/>
                          </a:ln>
                          <a:solidFill>
                            <a:prstClr val="black"/>
                          </a:solidFill>
                          <a:effectLst/>
                          <a:uLnTx/>
                          <a:uFillTx/>
                          <a:latin typeface="+mn-lt"/>
                          <a:ea typeface="+mn-ea"/>
                          <a:cs typeface="+mn-cs"/>
                        </a:rPr>
                        <a:t>
 SCS Butter is the No.1 choice of Chef Siti Mastura. Do you want to know why she chooses SCS Butter?
Watch this video and let Chef Siti Mastura tell you what makes SCS Butter her No.1 choice.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1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528597040"/>
                  </a:ext>
                </a:extLst>
              </a:tr>
            </a:tbl>
          </a:graphicData>
        </a:graphic>
      </p:graphicFrame>
      <p:sp>
        <p:nvSpPr>
          <p:cNvPr id="4" name="Text Placeholder 3">
            <a:extLst>
              <a:ext uri="{FF2B5EF4-FFF2-40B4-BE49-F238E27FC236}">
                <a16:creationId xmlns:a16="http://schemas.microsoft.com/office/drawing/2014/main" id="{6F022F68-CC6A-4BB9-8F93-789A84B7D83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544043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BB9C6-AA8A-4346-BF02-FCD60D24E152}"/>
              </a:ext>
            </a:extLst>
          </p:cNvPr>
          <p:cNvSpPr>
            <a:spLocks noGrp="1"/>
          </p:cNvSpPr>
          <p:nvPr>
            <p:ph type="title"/>
          </p:nvPr>
        </p:nvSpPr>
        <p:spPr/>
        <p:txBody>
          <a:bodyPr/>
          <a:lstStyle/>
          <a:p>
            <a:r>
              <a:rPr lang="en-US"/>
              <a:t>Facebook Ads Performance Table | SCS Dairy MY - 15 of 26</a:t>
            </a:r>
          </a:p>
        </p:txBody>
      </p:sp>
      <p:graphicFrame>
        <p:nvGraphicFramePr>
          <p:cNvPr id="5" name="Table Placeholder 4">
            <a:extLst>
              <a:ext uri="{FF2B5EF4-FFF2-40B4-BE49-F238E27FC236}">
                <a16:creationId xmlns:a16="http://schemas.microsoft.com/office/drawing/2014/main" id="{F183007A-3D62-4C56-A60D-B9D26C66DF6A}"/>
              </a:ext>
            </a:extLst>
          </p:cNvPr>
          <p:cNvGraphicFramePr>
            <a:graphicFrameLocks noGrp="1"/>
          </p:cNvGraphicFramePr>
          <p:nvPr>
            <p:ph type="tbl" sz="quarter" idx="13"/>
            <p:extLst>
              <p:ext uri="{D42A27DB-BD31-4B8C-83A1-F6EECF244321}">
                <p14:modId xmlns:p14="http://schemas.microsoft.com/office/powerpoint/2010/main" val="1087841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44520923"/>
                    </a:ext>
                  </a:extLst>
                </a:gridCol>
                <a:gridCol w="329184">
                  <a:extLst>
                    <a:ext uri="{9D8B030D-6E8A-4147-A177-3AD203B41FA5}">
                      <a16:colId xmlns:a16="http://schemas.microsoft.com/office/drawing/2014/main" val="1925852529"/>
                    </a:ext>
                  </a:extLst>
                </a:gridCol>
                <a:gridCol w="329184">
                  <a:extLst>
                    <a:ext uri="{9D8B030D-6E8A-4147-A177-3AD203B41FA5}">
                      <a16:colId xmlns:a16="http://schemas.microsoft.com/office/drawing/2014/main" val="1822931325"/>
                    </a:ext>
                  </a:extLst>
                </a:gridCol>
                <a:gridCol w="329184">
                  <a:extLst>
                    <a:ext uri="{9D8B030D-6E8A-4147-A177-3AD203B41FA5}">
                      <a16:colId xmlns:a16="http://schemas.microsoft.com/office/drawing/2014/main" val="4266508418"/>
                    </a:ext>
                  </a:extLst>
                </a:gridCol>
                <a:gridCol w="329184">
                  <a:extLst>
                    <a:ext uri="{9D8B030D-6E8A-4147-A177-3AD203B41FA5}">
                      <a16:colId xmlns:a16="http://schemas.microsoft.com/office/drawing/2014/main" val="3574143716"/>
                    </a:ext>
                  </a:extLst>
                </a:gridCol>
                <a:gridCol w="329184">
                  <a:extLst>
                    <a:ext uri="{9D8B030D-6E8A-4147-A177-3AD203B41FA5}">
                      <a16:colId xmlns:a16="http://schemas.microsoft.com/office/drawing/2014/main" val="896037522"/>
                    </a:ext>
                  </a:extLst>
                </a:gridCol>
                <a:gridCol w="329184">
                  <a:extLst>
                    <a:ext uri="{9D8B030D-6E8A-4147-A177-3AD203B41FA5}">
                      <a16:colId xmlns:a16="http://schemas.microsoft.com/office/drawing/2014/main" val="1328258506"/>
                    </a:ext>
                  </a:extLst>
                </a:gridCol>
                <a:gridCol w="329184">
                  <a:extLst>
                    <a:ext uri="{9D8B030D-6E8A-4147-A177-3AD203B41FA5}">
                      <a16:colId xmlns:a16="http://schemas.microsoft.com/office/drawing/2014/main" val="990144911"/>
                    </a:ext>
                  </a:extLst>
                </a:gridCol>
                <a:gridCol w="329184">
                  <a:extLst>
                    <a:ext uri="{9D8B030D-6E8A-4147-A177-3AD203B41FA5}">
                      <a16:colId xmlns:a16="http://schemas.microsoft.com/office/drawing/2014/main" val="2285496850"/>
                    </a:ext>
                  </a:extLst>
                </a:gridCol>
                <a:gridCol w="329184">
                  <a:extLst>
                    <a:ext uri="{9D8B030D-6E8A-4147-A177-3AD203B41FA5}">
                      <a16:colId xmlns:a16="http://schemas.microsoft.com/office/drawing/2014/main" val="441414651"/>
                    </a:ext>
                  </a:extLst>
                </a:gridCol>
                <a:gridCol w="329184">
                  <a:extLst>
                    <a:ext uri="{9D8B030D-6E8A-4147-A177-3AD203B41FA5}">
                      <a16:colId xmlns:a16="http://schemas.microsoft.com/office/drawing/2014/main" val="164531271"/>
                    </a:ext>
                  </a:extLst>
                </a:gridCol>
                <a:gridCol w="329184">
                  <a:extLst>
                    <a:ext uri="{9D8B030D-6E8A-4147-A177-3AD203B41FA5}">
                      <a16:colId xmlns:a16="http://schemas.microsoft.com/office/drawing/2014/main" val="2540431152"/>
                    </a:ext>
                  </a:extLst>
                </a:gridCol>
                <a:gridCol w="329184">
                  <a:extLst>
                    <a:ext uri="{9D8B030D-6E8A-4147-A177-3AD203B41FA5}">
                      <a16:colId xmlns:a16="http://schemas.microsoft.com/office/drawing/2014/main" val="2471481044"/>
                    </a:ext>
                  </a:extLst>
                </a:gridCol>
                <a:gridCol w="329184">
                  <a:extLst>
                    <a:ext uri="{9D8B030D-6E8A-4147-A177-3AD203B41FA5}">
                      <a16:colId xmlns:a16="http://schemas.microsoft.com/office/drawing/2014/main" val="1322644538"/>
                    </a:ext>
                  </a:extLst>
                </a:gridCol>
                <a:gridCol w="329184">
                  <a:extLst>
                    <a:ext uri="{9D8B030D-6E8A-4147-A177-3AD203B41FA5}">
                      <a16:colId xmlns:a16="http://schemas.microsoft.com/office/drawing/2014/main" val="2887632323"/>
                    </a:ext>
                  </a:extLst>
                </a:gridCol>
                <a:gridCol w="329184">
                  <a:extLst>
                    <a:ext uri="{9D8B030D-6E8A-4147-A177-3AD203B41FA5}">
                      <a16:colId xmlns:a16="http://schemas.microsoft.com/office/drawing/2014/main" val="2181873857"/>
                    </a:ext>
                  </a:extLst>
                </a:gridCol>
                <a:gridCol w="1399032">
                  <a:extLst>
                    <a:ext uri="{9D8B030D-6E8A-4147-A177-3AD203B41FA5}">
                      <a16:colId xmlns:a16="http://schemas.microsoft.com/office/drawing/2014/main" val="3664704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517443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18:33:27</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recommends SCS Spreadable Butter. Do you know why? 
SCS Spreadable Butter is made with grass fed cow’s milk which makes it 100% natural and the goodness of vitamins A &amp; D make it a healthier choice. 
And the best part is that it is spreadable straight out of the refrigerator. 
Enjoy it on its own or add it to your recipes for that delicious buttery taste!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1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39651709"/>
                  </a:ext>
                </a:extLst>
              </a:tr>
            </a:tbl>
          </a:graphicData>
        </a:graphic>
      </p:graphicFrame>
      <p:sp>
        <p:nvSpPr>
          <p:cNvPr id="4" name="Text Placeholder 3">
            <a:extLst>
              <a:ext uri="{FF2B5EF4-FFF2-40B4-BE49-F238E27FC236}">
                <a16:creationId xmlns:a16="http://schemas.microsoft.com/office/drawing/2014/main" id="{5900167F-6271-4411-9DA0-E09EAEBC918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17864181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93BF3-E823-4431-B8DB-D5C4C62178DC}"/>
              </a:ext>
            </a:extLst>
          </p:cNvPr>
          <p:cNvSpPr>
            <a:spLocks noGrp="1"/>
          </p:cNvSpPr>
          <p:nvPr>
            <p:ph type="title"/>
          </p:nvPr>
        </p:nvSpPr>
        <p:spPr/>
        <p:txBody>
          <a:bodyPr/>
          <a:lstStyle/>
          <a:p>
            <a:r>
              <a:rPr lang="en-US"/>
              <a:t>Facebook Ads Performance Table | SCS Dairy MY - 16 of 26</a:t>
            </a:r>
          </a:p>
        </p:txBody>
      </p:sp>
      <p:graphicFrame>
        <p:nvGraphicFramePr>
          <p:cNvPr id="5" name="Table Placeholder 4">
            <a:extLst>
              <a:ext uri="{FF2B5EF4-FFF2-40B4-BE49-F238E27FC236}">
                <a16:creationId xmlns:a16="http://schemas.microsoft.com/office/drawing/2014/main" id="{ED8D0060-A665-47CD-9EAE-5BFC4224B9DD}"/>
              </a:ext>
            </a:extLst>
          </p:cNvPr>
          <p:cNvGraphicFramePr>
            <a:graphicFrameLocks noGrp="1"/>
          </p:cNvGraphicFramePr>
          <p:nvPr>
            <p:ph type="tbl" sz="quarter" idx="13"/>
            <p:extLst>
              <p:ext uri="{D42A27DB-BD31-4B8C-83A1-F6EECF244321}">
                <p14:modId xmlns:p14="http://schemas.microsoft.com/office/powerpoint/2010/main" val="1601983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111434857"/>
                    </a:ext>
                  </a:extLst>
                </a:gridCol>
                <a:gridCol w="329184">
                  <a:extLst>
                    <a:ext uri="{9D8B030D-6E8A-4147-A177-3AD203B41FA5}">
                      <a16:colId xmlns:a16="http://schemas.microsoft.com/office/drawing/2014/main" val="2454923627"/>
                    </a:ext>
                  </a:extLst>
                </a:gridCol>
                <a:gridCol w="329184">
                  <a:extLst>
                    <a:ext uri="{9D8B030D-6E8A-4147-A177-3AD203B41FA5}">
                      <a16:colId xmlns:a16="http://schemas.microsoft.com/office/drawing/2014/main" val="3402237238"/>
                    </a:ext>
                  </a:extLst>
                </a:gridCol>
                <a:gridCol w="329184">
                  <a:extLst>
                    <a:ext uri="{9D8B030D-6E8A-4147-A177-3AD203B41FA5}">
                      <a16:colId xmlns:a16="http://schemas.microsoft.com/office/drawing/2014/main" val="214673681"/>
                    </a:ext>
                  </a:extLst>
                </a:gridCol>
                <a:gridCol w="329184">
                  <a:extLst>
                    <a:ext uri="{9D8B030D-6E8A-4147-A177-3AD203B41FA5}">
                      <a16:colId xmlns:a16="http://schemas.microsoft.com/office/drawing/2014/main" val="2307711766"/>
                    </a:ext>
                  </a:extLst>
                </a:gridCol>
                <a:gridCol w="329184">
                  <a:extLst>
                    <a:ext uri="{9D8B030D-6E8A-4147-A177-3AD203B41FA5}">
                      <a16:colId xmlns:a16="http://schemas.microsoft.com/office/drawing/2014/main" val="3068504502"/>
                    </a:ext>
                  </a:extLst>
                </a:gridCol>
                <a:gridCol w="329184">
                  <a:extLst>
                    <a:ext uri="{9D8B030D-6E8A-4147-A177-3AD203B41FA5}">
                      <a16:colId xmlns:a16="http://schemas.microsoft.com/office/drawing/2014/main" val="2708604137"/>
                    </a:ext>
                  </a:extLst>
                </a:gridCol>
                <a:gridCol w="329184">
                  <a:extLst>
                    <a:ext uri="{9D8B030D-6E8A-4147-A177-3AD203B41FA5}">
                      <a16:colId xmlns:a16="http://schemas.microsoft.com/office/drawing/2014/main" val="899725973"/>
                    </a:ext>
                  </a:extLst>
                </a:gridCol>
                <a:gridCol w="329184">
                  <a:extLst>
                    <a:ext uri="{9D8B030D-6E8A-4147-A177-3AD203B41FA5}">
                      <a16:colId xmlns:a16="http://schemas.microsoft.com/office/drawing/2014/main" val="374694765"/>
                    </a:ext>
                  </a:extLst>
                </a:gridCol>
                <a:gridCol w="329184">
                  <a:extLst>
                    <a:ext uri="{9D8B030D-6E8A-4147-A177-3AD203B41FA5}">
                      <a16:colId xmlns:a16="http://schemas.microsoft.com/office/drawing/2014/main" val="349700017"/>
                    </a:ext>
                  </a:extLst>
                </a:gridCol>
                <a:gridCol w="329184">
                  <a:extLst>
                    <a:ext uri="{9D8B030D-6E8A-4147-A177-3AD203B41FA5}">
                      <a16:colId xmlns:a16="http://schemas.microsoft.com/office/drawing/2014/main" val="3425491861"/>
                    </a:ext>
                  </a:extLst>
                </a:gridCol>
                <a:gridCol w="329184">
                  <a:extLst>
                    <a:ext uri="{9D8B030D-6E8A-4147-A177-3AD203B41FA5}">
                      <a16:colId xmlns:a16="http://schemas.microsoft.com/office/drawing/2014/main" val="2312011929"/>
                    </a:ext>
                  </a:extLst>
                </a:gridCol>
                <a:gridCol w="329184">
                  <a:extLst>
                    <a:ext uri="{9D8B030D-6E8A-4147-A177-3AD203B41FA5}">
                      <a16:colId xmlns:a16="http://schemas.microsoft.com/office/drawing/2014/main" val="1050125618"/>
                    </a:ext>
                  </a:extLst>
                </a:gridCol>
                <a:gridCol w="329184">
                  <a:extLst>
                    <a:ext uri="{9D8B030D-6E8A-4147-A177-3AD203B41FA5}">
                      <a16:colId xmlns:a16="http://schemas.microsoft.com/office/drawing/2014/main" val="2729350165"/>
                    </a:ext>
                  </a:extLst>
                </a:gridCol>
                <a:gridCol w="329184">
                  <a:extLst>
                    <a:ext uri="{9D8B030D-6E8A-4147-A177-3AD203B41FA5}">
                      <a16:colId xmlns:a16="http://schemas.microsoft.com/office/drawing/2014/main" val="3164698099"/>
                    </a:ext>
                  </a:extLst>
                </a:gridCol>
                <a:gridCol w="329184">
                  <a:extLst>
                    <a:ext uri="{9D8B030D-6E8A-4147-A177-3AD203B41FA5}">
                      <a16:colId xmlns:a16="http://schemas.microsoft.com/office/drawing/2014/main" val="3322444417"/>
                    </a:ext>
                  </a:extLst>
                </a:gridCol>
                <a:gridCol w="1399032">
                  <a:extLst>
                    <a:ext uri="{9D8B030D-6E8A-4147-A177-3AD203B41FA5}">
                      <a16:colId xmlns:a16="http://schemas.microsoft.com/office/drawing/2014/main" val="689480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213977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18:33:27</a:t>
                      </a:r>
                      <a:r>
                        <a:rPr kumimoji="0" lang="en-US" sz="1000" b="0" i="0" u="none" strike="noStrike" kern="1200" cap="none" spc="0" normalizeH="0" baseline="0" noProof="0">
                          <a:ln>
                            <a:noFill/>
                          </a:ln>
                          <a:solidFill>
                            <a:prstClr val="black"/>
                          </a:solidFill>
                          <a:effectLst/>
                          <a:uLnTx/>
                          <a:uFillTx/>
                          <a:latin typeface="+mn-lt"/>
                          <a:ea typeface="+mn-ea"/>
                          <a:cs typeface="+mn-cs"/>
                        </a:rPr>
                        <a:t>
 Your search for good butter ends here! SCS Butter is the answer for all your buttery needs! 
Made with pure and fresh milk of grass-fed cows, SCS Butter is 100% natural. A special double churn process results in rich, creamy, smooth and delicious butter which is perfect for spreading, baking and cooking.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1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3774275043"/>
                  </a:ext>
                </a:extLst>
              </a:tr>
            </a:tbl>
          </a:graphicData>
        </a:graphic>
      </p:graphicFrame>
      <p:sp>
        <p:nvSpPr>
          <p:cNvPr id="4" name="Text Placeholder 3">
            <a:extLst>
              <a:ext uri="{FF2B5EF4-FFF2-40B4-BE49-F238E27FC236}">
                <a16:creationId xmlns:a16="http://schemas.microsoft.com/office/drawing/2014/main" id="{0E325639-87DE-45E9-B04C-DFAB31B7D3E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55858584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8B639-FFE0-4D0C-9627-FD35C31D83B3}"/>
              </a:ext>
            </a:extLst>
          </p:cNvPr>
          <p:cNvSpPr>
            <a:spLocks noGrp="1"/>
          </p:cNvSpPr>
          <p:nvPr>
            <p:ph type="title"/>
          </p:nvPr>
        </p:nvSpPr>
        <p:spPr/>
        <p:txBody>
          <a:bodyPr/>
          <a:lstStyle/>
          <a:p>
            <a:r>
              <a:rPr lang="en-US"/>
              <a:t>Facebook Ads Performance Table | SCS Dairy MY - 17 of 26</a:t>
            </a:r>
          </a:p>
        </p:txBody>
      </p:sp>
      <p:graphicFrame>
        <p:nvGraphicFramePr>
          <p:cNvPr id="5" name="Table Placeholder 4">
            <a:extLst>
              <a:ext uri="{FF2B5EF4-FFF2-40B4-BE49-F238E27FC236}">
                <a16:creationId xmlns:a16="http://schemas.microsoft.com/office/drawing/2014/main" id="{441B44B5-C403-4428-A508-1D8F0B1F23BC}"/>
              </a:ext>
            </a:extLst>
          </p:cNvPr>
          <p:cNvGraphicFramePr>
            <a:graphicFrameLocks noGrp="1"/>
          </p:cNvGraphicFramePr>
          <p:nvPr>
            <p:ph type="tbl" sz="quarter" idx="13"/>
            <p:extLst>
              <p:ext uri="{D42A27DB-BD31-4B8C-83A1-F6EECF244321}">
                <p14:modId xmlns:p14="http://schemas.microsoft.com/office/powerpoint/2010/main" val="574618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952054837"/>
                    </a:ext>
                  </a:extLst>
                </a:gridCol>
                <a:gridCol w="329184">
                  <a:extLst>
                    <a:ext uri="{9D8B030D-6E8A-4147-A177-3AD203B41FA5}">
                      <a16:colId xmlns:a16="http://schemas.microsoft.com/office/drawing/2014/main" val="4201647706"/>
                    </a:ext>
                  </a:extLst>
                </a:gridCol>
                <a:gridCol w="329184">
                  <a:extLst>
                    <a:ext uri="{9D8B030D-6E8A-4147-A177-3AD203B41FA5}">
                      <a16:colId xmlns:a16="http://schemas.microsoft.com/office/drawing/2014/main" val="2542534550"/>
                    </a:ext>
                  </a:extLst>
                </a:gridCol>
                <a:gridCol w="329184">
                  <a:extLst>
                    <a:ext uri="{9D8B030D-6E8A-4147-A177-3AD203B41FA5}">
                      <a16:colId xmlns:a16="http://schemas.microsoft.com/office/drawing/2014/main" val="2806036236"/>
                    </a:ext>
                  </a:extLst>
                </a:gridCol>
                <a:gridCol w="329184">
                  <a:extLst>
                    <a:ext uri="{9D8B030D-6E8A-4147-A177-3AD203B41FA5}">
                      <a16:colId xmlns:a16="http://schemas.microsoft.com/office/drawing/2014/main" val="251098445"/>
                    </a:ext>
                  </a:extLst>
                </a:gridCol>
                <a:gridCol w="329184">
                  <a:extLst>
                    <a:ext uri="{9D8B030D-6E8A-4147-A177-3AD203B41FA5}">
                      <a16:colId xmlns:a16="http://schemas.microsoft.com/office/drawing/2014/main" val="953076011"/>
                    </a:ext>
                  </a:extLst>
                </a:gridCol>
                <a:gridCol w="329184">
                  <a:extLst>
                    <a:ext uri="{9D8B030D-6E8A-4147-A177-3AD203B41FA5}">
                      <a16:colId xmlns:a16="http://schemas.microsoft.com/office/drawing/2014/main" val="1137934164"/>
                    </a:ext>
                  </a:extLst>
                </a:gridCol>
                <a:gridCol w="329184">
                  <a:extLst>
                    <a:ext uri="{9D8B030D-6E8A-4147-A177-3AD203B41FA5}">
                      <a16:colId xmlns:a16="http://schemas.microsoft.com/office/drawing/2014/main" val="3926773895"/>
                    </a:ext>
                  </a:extLst>
                </a:gridCol>
                <a:gridCol w="329184">
                  <a:extLst>
                    <a:ext uri="{9D8B030D-6E8A-4147-A177-3AD203B41FA5}">
                      <a16:colId xmlns:a16="http://schemas.microsoft.com/office/drawing/2014/main" val="3915114315"/>
                    </a:ext>
                  </a:extLst>
                </a:gridCol>
                <a:gridCol w="329184">
                  <a:extLst>
                    <a:ext uri="{9D8B030D-6E8A-4147-A177-3AD203B41FA5}">
                      <a16:colId xmlns:a16="http://schemas.microsoft.com/office/drawing/2014/main" val="4200872500"/>
                    </a:ext>
                  </a:extLst>
                </a:gridCol>
                <a:gridCol w="329184">
                  <a:extLst>
                    <a:ext uri="{9D8B030D-6E8A-4147-A177-3AD203B41FA5}">
                      <a16:colId xmlns:a16="http://schemas.microsoft.com/office/drawing/2014/main" val="1748399547"/>
                    </a:ext>
                  </a:extLst>
                </a:gridCol>
                <a:gridCol w="329184">
                  <a:extLst>
                    <a:ext uri="{9D8B030D-6E8A-4147-A177-3AD203B41FA5}">
                      <a16:colId xmlns:a16="http://schemas.microsoft.com/office/drawing/2014/main" val="1858584757"/>
                    </a:ext>
                  </a:extLst>
                </a:gridCol>
                <a:gridCol w="329184">
                  <a:extLst>
                    <a:ext uri="{9D8B030D-6E8A-4147-A177-3AD203B41FA5}">
                      <a16:colId xmlns:a16="http://schemas.microsoft.com/office/drawing/2014/main" val="4287215660"/>
                    </a:ext>
                  </a:extLst>
                </a:gridCol>
                <a:gridCol w="329184">
                  <a:extLst>
                    <a:ext uri="{9D8B030D-6E8A-4147-A177-3AD203B41FA5}">
                      <a16:colId xmlns:a16="http://schemas.microsoft.com/office/drawing/2014/main" val="3600976714"/>
                    </a:ext>
                  </a:extLst>
                </a:gridCol>
                <a:gridCol w="329184">
                  <a:extLst>
                    <a:ext uri="{9D8B030D-6E8A-4147-A177-3AD203B41FA5}">
                      <a16:colId xmlns:a16="http://schemas.microsoft.com/office/drawing/2014/main" val="1400949692"/>
                    </a:ext>
                  </a:extLst>
                </a:gridCol>
                <a:gridCol w="329184">
                  <a:extLst>
                    <a:ext uri="{9D8B030D-6E8A-4147-A177-3AD203B41FA5}">
                      <a16:colId xmlns:a16="http://schemas.microsoft.com/office/drawing/2014/main" val="1455567065"/>
                    </a:ext>
                  </a:extLst>
                </a:gridCol>
                <a:gridCol w="1399032">
                  <a:extLst>
                    <a:ext uri="{9D8B030D-6E8A-4147-A177-3AD203B41FA5}">
                      <a16:colId xmlns:a16="http://schemas.microsoft.com/office/drawing/2014/main" val="1741207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631852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18:33:26</a:t>
                      </a:r>
                      <a:r>
                        <a:rPr kumimoji="0" lang="en-US" sz="1000" b="0" i="0" u="none" strike="noStrike" kern="1200" cap="none" spc="0" normalizeH="0" baseline="0" noProof="0">
                          <a:ln>
                            <a:noFill/>
                          </a:ln>
                          <a:solidFill>
                            <a:prstClr val="black"/>
                          </a:solidFill>
                          <a:effectLst/>
                          <a:uLnTx/>
                          <a:uFillTx/>
                          <a:latin typeface="+mn-lt"/>
                          <a:ea typeface="+mn-ea"/>
                          <a:cs typeface="+mn-cs"/>
                        </a:rPr>
                        <a:t>
 SCS Butter is the No.1 choice of Chef Siti Mastura. Do you want to know why she chooses SCS Butter?
Watch this video and let Chef Siti Mastura tell you what makes SCS Butter her No.1 choice.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1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4003252210"/>
                  </a:ext>
                </a:extLst>
              </a:tr>
            </a:tbl>
          </a:graphicData>
        </a:graphic>
      </p:graphicFrame>
      <p:sp>
        <p:nvSpPr>
          <p:cNvPr id="4" name="Text Placeholder 3">
            <a:extLst>
              <a:ext uri="{FF2B5EF4-FFF2-40B4-BE49-F238E27FC236}">
                <a16:creationId xmlns:a16="http://schemas.microsoft.com/office/drawing/2014/main" id="{9526542C-171C-45D5-A005-840FF6566C0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7044153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54C76-161B-40A7-BC93-A5D2156D4A0F}"/>
              </a:ext>
            </a:extLst>
          </p:cNvPr>
          <p:cNvSpPr>
            <a:spLocks noGrp="1"/>
          </p:cNvSpPr>
          <p:nvPr>
            <p:ph type="title"/>
          </p:nvPr>
        </p:nvSpPr>
        <p:spPr/>
        <p:txBody>
          <a:bodyPr/>
          <a:lstStyle/>
          <a:p>
            <a:r>
              <a:rPr lang="en-US"/>
              <a:t>Facebook Ads Performance Table | SCS Dairy MY - 18 of 26</a:t>
            </a:r>
          </a:p>
        </p:txBody>
      </p:sp>
      <p:graphicFrame>
        <p:nvGraphicFramePr>
          <p:cNvPr id="5" name="Table Placeholder 4">
            <a:extLst>
              <a:ext uri="{FF2B5EF4-FFF2-40B4-BE49-F238E27FC236}">
                <a16:creationId xmlns:a16="http://schemas.microsoft.com/office/drawing/2014/main" id="{7BD4FF7C-4BD2-466B-A35D-44BA67925F7D}"/>
              </a:ext>
            </a:extLst>
          </p:cNvPr>
          <p:cNvGraphicFramePr>
            <a:graphicFrameLocks noGrp="1"/>
          </p:cNvGraphicFramePr>
          <p:nvPr>
            <p:ph type="tbl" sz="quarter" idx="13"/>
            <p:extLst>
              <p:ext uri="{D42A27DB-BD31-4B8C-83A1-F6EECF244321}">
                <p14:modId xmlns:p14="http://schemas.microsoft.com/office/powerpoint/2010/main" val="1519655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090207266"/>
                    </a:ext>
                  </a:extLst>
                </a:gridCol>
                <a:gridCol w="329184">
                  <a:extLst>
                    <a:ext uri="{9D8B030D-6E8A-4147-A177-3AD203B41FA5}">
                      <a16:colId xmlns:a16="http://schemas.microsoft.com/office/drawing/2014/main" val="2764261556"/>
                    </a:ext>
                  </a:extLst>
                </a:gridCol>
                <a:gridCol w="329184">
                  <a:extLst>
                    <a:ext uri="{9D8B030D-6E8A-4147-A177-3AD203B41FA5}">
                      <a16:colId xmlns:a16="http://schemas.microsoft.com/office/drawing/2014/main" val="2904565102"/>
                    </a:ext>
                  </a:extLst>
                </a:gridCol>
                <a:gridCol w="329184">
                  <a:extLst>
                    <a:ext uri="{9D8B030D-6E8A-4147-A177-3AD203B41FA5}">
                      <a16:colId xmlns:a16="http://schemas.microsoft.com/office/drawing/2014/main" val="484053770"/>
                    </a:ext>
                  </a:extLst>
                </a:gridCol>
                <a:gridCol w="329184">
                  <a:extLst>
                    <a:ext uri="{9D8B030D-6E8A-4147-A177-3AD203B41FA5}">
                      <a16:colId xmlns:a16="http://schemas.microsoft.com/office/drawing/2014/main" val="4189991614"/>
                    </a:ext>
                  </a:extLst>
                </a:gridCol>
                <a:gridCol w="329184">
                  <a:extLst>
                    <a:ext uri="{9D8B030D-6E8A-4147-A177-3AD203B41FA5}">
                      <a16:colId xmlns:a16="http://schemas.microsoft.com/office/drawing/2014/main" val="3325566405"/>
                    </a:ext>
                  </a:extLst>
                </a:gridCol>
                <a:gridCol w="329184">
                  <a:extLst>
                    <a:ext uri="{9D8B030D-6E8A-4147-A177-3AD203B41FA5}">
                      <a16:colId xmlns:a16="http://schemas.microsoft.com/office/drawing/2014/main" val="2444279777"/>
                    </a:ext>
                  </a:extLst>
                </a:gridCol>
                <a:gridCol w="329184">
                  <a:extLst>
                    <a:ext uri="{9D8B030D-6E8A-4147-A177-3AD203B41FA5}">
                      <a16:colId xmlns:a16="http://schemas.microsoft.com/office/drawing/2014/main" val="1000973211"/>
                    </a:ext>
                  </a:extLst>
                </a:gridCol>
                <a:gridCol w="329184">
                  <a:extLst>
                    <a:ext uri="{9D8B030D-6E8A-4147-A177-3AD203B41FA5}">
                      <a16:colId xmlns:a16="http://schemas.microsoft.com/office/drawing/2014/main" val="1298393640"/>
                    </a:ext>
                  </a:extLst>
                </a:gridCol>
                <a:gridCol w="329184">
                  <a:extLst>
                    <a:ext uri="{9D8B030D-6E8A-4147-A177-3AD203B41FA5}">
                      <a16:colId xmlns:a16="http://schemas.microsoft.com/office/drawing/2014/main" val="4145132083"/>
                    </a:ext>
                  </a:extLst>
                </a:gridCol>
                <a:gridCol w="329184">
                  <a:extLst>
                    <a:ext uri="{9D8B030D-6E8A-4147-A177-3AD203B41FA5}">
                      <a16:colId xmlns:a16="http://schemas.microsoft.com/office/drawing/2014/main" val="1720806246"/>
                    </a:ext>
                  </a:extLst>
                </a:gridCol>
                <a:gridCol w="329184">
                  <a:extLst>
                    <a:ext uri="{9D8B030D-6E8A-4147-A177-3AD203B41FA5}">
                      <a16:colId xmlns:a16="http://schemas.microsoft.com/office/drawing/2014/main" val="2156051986"/>
                    </a:ext>
                  </a:extLst>
                </a:gridCol>
                <a:gridCol w="329184">
                  <a:extLst>
                    <a:ext uri="{9D8B030D-6E8A-4147-A177-3AD203B41FA5}">
                      <a16:colId xmlns:a16="http://schemas.microsoft.com/office/drawing/2014/main" val="732224522"/>
                    </a:ext>
                  </a:extLst>
                </a:gridCol>
                <a:gridCol w="329184">
                  <a:extLst>
                    <a:ext uri="{9D8B030D-6E8A-4147-A177-3AD203B41FA5}">
                      <a16:colId xmlns:a16="http://schemas.microsoft.com/office/drawing/2014/main" val="2949069431"/>
                    </a:ext>
                  </a:extLst>
                </a:gridCol>
                <a:gridCol w="329184">
                  <a:extLst>
                    <a:ext uri="{9D8B030D-6E8A-4147-A177-3AD203B41FA5}">
                      <a16:colId xmlns:a16="http://schemas.microsoft.com/office/drawing/2014/main" val="531490370"/>
                    </a:ext>
                  </a:extLst>
                </a:gridCol>
                <a:gridCol w="329184">
                  <a:extLst>
                    <a:ext uri="{9D8B030D-6E8A-4147-A177-3AD203B41FA5}">
                      <a16:colId xmlns:a16="http://schemas.microsoft.com/office/drawing/2014/main" val="12637542"/>
                    </a:ext>
                  </a:extLst>
                </a:gridCol>
                <a:gridCol w="1399032">
                  <a:extLst>
                    <a:ext uri="{9D8B030D-6E8A-4147-A177-3AD203B41FA5}">
                      <a16:colId xmlns:a16="http://schemas.microsoft.com/office/drawing/2014/main" val="3923549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833915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18:33:25</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recommends SCS Spreadable Butter. Do you know why? 
SCS Spreadable Butter is made with grass fed cow’s milk which makes it 100% natural and the goodness of vitamins A &amp; D make it a healthier choice. 
And the best part is that it is spreadable straight out of the refrigerator. 
Enjoy it on its own or add it to your recipes for that delicious buttery taste!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1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1961014149"/>
                  </a:ext>
                </a:extLst>
              </a:tr>
            </a:tbl>
          </a:graphicData>
        </a:graphic>
      </p:graphicFrame>
      <p:sp>
        <p:nvSpPr>
          <p:cNvPr id="4" name="Text Placeholder 3">
            <a:extLst>
              <a:ext uri="{FF2B5EF4-FFF2-40B4-BE49-F238E27FC236}">
                <a16:creationId xmlns:a16="http://schemas.microsoft.com/office/drawing/2014/main" id="{CB44B11E-6B62-48A8-9FDB-2B0684427A6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2176018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2EE16-3415-457A-AD01-CB9E2BE7E0DF}"/>
              </a:ext>
            </a:extLst>
          </p:cNvPr>
          <p:cNvSpPr>
            <a:spLocks noGrp="1"/>
          </p:cNvSpPr>
          <p:nvPr>
            <p:ph type="title"/>
          </p:nvPr>
        </p:nvSpPr>
        <p:spPr/>
        <p:txBody>
          <a:bodyPr/>
          <a:lstStyle/>
          <a:p>
            <a:r>
              <a:rPr lang="en-US"/>
              <a:t>Facebook Ads Performance Table | SCS Dairy MY - 19 of 26</a:t>
            </a:r>
          </a:p>
        </p:txBody>
      </p:sp>
      <p:graphicFrame>
        <p:nvGraphicFramePr>
          <p:cNvPr id="5" name="Table Placeholder 4">
            <a:extLst>
              <a:ext uri="{FF2B5EF4-FFF2-40B4-BE49-F238E27FC236}">
                <a16:creationId xmlns:a16="http://schemas.microsoft.com/office/drawing/2014/main" id="{05C7D31C-CB8A-4796-8170-EB16E7F2D425}"/>
              </a:ext>
            </a:extLst>
          </p:cNvPr>
          <p:cNvGraphicFramePr>
            <a:graphicFrameLocks noGrp="1"/>
          </p:cNvGraphicFramePr>
          <p:nvPr>
            <p:ph type="tbl" sz="quarter" idx="13"/>
            <p:extLst>
              <p:ext uri="{D42A27DB-BD31-4B8C-83A1-F6EECF244321}">
                <p14:modId xmlns:p14="http://schemas.microsoft.com/office/powerpoint/2010/main" val="1094829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977907629"/>
                    </a:ext>
                  </a:extLst>
                </a:gridCol>
                <a:gridCol w="329184">
                  <a:extLst>
                    <a:ext uri="{9D8B030D-6E8A-4147-A177-3AD203B41FA5}">
                      <a16:colId xmlns:a16="http://schemas.microsoft.com/office/drawing/2014/main" val="158862755"/>
                    </a:ext>
                  </a:extLst>
                </a:gridCol>
                <a:gridCol w="329184">
                  <a:extLst>
                    <a:ext uri="{9D8B030D-6E8A-4147-A177-3AD203B41FA5}">
                      <a16:colId xmlns:a16="http://schemas.microsoft.com/office/drawing/2014/main" val="82079444"/>
                    </a:ext>
                  </a:extLst>
                </a:gridCol>
                <a:gridCol w="329184">
                  <a:extLst>
                    <a:ext uri="{9D8B030D-6E8A-4147-A177-3AD203B41FA5}">
                      <a16:colId xmlns:a16="http://schemas.microsoft.com/office/drawing/2014/main" val="497478191"/>
                    </a:ext>
                  </a:extLst>
                </a:gridCol>
                <a:gridCol w="329184">
                  <a:extLst>
                    <a:ext uri="{9D8B030D-6E8A-4147-A177-3AD203B41FA5}">
                      <a16:colId xmlns:a16="http://schemas.microsoft.com/office/drawing/2014/main" val="2353909079"/>
                    </a:ext>
                  </a:extLst>
                </a:gridCol>
                <a:gridCol w="329184">
                  <a:extLst>
                    <a:ext uri="{9D8B030D-6E8A-4147-A177-3AD203B41FA5}">
                      <a16:colId xmlns:a16="http://schemas.microsoft.com/office/drawing/2014/main" val="3407176927"/>
                    </a:ext>
                  </a:extLst>
                </a:gridCol>
                <a:gridCol w="329184">
                  <a:extLst>
                    <a:ext uri="{9D8B030D-6E8A-4147-A177-3AD203B41FA5}">
                      <a16:colId xmlns:a16="http://schemas.microsoft.com/office/drawing/2014/main" val="3954919276"/>
                    </a:ext>
                  </a:extLst>
                </a:gridCol>
                <a:gridCol w="329184">
                  <a:extLst>
                    <a:ext uri="{9D8B030D-6E8A-4147-A177-3AD203B41FA5}">
                      <a16:colId xmlns:a16="http://schemas.microsoft.com/office/drawing/2014/main" val="4095245224"/>
                    </a:ext>
                  </a:extLst>
                </a:gridCol>
                <a:gridCol w="329184">
                  <a:extLst>
                    <a:ext uri="{9D8B030D-6E8A-4147-A177-3AD203B41FA5}">
                      <a16:colId xmlns:a16="http://schemas.microsoft.com/office/drawing/2014/main" val="954537207"/>
                    </a:ext>
                  </a:extLst>
                </a:gridCol>
                <a:gridCol w="329184">
                  <a:extLst>
                    <a:ext uri="{9D8B030D-6E8A-4147-A177-3AD203B41FA5}">
                      <a16:colId xmlns:a16="http://schemas.microsoft.com/office/drawing/2014/main" val="1389812663"/>
                    </a:ext>
                  </a:extLst>
                </a:gridCol>
                <a:gridCol w="329184">
                  <a:extLst>
                    <a:ext uri="{9D8B030D-6E8A-4147-A177-3AD203B41FA5}">
                      <a16:colId xmlns:a16="http://schemas.microsoft.com/office/drawing/2014/main" val="1759826902"/>
                    </a:ext>
                  </a:extLst>
                </a:gridCol>
                <a:gridCol w="329184">
                  <a:extLst>
                    <a:ext uri="{9D8B030D-6E8A-4147-A177-3AD203B41FA5}">
                      <a16:colId xmlns:a16="http://schemas.microsoft.com/office/drawing/2014/main" val="2806441777"/>
                    </a:ext>
                  </a:extLst>
                </a:gridCol>
                <a:gridCol w="329184">
                  <a:extLst>
                    <a:ext uri="{9D8B030D-6E8A-4147-A177-3AD203B41FA5}">
                      <a16:colId xmlns:a16="http://schemas.microsoft.com/office/drawing/2014/main" val="4243430092"/>
                    </a:ext>
                  </a:extLst>
                </a:gridCol>
                <a:gridCol w="329184">
                  <a:extLst>
                    <a:ext uri="{9D8B030D-6E8A-4147-A177-3AD203B41FA5}">
                      <a16:colId xmlns:a16="http://schemas.microsoft.com/office/drawing/2014/main" val="2895894071"/>
                    </a:ext>
                  </a:extLst>
                </a:gridCol>
                <a:gridCol w="329184">
                  <a:extLst>
                    <a:ext uri="{9D8B030D-6E8A-4147-A177-3AD203B41FA5}">
                      <a16:colId xmlns:a16="http://schemas.microsoft.com/office/drawing/2014/main" val="1704367040"/>
                    </a:ext>
                  </a:extLst>
                </a:gridCol>
                <a:gridCol w="329184">
                  <a:extLst>
                    <a:ext uri="{9D8B030D-6E8A-4147-A177-3AD203B41FA5}">
                      <a16:colId xmlns:a16="http://schemas.microsoft.com/office/drawing/2014/main" val="1411964366"/>
                    </a:ext>
                  </a:extLst>
                </a:gridCol>
                <a:gridCol w="1399032">
                  <a:extLst>
                    <a:ext uri="{9D8B030D-6E8A-4147-A177-3AD203B41FA5}">
                      <a16:colId xmlns:a16="http://schemas.microsoft.com/office/drawing/2014/main" val="2284005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393189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18:33:25</a:t>
                      </a:r>
                      <a:r>
                        <a:rPr kumimoji="0" lang="en-US" sz="1000" b="0" i="0" u="none" strike="noStrike" kern="1200" cap="none" spc="0" normalizeH="0" baseline="0" noProof="0">
                          <a:ln>
                            <a:noFill/>
                          </a:ln>
                          <a:solidFill>
                            <a:prstClr val="black"/>
                          </a:solidFill>
                          <a:effectLst/>
                          <a:uLnTx/>
                          <a:uFillTx/>
                          <a:latin typeface="+mn-lt"/>
                          <a:ea typeface="+mn-ea"/>
                          <a:cs typeface="+mn-cs"/>
                        </a:rPr>
                        <a:t>
 Your search for good butter ends here! SCS Butter is the answer for all your buttery needs! 
Made with pure and fresh milk of grass-fed cows, SCS Butter is 100% natural. A special double churn process results in rich, creamy, smooth and delicious butter which is perfect for spreading, baking and cooking.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1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3512188205"/>
                  </a:ext>
                </a:extLst>
              </a:tr>
            </a:tbl>
          </a:graphicData>
        </a:graphic>
      </p:graphicFrame>
      <p:sp>
        <p:nvSpPr>
          <p:cNvPr id="4" name="Text Placeholder 3">
            <a:extLst>
              <a:ext uri="{FF2B5EF4-FFF2-40B4-BE49-F238E27FC236}">
                <a16:creationId xmlns:a16="http://schemas.microsoft.com/office/drawing/2014/main" id="{CAAE38BF-70F7-4818-9902-B147CC8691C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35274447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DEB5A-9534-418D-833F-6225CD6619EC}"/>
              </a:ext>
            </a:extLst>
          </p:cNvPr>
          <p:cNvSpPr>
            <a:spLocks noGrp="1"/>
          </p:cNvSpPr>
          <p:nvPr>
            <p:ph type="title"/>
          </p:nvPr>
        </p:nvSpPr>
        <p:spPr/>
        <p:txBody>
          <a:bodyPr/>
          <a:lstStyle/>
          <a:p>
            <a:r>
              <a:rPr lang="en-US"/>
              <a:t>Facebook Ads Performance Table | SCS Dairy MY - 20 of 26</a:t>
            </a:r>
          </a:p>
        </p:txBody>
      </p:sp>
      <p:graphicFrame>
        <p:nvGraphicFramePr>
          <p:cNvPr id="5" name="Table Placeholder 4">
            <a:extLst>
              <a:ext uri="{FF2B5EF4-FFF2-40B4-BE49-F238E27FC236}">
                <a16:creationId xmlns:a16="http://schemas.microsoft.com/office/drawing/2014/main" id="{8CA1D0D2-DE00-4145-B0F4-BDA1BFB49EE5}"/>
              </a:ext>
            </a:extLst>
          </p:cNvPr>
          <p:cNvGraphicFramePr>
            <a:graphicFrameLocks noGrp="1"/>
          </p:cNvGraphicFramePr>
          <p:nvPr>
            <p:ph type="tbl" sz="quarter" idx="13"/>
            <p:extLst>
              <p:ext uri="{D42A27DB-BD31-4B8C-83A1-F6EECF244321}">
                <p14:modId xmlns:p14="http://schemas.microsoft.com/office/powerpoint/2010/main" val="1985980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542648196"/>
                    </a:ext>
                  </a:extLst>
                </a:gridCol>
                <a:gridCol w="329184">
                  <a:extLst>
                    <a:ext uri="{9D8B030D-6E8A-4147-A177-3AD203B41FA5}">
                      <a16:colId xmlns:a16="http://schemas.microsoft.com/office/drawing/2014/main" val="2931371029"/>
                    </a:ext>
                  </a:extLst>
                </a:gridCol>
                <a:gridCol w="329184">
                  <a:extLst>
                    <a:ext uri="{9D8B030D-6E8A-4147-A177-3AD203B41FA5}">
                      <a16:colId xmlns:a16="http://schemas.microsoft.com/office/drawing/2014/main" val="1531247210"/>
                    </a:ext>
                  </a:extLst>
                </a:gridCol>
                <a:gridCol w="329184">
                  <a:extLst>
                    <a:ext uri="{9D8B030D-6E8A-4147-A177-3AD203B41FA5}">
                      <a16:colId xmlns:a16="http://schemas.microsoft.com/office/drawing/2014/main" val="2161500842"/>
                    </a:ext>
                  </a:extLst>
                </a:gridCol>
                <a:gridCol w="329184">
                  <a:extLst>
                    <a:ext uri="{9D8B030D-6E8A-4147-A177-3AD203B41FA5}">
                      <a16:colId xmlns:a16="http://schemas.microsoft.com/office/drawing/2014/main" val="389992360"/>
                    </a:ext>
                  </a:extLst>
                </a:gridCol>
                <a:gridCol w="329184">
                  <a:extLst>
                    <a:ext uri="{9D8B030D-6E8A-4147-A177-3AD203B41FA5}">
                      <a16:colId xmlns:a16="http://schemas.microsoft.com/office/drawing/2014/main" val="749337311"/>
                    </a:ext>
                  </a:extLst>
                </a:gridCol>
                <a:gridCol w="329184">
                  <a:extLst>
                    <a:ext uri="{9D8B030D-6E8A-4147-A177-3AD203B41FA5}">
                      <a16:colId xmlns:a16="http://schemas.microsoft.com/office/drawing/2014/main" val="668057506"/>
                    </a:ext>
                  </a:extLst>
                </a:gridCol>
                <a:gridCol w="329184">
                  <a:extLst>
                    <a:ext uri="{9D8B030D-6E8A-4147-A177-3AD203B41FA5}">
                      <a16:colId xmlns:a16="http://schemas.microsoft.com/office/drawing/2014/main" val="3345259054"/>
                    </a:ext>
                  </a:extLst>
                </a:gridCol>
                <a:gridCol w="329184">
                  <a:extLst>
                    <a:ext uri="{9D8B030D-6E8A-4147-A177-3AD203B41FA5}">
                      <a16:colId xmlns:a16="http://schemas.microsoft.com/office/drawing/2014/main" val="3853863389"/>
                    </a:ext>
                  </a:extLst>
                </a:gridCol>
                <a:gridCol w="329184">
                  <a:extLst>
                    <a:ext uri="{9D8B030D-6E8A-4147-A177-3AD203B41FA5}">
                      <a16:colId xmlns:a16="http://schemas.microsoft.com/office/drawing/2014/main" val="4153206669"/>
                    </a:ext>
                  </a:extLst>
                </a:gridCol>
                <a:gridCol w="329184">
                  <a:extLst>
                    <a:ext uri="{9D8B030D-6E8A-4147-A177-3AD203B41FA5}">
                      <a16:colId xmlns:a16="http://schemas.microsoft.com/office/drawing/2014/main" val="1376684031"/>
                    </a:ext>
                  </a:extLst>
                </a:gridCol>
                <a:gridCol w="329184">
                  <a:extLst>
                    <a:ext uri="{9D8B030D-6E8A-4147-A177-3AD203B41FA5}">
                      <a16:colId xmlns:a16="http://schemas.microsoft.com/office/drawing/2014/main" val="2306139979"/>
                    </a:ext>
                  </a:extLst>
                </a:gridCol>
                <a:gridCol w="329184">
                  <a:extLst>
                    <a:ext uri="{9D8B030D-6E8A-4147-A177-3AD203B41FA5}">
                      <a16:colId xmlns:a16="http://schemas.microsoft.com/office/drawing/2014/main" val="3247176591"/>
                    </a:ext>
                  </a:extLst>
                </a:gridCol>
                <a:gridCol w="329184">
                  <a:extLst>
                    <a:ext uri="{9D8B030D-6E8A-4147-A177-3AD203B41FA5}">
                      <a16:colId xmlns:a16="http://schemas.microsoft.com/office/drawing/2014/main" val="2990265422"/>
                    </a:ext>
                  </a:extLst>
                </a:gridCol>
                <a:gridCol w="329184">
                  <a:extLst>
                    <a:ext uri="{9D8B030D-6E8A-4147-A177-3AD203B41FA5}">
                      <a16:colId xmlns:a16="http://schemas.microsoft.com/office/drawing/2014/main" val="1258266147"/>
                    </a:ext>
                  </a:extLst>
                </a:gridCol>
                <a:gridCol w="329184">
                  <a:extLst>
                    <a:ext uri="{9D8B030D-6E8A-4147-A177-3AD203B41FA5}">
                      <a16:colId xmlns:a16="http://schemas.microsoft.com/office/drawing/2014/main" val="2658333667"/>
                    </a:ext>
                  </a:extLst>
                </a:gridCol>
                <a:gridCol w="1399032">
                  <a:extLst>
                    <a:ext uri="{9D8B030D-6E8A-4147-A177-3AD203B41FA5}">
                      <a16:colId xmlns:a16="http://schemas.microsoft.com/office/drawing/2014/main" val="997549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2779396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18:33:25</a:t>
                      </a:r>
                      <a:r>
                        <a:rPr kumimoji="0" lang="en-US" sz="1000" b="0" i="0" u="none" strike="noStrike" kern="1200" cap="none" spc="0" normalizeH="0" baseline="0" noProof="0">
                          <a:ln>
                            <a:noFill/>
                          </a:ln>
                          <a:solidFill>
                            <a:prstClr val="black"/>
                          </a:solidFill>
                          <a:effectLst/>
                          <a:uLnTx/>
                          <a:uFillTx/>
                          <a:latin typeface="+mn-lt"/>
                          <a:ea typeface="+mn-ea"/>
                          <a:cs typeface="+mn-cs"/>
                        </a:rPr>
                        <a:t>
 Your search for good butter ends here! SCS Butter is the answer for all your buttery needs! 
Made with pure and fresh milk of grass-fed cows, SCS Butter is 100% natural. A special double churn process results in rich, creamy, smooth and delicious butter which is perfect for spreading, baking and cooking.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1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3992141738"/>
                  </a:ext>
                </a:extLst>
              </a:tr>
            </a:tbl>
          </a:graphicData>
        </a:graphic>
      </p:graphicFrame>
      <p:sp>
        <p:nvSpPr>
          <p:cNvPr id="4" name="Text Placeholder 3">
            <a:extLst>
              <a:ext uri="{FF2B5EF4-FFF2-40B4-BE49-F238E27FC236}">
                <a16:creationId xmlns:a16="http://schemas.microsoft.com/office/drawing/2014/main" id="{FE9DEF69-8E7B-44D7-B963-749C6D878FC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2890587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CC42C-0BAF-4D09-B82D-5FEBFFA8E245}"/>
              </a:ext>
            </a:extLst>
          </p:cNvPr>
          <p:cNvSpPr>
            <a:spLocks noGrp="1"/>
          </p:cNvSpPr>
          <p:nvPr>
            <p:ph type="title"/>
          </p:nvPr>
        </p:nvSpPr>
        <p:spPr/>
        <p:txBody>
          <a:bodyPr/>
          <a:lstStyle/>
          <a:p>
            <a:r>
              <a:rPr lang="en-US"/>
              <a:t>Facebook Ads Performance Table | SCS Dairy MY - 21 of 26</a:t>
            </a:r>
          </a:p>
        </p:txBody>
      </p:sp>
      <p:graphicFrame>
        <p:nvGraphicFramePr>
          <p:cNvPr id="5" name="Table Placeholder 4">
            <a:extLst>
              <a:ext uri="{FF2B5EF4-FFF2-40B4-BE49-F238E27FC236}">
                <a16:creationId xmlns:a16="http://schemas.microsoft.com/office/drawing/2014/main" id="{12DAC7A3-EA81-489F-8A0E-CA309360F25D}"/>
              </a:ext>
            </a:extLst>
          </p:cNvPr>
          <p:cNvGraphicFramePr>
            <a:graphicFrameLocks noGrp="1"/>
          </p:cNvGraphicFramePr>
          <p:nvPr>
            <p:ph type="tbl" sz="quarter" idx="13"/>
            <p:extLst>
              <p:ext uri="{D42A27DB-BD31-4B8C-83A1-F6EECF244321}">
                <p14:modId xmlns:p14="http://schemas.microsoft.com/office/powerpoint/2010/main" val="2823707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764103237"/>
                    </a:ext>
                  </a:extLst>
                </a:gridCol>
                <a:gridCol w="329184">
                  <a:extLst>
                    <a:ext uri="{9D8B030D-6E8A-4147-A177-3AD203B41FA5}">
                      <a16:colId xmlns:a16="http://schemas.microsoft.com/office/drawing/2014/main" val="230728042"/>
                    </a:ext>
                  </a:extLst>
                </a:gridCol>
                <a:gridCol w="329184">
                  <a:extLst>
                    <a:ext uri="{9D8B030D-6E8A-4147-A177-3AD203B41FA5}">
                      <a16:colId xmlns:a16="http://schemas.microsoft.com/office/drawing/2014/main" val="802928752"/>
                    </a:ext>
                  </a:extLst>
                </a:gridCol>
                <a:gridCol w="329184">
                  <a:extLst>
                    <a:ext uri="{9D8B030D-6E8A-4147-A177-3AD203B41FA5}">
                      <a16:colId xmlns:a16="http://schemas.microsoft.com/office/drawing/2014/main" val="4138169434"/>
                    </a:ext>
                  </a:extLst>
                </a:gridCol>
                <a:gridCol w="329184">
                  <a:extLst>
                    <a:ext uri="{9D8B030D-6E8A-4147-A177-3AD203B41FA5}">
                      <a16:colId xmlns:a16="http://schemas.microsoft.com/office/drawing/2014/main" val="2846931592"/>
                    </a:ext>
                  </a:extLst>
                </a:gridCol>
                <a:gridCol w="329184">
                  <a:extLst>
                    <a:ext uri="{9D8B030D-6E8A-4147-A177-3AD203B41FA5}">
                      <a16:colId xmlns:a16="http://schemas.microsoft.com/office/drawing/2014/main" val="2915186958"/>
                    </a:ext>
                  </a:extLst>
                </a:gridCol>
                <a:gridCol w="329184">
                  <a:extLst>
                    <a:ext uri="{9D8B030D-6E8A-4147-A177-3AD203B41FA5}">
                      <a16:colId xmlns:a16="http://schemas.microsoft.com/office/drawing/2014/main" val="3698548367"/>
                    </a:ext>
                  </a:extLst>
                </a:gridCol>
                <a:gridCol w="329184">
                  <a:extLst>
                    <a:ext uri="{9D8B030D-6E8A-4147-A177-3AD203B41FA5}">
                      <a16:colId xmlns:a16="http://schemas.microsoft.com/office/drawing/2014/main" val="3587526536"/>
                    </a:ext>
                  </a:extLst>
                </a:gridCol>
                <a:gridCol w="329184">
                  <a:extLst>
                    <a:ext uri="{9D8B030D-6E8A-4147-A177-3AD203B41FA5}">
                      <a16:colId xmlns:a16="http://schemas.microsoft.com/office/drawing/2014/main" val="3408214405"/>
                    </a:ext>
                  </a:extLst>
                </a:gridCol>
                <a:gridCol w="329184">
                  <a:extLst>
                    <a:ext uri="{9D8B030D-6E8A-4147-A177-3AD203B41FA5}">
                      <a16:colId xmlns:a16="http://schemas.microsoft.com/office/drawing/2014/main" val="3025553473"/>
                    </a:ext>
                  </a:extLst>
                </a:gridCol>
                <a:gridCol w="329184">
                  <a:extLst>
                    <a:ext uri="{9D8B030D-6E8A-4147-A177-3AD203B41FA5}">
                      <a16:colId xmlns:a16="http://schemas.microsoft.com/office/drawing/2014/main" val="28433168"/>
                    </a:ext>
                  </a:extLst>
                </a:gridCol>
                <a:gridCol w="329184">
                  <a:extLst>
                    <a:ext uri="{9D8B030D-6E8A-4147-A177-3AD203B41FA5}">
                      <a16:colId xmlns:a16="http://schemas.microsoft.com/office/drawing/2014/main" val="1486788560"/>
                    </a:ext>
                  </a:extLst>
                </a:gridCol>
                <a:gridCol w="329184">
                  <a:extLst>
                    <a:ext uri="{9D8B030D-6E8A-4147-A177-3AD203B41FA5}">
                      <a16:colId xmlns:a16="http://schemas.microsoft.com/office/drawing/2014/main" val="3433709191"/>
                    </a:ext>
                  </a:extLst>
                </a:gridCol>
                <a:gridCol w="329184">
                  <a:extLst>
                    <a:ext uri="{9D8B030D-6E8A-4147-A177-3AD203B41FA5}">
                      <a16:colId xmlns:a16="http://schemas.microsoft.com/office/drawing/2014/main" val="522182167"/>
                    </a:ext>
                  </a:extLst>
                </a:gridCol>
                <a:gridCol w="329184">
                  <a:extLst>
                    <a:ext uri="{9D8B030D-6E8A-4147-A177-3AD203B41FA5}">
                      <a16:colId xmlns:a16="http://schemas.microsoft.com/office/drawing/2014/main" val="889452005"/>
                    </a:ext>
                  </a:extLst>
                </a:gridCol>
                <a:gridCol w="329184">
                  <a:extLst>
                    <a:ext uri="{9D8B030D-6E8A-4147-A177-3AD203B41FA5}">
                      <a16:colId xmlns:a16="http://schemas.microsoft.com/office/drawing/2014/main" val="177186487"/>
                    </a:ext>
                  </a:extLst>
                </a:gridCol>
                <a:gridCol w="1399032">
                  <a:extLst>
                    <a:ext uri="{9D8B030D-6E8A-4147-A177-3AD203B41FA5}">
                      <a16:colId xmlns:a16="http://schemas.microsoft.com/office/drawing/2014/main" val="2602255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1761348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18:33:24</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recommends SCS Spreadable Butter. Do you know why? 
SCS Spreadable Butter is made with grass fed cow’s milk which makes it 100% natural and the goodness of vitamins A &amp; D make it a healthier choice. 
And the best part is that it is spreadable straight out of the refrigerator. 
Enjoy it on its own or add it to your recipes for that delicious buttery taste!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1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2429570283"/>
                  </a:ext>
                </a:extLst>
              </a:tr>
            </a:tbl>
          </a:graphicData>
        </a:graphic>
      </p:graphicFrame>
      <p:sp>
        <p:nvSpPr>
          <p:cNvPr id="4" name="Text Placeholder 3">
            <a:extLst>
              <a:ext uri="{FF2B5EF4-FFF2-40B4-BE49-F238E27FC236}">
                <a16:creationId xmlns:a16="http://schemas.microsoft.com/office/drawing/2014/main" id="{E92F903A-C6D1-459B-80E9-F7D95C49FDB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54087534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29DE6-FC2F-4362-BDEA-A154CA15B63E}"/>
              </a:ext>
            </a:extLst>
          </p:cNvPr>
          <p:cNvSpPr>
            <a:spLocks noGrp="1"/>
          </p:cNvSpPr>
          <p:nvPr>
            <p:ph type="title"/>
          </p:nvPr>
        </p:nvSpPr>
        <p:spPr/>
        <p:txBody>
          <a:bodyPr/>
          <a:lstStyle/>
          <a:p>
            <a:r>
              <a:rPr lang="en-US"/>
              <a:t>Facebook Ads Performance Table | SCS Dairy MY - 22 of 26</a:t>
            </a:r>
          </a:p>
        </p:txBody>
      </p:sp>
      <p:graphicFrame>
        <p:nvGraphicFramePr>
          <p:cNvPr id="5" name="Table Placeholder 4">
            <a:extLst>
              <a:ext uri="{FF2B5EF4-FFF2-40B4-BE49-F238E27FC236}">
                <a16:creationId xmlns:a16="http://schemas.microsoft.com/office/drawing/2014/main" id="{A49988D8-06EF-45CB-B4EA-0AB90FF85465}"/>
              </a:ext>
            </a:extLst>
          </p:cNvPr>
          <p:cNvGraphicFramePr>
            <a:graphicFrameLocks noGrp="1"/>
          </p:cNvGraphicFramePr>
          <p:nvPr>
            <p:ph type="tbl" sz="quarter" idx="13"/>
            <p:extLst>
              <p:ext uri="{D42A27DB-BD31-4B8C-83A1-F6EECF244321}">
                <p14:modId xmlns:p14="http://schemas.microsoft.com/office/powerpoint/2010/main" val="1355557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550210243"/>
                    </a:ext>
                  </a:extLst>
                </a:gridCol>
                <a:gridCol w="329184">
                  <a:extLst>
                    <a:ext uri="{9D8B030D-6E8A-4147-A177-3AD203B41FA5}">
                      <a16:colId xmlns:a16="http://schemas.microsoft.com/office/drawing/2014/main" val="243607574"/>
                    </a:ext>
                  </a:extLst>
                </a:gridCol>
                <a:gridCol w="329184">
                  <a:extLst>
                    <a:ext uri="{9D8B030D-6E8A-4147-A177-3AD203B41FA5}">
                      <a16:colId xmlns:a16="http://schemas.microsoft.com/office/drawing/2014/main" val="3183078414"/>
                    </a:ext>
                  </a:extLst>
                </a:gridCol>
                <a:gridCol w="329184">
                  <a:extLst>
                    <a:ext uri="{9D8B030D-6E8A-4147-A177-3AD203B41FA5}">
                      <a16:colId xmlns:a16="http://schemas.microsoft.com/office/drawing/2014/main" val="3187999250"/>
                    </a:ext>
                  </a:extLst>
                </a:gridCol>
                <a:gridCol w="329184">
                  <a:extLst>
                    <a:ext uri="{9D8B030D-6E8A-4147-A177-3AD203B41FA5}">
                      <a16:colId xmlns:a16="http://schemas.microsoft.com/office/drawing/2014/main" val="3718172642"/>
                    </a:ext>
                  </a:extLst>
                </a:gridCol>
                <a:gridCol w="329184">
                  <a:extLst>
                    <a:ext uri="{9D8B030D-6E8A-4147-A177-3AD203B41FA5}">
                      <a16:colId xmlns:a16="http://schemas.microsoft.com/office/drawing/2014/main" val="3302582751"/>
                    </a:ext>
                  </a:extLst>
                </a:gridCol>
                <a:gridCol w="329184">
                  <a:extLst>
                    <a:ext uri="{9D8B030D-6E8A-4147-A177-3AD203B41FA5}">
                      <a16:colId xmlns:a16="http://schemas.microsoft.com/office/drawing/2014/main" val="4228429585"/>
                    </a:ext>
                  </a:extLst>
                </a:gridCol>
                <a:gridCol w="329184">
                  <a:extLst>
                    <a:ext uri="{9D8B030D-6E8A-4147-A177-3AD203B41FA5}">
                      <a16:colId xmlns:a16="http://schemas.microsoft.com/office/drawing/2014/main" val="3722370001"/>
                    </a:ext>
                  </a:extLst>
                </a:gridCol>
                <a:gridCol w="329184">
                  <a:extLst>
                    <a:ext uri="{9D8B030D-6E8A-4147-A177-3AD203B41FA5}">
                      <a16:colId xmlns:a16="http://schemas.microsoft.com/office/drawing/2014/main" val="534297896"/>
                    </a:ext>
                  </a:extLst>
                </a:gridCol>
                <a:gridCol w="329184">
                  <a:extLst>
                    <a:ext uri="{9D8B030D-6E8A-4147-A177-3AD203B41FA5}">
                      <a16:colId xmlns:a16="http://schemas.microsoft.com/office/drawing/2014/main" val="4077961250"/>
                    </a:ext>
                  </a:extLst>
                </a:gridCol>
                <a:gridCol w="329184">
                  <a:extLst>
                    <a:ext uri="{9D8B030D-6E8A-4147-A177-3AD203B41FA5}">
                      <a16:colId xmlns:a16="http://schemas.microsoft.com/office/drawing/2014/main" val="458277845"/>
                    </a:ext>
                  </a:extLst>
                </a:gridCol>
                <a:gridCol w="329184">
                  <a:extLst>
                    <a:ext uri="{9D8B030D-6E8A-4147-A177-3AD203B41FA5}">
                      <a16:colId xmlns:a16="http://schemas.microsoft.com/office/drawing/2014/main" val="560434487"/>
                    </a:ext>
                  </a:extLst>
                </a:gridCol>
                <a:gridCol w="329184">
                  <a:extLst>
                    <a:ext uri="{9D8B030D-6E8A-4147-A177-3AD203B41FA5}">
                      <a16:colId xmlns:a16="http://schemas.microsoft.com/office/drawing/2014/main" val="2568913673"/>
                    </a:ext>
                  </a:extLst>
                </a:gridCol>
                <a:gridCol w="329184">
                  <a:extLst>
                    <a:ext uri="{9D8B030D-6E8A-4147-A177-3AD203B41FA5}">
                      <a16:colId xmlns:a16="http://schemas.microsoft.com/office/drawing/2014/main" val="2295406426"/>
                    </a:ext>
                  </a:extLst>
                </a:gridCol>
                <a:gridCol w="329184">
                  <a:extLst>
                    <a:ext uri="{9D8B030D-6E8A-4147-A177-3AD203B41FA5}">
                      <a16:colId xmlns:a16="http://schemas.microsoft.com/office/drawing/2014/main" val="1655152901"/>
                    </a:ext>
                  </a:extLst>
                </a:gridCol>
                <a:gridCol w="329184">
                  <a:extLst>
                    <a:ext uri="{9D8B030D-6E8A-4147-A177-3AD203B41FA5}">
                      <a16:colId xmlns:a16="http://schemas.microsoft.com/office/drawing/2014/main" val="712788922"/>
                    </a:ext>
                  </a:extLst>
                </a:gridCol>
                <a:gridCol w="1399032">
                  <a:extLst>
                    <a:ext uri="{9D8B030D-6E8A-4147-A177-3AD203B41FA5}">
                      <a16:colId xmlns:a16="http://schemas.microsoft.com/office/drawing/2014/main" val="2028836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4047857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18:33:24</a:t>
                      </a:r>
                      <a:r>
                        <a:rPr kumimoji="0" lang="en-US" sz="1000" b="0" i="0" u="none" strike="noStrike" kern="1200" cap="none" spc="0" normalizeH="0" baseline="0" noProof="0">
                          <a:ln>
                            <a:noFill/>
                          </a:ln>
                          <a:solidFill>
                            <a:prstClr val="black"/>
                          </a:solidFill>
                          <a:effectLst/>
                          <a:uLnTx/>
                          <a:uFillTx/>
                          <a:latin typeface="+mn-lt"/>
                          <a:ea typeface="+mn-ea"/>
                          <a:cs typeface="+mn-cs"/>
                        </a:rPr>
                        <a:t>
 SCS Butter is the No.1 choice of Chef Siti Mastura. Do you want to know why she chooses SCS Butter?
Watch this video and let Chef Siti Mastura tell you what makes SCS Butter her No.1 choice.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211020 - CSM Always-On Ad 1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24-40</a:t>
                      </a:r>
                    </a:p>
                  </a:txBody>
                  <a:tcPr/>
                </a:tc>
                <a:extLst>
                  <a:ext uri="{0D108BD9-81ED-4DB2-BD59-A6C34878D82A}">
                    <a16:rowId xmlns:a16="http://schemas.microsoft.com/office/drawing/2014/main" val="1511286306"/>
                  </a:ext>
                </a:extLst>
              </a:tr>
            </a:tbl>
          </a:graphicData>
        </a:graphic>
      </p:graphicFrame>
      <p:sp>
        <p:nvSpPr>
          <p:cNvPr id="4" name="Text Placeholder 3">
            <a:extLst>
              <a:ext uri="{FF2B5EF4-FFF2-40B4-BE49-F238E27FC236}">
                <a16:creationId xmlns:a16="http://schemas.microsoft.com/office/drawing/2014/main" id="{42280725-798D-40FB-BAED-360C90A685D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37508622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AF924-738A-4A81-AC47-EA01CAEA7E23}"/>
              </a:ext>
            </a:extLst>
          </p:cNvPr>
          <p:cNvSpPr>
            <a:spLocks noGrp="1"/>
          </p:cNvSpPr>
          <p:nvPr>
            <p:ph type="title"/>
          </p:nvPr>
        </p:nvSpPr>
        <p:spPr/>
        <p:txBody>
          <a:bodyPr/>
          <a:lstStyle/>
          <a:p>
            <a:r>
              <a:rPr lang="en-US"/>
              <a:t>Facebook Ads Performance Table | SCS Dairy MY - 23 of 26</a:t>
            </a:r>
          </a:p>
        </p:txBody>
      </p:sp>
      <p:graphicFrame>
        <p:nvGraphicFramePr>
          <p:cNvPr id="5" name="Table Placeholder 4">
            <a:extLst>
              <a:ext uri="{FF2B5EF4-FFF2-40B4-BE49-F238E27FC236}">
                <a16:creationId xmlns:a16="http://schemas.microsoft.com/office/drawing/2014/main" id="{8DCD271C-D259-4823-904B-1084D9E29C1B}"/>
              </a:ext>
            </a:extLst>
          </p:cNvPr>
          <p:cNvGraphicFramePr>
            <a:graphicFrameLocks noGrp="1"/>
          </p:cNvGraphicFramePr>
          <p:nvPr>
            <p:ph type="tbl" sz="quarter" idx="13"/>
            <p:extLst>
              <p:ext uri="{D42A27DB-BD31-4B8C-83A1-F6EECF244321}">
                <p14:modId xmlns:p14="http://schemas.microsoft.com/office/powerpoint/2010/main" val="1998498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390151979"/>
                    </a:ext>
                  </a:extLst>
                </a:gridCol>
                <a:gridCol w="329184">
                  <a:extLst>
                    <a:ext uri="{9D8B030D-6E8A-4147-A177-3AD203B41FA5}">
                      <a16:colId xmlns:a16="http://schemas.microsoft.com/office/drawing/2014/main" val="3766278441"/>
                    </a:ext>
                  </a:extLst>
                </a:gridCol>
                <a:gridCol w="329184">
                  <a:extLst>
                    <a:ext uri="{9D8B030D-6E8A-4147-A177-3AD203B41FA5}">
                      <a16:colId xmlns:a16="http://schemas.microsoft.com/office/drawing/2014/main" val="2760667734"/>
                    </a:ext>
                  </a:extLst>
                </a:gridCol>
                <a:gridCol w="329184">
                  <a:extLst>
                    <a:ext uri="{9D8B030D-6E8A-4147-A177-3AD203B41FA5}">
                      <a16:colId xmlns:a16="http://schemas.microsoft.com/office/drawing/2014/main" val="2810000890"/>
                    </a:ext>
                  </a:extLst>
                </a:gridCol>
                <a:gridCol w="329184">
                  <a:extLst>
                    <a:ext uri="{9D8B030D-6E8A-4147-A177-3AD203B41FA5}">
                      <a16:colId xmlns:a16="http://schemas.microsoft.com/office/drawing/2014/main" val="2323774052"/>
                    </a:ext>
                  </a:extLst>
                </a:gridCol>
                <a:gridCol w="329184">
                  <a:extLst>
                    <a:ext uri="{9D8B030D-6E8A-4147-A177-3AD203B41FA5}">
                      <a16:colId xmlns:a16="http://schemas.microsoft.com/office/drawing/2014/main" val="3571115847"/>
                    </a:ext>
                  </a:extLst>
                </a:gridCol>
                <a:gridCol w="329184">
                  <a:extLst>
                    <a:ext uri="{9D8B030D-6E8A-4147-A177-3AD203B41FA5}">
                      <a16:colId xmlns:a16="http://schemas.microsoft.com/office/drawing/2014/main" val="303060088"/>
                    </a:ext>
                  </a:extLst>
                </a:gridCol>
                <a:gridCol w="329184">
                  <a:extLst>
                    <a:ext uri="{9D8B030D-6E8A-4147-A177-3AD203B41FA5}">
                      <a16:colId xmlns:a16="http://schemas.microsoft.com/office/drawing/2014/main" val="1688621228"/>
                    </a:ext>
                  </a:extLst>
                </a:gridCol>
                <a:gridCol w="329184">
                  <a:extLst>
                    <a:ext uri="{9D8B030D-6E8A-4147-A177-3AD203B41FA5}">
                      <a16:colId xmlns:a16="http://schemas.microsoft.com/office/drawing/2014/main" val="2736416345"/>
                    </a:ext>
                  </a:extLst>
                </a:gridCol>
                <a:gridCol w="329184">
                  <a:extLst>
                    <a:ext uri="{9D8B030D-6E8A-4147-A177-3AD203B41FA5}">
                      <a16:colId xmlns:a16="http://schemas.microsoft.com/office/drawing/2014/main" val="418074507"/>
                    </a:ext>
                  </a:extLst>
                </a:gridCol>
                <a:gridCol w="329184">
                  <a:extLst>
                    <a:ext uri="{9D8B030D-6E8A-4147-A177-3AD203B41FA5}">
                      <a16:colId xmlns:a16="http://schemas.microsoft.com/office/drawing/2014/main" val="1482436193"/>
                    </a:ext>
                  </a:extLst>
                </a:gridCol>
                <a:gridCol w="329184">
                  <a:extLst>
                    <a:ext uri="{9D8B030D-6E8A-4147-A177-3AD203B41FA5}">
                      <a16:colId xmlns:a16="http://schemas.microsoft.com/office/drawing/2014/main" val="1005355149"/>
                    </a:ext>
                  </a:extLst>
                </a:gridCol>
                <a:gridCol w="329184">
                  <a:extLst>
                    <a:ext uri="{9D8B030D-6E8A-4147-A177-3AD203B41FA5}">
                      <a16:colId xmlns:a16="http://schemas.microsoft.com/office/drawing/2014/main" val="1752341634"/>
                    </a:ext>
                  </a:extLst>
                </a:gridCol>
                <a:gridCol w="329184">
                  <a:extLst>
                    <a:ext uri="{9D8B030D-6E8A-4147-A177-3AD203B41FA5}">
                      <a16:colId xmlns:a16="http://schemas.microsoft.com/office/drawing/2014/main" val="4018435503"/>
                    </a:ext>
                  </a:extLst>
                </a:gridCol>
                <a:gridCol w="329184">
                  <a:extLst>
                    <a:ext uri="{9D8B030D-6E8A-4147-A177-3AD203B41FA5}">
                      <a16:colId xmlns:a16="http://schemas.microsoft.com/office/drawing/2014/main" val="1010886237"/>
                    </a:ext>
                  </a:extLst>
                </a:gridCol>
                <a:gridCol w="329184">
                  <a:extLst>
                    <a:ext uri="{9D8B030D-6E8A-4147-A177-3AD203B41FA5}">
                      <a16:colId xmlns:a16="http://schemas.microsoft.com/office/drawing/2014/main" val="1629889822"/>
                    </a:ext>
                  </a:extLst>
                </a:gridCol>
                <a:gridCol w="1399032">
                  <a:extLst>
                    <a:ext uri="{9D8B030D-6E8A-4147-A177-3AD203B41FA5}">
                      <a16:colId xmlns:a16="http://schemas.microsoft.com/office/drawing/2014/main" val="2374005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1473426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18:03:22</a:t>
                      </a:r>
                      <a:r>
                        <a:rPr kumimoji="0" lang="en-US" sz="1000" b="0" i="0" u="none" strike="noStrike" kern="1200" cap="none" spc="0" normalizeH="0" baseline="0" noProof="0">
                          <a:ln>
                            <a:noFill/>
                          </a:ln>
                          <a:solidFill>
                            <a:prstClr val="black"/>
                          </a:solidFill>
                          <a:effectLst/>
                          <a:uLnTx/>
                          <a:uFillTx/>
                          <a:latin typeface="+mn-lt"/>
                          <a:ea typeface="+mn-ea"/>
                          <a:cs typeface="+mn-cs"/>
                        </a:rPr>
                        <a:t>
 SCS Sliced Cheese Original is healthy, delicious and totally irresistible! Whip up a scrumptious sandwich with it or enjoy on its own! Make it a staple in your pantry and relish the goodness everyday!
Tell us what ingredients you usually put in your sandwiches with SCS Sliced Cheese?
#SCSSlicedCheese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211010 - "SCS Sliced Cheese Original is healthy" -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25-40</a:t>
                      </a:r>
                    </a:p>
                  </a:txBody>
                  <a:tcPr/>
                </a:tc>
                <a:extLst>
                  <a:ext uri="{0D108BD9-81ED-4DB2-BD59-A6C34878D82A}">
                    <a16:rowId xmlns:a16="http://schemas.microsoft.com/office/drawing/2014/main" val="2735973746"/>
                  </a:ext>
                </a:extLst>
              </a:tr>
            </a:tbl>
          </a:graphicData>
        </a:graphic>
      </p:graphicFrame>
      <p:sp>
        <p:nvSpPr>
          <p:cNvPr id="4" name="Text Placeholder 3">
            <a:extLst>
              <a:ext uri="{FF2B5EF4-FFF2-40B4-BE49-F238E27FC236}">
                <a16:creationId xmlns:a16="http://schemas.microsoft.com/office/drawing/2014/main" id="{208BB7A2-CE8F-486D-9DAF-A5C7085B799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5526046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094E8-8C64-4BF1-98AA-3A2BAD49FA1C}"/>
              </a:ext>
            </a:extLst>
          </p:cNvPr>
          <p:cNvSpPr>
            <a:spLocks noGrp="1"/>
          </p:cNvSpPr>
          <p:nvPr>
            <p:ph type="title"/>
          </p:nvPr>
        </p:nvSpPr>
        <p:spPr/>
        <p:txBody>
          <a:bodyPr/>
          <a:lstStyle/>
          <a:p>
            <a:r>
              <a:rPr lang="en-US"/>
              <a:t>Facebook Ads Performance Table | SCS Dairy MY - 24 of 26</a:t>
            </a:r>
          </a:p>
        </p:txBody>
      </p:sp>
      <p:graphicFrame>
        <p:nvGraphicFramePr>
          <p:cNvPr id="5" name="Table Placeholder 4">
            <a:extLst>
              <a:ext uri="{FF2B5EF4-FFF2-40B4-BE49-F238E27FC236}">
                <a16:creationId xmlns:a16="http://schemas.microsoft.com/office/drawing/2014/main" id="{995E0F9F-AA77-4339-BD2E-B1415386E6BD}"/>
              </a:ext>
            </a:extLst>
          </p:cNvPr>
          <p:cNvGraphicFramePr>
            <a:graphicFrameLocks noGrp="1"/>
          </p:cNvGraphicFramePr>
          <p:nvPr>
            <p:ph type="tbl" sz="quarter" idx="13"/>
            <p:extLst>
              <p:ext uri="{D42A27DB-BD31-4B8C-83A1-F6EECF244321}">
                <p14:modId xmlns:p14="http://schemas.microsoft.com/office/powerpoint/2010/main" val="1818620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892671950"/>
                    </a:ext>
                  </a:extLst>
                </a:gridCol>
                <a:gridCol w="329184">
                  <a:extLst>
                    <a:ext uri="{9D8B030D-6E8A-4147-A177-3AD203B41FA5}">
                      <a16:colId xmlns:a16="http://schemas.microsoft.com/office/drawing/2014/main" val="1280106009"/>
                    </a:ext>
                  </a:extLst>
                </a:gridCol>
                <a:gridCol w="329184">
                  <a:extLst>
                    <a:ext uri="{9D8B030D-6E8A-4147-A177-3AD203B41FA5}">
                      <a16:colId xmlns:a16="http://schemas.microsoft.com/office/drawing/2014/main" val="700070333"/>
                    </a:ext>
                  </a:extLst>
                </a:gridCol>
                <a:gridCol w="329184">
                  <a:extLst>
                    <a:ext uri="{9D8B030D-6E8A-4147-A177-3AD203B41FA5}">
                      <a16:colId xmlns:a16="http://schemas.microsoft.com/office/drawing/2014/main" val="3571780742"/>
                    </a:ext>
                  </a:extLst>
                </a:gridCol>
                <a:gridCol w="329184">
                  <a:extLst>
                    <a:ext uri="{9D8B030D-6E8A-4147-A177-3AD203B41FA5}">
                      <a16:colId xmlns:a16="http://schemas.microsoft.com/office/drawing/2014/main" val="3495173304"/>
                    </a:ext>
                  </a:extLst>
                </a:gridCol>
                <a:gridCol w="329184">
                  <a:extLst>
                    <a:ext uri="{9D8B030D-6E8A-4147-A177-3AD203B41FA5}">
                      <a16:colId xmlns:a16="http://schemas.microsoft.com/office/drawing/2014/main" val="647870490"/>
                    </a:ext>
                  </a:extLst>
                </a:gridCol>
                <a:gridCol w="329184">
                  <a:extLst>
                    <a:ext uri="{9D8B030D-6E8A-4147-A177-3AD203B41FA5}">
                      <a16:colId xmlns:a16="http://schemas.microsoft.com/office/drawing/2014/main" val="490334137"/>
                    </a:ext>
                  </a:extLst>
                </a:gridCol>
                <a:gridCol w="329184">
                  <a:extLst>
                    <a:ext uri="{9D8B030D-6E8A-4147-A177-3AD203B41FA5}">
                      <a16:colId xmlns:a16="http://schemas.microsoft.com/office/drawing/2014/main" val="4221364074"/>
                    </a:ext>
                  </a:extLst>
                </a:gridCol>
                <a:gridCol w="329184">
                  <a:extLst>
                    <a:ext uri="{9D8B030D-6E8A-4147-A177-3AD203B41FA5}">
                      <a16:colId xmlns:a16="http://schemas.microsoft.com/office/drawing/2014/main" val="4169719951"/>
                    </a:ext>
                  </a:extLst>
                </a:gridCol>
                <a:gridCol w="329184">
                  <a:extLst>
                    <a:ext uri="{9D8B030D-6E8A-4147-A177-3AD203B41FA5}">
                      <a16:colId xmlns:a16="http://schemas.microsoft.com/office/drawing/2014/main" val="1601931094"/>
                    </a:ext>
                  </a:extLst>
                </a:gridCol>
                <a:gridCol w="329184">
                  <a:extLst>
                    <a:ext uri="{9D8B030D-6E8A-4147-A177-3AD203B41FA5}">
                      <a16:colId xmlns:a16="http://schemas.microsoft.com/office/drawing/2014/main" val="2784216743"/>
                    </a:ext>
                  </a:extLst>
                </a:gridCol>
                <a:gridCol w="329184">
                  <a:extLst>
                    <a:ext uri="{9D8B030D-6E8A-4147-A177-3AD203B41FA5}">
                      <a16:colId xmlns:a16="http://schemas.microsoft.com/office/drawing/2014/main" val="1037988238"/>
                    </a:ext>
                  </a:extLst>
                </a:gridCol>
                <a:gridCol w="329184">
                  <a:extLst>
                    <a:ext uri="{9D8B030D-6E8A-4147-A177-3AD203B41FA5}">
                      <a16:colId xmlns:a16="http://schemas.microsoft.com/office/drawing/2014/main" val="274980461"/>
                    </a:ext>
                  </a:extLst>
                </a:gridCol>
                <a:gridCol w="329184">
                  <a:extLst>
                    <a:ext uri="{9D8B030D-6E8A-4147-A177-3AD203B41FA5}">
                      <a16:colId xmlns:a16="http://schemas.microsoft.com/office/drawing/2014/main" val="1285970696"/>
                    </a:ext>
                  </a:extLst>
                </a:gridCol>
                <a:gridCol w="329184">
                  <a:extLst>
                    <a:ext uri="{9D8B030D-6E8A-4147-A177-3AD203B41FA5}">
                      <a16:colId xmlns:a16="http://schemas.microsoft.com/office/drawing/2014/main" val="1788535920"/>
                    </a:ext>
                  </a:extLst>
                </a:gridCol>
                <a:gridCol w="329184">
                  <a:extLst>
                    <a:ext uri="{9D8B030D-6E8A-4147-A177-3AD203B41FA5}">
                      <a16:colId xmlns:a16="http://schemas.microsoft.com/office/drawing/2014/main" val="762214969"/>
                    </a:ext>
                  </a:extLst>
                </a:gridCol>
                <a:gridCol w="1399032">
                  <a:extLst>
                    <a:ext uri="{9D8B030D-6E8A-4147-A177-3AD203B41FA5}">
                      <a16:colId xmlns:a16="http://schemas.microsoft.com/office/drawing/2014/main" val="3596600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2915513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- 2021-10-14 08:00:35</a:t>
                      </a:r>
                      <a:r>
                        <a:rPr kumimoji="0" lang="en-US" sz="1000" b="0" i="0" u="none" strike="noStrike" kern="1200" cap="none" spc="0" normalizeH="0" baseline="0" noProof="0">
                          <a:ln>
                            <a:noFill/>
                          </a:ln>
                          <a:solidFill>
                            <a:prstClr val="black"/>
                          </a:solidFill>
                          <a:effectLst/>
                          <a:uLnTx/>
                          <a:uFillTx/>
                          <a:latin typeface="+mn-lt"/>
                          <a:ea typeface="+mn-ea"/>
                          <a:cs typeface="+mn-cs"/>
                        </a:rPr>
                        <a:t>
 Do you love the crispy-chewy edges of a brownie or the cake-like center? This Brownie Cookies recipe made with SCS Butter gives you the best of both worlds in a cookie!
If you like this recipe then don’t forget to share it with your friends and family. For more delicious recipes, Like and Follow our page. :)
Brownie Cookies
Ingredients:
113g SCS Unsalted Butter
340g chocolate 60% cocoa
2 large eggs
150g sugar
95g brown sugar
1 tbsp vanilla
90g flour
3 tbsp cocoa powder
1 tsp baking powder
¼ tsp cream of tartar
Pinch of salt
Instructions:
1. In a small pot, melt SCS Unsalted Butter over medium-low heat. Add in the chocolate. Don't leave it on the heat too long.When it begins to melt, use a small whisk or a spoon to stir until smooth, taking it on and off the heat, being careful to not burn it. The butter-chocolate mixture to be smooth and combined.
2. Remove the pot from the heat and set aside.
3. In a mixing bowl, combine eggs, sugar, brown sugar, vanilla and cream of tartar. Mix until combined and then mix for another 4-5 minutes, allowing the batter base to thicken.
4. Add in the melted butter and chocolate mixture and mix until just combined.
5. Add in flour, cocoa powder, baking powder and salt and mix until incorporated.
6. Allow batter to chill for 20 minutes.
7. When ready to bake, preheat oven to 176°C and line a baking sheet with parchment paper or a silicone baking mat.
8. Use a small cookie scoop (or a tablespoon) and drop equal amounts of dough 1.5 inches apart on the baking sheet.
9. Bake for 8-10 minutes or until brownie cookies are cracked from the top.
10. Allow to sit on the baking sheet for 2 minutes, then using a small cookie spatula, move them to a cooling rack. Enjoy!
Source: https://soufflebombay.com/brownie-cookies-recipe/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211002 - Brownie Cookies Recipe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25-40</a:t>
                      </a:r>
                    </a:p>
                  </a:txBody>
                  <a:tcPr/>
                </a:tc>
                <a:extLst>
                  <a:ext uri="{0D108BD9-81ED-4DB2-BD59-A6C34878D82A}">
                    <a16:rowId xmlns:a16="http://schemas.microsoft.com/office/drawing/2014/main" val="522945400"/>
                  </a:ext>
                </a:extLst>
              </a:tr>
            </a:tbl>
          </a:graphicData>
        </a:graphic>
      </p:graphicFrame>
      <p:sp>
        <p:nvSpPr>
          <p:cNvPr id="4" name="Text Placeholder 3">
            <a:extLst>
              <a:ext uri="{FF2B5EF4-FFF2-40B4-BE49-F238E27FC236}">
                <a16:creationId xmlns:a16="http://schemas.microsoft.com/office/drawing/2014/main" id="{1AD4CA5F-5D42-469E-9FC0-15A89B17F4F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3199576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9E688-FBE9-4261-BBFA-67C759BAFCD9}"/>
              </a:ext>
            </a:extLst>
          </p:cNvPr>
          <p:cNvSpPr>
            <a:spLocks noGrp="1"/>
          </p:cNvSpPr>
          <p:nvPr>
            <p:ph type="title"/>
          </p:nvPr>
        </p:nvSpPr>
        <p:spPr/>
        <p:txBody>
          <a:bodyPr/>
          <a:lstStyle/>
          <a:p>
            <a:r>
              <a:rPr lang="en-US"/>
              <a:t>Facebook Ads Performance Table | SCS Dairy MY - 25 of 26</a:t>
            </a:r>
          </a:p>
        </p:txBody>
      </p:sp>
      <p:graphicFrame>
        <p:nvGraphicFramePr>
          <p:cNvPr id="5" name="Table Placeholder 4">
            <a:extLst>
              <a:ext uri="{FF2B5EF4-FFF2-40B4-BE49-F238E27FC236}">
                <a16:creationId xmlns:a16="http://schemas.microsoft.com/office/drawing/2014/main" id="{2A806B61-B969-4F8F-B487-97FDF1E7EAB6}"/>
              </a:ext>
            </a:extLst>
          </p:cNvPr>
          <p:cNvGraphicFramePr>
            <a:graphicFrameLocks noGrp="1"/>
          </p:cNvGraphicFramePr>
          <p:nvPr>
            <p:ph type="tbl" sz="quarter" idx="13"/>
            <p:extLst>
              <p:ext uri="{D42A27DB-BD31-4B8C-83A1-F6EECF244321}">
                <p14:modId xmlns:p14="http://schemas.microsoft.com/office/powerpoint/2010/main" val="2722057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542712188"/>
                    </a:ext>
                  </a:extLst>
                </a:gridCol>
                <a:gridCol w="329184">
                  <a:extLst>
                    <a:ext uri="{9D8B030D-6E8A-4147-A177-3AD203B41FA5}">
                      <a16:colId xmlns:a16="http://schemas.microsoft.com/office/drawing/2014/main" val="137254025"/>
                    </a:ext>
                  </a:extLst>
                </a:gridCol>
                <a:gridCol w="329184">
                  <a:extLst>
                    <a:ext uri="{9D8B030D-6E8A-4147-A177-3AD203B41FA5}">
                      <a16:colId xmlns:a16="http://schemas.microsoft.com/office/drawing/2014/main" val="1125449750"/>
                    </a:ext>
                  </a:extLst>
                </a:gridCol>
                <a:gridCol w="329184">
                  <a:extLst>
                    <a:ext uri="{9D8B030D-6E8A-4147-A177-3AD203B41FA5}">
                      <a16:colId xmlns:a16="http://schemas.microsoft.com/office/drawing/2014/main" val="589323785"/>
                    </a:ext>
                  </a:extLst>
                </a:gridCol>
                <a:gridCol w="329184">
                  <a:extLst>
                    <a:ext uri="{9D8B030D-6E8A-4147-A177-3AD203B41FA5}">
                      <a16:colId xmlns:a16="http://schemas.microsoft.com/office/drawing/2014/main" val="3477653390"/>
                    </a:ext>
                  </a:extLst>
                </a:gridCol>
                <a:gridCol w="329184">
                  <a:extLst>
                    <a:ext uri="{9D8B030D-6E8A-4147-A177-3AD203B41FA5}">
                      <a16:colId xmlns:a16="http://schemas.microsoft.com/office/drawing/2014/main" val="1000726711"/>
                    </a:ext>
                  </a:extLst>
                </a:gridCol>
                <a:gridCol w="329184">
                  <a:extLst>
                    <a:ext uri="{9D8B030D-6E8A-4147-A177-3AD203B41FA5}">
                      <a16:colId xmlns:a16="http://schemas.microsoft.com/office/drawing/2014/main" val="1234277678"/>
                    </a:ext>
                  </a:extLst>
                </a:gridCol>
                <a:gridCol w="329184">
                  <a:extLst>
                    <a:ext uri="{9D8B030D-6E8A-4147-A177-3AD203B41FA5}">
                      <a16:colId xmlns:a16="http://schemas.microsoft.com/office/drawing/2014/main" val="1619065800"/>
                    </a:ext>
                  </a:extLst>
                </a:gridCol>
                <a:gridCol w="329184">
                  <a:extLst>
                    <a:ext uri="{9D8B030D-6E8A-4147-A177-3AD203B41FA5}">
                      <a16:colId xmlns:a16="http://schemas.microsoft.com/office/drawing/2014/main" val="1824352058"/>
                    </a:ext>
                  </a:extLst>
                </a:gridCol>
                <a:gridCol w="329184">
                  <a:extLst>
                    <a:ext uri="{9D8B030D-6E8A-4147-A177-3AD203B41FA5}">
                      <a16:colId xmlns:a16="http://schemas.microsoft.com/office/drawing/2014/main" val="403130960"/>
                    </a:ext>
                  </a:extLst>
                </a:gridCol>
                <a:gridCol w="329184">
                  <a:extLst>
                    <a:ext uri="{9D8B030D-6E8A-4147-A177-3AD203B41FA5}">
                      <a16:colId xmlns:a16="http://schemas.microsoft.com/office/drawing/2014/main" val="3532170709"/>
                    </a:ext>
                  </a:extLst>
                </a:gridCol>
                <a:gridCol w="329184">
                  <a:extLst>
                    <a:ext uri="{9D8B030D-6E8A-4147-A177-3AD203B41FA5}">
                      <a16:colId xmlns:a16="http://schemas.microsoft.com/office/drawing/2014/main" val="2559690690"/>
                    </a:ext>
                  </a:extLst>
                </a:gridCol>
                <a:gridCol w="329184">
                  <a:extLst>
                    <a:ext uri="{9D8B030D-6E8A-4147-A177-3AD203B41FA5}">
                      <a16:colId xmlns:a16="http://schemas.microsoft.com/office/drawing/2014/main" val="248163352"/>
                    </a:ext>
                  </a:extLst>
                </a:gridCol>
                <a:gridCol w="329184">
                  <a:extLst>
                    <a:ext uri="{9D8B030D-6E8A-4147-A177-3AD203B41FA5}">
                      <a16:colId xmlns:a16="http://schemas.microsoft.com/office/drawing/2014/main" val="3203843257"/>
                    </a:ext>
                  </a:extLst>
                </a:gridCol>
                <a:gridCol w="329184">
                  <a:extLst>
                    <a:ext uri="{9D8B030D-6E8A-4147-A177-3AD203B41FA5}">
                      <a16:colId xmlns:a16="http://schemas.microsoft.com/office/drawing/2014/main" val="928436579"/>
                    </a:ext>
                  </a:extLst>
                </a:gridCol>
                <a:gridCol w="329184">
                  <a:extLst>
                    <a:ext uri="{9D8B030D-6E8A-4147-A177-3AD203B41FA5}">
                      <a16:colId xmlns:a16="http://schemas.microsoft.com/office/drawing/2014/main" val="3740198999"/>
                    </a:ext>
                  </a:extLst>
                </a:gridCol>
                <a:gridCol w="1399032">
                  <a:extLst>
                    <a:ext uri="{9D8B030D-6E8A-4147-A177-3AD203B41FA5}">
                      <a16:colId xmlns:a16="http://schemas.microsoft.com/office/drawing/2014/main" val="3267122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3717475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- 2021-10-08 15:37:27</a:t>
                      </a:r>
                      <a:r>
                        <a:rPr kumimoji="0" lang="en-US" sz="1000" b="0" i="0" u="none" strike="noStrike" kern="1200" cap="none" spc="0" normalizeH="0" baseline="0" noProof="0">
                          <a:ln>
                            <a:noFill/>
                          </a:ln>
                          <a:solidFill>
                            <a:prstClr val="black"/>
                          </a:solidFill>
                          <a:effectLst/>
                          <a:uLnTx/>
                          <a:uFillTx/>
                          <a:latin typeface="+mn-lt"/>
                          <a:ea typeface="+mn-ea"/>
                          <a:cs typeface="+mn-cs"/>
                        </a:rPr>
                        <a:t>
 🎉 SCS Lazada 10.10 Sale is coming your way! This is your chance to get up to 27% OFF all your favourite SCS products!🎉😱 
Do not miss out on this amazing sale and also get FREE DELIVERY with purchases above RM50!
Wait no further and stock up on all the SCS products you love!
Add to cart now and check out on 10.10! 👉 https://bit.ly/SCSMYLazada
Prices are valid from 10-12 October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211008 - SCS Lazada 10.10 (Traffic)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Below Average (Bottom 35% of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20-44</a:t>
                      </a:r>
                    </a:p>
                  </a:txBody>
                  <a:tcPr/>
                </a:tc>
                <a:extLst>
                  <a:ext uri="{0D108BD9-81ED-4DB2-BD59-A6C34878D82A}">
                    <a16:rowId xmlns:a16="http://schemas.microsoft.com/office/drawing/2014/main" val="2489100926"/>
                  </a:ext>
                </a:extLst>
              </a:tr>
            </a:tbl>
          </a:graphicData>
        </a:graphic>
      </p:graphicFrame>
      <p:sp>
        <p:nvSpPr>
          <p:cNvPr id="4" name="Text Placeholder 3">
            <a:extLst>
              <a:ext uri="{FF2B5EF4-FFF2-40B4-BE49-F238E27FC236}">
                <a16:creationId xmlns:a16="http://schemas.microsoft.com/office/drawing/2014/main" id="{67222181-2FFA-4C7F-AEEF-595955D2B43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01747531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73DEA-FBED-43D9-8CEA-F2395F7A9F39}"/>
              </a:ext>
            </a:extLst>
          </p:cNvPr>
          <p:cNvSpPr>
            <a:spLocks noGrp="1"/>
          </p:cNvSpPr>
          <p:nvPr>
            <p:ph type="title"/>
          </p:nvPr>
        </p:nvSpPr>
        <p:spPr/>
        <p:txBody>
          <a:bodyPr/>
          <a:lstStyle/>
          <a:p>
            <a:r>
              <a:rPr lang="en-US"/>
              <a:t>Facebook Ads Performance Table | SCS Dairy MY - 26 of 26</a:t>
            </a:r>
          </a:p>
        </p:txBody>
      </p:sp>
      <p:graphicFrame>
        <p:nvGraphicFramePr>
          <p:cNvPr id="5" name="Table Placeholder 4">
            <a:extLst>
              <a:ext uri="{FF2B5EF4-FFF2-40B4-BE49-F238E27FC236}">
                <a16:creationId xmlns:a16="http://schemas.microsoft.com/office/drawing/2014/main" id="{7624F4A4-01C9-40FD-B5A9-12E8857EC53D}"/>
              </a:ext>
            </a:extLst>
          </p:cNvPr>
          <p:cNvGraphicFramePr>
            <a:graphicFrameLocks noGrp="1"/>
          </p:cNvGraphicFramePr>
          <p:nvPr>
            <p:ph type="tbl" sz="quarter" idx="13"/>
            <p:extLst>
              <p:ext uri="{D42A27DB-BD31-4B8C-83A1-F6EECF244321}">
                <p14:modId xmlns:p14="http://schemas.microsoft.com/office/powerpoint/2010/main" val="3105265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815832596"/>
                    </a:ext>
                  </a:extLst>
                </a:gridCol>
                <a:gridCol w="329184">
                  <a:extLst>
                    <a:ext uri="{9D8B030D-6E8A-4147-A177-3AD203B41FA5}">
                      <a16:colId xmlns:a16="http://schemas.microsoft.com/office/drawing/2014/main" val="1967614203"/>
                    </a:ext>
                  </a:extLst>
                </a:gridCol>
                <a:gridCol w="329184">
                  <a:extLst>
                    <a:ext uri="{9D8B030D-6E8A-4147-A177-3AD203B41FA5}">
                      <a16:colId xmlns:a16="http://schemas.microsoft.com/office/drawing/2014/main" val="589215290"/>
                    </a:ext>
                  </a:extLst>
                </a:gridCol>
                <a:gridCol w="329184">
                  <a:extLst>
                    <a:ext uri="{9D8B030D-6E8A-4147-A177-3AD203B41FA5}">
                      <a16:colId xmlns:a16="http://schemas.microsoft.com/office/drawing/2014/main" val="1768847260"/>
                    </a:ext>
                  </a:extLst>
                </a:gridCol>
                <a:gridCol w="329184">
                  <a:extLst>
                    <a:ext uri="{9D8B030D-6E8A-4147-A177-3AD203B41FA5}">
                      <a16:colId xmlns:a16="http://schemas.microsoft.com/office/drawing/2014/main" val="3151354232"/>
                    </a:ext>
                  </a:extLst>
                </a:gridCol>
                <a:gridCol w="329184">
                  <a:extLst>
                    <a:ext uri="{9D8B030D-6E8A-4147-A177-3AD203B41FA5}">
                      <a16:colId xmlns:a16="http://schemas.microsoft.com/office/drawing/2014/main" val="23696415"/>
                    </a:ext>
                  </a:extLst>
                </a:gridCol>
                <a:gridCol w="329184">
                  <a:extLst>
                    <a:ext uri="{9D8B030D-6E8A-4147-A177-3AD203B41FA5}">
                      <a16:colId xmlns:a16="http://schemas.microsoft.com/office/drawing/2014/main" val="3568714741"/>
                    </a:ext>
                  </a:extLst>
                </a:gridCol>
                <a:gridCol w="329184">
                  <a:extLst>
                    <a:ext uri="{9D8B030D-6E8A-4147-A177-3AD203B41FA5}">
                      <a16:colId xmlns:a16="http://schemas.microsoft.com/office/drawing/2014/main" val="37094813"/>
                    </a:ext>
                  </a:extLst>
                </a:gridCol>
                <a:gridCol w="329184">
                  <a:extLst>
                    <a:ext uri="{9D8B030D-6E8A-4147-A177-3AD203B41FA5}">
                      <a16:colId xmlns:a16="http://schemas.microsoft.com/office/drawing/2014/main" val="77667173"/>
                    </a:ext>
                  </a:extLst>
                </a:gridCol>
                <a:gridCol w="329184">
                  <a:extLst>
                    <a:ext uri="{9D8B030D-6E8A-4147-A177-3AD203B41FA5}">
                      <a16:colId xmlns:a16="http://schemas.microsoft.com/office/drawing/2014/main" val="4151647540"/>
                    </a:ext>
                  </a:extLst>
                </a:gridCol>
                <a:gridCol w="329184">
                  <a:extLst>
                    <a:ext uri="{9D8B030D-6E8A-4147-A177-3AD203B41FA5}">
                      <a16:colId xmlns:a16="http://schemas.microsoft.com/office/drawing/2014/main" val="1278249328"/>
                    </a:ext>
                  </a:extLst>
                </a:gridCol>
                <a:gridCol w="329184">
                  <a:extLst>
                    <a:ext uri="{9D8B030D-6E8A-4147-A177-3AD203B41FA5}">
                      <a16:colId xmlns:a16="http://schemas.microsoft.com/office/drawing/2014/main" val="1241012549"/>
                    </a:ext>
                  </a:extLst>
                </a:gridCol>
                <a:gridCol w="329184">
                  <a:extLst>
                    <a:ext uri="{9D8B030D-6E8A-4147-A177-3AD203B41FA5}">
                      <a16:colId xmlns:a16="http://schemas.microsoft.com/office/drawing/2014/main" val="4157583619"/>
                    </a:ext>
                  </a:extLst>
                </a:gridCol>
                <a:gridCol w="329184">
                  <a:extLst>
                    <a:ext uri="{9D8B030D-6E8A-4147-A177-3AD203B41FA5}">
                      <a16:colId xmlns:a16="http://schemas.microsoft.com/office/drawing/2014/main" val="1782955008"/>
                    </a:ext>
                  </a:extLst>
                </a:gridCol>
                <a:gridCol w="329184">
                  <a:extLst>
                    <a:ext uri="{9D8B030D-6E8A-4147-A177-3AD203B41FA5}">
                      <a16:colId xmlns:a16="http://schemas.microsoft.com/office/drawing/2014/main" val="3869660319"/>
                    </a:ext>
                  </a:extLst>
                </a:gridCol>
                <a:gridCol w="329184">
                  <a:extLst>
                    <a:ext uri="{9D8B030D-6E8A-4147-A177-3AD203B41FA5}">
                      <a16:colId xmlns:a16="http://schemas.microsoft.com/office/drawing/2014/main" val="249962649"/>
                    </a:ext>
                  </a:extLst>
                </a:gridCol>
                <a:gridCol w="1399032">
                  <a:extLst>
                    <a:ext uri="{9D8B030D-6E8A-4147-A177-3AD203B41FA5}">
                      <a16:colId xmlns:a16="http://schemas.microsoft.com/office/drawing/2014/main" val="818991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Quality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Conversion Rate Ranking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extLst>
                  <a:ext uri="{0D108BD9-81ED-4DB2-BD59-A6C34878D82A}">
                    <a16:rowId xmlns:a16="http://schemas.microsoft.com/office/drawing/2014/main" val="4043258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- 2021-10-08 15:37:24</a:t>
                      </a:r>
                      <a:r>
                        <a:rPr kumimoji="0" lang="en-US" sz="1000" b="0" i="0" u="none" strike="noStrike" kern="1200" cap="none" spc="0" normalizeH="0" baseline="0" noProof="0">
                          <a:ln>
                            <a:noFill/>
                          </a:ln>
                          <a:solidFill>
                            <a:prstClr val="black"/>
                          </a:solidFill>
                          <a:effectLst/>
                          <a:uLnTx/>
                          <a:uFillTx/>
                          <a:latin typeface="+mn-lt"/>
                          <a:ea typeface="+mn-ea"/>
                          <a:cs typeface="+mn-cs"/>
                        </a:rPr>
                        <a:t>
 🎉 SCS Lazada 10.10 Sale is coming your way! This is your chance to get up to 27% OFF all your favourite SCS products!🎉😱 
Do not miss out on this amazing sale and also get FREE DELIVERY with purchases above RM50!
Wait no further and stock up on all the SCS products you love!
Add to cart now and check out on 10.10! 👉 https://bit.ly/SCSMYLazada
Prices are valid from 10-12 October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211008 - SCS Lazada 10.10 (Traffic)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Above 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Instagram; Location(s): Malaysia; Ages: 20-44</a:t>
                      </a:r>
                    </a:p>
                  </a:txBody>
                  <a:tcPr/>
                </a:tc>
                <a:extLst>
                  <a:ext uri="{0D108BD9-81ED-4DB2-BD59-A6C34878D82A}">
                    <a16:rowId xmlns:a16="http://schemas.microsoft.com/office/drawing/2014/main" val="2493841100"/>
                  </a:ext>
                </a:extLst>
              </a:tr>
            </a:tbl>
          </a:graphicData>
        </a:graphic>
      </p:graphicFrame>
      <p:sp>
        <p:nvSpPr>
          <p:cNvPr id="4" name="Text Placeholder 3">
            <a:extLst>
              <a:ext uri="{FF2B5EF4-FFF2-40B4-BE49-F238E27FC236}">
                <a16:creationId xmlns:a16="http://schemas.microsoft.com/office/drawing/2014/main" id="{C61136F1-03F7-4913-ABD0-6F169CE3648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6137097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7045</Words>
  <Application>Microsoft Office PowerPoint</Application>
  <PresentationFormat>On-screen Show (4:3)</PresentationFormat>
  <Paragraphs>2419</Paragraphs>
  <Slides>94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94</vt:i4>
      </vt:variant>
    </vt:vector>
  </HeadingPairs>
  <TitlesOfParts>
    <vt:vector size="97" baseType="lpstr">
      <vt:lpstr>Arial</vt:lpstr>
      <vt:lpstr>Calibri</vt:lpstr>
      <vt:lpstr>quintly_template</vt:lpstr>
      <vt:lpstr>UNIFIED DASHBOARD</vt:lpstr>
      <vt:lpstr>Facebook Key Metrics Table | SCS Dairy MY</vt:lpstr>
      <vt:lpstr>Facebook FB - Own Posts Table w. Custom I-Rate (Insights) | SCS Dairy MY - 1 of 25</vt:lpstr>
      <vt:lpstr>Facebook FB - Own Posts Table w. Custom I-Rate (Insights) | SCS Dairy MY - 2 of 25</vt:lpstr>
      <vt:lpstr>Facebook FB - Own Posts Table w. Custom I-Rate (Insights) | SCS Dairy MY - 3 of 25</vt:lpstr>
      <vt:lpstr>Facebook FB - Own Posts Table w. Custom I-Rate (Insights) | SCS Dairy MY - 4 of 25</vt:lpstr>
      <vt:lpstr>Facebook FB - Own Posts Table w. Custom I-Rate (Insights) | SCS Dairy MY - 5 of 25</vt:lpstr>
      <vt:lpstr>Facebook FB - Own Posts Table w. Custom I-Rate (Insights) | SCS Dairy MY - 6 of 25</vt:lpstr>
      <vt:lpstr>Facebook FB - Own Posts Table w. Custom I-Rate (Insights) | SCS Dairy MY - 7 of 25</vt:lpstr>
      <vt:lpstr>Facebook FB - Own Posts Table w. Custom I-Rate (Insights) | SCS Dairy MY - 8 of 25</vt:lpstr>
      <vt:lpstr>Facebook FB - Own Posts Table w. Custom I-Rate (Insights) | SCS Dairy MY - 9 of 25</vt:lpstr>
      <vt:lpstr>Facebook FB - Own Posts Table w. Custom I-Rate (Insights) | SCS Dairy MY - 10 of 25</vt:lpstr>
      <vt:lpstr>Facebook FB - Own Posts Table w. Custom I-Rate (Insights) | SCS Dairy MY - 11 of 25</vt:lpstr>
      <vt:lpstr>Facebook FB - Own Posts Table w. Custom I-Rate (Insights) | SCS Dairy MY - 12 of 25</vt:lpstr>
      <vt:lpstr>Facebook FB - Own Posts Table w. Custom I-Rate (Insights) | SCS Dairy MY - 13 of 25</vt:lpstr>
      <vt:lpstr>Facebook FB - Own Posts Table w. Custom I-Rate (Insights) | SCS Dairy MY - 14 of 25</vt:lpstr>
      <vt:lpstr>Facebook FB - Own Posts Table w. Custom I-Rate (Insights) | SCS Dairy MY - 15 of 25</vt:lpstr>
      <vt:lpstr>Facebook FB - Own Posts Table w. Custom I-Rate (Insights) | SCS Dairy MY - 16 of 25</vt:lpstr>
      <vt:lpstr>Facebook FB - Own Posts Table w. Custom I-Rate (Insights) | SCS Dairy MY - 17 of 25</vt:lpstr>
      <vt:lpstr>Facebook FB - Own Posts Table w. Custom I-Rate (Insights) | SCS Dairy MY - 18 of 25</vt:lpstr>
      <vt:lpstr>Facebook FB - Own Posts Table w. Custom I-Rate (Insights) | SCS Dairy MY - 19 of 25</vt:lpstr>
      <vt:lpstr>Facebook FB - Own Posts Table w. Custom I-Rate (Insights) | SCS Dairy MY - 20 of 25</vt:lpstr>
      <vt:lpstr>Facebook FB - Own Posts Table w. Custom I-Rate (Insights) | SCS Dairy MY - 21 of 25</vt:lpstr>
      <vt:lpstr>Facebook FB - Own Posts Table w. Custom I-Rate (Insights) | SCS Dairy MY - 22 of 25</vt:lpstr>
      <vt:lpstr>Facebook FB - Own Posts Table w. Custom I-Rate (Insights) | SCS Dairy MY - 23 of 25</vt:lpstr>
      <vt:lpstr>Facebook FB - Own Posts Table w. Custom I-Rate (Insights) | SCS Dairy MY - 24 of 25</vt:lpstr>
      <vt:lpstr>Facebook FB - Own Posts Table w. Custom I-Rate (Insights) | SCS Dairy MY - 25 of 25</vt:lpstr>
      <vt:lpstr>Facebook Fans By City Table | SCS Dairy MY - 1 of 3</vt:lpstr>
      <vt:lpstr>Facebook Fans By City Table | SCS Dairy MY - 2 of 3</vt:lpstr>
      <vt:lpstr>Facebook Fans By City Table | SCS Dairy MY - 3 of 3</vt:lpstr>
      <vt:lpstr>Facebook (UNIFIED) Growth Monitoring Chart | SCS Dairy MY</vt:lpstr>
      <vt:lpstr>Facebook (UNIFIED) Engagement Monitoring Chart | SCS Dairy MY</vt:lpstr>
      <vt:lpstr>Facebook (UNIFIED) Visibility Monitoring Chart | SCS Dairy MY</vt:lpstr>
      <vt:lpstr>Facebook Fans Total | SCS Dairy MY</vt:lpstr>
      <vt:lpstr>Facebook Interaction Rate By Hour | SCS Dairy MY</vt:lpstr>
      <vt:lpstr>Facebook Interactions Distribution | SCS Dairy MY</vt:lpstr>
      <vt:lpstr>Facebook Fan Demographics | SCS Dairy MY</vt:lpstr>
      <vt:lpstr>Facebook Interaction Rate | SCS Dairy MY</vt:lpstr>
      <vt:lpstr>Facebook Attrition and Engagement Table | SCS Dairy MY</vt:lpstr>
      <vt:lpstr>Facebook Interaction Rate By Weekday | SCS Dairy MY</vt:lpstr>
      <vt:lpstr>Facebook Interaction Rate By Post Type | SCS Dairy MY</vt:lpstr>
      <vt:lpstr>Facebook Video Views Table | SCS Dairy MY</vt:lpstr>
      <vt:lpstr>Facebook Ads Key Metrics Table | SCS Dairy MY</vt:lpstr>
      <vt:lpstr>Facebook Ads Costs Table | SCS Dairy MY - 1 of 25</vt:lpstr>
      <vt:lpstr>Facebook Ads Costs Table | SCS Dairy MY - 2 of 25</vt:lpstr>
      <vt:lpstr>Facebook Ads Costs Table | SCS Dairy MY - 3 of 25</vt:lpstr>
      <vt:lpstr>Facebook Ads Costs Table | SCS Dairy MY - 4 of 25</vt:lpstr>
      <vt:lpstr>Facebook Ads Costs Table | SCS Dairy MY - 5 of 25</vt:lpstr>
      <vt:lpstr>Facebook Ads Costs Table | SCS Dairy MY - 6 of 25</vt:lpstr>
      <vt:lpstr>Facebook Ads Costs Table | SCS Dairy MY - 7 of 25</vt:lpstr>
      <vt:lpstr>Facebook Ads Costs Table | SCS Dairy MY - 8 of 25</vt:lpstr>
      <vt:lpstr>Facebook Ads Costs Table | SCS Dairy MY - 9 of 25</vt:lpstr>
      <vt:lpstr>Facebook Ads Costs Table | SCS Dairy MY - 10 of 25</vt:lpstr>
      <vt:lpstr>Facebook Ads Costs Table | SCS Dairy MY - 11 of 25</vt:lpstr>
      <vt:lpstr>Facebook Ads Costs Table | SCS Dairy MY - 12 of 25</vt:lpstr>
      <vt:lpstr>Facebook Ads Costs Table | SCS Dairy MY - 13 of 25</vt:lpstr>
      <vt:lpstr>Facebook Ads Costs Table | SCS Dairy MY - 14 of 25</vt:lpstr>
      <vt:lpstr>Facebook Ads Costs Table | SCS Dairy MY - 15 of 25</vt:lpstr>
      <vt:lpstr>Facebook Ads Costs Table | SCS Dairy MY - 16 of 25</vt:lpstr>
      <vt:lpstr>Facebook Ads Costs Table | SCS Dairy MY - 17 of 25</vt:lpstr>
      <vt:lpstr>Facebook Ads Costs Table | SCS Dairy MY - 18 of 25</vt:lpstr>
      <vt:lpstr>Facebook Ads Costs Table | SCS Dairy MY - 19 of 25</vt:lpstr>
      <vt:lpstr>Facebook Ads Costs Table | SCS Dairy MY - 20 of 25</vt:lpstr>
      <vt:lpstr>Facebook Ads Costs Table | SCS Dairy MY - 21 of 25</vt:lpstr>
      <vt:lpstr>Facebook Ads Costs Table | SCS Dairy MY - 22 of 25</vt:lpstr>
      <vt:lpstr>Facebook Ads Costs Table | SCS Dairy MY - 23 of 25</vt:lpstr>
      <vt:lpstr>Facebook Ads Costs Table | SCS Dairy MY - 24 of 25</vt:lpstr>
      <vt:lpstr>Facebook Ads Costs Table | SCS Dairy MY - 25 of 25</vt:lpstr>
      <vt:lpstr>Facebook Ads Performance Table | SCS Dairy MY - 1 of 26</vt:lpstr>
      <vt:lpstr>Facebook Ads Performance Table | SCS Dairy MY - 2 of 26</vt:lpstr>
      <vt:lpstr>Facebook Ads Performance Table | SCS Dairy MY - 3 of 26</vt:lpstr>
      <vt:lpstr>Facebook Ads Performance Table | SCS Dairy MY - 4 of 26</vt:lpstr>
      <vt:lpstr>Facebook Ads Performance Table | SCS Dairy MY - 5 of 26</vt:lpstr>
      <vt:lpstr>Facebook Ads Performance Table | SCS Dairy MY - 6 of 26</vt:lpstr>
      <vt:lpstr>Facebook Ads Performance Table | SCS Dairy MY - 7 of 26</vt:lpstr>
      <vt:lpstr>Facebook Ads Performance Table | SCS Dairy MY - 8 of 26</vt:lpstr>
      <vt:lpstr>Facebook Ads Performance Table | SCS Dairy MY - 9 of 26</vt:lpstr>
      <vt:lpstr>Facebook Ads Performance Table | SCS Dairy MY - 10 of 26</vt:lpstr>
      <vt:lpstr>Facebook Ads Performance Table | SCS Dairy MY - 11 of 26</vt:lpstr>
      <vt:lpstr>Facebook Ads Performance Table | SCS Dairy MY - 12 of 26</vt:lpstr>
      <vt:lpstr>Facebook Ads Performance Table | SCS Dairy MY - 13 of 26</vt:lpstr>
      <vt:lpstr>Facebook Ads Performance Table | SCS Dairy MY - 14 of 26</vt:lpstr>
      <vt:lpstr>Facebook Ads Performance Table | SCS Dairy MY - 15 of 26</vt:lpstr>
      <vt:lpstr>Facebook Ads Performance Table | SCS Dairy MY - 16 of 26</vt:lpstr>
      <vt:lpstr>Facebook Ads Performance Table | SCS Dairy MY - 17 of 26</vt:lpstr>
      <vt:lpstr>Facebook Ads Performance Table | SCS Dairy MY - 18 of 26</vt:lpstr>
      <vt:lpstr>Facebook Ads Performance Table | SCS Dairy MY - 19 of 26</vt:lpstr>
      <vt:lpstr>Facebook Ads Performance Table | SCS Dairy MY - 20 of 26</vt:lpstr>
      <vt:lpstr>Facebook Ads Performance Table | SCS Dairy MY - 21 of 26</vt:lpstr>
      <vt:lpstr>Facebook Ads Performance Table | SCS Dairy MY - 22 of 26</vt:lpstr>
      <vt:lpstr>Facebook Ads Performance Table | SCS Dairy MY - 23 of 26</vt:lpstr>
      <vt:lpstr>Facebook Ads Performance Table | SCS Dairy MY - 24 of 26</vt:lpstr>
      <vt:lpstr>Facebook Ads Performance Table | SCS Dairy MY - 25 of 26</vt:lpstr>
      <vt:lpstr>Facebook Ads Performance Table | SCS Dairy MY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UNIFIED DASHBOARD</dc:title>
  <dc:creator>Frederik Peiniger</dc:creator>
  <cp:lastModifiedBy>Frederik Peiniger</cp:lastModifiedBy>
  <cp:revision>1</cp:revision>
  <dcterms:created xsi:type="dcterms:W3CDTF">2021-11-07T11:17:19Z</dcterms:created>
  <dcterms:modified xsi:type="dcterms:W3CDTF">2021-11-07T11:21:32Z</dcterms:modified>
</cp:coreProperties>
</file>