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179474</c:v>
                </c:pt>
                <c:pt idx="1">
                  <c:v>179584</c:v>
                </c:pt>
                <c:pt idx="2">
                  <c:v>179669</c:v>
                </c:pt>
                <c:pt idx="3">
                  <c:v>179749</c:v>
                </c:pt>
                <c:pt idx="4">
                  <c:v>179837</c:v>
                </c:pt>
                <c:pt idx="5">
                  <c:v>179905</c:v>
                </c:pt>
                <c:pt idx="6">
                  <c:v>179969</c:v>
                </c:pt>
                <c:pt idx="7">
                  <c:v>180005</c:v>
                </c:pt>
                <c:pt idx="8">
                  <c:v>180026</c:v>
                </c:pt>
                <c:pt idx="9">
                  <c:v>180051</c:v>
                </c:pt>
                <c:pt idx="10">
                  <c:v>180066</c:v>
                </c:pt>
                <c:pt idx="11">
                  <c:v>180078</c:v>
                </c:pt>
                <c:pt idx="12">
                  <c:v>180091</c:v>
                </c:pt>
                <c:pt idx="13">
                  <c:v>180134</c:v>
                </c:pt>
                <c:pt idx="14">
                  <c:v>180157</c:v>
                </c:pt>
                <c:pt idx="15">
                  <c:v>180192</c:v>
                </c:pt>
                <c:pt idx="16">
                  <c:v>180228</c:v>
                </c:pt>
                <c:pt idx="17">
                  <c:v>180295</c:v>
                </c:pt>
                <c:pt idx="18">
                  <c:v>180419</c:v>
                </c:pt>
                <c:pt idx="19">
                  <c:v>180515</c:v>
                </c:pt>
                <c:pt idx="20">
                  <c:v>180572</c:v>
                </c:pt>
                <c:pt idx="21">
                  <c:v>180596</c:v>
                </c:pt>
                <c:pt idx="22">
                  <c:v>180633</c:v>
                </c:pt>
                <c:pt idx="23">
                  <c:v>180668</c:v>
                </c:pt>
                <c:pt idx="24">
                  <c:v>180691</c:v>
                </c:pt>
                <c:pt idx="25">
                  <c:v>180713</c:v>
                </c:pt>
                <c:pt idx="26">
                  <c:v>180751</c:v>
                </c:pt>
                <c:pt idx="27">
                  <c:v>180776</c:v>
                </c:pt>
                <c:pt idx="28">
                  <c:v>180800</c:v>
                </c:pt>
                <c:pt idx="29">
                  <c:v>180824</c:v>
                </c:pt>
                <c:pt idx="30">
                  <c:v>180849</c:v>
                </c:pt>
              </c:numCache>
            </c:numRef>
          </c:val>
          <c:smooth val="0"/>
          <c:extLst>
            <c:ext xmlns:c16="http://schemas.microsoft.com/office/drawing/2014/chart" uri="{C3380CC4-5D6E-409C-BE32-E72D297353CC}">
              <c16:uniqueId val="{00000000-6155-446B-AC55-396C03995BA6}"/>
            </c:ext>
          </c:extLst>
        </c:ser>
        <c:dLbls>
          <c:showLegendKey val="0"/>
          <c:showVal val="0"/>
          <c:showCatName val="0"/>
          <c:showSerName val="0"/>
          <c:showPercent val="0"/>
          <c:showBubbleSize val="0"/>
        </c:dLbls>
        <c:smooth val="0"/>
        <c:axId val="364419336"/>
        <c:axId val="364419992"/>
      </c:lineChart>
      <c:dateAx>
        <c:axId val="36441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9992"/>
        <c:crosses val="autoZero"/>
        <c:auto val="1"/>
        <c:lblOffset val="100"/>
        <c:baseTimeUnit val="days"/>
      </c:dateAx>
      <c:valAx>
        <c:axId val="36441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54</c:v>
                </c:pt>
                <c:pt idx="1">
                  <c:v>1776</c:v>
                </c:pt>
                <c:pt idx="2">
                  <c:v>6873</c:v>
                </c:pt>
                <c:pt idx="3">
                  <c:v>5048</c:v>
                </c:pt>
                <c:pt idx="4">
                  <c:v>1671</c:v>
                </c:pt>
                <c:pt idx="5">
                  <c:v>433</c:v>
                </c:pt>
                <c:pt idx="6">
                  <c:v>199</c:v>
                </c:pt>
              </c:numCache>
            </c:numRef>
          </c:val>
          <c:extLst>
            <c:ext xmlns:c16="http://schemas.microsoft.com/office/drawing/2014/chart" uri="{C3380CC4-5D6E-409C-BE32-E72D297353CC}">
              <c16:uniqueId val="{00000000-C075-4D2F-BD13-3ACC8602204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176</c:v>
                </c:pt>
                <c:pt idx="1">
                  <c:v>9575</c:v>
                </c:pt>
                <c:pt idx="2">
                  <c:v>55711</c:v>
                </c:pt>
                <c:pt idx="3">
                  <c:v>66967</c:v>
                </c:pt>
                <c:pt idx="4">
                  <c:v>23933</c:v>
                </c:pt>
                <c:pt idx="5">
                  <c:v>6211</c:v>
                </c:pt>
                <c:pt idx="6">
                  <c:v>1532</c:v>
                </c:pt>
              </c:numCache>
            </c:numRef>
          </c:val>
          <c:extLst>
            <c:ext xmlns:c16="http://schemas.microsoft.com/office/drawing/2014/chart" uri="{C3380CC4-5D6E-409C-BE32-E72D297353CC}">
              <c16:uniqueId val="{00000001-C075-4D2F-BD13-3ACC8602204E}"/>
            </c:ext>
          </c:extLst>
        </c:ser>
        <c:dLbls>
          <c:showLegendKey val="0"/>
          <c:showVal val="0"/>
          <c:showCatName val="0"/>
          <c:showSerName val="0"/>
          <c:showPercent val="0"/>
          <c:showBubbleSize val="0"/>
        </c:dLbls>
        <c:gapWidth val="219"/>
        <c:overlap val="-27"/>
        <c:axId val="372435096"/>
        <c:axId val="372433784"/>
      </c:barChart>
      <c:catAx>
        <c:axId val="37243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3784"/>
        <c:crosses val="autoZero"/>
        <c:auto val="1"/>
        <c:lblAlgn val="ctr"/>
        <c:lblOffset val="100"/>
        <c:noMultiLvlLbl val="0"/>
      </c:catAx>
      <c:valAx>
        <c:axId val="3724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11580</c:v>
                </c:pt>
                <c:pt idx="1">
                  <c:v>15080</c:v>
                </c:pt>
                <c:pt idx="2">
                  <c:v>16561</c:v>
                </c:pt>
                <c:pt idx="3">
                  <c:v>11437</c:v>
                </c:pt>
                <c:pt idx="4">
                  <c:v>11769</c:v>
                </c:pt>
                <c:pt idx="5">
                  <c:v>12215</c:v>
                </c:pt>
                <c:pt idx="6">
                  <c:v>8556</c:v>
                </c:pt>
                <c:pt idx="7">
                  <c:v>28301</c:v>
                </c:pt>
                <c:pt idx="8">
                  <c:v>38387</c:v>
                </c:pt>
                <c:pt idx="9">
                  <c:v>36681</c:v>
                </c:pt>
                <c:pt idx="10">
                  <c:v>40917</c:v>
                </c:pt>
                <c:pt idx="11">
                  <c:v>15064</c:v>
                </c:pt>
                <c:pt idx="12">
                  <c:v>9900</c:v>
                </c:pt>
                <c:pt idx="13">
                  <c:v>13434</c:v>
                </c:pt>
                <c:pt idx="14">
                  <c:v>28612</c:v>
                </c:pt>
                <c:pt idx="15">
                  <c:v>36811</c:v>
                </c:pt>
                <c:pt idx="16">
                  <c:v>40936</c:v>
                </c:pt>
                <c:pt idx="17">
                  <c:v>44269</c:v>
                </c:pt>
                <c:pt idx="18">
                  <c:v>46748</c:v>
                </c:pt>
                <c:pt idx="19">
                  <c:v>36418</c:v>
                </c:pt>
                <c:pt idx="20">
                  <c:v>8039</c:v>
                </c:pt>
                <c:pt idx="21">
                  <c:v>18109</c:v>
                </c:pt>
                <c:pt idx="22">
                  <c:v>16729</c:v>
                </c:pt>
                <c:pt idx="23">
                  <c:v>13726</c:v>
                </c:pt>
                <c:pt idx="24">
                  <c:v>6217</c:v>
                </c:pt>
                <c:pt idx="25">
                  <c:v>6625</c:v>
                </c:pt>
                <c:pt idx="26">
                  <c:v>8750</c:v>
                </c:pt>
                <c:pt idx="27">
                  <c:v>8143</c:v>
                </c:pt>
                <c:pt idx="28">
                  <c:v>7701</c:v>
                </c:pt>
                <c:pt idx="29">
                  <c:v>6170</c:v>
                </c:pt>
                <c:pt idx="30">
                  <c:v>5307</c:v>
                </c:pt>
              </c:numCache>
            </c:numRef>
          </c:val>
          <c:smooth val="0"/>
          <c:extLst>
            <c:ext xmlns:c16="http://schemas.microsoft.com/office/drawing/2014/chart" uri="{C3380CC4-5D6E-409C-BE32-E72D297353CC}">
              <c16:uniqueId val="{00000000-B652-43A4-9F5A-8C2DE3703319}"/>
            </c:ext>
          </c:extLst>
        </c:ser>
        <c:dLbls>
          <c:showLegendKey val="0"/>
          <c:showVal val="0"/>
          <c:showCatName val="0"/>
          <c:showSerName val="0"/>
          <c:showPercent val="0"/>
          <c:showBubbleSize val="0"/>
        </c:dLbls>
        <c:smooth val="0"/>
        <c:axId val="372427552"/>
        <c:axId val="372425256"/>
      </c:lineChart>
      <c:dateAx>
        <c:axId val="37242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5256"/>
        <c:crosses val="autoZero"/>
        <c:auto val="1"/>
        <c:lblOffset val="100"/>
        <c:baseTimeUnit val="days"/>
      </c:dateAx>
      <c:valAx>
        <c:axId val="37242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218</c:v>
                </c:pt>
                <c:pt idx="1">
                  <c:v>158</c:v>
                </c:pt>
                <c:pt idx="2">
                  <c:v>152</c:v>
                </c:pt>
                <c:pt idx="3">
                  <c:v>189</c:v>
                </c:pt>
                <c:pt idx="4">
                  <c:v>137</c:v>
                </c:pt>
                <c:pt idx="5">
                  <c:v>123</c:v>
                </c:pt>
                <c:pt idx="6">
                  <c:v>77</c:v>
                </c:pt>
                <c:pt idx="7">
                  <c:v>46</c:v>
                </c:pt>
                <c:pt idx="8">
                  <c:v>63</c:v>
                </c:pt>
                <c:pt idx="9">
                  <c:v>72</c:v>
                </c:pt>
                <c:pt idx="10">
                  <c:v>72</c:v>
                </c:pt>
                <c:pt idx="11">
                  <c:v>80</c:v>
                </c:pt>
                <c:pt idx="12">
                  <c:v>162</c:v>
                </c:pt>
                <c:pt idx="13">
                  <c:v>190</c:v>
                </c:pt>
                <c:pt idx="14">
                  <c:v>148</c:v>
                </c:pt>
                <c:pt idx="15">
                  <c:v>182</c:v>
                </c:pt>
                <c:pt idx="16">
                  <c:v>207</c:v>
                </c:pt>
                <c:pt idx="17">
                  <c:v>291</c:v>
                </c:pt>
                <c:pt idx="18">
                  <c:v>321</c:v>
                </c:pt>
                <c:pt idx="19">
                  <c:v>222</c:v>
                </c:pt>
                <c:pt idx="20">
                  <c:v>65</c:v>
                </c:pt>
                <c:pt idx="21">
                  <c:v>326</c:v>
                </c:pt>
                <c:pt idx="22">
                  <c:v>153</c:v>
                </c:pt>
                <c:pt idx="23">
                  <c:v>144</c:v>
                </c:pt>
                <c:pt idx="24">
                  <c:v>105</c:v>
                </c:pt>
                <c:pt idx="25">
                  <c:v>65</c:v>
                </c:pt>
                <c:pt idx="26">
                  <c:v>85</c:v>
                </c:pt>
                <c:pt idx="27">
                  <c:v>73</c:v>
                </c:pt>
                <c:pt idx="28">
                  <c:v>72</c:v>
                </c:pt>
                <c:pt idx="29">
                  <c:v>48</c:v>
                </c:pt>
                <c:pt idx="30">
                  <c:v>92</c:v>
                </c:pt>
              </c:numCache>
            </c:numRef>
          </c:val>
          <c:smooth val="0"/>
          <c:extLst>
            <c:ext xmlns:c16="http://schemas.microsoft.com/office/drawing/2014/chart" uri="{C3380CC4-5D6E-409C-BE32-E72D297353CC}">
              <c16:uniqueId val="{00000000-CB93-4F5E-B946-167AD6E8E83F}"/>
            </c:ext>
          </c:extLst>
        </c:ser>
        <c:dLbls>
          <c:showLegendKey val="0"/>
          <c:showVal val="0"/>
          <c:showCatName val="0"/>
          <c:showSerName val="0"/>
          <c:showPercent val="0"/>
          <c:showBubbleSize val="0"/>
        </c:dLbls>
        <c:smooth val="0"/>
        <c:axId val="372429192"/>
        <c:axId val="372431488"/>
      </c:lineChart>
      <c:dateAx>
        <c:axId val="37242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1488"/>
        <c:crosses val="autoZero"/>
        <c:auto val="1"/>
        <c:lblOffset val="100"/>
        <c:baseTimeUnit val="days"/>
      </c:dateAx>
      <c:valAx>
        <c:axId val="37243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398</c:v>
                </c:pt>
                <c:pt idx="1">
                  <c:v>244</c:v>
                </c:pt>
                <c:pt idx="2">
                  <c:v>323</c:v>
                </c:pt>
                <c:pt idx="3">
                  <c:v>243</c:v>
                </c:pt>
                <c:pt idx="4">
                  <c:v>198</c:v>
                </c:pt>
                <c:pt idx="5">
                  <c:v>218</c:v>
                </c:pt>
                <c:pt idx="6">
                  <c:v>169</c:v>
                </c:pt>
                <c:pt idx="7">
                  <c:v>454</c:v>
                </c:pt>
                <c:pt idx="8">
                  <c:v>479</c:v>
                </c:pt>
                <c:pt idx="9">
                  <c:v>407</c:v>
                </c:pt>
                <c:pt idx="10">
                  <c:v>408</c:v>
                </c:pt>
                <c:pt idx="11">
                  <c:v>182</c:v>
                </c:pt>
                <c:pt idx="12">
                  <c:v>551</c:v>
                </c:pt>
                <c:pt idx="13">
                  <c:v>515</c:v>
                </c:pt>
                <c:pt idx="14">
                  <c:v>779</c:v>
                </c:pt>
                <c:pt idx="15">
                  <c:v>1003</c:v>
                </c:pt>
                <c:pt idx="16">
                  <c:v>1360</c:v>
                </c:pt>
                <c:pt idx="17">
                  <c:v>2678</c:v>
                </c:pt>
                <c:pt idx="18">
                  <c:v>2652</c:v>
                </c:pt>
                <c:pt idx="19">
                  <c:v>1833</c:v>
                </c:pt>
                <c:pt idx="20">
                  <c:v>350</c:v>
                </c:pt>
                <c:pt idx="21">
                  <c:v>1591</c:v>
                </c:pt>
                <c:pt idx="22">
                  <c:v>1152</c:v>
                </c:pt>
                <c:pt idx="23">
                  <c:v>892</c:v>
                </c:pt>
                <c:pt idx="24">
                  <c:v>235</c:v>
                </c:pt>
                <c:pt idx="25">
                  <c:v>292</c:v>
                </c:pt>
                <c:pt idx="26">
                  <c:v>767</c:v>
                </c:pt>
                <c:pt idx="27">
                  <c:v>660</c:v>
                </c:pt>
                <c:pt idx="28">
                  <c:v>550</c:v>
                </c:pt>
                <c:pt idx="29">
                  <c:v>145</c:v>
                </c:pt>
                <c:pt idx="30">
                  <c:v>305</c:v>
                </c:pt>
              </c:numCache>
            </c:numRef>
          </c:val>
          <c:smooth val="0"/>
          <c:extLst>
            <c:ext xmlns:c16="http://schemas.microsoft.com/office/drawing/2014/chart" uri="{C3380CC4-5D6E-409C-BE32-E72D297353CC}">
              <c16:uniqueId val="{00000000-BEC7-4A45-8B24-1190EB993C35}"/>
            </c:ext>
          </c:extLst>
        </c:ser>
        <c:dLbls>
          <c:showLegendKey val="0"/>
          <c:showVal val="0"/>
          <c:showCatName val="0"/>
          <c:showSerName val="0"/>
          <c:showPercent val="0"/>
          <c:showBubbleSize val="0"/>
        </c:dLbls>
        <c:smooth val="0"/>
        <c:axId val="373295960"/>
        <c:axId val="373296288"/>
      </c:lineChart>
      <c:dateAx>
        <c:axId val="37329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6288"/>
        <c:crosses val="autoZero"/>
        <c:auto val="1"/>
        <c:lblOffset val="100"/>
        <c:baseTimeUnit val="days"/>
      </c:dateAx>
      <c:valAx>
        <c:axId val="37329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6.7422617223414E-2</c:v>
                </c:pt>
                <c:pt idx="1">
                  <c:v>0</c:v>
                </c:pt>
                <c:pt idx="2">
                  <c:v>3.7856435037244E-2</c:v>
                </c:pt>
                <c:pt idx="3">
                  <c:v>0</c:v>
                </c:pt>
                <c:pt idx="4">
                  <c:v>0</c:v>
                </c:pt>
                <c:pt idx="5">
                  <c:v>0.210706561924935</c:v>
                </c:pt>
                <c:pt idx="6">
                  <c:v>0</c:v>
                </c:pt>
                <c:pt idx="7">
                  <c:v>5.3337185463394603E-2</c:v>
                </c:pt>
                <c:pt idx="8">
                  <c:v>0</c:v>
                </c:pt>
                <c:pt idx="9">
                  <c:v>4.6656816894211202E-2</c:v>
                </c:pt>
                <c:pt idx="10">
                  <c:v>0</c:v>
                </c:pt>
                <c:pt idx="11">
                  <c:v>0.63030343418188295</c:v>
                </c:pt>
                <c:pt idx="12">
                  <c:v>0</c:v>
                </c:pt>
                <c:pt idx="13">
                  <c:v>0.464988451630097</c:v>
                </c:pt>
                <c:pt idx="14">
                  <c:v>0</c:v>
                </c:pt>
                <c:pt idx="15">
                  <c:v>5.7721979863909298E-2</c:v>
                </c:pt>
                <c:pt idx="16">
                  <c:v>1.23245102935464</c:v>
                </c:pt>
                <c:pt idx="17">
                  <c:v>0</c:v>
                </c:pt>
                <c:pt idx="18">
                  <c:v>0</c:v>
                </c:pt>
                <c:pt idx="19">
                  <c:v>4.4883552117561697E-2</c:v>
                </c:pt>
                <c:pt idx="20">
                  <c:v>3.3233080208039098E-2</c:v>
                </c:pt>
                <c:pt idx="21">
                  <c:v>0.62020998538076499</c:v>
                </c:pt>
                <c:pt idx="22">
                  <c:v>0</c:v>
                </c:pt>
                <c:pt idx="23">
                  <c:v>0.46609465817879903</c:v>
                </c:pt>
                <c:pt idx="24">
                  <c:v>3.7082339397495001E-2</c:v>
                </c:pt>
                <c:pt idx="25">
                  <c:v>0.91974632267490097</c:v>
                </c:pt>
                <c:pt idx="26">
                  <c:v>2.6005355996724398E-2</c:v>
                </c:pt>
                <c:pt idx="27">
                  <c:v>3.5405475678097799E-2</c:v>
                </c:pt>
                <c:pt idx="28">
                  <c:v>0</c:v>
                </c:pt>
                <c:pt idx="29">
                  <c:v>3.3183638254098202E-2</c:v>
                </c:pt>
                <c:pt idx="30">
                  <c:v>0</c:v>
                </c:pt>
              </c:numCache>
            </c:numRef>
          </c:val>
          <c:smooth val="0"/>
          <c:extLst>
            <c:ext xmlns:c16="http://schemas.microsoft.com/office/drawing/2014/chart" uri="{C3380CC4-5D6E-409C-BE32-E72D297353CC}">
              <c16:uniqueId val="{00000000-A60B-403B-915C-CCC1802E3961}"/>
            </c:ext>
          </c:extLst>
        </c:ser>
        <c:dLbls>
          <c:showLegendKey val="0"/>
          <c:showVal val="0"/>
          <c:showCatName val="0"/>
          <c:showSerName val="0"/>
          <c:showPercent val="0"/>
          <c:showBubbleSize val="0"/>
        </c:dLbls>
        <c:smooth val="0"/>
        <c:axId val="373287104"/>
        <c:axId val="373289072"/>
      </c:lineChart>
      <c:dateAx>
        <c:axId val="37328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89072"/>
        <c:crosses val="autoZero"/>
        <c:auto val="1"/>
        <c:lblOffset val="100"/>
        <c:baseTimeUnit val="days"/>
      </c:dateAx>
      <c:valAx>
        <c:axId val="37328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8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8258</c:v>
                </c:pt>
              </c:numCache>
            </c:numRef>
          </c:val>
          <c:extLst>
            <c:ext xmlns:c16="http://schemas.microsoft.com/office/drawing/2014/chart" uri="{C3380CC4-5D6E-409C-BE32-E72D297353CC}">
              <c16:uniqueId val="{00000000-D3BC-48EC-91C7-05A891F6637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133</c:v>
                </c:pt>
              </c:numCache>
            </c:numRef>
          </c:val>
          <c:extLst>
            <c:ext xmlns:c16="http://schemas.microsoft.com/office/drawing/2014/chart" uri="{C3380CC4-5D6E-409C-BE32-E72D297353CC}">
              <c16:uniqueId val="{00000001-D3BC-48EC-91C7-05A891F6637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D3BC-48EC-91C7-05A891F6637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3</c:v>
                </c:pt>
              </c:numCache>
            </c:numRef>
          </c:val>
          <c:extLst>
            <c:ext xmlns:c16="http://schemas.microsoft.com/office/drawing/2014/chart" uri="{C3380CC4-5D6E-409C-BE32-E72D297353CC}">
              <c16:uniqueId val="{00000003-D3BC-48EC-91C7-05A891F6637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D3BC-48EC-91C7-05A891F6637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D3BC-48EC-91C7-05A891F6637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1647</c:v>
                </c:pt>
              </c:numCache>
            </c:numRef>
          </c:val>
          <c:extLst>
            <c:ext xmlns:c16="http://schemas.microsoft.com/office/drawing/2014/chart" uri="{C3380CC4-5D6E-409C-BE32-E72D297353CC}">
              <c16:uniqueId val="{00000006-D3BC-48EC-91C7-05A891F6637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2432</c:v>
                </c:pt>
              </c:numCache>
            </c:numRef>
          </c:val>
          <c:extLst>
            <c:ext xmlns:c16="http://schemas.microsoft.com/office/drawing/2014/chart" uri="{C3380CC4-5D6E-409C-BE32-E72D297353CC}">
              <c16:uniqueId val="{00000007-D3BC-48EC-91C7-05A891F66378}"/>
            </c:ext>
          </c:extLst>
        </c:ser>
        <c:dLbls>
          <c:showLegendKey val="0"/>
          <c:showVal val="0"/>
          <c:showCatName val="0"/>
          <c:showSerName val="0"/>
          <c:showPercent val="0"/>
          <c:showBubbleSize val="0"/>
        </c:dLbls>
        <c:gapWidth val="150"/>
        <c:overlap val="100"/>
        <c:axId val="373293992"/>
        <c:axId val="373289728"/>
      </c:barChart>
      <c:catAx>
        <c:axId val="37329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89728"/>
        <c:crosses val="autoZero"/>
        <c:auto val="1"/>
        <c:lblAlgn val="ctr"/>
        <c:lblOffset val="100"/>
        <c:noMultiLvlLbl val="0"/>
      </c:catAx>
      <c:valAx>
        <c:axId val="373289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3.7188958764660503E-2</c:v>
                </c:pt>
                <c:pt idx="1">
                  <c:v>0.72749744210271206</c:v>
                </c:pt>
                <c:pt idx="2">
                  <c:v>9.3804985540710803E-2</c:v>
                </c:pt>
                <c:pt idx="3">
                  <c:v>0.249637823946359</c:v>
                </c:pt>
                <c:pt idx="4">
                  <c:v>0.22162716364014101</c:v>
                </c:pt>
                <c:pt idx="5">
                  <c:v>4.5514845055256103E-2</c:v>
                </c:pt>
                <c:pt idx="6">
                  <c:v>0.44612874040441602</c:v>
                </c:pt>
              </c:numCache>
            </c:numRef>
          </c:val>
          <c:extLst>
            <c:ext xmlns:c16="http://schemas.microsoft.com/office/drawing/2014/chart" uri="{C3380CC4-5D6E-409C-BE32-E72D297353CC}">
              <c16:uniqueId val="{00000000-3FCE-40A9-92B9-09BDF3D7C711}"/>
            </c:ext>
          </c:extLst>
        </c:ser>
        <c:dLbls>
          <c:showLegendKey val="0"/>
          <c:showVal val="0"/>
          <c:showCatName val="0"/>
          <c:showSerName val="0"/>
          <c:showPercent val="0"/>
          <c:showBubbleSize val="0"/>
        </c:dLbls>
        <c:gapWidth val="219"/>
        <c:overlap val="-27"/>
        <c:axId val="373290056"/>
        <c:axId val="373290384"/>
      </c:barChart>
      <c:catAx>
        <c:axId val="37329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0384"/>
        <c:crosses val="autoZero"/>
        <c:auto val="1"/>
        <c:lblAlgn val="ctr"/>
        <c:lblOffset val="100"/>
        <c:noMultiLvlLbl val="0"/>
      </c:catAx>
      <c:valAx>
        <c:axId val="37329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738E-FE6D-42ED-84DA-F12465F5821A}"/>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C3789802-25A5-4F29-BEB5-FD0E2552E89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7483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03342-CD4F-4791-B835-6413AB8F75B4}"/>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EDA43CB5-DE8F-456F-A8CF-EF6C1FDA6CB7}"/>
              </a:ext>
            </a:extLst>
          </p:cNvPr>
          <p:cNvGraphicFramePr>
            <a:graphicFrameLocks noGrp="1"/>
          </p:cNvGraphicFramePr>
          <p:nvPr>
            <p:ph type="tbl" sz="quarter" idx="13"/>
            <p:extLst>
              <p:ext uri="{D42A27DB-BD31-4B8C-83A1-F6EECF244321}">
                <p14:modId xmlns:p14="http://schemas.microsoft.com/office/powerpoint/2010/main" val="3482669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8476285"/>
                    </a:ext>
                  </a:extLst>
                </a:gridCol>
                <a:gridCol w="740664">
                  <a:extLst>
                    <a:ext uri="{9D8B030D-6E8A-4147-A177-3AD203B41FA5}">
                      <a16:colId xmlns:a16="http://schemas.microsoft.com/office/drawing/2014/main" val="2037560818"/>
                    </a:ext>
                  </a:extLst>
                </a:gridCol>
                <a:gridCol w="740664">
                  <a:extLst>
                    <a:ext uri="{9D8B030D-6E8A-4147-A177-3AD203B41FA5}">
                      <a16:colId xmlns:a16="http://schemas.microsoft.com/office/drawing/2014/main" val="1221364391"/>
                    </a:ext>
                  </a:extLst>
                </a:gridCol>
                <a:gridCol w="740664">
                  <a:extLst>
                    <a:ext uri="{9D8B030D-6E8A-4147-A177-3AD203B41FA5}">
                      <a16:colId xmlns:a16="http://schemas.microsoft.com/office/drawing/2014/main" val="1093572147"/>
                    </a:ext>
                  </a:extLst>
                </a:gridCol>
                <a:gridCol w="740664">
                  <a:extLst>
                    <a:ext uri="{9D8B030D-6E8A-4147-A177-3AD203B41FA5}">
                      <a16:colId xmlns:a16="http://schemas.microsoft.com/office/drawing/2014/main" val="3538840867"/>
                    </a:ext>
                  </a:extLst>
                </a:gridCol>
                <a:gridCol w="740664">
                  <a:extLst>
                    <a:ext uri="{9D8B030D-6E8A-4147-A177-3AD203B41FA5}">
                      <a16:colId xmlns:a16="http://schemas.microsoft.com/office/drawing/2014/main" val="3193824688"/>
                    </a:ext>
                  </a:extLst>
                </a:gridCol>
                <a:gridCol w="740664">
                  <a:extLst>
                    <a:ext uri="{9D8B030D-6E8A-4147-A177-3AD203B41FA5}">
                      <a16:colId xmlns:a16="http://schemas.microsoft.com/office/drawing/2014/main" val="1750545573"/>
                    </a:ext>
                  </a:extLst>
                </a:gridCol>
                <a:gridCol w="740664">
                  <a:extLst>
                    <a:ext uri="{9D8B030D-6E8A-4147-A177-3AD203B41FA5}">
                      <a16:colId xmlns:a16="http://schemas.microsoft.com/office/drawing/2014/main" val="2759588050"/>
                    </a:ext>
                  </a:extLst>
                </a:gridCol>
                <a:gridCol w="740664">
                  <a:extLst>
                    <a:ext uri="{9D8B030D-6E8A-4147-A177-3AD203B41FA5}">
                      <a16:colId xmlns:a16="http://schemas.microsoft.com/office/drawing/2014/main" val="3469807579"/>
                    </a:ext>
                  </a:extLst>
                </a:gridCol>
                <a:gridCol w="740664">
                  <a:extLst>
                    <a:ext uri="{9D8B030D-6E8A-4147-A177-3AD203B41FA5}">
                      <a16:colId xmlns:a16="http://schemas.microsoft.com/office/drawing/2014/main" val="24365942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1972696"/>
                  </a:ext>
                </a:extLst>
              </a:tr>
              <a:tr h="370840">
                <a:tc>
                  <a:txBody>
                    <a:bodyPr/>
                    <a:lstStyle/>
                    <a:p>
                      <a:r>
                        <a:rPr lang="en-US" sz="1000"/>
                        <a:t>Buttercup Malaysia</a:t>
                      </a:r>
                    </a:p>
                  </a:txBody>
                  <a:tcPr/>
                </a:tc>
                <a:tc>
                  <a:txBody>
                    <a:bodyPr/>
                    <a:lstStyle/>
                    <a:p>
                      <a:r>
                        <a:rPr lang="en-US" sz="1000"/>
                        <a:t>180849</a:t>
                      </a:r>
                    </a:p>
                  </a:txBody>
                  <a:tcPr/>
                </a:tc>
                <a:tc>
                  <a:txBody>
                    <a:bodyPr/>
                    <a:lstStyle/>
                    <a:p>
                      <a:r>
                        <a:rPr lang="en-US" sz="1000"/>
                        <a:t>1393</a:t>
                      </a:r>
                    </a:p>
                  </a:txBody>
                  <a:tcPr/>
                </a:tc>
                <a:tc>
                  <a:txBody>
                    <a:bodyPr/>
                    <a:lstStyle/>
                    <a:p>
                      <a:r>
                        <a:rPr lang="en-US" sz="1000"/>
                        <a:t>24</a:t>
                      </a:r>
                    </a:p>
                  </a:txBody>
                  <a:tcPr/>
                </a:tc>
                <a:tc>
                  <a:txBody>
                    <a:bodyPr/>
                    <a:lstStyle/>
                    <a:p>
                      <a:r>
                        <a:rPr lang="en-US" sz="1000"/>
                        <a:t>8400</a:t>
                      </a:r>
                    </a:p>
                  </a:txBody>
                  <a:tcPr/>
                </a:tc>
                <a:tc>
                  <a:txBody>
                    <a:bodyPr/>
                    <a:lstStyle/>
                    <a:p>
                      <a:r>
                        <a:rPr lang="en-US" sz="1000"/>
                        <a:t>1647</a:t>
                      </a:r>
                    </a:p>
                  </a:txBody>
                  <a:tcPr/>
                </a:tc>
                <a:tc>
                  <a:txBody>
                    <a:bodyPr/>
                    <a:lstStyle/>
                    <a:p>
                      <a:r>
                        <a:rPr lang="en-US" sz="1000"/>
                        <a:t>2432</a:t>
                      </a:r>
                    </a:p>
                  </a:txBody>
                  <a:tcPr/>
                </a:tc>
                <a:tc>
                  <a:txBody>
                    <a:bodyPr/>
                    <a:lstStyle/>
                    <a:p>
                      <a:r>
                        <a:rPr lang="en-US" sz="1000"/>
                        <a:t>0</a:t>
                      </a:r>
                    </a:p>
                  </a:txBody>
                  <a:tcPr/>
                </a:tc>
                <a:tc>
                  <a:txBody>
                    <a:bodyPr/>
                    <a:lstStyle/>
                    <a:p>
                      <a:r>
                        <a:rPr lang="en-US" sz="1000"/>
                        <a:t>0.2886 %</a:t>
                      </a:r>
                    </a:p>
                  </a:txBody>
                  <a:tcPr/>
                </a:tc>
                <a:tc>
                  <a:txBody>
                    <a:bodyPr/>
                    <a:lstStyle/>
                    <a:p>
                      <a:r>
                        <a:rPr lang="en-US" sz="1000"/>
                        <a:t>0.0 %</a:t>
                      </a:r>
                    </a:p>
                  </a:txBody>
                  <a:tcPr/>
                </a:tc>
                <a:extLst>
                  <a:ext uri="{0D108BD9-81ED-4DB2-BD59-A6C34878D82A}">
                    <a16:rowId xmlns:a16="http://schemas.microsoft.com/office/drawing/2014/main" val="63788504"/>
                  </a:ext>
                </a:extLst>
              </a:tr>
            </a:tbl>
          </a:graphicData>
        </a:graphic>
      </p:graphicFrame>
      <p:sp>
        <p:nvSpPr>
          <p:cNvPr id="4" name="Text Placeholder 3">
            <a:extLst>
              <a:ext uri="{FF2B5EF4-FFF2-40B4-BE49-F238E27FC236}">
                <a16:creationId xmlns:a16="http://schemas.microsoft.com/office/drawing/2014/main" id="{AD96403C-220D-49F5-8AA4-AABE38FF133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38378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658C-6878-4A07-B639-42620365163F}"/>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779B9859-C581-4293-B605-C30B4CED40C4}"/>
              </a:ext>
            </a:extLst>
          </p:cNvPr>
          <p:cNvGraphicFramePr>
            <a:graphicFrameLocks noGrp="1"/>
          </p:cNvGraphicFramePr>
          <p:nvPr>
            <p:ph type="chart" sz="quarter" idx="13"/>
            <p:extLst>
              <p:ext uri="{D42A27DB-BD31-4B8C-83A1-F6EECF244321}">
                <p14:modId xmlns:p14="http://schemas.microsoft.com/office/powerpoint/2010/main" val="3631544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1278BD-CAB4-49FB-8A00-982F945095F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8299AE0-3C73-4F96-9AA1-9AAAE7F30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446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8CC5-3898-4A5A-8AA7-EFCE6A2AFE29}"/>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E57E4958-A823-4B69-AB2C-3C5F20943953}"/>
              </a:ext>
            </a:extLst>
          </p:cNvPr>
          <p:cNvGraphicFramePr>
            <a:graphicFrameLocks noGrp="1"/>
          </p:cNvGraphicFramePr>
          <p:nvPr>
            <p:ph type="chart" sz="quarter" idx="13"/>
            <p:extLst>
              <p:ext uri="{D42A27DB-BD31-4B8C-83A1-F6EECF244321}">
                <p14:modId xmlns:p14="http://schemas.microsoft.com/office/powerpoint/2010/main" val="3747387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149B0-CCA2-48F8-8EAF-81551A742B3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F87A9E2-75C6-4BC3-95A1-C517AE1B8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744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0F01-C9F8-4BD2-9130-FE2C9229098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847D8688-F2A9-403C-9F74-754657DAB76E}"/>
              </a:ext>
            </a:extLst>
          </p:cNvPr>
          <p:cNvGraphicFramePr>
            <a:graphicFrameLocks noGrp="1"/>
          </p:cNvGraphicFramePr>
          <p:nvPr>
            <p:ph type="chart" sz="quarter" idx="13"/>
            <p:extLst>
              <p:ext uri="{D42A27DB-BD31-4B8C-83A1-F6EECF244321}">
                <p14:modId xmlns:p14="http://schemas.microsoft.com/office/powerpoint/2010/main" val="2386170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CD331-62DE-4BC0-9E20-CFF0E663BFA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2A0E23A-BE2B-40F2-A65D-0DBB44848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024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9330-449E-4E91-BEC9-28A22AFAD4B3}"/>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4000316D-3515-430A-B49D-5C86EF5B0411}"/>
              </a:ext>
            </a:extLst>
          </p:cNvPr>
          <p:cNvGraphicFramePr>
            <a:graphicFrameLocks noGrp="1"/>
          </p:cNvGraphicFramePr>
          <p:nvPr>
            <p:ph type="chart" sz="quarter" idx="13"/>
            <p:extLst>
              <p:ext uri="{D42A27DB-BD31-4B8C-83A1-F6EECF244321}">
                <p14:modId xmlns:p14="http://schemas.microsoft.com/office/powerpoint/2010/main" val="458261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E6652F-F48D-485A-A50C-DC5F4ECF404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D1966E6-8CE9-4867-878D-4B99137D0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466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8994-C497-4A7F-969B-79076FC16F81}"/>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57E5851-2667-42EC-A482-02FD1A8F6A09}"/>
              </a:ext>
            </a:extLst>
          </p:cNvPr>
          <p:cNvGraphicFramePr>
            <a:graphicFrameLocks noGrp="1"/>
          </p:cNvGraphicFramePr>
          <p:nvPr>
            <p:ph type="chart" sz="quarter" idx="13"/>
            <p:extLst>
              <p:ext uri="{D42A27DB-BD31-4B8C-83A1-F6EECF244321}">
                <p14:modId xmlns:p14="http://schemas.microsoft.com/office/powerpoint/2010/main" val="1715975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2C653-2205-43A0-9D47-CF36B889018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D3C9694-971E-43B7-BEA3-8E11A342A7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126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039D-D199-4101-B129-9BE293B76512}"/>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587CE5E5-D1C9-4E04-A71B-1BBB48EA3553}"/>
              </a:ext>
            </a:extLst>
          </p:cNvPr>
          <p:cNvGraphicFramePr>
            <a:graphicFrameLocks noGrp="1"/>
          </p:cNvGraphicFramePr>
          <p:nvPr>
            <p:ph type="chart" sz="quarter" idx="13"/>
            <p:extLst>
              <p:ext uri="{D42A27DB-BD31-4B8C-83A1-F6EECF244321}">
                <p14:modId xmlns:p14="http://schemas.microsoft.com/office/powerpoint/2010/main" val="132038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98A72-D200-4B77-940E-43F5F2F0C3B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240E831-B959-4303-B3E3-E86B0F2CB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842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8071-D7B4-46AB-AB6F-2DA3608BBF5C}"/>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F1315BDE-D09A-461A-9257-27F2EB2E179B}"/>
              </a:ext>
            </a:extLst>
          </p:cNvPr>
          <p:cNvGraphicFramePr>
            <a:graphicFrameLocks noGrp="1"/>
          </p:cNvGraphicFramePr>
          <p:nvPr>
            <p:ph type="chart" sz="quarter" idx="13"/>
            <p:extLst>
              <p:ext uri="{D42A27DB-BD31-4B8C-83A1-F6EECF244321}">
                <p14:modId xmlns:p14="http://schemas.microsoft.com/office/powerpoint/2010/main" val="582618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44AD5-F5DA-4590-B328-868CF5E2154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278EB67-4CB2-40E0-992F-C7DCB1DEE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186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BF88F-A81C-4D84-BABE-B66B7995995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7C63F2C9-5FD1-4DAA-B571-F3C3667BEF86}"/>
              </a:ext>
            </a:extLst>
          </p:cNvPr>
          <p:cNvGraphicFramePr>
            <a:graphicFrameLocks noGrp="1"/>
          </p:cNvGraphicFramePr>
          <p:nvPr>
            <p:ph type="chart" sz="quarter" idx="13"/>
            <p:extLst>
              <p:ext uri="{D42A27DB-BD31-4B8C-83A1-F6EECF244321}">
                <p14:modId xmlns:p14="http://schemas.microsoft.com/office/powerpoint/2010/main" val="1405091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3A7A6B-37C7-457A-AB6D-E19F745373E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D0D937D-1C3C-4C75-AABC-46E3D5DE2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67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D6AD-C212-46E5-B15A-C1A65C0AC4EE}"/>
              </a:ext>
            </a:extLst>
          </p:cNvPr>
          <p:cNvSpPr>
            <a:spLocks noGrp="1"/>
          </p:cNvSpPr>
          <p:nvPr>
            <p:ph type="title"/>
          </p:nvPr>
        </p:nvSpPr>
        <p:spPr/>
        <p:txBody>
          <a:bodyPr/>
          <a:lstStyle/>
          <a:p>
            <a:r>
              <a:rPr lang="en-US"/>
              <a:t>Facebook Facebook FB - Own Posts Table I-Rate (Insights)  | Buttercup Malaysia - 1 of 23</a:t>
            </a:r>
          </a:p>
        </p:txBody>
      </p:sp>
      <p:graphicFrame>
        <p:nvGraphicFramePr>
          <p:cNvPr id="5" name="Table Placeholder 4">
            <a:extLst>
              <a:ext uri="{FF2B5EF4-FFF2-40B4-BE49-F238E27FC236}">
                <a16:creationId xmlns:a16="http://schemas.microsoft.com/office/drawing/2014/main" id="{9EABAEB6-DFA4-48C6-8DE5-CE284C53D637}"/>
              </a:ext>
            </a:extLst>
          </p:cNvPr>
          <p:cNvGraphicFramePr>
            <a:graphicFrameLocks noGrp="1"/>
          </p:cNvGraphicFramePr>
          <p:nvPr>
            <p:ph type="tbl" sz="quarter" idx="13"/>
            <p:extLst>
              <p:ext uri="{D42A27DB-BD31-4B8C-83A1-F6EECF244321}">
                <p14:modId xmlns:p14="http://schemas.microsoft.com/office/powerpoint/2010/main" val="361590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4623916"/>
                    </a:ext>
                  </a:extLst>
                </a:gridCol>
                <a:gridCol w="740664">
                  <a:extLst>
                    <a:ext uri="{9D8B030D-6E8A-4147-A177-3AD203B41FA5}">
                      <a16:colId xmlns:a16="http://schemas.microsoft.com/office/drawing/2014/main" val="826245473"/>
                    </a:ext>
                  </a:extLst>
                </a:gridCol>
                <a:gridCol w="740664">
                  <a:extLst>
                    <a:ext uri="{9D8B030D-6E8A-4147-A177-3AD203B41FA5}">
                      <a16:colId xmlns:a16="http://schemas.microsoft.com/office/drawing/2014/main" val="3813780735"/>
                    </a:ext>
                  </a:extLst>
                </a:gridCol>
                <a:gridCol w="576072">
                  <a:extLst>
                    <a:ext uri="{9D8B030D-6E8A-4147-A177-3AD203B41FA5}">
                      <a16:colId xmlns:a16="http://schemas.microsoft.com/office/drawing/2014/main" val="1785040062"/>
                    </a:ext>
                  </a:extLst>
                </a:gridCol>
                <a:gridCol w="576072">
                  <a:extLst>
                    <a:ext uri="{9D8B030D-6E8A-4147-A177-3AD203B41FA5}">
                      <a16:colId xmlns:a16="http://schemas.microsoft.com/office/drawing/2014/main" val="804868778"/>
                    </a:ext>
                  </a:extLst>
                </a:gridCol>
                <a:gridCol w="493776">
                  <a:extLst>
                    <a:ext uri="{9D8B030D-6E8A-4147-A177-3AD203B41FA5}">
                      <a16:colId xmlns:a16="http://schemas.microsoft.com/office/drawing/2014/main" val="1606548211"/>
                    </a:ext>
                  </a:extLst>
                </a:gridCol>
                <a:gridCol w="576072">
                  <a:extLst>
                    <a:ext uri="{9D8B030D-6E8A-4147-A177-3AD203B41FA5}">
                      <a16:colId xmlns:a16="http://schemas.microsoft.com/office/drawing/2014/main" val="204522442"/>
                    </a:ext>
                  </a:extLst>
                </a:gridCol>
                <a:gridCol w="576072">
                  <a:extLst>
                    <a:ext uri="{9D8B030D-6E8A-4147-A177-3AD203B41FA5}">
                      <a16:colId xmlns:a16="http://schemas.microsoft.com/office/drawing/2014/main" val="883159425"/>
                    </a:ext>
                  </a:extLst>
                </a:gridCol>
                <a:gridCol w="576072">
                  <a:extLst>
                    <a:ext uri="{9D8B030D-6E8A-4147-A177-3AD203B41FA5}">
                      <a16:colId xmlns:a16="http://schemas.microsoft.com/office/drawing/2014/main" val="177391841"/>
                    </a:ext>
                  </a:extLst>
                </a:gridCol>
                <a:gridCol w="576072">
                  <a:extLst>
                    <a:ext uri="{9D8B030D-6E8A-4147-A177-3AD203B41FA5}">
                      <a16:colId xmlns:a16="http://schemas.microsoft.com/office/drawing/2014/main" val="2557416039"/>
                    </a:ext>
                  </a:extLst>
                </a:gridCol>
                <a:gridCol w="576072">
                  <a:extLst>
                    <a:ext uri="{9D8B030D-6E8A-4147-A177-3AD203B41FA5}">
                      <a16:colId xmlns:a16="http://schemas.microsoft.com/office/drawing/2014/main" val="260137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901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- 2021-10-30 10:30:12</a:t>
                      </a:r>
                      <a:r>
                        <a:rPr kumimoji="0" lang="en-US" sz="1000" b="0" i="0" u="none" strike="noStrike" kern="1200" cap="none" spc="0" normalizeH="0" baseline="0" noProof="0">
                          <a:ln>
                            <a:noFill/>
                          </a:ln>
                          <a:solidFill>
                            <a:prstClr val="black"/>
                          </a:solidFill>
                          <a:effectLst/>
                          <a:uLnTx/>
                          <a:uFillTx/>
                          <a:latin typeface="+mn-lt"/>
                          <a:ea typeface="+mn-ea"/>
                          <a:cs typeface="+mn-cs"/>
                        </a:rPr>
                        <a:t>
 Makanan adalah bahan yang menyatukan kita semua! Siapa tak rindukan lepak dekat kafe atau sembang-sembang sambil makan?
Kalau di rumah, aroma dan rasa yang Buttercup berikan boleh menyatukan satu keluarga!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982991931"/>
                  </a:ext>
                </a:extLst>
              </a:tr>
            </a:tbl>
          </a:graphicData>
        </a:graphic>
      </p:graphicFrame>
      <p:sp>
        <p:nvSpPr>
          <p:cNvPr id="4" name="Text Placeholder 3">
            <a:extLst>
              <a:ext uri="{FF2B5EF4-FFF2-40B4-BE49-F238E27FC236}">
                <a16:creationId xmlns:a16="http://schemas.microsoft.com/office/drawing/2014/main" id="{250235EB-F991-4442-AB8D-687F5D54A9D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58244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3D28-F1F4-49AA-9408-78312BD44F72}"/>
              </a:ext>
            </a:extLst>
          </p:cNvPr>
          <p:cNvSpPr>
            <a:spLocks noGrp="1"/>
          </p:cNvSpPr>
          <p:nvPr>
            <p:ph type="title"/>
          </p:nvPr>
        </p:nvSpPr>
        <p:spPr/>
        <p:txBody>
          <a:bodyPr/>
          <a:lstStyle/>
          <a:p>
            <a:r>
              <a:rPr lang="en-US"/>
              <a:t>Facebook Facebook FB - Own Posts Table I-Rate (Insights)  | Buttercup Malaysia - 2 of 23</a:t>
            </a:r>
          </a:p>
        </p:txBody>
      </p:sp>
      <p:graphicFrame>
        <p:nvGraphicFramePr>
          <p:cNvPr id="5" name="Table Placeholder 4">
            <a:extLst>
              <a:ext uri="{FF2B5EF4-FFF2-40B4-BE49-F238E27FC236}">
                <a16:creationId xmlns:a16="http://schemas.microsoft.com/office/drawing/2014/main" id="{548014D7-6A5F-459A-93EC-4CCEB7340EB1}"/>
              </a:ext>
            </a:extLst>
          </p:cNvPr>
          <p:cNvGraphicFramePr>
            <a:graphicFrameLocks noGrp="1"/>
          </p:cNvGraphicFramePr>
          <p:nvPr>
            <p:ph type="tbl" sz="quarter" idx="13"/>
            <p:extLst>
              <p:ext uri="{D42A27DB-BD31-4B8C-83A1-F6EECF244321}">
                <p14:modId xmlns:p14="http://schemas.microsoft.com/office/powerpoint/2010/main" val="347308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6743799"/>
                    </a:ext>
                  </a:extLst>
                </a:gridCol>
                <a:gridCol w="740664">
                  <a:extLst>
                    <a:ext uri="{9D8B030D-6E8A-4147-A177-3AD203B41FA5}">
                      <a16:colId xmlns:a16="http://schemas.microsoft.com/office/drawing/2014/main" val="3189334301"/>
                    </a:ext>
                  </a:extLst>
                </a:gridCol>
                <a:gridCol w="740664">
                  <a:extLst>
                    <a:ext uri="{9D8B030D-6E8A-4147-A177-3AD203B41FA5}">
                      <a16:colId xmlns:a16="http://schemas.microsoft.com/office/drawing/2014/main" val="3826958333"/>
                    </a:ext>
                  </a:extLst>
                </a:gridCol>
                <a:gridCol w="576072">
                  <a:extLst>
                    <a:ext uri="{9D8B030D-6E8A-4147-A177-3AD203B41FA5}">
                      <a16:colId xmlns:a16="http://schemas.microsoft.com/office/drawing/2014/main" val="4293361777"/>
                    </a:ext>
                  </a:extLst>
                </a:gridCol>
                <a:gridCol w="576072">
                  <a:extLst>
                    <a:ext uri="{9D8B030D-6E8A-4147-A177-3AD203B41FA5}">
                      <a16:colId xmlns:a16="http://schemas.microsoft.com/office/drawing/2014/main" val="78783131"/>
                    </a:ext>
                  </a:extLst>
                </a:gridCol>
                <a:gridCol w="493776">
                  <a:extLst>
                    <a:ext uri="{9D8B030D-6E8A-4147-A177-3AD203B41FA5}">
                      <a16:colId xmlns:a16="http://schemas.microsoft.com/office/drawing/2014/main" val="2238706240"/>
                    </a:ext>
                  </a:extLst>
                </a:gridCol>
                <a:gridCol w="576072">
                  <a:extLst>
                    <a:ext uri="{9D8B030D-6E8A-4147-A177-3AD203B41FA5}">
                      <a16:colId xmlns:a16="http://schemas.microsoft.com/office/drawing/2014/main" val="2985637150"/>
                    </a:ext>
                  </a:extLst>
                </a:gridCol>
                <a:gridCol w="576072">
                  <a:extLst>
                    <a:ext uri="{9D8B030D-6E8A-4147-A177-3AD203B41FA5}">
                      <a16:colId xmlns:a16="http://schemas.microsoft.com/office/drawing/2014/main" val="757651001"/>
                    </a:ext>
                  </a:extLst>
                </a:gridCol>
                <a:gridCol w="576072">
                  <a:extLst>
                    <a:ext uri="{9D8B030D-6E8A-4147-A177-3AD203B41FA5}">
                      <a16:colId xmlns:a16="http://schemas.microsoft.com/office/drawing/2014/main" val="3894551299"/>
                    </a:ext>
                  </a:extLst>
                </a:gridCol>
                <a:gridCol w="576072">
                  <a:extLst>
                    <a:ext uri="{9D8B030D-6E8A-4147-A177-3AD203B41FA5}">
                      <a16:colId xmlns:a16="http://schemas.microsoft.com/office/drawing/2014/main" val="2001211337"/>
                    </a:ext>
                  </a:extLst>
                </a:gridCol>
                <a:gridCol w="576072">
                  <a:extLst>
                    <a:ext uri="{9D8B030D-6E8A-4147-A177-3AD203B41FA5}">
                      <a16:colId xmlns:a16="http://schemas.microsoft.com/office/drawing/2014/main" val="41137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7852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- 2021-10-28 10:00:54</a:t>
                      </a:r>
                      <a:r>
                        <a:rPr kumimoji="0" lang="en-US" sz="1000" b="0" i="0" u="none" strike="noStrike" kern="1200" cap="none" spc="0" normalizeH="0" baseline="0" noProof="0">
                          <a:ln>
                            <a:noFill/>
                          </a:ln>
                          <a:solidFill>
                            <a:prstClr val="black"/>
                          </a:solidFill>
                          <a:effectLst/>
                          <a:uLnTx/>
                          <a:uFillTx/>
                          <a:latin typeface="+mn-lt"/>
                          <a:ea typeface="+mn-ea"/>
                          <a:cs typeface="+mn-cs"/>
                        </a:rPr>
                        <a:t>
 Kerepek kentang selalunya ada rasa masin sikit, manis sikit, rangup dan yang pastinya sangat ketagih untuk makan! Tahu-tahu dah habis. 
Jadi, harini Buttercup nak kongsikan resipi kerepek kentang buatan sendiri! Takde lah risau kalau dah habis dan asyik kena beli je kan.
#ResipiButtercup #SedapDenganButtercup #HomemadeWithLove
Kerepek Kentang Buttercup
Bahan-bahan: 
6 sudu besar Buttercup 
450g kentang 
1/4 cawan cuka putih
4 cawan air sejuk 
Minyak sayur yang mencukupi untuk goreng kentang 
1/4 cawan madu 
1/2 sudu kecil sos cili bawang putih 
Sedikit garam laut
Arahan: 
1. Potong kentang pada ketebalan sekitar 1/16 inci atau menggunakan penghiris mandoline untuk mendapatkan hirisan yang nipis. 
2. Basuh dan bilas kentang dengan air sejuk sehingga air kelihatan jernih. Ini adalah untuk membersihkan kanji dari kentang dan membantu menjadikannya garing. 
3. Dalam satu mangkuk, campurkan cuka putih dengan 4 cawan air sejuk dan kacau sebati. Kemudian, pindahkan kentang tadi ke dalam mangkuk ini dan biarkan ia selama 30 minit. 
4. Bilaskan kentang dan keringkan ia sepenuhnya. Sementara menunggu kentang untuk kering, panaskan periuk dengan minyak pada suhu 190°C untuk goreng kentang. Gunakan termometer untuk pastikan anda mendapatkan suhu yang betul. 
5. Goreng kentang sedikit demi sedikit, kira-kira 3-5 minit. Kacau selalu menggunakan sudu sehingga ia kelihatan perang keemasan. 
6. Gunakan spatula yang berlubang untuk pindahkan kerepek kentang ke atas atas dulang yang dilapisi kertas tisu. 
7. Setelah habis gorengkan semua kentang, panaskan Buttercup, madu dan sos cili bawang putih dalam kuali pada suhu sederhana-tinggi sehingga cair dan sebati. 
8. Keluarkan kertas tisu dari dulang dan taburkan campuran Buttercup tadi ke atas kerepek kentang anda. Perlahan-lahan toskan kerepek kentang anda supaya ianya dapat disaluti campuran Buttercup sepenuhnya. 
9. Kemudian, taburkan garam laut ke atas kerepek kentang anda dan siap untuk dimakan! 
Sedap ni kalau makan petang-petang dengan keluarga ;) 
Sumber: https://www.thespruceeats.com/honey-butter-chips-5180386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569053675"/>
                  </a:ext>
                </a:extLst>
              </a:tr>
            </a:tbl>
          </a:graphicData>
        </a:graphic>
      </p:graphicFrame>
      <p:sp>
        <p:nvSpPr>
          <p:cNvPr id="4" name="Text Placeholder 3">
            <a:extLst>
              <a:ext uri="{FF2B5EF4-FFF2-40B4-BE49-F238E27FC236}">
                <a16:creationId xmlns:a16="http://schemas.microsoft.com/office/drawing/2014/main" id="{437D6ADA-60CD-4DB0-826B-E9586138D9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6702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AD43-1D85-4F60-BFF9-816399E3B531}"/>
              </a:ext>
            </a:extLst>
          </p:cNvPr>
          <p:cNvSpPr>
            <a:spLocks noGrp="1"/>
          </p:cNvSpPr>
          <p:nvPr>
            <p:ph type="title"/>
          </p:nvPr>
        </p:nvSpPr>
        <p:spPr/>
        <p:txBody>
          <a:bodyPr/>
          <a:lstStyle/>
          <a:p>
            <a:r>
              <a:rPr lang="en-US"/>
              <a:t>Facebook Facebook FB - Own Posts Table I-Rate (Insights)  | Buttercup Malaysia - 3 of 23</a:t>
            </a:r>
          </a:p>
        </p:txBody>
      </p:sp>
      <p:graphicFrame>
        <p:nvGraphicFramePr>
          <p:cNvPr id="5" name="Table Placeholder 4">
            <a:extLst>
              <a:ext uri="{FF2B5EF4-FFF2-40B4-BE49-F238E27FC236}">
                <a16:creationId xmlns:a16="http://schemas.microsoft.com/office/drawing/2014/main" id="{D5E2CA1D-6C26-435A-8CCE-4CF0FE54C385}"/>
              </a:ext>
            </a:extLst>
          </p:cNvPr>
          <p:cNvGraphicFramePr>
            <a:graphicFrameLocks noGrp="1"/>
          </p:cNvGraphicFramePr>
          <p:nvPr>
            <p:ph type="tbl" sz="quarter" idx="13"/>
            <p:extLst>
              <p:ext uri="{D42A27DB-BD31-4B8C-83A1-F6EECF244321}">
                <p14:modId xmlns:p14="http://schemas.microsoft.com/office/powerpoint/2010/main" val="152536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11042145"/>
                    </a:ext>
                  </a:extLst>
                </a:gridCol>
                <a:gridCol w="740664">
                  <a:extLst>
                    <a:ext uri="{9D8B030D-6E8A-4147-A177-3AD203B41FA5}">
                      <a16:colId xmlns:a16="http://schemas.microsoft.com/office/drawing/2014/main" val="3685089938"/>
                    </a:ext>
                  </a:extLst>
                </a:gridCol>
                <a:gridCol w="740664">
                  <a:extLst>
                    <a:ext uri="{9D8B030D-6E8A-4147-A177-3AD203B41FA5}">
                      <a16:colId xmlns:a16="http://schemas.microsoft.com/office/drawing/2014/main" val="637469276"/>
                    </a:ext>
                  </a:extLst>
                </a:gridCol>
                <a:gridCol w="576072">
                  <a:extLst>
                    <a:ext uri="{9D8B030D-6E8A-4147-A177-3AD203B41FA5}">
                      <a16:colId xmlns:a16="http://schemas.microsoft.com/office/drawing/2014/main" val="4101663153"/>
                    </a:ext>
                  </a:extLst>
                </a:gridCol>
                <a:gridCol w="576072">
                  <a:extLst>
                    <a:ext uri="{9D8B030D-6E8A-4147-A177-3AD203B41FA5}">
                      <a16:colId xmlns:a16="http://schemas.microsoft.com/office/drawing/2014/main" val="1569608926"/>
                    </a:ext>
                  </a:extLst>
                </a:gridCol>
                <a:gridCol w="493776">
                  <a:extLst>
                    <a:ext uri="{9D8B030D-6E8A-4147-A177-3AD203B41FA5}">
                      <a16:colId xmlns:a16="http://schemas.microsoft.com/office/drawing/2014/main" val="2553740233"/>
                    </a:ext>
                  </a:extLst>
                </a:gridCol>
                <a:gridCol w="576072">
                  <a:extLst>
                    <a:ext uri="{9D8B030D-6E8A-4147-A177-3AD203B41FA5}">
                      <a16:colId xmlns:a16="http://schemas.microsoft.com/office/drawing/2014/main" val="2595880682"/>
                    </a:ext>
                  </a:extLst>
                </a:gridCol>
                <a:gridCol w="576072">
                  <a:extLst>
                    <a:ext uri="{9D8B030D-6E8A-4147-A177-3AD203B41FA5}">
                      <a16:colId xmlns:a16="http://schemas.microsoft.com/office/drawing/2014/main" val="1023470119"/>
                    </a:ext>
                  </a:extLst>
                </a:gridCol>
                <a:gridCol w="576072">
                  <a:extLst>
                    <a:ext uri="{9D8B030D-6E8A-4147-A177-3AD203B41FA5}">
                      <a16:colId xmlns:a16="http://schemas.microsoft.com/office/drawing/2014/main" val="1486879363"/>
                    </a:ext>
                  </a:extLst>
                </a:gridCol>
                <a:gridCol w="576072">
                  <a:extLst>
                    <a:ext uri="{9D8B030D-6E8A-4147-A177-3AD203B41FA5}">
                      <a16:colId xmlns:a16="http://schemas.microsoft.com/office/drawing/2014/main" val="605278958"/>
                    </a:ext>
                  </a:extLst>
                </a:gridCol>
                <a:gridCol w="576072">
                  <a:extLst>
                    <a:ext uri="{9D8B030D-6E8A-4147-A177-3AD203B41FA5}">
                      <a16:colId xmlns:a16="http://schemas.microsoft.com/office/drawing/2014/main" val="1014258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2573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- 2021-10-27 11:30:30</a:t>
                      </a:r>
                      <a:r>
                        <a:rPr kumimoji="0" lang="en-US" sz="1000" b="0" i="0" u="none" strike="noStrike" kern="1200" cap="none" spc="0" normalizeH="0" baseline="0" noProof="0">
                          <a:ln>
                            <a:noFill/>
                          </a:ln>
                          <a:solidFill>
                            <a:prstClr val="black"/>
                          </a:solidFill>
                          <a:effectLst/>
                          <a:uLnTx/>
                          <a:uFillTx/>
                          <a:latin typeface="+mn-lt"/>
                          <a:ea typeface="+mn-ea"/>
                          <a:cs typeface="+mn-cs"/>
                        </a:rPr>
                        <a:t>
 A little sugar goes a long way! We love what you did together with our Buttercup Margarine Spread! 
Pastikan anda pun cuba juga sebab memang sedap! Terima kasih Dixon Thum !
____________________________________
Repost: 
My favourite Buttercup brand has launched their new Buttercup margarine that is healthy and tasty.
I usually get the extra virgin olive spread variant that is full of nutrition and aroma, very rich in taste and texture too. Best is that it can easily spread on bread directly from the fridge, no need to thaw nor defrost - super convenient!
My favourite way to eat my Buttercup margarine is to sprinkle a little sugar on the margarine after spreading it on my toast. Just like how I ate it when I was a kid.
How about you?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359623483"/>
                  </a:ext>
                </a:extLst>
              </a:tr>
            </a:tbl>
          </a:graphicData>
        </a:graphic>
      </p:graphicFrame>
      <p:sp>
        <p:nvSpPr>
          <p:cNvPr id="4" name="Text Placeholder 3">
            <a:extLst>
              <a:ext uri="{FF2B5EF4-FFF2-40B4-BE49-F238E27FC236}">
                <a16:creationId xmlns:a16="http://schemas.microsoft.com/office/drawing/2014/main" id="{39392D3F-05A5-420D-BEBD-09C648FB72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1949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AAB5F-5F38-462A-9EF5-00879A86D172}"/>
              </a:ext>
            </a:extLst>
          </p:cNvPr>
          <p:cNvSpPr>
            <a:spLocks noGrp="1"/>
          </p:cNvSpPr>
          <p:nvPr>
            <p:ph type="title"/>
          </p:nvPr>
        </p:nvSpPr>
        <p:spPr/>
        <p:txBody>
          <a:bodyPr/>
          <a:lstStyle/>
          <a:p>
            <a:r>
              <a:rPr lang="en-US"/>
              <a:t>Facebook Facebook FB - Own Posts Table I-Rate (Insights)  | Buttercup Malaysia - 4 of 23</a:t>
            </a:r>
          </a:p>
        </p:txBody>
      </p:sp>
      <p:graphicFrame>
        <p:nvGraphicFramePr>
          <p:cNvPr id="5" name="Table Placeholder 4">
            <a:extLst>
              <a:ext uri="{FF2B5EF4-FFF2-40B4-BE49-F238E27FC236}">
                <a16:creationId xmlns:a16="http://schemas.microsoft.com/office/drawing/2014/main" id="{7C2C4C9A-E993-4DC9-B804-395B08CF2474}"/>
              </a:ext>
            </a:extLst>
          </p:cNvPr>
          <p:cNvGraphicFramePr>
            <a:graphicFrameLocks noGrp="1"/>
          </p:cNvGraphicFramePr>
          <p:nvPr>
            <p:ph type="tbl" sz="quarter" idx="13"/>
            <p:extLst>
              <p:ext uri="{D42A27DB-BD31-4B8C-83A1-F6EECF244321}">
                <p14:modId xmlns:p14="http://schemas.microsoft.com/office/powerpoint/2010/main" val="326205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64027486"/>
                    </a:ext>
                  </a:extLst>
                </a:gridCol>
                <a:gridCol w="740664">
                  <a:extLst>
                    <a:ext uri="{9D8B030D-6E8A-4147-A177-3AD203B41FA5}">
                      <a16:colId xmlns:a16="http://schemas.microsoft.com/office/drawing/2014/main" val="442589658"/>
                    </a:ext>
                  </a:extLst>
                </a:gridCol>
                <a:gridCol w="740664">
                  <a:extLst>
                    <a:ext uri="{9D8B030D-6E8A-4147-A177-3AD203B41FA5}">
                      <a16:colId xmlns:a16="http://schemas.microsoft.com/office/drawing/2014/main" val="601035889"/>
                    </a:ext>
                  </a:extLst>
                </a:gridCol>
                <a:gridCol w="576072">
                  <a:extLst>
                    <a:ext uri="{9D8B030D-6E8A-4147-A177-3AD203B41FA5}">
                      <a16:colId xmlns:a16="http://schemas.microsoft.com/office/drawing/2014/main" val="2491767613"/>
                    </a:ext>
                  </a:extLst>
                </a:gridCol>
                <a:gridCol w="576072">
                  <a:extLst>
                    <a:ext uri="{9D8B030D-6E8A-4147-A177-3AD203B41FA5}">
                      <a16:colId xmlns:a16="http://schemas.microsoft.com/office/drawing/2014/main" val="4020464909"/>
                    </a:ext>
                  </a:extLst>
                </a:gridCol>
                <a:gridCol w="493776">
                  <a:extLst>
                    <a:ext uri="{9D8B030D-6E8A-4147-A177-3AD203B41FA5}">
                      <a16:colId xmlns:a16="http://schemas.microsoft.com/office/drawing/2014/main" val="1060092338"/>
                    </a:ext>
                  </a:extLst>
                </a:gridCol>
                <a:gridCol w="576072">
                  <a:extLst>
                    <a:ext uri="{9D8B030D-6E8A-4147-A177-3AD203B41FA5}">
                      <a16:colId xmlns:a16="http://schemas.microsoft.com/office/drawing/2014/main" val="681330126"/>
                    </a:ext>
                  </a:extLst>
                </a:gridCol>
                <a:gridCol w="576072">
                  <a:extLst>
                    <a:ext uri="{9D8B030D-6E8A-4147-A177-3AD203B41FA5}">
                      <a16:colId xmlns:a16="http://schemas.microsoft.com/office/drawing/2014/main" val="1464420450"/>
                    </a:ext>
                  </a:extLst>
                </a:gridCol>
                <a:gridCol w="576072">
                  <a:extLst>
                    <a:ext uri="{9D8B030D-6E8A-4147-A177-3AD203B41FA5}">
                      <a16:colId xmlns:a16="http://schemas.microsoft.com/office/drawing/2014/main" val="1898763581"/>
                    </a:ext>
                  </a:extLst>
                </a:gridCol>
                <a:gridCol w="576072">
                  <a:extLst>
                    <a:ext uri="{9D8B030D-6E8A-4147-A177-3AD203B41FA5}">
                      <a16:colId xmlns:a16="http://schemas.microsoft.com/office/drawing/2014/main" val="463290871"/>
                    </a:ext>
                  </a:extLst>
                </a:gridCol>
                <a:gridCol w="576072">
                  <a:extLst>
                    <a:ext uri="{9D8B030D-6E8A-4147-A177-3AD203B41FA5}">
                      <a16:colId xmlns:a16="http://schemas.microsoft.com/office/drawing/2014/main" val="68218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4190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- 2021-10-26 11:00:39</a:t>
                      </a:r>
                      <a:r>
                        <a:rPr kumimoji="0" lang="en-US" sz="1000" b="0" i="0" u="none" strike="noStrike" kern="1200" cap="none" spc="0" normalizeH="0" baseline="0" noProof="0">
                          <a:ln>
                            <a:noFill/>
                          </a:ln>
                          <a:solidFill>
                            <a:prstClr val="black"/>
                          </a:solidFill>
                          <a:effectLst/>
                          <a:uLnTx/>
                          <a:uFillTx/>
                          <a:latin typeface="+mn-lt"/>
                          <a:ea typeface="+mn-ea"/>
                          <a:cs typeface="+mn-cs"/>
                        </a:rPr>
                        <a:t>
 Bahan yang kita pilih akan memberikan impak yang berbeza terhadap makanan kita. 
Gunakanlah Buttercup! 
Buttercup Luxury Spread ialah jenama No. 1 Malaysia, ianya pilihan turun temurun, bebas lemak trans dan kaya dengan vitamin! Pastinya akan memberikan impak yang berbeza terhadap makanan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extLst>
                  <a:ext uri="{0D108BD9-81ED-4DB2-BD59-A6C34878D82A}">
                    <a16:rowId xmlns:a16="http://schemas.microsoft.com/office/drawing/2014/main" val="289953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Buttercup Malaysia - 2021-10-25 17:52:27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9039077"/>
                  </a:ext>
                </a:extLst>
              </a:tr>
            </a:tbl>
          </a:graphicData>
        </a:graphic>
      </p:graphicFrame>
      <p:sp>
        <p:nvSpPr>
          <p:cNvPr id="4" name="Text Placeholder 3">
            <a:extLst>
              <a:ext uri="{FF2B5EF4-FFF2-40B4-BE49-F238E27FC236}">
                <a16:creationId xmlns:a16="http://schemas.microsoft.com/office/drawing/2014/main" id="{F08C7068-50E5-40D5-9C19-9F768507DE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61467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62B23-DD1C-43B5-842D-3BD9D789E0CF}"/>
              </a:ext>
            </a:extLst>
          </p:cNvPr>
          <p:cNvSpPr>
            <a:spLocks noGrp="1"/>
          </p:cNvSpPr>
          <p:nvPr>
            <p:ph type="title"/>
          </p:nvPr>
        </p:nvSpPr>
        <p:spPr/>
        <p:txBody>
          <a:bodyPr/>
          <a:lstStyle/>
          <a:p>
            <a:r>
              <a:rPr lang="en-US"/>
              <a:t>Facebook Facebook FB - Own Posts Table I-Rate (Insights)  | Buttercup Malaysia - 5 of 23</a:t>
            </a:r>
          </a:p>
        </p:txBody>
      </p:sp>
      <p:graphicFrame>
        <p:nvGraphicFramePr>
          <p:cNvPr id="5" name="Table Placeholder 4">
            <a:extLst>
              <a:ext uri="{FF2B5EF4-FFF2-40B4-BE49-F238E27FC236}">
                <a16:creationId xmlns:a16="http://schemas.microsoft.com/office/drawing/2014/main" id="{3519E36F-E465-4B7A-A2A3-FFAE77C3F417}"/>
              </a:ext>
            </a:extLst>
          </p:cNvPr>
          <p:cNvGraphicFramePr>
            <a:graphicFrameLocks noGrp="1"/>
          </p:cNvGraphicFramePr>
          <p:nvPr>
            <p:ph type="tbl" sz="quarter" idx="13"/>
            <p:extLst>
              <p:ext uri="{D42A27DB-BD31-4B8C-83A1-F6EECF244321}">
                <p14:modId xmlns:p14="http://schemas.microsoft.com/office/powerpoint/2010/main" val="2562438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31714506"/>
                    </a:ext>
                  </a:extLst>
                </a:gridCol>
                <a:gridCol w="740664">
                  <a:extLst>
                    <a:ext uri="{9D8B030D-6E8A-4147-A177-3AD203B41FA5}">
                      <a16:colId xmlns:a16="http://schemas.microsoft.com/office/drawing/2014/main" val="2291483801"/>
                    </a:ext>
                  </a:extLst>
                </a:gridCol>
                <a:gridCol w="740664">
                  <a:extLst>
                    <a:ext uri="{9D8B030D-6E8A-4147-A177-3AD203B41FA5}">
                      <a16:colId xmlns:a16="http://schemas.microsoft.com/office/drawing/2014/main" val="1463339610"/>
                    </a:ext>
                  </a:extLst>
                </a:gridCol>
                <a:gridCol w="576072">
                  <a:extLst>
                    <a:ext uri="{9D8B030D-6E8A-4147-A177-3AD203B41FA5}">
                      <a16:colId xmlns:a16="http://schemas.microsoft.com/office/drawing/2014/main" val="1689226463"/>
                    </a:ext>
                  </a:extLst>
                </a:gridCol>
                <a:gridCol w="576072">
                  <a:extLst>
                    <a:ext uri="{9D8B030D-6E8A-4147-A177-3AD203B41FA5}">
                      <a16:colId xmlns:a16="http://schemas.microsoft.com/office/drawing/2014/main" val="2614857245"/>
                    </a:ext>
                  </a:extLst>
                </a:gridCol>
                <a:gridCol w="493776">
                  <a:extLst>
                    <a:ext uri="{9D8B030D-6E8A-4147-A177-3AD203B41FA5}">
                      <a16:colId xmlns:a16="http://schemas.microsoft.com/office/drawing/2014/main" val="2686224221"/>
                    </a:ext>
                  </a:extLst>
                </a:gridCol>
                <a:gridCol w="576072">
                  <a:extLst>
                    <a:ext uri="{9D8B030D-6E8A-4147-A177-3AD203B41FA5}">
                      <a16:colId xmlns:a16="http://schemas.microsoft.com/office/drawing/2014/main" val="3747407085"/>
                    </a:ext>
                  </a:extLst>
                </a:gridCol>
                <a:gridCol w="576072">
                  <a:extLst>
                    <a:ext uri="{9D8B030D-6E8A-4147-A177-3AD203B41FA5}">
                      <a16:colId xmlns:a16="http://schemas.microsoft.com/office/drawing/2014/main" val="4177425725"/>
                    </a:ext>
                  </a:extLst>
                </a:gridCol>
                <a:gridCol w="576072">
                  <a:extLst>
                    <a:ext uri="{9D8B030D-6E8A-4147-A177-3AD203B41FA5}">
                      <a16:colId xmlns:a16="http://schemas.microsoft.com/office/drawing/2014/main" val="3394570565"/>
                    </a:ext>
                  </a:extLst>
                </a:gridCol>
                <a:gridCol w="576072">
                  <a:extLst>
                    <a:ext uri="{9D8B030D-6E8A-4147-A177-3AD203B41FA5}">
                      <a16:colId xmlns:a16="http://schemas.microsoft.com/office/drawing/2014/main" val="1611486161"/>
                    </a:ext>
                  </a:extLst>
                </a:gridCol>
                <a:gridCol w="576072">
                  <a:extLst>
                    <a:ext uri="{9D8B030D-6E8A-4147-A177-3AD203B41FA5}">
                      <a16:colId xmlns:a16="http://schemas.microsoft.com/office/drawing/2014/main" val="340458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7688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- 2021-10-24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JAWAB &amp; MENANG!
Jawab soalan dalam video ini dan berpeluang untuk menangi e-baucar bernilai RM10!
Ikuti langkah mudah ini: 
1. Jawab soalan dan hantarkan jawapan di ruangan komen. 
2. Pastikan anda LIKE Facebook Buttercup
3. Share dan tag 3 rakan-rakan anda! 
Hanya 3 pemenang bertuah yang akan dipilih 
untuk memenangi e-baucar bernilai RM10. Jangan lepaskan peluang anda! 
Peraduan tamat pada: 31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268738993"/>
                  </a:ext>
                </a:extLst>
              </a:tr>
            </a:tbl>
          </a:graphicData>
        </a:graphic>
      </p:graphicFrame>
      <p:sp>
        <p:nvSpPr>
          <p:cNvPr id="4" name="Text Placeholder 3">
            <a:extLst>
              <a:ext uri="{FF2B5EF4-FFF2-40B4-BE49-F238E27FC236}">
                <a16:creationId xmlns:a16="http://schemas.microsoft.com/office/drawing/2014/main" id="{03F4A443-6398-4CBE-972B-79CDA8510F9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8010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4B680-3EF8-458C-8106-0C83FFB7356E}"/>
              </a:ext>
            </a:extLst>
          </p:cNvPr>
          <p:cNvSpPr>
            <a:spLocks noGrp="1"/>
          </p:cNvSpPr>
          <p:nvPr>
            <p:ph type="title"/>
          </p:nvPr>
        </p:nvSpPr>
        <p:spPr/>
        <p:txBody>
          <a:bodyPr/>
          <a:lstStyle/>
          <a:p>
            <a:r>
              <a:rPr lang="en-US"/>
              <a:t>Facebook Facebook FB - Own Posts Table I-Rate (Insights)  | Buttercup Malaysia - 6 of 23</a:t>
            </a:r>
          </a:p>
        </p:txBody>
      </p:sp>
      <p:graphicFrame>
        <p:nvGraphicFramePr>
          <p:cNvPr id="5" name="Table Placeholder 4">
            <a:extLst>
              <a:ext uri="{FF2B5EF4-FFF2-40B4-BE49-F238E27FC236}">
                <a16:creationId xmlns:a16="http://schemas.microsoft.com/office/drawing/2014/main" id="{2141DDBC-C9F9-4286-8001-D4DCFC364714}"/>
              </a:ext>
            </a:extLst>
          </p:cNvPr>
          <p:cNvGraphicFramePr>
            <a:graphicFrameLocks noGrp="1"/>
          </p:cNvGraphicFramePr>
          <p:nvPr>
            <p:ph type="tbl" sz="quarter" idx="13"/>
            <p:extLst>
              <p:ext uri="{D42A27DB-BD31-4B8C-83A1-F6EECF244321}">
                <p14:modId xmlns:p14="http://schemas.microsoft.com/office/powerpoint/2010/main" val="263357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67104325"/>
                    </a:ext>
                  </a:extLst>
                </a:gridCol>
                <a:gridCol w="740664">
                  <a:extLst>
                    <a:ext uri="{9D8B030D-6E8A-4147-A177-3AD203B41FA5}">
                      <a16:colId xmlns:a16="http://schemas.microsoft.com/office/drawing/2014/main" val="1922298252"/>
                    </a:ext>
                  </a:extLst>
                </a:gridCol>
                <a:gridCol w="740664">
                  <a:extLst>
                    <a:ext uri="{9D8B030D-6E8A-4147-A177-3AD203B41FA5}">
                      <a16:colId xmlns:a16="http://schemas.microsoft.com/office/drawing/2014/main" val="562271100"/>
                    </a:ext>
                  </a:extLst>
                </a:gridCol>
                <a:gridCol w="576072">
                  <a:extLst>
                    <a:ext uri="{9D8B030D-6E8A-4147-A177-3AD203B41FA5}">
                      <a16:colId xmlns:a16="http://schemas.microsoft.com/office/drawing/2014/main" val="482792069"/>
                    </a:ext>
                  </a:extLst>
                </a:gridCol>
                <a:gridCol w="576072">
                  <a:extLst>
                    <a:ext uri="{9D8B030D-6E8A-4147-A177-3AD203B41FA5}">
                      <a16:colId xmlns:a16="http://schemas.microsoft.com/office/drawing/2014/main" val="4098474495"/>
                    </a:ext>
                  </a:extLst>
                </a:gridCol>
                <a:gridCol w="493776">
                  <a:extLst>
                    <a:ext uri="{9D8B030D-6E8A-4147-A177-3AD203B41FA5}">
                      <a16:colId xmlns:a16="http://schemas.microsoft.com/office/drawing/2014/main" val="601466454"/>
                    </a:ext>
                  </a:extLst>
                </a:gridCol>
                <a:gridCol w="576072">
                  <a:extLst>
                    <a:ext uri="{9D8B030D-6E8A-4147-A177-3AD203B41FA5}">
                      <a16:colId xmlns:a16="http://schemas.microsoft.com/office/drawing/2014/main" val="3661000177"/>
                    </a:ext>
                  </a:extLst>
                </a:gridCol>
                <a:gridCol w="576072">
                  <a:extLst>
                    <a:ext uri="{9D8B030D-6E8A-4147-A177-3AD203B41FA5}">
                      <a16:colId xmlns:a16="http://schemas.microsoft.com/office/drawing/2014/main" val="3495010610"/>
                    </a:ext>
                  </a:extLst>
                </a:gridCol>
                <a:gridCol w="576072">
                  <a:extLst>
                    <a:ext uri="{9D8B030D-6E8A-4147-A177-3AD203B41FA5}">
                      <a16:colId xmlns:a16="http://schemas.microsoft.com/office/drawing/2014/main" val="3377104507"/>
                    </a:ext>
                  </a:extLst>
                </a:gridCol>
                <a:gridCol w="576072">
                  <a:extLst>
                    <a:ext uri="{9D8B030D-6E8A-4147-A177-3AD203B41FA5}">
                      <a16:colId xmlns:a16="http://schemas.microsoft.com/office/drawing/2014/main" val="414280584"/>
                    </a:ext>
                  </a:extLst>
                </a:gridCol>
                <a:gridCol w="576072">
                  <a:extLst>
                    <a:ext uri="{9D8B030D-6E8A-4147-A177-3AD203B41FA5}">
                      <a16:colId xmlns:a16="http://schemas.microsoft.com/office/drawing/2014/main" val="276477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545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- 2021-10-22 17:00:42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Nak menang baucar shopping secara PERCUMA?! Jom join peraduan Buttercup! 
Agak-agak apa jawapan kepada teka-teki ini ya?  
Ikuti langkah mudah ini: 
1. Pastikan anda LIKE Facebook Buttercup.
2. Berikan jawapan teka-teki ini di ruangan komen.
3. Share dan Tag 5 rakan-rakan anda! 
Hanya 3 pemenang bertuah yang akan dipilih 
untuk memenangi baucar shopping bernilai RM50! Jangan lepaskan peluang anda! 
Peraduan tamat pada: 29 Oktober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3606574192"/>
                  </a:ext>
                </a:extLst>
              </a:tr>
            </a:tbl>
          </a:graphicData>
        </a:graphic>
      </p:graphicFrame>
      <p:sp>
        <p:nvSpPr>
          <p:cNvPr id="4" name="Text Placeholder 3">
            <a:extLst>
              <a:ext uri="{FF2B5EF4-FFF2-40B4-BE49-F238E27FC236}">
                <a16:creationId xmlns:a16="http://schemas.microsoft.com/office/drawing/2014/main" id="{46800F5F-9AC3-40CA-81F4-08D27FFC815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9370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D825-26FF-413B-BD3B-0170899A5738}"/>
              </a:ext>
            </a:extLst>
          </p:cNvPr>
          <p:cNvSpPr>
            <a:spLocks noGrp="1"/>
          </p:cNvSpPr>
          <p:nvPr>
            <p:ph type="title"/>
          </p:nvPr>
        </p:nvSpPr>
        <p:spPr/>
        <p:txBody>
          <a:bodyPr/>
          <a:lstStyle/>
          <a:p>
            <a:r>
              <a:rPr lang="en-US"/>
              <a:t>Facebook Facebook FB - Own Posts Table I-Rate (Insights)  | Buttercup Malaysia - 7 of 23</a:t>
            </a:r>
          </a:p>
        </p:txBody>
      </p:sp>
      <p:graphicFrame>
        <p:nvGraphicFramePr>
          <p:cNvPr id="5" name="Table Placeholder 4">
            <a:extLst>
              <a:ext uri="{FF2B5EF4-FFF2-40B4-BE49-F238E27FC236}">
                <a16:creationId xmlns:a16="http://schemas.microsoft.com/office/drawing/2014/main" id="{7868F885-7884-404B-AE3A-25BA5C2D2581}"/>
              </a:ext>
            </a:extLst>
          </p:cNvPr>
          <p:cNvGraphicFramePr>
            <a:graphicFrameLocks noGrp="1"/>
          </p:cNvGraphicFramePr>
          <p:nvPr>
            <p:ph type="tbl" sz="quarter" idx="13"/>
            <p:extLst>
              <p:ext uri="{D42A27DB-BD31-4B8C-83A1-F6EECF244321}">
                <p14:modId xmlns:p14="http://schemas.microsoft.com/office/powerpoint/2010/main" val="1285284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89184722"/>
                    </a:ext>
                  </a:extLst>
                </a:gridCol>
                <a:gridCol w="740664">
                  <a:extLst>
                    <a:ext uri="{9D8B030D-6E8A-4147-A177-3AD203B41FA5}">
                      <a16:colId xmlns:a16="http://schemas.microsoft.com/office/drawing/2014/main" val="671418851"/>
                    </a:ext>
                  </a:extLst>
                </a:gridCol>
                <a:gridCol w="740664">
                  <a:extLst>
                    <a:ext uri="{9D8B030D-6E8A-4147-A177-3AD203B41FA5}">
                      <a16:colId xmlns:a16="http://schemas.microsoft.com/office/drawing/2014/main" val="2838503275"/>
                    </a:ext>
                  </a:extLst>
                </a:gridCol>
                <a:gridCol w="576072">
                  <a:extLst>
                    <a:ext uri="{9D8B030D-6E8A-4147-A177-3AD203B41FA5}">
                      <a16:colId xmlns:a16="http://schemas.microsoft.com/office/drawing/2014/main" val="1043994137"/>
                    </a:ext>
                  </a:extLst>
                </a:gridCol>
                <a:gridCol w="576072">
                  <a:extLst>
                    <a:ext uri="{9D8B030D-6E8A-4147-A177-3AD203B41FA5}">
                      <a16:colId xmlns:a16="http://schemas.microsoft.com/office/drawing/2014/main" val="893383265"/>
                    </a:ext>
                  </a:extLst>
                </a:gridCol>
                <a:gridCol w="493776">
                  <a:extLst>
                    <a:ext uri="{9D8B030D-6E8A-4147-A177-3AD203B41FA5}">
                      <a16:colId xmlns:a16="http://schemas.microsoft.com/office/drawing/2014/main" val="2993001798"/>
                    </a:ext>
                  </a:extLst>
                </a:gridCol>
                <a:gridCol w="576072">
                  <a:extLst>
                    <a:ext uri="{9D8B030D-6E8A-4147-A177-3AD203B41FA5}">
                      <a16:colId xmlns:a16="http://schemas.microsoft.com/office/drawing/2014/main" val="3913408969"/>
                    </a:ext>
                  </a:extLst>
                </a:gridCol>
                <a:gridCol w="576072">
                  <a:extLst>
                    <a:ext uri="{9D8B030D-6E8A-4147-A177-3AD203B41FA5}">
                      <a16:colId xmlns:a16="http://schemas.microsoft.com/office/drawing/2014/main" val="3487569336"/>
                    </a:ext>
                  </a:extLst>
                </a:gridCol>
                <a:gridCol w="576072">
                  <a:extLst>
                    <a:ext uri="{9D8B030D-6E8A-4147-A177-3AD203B41FA5}">
                      <a16:colId xmlns:a16="http://schemas.microsoft.com/office/drawing/2014/main" val="2777512612"/>
                    </a:ext>
                  </a:extLst>
                </a:gridCol>
                <a:gridCol w="576072">
                  <a:extLst>
                    <a:ext uri="{9D8B030D-6E8A-4147-A177-3AD203B41FA5}">
                      <a16:colId xmlns:a16="http://schemas.microsoft.com/office/drawing/2014/main" val="4120446191"/>
                    </a:ext>
                  </a:extLst>
                </a:gridCol>
                <a:gridCol w="576072">
                  <a:extLst>
                    <a:ext uri="{9D8B030D-6E8A-4147-A177-3AD203B41FA5}">
                      <a16:colId xmlns:a16="http://schemas.microsoft.com/office/drawing/2014/main" val="226512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7162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- 2021-10-22 10:00:47</a:t>
                      </a:r>
                      <a:r>
                        <a:rPr kumimoji="0" lang="en-US" sz="1000" b="0" i="0" u="none" strike="noStrike" kern="1200" cap="none" spc="0" normalizeH="0" baseline="0" noProof="0">
                          <a:ln>
                            <a:noFill/>
                          </a:ln>
                          <a:solidFill>
                            <a:prstClr val="black"/>
                          </a:solidFill>
                          <a:effectLst/>
                          <a:uLnTx/>
                          <a:uFillTx/>
                          <a:latin typeface="+mn-lt"/>
                          <a:ea typeface="+mn-ea"/>
                          <a:cs typeface="+mn-cs"/>
                        </a:rPr>
                        <a:t>
 Kami dengar anda! Ramai yang nak tahu resipi scones Buttercup haritu kan? Jom Buttercup kongsikan di bawah! 
Jangan lupa kongsikan gambar scones anda di ruangan komen! dan jangan lupa untuk LIKE Buttercup jika anda suka resipi ini! Nantikan lebih banyak resipi yang menarik dan sedap di halaman Facebook Buttercup! 
#ResipiButtercup #SedapDenganButtercup #HomemadeWithLove
Scones Buttercup
Bahan-bahan: 
28g Buttercup
2 cawan tepung serbaguna 
4 sudu kecil serbuk penaik 
1/2 sudu kecil garam 
1/4 cawan gula 
2/3 cawan susu penuh
1 biji telur 
Arahan: 
1. Panaskan ketuhar pada suhu 218°C.
2. Campurkan tepung, serbuk penaik, garam dan gula dan kacau sehingga sebati. 
3. Masukkan Buttercup dan kacaukan lagi sehingga Buttercup sebati dengan adunan. Kemudian, pindahkan ke dalam mangkuk yang besar. 
4. Dalam mangkuk kecil, pukul susu dan telur bersama. Simpankan 2 sudu besar campuran telur untuk dijadikan sebagai sapuan nanti dan masukkan selebihnya ke dalam adunan tadi dan kacau sehingga sebati sehingga kelihatan seperti doh. 
5. Taburkan sedikit tepung di atas meja dan uli doh kira-kira 10 kali sehingga doh menjadi bentuk bola. Pastikan anda tidak uli terlalu banyak kerana doh mungkin mejadi lebih keras dan tidak naik. 
6. Ratakan doh setebal 1 inci dan gunakan pemotong bulat berukuran 2.5" untuk memotong doh dalam 7 bulatan. Uli sekali lagi lebihan doh yang ada, ratakan dan potong lagi menjadi dua bulatan. 
7. Letakkan scones anda di atas kertas minyak dan sapukan campuran telur yang diketepikan tadi ke atas scones.
8. Bakar selama 13-15 minit sehingga ia naik dan berwarna perang keemasan. 
Siap! Anda boleh nikmatinya dengan Buttercup dan jem strawberi.
Sumber: https://www.fifteenspatulas.com/english-style-scones/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3995407300"/>
                  </a:ext>
                </a:extLst>
              </a:tr>
            </a:tbl>
          </a:graphicData>
        </a:graphic>
      </p:graphicFrame>
      <p:sp>
        <p:nvSpPr>
          <p:cNvPr id="4" name="Text Placeholder 3">
            <a:extLst>
              <a:ext uri="{FF2B5EF4-FFF2-40B4-BE49-F238E27FC236}">
                <a16:creationId xmlns:a16="http://schemas.microsoft.com/office/drawing/2014/main" id="{E563546E-7FF2-429B-8F2D-7FD862BBE1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2889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C57F6-D986-422F-8FDE-6FD67D9E7F34}"/>
              </a:ext>
            </a:extLst>
          </p:cNvPr>
          <p:cNvSpPr>
            <a:spLocks noGrp="1"/>
          </p:cNvSpPr>
          <p:nvPr>
            <p:ph type="title"/>
          </p:nvPr>
        </p:nvSpPr>
        <p:spPr/>
        <p:txBody>
          <a:bodyPr/>
          <a:lstStyle/>
          <a:p>
            <a:r>
              <a:rPr lang="en-US"/>
              <a:t>Facebook Facebook FB - Own Posts Table I-Rate (Insights)  | Buttercup Malaysia - 8 of 23</a:t>
            </a:r>
          </a:p>
        </p:txBody>
      </p:sp>
      <p:graphicFrame>
        <p:nvGraphicFramePr>
          <p:cNvPr id="5" name="Table Placeholder 4">
            <a:extLst>
              <a:ext uri="{FF2B5EF4-FFF2-40B4-BE49-F238E27FC236}">
                <a16:creationId xmlns:a16="http://schemas.microsoft.com/office/drawing/2014/main" id="{3606F4D0-2215-4D50-9305-06ABF3754FA1}"/>
              </a:ext>
            </a:extLst>
          </p:cNvPr>
          <p:cNvGraphicFramePr>
            <a:graphicFrameLocks noGrp="1"/>
          </p:cNvGraphicFramePr>
          <p:nvPr>
            <p:ph type="tbl" sz="quarter" idx="13"/>
            <p:extLst>
              <p:ext uri="{D42A27DB-BD31-4B8C-83A1-F6EECF244321}">
                <p14:modId xmlns:p14="http://schemas.microsoft.com/office/powerpoint/2010/main" val="393313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81977592"/>
                    </a:ext>
                  </a:extLst>
                </a:gridCol>
                <a:gridCol w="740664">
                  <a:extLst>
                    <a:ext uri="{9D8B030D-6E8A-4147-A177-3AD203B41FA5}">
                      <a16:colId xmlns:a16="http://schemas.microsoft.com/office/drawing/2014/main" val="567916599"/>
                    </a:ext>
                  </a:extLst>
                </a:gridCol>
                <a:gridCol w="740664">
                  <a:extLst>
                    <a:ext uri="{9D8B030D-6E8A-4147-A177-3AD203B41FA5}">
                      <a16:colId xmlns:a16="http://schemas.microsoft.com/office/drawing/2014/main" val="2443460575"/>
                    </a:ext>
                  </a:extLst>
                </a:gridCol>
                <a:gridCol w="576072">
                  <a:extLst>
                    <a:ext uri="{9D8B030D-6E8A-4147-A177-3AD203B41FA5}">
                      <a16:colId xmlns:a16="http://schemas.microsoft.com/office/drawing/2014/main" val="1151508057"/>
                    </a:ext>
                  </a:extLst>
                </a:gridCol>
                <a:gridCol w="576072">
                  <a:extLst>
                    <a:ext uri="{9D8B030D-6E8A-4147-A177-3AD203B41FA5}">
                      <a16:colId xmlns:a16="http://schemas.microsoft.com/office/drawing/2014/main" val="1009494222"/>
                    </a:ext>
                  </a:extLst>
                </a:gridCol>
                <a:gridCol w="493776">
                  <a:extLst>
                    <a:ext uri="{9D8B030D-6E8A-4147-A177-3AD203B41FA5}">
                      <a16:colId xmlns:a16="http://schemas.microsoft.com/office/drawing/2014/main" val="4005738942"/>
                    </a:ext>
                  </a:extLst>
                </a:gridCol>
                <a:gridCol w="576072">
                  <a:extLst>
                    <a:ext uri="{9D8B030D-6E8A-4147-A177-3AD203B41FA5}">
                      <a16:colId xmlns:a16="http://schemas.microsoft.com/office/drawing/2014/main" val="393451399"/>
                    </a:ext>
                  </a:extLst>
                </a:gridCol>
                <a:gridCol w="576072">
                  <a:extLst>
                    <a:ext uri="{9D8B030D-6E8A-4147-A177-3AD203B41FA5}">
                      <a16:colId xmlns:a16="http://schemas.microsoft.com/office/drawing/2014/main" val="2307055384"/>
                    </a:ext>
                  </a:extLst>
                </a:gridCol>
                <a:gridCol w="576072">
                  <a:extLst>
                    <a:ext uri="{9D8B030D-6E8A-4147-A177-3AD203B41FA5}">
                      <a16:colId xmlns:a16="http://schemas.microsoft.com/office/drawing/2014/main" val="540413387"/>
                    </a:ext>
                  </a:extLst>
                </a:gridCol>
                <a:gridCol w="576072">
                  <a:extLst>
                    <a:ext uri="{9D8B030D-6E8A-4147-A177-3AD203B41FA5}">
                      <a16:colId xmlns:a16="http://schemas.microsoft.com/office/drawing/2014/main" val="263969986"/>
                    </a:ext>
                  </a:extLst>
                </a:gridCol>
                <a:gridCol w="576072">
                  <a:extLst>
                    <a:ext uri="{9D8B030D-6E8A-4147-A177-3AD203B41FA5}">
                      <a16:colId xmlns:a16="http://schemas.microsoft.com/office/drawing/2014/main" val="2159141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5603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- 2021-10-21 11:00:59</a:t>
                      </a:r>
                      <a:r>
                        <a:rPr kumimoji="0" lang="en-US" sz="1000" b="0" i="0" u="none" strike="noStrike" kern="1200" cap="none" spc="0" normalizeH="0" baseline="0" noProof="0">
                          <a:ln>
                            <a:noFill/>
                          </a:ln>
                          <a:solidFill>
                            <a:prstClr val="black"/>
                          </a:solidFill>
                          <a:effectLst/>
                          <a:uLnTx/>
                          <a:uFillTx/>
                          <a:latin typeface="+mn-lt"/>
                          <a:ea typeface="+mn-ea"/>
                          <a:cs typeface="+mn-cs"/>
                        </a:rPr>
                        <a:t>
 Xie xie yyyue_0210 !
Breakfast won't ever be the same once you tried Buttercup Margarine Spread! 
________________________________________
Repost: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我最喜歡的</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牌子推出了新的</a:t>
                      </a:r>
                      <a:r>
                        <a:rPr kumimoji="0" lang="en-US" sz="1000" b="0" i="0" u="none" strike="noStrike" kern="1200" cap="none" spc="0" normalizeH="0" baseline="0" noProof="0">
                          <a:ln>
                            <a:noFill/>
                          </a:ln>
                          <a:solidFill>
                            <a:prstClr val="black"/>
                          </a:solidFill>
                          <a:effectLst/>
                          <a:uLnTx/>
                          <a:uFillTx/>
                          <a:latin typeface="+mn-lt"/>
                          <a:ea typeface="+mn-ea"/>
                          <a:cs typeface="+mn-cs"/>
                        </a:rPr>
                        <a:t>Buttercup margarine，</a:t>
                      </a:r>
                      <a:r>
                        <a:rPr kumimoji="0" lang="ja-JP" altLang="en-US" sz="1000" b="0" i="0" u="none" strike="noStrike" kern="1200" cap="none" spc="0" normalizeH="0" baseline="0" noProof="0">
                          <a:ln>
                            <a:noFill/>
                          </a:ln>
                          <a:solidFill>
                            <a:prstClr val="black"/>
                          </a:solidFill>
                          <a:effectLst/>
                          <a:uLnTx/>
                          <a:uFillTx/>
                          <a:latin typeface="+mn-lt"/>
                          <a:ea typeface="+mn-ea"/>
                          <a:cs typeface="+mn-cs"/>
                        </a:rPr>
                        <a:t>健康又美味</a:t>
                      </a:r>
                      <a:r>
                        <a:rPr kumimoji="0" lang="en-US" sz="1000" b="0" i="0" u="none" strike="noStrike" kern="1200" cap="none" spc="0" normalizeH="0" baseline="0" noProof="0">
                          <a:ln>
                            <a:noFill/>
                          </a:ln>
                          <a:solidFill>
                            <a:prstClr val="black"/>
                          </a:solidFill>
                          <a:effectLst/>
                          <a:uLnTx/>
                          <a:uFillTx/>
                          <a:latin typeface="+mn-lt"/>
                          <a:ea typeface="+mn-ea"/>
                          <a:cs typeface="+mn-cs"/>
                        </a:rPr>
                        <a:t>😋
Buttercup Margarine Spread</a:t>
                      </a:r>
                      <a:r>
                        <a:rPr kumimoji="0" lang="ja-JP" altLang="en-US" sz="1000" b="0" i="0" u="none" strike="noStrike" kern="1200" cap="none" spc="0" normalizeH="0" baseline="0" noProof="0">
                          <a:ln>
                            <a:noFill/>
                          </a:ln>
                          <a:solidFill>
                            <a:prstClr val="black"/>
                          </a:solidFill>
                          <a:effectLst/>
                          <a:uLnTx/>
                          <a:uFillTx/>
                          <a:latin typeface="+mn-lt"/>
                          <a:ea typeface="+mn-ea"/>
                          <a:cs typeface="+mn-cs"/>
                        </a:rPr>
                        <a:t>價格實惠，而且也可以做一份简单又营养的快速早餐！❤️
最重要的是</a:t>
                      </a:r>
                      <a:r>
                        <a:rPr kumimoji="0" lang="en-US" sz="1000" b="0" i="0" u="none" strike="noStrike" kern="1200" cap="none" spc="0" normalizeH="0" baseline="0" noProof="0">
                          <a:ln>
                            <a:noFill/>
                          </a:ln>
                          <a:solidFill>
                            <a:prstClr val="black"/>
                          </a:solidFill>
                          <a:effectLst/>
                          <a:uLnTx/>
                          <a:uFillTx/>
                          <a:latin typeface="+mn-lt"/>
                          <a:ea typeface="+mn-ea"/>
                          <a:cs typeface="+mn-cs"/>
                        </a:rPr>
                        <a:t>Buttercup Margarine Spread</a:t>
                      </a:r>
                      <a:r>
                        <a:rPr kumimoji="0" lang="ja-JP" altLang="en-US" sz="1000" b="0" i="0" u="none" strike="noStrike" kern="1200" cap="none" spc="0" normalizeH="0" baseline="0" noProof="0">
                          <a:ln>
                            <a:noFill/>
                          </a:ln>
                          <a:solidFill>
                            <a:prstClr val="black"/>
                          </a:solidFill>
                          <a:effectLst/>
                          <a:uLnTx/>
                          <a:uFillTx/>
                          <a:latin typeface="+mn-lt"/>
                          <a:ea typeface="+mn-ea"/>
                          <a:cs typeface="+mn-cs"/>
                        </a:rPr>
                        <a:t>裡不含膽固醇，還有</a:t>
                      </a:r>
                      <a:r>
                        <a:rPr kumimoji="0" lang="en-US" sz="1000" b="0" i="0" u="none" strike="noStrike" kern="1200" cap="none" spc="0" normalizeH="0" baseline="0" noProof="0">
                          <a:ln>
                            <a:noFill/>
                          </a:ln>
                          <a:solidFill>
                            <a:prstClr val="black"/>
                          </a:solidFill>
                          <a:effectLst/>
                          <a:uLnTx/>
                          <a:uFillTx/>
                          <a:latin typeface="+mn-lt"/>
                          <a:ea typeface="+mn-ea"/>
                          <a:cs typeface="+mn-cs"/>
                        </a:rPr>
                        <a:t>Vitamin A, D3</a:t>
                      </a:r>
                      <a:r>
                        <a:rPr kumimoji="0" lang="ja-JP" altLang="en-US" sz="1000" b="0" i="0" u="none" strike="noStrike" kern="1200" cap="none" spc="0" normalizeH="0" baseline="0" noProof="0">
                          <a:ln>
                            <a:noFill/>
                          </a:ln>
                          <a:solidFill>
                            <a:prstClr val="black"/>
                          </a:solidFill>
                          <a:effectLst/>
                          <a:uLnTx/>
                          <a:uFillTx/>
                          <a:latin typeface="+mn-lt"/>
                          <a:ea typeface="+mn-ea"/>
                          <a:cs typeface="+mn-cs"/>
                        </a:rPr>
                        <a:t>和</a:t>
                      </a:r>
                      <a:r>
                        <a:rPr kumimoji="0" lang="en-US" sz="1000" b="0" i="0" u="none" strike="noStrike" kern="1200" cap="none" spc="0" normalizeH="0" baseline="0" noProof="0">
                          <a:ln>
                            <a:noFill/>
                          </a:ln>
                          <a:solidFill>
                            <a:prstClr val="black"/>
                          </a:solidFill>
                          <a:effectLst/>
                          <a:uLnTx/>
                          <a:uFillTx/>
                          <a:latin typeface="+mn-lt"/>
                          <a:ea typeface="+mn-ea"/>
                          <a:cs typeface="+mn-cs"/>
                        </a:rPr>
                        <a:t>Vitamin E✔️
</a:t>
                      </a:r>
                      <a:r>
                        <a:rPr kumimoji="0" lang="ja-JP" altLang="en-US" sz="1000" b="0" i="0" u="none" strike="noStrike" kern="1200" cap="none" spc="0" normalizeH="0" baseline="0" noProof="0">
                          <a:ln>
                            <a:noFill/>
                          </a:ln>
                          <a:solidFill>
                            <a:prstClr val="black"/>
                          </a:solidFill>
                          <a:effectLst/>
                          <a:uLnTx/>
                          <a:uFillTx/>
                          <a:latin typeface="+mn-lt"/>
                          <a:ea typeface="+mn-ea"/>
                          <a:cs typeface="+mn-cs"/>
                        </a:rPr>
                        <a:t>你們的早餐呢？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677639116"/>
                  </a:ext>
                </a:extLst>
              </a:tr>
            </a:tbl>
          </a:graphicData>
        </a:graphic>
      </p:graphicFrame>
      <p:sp>
        <p:nvSpPr>
          <p:cNvPr id="4" name="Text Placeholder 3">
            <a:extLst>
              <a:ext uri="{FF2B5EF4-FFF2-40B4-BE49-F238E27FC236}">
                <a16:creationId xmlns:a16="http://schemas.microsoft.com/office/drawing/2014/main" id="{7D086AD7-FD88-444C-9379-B181872E3D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93895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9684-EFEB-4FCB-93CD-79421B13ECBE}"/>
              </a:ext>
            </a:extLst>
          </p:cNvPr>
          <p:cNvSpPr>
            <a:spLocks noGrp="1"/>
          </p:cNvSpPr>
          <p:nvPr>
            <p:ph type="title"/>
          </p:nvPr>
        </p:nvSpPr>
        <p:spPr/>
        <p:txBody>
          <a:bodyPr/>
          <a:lstStyle/>
          <a:p>
            <a:r>
              <a:rPr lang="en-US"/>
              <a:t>Facebook Facebook FB - Own Posts Table I-Rate (Insights)  | Buttercup Malaysia - 9 of 23</a:t>
            </a:r>
          </a:p>
        </p:txBody>
      </p:sp>
      <p:graphicFrame>
        <p:nvGraphicFramePr>
          <p:cNvPr id="5" name="Table Placeholder 4">
            <a:extLst>
              <a:ext uri="{FF2B5EF4-FFF2-40B4-BE49-F238E27FC236}">
                <a16:creationId xmlns:a16="http://schemas.microsoft.com/office/drawing/2014/main" id="{FEEFC47B-2C42-448E-8147-DBAD12B53557}"/>
              </a:ext>
            </a:extLst>
          </p:cNvPr>
          <p:cNvGraphicFramePr>
            <a:graphicFrameLocks noGrp="1"/>
          </p:cNvGraphicFramePr>
          <p:nvPr>
            <p:ph type="tbl" sz="quarter" idx="13"/>
            <p:extLst>
              <p:ext uri="{D42A27DB-BD31-4B8C-83A1-F6EECF244321}">
                <p14:modId xmlns:p14="http://schemas.microsoft.com/office/powerpoint/2010/main" val="413923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08802008"/>
                    </a:ext>
                  </a:extLst>
                </a:gridCol>
                <a:gridCol w="740664">
                  <a:extLst>
                    <a:ext uri="{9D8B030D-6E8A-4147-A177-3AD203B41FA5}">
                      <a16:colId xmlns:a16="http://schemas.microsoft.com/office/drawing/2014/main" val="3829296412"/>
                    </a:ext>
                  </a:extLst>
                </a:gridCol>
                <a:gridCol w="740664">
                  <a:extLst>
                    <a:ext uri="{9D8B030D-6E8A-4147-A177-3AD203B41FA5}">
                      <a16:colId xmlns:a16="http://schemas.microsoft.com/office/drawing/2014/main" val="2272331624"/>
                    </a:ext>
                  </a:extLst>
                </a:gridCol>
                <a:gridCol w="576072">
                  <a:extLst>
                    <a:ext uri="{9D8B030D-6E8A-4147-A177-3AD203B41FA5}">
                      <a16:colId xmlns:a16="http://schemas.microsoft.com/office/drawing/2014/main" val="2000615594"/>
                    </a:ext>
                  </a:extLst>
                </a:gridCol>
                <a:gridCol w="576072">
                  <a:extLst>
                    <a:ext uri="{9D8B030D-6E8A-4147-A177-3AD203B41FA5}">
                      <a16:colId xmlns:a16="http://schemas.microsoft.com/office/drawing/2014/main" val="492688304"/>
                    </a:ext>
                  </a:extLst>
                </a:gridCol>
                <a:gridCol w="493776">
                  <a:extLst>
                    <a:ext uri="{9D8B030D-6E8A-4147-A177-3AD203B41FA5}">
                      <a16:colId xmlns:a16="http://schemas.microsoft.com/office/drawing/2014/main" val="741892536"/>
                    </a:ext>
                  </a:extLst>
                </a:gridCol>
                <a:gridCol w="576072">
                  <a:extLst>
                    <a:ext uri="{9D8B030D-6E8A-4147-A177-3AD203B41FA5}">
                      <a16:colId xmlns:a16="http://schemas.microsoft.com/office/drawing/2014/main" val="2551497226"/>
                    </a:ext>
                  </a:extLst>
                </a:gridCol>
                <a:gridCol w="576072">
                  <a:extLst>
                    <a:ext uri="{9D8B030D-6E8A-4147-A177-3AD203B41FA5}">
                      <a16:colId xmlns:a16="http://schemas.microsoft.com/office/drawing/2014/main" val="3962629215"/>
                    </a:ext>
                  </a:extLst>
                </a:gridCol>
                <a:gridCol w="576072">
                  <a:extLst>
                    <a:ext uri="{9D8B030D-6E8A-4147-A177-3AD203B41FA5}">
                      <a16:colId xmlns:a16="http://schemas.microsoft.com/office/drawing/2014/main" val="2784062353"/>
                    </a:ext>
                  </a:extLst>
                </a:gridCol>
                <a:gridCol w="576072">
                  <a:extLst>
                    <a:ext uri="{9D8B030D-6E8A-4147-A177-3AD203B41FA5}">
                      <a16:colId xmlns:a16="http://schemas.microsoft.com/office/drawing/2014/main" val="1406261957"/>
                    </a:ext>
                  </a:extLst>
                </a:gridCol>
                <a:gridCol w="576072">
                  <a:extLst>
                    <a:ext uri="{9D8B030D-6E8A-4147-A177-3AD203B41FA5}">
                      <a16:colId xmlns:a16="http://schemas.microsoft.com/office/drawing/2014/main" val="54843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2451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- 2021-10-20 10:30:08</a:t>
                      </a:r>
                      <a:r>
                        <a:rPr kumimoji="0" lang="en-US" sz="1000" b="0" i="0" u="none" strike="noStrike" kern="1200" cap="none" spc="0" normalizeH="0" baseline="0" noProof="0">
                          <a:ln>
                            <a:noFill/>
                          </a:ln>
                          <a:solidFill>
                            <a:prstClr val="black"/>
                          </a:solidFill>
                          <a:effectLst/>
                          <a:uLnTx/>
                          <a:uFillTx/>
                          <a:latin typeface="+mn-lt"/>
                          <a:ea typeface="+mn-ea"/>
                          <a:cs typeface="+mn-cs"/>
                        </a:rPr>
                        <a:t>
 Kadang-kadang resipi mesti ada suruh kita untuk menggunakan Buttercup yang lembut pada suhu bilik tapi Buttercup masih sejuk di dalam peti sejuk. Jadi macam mana? Ini 2 tip mudah untuk lembutkan Buttercup anda agar mudah untuk diadun. 
1. Gunakan alat parutan dan parutkan Buttercup anda. 
2. Potongkan Buttercup anda menjadi bahagian kecil, ianya akan lebih cepat lembut. 
#TipButtercup
Sumber: https://www.simplyrecipes.com/recipes/tip_how_to_soften_butter_quickly/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4118984728"/>
                  </a:ext>
                </a:extLst>
              </a:tr>
            </a:tbl>
          </a:graphicData>
        </a:graphic>
      </p:graphicFrame>
      <p:sp>
        <p:nvSpPr>
          <p:cNvPr id="4" name="Text Placeholder 3">
            <a:extLst>
              <a:ext uri="{FF2B5EF4-FFF2-40B4-BE49-F238E27FC236}">
                <a16:creationId xmlns:a16="http://schemas.microsoft.com/office/drawing/2014/main" id="{E2FA628A-3B79-49A2-828F-96D68D03CF0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3865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AA9E-8C1D-4626-A01E-F0B971C3D6A0}"/>
              </a:ext>
            </a:extLst>
          </p:cNvPr>
          <p:cNvSpPr>
            <a:spLocks noGrp="1"/>
          </p:cNvSpPr>
          <p:nvPr>
            <p:ph type="title"/>
          </p:nvPr>
        </p:nvSpPr>
        <p:spPr/>
        <p:txBody>
          <a:bodyPr/>
          <a:lstStyle/>
          <a:p>
            <a:r>
              <a:rPr lang="en-US"/>
              <a:t>Facebook Facebook FB - Own Posts Table I-Rate (Insights)  | Buttercup Malaysia - 10 of 23</a:t>
            </a:r>
          </a:p>
        </p:txBody>
      </p:sp>
      <p:graphicFrame>
        <p:nvGraphicFramePr>
          <p:cNvPr id="5" name="Table Placeholder 4">
            <a:extLst>
              <a:ext uri="{FF2B5EF4-FFF2-40B4-BE49-F238E27FC236}">
                <a16:creationId xmlns:a16="http://schemas.microsoft.com/office/drawing/2014/main" id="{BBF5E83F-A1A5-4682-9FCF-2F0E865D8278}"/>
              </a:ext>
            </a:extLst>
          </p:cNvPr>
          <p:cNvGraphicFramePr>
            <a:graphicFrameLocks noGrp="1"/>
          </p:cNvGraphicFramePr>
          <p:nvPr>
            <p:ph type="tbl" sz="quarter" idx="13"/>
            <p:extLst>
              <p:ext uri="{D42A27DB-BD31-4B8C-83A1-F6EECF244321}">
                <p14:modId xmlns:p14="http://schemas.microsoft.com/office/powerpoint/2010/main" val="124284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39195624"/>
                    </a:ext>
                  </a:extLst>
                </a:gridCol>
                <a:gridCol w="740664">
                  <a:extLst>
                    <a:ext uri="{9D8B030D-6E8A-4147-A177-3AD203B41FA5}">
                      <a16:colId xmlns:a16="http://schemas.microsoft.com/office/drawing/2014/main" val="2069986190"/>
                    </a:ext>
                  </a:extLst>
                </a:gridCol>
                <a:gridCol w="740664">
                  <a:extLst>
                    <a:ext uri="{9D8B030D-6E8A-4147-A177-3AD203B41FA5}">
                      <a16:colId xmlns:a16="http://schemas.microsoft.com/office/drawing/2014/main" val="1738942082"/>
                    </a:ext>
                  </a:extLst>
                </a:gridCol>
                <a:gridCol w="576072">
                  <a:extLst>
                    <a:ext uri="{9D8B030D-6E8A-4147-A177-3AD203B41FA5}">
                      <a16:colId xmlns:a16="http://schemas.microsoft.com/office/drawing/2014/main" val="1519401569"/>
                    </a:ext>
                  </a:extLst>
                </a:gridCol>
                <a:gridCol w="576072">
                  <a:extLst>
                    <a:ext uri="{9D8B030D-6E8A-4147-A177-3AD203B41FA5}">
                      <a16:colId xmlns:a16="http://schemas.microsoft.com/office/drawing/2014/main" val="2227696785"/>
                    </a:ext>
                  </a:extLst>
                </a:gridCol>
                <a:gridCol w="493776">
                  <a:extLst>
                    <a:ext uri="{9D8B030D-6E8A-4147-A177-3AD203B41FA5}">
                      <a16:colId xmlns:a16="http://schemas.microsoft.com/office/drawing/2014/main" val="2769469755"/>
                    </a:ext>
                  </a:extLst>
                </a:gridCol>
                <a:gridCol w="576072">
                  <a:extLst>
                    <a:ext uri="{9D8B030D-6E8A-4147-A177-3AD203B41FA5}">
                      <a16:colId xmlns:a16="http://schemas.microsoft.com/office/drawing/2014/main" val="1692170806"/>
                    </a:ext>
                  </a:extLst>
                </a:gridCol>
                <a:gridCol w="576072">
                  <a:extLst>
                    <a:ext uri="{9D8B030D-6E8A-4147-A177-3AD203B41FA5}">
                      <a16:colId xmlns:a16="http://schemas.microsoft.com/office/drawing/2014/main" val="3917469502"/>
                    </a:ext>
                  </a:extLst>
                </a:gridCol>
                <a:gridCol w="576072">
                  <a:extLst>
                    <a:ext uri="{9D8B030D-6E8A-4147-A177-3AD203B41FA5}">
                      <a16:colId xmlns:a16="http://schemas.microsoft.com/office/drawing/2014/main" val="4048110083"/>
                    </a:ext>
                  </a:extLst>
                </a:gridCol>
                <a:gridCol w="576072">
                  <a:extLst>
                    <a:ext uri="{9D8B030D-6E8A-4147-A177-3AD203B41FA5}">
                      <a16:colId xmlns:a16="http://schemas.microsoft.com/office/drawing/2014/main" val="1708919651"/>
                    </a:ext>
                  </a:extLst>
                </a:gridCol>
                <a:gridCol w="576072">
                  <a:extLst>
                    <a:ext uri="{9D8B030D-6E8A-4147-A177-3AD203B41FA5}">
                      <a16:colId xmlns:a16="http://schemas.microsoft.com/office/drawing/2014/main" val="343348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1856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- 2021-10-17 10:00:53</a:t>
                      </a:r>
                      <a:r>
                        <a:rPr kumimoji="0" lang="en-US" sz="1000" b="0" i="0" u="none" strike="noStrike" kern="1200" cap="none" spc="0" normalizeH="0" baseline="0" noProof="0">
                          <a:ln>
                            <a:noFill/>
                          </a:ln>
                          <a:solidFill>
                            <a:prstClr val="black"/>
                          </a:solidFill>
                          <a:effectLst/>
                          <a:uLnTx/>
                          <a:uFillTx/>
                          <a:latin typeface="+mn-lt"/>
                          <a:ea typeface="+mn-ea"/>
                          <a:cs typeface="+mn-cs"/>
                        </a:rPr>
                        <a:t>
 What could be a more perfect treat than a matcha cupcake? None! Because it is perfect enough. 😍
Kalau korang nak cuba juga, jom try dengan Buttercup! Resipi ni bukan biasa-biasa tau ;)
#ResipiButtercup #SedapDenganButtercup #HomemadeWithLove
Creamy Matcha Cupcakes
Bahan-bahan: 
4 sudu besar Buttercup (pada suhu bilik)
3/4 cawan gula 
1 biji telur 
1 sudu kecil esen vanila
1 cawan tepung kek 
2 sudu besar serbuk matcha
1/2 sudu kecil baking powder
1/4 sudu kecil baking soda 
1/4 sudu kecil garam 
1/2 cawan fresh milk (pada suhu bilik)
Bahan-bahan frosting: 
1/4 cawan Buttercup (pada suhu bilik)
227g krim keju
1 1/2 cawan gula aising 
1 sudu besar serbuk matcha
Arahan: 
1. Preheat oven pada suhu 180°C dan sediakan loyang cupcake anda.
2. Dalam mesin, pukul Buttercup dan gula selama 3-5 minit sehingga kembang. Kemudian, masukkan telur, esen vanila dan pukul sehingga sebati. 
3. Ayak tepung, serbuk matcha, baking powder, baking soda dan garam ke dalam adunan. 
4. Gunakan spatula, campurkan adunan sehingga tepung kelihatan sedikit sebati, kemudian masukkan fresh milk dan barulah campurkan sehingga semuanya sebati. 
5. Bahagikan adunan sama rata ke dalam loyang cupcake anda dan bakar selama 16-18 minit. Gunakan lidi untuk pastikan cupcake anda telah masak. 
6. Setelah itu, biarkan ia untuk sejuk selama 5 minit. 
7. Untuk frosting, campurkan Buttercup dan krim keju sehingga kembang dan sebati. Kemudian, ayak gula aising dan serbuk matcha ke dalam adunan dan kacau lagi sehingga sebati.
8. Pindahkan frosting anda ke dalam piping bag dan hiaskan ke atas cupcake anda! 
Sumber: https://www.thetummytrain.com/2019/02/01/matcha-cupcakes-with-matcha-cream-cheese-frosting-recipe/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7340</a:t>
                      </a:r>
                    </a:p>
                  </a:txBody>
                  <a:tcPr/>
                </a:tc>
                <a:extLst>
                  <a:ext uri="{0D108BD9-81ED-4DB2-BD59-A6C34878D82A}">
                    <a16:rowId xmlns:a16="http://schemas.microsoft.com/office/drawing/2014/main" val="2304397347"/>
                  </a:ext>
                </a:extLst>
              </a:tr>
            </a:tbl>
          </a:graphicData>
        </a:graphic>
      </p:graphicFrame>
      <p:sp>
        <p:nvSpPr>
          <p:cNvPr id="4" name="Text Placeholder 3">
            <a:extLst>
              <a:ext uri="{FF2B5EF4-FFF2-40B4-BE49-F238E27FC236}">
                <a16:creationId xmlns:a16="http://schemas.microsoft.com/office/drawing/2014/main" id="{BECBA27E-68A5-49A8-9893-422B019EA2F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2537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629AF-B9F8-4957-8831-1FDE1E3A523B}"/>
              </a:ext>
            </a:extLst>
          </p:cNvPr>
          <p:cNvSpPr>
            <a:spLocks noGrp="1"/>
          </p:cNvSpPr>
          <p:nvPr>
            <p:ph type="title"/>
          </p:nvPr>
        </p:nvSpPr>
        <p:spPr/>
        <p:txBody>
          <a:bodyPr/>
          <a:lstStyle/>
          <a:p>
            <a:r>
              <a:rPr lang="en-US"/>
              <a:t>Facebook Facebook FB - Own Posts Table I-Rate (Insights)  | Buttercup Malaysia - 11 of 23</a:t>
            </a:r>
          </a:p>
        </p:txBody>
      </p:sp>
      <p:graphicFrame>
        <p:nvGraphicFramePr>
          <p:cNvPr id="5" name="Table Placeholder 4">
            <a:extLst>
              <a:ext uri="{FF2B5EF4-FFF2-40B4-BE49-F238E27FC236}">
                <a16:creationId xmlns:a16="http://schemas.microsoft.com/office/drawing/2014/main" id="{5239ACE4-F10A-450E-9D1D-92EABBBE5D62}"/>
              </a:ext>
            </a:extLst>
          </p:cNvPr>
          <p:cNvGraphicFramePr>
            <a:graphicFrameLocks noGrp="1"/>
          </p:cNvGraphicFramePr>
          <p:nvPr>
            <p:ph type="tbl" sz="quarter" idx="13"/>
            <p:extLst>
              <p:ext uri="{D42A27DB-BD31-4B8C-83A1-F6EECF244321}">
                <p14:modId xmlns:p14="http://schemas.microsoft.com/office/powerpoint/2010/main" val="212281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39685472"/>
                    </a:ext>
                  </a:extLst>
                </a:gridCol>
                <a:gridCol w="740664">
                  <a:extLst>
                    <a:ext uri="{9D8B030D-6E8A-4147-A177-3AD203B41FA5}">
                      <a16:colId xmlns:a16="http://schemas.microsoft.com/office/drawing/2014/main" val="635897503"/>
                    </a:ext>
                  </a:extLst>
                </a:gridCol>
                <a:gridCol w="740664">
                  <a:extLst>
                    <a:ext uri="{9D8B030D-6E8A-4147-A177-3AD203B41FA5}">
                      <a16:colId xmlns:a16="http://schemas.microsoft.com/office/drawing/2014/main" val="463291522"/>
                    </a:ext>
                  </a:extLst>
                </a:gridCol>
                <a:gridCol w="576072">
                  <a:extLst>
                    <a:ext uri="{9D8B030D-6E8A-4147-A177-3AD203B41FA5}">
                      <a16:colId xmlns:a16="http://schemas.microsoft.com/office/drawing/2014/main" val="2381163840"/>
                    </a:ext>
                  </a:extLst>
                </a:gridCol>
                <a:gridCol w="576072">
                  <a:extLst>
                    <a:ext uri="{9D8B030D-6E8A-4147-A177-3AD203B41FA5}">
                      <a16:colId xmlns:a16="http://schemas.microsoft.com/office/drawing/2014/main" val="1077767998"/>
                    </a:ext>
                  </a:extLst>
                </a:gridCol>
                <a:gridCol w="493776">
                  <a:extLst>
                    <a:ext uri="{9D8B030D-6E8A-4147-A177-3AD203B41FA5}">
                      <a16:colId xmlns:a16="http://schemas.microsoft.com/office/drawing/2014/main" val="1913975696"/>
                    </a:ext>
                  </a:extLst>
                </a:gridCol>
                <a:gridCol w="576072">
                  <a:extLst>
                    <a:ext uri="{9D8B030D-6E8A-4147-A177-3AD203B41FA5}">
                      <a16:colId xmlns:a16="http://schemas.microsoft.com/office/drawing/2014/main" val="1337024384"/>
                    </a:ext>
                  </a:extLst>
                </a:gridCol>
                <a:gridCol w="576072">
                  <a:extLst>
                    <a:ext uri="{9D8B030D-6E8A-4147-A177-3AD203B41FA5}">
                      <a16:colId xmlns:a16="http://schemas.microsoft.com/office/drawing/2014/main" val="889105521"/>
                    </a:ext>
                  </a:extLst>
                </a:gridCol>
                <a:gridCol w="576072">
                  <a:extLst>
                    <a:ext uri="{9D8B030D-6E8A-4147-A177-3AD203B41FA5}">
                      <a16:colId xmlns:a16="http://schemas.microsoft.com/office/drawing/2014/main" val="115822623"/>
                    </a:ext>
                  </a:extLst>
                </a:gridCol>
                <a:gridCol w="576072">
                  <a:extLst>
                    <a:ext uri="{9D8B030D-6E8A-4147-A177-3AD203B41FA5}">
                      <a16:colId xmlns:a16="http://schemas.microsoft.com/office/drawing/2014/main" val="4213019593"/>
                    </a:ext>
                  </a:extLst>
                </a:gridCol>
                <a:gridCol w="576072">
                  <a:extLst>
                    <a:ext uri="{9D8B030D-6E8A-4147-A177-3AD203B41FA5}">
                      <a16:colId xmlns:a16="http://schemas.microsoft.com/office/drawing/2014/main" val="137141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5101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- 2021-10-16 14:58:09</a:t>
                      </a:r>
                      <a:r>
                        <a:rPr kumimoji="0" lang="en-US" sz="1000" b="0" i="0" u="none" strike="noStrike" kern="1200" cap="none" spc="0" normalizeH="0" baseline="0" noProof="0">
                          <a:ln>
                            <a:noFill/>
                          </a:ln>
                          <a:solidFill>
                            <a:prstClr val="black"/>
                          </a:solidFill>
                          <a:effectLst/>
                          <a:uLnTx/>
                          <a:uFillTx/>
                          <a:latin typeface="+mn-lt"/>
                          <a:ea typeface="+mn-ea"/>
                          <a:cs typeface="+mn-cs"/>
                        </a:rPr>
                        <a:t>
 Yes! Buttercup Margarine Spread bebas dari kolesterol dan kaya dengan Vitamin A, D3 and E! Sesuai untuk breakfast, lunch atau dinner! 
Terima kasih FOOD !
___________________________________________________
Repost: 
My favourite Buttercup brand has launched their new Buttercup margarine that is healthy and tasty 😋😋😋
.
For a quick morning breakfast, I usually have roti and cracker flavoured with the Buttercup margarine. Affordable in price, it is pack with goodness of nutrition, aroma, taste and texture.
.
Do you know that Buttercup Margarine Spread is also cholesterol free and an excellent source of Vitamins A, D3, and E?!
.
Easy spreading directly from the fridge, Buttercup margarine is definitely my favourite healthier choice.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44420925"/>
                  </a:ext>
                </a:extLst>
              </a:tr>
            </a:tbl>
          </a:graphicData>
        </a:graphic>
      </p:graphicFrame>
      <p:sp>
        <p:nvSpPr>
          <p:cNvPr id="4" name="Text Placeholder 3">
            <a:extLst>
              <a:ext uri="{FF2B5EF4-FFF2-40B4-BE49-F238E27FC236}">
                <a16:creationId xmlns:a16="http://schemas.microsoft.com/office/drawing/2014/main" id="{A7825BB2-FEC2-4567-8916-42BD2D0CD1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95535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D1F84-659F-42F6-9569-1CC06634E865}"/>
              </a:ext>
            </a:extLst>
          </p:cNvPr>
          <p:cNvSpPr>
            <a:spLocks noGrp="1"/>
          </p:cNvSpPr>
          <p:nvPr>
            <p:ph type="title"/>
          </p:nvPr>
        </p:nvSpPr>
        <p:spPr/>
        <p:txBody>
          <a:bodyPr/>
          <a:lstStyle/>
          <a:p>
            <a:r>
              <a:rPr lang="en-US"/>
              <a:t>Facebook Facebook FB - Own Posts Table I-Rate (Insights)  | Buttercup Malaysia - 12 of 23</a:t>
            </a:r>
          </a:p>
        </p:txBody>
      </p:sp>
      <p:graphicFrame>
        <p:nvGraphicFramePr>
          <p:cNvPr id="5" name="Table Placeholder 4">
            <a:extLst>
              <a:ext uri="{FF2B5EF4-FFF2-40B4-BE49-F238E27FC236}">
                <a16:creationId xmlns:a16="http://schemas.microsoft.com/office/drawing/2014/main" id="{0834BFA5-034F-4E7A-89B4-7EF3A197F501}"/>
              </a:ext>
            </a:extLst>
          </p:cNvPr>
          <p:cNvGraphicFramePr>
            <a:graphicFrameLocks noGrp="1"/>
          </p:cNvGraphicFramePr>
          <p:nvPr>
            <p:ph type="tbl" sz="quarter" idx="13"/>
            <p:extLst>
              <p:ext uri="{D42A27DB-BD31-4B8C-83A1-F6EECF244321}">
                <p14:modId xmlns:p14="http://schemas.microsoft.com/office/powerpoint/2010/main" val="4251633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40725659"/>
                    </a:ext>
                  </a:extLst>
                </a:gridCol>
                <a:gridCol w="740664">
                  <a:extLst>
                    <a:ext uri="{9D8B030D-6E8A-4147-A177-3AD203B41FA5}">
                      <a16:colId xmlns:a16="http://schemas.microsoft.com/office/drawing/2014/main" val="1810199196"/>
                    </a:ext>
                  </a:extLst>
                </a:gridCol>
                <a:gridCol w="740664">
                  <a:extLst>
                    <a:ext uri="{9D8B030D-6E8A-4147-A177-3AD203B41FA5}">
                      <a16:colId xmlns:a16="http://schemas.microsoft.com/office/drawing/2014/main" val="3854709659"/>
                    </a:ext>
                  </a:extLst>
                </a:gridCol>
                <a:gridCol w="576072">
                  <a:extLst>
                    <a:ext uri="{9D8B030D-6E8A-4147-A177-3AD203B41FA5}">
                      <a16:colId xmlns:a16="http://schemas.microsoft.com/office/drawing/2014/main" val="232270954"/>
                    </a:ext>
                  </a:extLst>
                </a:gridCol>
                <a:gridCol w="576072">
                  <a:extLst>
                    <a:ext uri="{9D8B030D-6E8A-4147-A177-3AD203B41FA5}">
                      <a16:colId xmlns:a16="http://schemas.microsoft.com/office/drawing/2014/main" val="2691268032"/>
                    </a:ext>
                  </a:extLst>
                </a:gridCol>
                <a:gridCol w="493776">
                  <a:extLst>
                    <a:ext uri="{9D8B030D-6E8A-4147-A177-3AD203B41FA5}">
                      <a16:colId xmlns:a16="http://schemas.microsoft.com/office/drawing/2014/main" val="2147891828"/>
                    </a:ext>
                  </a:extLst>
                </a:gridCol>
                <a:gridCol w="576072">
                  <a:extLst>
                    <a:ext uri="{9D8B030D-6E8A-4147-A177-3AD203B41FA5}">
                      <a16:colId xmlns:a16="http://schemas.microsoft.com/office/drawing/2014/main" val="2859641075"/>
                    </a:ext>
                  </a:extLst>
                </a:gridCol>
                <a:gridCol w="576072">
                  <a:extLst>
                    <a:ext uri="{9D8B030D-6E8A-4147-A177-3AD203B41FA5}">
                      <a16:colId xmlns:a16="http://schemas.microsoft.com/office/drawing/2014/main" val="332366530"/>
                    </a:ext>
                  </a:extLst>
                </a:gridCol>
                <a:gridCol w="576072">
                  <a:extLst>
                    <a:ext uri="{9D8B030D-6E8A-4147-A177-3AD203B41FA5}">
                      <a16:colId xmlns:a16="http://schemas.microsoft.com/office/drawing/2014/main" val="1997225610"/>
                    </a:ext>
                  </a:extLst>
                </a:gridCol>
                <a:gridCol w="576072">
                  <a:extLst>
                    <a:ext uri="{9D8B030D-6E8A-4147-A177-3AD203B41FA5}">
                      <a16:colId xmlns:a16="http://schemas.microsoft.com/office/drawing/2014/main" val="3038472400"/>
                    </a:ext>
                  </a:extLst>
                </a:gridCol>
                <a:gridCol w="576072">
                  <a:extLst>
                    <a:ext uri="{9D8B030D-6E8A-4147-A177-3AD203B41FA5}">
                      <a16:colId xmlns:a16="http://schemas.microsoft.com/office/drawing/2014/main" val="41430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2210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- 2021-10-14 22:30:18</a:t>
                      </a:r>
                      <a:r>
                        <a:rPr kumimoji="0" lang="en-US" sz="1000" b="0" i="0" u="none" strike="noStrike" kern="1200" cap="none" spc="0" normalizeH="0" baseline="0" noProof="0">
                          <a:ln>
                            <a:noFill/>
                          </a:ln>
                          <a:solidFill>
                            <a:prstClr val="black"/>
                          </a:solidFill>
                          <a:effectLst/>
                          <a:uLnTx/>
                          <a:uFillTx/>
                          <a:latin typeface="+mn-lt"/>
                          <a:ea typeface="+mn-ea"/>
                          <a:cs typeface="+mn-cs"/>
                        </a:rPr>
                        <a:t>
 Terima kasih Sherlyn Chew kerana sentiasa menyokong Buttercup! 
Snacking time with Buttercup memang best
_______________________________________________
Repost: 
My favourite Buttercup brand has launched their new Buttercup margarine that is healthy and tasty. So soft spread, full of goodness in nutrition, arama, taste and texture. 🤩
Enjoying our snacking time with toast spread with Buttercup Margarine Spread, so easy and convenient for a quick meal, especially when it's busy time at home with the little one. It is cholesterol free with excellent source of Vitamins A, D3 and E and certified Halal too. Price is affordable too.
What's your favorite option for snacks? 😋
#ButtercupMalaysia #Buttercup #ButtercupMargarineSpread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419028038"/>
                  </a:ext>
                </a:extLst>
              </a:tr>
            </a:tbl>
          </a:graphicData>
        </a:graphic>
      </p:graphicFrame>
      <p:sp>
        <p:nvSpPr>
          <p:cNvPr id="4" name="Text Placeholder 3">
            <a:extLst>
              <a:ext uri="{FF2B5EF4-FFF2-40B4-BE49-F238E27FC236}">
                <a16:creationId xmlns:a16="http://schemas.microsoft.com/office/drawing/2014/main" id="{A1482277-2529-45CB-A825-0E96D565A91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96166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2AF98-B25E-44BC-B831-918B6761F7A2}"/>
              </a:ext>
            </a:extLst>
          </p:cNvPr>
          <p:cNvSpPr>
            <a:spLocks noGrp="1"/>
          </p:cNvSpPr>
          <p:nvPr>
            <p:ph type="title"/>
          </p:nvPr>
        </p:nvSpPr>
        <p:spPr/>
        <p:txBody>
          <a:bodyPr/>
          <a:lstStyle/>
          <a:p>
            <a:r>
              <a:rPr lang="en-US"/>
              <a:t>Facebook Facebook FB - Own Posts Table I-Rate (Insights)  | Buttercup Malaysia - 13 of 23</a:t>
            </a:r>
          </a:p>
        </p:txBody>
      </p:sp>
      <p:graphicFrame>
        <p:nvGraphicFramePr>
          <p:cNvPr id="5" name="Table Placeholder 4">
            <a:extLst>
              <a:ext uri="{FF2B5EF4-FFF2-40B4-BE49-F238E27FC236}">
                <a16:creationId xmlns:a16="http://schemas.microsoft.com/office/drawing/2014/main" id="{0CC3A560-97B3-4FA7-8538-3DE169238AC9}"/>
              </a:ext>
            </a:extLst>
          </p:cNvPr>
          <p:cNvGraphicFramePr>
            <a:graphicFrameLocks noGrp="1"/>
          </p:cNvGraphicFramePr>
          <p:nvPr>
            <p:ph type="tbl" sz="quarter" idx="13"/>
            <p:extLst>
              <p:ext uri="{D42A27DB-BD31-4B8C-83A1-F6EECF244321}">
                <p14:modId xmlns:p14="http://schemas.microsoft.com/office/powerpoint/2010/main" val="3982416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27468740"/>
                    </a:ext>
                  </a:extLst>
                </a:gridCol>
                <a:gridCol w="740664">
                  <a:extLst>
                    <a:ext uri="{9D8B030D-6E8A-4147-A177-3AD203B41FA5}">
                      <a16:colId xmlns:a16="http://schemas.microsoft.com/office/drawing/2014/main" val="3290886129"/>
                    </a:ext>
                  </a:extLst>
                </a:gridCol>
                <a:gridCol w="740664">
                  <a:extLst>
                    <a:ext uri="{9D8B030D-6E8A-4147-A177-3AD203B41FA5}">
                      <a16:colId xmlns:a16="http://schemas.microsoft.com/office/drawing/2014/main" val="3561517756"/>
                    </a:ext>
                  </a:extLst>
                </a:gridCol>
                <a:gridCol w="576072">
                  <a:extLst>
                    <a:ext uri="{9D8B030D-6E8A-4147-A177-3AD203B41FA5}">
                      <a16:colId xmlns:a16="http://schemas.microsoft.com/office/drawing/2014/main" val="3921180598"/>
                    </a:ext>
                  </a:extLst>
                </a:gridCol>
                <a:gridCol w="576072">
                  <a:extLst>
                    <a:ext uri="{9D8B030D-6E8A-4147-A177-3AD203B41FA5}">
                      <a16:colId xmlns:a16="http://schemas.microsoft.com/office/drawing/2014/main" val="3265102051"/>
                    </a:ext>
                  </a:extLst>
                </a:gridCol>
                <a:gridCol w="493776">
                  <a:extLst>
                    <a:ext uri="{9D8B030D-6E8A-4147-A177-3AD203B41FA5}">
                      <a16:colId xmlns:a16="http://schemas.microsoft.com/office/drawing/2014/main" val="1668116218"/>
                    </a:ext>
                  </a:extLst>
                </a:gridCol>
                <a:gridCol w="576072">
                  <a:extLst>
                    <a:ext uri="{9D8B030D-6E8A-4147-A177-3AD203B41FA5}">
                      <a16:colId xmlns:a16="http://schemas.microsoft.com/office/drawing/2014/main" val="3433420002"/>
                    </a:ext>
                  </a:extLst>
                </a:gridCol>
                <a:gridCol w="576072">
                  <a:extLst>
                    <a:ext uri="{9D8B030D-6E8A-4147-A177-3AD203B41FA5}">
                      <a16:colId xmlns:a16="http://schemas.microsoft.com/office/drawing/2014/main" val="4038702450"/>
                    </a:ext>
                  </a:extLst>
                </a:gridCol>
                <a:gridCol w="576072">
                  <a:extLst>
                    <a:ext uri="{9D8B030D-6E8A-4147-A177-3AD203B41FA5}">
                      <a16:colId xmlns:a16="http://schemas.microsoft.com/office/drawing/2014/main" val="1603505258"/>
                    </a:ext>
                  </a:extLst>
                </a:gridCol>
                <a:gridCol w="576072">
                  <a:extLst>
                    <a:ext uri="{9D8B030D-6E8A-4147-A177-3AD203B41FA5}">
                      <a16:colId xmlns:a16="http://schemas.microsoft.com/office/drawing/2014/main" val="1327544119"/>
                    </a:ext>
                  </a:extLst>
                </a:gridCol>
                <a:gridCol w="576072">
                  <a:extLst>
                    <a:ext uri="{9D8B030D-6E8A-4147-A177-3AD203B41FA5}">
                      <a16:colId xmlns:a16="http://schemas.microsoft.com/office/drawing/2014/main" val="183299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8329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- 2021-10-14 10:00:44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Apakah yang hilang dalam kotak ini? 
Cuba cari apa yang hilang dan kongsikan sengan Buttercup! 
Anda hanya perlu ikuti langkah mudah ini:
1. Berikan jawapan yang betul di ruangan komen. 
2. LIKE Facebook Buttercup dan SHARE 
peraduan ini.
3. Tag 5 rakan-rakan anda! 
Mudah kan? 
Hanya 3 pemenang bertuah yang akan dipilih 
untuk memenangi seunit Luminarc Blooming Amberline. Jangan lepaskan peluang anda! 
Peraduan tamat pada: 22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extLst>
                  <a:ext uri="{0D108BD9-81ED-4DB2-BD59-A6C34878D82A}">
                    <a16:rowId xmlns:a16="http://schemas.microsoft.com/office/drawing/2014/main" val="3039607655"/>
                  </a:ext>
                </a:extLst>
              </a:tr>
            </a:tbl>
          </a:graphicData>
        </a:graphic>
      </p:graphicFrame>
      <p:sp>
        <p:nvSpPr>
          <p:cNvPr id="4" name="Text Placeholder 3">
            <a:extLst>
              <a:ext uri="{FF2B5EF4-FFF2-40B4-BE49-F238E27FC236}">
                <a16:creationId xmlns:a16="http://schemas.microsoft.com/office/drawing/2014/main" id="{6574A86B-93BB-4871-929F-68049DE3DC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23315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FEAD-E5FB-4641-8315-2FDF6DF42F6F}"/>
              </a:ext>
            </a:extLst>
          </p:cNvPr>
          <p:cNvSpPr>
            <a:spLocks noGrp="1"/>
          </p:cNvSpPr>
          <p:nvPr>
            <p:ph type="title"/>
          </p:nvPr>
        </p:nvSpPr>
        <p:spPr/>
        <p:txBody>
          <a:bodyPr/>
          <a:lstStyle/>
          <a:p>
            <a:r>
              <a:rPr lang="en-US"/>
              <a:t>Facebook Facebook FB - Own Posts Table I-Rate (Insights)  | Buttercup Malaysia - 14 of 23</a:t>
            </a:r>
          </a:p>
        </p:txBody>
      </p:sp>
      <p:graphicFrame>
        <p:nvGraphicFramePr>
          <p:cNvPr id="5" name="Table Placeholder 4">
            <a:extLst>
              <a:ext uri="{FF2B5EF4-FFF2-40B4-BE49-F238E27FC236}">
                <a16:creationId xmlns:a16="http://schemas.microsoft.com/office/drawing/2014/main" id="{98F74A9F-51B6-45C5-AD3F-FFADA66511A0}"/>
              </a:ext>
            </a:extLst>
          </p:cNvPr>
          <p:cNvGraphicFramePr>
            <a:graphicFrameLocks noGrp="1"/>
          </p:cNvGraphicFramePr>
          <p:nvPr>
            <p:ph type="tbl" sz="quarter" idx="13"/>
            <p:extLst>
              <p:ext uri="{D42A27DB-BD31-4B8C-83A1-F6EECF244321}">
                <p14:modId xmlns:p14="http://schemas.microsoft.com/office/powerpoint/2010/main" val="69642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8581752"/>
                    </a:ext>
                  </a:extLst>
                </a:gridCol>
                <a:gridCol w="740664">
                  <a:extLst>
                    <a:ext uri="{9D8B030D-6E8A-4147-A177-3AD203B41FA5}">
                      <a16:colId xmlns:a16="http://schemas.microsoft.com/office/drawing/2014/main" val="2876008103"/>
                    </a:ext>
                  </a:extLst>
                </a:gridCol>
                <a:gridCol w="740664">
                  <a:extLst>
                    <a:ext uri="{9D8B030D-6E8A-4147-A177-3AD203B41FA5}">
                      <a16:colId xmlns:a16="http://schemas.microsoft.com/office/drawing/2014/main" val="1105916369"/>
                    </a:ext>
                  </a:extLst>
                </a:gridCol>
                <a:gridCol w="576072">
                  <a:extLst>
                    <a:ext uri="{9D8B030D-6E8A-4147-A177-3AD203B41FA5}">
                      <a16:colId xmlns:a16="http://schemas.microsoft.com/office/drawing/2014/main" val="2624080099"/>
                    </a:ext>
                  </a:extLst>
                </a:gridCol>
                <a:gridCol w="576072">
                  <a:extLst>
                    <a:ext uri="{9D8B030D-6E8A-4147-A177-3AD203B41FA5}">
                      <a16:colId xmlns:a16="http://schemas.microsoft.com/office/drawing/2014/main" val="246408710"/>
                    </a:ext>
                  </a:extLst>
                </a:gridCol>
                <a:gridCol w="493776">
                  <a:extLst>
                    <a:ext uri="{9D8B030D-6E8A-4147-A177-3AD203B41FA5}">
                      <a16:colId xmlns:a16="http://schemas.microsoft.com/office/drawing/2014/main" val="1486324938"/>
                    </a:ext>
                  </a:extLst>
                </a:gridCol>
                <a:gridCol w="576072">
                  <a:extLst>
                    <a:ext uri="{9D8B030D-6E8A-4147-A177-3AD203B41FA5}">
                      <a16:colId xmlns:a16="http://schemas.microsoft.com/office/drawing/2014/main" val="232819272"/>
                    </a:ext>
                  </a:extLst>
                </a:gridCol>
                <a:gridCol w="576072">
                  <a:extLst>
                    <a:ext uri="{9D8B030D-6E8A-4147-A177-3AD203B41FA5}">
                      <a16:colId xmlns:a16="http://schemas.microsoft.com/office/drawing/2014/main" val="3744915461"/>
                    </a:ext>
                  </a:extLst>
                </a:gridCol>
                <a:gridCol w="576072">
                  <a:extLst>
                    <a:ext uri="{9D8B030D-6E8A-4147-A177-3AD203B41FA5}">
                      <a16:colId xmlns:a16="http://schemas.microsoft.com/office/drawing/2014/main" val="3310116749"/>
                    </a:ext>
                  </a:extLst>
                </a:gridCol>
                <a:gridCol w="576072">
                  <a:extLst>
                    <a:ext uri="{9D8B030D-6E8A-4147-A177-3AD203B41FA5}">
                      <a16:colId xmlns:a16="http://schemas.microsoft.com/office/drawing/2014/main" val="1086476849"/>
                    </a:ext>
                  </a:extLst>
                </a:gridCol>
                <a:gridCol w="576072">
                  <a:extLst>
                    <a:ext uri="{9D8B030D-6E8A-4147-A177-3AD203B41FA5}">
                      <a16:colId xmlns:a16="http://schemas.microsoft.com/office/drawing/2014/main" val="220617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357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- 2021-10-12 18:35:28</a:t>
                      </a:r>
                      <a:r>
                        <a:rPr kumimoji="0" lang="en-US" sz="1000" b="0" i="0" u="none" strike="noStrike" kern="1200" cap="none" spc="0" normalizeH="0" baseline="0" noProof="0">
                          <a:ln>
                            <a:noFill/>
                          </a:ln>
                          <a:solidFill>
                            <a:prstClr val="black"/>
                          </a:solidFill>
                          <a:effectLst/>
                          <a:uLnTx/>
                          <a:uFillTx/>
                          <a:latin typeface="+mn-lt"/>
                          <a:ea typeface="+mn-ea"/>
                          <a:cs typeface="+mn-cs"/>
                        </a:rPr>
                        <a:t>
 Kepada semua fans Buttercup, kami ingin memaklumkan bahawa e-store kami, Lazada The Culina. Co sekarang dalam Vacation Mode! 😉
Kami akan bercuti dari 12 Okt, 5pm sehingga 20 Okt 2021, 12pm untuk tujuan penyelarasan dan pembaharuan sistem kami. 
Tapi, jangan risau! Anda boleh mendapatkan Buttercup kegemaran anda di pasaraya terdekat ataupun melalui penghantaran terus ke rumah dengan GrabMart dan pandamart!
Ikuti langkah ini untuk order melalui pandamart atau GrabMart:
a) pandamart: https://www.foodpanda.my/
&gt; Cari produk Buttercup pilihan anda
b) GrabMart: Buka aplikasi Grab anda
&gt; Cari Grabsupermarket 
&gt; Cari produk Buttercup pilihan 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909987554"/>
                  </a:ext>
                </a:extLst>
              </a:tr>
            </a:tbl>
          </a:graphicData>
        </a:graphic>
      </p:graphicFrame>
      <p:sp>
        <p:nvSpPr>
          <p:cNvPr id="4" name="Text Placeholder 3">
            <a:extLst>
              <a:ext uri="{FF2B5EF4-FFF2-40B4-BE49-F238E27FC236}">
                <a16:creationId xmlns:a16="http://schemas.microsoft.com/office/drawing/2014/main" id="{449F8835-9D7C-41ED-B4E1-201D4819506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26385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EB5E-DC42-4871-A9BF-59A8ED3DC37A}"/>
              </a:ext>
            </a:extLst>
          </p:cNvPr>
          <p:cNvSpPr>
            <a:spLocks noGrp="1"/>
          </p:cNvSpPr>
          <p:nvPr>
            <p:ph type="title"/>
          </p:nvPr>
        </p:nvSpPr>
        <p:spPr/>
        <p:txBody>
          <a:bodyPr/>
          <a:lstStyle/>
          <a:p>
            <a:r>
              <a:rPr lang="en-US"/>
              <a:t>Facebook Facebook FB - Own Posts Table I-Rate (Insights)  | Buttercup Malaysia - 15 of 23</a:t>
            </a:r>
          </a:p>
        </p:txBody>
      </p:sp>
      <p:graphicFrame>
        <p:nvGraphicFramePr>
          <p:cNvPr id="5" name="Table Placeholder 4">
            <a:extLst>
              <a:ext uri="{FF2B5EF4-FFF2-40B4-BE49-F238E27FC236}">
                <a16:creationId xmlns:a16="http://schemas.microsoft.com/office/drawing/2014/main" id="{DE8B1B5C-863F-455A-B141-F237621F964D}"/>
              </a:ext>
            </a:extLst>
          </p:cNvPr>
          <p:cNvGraphicFramePr>
            <a:graphicFrameLocks noGrp="1"/>
          </p:cNvGraphicFramePr>
          <p:nvPr>
            <p:ph type="tbl" sz="quarter" idx="13"/>
            <p:extLst>
              <p:ext uri="{D42A27DB-BD31-4B8C-83A1-F6EECF244321}">
                <p14:modId xmlns:p14="http://schemas.microsoft.com/office/powerpoint/2010/main" val="332236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55637260"/>
                    </a:ext>
                  </a:extLst>
                </a:gridCol>
                <a:gridCol w="740664">
                  <a:extLst>
                    <a:ext uri="{9D8B030D-6E8A-4147-A177-3AD203B41FA5}">
                      <a16:colId xmlns:a16="http://schemas.microsoft.com/office/drawing/2014/main" val="3264182668"/>
                    </a:ext>
                  </a:extLst>
                </a:gridCol>
                <a:gridCol w="740664">
                  <a:extLst>
                    <a:ext uri="{9D8B030D-6E8A-4147-A177-3AD203B41FA5}">
                      <a16:colId xmlns:a16="http://schemas.microsoft.com/office/drawing/2014/main" val="1327939072"/>
                    </a:ext>
                  </a:extLst>
                </a:gridCol>
                <a:gridCol w="576072">
                  <a:extLst>
                    <a:ext uri="{9D8B030D-6E8A-4147-A177-3AD203B41FA5}">
                      <a16:colId xmlns:a16="http://schemas.microsoft.com/office/drawing/2014/main" val="594105665"/>
                    </a:ext>
                  </a:extLst>
                </a:gridCol>
                <a:gridCol w="576072">
                  <a:extLst>
                    <a:ext uri="{9D8B030D-6E8A-4147-A177-3AD203B41FA5}">
                      <a16:colId xmlns:a16="http://schemas.microsoft.com/office/drawing/2014/main" val="3349480905"/>
                    </a:ext>
                  </a:extLst>
                </a:gridCol>
                <a:gridCol w="493776">
                  <a:extLst>
                    <a:ext uri="{9D8B030D-6E8A-4147-A177-3AD203B41FA5}">
                      <a16:colId xmlns:a16="http://schemas.microsoft.com/office/drawing/2014/main" val="3095848026"/>
                    </a:ext>
                  </a:extLst>
                </a:gridCol>
                <a:gridCol w="576072">
                  <a:extLst>
                    <a:ext uri="{9D8B030D-6E8A-4147-A177-3AD203B41FA5}">
                      <a16:colId xmlns:a16="http://schemas.microsoft.com/office/drawing/2014/main" val="172353586"/>
                    </a:ext>
                  </a:extLst>
                </a:gridCol>
                <a:gridCol w="576072">
                  <a:extLst>
                    <a:ext uri="{9D8B030D-6E8A-4147-A177-3AD203B41FA5}">
                      <a16:colId xmlns:a16="http://schemas.microsoft.com/office/drawing/2014/main" val="3037763512"/>
                    </a:ext>
                  </a:extLst>
                </a:gridCol>
                <a:gridCol w="576072">
                  <a:extLst>
                    <a:ext uri="{9D8B030D-6E8A-4147-A177-3AD203B41FA5}">
                      <a16:colId xmlns:a16="http://schemas.microsoft.com/office/drawing/2014/main" val="2368385904"/>
                    </a:ext>
                  </a:extLst>
                </a:gridCol>
                <a:gridCol w="576072">
                  <a:extLst>
                    <a:ext uri="{9D8B030D-6E8A-4147-A177-3AD203B41FA5}">
                      <a16:colId xmlns:a16="http://schemas.microsoft.com/office/drawing/2014/main" val="2717554935"/>
                    </a:ext>
                  </a:extLst>
                </a:gridCol>
                <a:gridCol w="576072">
                  <a:extLst>
                    <a:ext uri="{9D8B030D-6E8A-4147-A177-3AD203B41FA5}">
                      <a16:colId xmlns:a16="http://schemas.microsoft.com/office/drawing/2014/main" val="3161937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3365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- 2021-10-12 10:00:33</a:t>
                      </a:r>
                      <a:r>
                        <a:rPr kumimoji="0" lang="en-US" sz="1000" b="0" i="0" u="none" strike="noStrike" kern="1200" cap="none" spc="0" normalizeH="0" baseline="0" noProof="0">
                          <a:ln>
                            <a:noFill/>
                          </a:ln>
                          <a:solidFill>
                            <a:prstClr val="black"/>
                          </a:solidFill>
                          <a:effectLst/>
                          <a:uLnTx/>
                          <a:uFillTx/>
                          <a:latin typeface="+mn-lt"/>
                          <a:ea typeface="+mn-ea"/>
                          <a:cs typeface="+mn-cs"/>
                        </a:rPr>
                        <a:t>
 Terima kasih Malaysia kerana menjadikan Buttercup sebagai jenama No. 1 negara! 
Dapatkan produk Buttercup pilihan anda secara online sekarang di pandamart, GrabMart dan Lazada! https://bit.ly/ButtercupMYLazada 
Cepat, sementara stok masih ada ;)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extLst>
                  <a:ext uri="{0D108BD9-81ED-4DB2-BD59-A6C34878D82A}">
                    <a16:rowId xmlns:a16="http://schemas.microsoft.com/office/drawing/2014/main" val="1411652510"/>
                  </a:ext>
                </a:extLst>
              </a:tr>
            </a:tbl>
          </a:graphicData>
        </a:graphic>
      </p:graphicFrame>
      <p:sp>
        <p:nvSpPr>
          <p:cNvPr id="4" name="Text Placeholder 3">
            <a:extLst>
              <a:ext uri="{FF2B5EF4-FFF2-40B4-BE49-F238E27FC236}">
                <a16:creationId xmlns:a16="http://schemas.microsoft.com/office/drawing/2014/main" id="{A110D417-09FE-411B-893F-ECFEB728E5C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4721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4D77-88AA-4CF5-9B42-3EE6046C6A49}"/>
              </a:ext>
            </a:extLst>
          </p:cNvPr>
          <p:cNvSpPr>
            <a:spLocks noGrp="1"/>
          </p:cNvSpPr>
          <p:nvPr>
            <p:ph type="title"/>
          </p:nvPr>
        </p:nvSpPr>
        <p:spPr/>
        <p:txBody>
          <a:bodyPr/>
          <a:lstStyle/>
          <a:p>
            <a:r>
              <a:rPr lang="en-US"/>
              <a:t>Facebook Facebook FB - Own Posts Table I-Rate (Insights)  | Buttercup Malaysia - 16 of 23</a:t>
            </a:r>
          </a:p>
        </p:txBody>
      </p:sp>
      <p:graphicFrame>
        <p:nvGraphicFramePr>
          <p:cNvPr id="5" name="Table Placeholder 4">
            <a:extLst>
              <a:ext uri="{FF2B5EF4-FFF2-40B4-BE49-F238E27FC236}">
                <a16:creationId xmlns:a16="http://schemas.microsoft.com/office/drawing/2014/main" id="{CC1CF229-855B-4615-B35A-4439C4708602}"/>
              </a:ext>
            </a:extLst>
          </p:cNvPr>
          <p:cNvGraphicFramePr>
            <a:graphicFrameLocks noGrp="1"/>
          </p:cNvGraphicFramePr>
          <p:nvPr>
            <p:ph type="tbl" sz="quarter" idx="13"/>
            <p:extLst>
              <p:ext uri="{D42A27DB-BD31-4B8C-83A1-F6EECF244321}">
                <p14:modId xmlns:p14="http://schemas.microsoft.com/office/powerpoint/2010/main" val="85970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81345513"/>
                    </a:ext>
                  </a:extLst>
                </a:gridCol>
                <a:gridCol w="740664">
                  <a:extLst>
                    <a:ext uri="{9D8B030D-6E8A-4147-A177-3AD203B41FA5}">
                      <a16:colId xmlns:a16="http://schemas.microsoft.com/office/drawing/2014/main" val="2371220736"/>
                    </a:ext>
                  </a:extLst>
                </a:gridCol>
                <a:gridCol w="740664">
                  <a:extLst>
                    <a:ext uri="{9D8B030D-6E8A-4147-A177-3AD203B41FA5}">
                      <a16:colId xmlns:a16="http://schemas.microsoft.com/office/drawing/2014/main" val="4150040940"/>
                    </a:ext>
                  </a:extLst>
                </a:gridCol>
                <a:gridCol w="576072">
                  <a:extLst>
                    <a:ext uri="{9D8B030D-6E8A-4147-A177-3AD203B41FA5}">
                      <a16:colId xmlns:a16="http://schemas.microsoft.com/office/drawing/2014/main" val="906666897"/>
                    </a:ext>
                  </a:extLst>
                </a:gridCol>
                <a:gridCol w="576072">
                  <a:extLst>
                    <a:ext uri="{9D8B030D-6E8A-4147-A177-3AD203B41FA5}">
                      <a16:colId xmlns:a16="http://schemas.microsoft.com/office/drawing/2014/main" val="1601107091"/>
                    </a:ext>
                  </a:extLst>
                </a:gridCol>
                <a:gridCol w="493776">
                  <a:extLst>
                    <a:ext uri="{9D8B030D-6E8A-4147-A177-3AD203B41FA5}">
                      <a16:colId xmlns:a16="http://schemas.microsoft.com/office/drawing/2014/main" val="943334504"/>
                    </a:ext>
                  </a:extLst>
                </a:gridCol>
                <a:gridCol w="576072">
                  <a:extLst>
                    <a:ext uri="{9D8B030D-6E8A-4147-A177-3AD203B41FA5}">
                      <a16:colId xmlns:a16="http://schemas.microsoft.com/office/drawing/2014/main" val="872813163"/>
                    </a:ext>
                  </a:extLst>
                </a:gridCol>
                <a:gridCol w="576072">
                  <a:extLst>
                    <a:ext uri="{9D8B030D-6E8A-4147-A177-3AD203B41FA5}">
                      <a16:colId xmlns:a16="http://schemas.microsoft.com/office/drawing/2014/main" val="77711625"/>
                    </a:ext>
                  </a:extLst>
                </a:gridCol>
                <a:gridCol w="576072">
                  <a:extLst>
                    <a:ext uri="{9D8B030D-6E8A-4147-A177-3AD203B41FA5}">
                      <a16:colId xmlns:a16="http://schemas.microsoft.com/office/drawing/2014/main" val="4147415218"/>
                    </a:ext>
                  </a:extLst>
                </a:gridCol>
                <a:gridCol w="576072">
                  <a:extLst>
                    <a:ext uri="{9D8B030D-6E8A-4147-A177-3AD203B41FA5}">
                      <a16:colId xmlns:a16="http://schemas.microsoft.com/office/drawing/2014/main" val="907326123"/>
                    </a:ext>
                  </a:extLst>
                </a:gridCol>
                <a:gridCol w="576072">
                  <a:extLst>
                    <a:ext uri="{9D8B030D-6E8A-4147-A177-3AD203B41FA5}">
                      <a16:colId xmlns:a16="http://schemas.microsoft.com/office/drawing/2014/main" val="338573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9223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- 2021-10-10 10:30:37</a:t>
                      </a:r>
                      <a:r>
                        <a:rPr kumimoji="0" lang="en-US" sz="1000" b="0" i="0" u="none" strike="noStrike" kern="1200" cap="none" spc="0" normalizeH="0" baseline="0" noProof="0">
                          <a:ln>
                            <a:noFill/>
                          </a:ln>
                          <a:solidFill>
                            <a:prstClr val="black"/>
                          </a:solidFill>
                          <a:effectLst/>
                          <a:uLnTx/>
                          <a:uFillTx/>
                          <a:latin typeface="+mn-lt"/>
                          <a:ea typeface="+mn-ea"/>
                          <a:cs typeface="+mn-cs"/>
                        </a:rPr>
                        <a:t>
 Buttercup sangat menghargai dan berterima kasih kepada fans Buttercup, baik yang telah lama bersama ataupun yang baru sahaja menyertai keluarga Buttercup! 
"Saya merupakan fans baru Buttercup, walau baru satu tahun, saya sangat hargai kemeriahan yang Buttercup bawa kepada keluarga saya, ia sangat signifikan dalam menghasilkan biskut dan kuih-muih yang penuh dengan aromatik dan lazat untuk keluarga saya" 
- Wong Kok Chueng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409497330"/>
                  </a:ext>
                </a:extLst>
              </a:tr>
            </a:tbl>
          </a:graphicData>
        </a:graphic>
      </p:graphicFrame>
      <p:sp>
        <p:nvSpPr>
          <p:cNvPr id="4" name="Text Placeholder 3">
            <a:extLst>
              <a:ext uri="{FF2B5EF4-FFF2-40B4-BE49-F238E27FC236}">
                <a16:creationId xmlns:a16="http://schemas.microsoft.com/office/drawing/2014/main" id="{3C48F2F8-7D04-4EE7-BD6C-F2D63D6D133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71666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A8FF-600A-4B45-9E8C-8DA4A3B22C5F}"/>
              </a:ext>
            </a:extLst>
          </p:cNvPr>
          <p:cNvSpPr>
            <a:spLocks noGrp="1"/>
          </p:cNvSpPr>
          <p:nvPr>
            <p:ph type="title"/>
          </p:nvPr>
        </p:nvSpPr>
        <p:spPr/>
        <p:txBody>
          <a:bodyPr/>
          <a:lstStyle/>
          <a:p>
            <a:r>
              <a:rPr lang="en-US"/>
              <a:t>Facebook Facebook FB - Own Posts Table I-Rate (Insights)  | Buttercup Malaysia - 17 of 23</a:t>
            </a:r>
          </a:p>
        </p:txBody>
      </p:sp>
      <p:graphicFrame>
        <p:nvGraphicFramePr>
          <p:cNvPr id="5" name="Table Placeholder 4">
            <a:extLst>
              <a:ext uri="{FF2B5EF4-FFF2-40B4-BE49-F238E27FC236}">
                <a16:creationId xmlns:a16="http://schemas.microsoft.com/office/drawing/2014/main" id="{29F367C1-B59F-42B4-A819-BDADB05A907A}"/>
              </a:ext>
            </a:extLst>
          </p:cNvPr>
          <p:cNvGraphicFramePr>
            <a:graphicFrameLocks noGrp="1"/>
          </p:cNvGraphicFramePr>
          <p:nvPr>
            <p:ph type="tbl" sz="quarter" idx="13"/>
            <p:extLst>
              <p:ext uri="{D42A27DB-BD31-4B8C-83A1-F6EECF244321}">
                <p14:modId xmlns:p14="http://schemas.microsoft.com/office/powerpoint/2010/main" val="3440456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04627972"/>
                    </a:ext>
                  </a:extLst>
                </a:gridCol>
                <a:gridCol w="740664">
                  <a:extLst>
                    <a:ext uri="{9D8B030D-6E8A-4147-A177-3AD203B41FA5}">
                      <a16:colId xmlns:a16="http://schemas.microsoft.com/office/drawing/2014/main" val="3117502888"/>
                    </a:ext>
                  </a:extLst>
                </a:gridCol>
                <a:gridCol w="740664">
                  <a:extLst>
                    <a:ext uri="{9D8B030D-6E8A-4147-A177-3AD203B41FA5}">
                      <a16:colId xmlns:a16="http://schemas.microsoft.com/office/drawing/2014/main" val="3367445749"/>
                    </a:ext>
                  </a:extLst>
                </a:gridCol>
                <a:gridCol w="576072">
                  <a:extLst>
                    <a:ext uri="{9D8B030D-6E8A-4147-A177-3AD203B41FA5}">
                      <a16:colId xmlns:a16="http://schemas.microsoft.com/office/drawing/2014/main" val="3668996915"/>
                    </a:ext>
                  </a:extLst>
                </a:gridCol>
                <a:gridCol w="576072">
                  <a:extLst>
                    <a:ext uri="{9D8B030D-6E8A-4147-A177-3AD203B41FA5}">
                      <a16:colId xmlns:a16="http://schemas.microsoft.com/office/drawing/2014/main" val="510484857"/>
                    </a:ext>
                  </a:extLst>
                </a:gridCol>
                <a:gridCol w="493776">
                  <a:extLst>
                    <a:ext uri="{9D8B030D-6E8A-4147-A177-3AD203B41FA5}">
                      <a16:colId xmlns:a16="http://schemas.microsoft.com/office/drawing/2014/main" val="1657814556"/>
                    </a:ext>
                  </a:extLst>
                </a:gridCol>
                <a:gridCol w="576072">
                  <a:extLst>
                    <a:ext uri="{9D8B030D-6E8A-4147-A177-3AD203B41FA5}">
                      <a16:colId xmlns:a16="http://schemas.microsoft.com/office/drawing/2014/main" val="44868177"/>
                    </a:ext>
                  </a:extLst>
                </a:gridCol>
                <a:gridCol w="576072">
                  <a:extLst>
                    <a:ext uri="{9D8B030D-6E8A-4147-A177-3AD203B41FA5}">
                      <a16:colId xmlns:a16="http://schemas.microsoft.com/office/drawing/2014/main" val="1355084159"/>
                    </a:ext>
                  </a:extLst>
                </a:gridCol>
                <a:gridCol w="576072">
                  <a:extLst>
                    <a:ext uri="{9D8B030D-6E8A-4147-A177-3AD203B41FA5}">
                      <a16:colId xmlns:a16="http://schemas.microsoft.com/office/drawing/2014/main" val="96006621"/>
                    </a:ext>
                  </a:extLst>
                </a:gridCol>
                <a:gridCol w="576072">
                  <a:extLst>
                    <a:ext uri="{9D8B030D-6E8A-4147-A177-3AD203B41FA5}">
                      <a16:colId xmlns:a16="http://schemas.microsoft.com/office/drawing/2014/main" val="757964135"/>
                    </a:ext>
                  </a:extLst>
                </a:gridCol>
                <a:gridCol w="576072">
                  <a:extLst>
                    <a:ext uri="{9D8B030D-6E8A-4147-A177-3AD203B41FA5}">
                      <a16:colId xmlns:a16="http://schemas.microsoft.com/office/drawing/2014/main" val="3265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4197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- 2021-10-08 15:00:01</a:t>
                      </a:r>
                      <a:r>
                        <a:rPr kumimoji="0" lang="en-US" sz="1000" b="0" i="0" u="none" strike="noStrike" kern="1200" cap="none" spc="0" normalizeH="0" baseline="0" noProof="0">
                          <a:ln>
                            <a:noFill/>
                          </a:ln>
                          <a:solidFill>
                            <a:prstClr val="black"/>
                          </a:solidFill>
                          <a:effectLst/>
                          <a:uLnTx/>
                          <a:uFillTx/>
                          <a:latin typeface="+mn-lt"/>
                          <a:ea typeface="+mn-ea"/>
                          <a:cs typeface="+mn-cs"/>
                        </a:rPr>
                        <a:t>
 🎉 Adakah anda sudah bersedia untuk jualan Buttercup Lazada 10.10?! Dapatkan produk Buttercup, jenama No.1 Malaysia dengan diskaun sehingga 26%!  🎉😱
Beli produk Buttercup bernilai RM50 ke atas dan nikmati penjimatan lebih dengan penghantaran PERCUMA terus ke rumah! Jangan lepaskan peluang ini sementara stok masih ada!
Add to cart sekarang dan check out pada 10.10! 👉 https://bit.ly/ButtercupMYLazada
Promosi hanya sah pada 10 - 12 Oktober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extLst>
                  <a:ext uri="{0D108BD9-81ED-4DB2-BD59-A6C34878D82A}">
                    <a16:rowId xmlns:a16="http://schemas.microsoft.com/office/drawing/2014/main" val="1951703040"/>
                  </a:ext>
                </a:extLst>
              </a:tr>
            </a:tbl>
          </a:graphicData>
        </a:graphic>
      </p:graphicFrame>
      <p:sp>
        <p:nvSpPr>
          <p:cNvPr id="4" name="Text Placeholder 3">
            <a:extLst>
              <a:ext uri="{FF2B5EF4-FFF2-40B4-BE49-F238E27FC236}">
                <a16:creationId xmlns:a16="http://schemas.microsoft.com/office/drawing/2014/main" id="{A5A0F8E5-D171-4816-9355-84910A237A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3358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EFE9A-B3F6-4A65-8908-C7E49755E8F6}"/>
              </a:ext>
            </a:extLst>
          </p:cNvPr>
          <p:cNvSpPr>
            <a:spLocks noGrp="1"/>
          </p:cNvSpPr>
          <p:nvPr>
            <p:ph type="title"/>
          </p:nvPr>
        </p:nvSpPr>
        <p:spPr/>
        <p:txBody>
          <a:bodyPr/>
          <a:lstStyle/>
          <a:p>
            <a:r>
              <a:rPr lang="en-US"/>
              <a:t>Facebook Facebook FB - Own Posts Table I-Rate (Insights)  | Buttercup Malaysia - 18 of 23</a:t>
            </a:r>
          </a:p>
        </p:txBody>
      </p:sp>
      <p:graphicFrame>
        <p:nvGraphicFramePr>
          <p:cNvPr id="5" name="Table Placeholder 4">
            <a:extLst>
              <a:ext uri="{FF2B5EF4-FFF2-40B4-BE49-F238E27FC236}">
                <a16:creationId xmlns:a16="http://schemas.microsoft.com/office/drawing/2014/main" id="{52F8E76A-65E3-4DF4-8A47-B12B77CCCD9A}"/>
              </a:ext>
            </a:extLst>
          </p:cNvPr>
          <p:cNvGraphicFramePr>
            <a:graphicFrameLocks noGrp="1"/>
          </p:cNvGraphicFramePr>
          <p:nvPr>
            <p:ph type="tbl" sz="quarter" idx="13"/>
            <p:extLst>
              <p:ext uri="{D42A27DB-BD31-4B8C-83A1-F6EECF244321}">
                <p14:modId xmlns:p14="http://schemas.microsoft.com/office/powerpoint/2010/main" val="272712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00543879"/>
                    </a:ext>
                  </a:extLst>
                </a:gridCol>
                <a:gridCol w="740664">
                  <a:extLst>
                    <a:ext uri="{9D8B030D-6E8A-4147-A177-3AD203B41FA5}">
                      <a16:colId xmlns:a16="http://schemas.microsoft.com/office/drawing/2014/main" val="4238537613"/>
                    </a:ext>
                  </a:extLst>
                </a:gridCol>
                <a:gridCol w="740664">
                  <a:extLst>
                    <a:ext uri="{9D8B030D-6E8A-4147-A177-3AD203B41FA5}">
                      <a16:colId xmlns:a16="http://schemas.microsoft.com/office/drawing/2014/main" val="3412739147"/>
                    </a:ext>
                  </a:extLst>
                </a:gridCol>
                <a:gridCol w="576072">
                  <a:extLst>
                    <a:ext uri="{9D8B030D-6E8A-4147-A177-3AD203B41FA5}">
                      <a16:colId xmlns:a16="http://schemas.microsoft.com/office/drawing/2014/main" val="2931290360"/>
                    </a:ext>
                  </a:extLst>
                </a:gridCol>
                <a:gridCol w="576072">
                  <a:extLst>
                    <a:ext uri="{9D8B030D-6E8A-4147-A177-3AD203B41FA5}">
                      <a16:colId xmlns:a16="http://schemas.microsoft.com/office/drawing/2014/main" val="3881629859"/>
                    </a:ext>
                  </a:extLst>
                </a:gridCol>
                <a:gridCol w="493776">
                  <a:extLst>
                    <a:ext uri="{9D8B030D-6E8A-4147-A177-3AD203B41FA5}">
                      <a16:colId xmlns:a16="http://schemas.microsoft.com/office/drawing/2014/main" val="3024576771"/>
                    </a:ext>
                  </a:extLst>
                </a:gridCol>
                <a:gridCol w="576072">
                  <a:extLst>
                    <a:ext uri="{9D8B030D-6E8A-4147-A177-3AD203B41FA5}">
                      <a16:colId xmlns:a16="http://schemas.microsoft.com/office/drawing/2014/main" val="3487719801"/>
                    </a:ext>
                  </a:extLst>
                </a:gridCol>
                <a:gridCol w="576072">
                  <a:extLst>
                    <a:ext uri="{9D8B030D-6E8A-4147-A177-3AD203B41FA5}">
                      <a16:colId xmlns:a16="http://schemas.microsoft.com/office/drawing/2014/main" val="4263069588"/>
                    </a:ext>
                  </a:extLst>
                </a:gridCol>
                <a:gridCol w="576072">
                  <a:extLst>
                    <a:ext uri="{9D8B030D-6E8A-4147-A177-3AD203B41FA5}">
                      <a16:colId xmlns:a16="http://schemas.microsoft.com/office/drawing/2014/main" val="369194600"/>
                    </a:ext>
                  </a:extLst>
                </a:gridCol>
                <a:gridCol w="576072">
                  <a:extLst>
                    <a:ext uri="{9D8B030D-6E8A-4147-A177-3AD203B41FA5}">
                      <a16:colId xmlns:a16="http://schemas.microsoft.com/office/drawing/2014/main" val="2421428602"/>
                    </a:ext>
                  </a:extLst>
                </a:gridCol>
                <a:gridCol w="576072">
                  <a:extLst>
                    <a:ext uri="{9D8B030D-6E8A-4147-A177-3AD203B41FA5}">
                      <a16:colId xmlns:a16="http://schemas.microsoft.com/office/drawing/2014/main" val="16565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7467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- 2021-10-08 11:00:26</a:t>
                      </a:r>
                      <a:r>
                        <a:rPr kumimoji="0" lang="en-US" sz="1000" b="0" i="0" u="none" strike="noStrike" kern="1200" cap="none" spc="0" normalizeH="0" baseline="0" noProof="0">
                          <a:ln>
                            <a:noFill/>
                          </a:ln>
                          <a:solidFill>
                            <a:prstClr val="black"/>
                          </a:solidFill>
                          <a:effectLst/>
                          <a:uLnTx/>
                          <a:uFillTx/>
                          <a:latin typeface="+mn-lt"/>
                          <a:ea typeface="+mn-ea"/>
                          <a:cs typeface="+mn-cs"/>
                        </a:rPr>
                        <a:t>
 Sudahkah anda rasa produk terbaru Buttercup? 
LIKE untuk belum 
LOVE untuk sudah rasa banyak kali! 
KOMEN untuk yang dah cuba
Beritahu admin apakah yang anda makan dengan produk-produk terbaru Buttercup?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669675508"/>
                  </a:ext>
                </a:extLst>
              </a:tr>
            </a:tbl>
          </a:graphicData>
        </a:graphic>
      </p:graphicFrame>
      <p:sp>
        <p:nvSpPr>
          <p:cNvPr id="4" name="Text Placeholder 3">
            <a:extLst>
              <a:ext uri="{FF2B5EF4-FFF2-40B4-BE49-F238E27FC236}">
                <a16:creationId xmlns:a16="http://schemas.microsoft.com/office/drawing/2014/main" id="{504C63C1-B1B2-4AA3-B6F9-458BB834DC6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8217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3507-7FA0-4B68-A7D5-599305426E82}"/>
              </a:ext>
            </a:extLst>
          </p:cNvPr>
          <p:cNvSpPr>
            <a:spLocks noGrp="1"/>
          </p:cNvSpPr>
          <p:nvPr>
            <p:ph type="title"/>
          </p:nvPr>
        </p:nvSpPr>
        <p:spPr/>
        <p:txBody>
          <a:bodyPr/>
          <a:lstStyle/>
          <a:p>
            <a:r>
              <a:rPr lang="en-US"/>
              <a:t>Facebook Facebook FB - Own Posts Table I-Rate (Insights)  | Buttercup Malaysia - 19 of 23</a:t>
            </a:r>
          </a:p>
        </p:txBody>
      </p:sp>
      <p:graphicFrame>
        <p:nvGraphicFramePr>
          <p:cNvPr id="5" name="Table Placeholder 4">
            <a:extLst>
              <a:ext uri="{FF2B5EF4-FFF2-40B4-BE49-F238E27FC236}">
                <a16:creationId xmlns:a16="http://schemas.microsoft.com/office/drawing/2014/main" id="{CEEF1CBB-A9C4-43A6-9EBB-D4EFBAD9C04D}"/>
              </a:ext>
            </a:extLst>
          </p:cNvPr>
          <p:cNvGraphicFramePr>
            <a:graphicFrameLocks noGrp="1"/>
          </p:cNvGraphicFramePr>
          <p:nvPr>
            <p:ph type="tbl" sz="quarter" idx="13"/>
            <p:extLst>
              <p:ext uri="{D42A27DB-BD31-4B8C-83A1-F6EECF244321}">
                <p14:modId xmlns:p14="http://schemas.microsoft.com/office/powerpoint/2010/main" val="253766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1188127"/>
                    </a:ext>
                  </a:extLst>
                </a:gridCol>
                <a:gridCol w="740664">
                  <a:extLst>
                    <a:ext uri="{9D8B030D-6E8A-4147-A177-3AD203B41FA5}">
                      <a16:colId xmlns:a16="http://schemas.microsoft.com/office/drawing/2014/main" val="1591439985"/>
                    </a:ext>
                  </a:extLst>
                </a:gridCol>
                <a:gridCol w="740664">
                  <a:extLst>
                    <a:ext uri="{9D8B030D-6E8A-4147-A177-3AD203B41FA5}">
                      <a16:colId xmlns:a16="http://schemas.microsoft.com/office/drawing/2014/main" val="3252179368"/>
                    </a:ext>
                  </a:extLst>
                </a:gridCol>
                <a:gridCol w="576072">
                  <a:extLst>
                    <a:ext uri="{9D8B030D-6E8A-4147-A177-3AD203B41FA5}">
                      <a16:colId xmlns:a16="http://schemas.microsoft.com/office/drawing/2014/main" val="690462416"/>
                    </a:ext>
                  </a:extLst>
                </a:gridCol>
                <a:gridCol w="576072">
                  <a:extLst>
                    <a:ext uri="{9D8B030D-6E8A-4147-A177-3AD203B41FA5}">
                      <a16:colId xmlns:a16="http://schemas.microsoft.com/office/drawing/2014/main" val="394992106"/>
                    </a:ext>
                  </a:extLst>
                </a:gridCol>
                <a:gridCol w="493776">
                  <a:extLst>
                    <a:ext uri="{9D8B030D-6E8A-4147-A177-3AD203B41FA5}">
                      <a16:colId xmlns:a16="http://schemas.microsoft.com/office/drawing/2014/main" val="228908267"/>
                    </a:ext>
                  </a:extLst>
                </a:gridCol>
                <a:gridCol w="576072">
                  <a:extLst>
                    <a:ext uri="{9D8B030D-6E8A-4147-A177-3AD203B41FA5}">
                      <a16:colId xmlns:a16="http://schemas.microsoft.com/office/drawing/2014/main" val="1941270107"/>
                    </a:ext>
                  </a:extLst>
                </a:gridCol>
                <a:gridCol w="576072">
                  <a:extLst>
                    <a:ext uri="{9D8B030D-6E8A-4147-A177-3AD203B41FA5}">
                      <a16:colId xmlns:a16="http://schemas.microsoft.com/office/drawing/2014/main" val="2690684849"/>
                    </a:ext>
                  </a:extLst>
                </a:gridCol>
                <a:gridCol w="576072">
                  <a:extLst>
                    <a:ext uri="{9D8B030D-6E8A-4147-A177-3AD203B41FA5}">
                      <a16:colId xmlns:a16="http://schemas.microsoft.com/office/drawing/2014/main" val="2490751538"/>
                    </a:ext>
                  </a:extLst>
                </a:gridCol>
                <a:gridCol w="576072">
                  <a:extLst>
                    <a:ext uri="{9D8B030D-6E8A-4147-A177-3AD203B41FA5}">
                      <a16:colId xmlns:a16="http://schemas.microsoft.com/office/drawing/2014/main" val="2343569868"/>
                    </a:ext>
                  </a:extLst>
                </a:gridCol>
                <a:gridCol w="576072">
                  <a:extLst>
                    <a:ext uri="{9D8B030D-6E8A-4147-A177-3AD203B41FA5}">
                      <a16:colId xmlns:a16="http://schemas.microsoft.com/office/drawing/2014/main" val="60415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7155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- 2021-10-06 16:30:00</a:t>
                      </a:r>
                      <a:r>
                        <a:rPr kumimoji="0" lang="en-US" sz="1000" b="0" i="0" u="none" strike="noStrike" kern="1200" cap="none" spc="0" normalizeH="0" baseline="0" noProof="0">
                          <a:ln>
                            <a:noFill/>
                          </a:ln>
                          <a:solidFill>
                            <a:prstClr val="black"/>
                          </a:solidFill>
                          <a:effectLst/>
                          <a:uLnTx/>
                          <a:uFillTx/>
                          <a:latin typeface="+mn-lt"/>
                          <a:ea typeface="+mn-ea"/>
                          <a:cs typeface="+mn-cs"/>
                        </a:rPr>
                        <a:t>
 It’s crusty, it’s creamy, it’s egg tarts! Its flaky crust and creamy custard center will make your mouth water! 
Don’t forget to give our page a LIKE if you like this recipe and stay tuned for more delicious recipes! 
#ResipiButtercup #SedapDenganButtercup #HomemadeWithLove
Buttercup Egg Tarts 
Ingredients: 
12 tablespoons Buttercup (slightly softened)
2 cups all purpose flour
1/8 teaspoon salt
2 tablespoons cold water
½ cup granulated sugar
1 cup hot water
1/2 cup evaporated milk (at room temperature)
3 large eggs (at room temperature)
1 teaspoon vanilla extract
Instructions: 
1. In a bowl, combine the flour and salt.
2. Cut the softened Buttercup into small cubes, and add it to the flour and salt. Working quickly, break it up roughly with your fingers until it resembles coarse crumbs with some pea-sized chunks of Buttercup still in the mixture.
3. Add 2 tablespoons of cold water, and bring the dough together with your hands. Add a little more water if necessary (start with 1/2 teaspoon), no more than 3 teaspoons. At this point, the dough will be scraggly and dry.
4. Rest the dough in the refrigerator to allow the flour in the dough to continue to absorb moisture. Wrap the dough tightly in plastic or a reusable bag, and refrigerate for 20 minutes.
5.  On a lightly floured surface, roll the dough into a roughly 6×15 inch rectangle. Work quickly to avoid overworking it.
6. Fold the top third of the dough down to the center, then the bottom third up and over that. Give the dough a quarter turn (left or right) and roll out again to a 6×15 inch rectangle. Fold the same way as before, cover, and chill for 1 hour.
7. While the dough is resting, let’s make the filling. Dissolve sugar into 1 cup of hot water, and allow the mixture to cool to room temperature.
8. Whisk evaporated milk, eggs and vanilla together, and then thoroughly whisk in the sugar water.
9. Bubbles will be formed while whisking. To remove it, use a mesh strainer and strain the custard into a measuring cup to get rid of the bubbles. This step is important to getting a smooth, glossy egg tart. You should then have about 2 to 2.25 cups of custard.
10. Preheat the oven to 190°C and position a rack in the lower part of your oven.
11. Roll out the dough 0.2 inch/5mm thick, and cut into 4-inch circles to fit either mini tart tins or a shallow non-stick standard muffin cup, the dough should be thin as it will expand. 
12. Fill and press the dough into your tins or muffin cup, leaving a bit going over the top of the cup (the tart shells will shrink as they bake).
13. Take the excess dough, re-roll it, and cut more circles until you have around 16 of them.
14. Once filled, immediately (but very slowly and carefully) transfer it to the oven and reduce the heat to 180°C. Bake for about 26-29 minutes, until filling is just set (if a toothpick can stand up in it, it’s done).
15. Allow the tarts to cool for at least 10 minutes before enjoying!
Source: https://thewoksoflife.com/hong-kong-egg-tarts/#recipe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extLst>
                  <a:ext uri="{0D108BD9-81ED-4DB2-BD59-A6C34878D82A}">
                    <a16:rowId xmlns:a16="http://schemas.microsoft.com/office/drawing/2014/main" val="3340259672"/>
                  </a:ext>
                </a:extLst>
              </a:tr>
            </a:tbl>
          </a:graphicData>
        </a:graphic>
      </p:graphicFrame>
      <p:sp>
        <p:nvSpPr>
          <p:cNvPr id="4" name="Text Placeholder 3">
            <a:extLst>
              <a:ext uri="{FF2B5EF4-FFF2-40B4-BE49-F238E27FC236}">
                <a16:creationId xmlns:a16="http://schemas.microsoft.com/office/drawing/2014/main" id="{B81B77BB-F323-430D-9764-5B67D40540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04763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1066-C13C-43B2-8DB8-CF2C2559C67E}"/>
              </a:ext>
            </a:extLst>
          </p:cNvPr>
          <p:cNvSpPr>
            <a:spLocks noGrp="1"/>
          </p:cNvSpPr>
          <p:nvPr>
            <p:ph type="title"/>
          </p:nvPr>
        </p:nvSpPr>
        <p:spPr/>
        <p:txBody>
          <a:bodyPr/>
          <a:lstStyle/>
          <a:p>
            <a:r>
              <a:rPr lang="en-US"/>
              <a:t>Facebook Facebook FB - Own Posts Table I-Rate (Insights)  | Buttercup Malaysia - 20 of 23</a:t>
            </a:r>
          </a:p>
        </p:txBody>
      </p:sp>
      <p:graphicFrame>
        <p:nvGraphicFramePr>
          <p:cNvPr id="5" name="Table Placeholder 4">
            <a:extLst>
              <a:ext uri="{FF2B5EF4-FFF2-40B4-BE49-F238E27FC236}">
                <a16:creationId xmlns:a16="http://schemas.microsoft.com/office/drawing/2014/main" id="{A78483C5-083E-4E86-A3CD-E6D7634EA13B}"/>
              </a:ext>
            </a:extLst>
          </p:cNvPr>
          <p:cNvGraphicFramePr>
            <a:graphicFrameLocks noGrp="1"/>
          </p:cNvGraphicFramePr>
          <p:nvPr>
            <p:ph type="tbl" sz="quarter" idx="13"/>
            <p:extLst>
              <p:ext uri="{D42A27DB-BD31-4B8C-83A1-F6EECF244321}">
                <p14:modId xmlns:p14="http://schemas.microsoft.com/office/powerpoint/2010/main" val="286583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55894871"/>
                    </a:ext>
                  </a:extLst>
                </a:gridCol>
                <a:gridCol w="740664">
                  <a:extLst>
                    <a:ext uri="{9D8B030D-6E8A-4147-A177-3AD203B41FA5}">
                      <a16:colId xmlns:a16="http://schemas.microsoft.com/office/drawing/2014/main" val="1071101144"/>
                    </a:ext>
                  </a:extLst>
                </a:gridCol>
                <a:gridCol w="740664">
                  <a:extLst>
                    <a:ext uri="{9D8B030D-6E8A-4147-A177-3AD203B41FA5}">
                      <a16:colId xmlns:a16="http://schemas.microsoft.com/office/drawing/2014/main" val="1805388718"/>
                    </a:ext>
                  </a:extLst>
                </a:gridCol>
                <a:gridCol w="576072">
                  <a:extLst>
                    <a:ext uri="{9D8B030D-6E8A-4147-A177-3AD203B41FA5}">
                      <a16:colId xmlns:a16="http://schemas.microsoft.com/office/drawing/2014/main" val="2830094664"/>
                    </a:ext>
                  </a:extLst>
                </a:gridCol>
                <a:gridCol w="576072">
                  <a:extLst>
                    <a:ext uri="{9D8B030D-6E8A-4147-A177-3AD203B41FA5}">
                      <a16:colId xmlns:a16="http://schemas.microsoft.com/office/drawing/2014/main" val="1571539175"/>
                    </a:ext>
                  </a:extLst>
                </a:gridCol>
                <a:gridCol w="493776">
                  <a:extLst>
                    <a:ext uri="{9D8B030D-6E8A-4147-A177-3AD203B41FA5}">
                      <a16:colId xmlns:a16="http://schemas.microsoft.com/office/drawing/2014/main" val="29169353"/>
                    </a:ext>
                  </a:extLst>
                </a:gridCol>
                <a:gridCol w="576072">
                  <a:extLst>
                    <a:ext uri="{9D8B030D-6E8A-4147-A177-3AD203B41FA5}">
                      <a16:colId xmlns:a16="http://schemas.microsoft.com/office/drawing/2014/main" val="96331152"/>
                    </a:ext>
                  </a:extLst>
                </a:gridCol>
                <a:gridCol w="576072">
                  <a:extLst>
                    <a:ext uri="{9D8B030D-6E8A-4147-A177-3AD203B41FA5}">
                      <a16:colId xmlns:a16="http://schemas.microsoft.com/office/drawing/2014/main" val="3321635834"/>
                    </a:ext>
                  </a:extLst>
                </a:gridCol>
                <a:gridCol w="576072">
                  <a:extLst>
                    <a:ext uri="{9D8B030D-6E8A-4147-A177-3AD203B41FA5}">
                      <a16:colId xmlns:a16="http://schemas.microsoft.com/office/drawing/2014/main" val="2855884977"/>
                    </a:ext>
                  </a:extLst>
                </a:gridCol>
                <a:gridCol w="576072">
                  <a:extLst>
                    <a:ext uri="{9D8B030D-6E8A-4147-A177-3AD203B41FA5}">
                      <a16:colId xmlns:a16="http://schemas.microsoft.com/office/drawing/2014/main" val="4197259345"/>
                    </a:ext>
                  </a:extLst>
                </a:gridCol>
                <a:gridCol w="576072">
                  <a:extLst>
                    <a:ext uri="{9D8B030D-6E8A-4147-A177-3AD203B41FA5}">
                      <a16:colId xmlns:a16="http://schemas.microsoft.com/office/drawing/2014/main" val="401975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4695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- 2021-10-03 17:03:57</a:t>
                      </a:r>
                      <a:r>
                        <a:rPr kumimoji="0" lang="en-US" sz="1000" b="0" i="0" u="none" strike="noStrike" kern="1200" cap="none" spc="0" normalizeH="0" baseline="0" noProof="0">
                          <a:ln>
                            <a:noFill/>
                          </a:ln>
                          <a:solidFill>
                            <a:prstClr val="black"/>
                          </a:solidFill>
                          <a:effectLst/>
                          <a:uLnTx/>
                          <a:uFillTx/>
                          <a:latin typeface="+mn-lt"/>
                          <a:ea typeface="+mn-ea"/>
                          <a:cs typeface="+mn-cs"/>
                        </a:rPr>
                        <a:t>
 Semua pasti tahu mengenai kebersihan tangan, lagi-lagi sejak pandemik ini dan semestinya anda perlu basuh tangan sebelum mula memasak kan?
Tapi sebenarnya, ianya juga elok untuk kita tidak memakai perhiasan tangan, terutamanya cincin ketika memasak kerana ia mungkin mengumpulkan kotoran atau bakteria dan akan menjadikannya sukar untuk membersihkan tangan anda secara menyeluruh.
#TipButtercup
Sumber:
https://www.ccohs.ca/oshanswers/prevention/kitchen_hygiene.html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845251890"/>
                  </a:ext>
                </a:extLst>
              </a:tr>
            </a:tbl>
          </a:graphicData>
        </a:graphic>
      </p:graphicFrame>
      <p:sp>
        <p:nvSpPr>
          <p:cNvPr id="4" name="Text Placeholder 3">
            <a:extLst>
              <a:ext uri="{FF2B5EF4-FFF2-40B4-BE49-F238E27FC236}">
                <a16:creationId xmlns:a16="http://schemas.microsoft.com/office/drawing/2014/main" id="{855D6178-46DE-4EE8-88C5-5F1DBBBE53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99491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2B9A-D9F8-4A3B-9723-4A93A1B7765B}"/>
              </a:ext>
            </a:extLst>
          </p:cNvPr>
          <p:cNvSpPr>
            <a:spLocks noGrp="1"/>
          </p:cNvSpPr>
          <p:nvPr>
            <p:ph type="title"/>
          </p:nvPr>
        </p:nvSpPr>
        <p:spPr/>
        <p:txBody>
          <a:bodyPr/>
          <a:lstStyle/>
          <a:p>
            <a:r>
              <a:rPr lang="en-US"/>
              <a:t>Facebook Facebook FB - Own Posts Table I-Rate (Insights)  | Buttercup Malaysia - 21 of 23</a:t>
            </a:r>
          </a:p>
        </p:txBody>
      </p:sp>
      <p:graphicFrame>
        <p:nvGraphicFramePr>
          <p:cNvPr id="5" name="Table Placeholder 4">
            <a:extLst>
              <a:ext uri="{FF2B5EF4-FFF2-40B4-BE49-F238E27FC236}">
                <a16:creationId xmlns:a16="http://schemas.microsoft.com/office/drawing/2014/main" id="{611E4E4C-E137-4D9A-B95D-076918674A9F}"/>
              </a:ext>
            </a:extLst>
          </p:cNvPr>
          <p:cNvGraphicFramePr>
            <a:graphicFrameLocks noGrp="1"/>
          </p:cNvGraphicFramePr>
          <p:nvPr>
            <p:ph type="tbl" sz="quarter" idx="13"/>
            <p:extLst>
              <p:ext uri="{D42A27DB-BD31-4B8C-83A1-F6EECF244321}">
                <p14:modId xmlns:p14="http://schemas.microsoft.com/office/powerpoint/2010/main" val="199887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3979439"/>
                    </a:ext>
                  </a:extLst>
                </a:gridCol>
                <a:gridCol w="740664">
                  <a:extLst>
                    <a:ext uri="{9D8B030D-6E8A-4147-A177-3AD203B41FA5}">
                      <a16:colId xmlns:a16="http://schemas.microsoft.com/office/drawing/2014/main" val="345604052"/>
                    </a:ext>
                  </a:extLst>
                </a:gridCol>
                <a:gridCol w="740664">
                  <a:extLst>
                    <a:ext uri="{9D8B030D-6E8A-4147-A177-3AD203B41FA5}">
                      <a16:colId xmlns:a16="http://schemas.microsoft.com/office/drawing/2014/main" val="3164265121"/>
                    </a:ext>
                  </a:extLst>
                </a:gridCol>
                <a:gridCol w="576072">
                  <a:extLst>
                    <a:ext uri="{9D8B030D-6E8A-4147-A177-3AD203B41FA5}">
                      <a16:colId xmlns:a16="http://schemas.microsoft.com/office/drawing/2014/main" val="505485888"/>
                    </a:ext>
                  </a:extLst>
                </a:gridCol>
                <a:gridCol w="576072">
                  <a:extLst>
                    <a:ext uri="{9D8B030D-6E8A-4147-A177-3AD203B41FA5}">
                      <a16:colId xmlns:a16="http://schemas.microsoft.com/office/drawing/2014/main" val="4042826434"/>
                    </a:ext>
                  </a:extLst>
                </a:gridCol>
                <a:gridCol w="493776">
                  <a:extLst>
                    <a:ext uri="{9D8B030D-6E8A-4147-A177-3AD203B41FA5}">
                      <a16:colId xmlns:a16="http://schemas.microsoft.com/office/drawing/2014/main" val="1815239207"/>
                    </a:ext>
                  </a:extLst>
                </a:gridCol>
                <a:gridCol w="576072">
                  <a:extLst>
                    <a:ext uri="{9D8B030D-6E8A-4147-A177-3AD203B41FA5}">
                      <a16:colId xmlns:a16="http://schemas.microsoft.com/office/drawing/2014/main" val="711061910"/>
                    </a:ext>
                  </a:extLst>
                </a:gridCol>
                <a:gridCol w="576072">
                  <a:extLst>
                    <a:ext uri="{9D8B030D-6E8A-4147-A177-3AD203B41FA5}">
                      <a16:colId xmlns:a16="http://schemas.microsoft.com/office/drawing/2014/main" val="1736048858"/>
                    </a:ext>
                  </a:extLst>
                </a:gridCol>
                <a:gridCol w="576072">
                  <a:extLst>
                    <a:ext uri="{9D8B030D-6E8A-4147-A177-3AD203B41FA5}">
                      <a16:colId xmlns:a16="http://schemas.microsoft.com/office/drawing/2014/main" val="366813473"/>
                    </a:ext>
                  </a:extLst>
                </a:gridCol>
                <a:gridCol w="576072">
                  <a:extLst>
                    <a:ext uri="{9D8B030D-6E8A-4147-A177-3AD203B41FA5}">
                      <a16:colId xmlns:a16="http://schemas.microsoft.com/office/drawing/2014/main" val="2961228656"/>
                    </a:ext>
                  </a:extLst>
                </a:gridCol>
                <a:gridCol w="576072">
                  <a:extLst>
                    <a:ext uri="{9D8B030D-6E8A-4147-A177-3AD203B41FA5}">
                      <a16:colId xmlns:a16="http://schemas.microsoft.com/office/drawing/2014/main" val="422410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5935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- 2021-10-01 15:35:43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4 September 2021.
Zarith Husna 
Yati Jalil 
Fara Othman 
Kepada pemenang, sila hantarkan mesej Facebook kepada admin berserta maklumat di bawah sebelum 7 Oktober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87965784"/>
                  </a:ext>
                </a:extLst>
              </a:tr>
            </a:tbl>
          </a:graphicData>
        </a:graphic>
      </p:graphicFrame>
      <p:sp>
        <p:nvSpPr>
          <p:cNvPr id="4" name="Text Placeholder 3">
            <a:extLst>
              <a:ext uri="{FF2B5EF4-FFF2-40B4-BE49-F238E27FC236}">
                <a16:creationId xmlns:a16="http://schemas.microsoft.com/office/drawing/2014/main" id="{A82E72FC-DD49-4C12-869D-C72ADCCCCAA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7226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58D50-F2BC-4A8D-8489-ECB0F6BA1949}"/>
              </a:ext>
            </a:extLst>
          </p:cNvPr>
          <p:cNvSpPr>
            <a:spLocks noGrp="1"/>
          </p:cNvSpPr>
          <p:nvPr>
            <p:ph type="title"/>
          </p:nvPr>
        </p:nvSpPr>
        <p:spPr/>
        <p:txBody>
          <a:bodyPr/>
          <a:lstStyle/>
          <a:p>
            <a:r>
              <a:rPr lang="en-US"/>
              <a:t>Facebook Facebook FB - Own Posts Table I-Rate (Insights)  | Buttercup Malaysia - 22 of 23</a:t>
            </a:r>
          </a:p>
        </p:txBody>
      </p:sp>
      <p:graphicFrame>
        <p:nvGraphicFramePr>
          <p:cNvPr id="5" name="Table Placeholder 4">
            <a:extLst>
              <a:ext uri="{FF2B5EF4-FFF2-40B4-BE49-F238E27FC236}">
                <a16:creationId xmlns:a16="http://schemas.microsoft.com/office/drawing/2014/main" id="{4B4383A5-132E-4E86-B349-62D76546BA47}"/>
              </a:ext>
            </a:extLst>
          </p:cNvPr>
          <p:cNvGraphicFramePr>
            <a:graphicFrameLocks noGrp="1"/>
          </p:cNvGraphicFramePr>
          <p:nvPr>
            <p:ph type="tbl" sz="quarter" idx="13"/>
            <p:extLst>
              <p:ext uri="{D42A27DB-BD31-4B8C-83A1-F6EECF244321}">
                <p14:modId xmlns:p14="http://schemas.microsoft.com/office/powerpoint/2010/main" val="292703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36974823"/>
                    </a:ext>
                  </a:extLst>
                </a:gridCol>
                <a:gridCol w="740664">
                  <a:extLst>
                    <a:ext uri="{9D8B030D-6E8A-4147-A177-3AD203B41FA5}">
                      <a16:colId xmlns:a16="http://schemas.microsoft.com/office/drawing/2014/main" val="257689957"/>
                    </a:ext>
                  </a:extLst>
                </a:gridCol>
                <a:gridCol w="740664">
                  <a:extLst>
                    <a:ext uri="{9D8B030D-6E8A-4147-A177-3AD203B41FA5}">
                      <a16:colId xmlns:a16="http://schemas.microsoft.com/office/drawing/2014/main" val="419972813"/>
                    </a:ext>
                  </a:extLst>
                </a:gridCol>
                <a:gridCol w="576072">
                  <a:extLst>
                    <a:ext uri="{9D8B030D-6E8A-4147-A177-3AD203B41FA5}">
                      <a16:colId xmlns:a16="http://schemas.microsoft.com/office/drawing/2014/main" val="3234716894"/>
                    </a:ext>
                  </a:extLst>
                </a:gridCol>
                <a:gridCol w="576072">
                  <a:extLst>
                    <a:ext uri="{9D8B030D-6E8A-4147-A177-3AD203B41FA5}">
                      <a16:colId xmlns:a16="http://schemas.microsoft.com/office/drawing/2014/main" val="2928567622"/>
                    </a:ext>
                  </a:extLst>
                </a:gridCol>
                <a:gridCol w="493776">
                  <a:extLst>
                    <a:ext uri="{9D8B030D-6E8A-4147-A177-3AD203B41FA5}">
                      <a16:colId xmlns:a16="http://schemas.microsoft.com/office/drawing/2014/main" val="383696636"/>
                    </a:ext>
                  </a:extLst>
                </a:gridCol>
                <a:gridCol w="576072">
                  <a:extLst>
                    <a:ext uri="{9D8B030D-6E8A-4147-A177-3AD203B41FA5}">
                      <a16:colId xmlns:a16="http://schemas.microsoft.com/office/drawing/2014/main" val="160245337"/>
                    </a:ext>
                  </a:extLst>
                </a:gridCol>
                <a:gridCol w="576072">
                  <a:extLst>
                    <a:ext uri="{9D8B030D-6E8A-4147-A177-3AD203B41FA5}">
                      <a16:colId xmlns:a16="http://schemas.microsoft.com/office/drawing/2014/main" val="2703932586"/>
                    </a:ext>
                  </a:extLst>
                </a:gridCol>
                <a:gridCol w="576072">
                  <a:extLst>
                    <a:ext uri="{9D8B030D-6E8A-4147-A177-3AD203B41FA5}">
                      <a16:colId xmlns:a16="http://schemas.microsoft.com/office/drawing/2014/main" val="1006480749"/>
                    </a:ext>
                  </a:extLst>
                </a:gridCol>
                <a:gridCol w="576072">
                  <a:extLst>
                    <a:ext uri="{9D8B030D-6E8A-4147-A177-3AD203B41FA5}">
                      <a16:colId xmlns:a16="http://schemas.microsoft.com/office/drawing/2014/main" val="4172899162"/>
                    </a:ext>
                  </a:extLst>
                </a:gridCol>
                <a:gridCol w="576072">
                  <a:extLst>
                    <a:ext uri="{9D8B030D-6E8A-4147-A177-3AD203B41FA5}">
                      <a16:colId xmlns:a16="http://schemas.microsoft.com/office/drawing/2014/main" val="412129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49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- 2021-10-01 15:30:46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30 Ogos 2021.
Nad Rahman 
Karen Dior 
Zaz Leen 
Kepada pemenang, sila hantarkan mesej Facebook kepada admin berserta maklumat di bawah sebelum 8 Oktober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1360461563"/>
                  </a:ext>
                </a:extLst>
              </a:tr>
            </a:tbl>
          </a:graphicData>
        </a:graphic>
      </p:graphicFrame>
      <p:sp>
        <p:nvSpPr>
          <p:cNvPr id="4" name="Text Placeholder 3">
            <a:extLst>
              <a:ext uri="{FF2B5EF4-FFF2-40B4-BE49-F238E27FC236}">
                <a16:creationId xmlns:a16="http://schemas.microsoft.com/office/drawing/2014/main" id="{EE69EFE5-25C2-4631-A2C3-74C00D33B4B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94502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2114-7917-45CA-9271-EE95952FCA43}"/>
              </a:ext>
            </a:extLst>
          </p:cNvPr>
          <p:cNvSpPr>
            <a:spLocks noGrp="1"/>
          </p:cNvSpPr>
          <p:nvPr>
            <p:ph type="title"/>
          </p:nvPr>
        </p:nvSpPr>
        <p:spPr/>
        <p:txBody>
          <a:bodyPr/>
          <a:lstStyle/>
          <a:p>
            <a:r>
              <a:rPr lang="en-US"/>
              <a:t>Facebook Facebook FB - Own Posts Table I-Rate (Insights)  | Buttercup Malaysia - 23 of 23</a:t>
            </a:r>
          </a:p>
        </p:txBody>
      </p:sp>
      <p:graphicFrame>
        <p:nvGraphicFramePr>
          <p:cNvPr id="5" name="Table Placeholder 4">
            <a:extLst>
              <a:ext uri="{FF2B5EF4-FFF2-40B4-BE49-F238E27FC236}">
                <a16:creationId xmlns:a16="http://schemas.microsoft.com/office/drawing/2014/main" id="{7C0AB9D6-39FA-4324-A5A1-F77469FAD0FB}"/>
              </a:ext>
            </a:extLst>
          </p:cNvPr>
          <p:cNvGraphicFramePr>
            <a:graphicFrameLocks noGrp="1"/>
          </p:cNvGraphicFramePr>
          <p:nvPr>
            <p:ph type="tbl" sz="quarter" idx="13"/>
            <p:extLst>
              <p:ext uri="{D42A27DB-BD31-4B8C-83A1-F6EECF244321}">
                <p14:modId xmlns:p14="http://schemas.microsoft.com/office/powerpoint/2010/main" val="336648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78068600"/>
                    </a:ext>
                  </a:extLst>
                </a:gridCol>
                <a:gridCol w="740664">
                  <a:extLst>
                    <a:ext uri="{9D8B030D-6E8A-4147-A177-3AD203B41FA5}">
                      <a16:colId xmlns:a16="http://schemas.microsoft.com/office/drawing/2014/main" val="3609524931"/>
                    </a:ext>
                  </a:extLst>
                </a:gridCol>
                <a:gridCol w="740664">
                  <a:extLst>
                    <a:ext uri="{9D8B030D-6E8A-4147-A177-3AD203B41FA5}">
                      <a16:colId xmlns:a16="http://schemas.microsoft.com/office/drawing/2014/main" val="1977452394"/>
                    </a:ext>
                  </a:extLst>
                </a:gridCol>
                <a:gridCol w="576072">
                  <a:extLst>
                    <a:ext uri="{9D8B030D-6E8A-4147-A177-3AD203B41FA5}">
                      <a16:colId xmlns:a16="http://schemas.microsoft.com/office/drawing/2014/main" val="869945633"/>
                    </a:ext>
                  </a:extLst>
                </a:gridCol>
                <a:gridCol w="576072">
                  <a:extLst>
                    <a:ext uri="{9D8B030D-6E8A-4147-A177-3AD203B41FA5}">
                      <a16:colId xmlns:a16="http://schemas.microsoft.com/office/drawing/2014/main" val="3616829805"/>
                    </a:ext>
                  </a:extLst>
                </a:gridCol>
                <a:gridCol w="493776">
                  <a:extLst>
                    <a:ext uri="{9D8B030D-6E8A-4147-A177-3AD203B41FA5}">
                      <a16:colId xmlns:a16="http://schemas.microsoft.com/office/drawing/2014/main" val="1136420069"/>
                    </a:ext>
                  </a:extLst>
                </a:gridCol>
                <a:gridCol w="576072">
                  <a:extLst>
                    <a:ext uri="{9D8B030D-6E8A-4147-A177-3AD203B41FA5}">
                      <a16:colId xmlns:a16="http://schemas.microsoft.com/office/drawing/2014/main" val="4263476569"/>
                    </a:ext>
                  </a:extLst>
                </a:gridCol>
                <a:gridCol w="576072">
                  <a:extLst>
                    <a:ext uri="{9D8B030D-6E8A-4147-A177-3AD203B41FA5}">
                      <a16:colId xmlns:a16="http://schemas.microsoft.com/office/drawing/2014/main" val="948351872"/>
                    </a:ext>
                  </a:extLst>
                </a:gridCol>
                <a:gridCol w="576072">
                  <a:extLst>
                    <a:ext uri="{9D8B030D-6E8A-4147-A177-3AD203B41FA5}">
                      <a16:colId xmlns:a16="http://schemas.microsoft.com/office/drawing/2014/main" val="798269790"/>
                    </a:ext>
                  </a:extLst>
                </a:gridCol>
                <a:gridCol w="576072">
                  <a:extLst>
                    <a:ext uri="{9D8B030D-6E8A-4147-A177-3AD203B41FA5}">
                      <a16:colId xmlns:a16="http://schemas.microsoft.com/office/drawing/2014/main" val="3489902150"/>
                    </a:ext>
                  </a:extLst>
                </a:gridCol>
                <a:gridCol w="576072">
                  <a:extLst>
                    <a:ext uri="{9D8B030D-6E8A-4147-A177-3AD203B41FA5}">
                      <a16:colId xmlns:a16="http://schemas.microsoft.com/office/drawing/2014/main" val="409037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8334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- 2021-10-01 15:25:04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6 Ogos 2021.
Syahirah Bastari 
Wong Kok Chueng 
Suyfi Ahmad Rizki 
Kepada pemenang, sila hantarkan mesej Facebook kepada admin berserta maklumat di bawah sebelum 7 Oktober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0814350"/>
                  </a:ext>
                </a:extLst>
              </a:tr>
            </a:tbl>
          </a:graphicData>
        </a:graphic>
      </p:graphicFrame>
      <p:sp>
        <p:nvSpPr>
          <p:cNvPr id="4" name="Text Placeholder 3">
            <a:extLst>
              <a:ext uri="{FF2B5EF4-FFF2-40B4-BE49-F238E27FC236}">
                <a16:creationId xmlns:a16="http://schemas.microsoft.com/office/drawing/2014/main" id="{1B9E7042-75F4-4AD7-A295-20FB4783335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95378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9AEFF-4D5B-4E17-B400-5AC23C15B583}"/>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9F015DE-5A55-4A05-AEA9-59A3A8DD6E32}"/>
              </a:ext>
            </a:extLst>
          </p:cNvPr>
          <p:cNvGraphicFramePr>
            <a:graphicFrameLocks noGrp="1"/>
          </p:cNvGraphicFramePr>
          <p:nvPr>
            <p:ph type="tbl" sz="quarter" idx="13"/>
            <p:extLst>
              <p:ext uri="{D42A27DB-BD31-4B8C-83A1-F6EECF244321}">
                <p14:modId xmlns:p14="http://schemas.microsoft.com/office/powerpoint/2010/main" val="217792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6828298"/>
                    </a:ext>
                  </a:extLst>
                </a:gridCol>
                <a:gridCol w="1645920">
                  <a:extLst>
                    <a:ext uri="{9D8B030D-6E8A-4147-A177-3AD203B41FA5}">
                      <a16:colId xmlns:a16="http://schemas.microsoft.com/office/drawing/2014/main" val="657963428"/>
                    </a:ext>
                  </a:extLst>
                </a:gridCol>
                <a:gridCol w="1645920">
                  <a:extLst>
                    <a:ext uri="{9D8B030D-6E8A-4147-A177-3AD203B41FA5}">
                      <a16:colId xmlns:a16="http://schemas.microsoft.com/office/drawing/2014/main" val="242458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7149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251882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04233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62465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12498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84815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70130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0196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07761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95462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755508065"/>
                  </a:ext>
                </a:extLst>
              </a:tr>
            </a:tbl>
          </a:graphicData>
        </a:graphic>
      </p:graphicFrame>
      <p:sp>
        <p:nvSpPr>
          <p:cNvPr id="4" name="Text Placeholder 3">
            <a:extLst>
              <a:ext uri="{FF2B5EF4-FFF2-40B4-BE49-F238E27FC236}">
                <a16:creationId xmlns:a16="http://schemas.microsoft.com/office/drawing/2014/main" id="{55F145D9-B246-4B67-83E0-5FB36C4E268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78266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FBE2-D745-4AD0-9742-4D89D1DC8D7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6C73A69-D870-430B-8695-341F1E35959C}"/>
              </a:ext>
            </a:extLst>
          </p:cNvPr>
          <p:cNvGraphicFramePr>
            <a:graphicFrameLocks noGrp="1"/>
          </p:cNvGraphicFramePr>
          <p:nvPr>
            <p:ph type="tbl" sz="quarter" idx="13"/>
            <p:extLst>
              <p:ext uri="{D42A27DB-BD31-4B8C-83A1-F6EECF244321}">
                <p14:modId xmlns:p14="http://schemas.microsoft.com/office/powerpoint/2010/main" val="58466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13911181"/>
                    </a:ext>
                  </a:extLst>
                </a:gridCol>
                <a:gridCol w="1645920">
                  <a:extLst>
                    <a:ext uri="{9D8B030D-6E8A-4147-A177-3AD203B41FA5}">
                      <a16:colId xmlns:a16="http://schemas.microsoft.com/office/drawing/2014/main" val="4139346201"/>
                    </a:ext>
                  </a:extLst>
                </a:gridCol>
                <a:gridCol w="1645920">
                  <a:extLst>
                    <a:ext uri="{9D8B030D-6E8A-4147-A177-3AD203B41FA5}">
                      <a16:colId xmlns:a16="http://schemas.microsoft.com/office/drawing/2014/main" val="334356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2430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53412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4948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64819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1611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797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5596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96388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39654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8870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16214501"/>
                  </a:ext>
                </a:extLst>
              </a:tr>
            </a:tbl>
          </a:graphicData>
        </a:graphic>
      </p:graphicFrame>
      <p:sp>
        <p:nvSpPr>
          <p:cNvPr id="4" name="Text Placeholder 3">
            <a:extLst>
              <a:ext uri="{FF2B5EF4-FFF2-40B4-BE49-F238E27FC236}">
                <a16:creationId xmlns:a16="http://schemas.microsoft.com/office/drawing/2014/main" id="{2FDF1695-FF4F-4487-9717-10F28F9BD6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7598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2C16C-B0CA-4D55-91E8-BBA73A41C99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767FB123-B8DB-4362-8467-A608DD6BB4AA}"/>
              </a:ext>
            </a:extLst>
          </p:cNvPr>
          <p:cNvGraphicFramePr>
            <a:graphicFrameLocks noGrp="1"/>
          </p:cNvGraphicFramePr>
          <p:nvPr>
            <p:ph type="tbl" sz="quarter" idx="13"/>
            <p:extLst>
              <p:ext uri="{D42A27DB-BD31-4B8C-83A1-F6EECF244321}">
                <p14:modId xmlns:p14="http://schemas.microsoft.com/office/powerpoint/2010/main" val="256713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89277104"/>
                    </a:ext>
                  </a:extLst>
                </a:gridCol>
                <a:gridCol w="1645920">
                  <a:extLst>
                    <a:ext uri="{9D8B030D-6E8A-4147-A177-3AD203B41FA5}">
                      <a16:colId xmlns:a16="http://schemas.microsoft.com/office/drawing/2014/main" val="985366328"/>
                    </a:ext>
                  </a:extLst>
                </a:gridCol>
                <a:gridCol w="1645920">
                  <a:extLst>
                    <a:ext uri="{9D8B030D-6E8A-4147-A177-3AD203B41FA5}">
                      <a16:colId xmlns:a16="http://schemas.microsoft.com/office/drawing/2014/main" val="4113399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6750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5568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6887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8925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7405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84363986"/>
                  </a:ext>
                </a:extLst>
              </a:tr>
            </a:tbl>
          </a:graphicData>
        </a:graphic>
      </p:graphicFrame>
      <p:sp>
        <p:nvSpPr>
          <p:cNvPr id="4" name="Text Placeholder 3">
            <a:extLst>
              <a:ext uri="{FF2B5EF4-FFF2-40B4-BE49-F238E27FC236}">
                <a16:creationId xmlns:a16="http://schemas.microsoft.com/office/drawing/2014/main" id="{E15390D3-1576-44AB-ADD0-B40BF2869B7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87433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1655</Words>
  <Application>Microsoft Office PowerPoint</Application>
  <PresentationFormat>On-screen Show (4:3)</PresentationFormat>
  <Paragraphs>701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23</vt:lpstr>
      <vt:lpstr>Facebook Facebook FB - Own Posts Table I-Rate (Insights)  | Buttercup Malaysia - 2 of 23</vt:lpstr>
      <vt:lpstr>Facebook Facebook FB - Own Posts Table I-Rate (Insights)  | Buttercup Malaysia - 3 of 23</vt:lpstr>
      <vt:lpstr>Facebook Facebook FB - Own Posts Table I-Rate (Insights)  | Buttercup Malaysia - 4 of 23</vt:lpstr>
      <vt:lpstr>Facebook Facebook FB - Own Posts Table I-Rate (Insights)  | Buttercup Malaysia - 5 of 23</vt:lpstr>
      <vt:lpstr>Facebook Facebook FB - Own Posts Table I-Rate (Insights)  | Buttercup Malaysia - 6 of 23</vt:lpstr>
      <vt:lpstr>Facebook Facebook FB - Own Posts Table I-Rate (Insights)  | Buttercup Malaysia - 7 of 23</vt:lpstr>
      <vt:lpstr>Facebook Facebook FB - Own Posts Table I-Rate (Insights)  | Buttercup Malaysia - 8 of 23</vt:lpstr>
      <vt:lpstr>Facebook Facebook FB - Own Posts Table I-Rate (Insights)  | Buttercup Malaysia - 9 of 23</vt:lpstr>
      <vt:lpstr>Facebook Facebook FB - Own Posts Table I-Rate (Insights)  | Buttercup Malaysia - 10 of 23</vt:lpstr>
      <vt:lpstr>Facebook Facebook FB - Own Posts Table I-Rate (Insights)  | Buttercup Malaysia - 11 of 23</vt:lpstr>
      <vt:lpstr>Facebook Facebook FB - Own Posts Table I-Rate (Insights)  | Buttercup Malaysia - 12 of 23</vt:lpstr>
      <vt:lpstr>Facebook Facebook FB - Own Posts Table I-Rate (Insights)  | Buttercup Malaysia - 13 of 23</vt:lpstr>
      <vt:lpstr>Facebook Facebook FB - Own Posts Table I-Rate (Insights)  | Buttercup Malaysia - 14 of 23</vt:lpstr>
      <vt:lpstr>Facebook Facebook FB - Own Posts Table I-Rate (Insights)  | Buttercup Malaysia - 15 of 23</vt:lpstr>
      <vt:lpstr>Facebook Facebook FB - Own Posts Table I-Rate (Insights)  | Buttercup Malaysia - 16 of 23</vt:lpstr>
      <vt:lpstr>Facebook Facebook FB - Own Posts Table I-Rate (Insights)  | Buttercup Malaysia - 17 of 23</vt:lpstr>
      <vt:lpstr>Facebook Facebook FB - Own Posts Table I-Rate (Insights)  | Buttercup Malaysia - 18 of 23</vt:lpstr>
      <vt:lpstr>Facebook Facebook FB - Own Posts Table I-Rate (Insights)  | Buttercup Malaysia - 19 of 23</vt:lpstr>
      <vt:lpstr>Facebook Facebook FB - Own Posts Table I-Rate (Insights)  | Buttercup Malaysia - 20 of 23</vt:lpstr>
      <vt:lpstr>Facebook Facebook FB - Own Posts Table I-Rate (Insights)  | Buttercup Malaysia - 21 of 23</vt:lpstr>
      <vt:lpstr>Facebook Facebook FB - Own Posts Table I-Rate (Insights)  | Buttercup Malaysia - 22 of 23</vt:lpstr>
      <vt:lpstr>Facebook Facebook FB - Own Posts Table I-Rate (Insights)  | Buttercup Malaysia - 23 of 23</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2021-11-05T02:36:39Z</dcterms:created>
  <dcterms:modified xsi:type="dcterms:W3CDTF">2021-11-05T02:37:52Z</dcterms:modified>
</cp:coreProperties>
</file>