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9B224-B4E1-41E3-A760-EC46B8D2D4E0}"/>
              </a:ext>
            </a:extLst>
          </p:cNvPr>
          <p:cNvSpPr>
            <a:spLocks noGrp="1"/>
          </p:cNvSpPr>
          <p:nvPr>
            <p:ph type="title"/>
          </p:nvPr>
        </p:nvSpPr>
        <p:spPr/>
        <p:txBody>
          <a:bodyPr/>
          <a:lstStyle/>
          <a:p>
            <a:r>
              <a:rPr lang="en-US"/>
              <a:t>Facebook FB - Own Posts Table w. Custom I-Rate (Insights) | Solvil et Titus MY - 1 of 9</a:t>
            </a:r>
          </a:p>
        </p:txBody>
      </p:sp>
      <p:graphicFrame>
        <p:nvGraphicFramePr>
          <p:cNvPr id="5" name="Table Placeholder 4">
            <a:extLst>
              <a:ext uri="{FF2B5EF4-FFF2-40B4-BE49-F238E27FC236}">
                <a16:creationId xmlns:a16="http://schemas.microsoft.com/office/drawing/2014/main" id="{B2609050-2E7B-4EA7-A1F3-F6AED2238187}"/>
              </a:ext>
            </a:extLst>
          </p:cNvPr>
          <p:cNvGraphicFramePr>
            <a:graphicFrameLocks noGrp="1"/>
          </p:cNvGraphicFramePr>
          <p:nvPr>
            <p:ph type="tbl" sz="quarter" idx="13"/>
            <p:extLst>
              <p:ext uri="{D42A27DB-BD31-4B8C-83A1-F6EECF244321}">
                <p14:modId xmlns:p14="http://schemas.microsoft.com/office/powerpoint/2010/main" val="2036400429"/>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81139789"/>
                    </a:ext>
                  </a:extLst>
                </a:gridCol>
                <a:gridCol w="987552">
                  <a:extLst>
                    <a:ext uri="{9D8B030D-6E8A-4147-A177-3AD203B41FA5}">
                      <a16:colId xmlns:a16="http://schemas.microsoft.com/office/drawing/2014/main" val="3615745805"/>
                    </a:ext>
                  </a:extLst>
                </a:gridCol>
                <a:gridCol w="576072">
                  <a:extLst>
                    <a:ext uri="{9D8B030D-6E8A-4147-A177-3AD203B41FA5}">
                      <a16:colId xmlns:a16="http://schemas.microsoft.com/office/drawing/2014/main" val="3966046151"/>
                    </a:ext>
                  </a:extLst>
                </a:gridCol>
                <a:gridCol w="576072">
                  <a:extLst>
                    <a:ext uri="{9D8B030D-6E8A-4147-A177-3AD203B41FA5}">
                      <a16:colId xmlns:a16="http://schemas.microsoft.com/office/drawing/2014/main" val="1069796660"/>
                    </a:ext>
                  </a:extLst>
                </a:gridCol>
                <a:gridCol w="493776">
                  <a:extLst>
                    <a:ext uri="{9D8B030D-6E8A-4147-A177-3AD203B41FA5}">
                      <a16:colId xmlns:a16="http://schemas.microsoft.com/office/drawing/2014/main" val="2918734213"/>
                    </a:ext>
                  </a:extLst>
                </a:gridCol>
                <a:gridCol w="493776">
                  <a:extLst>
                    <a:ext uri="{9D8B030D-6E8A-4147-A177-3AD203B41FA5}">
                      <a16:colId xmlns:a16="http://schemas.microsoft.com/office/drawing/2014/main" val="651984866"/>
                    </a:ext>
                  </a:extLst>
                </a:gridCol>
                <a:gridCol w="411480">
                  <a:extLst>
                    <a:ext uri="{9D8B030D-6E8A-4147-A177-3AD203B41FA5}">
                      <a16:colId xmlns:a16="http://schemas.microsoft.com/office/drawing/2014/main" val="510423996"/>
                    </a:ext>
                  </a:extLst>
                </a:gridCol>
                <a:gridCol w="493776">
                  <a:extLst>
                    <a:ext uri="{9D8B030D-6E8A-4147-A177-3AD203B41FA5}">
                      <a16:colId xmlns:a16="http://schemas.microsoft.com/office/drawing/2014/main" val="3334891089"/>
                    </a:ext>
                  </a:extLst>
                </a:gridCol>
                <a:gridCol w="493776">
                  <a:extLst>
                    <a:ext uri="{9D8B030D-6E8A-4147-A177-3AD203B41FA5}">
                      <a16:colId xmlns:a16="http://schemas.microsoft.com/office/drawing/2014/main" val="2040685009"/>
                    </a:ext>
                  </a:extLst>
                </a:gridCol>
                <a:gridCol w="493776">
                  <a:extLst>
                    <a:ext uri="{9D8B030D-6E8A-4147-A177-3AD203B41FA5}">
                      <a16:colId xmlns:a16="http://schemas.microsoft.com/office/drawing/2014/main" val="3718996625"/>
                    </a:ext>
                  </a:extLst>
                </a:gridCol>
                <a:gridCol w="493776">
                  <a:extLst>
                    <a:ext uri="{9D8B030D-6E8A-4147-A177-3AD203B41FA5}">
                      <a16:colId xmlns:a16="http://schemas.microsoft.com/office/drawing/2014/main" val="840490323"/>
                    </a:ext>
                  </a:extLst>
                </a:gridCol>
                <a:gridCol w="493776">
                  <a:extLst>
                    <a:ext uri="{9D8B030D-6E8A-4147-A177-3AD203B41FA5}">
                      <a16:colId xmlns:a16="http://schemas.microsoft.com/office/drawing/2014/main" val="3034076871"/>
                    </a:ext>
                  </a:extLst>
                </a:gridCol>
                <a:gridCol w="329184">
                  <a:extLst>
                    <a:ext uri="{9D8B030D-6E8A-4147-A177-3AD203B41FA5}">
                      <a16:colId xmlns:a16="http://schemas.microsoft.com/office/drawing/2014/main" val="2087312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3855631"/>
                  </a:ext>
                </a:extLst>
              </a:tr>
            </a:tbl>
          </a:graphicData>
        </a:graphic>
      </p:graphicFrame>
      <p:sp>
        <p:nvSpPr>
          <p:cNvPr id="4" name="Text Placeholder 3">
            <a:extLst>
              <a:ext uri="{FF2B5EF4-FFF2-40B4-BE49-F238E27FC236}">
                <a16:creationId xmlns:a16="http://schemas.microsoft.com/office/drawing/2014/main" id="{F76E15C8-8DF3-43A0-965D-466D2A297DE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4076390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DA2A5-6AAC-4F1C-AB86-FC79974E6C64}"/>
              </a:ext>
            </a:extLst>
          </p:cNvPr>
          <p:cNvSpPr>
            <a:spLocks noGrp="1"/>
          </p:cNvSpPr>
          <p:nvPr>
            <p:ph type="title"/>
          </p:nvPr>
        </p:nvSpPr>
        <p:spPr/>
        <p:txBody>
          <a:bodyPr/>
          <a:lstStyle/>
          <a:p>
            <a:r>
              <a:rPr lang="en-US"/>
              <a:t>Facebook FB - Own Posts Table w. Custom I-Rate (Insights) | Solvil et Titus MY - 2 of 9</a:t>
            </a:r>
          </a:p>
        </p:txBody>
      </p:sp>
      <p:graphicFrame>
        <p:nvGraphicFramePr>
          <p:cNvPr id="5" name="Table Placeholder 4">
            <a:extLst>
              <a:ext uri="{FF2B5EF4-FFF2-40B4-BE49-F238E27FC236}">
                <a16:creationId xmlns:a16="http://schemas.microsoft.com/office/drawing/2014/main" id="{56A55512-391F-47E1-98B3-FA8D2B6A6793}"/>
              </a:ext>
            </a:extLst>
          </p:cNvPr>
          <p:cNvGraphicFramePr>
            <a:graphicFrameLocks noGrp="1"/>
          </p:cNvGraphicFramePr>
          <p:nvPr>
            <p:ph type="tbl" sz="quarter" idx="13"/>
            <p:extLst>
              <p:ext uri="{D42A27DB-BD31-4B8C-83A1-F6EECF244321}">
                <p14:modId xmlns:p14="http://schemas.microsoft.com/office/powerpoint/2010/main" val="4187480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85351160"/>
                    </a:ext>
                  </a:extLst>
                </a:gridCol>
                <a:gridCol w="987552">
                  <a:extLst>
                    <a:ext uri="{9D8B030D-6E8A-4147-A177-3AD203B41FA5}">
                      <a16:colId xmlns:a16="http://schemas.microsoft.com/office/drawing/2014/main" val="1687131596"/>
                    </a:ext>
                  </a:extLst>
                </a:gridCol>
                <a:gridCol w="576072">
                  <a:extLst>
                    <a:ext uri="{9D8B030D-6E8A-4147-A177-3AD203B41FA5}">
                      <a16:colId xmlns:a16="http://schemas.microsoft.com/office/drawing/2014/main" val="3679369644"/>
                    </a:ext>
                  </a:extLst>
                </a:gridCol>
                <a:gridCol w="576072">
                  <a:extLst>
                    <a:ext uri="{9D8B030D-6E8A-4147-A177-3AD203B41FA5}">
                      <a16:colId xmlns:a16="http://schemas.microsoft.com/office/drawing/2014/main" val="3695908050"/>
                    </a:ext>
                  </a:extLst>
                </a:gridCol>
                <a:gridCol w="493776">
                  <a:extLst>
                    <a:ext uri="{9D8B030D-6E8A-4147-A177-3AD203B41FA5}">
                      <a16:colId xmlns:a16="http://schemas.microsoft.com/office/drawing/2014/main" val="3611524152"/>
                    </a:ext>
                  </a:extLst>
                </a:gridCol>
                <a:gridCol w="493776">
                  <a:extLst>
                    <a:ext uri="{9D8B030D-6E8A-4147-A177-3AD203B41FA5}">
                      <a16:colId xmlns:a16="http://schemas.microsoft.com/office/drawing/2014/main" val="3463153780"/>
                    </a:ext>
                  </a:extLst>
                </a:gridCol>
                <a:gridCol w="411480">
                  <a:extLst>
                    <a:ext uri="{9D8B030D-6E8A-4147-A177-3AD203B41FA5}">
                      <a16:colId xmlns:a16="http://schemas.microsoft.com/office/drawing/2014/main" val="1274831438"/>
                    </a:ext>
                  </a:extLst>
                </a:gridCol>
                <a:gridCol w="493776">
                  <a:extLst>
                    <a:ext uri="{9D8B030D-6E8A-4147-A177-3AD203B41FA5}">
                      <a16:colId xmlns:a16="http://schemas.microsoft.com/office/drawing/2014/main" val="1726845204"/>
                    </a:ext>
                  </a:extLst>
                </a:gridCol>
                <a:gridCol w="493776">
                  <a:extLst>
                    <a:ext uri="{9D8B030D-6E8A-4147-A177-3AD203B41FA5}">
                      <a16:colId xmlns:a16="http://schemas.microsoft.com/office/drawing/2014/main" val="994800903"/>
                    </a:ext>
                  </a:extLst>
                </a:gridCol>
                <a:gridCol w="493776">
                  <a:extLst>
                    <a:ext uri="{9D8B030D-6E8A-4147-A177-3AD203B41FA5}">
                      <a16:colId xmlns:a16="http://schemas.microsoft.com/office/drawing/2014/main" val="3815779860"/>
                    </a:ext>
                  </a:extLst>
                </a:gridCol>
                <a:gridCol w="493776">
                  <a:extLst>
                    <a:ext uri="{9D8B030D-6E8A-4147-A177-3AD203B41FA5}">
                      <a16:colId xmlns:a16="http://schemas.microsoft.com/office/drawing/2014/main" val="3061002877"/>
                    </a:ext>
                  </a:extLst>
                </a:gridCol>
                <a:gridCol w="493776">
                  <a:extLst>
                    <a:ext uri="{9D8B030D-6E8A-4147-A177-3AD203B41FA5}">
                      <a16:colId xmlns:a16="http://schemas.microsoft.com/office/drawing/2014/main" val="2173589479"/>
                    </a:ext>
                  </a:extLst>
                </a:gridCol>
                <a:gridCol w="329184">
                  <a:extLst>
                    <a:ext uri="{9D8B030D-6E8A-4147-A177-3AD203B41FA5}">
                      <a16:colId xmlns:a16="http://schemas.microsoft.com/office/drawing/2014/main" val="941382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043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- 2021-09-28 17:12:22</a:t>
                      </a:r>
                      <a:r>
                        <a:rPr kumimoji="0" lang="en-US" sz="1000" b="0" i="0" u="none" strike="noStrike" kern="1200" cap="none" spc="0" normalizeH="0" baseline="0" noProof="0">
                          <a:ln>
                            <a:noFill/>
                          </a:ln>
                          <a:solidFill>
                            <a:prstClr val="black"/>
                          </a:solidFill>
                          <a:effectLst/>
                          <a:uLnTx/>
                          <a:uFillTx/>
                          <a:latin typeface="+mn-lt"/>
                          <a:ea typeface="+mn-ea"/>
                          <a:cs typeface="+mn-cs"/>
                        </a:rPr>
                        <a:t>
 Our new Bravo Collection is inspired by the ever competitive spirit of racers to seek a better record and constantly improve their skills.
Everything about the watch mirrors the passion of a racer. A matte polished stainless-steel case, luminous hour markers, strong colour contrast between the large and smaller dials, and a  perforated strap. 
Inspired by the racer, inspiring you to go further. 
Embody the passionate spirit of a racer through our Bravo collection here: https://bit.ly/3hfvxwb
#SolviletTitusMY #TimeIsLove #Bravo #AMomentForLove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https://quintly-image-storage.s3.amazonaws.com/f1746fc4f602af5510be676b89235f68/fd20998591ee40149aaffc29dd59f621.jpg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628797"/>
                  </a:ext>
                </a:extLst>
              </a:tr>
            </a:tbl>
          </a:graphicData>
        </a:graphic>
      </p:graphicFrame>
      <p:sp>
        <p:nvSpPr>
          <p:cNvPr id="4" name="Text Placeholder 3">
            <a:extLst>
              <a:ext uri="{FF2B5EF4-FFF2-40B4-BE49-F238E27FC236}">
                <a16:creationId xmlns:a16="http://schemas.microsoft.com/office/drawing/2014/main" id="{A14742B4-77EB-46A7-A78C-48FE07C696C2}"/>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979995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F64BD-658F-4BF1-A068-43DB6805878C}"/>
              </a:ext>
            </a:extLst>
          </p:cNvPr>
          <p:cNvSpPr>
            <a:spLocks noGrp="1"/>
          </p:cNvSpPr>
          <p:nvPr>
            <p:ph type="title"/>
          </p:nvPr>
        </p:nvSpPr>
        <p:spPr/>
        <p:txBody>
          <a:bodyPr/>
          <a:lstStyle/>
          <a:p>
            <a:r>
              <a:rPr lang="en-US"/>
              <a:t>Facebook FB - Own Posts Table w. Custom I-Rate (Insights) | Solvil et Titus MY - 3 of 9</a:t>
            </a:r>
          </a:p>
        </p:txBody>
      </p:sp>
      <p:graphicFrame>
        <p:nvGraphicFramePr>
          <p:cNvPr id="5" name="Table Placeholder 4">
            <a:extLst>
              <a:ext uri="{FF2B5EF4-FFF2-40B4-BE49-F238E27FC236}">
                <a16:creationId xmlns:a16="http://schemas.microsoft.com/office/drawing/2014/main" id="{4A9E39A2-4430-4CCA-B7A9-9FFFD4BA4874}"/>
              </a:ext>
            </a:extLst>
          </p:cNvPr>
          <p:cNvGraphicFramePr>
            <a:graphicFrameLocks noGrp="1"/>
          </p:cNvGraphicFramePr>
          <p:nvPr>
            <p:ph type="tbl" sz="quarter" idx="13"/>
            <p:extLst>
              <p:ext uri="{D42A27DB-BD31-4B8C-83A1-F6EECF244321}">
                <p14:modId xmlns:p14="http://schemas.microsoft.com/office/powerpoint/2010/main" val="247964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50774047"/>
                    </a:ext>
                  </a:extLst>
                </a:gridCol>
                <a:gridCol w="987552">
                  <a:extLst>
                    <a:ext uri="{9D8B030D-6E8A-4147-A177-3AD203B41FA5}">
                      <a16:colId xmlns:a16="http://schemas.microsoft.com/office/drawing/2014/main" val="2535142889"/>
                    </a:ext>
                  </a:extLst>
                </a:gridCol>
                <a:gridCol w="576072">
                  <a:extLst>
                    <a:ext uri="{9D8B030D-6E8A-4147-A177-3AD203B41FA5}">
                      <a16:colId xmlns:a16="http://schemas.microsoft.com/office/drawing/2014/main" val="2691623745"/>
                    </a:ext>
                  </a:extLst>
                </a:gridCol>
                <a:gridCol w="576072">
                  <a:extLst>
                    <a:ext uri="{9D8B030D-6E8A-4147-A177-3AD203B41FA5}">
                      <a16:colId xmlns:a16="http://schemas.microsoft.com/office/drawing/2014/main" val="3452665182"/>
                    </a:ext>
                  </a:extLst>
                </a:gridCol>
                <a:gridCol w="493776">
                  <a:extLst>
                    <a:ext uri="{9D8B030D-6E8A-4147-A177-3AD203B41FA5}">
                      <a16:colId xmlns:a16="http://schemas.microsoft.com/office/drawing/2014/main" val="916690471"/>
                    </a:ext>
                  </a:extLst>
                </a:gridCol>
                <a:gridCol w="493776">
                  <a:extLst>
                    <a:ext uri="{9D8B030D-6E8A-4147-A177-3AD203B41FA5}">
                      <a16:colId xmlns:a16="http://schemas.microsoft.com/office/drawing/2014/main" val="3572525808"/>
                    </a:ext>
                  </a:extLst>
                </a:gridCol>
                <a:gridCol w="411480">
                  <a:extLst>
                    <a:ext uri="{9D8B030D-6E8A-4147-A177-3AD203B41FA5}">
                      <a16:colId xmlns:a16="http://schemas.microsoft.com/office/drawing/2014/main" val="2795336598"/>
                    </a:ext>
                  </a:extLst>
                </a:gridCol>
                <a:gridCol w="493776">
                  <a:extLst>
                    <a:ext uri="{9D8B030D-6E8A-4147-A177-3AD203B41FA5}">
                      <a16:colId xmlns:a16="http://schemas.microsoft.com/office/drawing/2014/main" val="4037434268"/>
                    </a:ext>
                  </a:extLst>
                </a:gridCol>
                <a:gridCol w="493776">
                  <a:extLst>
                    <a:ext uri="{9D8B030D-6E8A-4147-A177-3AD203B41FA5}">
                      <a16:colId xmlns:a16="http://schemas.microsoft.com/office/drawing/2014/main" val="2004368437"/>
                    </a:ext>
                  </a:extLst>
                </a:gridCol>
                <a:gridCol w="493776">
                  <a:extLst>
                    <a:ext uri="{9D8B030D-6E8A-4147-A177-3AD203B41FA5}">
                      <a16:colId xmlns:a16="http://schemas.microsoft.com/office/drawing/2014/main" val="2472835005"/>
                    </a:ext>
                  </a:extLst>
                </a:gridCol>
                <a:gridCol w="493776">
                  <a:extLst>
                    <a:ext uri="{9D8B030D-6E8A-4147-A177-3AD203B41FA5}">
                      <a16:colId xmlns:a16="http://schemas.microsoft.com/office/drawing/2014/main" val="630204155"/>
                    </a:ext>
                  </a:extLst>
                </a:gridCol>
                <a:gridCol w="493776">
                  <a:extLst>
                    <a:ext uri="{9D8B030D-6E8A-4147-A177-3AD203B41FA5}">
                      <a16:colId xmlns:a16="http://schemas.microsoft.com/office/drawing/2014/main" val="2951061205"/>
                    </a:ext>
                  </a:extLst>
                </a:gridCol>
                <a:gridCol w="329184">
                  <a:extLst>
                    <a:ext uri="{9D8B030D-6E8A-4147-A177-3AD203B41FA5}">
                      <a16:colId xmlns:a16="http://schemas.microsoft.com/office/drawing/2014/main" val="261932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9406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- 2021-09-28 12:28:31</a:t>
                      </a:r>
                      <a:r>
                        <a:rPr kumimoji="0" lang="en-US" sz="1000" b="0" i="0" u="none" strike="noStrike" kern="1200" cap="none" spc="0" normalizeH="0" baseline="0" noProof="0">
                          <a:ln>
                            <a:noFill/>
                          </a:ln>
                          <a:solidFill>
                            <a:prstClr val="black"/>
                          </a:solidFill>
                          <a:effectLst/>
                          <a:uLnTx/>
                          <a:uFillTx/>
                          <a:latin typeface="+mn-lt"/>
                          <a:ea typeface="+mn-ea"/>
                          <a:cs typeface="+mn-cs"/>
                        </a:rPr>
                        <a:t>
 Our new Bravo Collection is inspired by the ever competitive spirit of racers to seek a better record and constantly improve their skills.
Everything about the watch mirrors the passion of a racer. A matte polished stainless-steel case, luminous hour markers, strong colour contrast between the large and smaller dials, and a  perforated strap. 
Inspired by the racer, inspiring you to go further. 
Embody the passionate spirit of a racer through our Bravo collection here: https://bit.ly/3hfvxwb
#SolviletTitusMY #TimeIsLove #Bravo #AMomentForLove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https://quintly-image-storage.s3.amazonaws.com/f1746fc4f602af5510be676b89235f68/5506dbc35a7a4e425466626fdcf3066a.jpg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02758403"/>
                  </a:ext>
                </a:extLst>
              </a:tr>
            </a:tbl>
          </a:graphicData>
        </a:graphic>
      </p:graphicFrame>
      <p:sp>
        <p:nvSpPr>
          <p:cNvPr id="4" name="Text Placeholder 3">
            <a:extLst>
              <a:ext uri="{FF2B5EF4-FFF2-40B4-BE49-F238E27FC236}">
                <a16:creationId xmlns:a16="http://schemas.microsoft.com/office/drawing/2014/main" id="{2A9CF490-D619-450D-935C-371EE66C4E9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91787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1F008-83C5-4EA5-AD04-36CE83B86622}"/>
              </a:ext>
            </a:extLst>
          </p:cNvPr>
          <p:cNvSpPr>
            <a:spLocks noGrp="1"/>
          </p:cNvSpPr>
          <p:nvPr>
            <p:ph type="title"/>
          </p:nvPr>
        </p:nvSpPr>
        <p:spPr/>
        <p:txBody>
          <a:bodyPr/>
          <a:lstStyle/>
          <a:p>
            <a:r>
              <a:rPr lang="en-US"/>
              <a:t>Facebook FB - Own Posts Table w. Custom I-Rate (Insights) | Solvil et Titus MY - 4 of 9</a:t>
            </a:r>
          </a:p>
        </p:txBody>
      </p:sp>
      <p:graphicFrame>
        <p:nvGraphicFramePr>
          <p:cNvPr id="5" name="Table Placeholder 4">
            <a:extLst>
              <a:ext uri="{FF2B5EF4-FFF2-40B4-BE49-F238E27FC236}">
                <a16:creationId xmlns:a16="http://schemas.microsoft.com/office/drawing/2014/main" id="{49DCFB4D-F516-4B94-8997-5D064D708A1D}"/>
              </a:ext>
            </a:extLst>
          </p:cNvPr>
          <p:cNvGraphicFramePr>
            <a:graphicFrameLocks noGrp="1"/>
          </p:cNvGraphicFramePr>
          <p:nvPr>
            <p:ph type="tbl" sz="quarter" idx="13"/>
            <p:extLst>
              <p:ext uri="{D42A27DB-BD31-4B8C-83A1-F6EECF244321}">
                <p14:modId xmlns:p14="http://schemas.microsoft.com/office/powerpoint/2010/main" val="2745037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12866975"/>
                    </a:ext>
                  </a:extLst>
                </a:gridCol>
                <a:gridCol w="987552">
                  <a:extLst>
                    <a:ext uri="{9D8B030D-6E8A-4147-A177-3AD203B41FA5}">
                      <a16:colId xmlns:a16="http://schemas.microsoft.com/office/drawing/2014/main" val="3993408211"/>
                    </a:ext>
                  </a:extLst>
                </a:gridCol>
                <a:gridCol w="576072">
                  <a:extLst>
                    <a:ext uri="{9D8B030D-6E8A-4147-A177-3AD203B41FA5}">
                      <a16:colId xmlns:a16="http://schemas.microsoft.com/office/drawing/2014/main" val="584771986"/>
                    </a:ext>
                  </a:extLst>
                </a:gridCol>
                <a:gridCol w="576072">
                  <a:extLst>
                    <a:ext uri="{9D8B030D-6E8A-4147-A177-3AD203B41FA5}">
                      <a16:colId xmlns:a16="http://schemas.microsoft.com/office/drawing/2014/main" val="3692526004"/>
                    </a:ext>
                  </a:extLst>
                </a:gridCol>
                <a:gridCol w="493776">
                  <a:extLst>
                    <a:ext uri="{9D8B030D-6E8A-4147-A177-3AD203B41FA5}">
                      <a16:colId xmlns:a16="http://schemas.microsoft.com/office/drawing/2014/main" val="4110081423"/>
                    </a:ext>
                  </a:extLst>
                </a:gridCol>
                <a:gridCol w="493776">
                  <a:extLst>
                    <a:ext uri="{9D8B030D-6E8A-4147-A177-3AD203B41FA5}">
                      <a16:colId xmlns:a16="http://schemas.microsoft.com/office/drawing/2014/main" val="2847879674"/>
                    </a:ext>
                  </a:extLst>
                </a:gridCol>
                <a:gridCol w="411480">
                  <a:extLst>
                    <a:ext uri="{9D8B030D-6E8A-4147-A177-3AD203B41FA5}">
                      <a16:colId xmlns:a16="http://schemas.microsoft.com/office/drawing/2014/main" val="747027131"/>
                    </a:ext>
                  </a:extLst>
                </a:gridCol>
                <a:gridCol w="493776">
                  <a:extLst>
                    <a:ext uri="{9D8B030D-6E8A-4147-A177-3AD203B41FA5}">
                      <a16:colId xmlns:a16="http://schemas.microsoft.com/office/drawing/2014/main" val="2338013841"/>
                    </a:ext>
                  </a:extLst>
                </a:gridCol>
                <a:gridCol w="493776">
                  <a:extLst>
                    <a:ext uri="{9D8B030D-6E8A-4147-A177-3AD203B41FA5}">
                      <a16:colId xmlns:a16="http://schemas.microsoft.com/office/drawing/2014/main" val="845511733"/>
                    </a:ext>
                  </a:extLst>
                </a:gridCol>
                <a:gridCol w="493776">
                  <a:extLst>
                    <a:ext uri="{9D8B030D-6E8A-4147-A177-3AD203B41FA5}">
                      <a16:colId xmlns:a16="http://schemas.microsoft.com/office/drawing/2014/main" val="3368761209"/>
                    </a:ext>
                  </a:extLst>
                </a:gridCol>
                <a:gridCol w="493776">
                  <a:extLst>
                    <a:ext uri="{9D8B030D-6E8A-4147-A177-3AD203B41FA5}">
                      <a16:colId xmlns:a16="http://schemas.microsoft.com/office/drawing/2014/main" val="1537377837"/>
                    </a:ext>
                  </a:extLst>
                </a:gridCol>
                <a:gridCol w="493776">
                  <a:extLst>
                    <a:ext uri="{9D8B030D-6E8A-4147-A177-3AD203B41FA5}">
                      <a16:colId xmlns:a16="http://schemas.microsoft.com/office/drawing/2014/main" val="2679730840"/>
                    </a:ext>
                  </a:extLst>
                </a:gridCol>
                <a:gridCol w="329184">
                  <a:extLst>
                    <a:ext uri="{9D8B030D-6E8A-4147-A177-3AD203B41FA5}">
                      <a16:colId xmlns:a16="http://schemas.microsoft.com/office/drawing/2014/main" val="2995069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951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- 2021-09-26 10:00:58</a:t>
                      </a:r>
                      <a:r>
                        <a:rPr kumimoji="0" lang="en-US" sz="1000" b="0" i="0" u="none" strike="noStrike" kern="1200" cap="none" spc="0" normalizeH="0" baseline="0" noProof="0">
                          <a:ln>
                            <a:noFill/>
                          </a:ln>
                          <a:solidFill>
                            <a:prstClr val="black"/>
                          </a:solidFill>
                          <a:effectLst/>
                          <a:uLnTx/>
                          <a:uFillTx/>
                          <a:latin typeface="+mn-lt"/>
                          <a:ea typeface="+mn-ea"/>
                          <a:cs typeface="+mn-cs"/>
                        </a:rPr>
                        <a:t>
 Don’t worry about the how. As you bravely follow what your heart tells you to do, you will know how to get there. Be brave and take the first step! ❤️
Check our the Saber collection here https://bit.ly/3uAjsXi
#SolviletTitusMY #TimeIsLove #Saber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https://quintly-image-storage.s3.amazonaws.com/f1746fc4f602af5510be676b89235f68/99087f7a130a52868a3c5734d0cb367b.jpg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8512819"/>
                  </a:ext>
                </a:extLst>
              </a:tr>
            </a:tbl>
          </a:graphicData>
        </a:graphic>
      </p:graphicFrame>
      <p:sp>
        <p:nvSpPr>
          <p:cNvPr id="4" name="Text Placeholder 3">
            <a:extLst>
              <a:ext uri="{FF2B5EF4-FFF2-40B4-BE49-F238E27FC236}">
                <a16:creationId xmlns:a16="http://schemas.microsoft.com/office/drawing/2014/main" id="{C95C6B19-09AB-445F-A0AF-EAEB7E7624D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92792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03A69-072C-4AA6-8C13-58CD7AE014B7}"/>
              </a:ext>
            </a:extLst>
          </p:cNvPr>
          <p:cNvSpPr>
            <a:spLocks noGrp="1"/>
          </p:cNvSpPr>
          <p:nvPr>
            <p:ph type="title"/>
          </p:nvPr>
        </p:nvSpPr>
        <p:spPr/>
        <p:txBody>
          <a:bodyPr/>
          <a:lstStyle/>
          <a:p>
            <a:r>
              <a:rPr lang="en-US"/>
              <a:t>Facebook FB - Own Posts Table w. Custom I-Rate (Insights) | Solvil et Titus MY - 5 of 9</a:t>
            </a:r>
          </a:p>
        </p:txBody>
      </p:sp>
      <p:graphicFrame>
        <p:nvGraphicFramePr>
          <p:cNvPr id="5" name="Table Placeholder 4">
            <a:extLst>
              <a:ext uri="{FF2B5EF4-FFF2-40B4-BE49-F238E27FC236}">
                <a16:creationId xmlns:a16="http://schemas.microsoft.com/office/drawing/2014/main" id="{E1570246-0A64-4280-98AE-CF7104D054FF}"/>
              </a:ext>
            </a:extLst>
          </p:cNvPr>
          <p:cNvGraphicFramePr>
            <a:graphicFrameLocks noGrp="1"/>
          </p:cNvGraphicFramePr>
          <p:nvPr>
            <p:ph type="tbl" sz="quarter" idx="13"/>
            <p:extLst>
              <p:ext uri="{D42A27DB-BD31-4B8C-83A1-F6EECF244321}">
                <p14:modId xmlns:p14="http://schemas.microsoft.com/office/powerpoint/2010/main" val="3993048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79205345"/>
                    </a:ext>
                  </a:extLst>
                </a:gridCol>
                <a:gridCol w="987552">
                  <a:extLst>
                    <a:ext uri="{9D8B030D-6E8A-4147-A177-3AD203B41FA5}">
                      <a16:colId xmlns:a16="http://schemas.microsoft.com/office/drawing/2014/main" val="28406484"/>
                    </a:ext>
                  </a:extLst>
                </a:gridCol>
                <a:gridCol w="576072">
                  <a:extLst>
                    <a:ext uri="{9D8B030D-6E8A-4147-A177-3AD203B41FA5}">
                      <a16:colId xmlns:a16="http://schemas.microsoft.com/office/drawing/2014/main" val="2965969326"/>
                    </a:ext>
                  </a:extLst>
                </a:gridCol>
                <a:gridCol w="576072">
                  <a:extLst>
                    <a:ext uri="{9D8B030D-6E8A-4147-A177-3AD203B41FA5}">
                      <a16:colId xmlns:a16="http://schemas.microsoft.com/office/drawing/2014/main" val="2742163560"/>
                    </a:ext>
                  </a:extLst>
                </a:gridCol>
                <a:gridCol w="493776">
                  <a:extLst>
                    <a:ext uri="{9D8B030D-6E8A-4147-A177-3AD203B41FA5}">
                      <a16:colId xmlns:a16="http://schemas.microsoft.com/office/drawing/2014/main" val="2630714145"/>
                    </a:ext>
                  </a:extLst>
                </a:gridCol>
                <a:gridCol w="493776">
                  <a:extLst>
                    <a:ext uri="{9D8B030D-6E8A-4147-A177-3AD203B41FA5}">
                      <a16:colId xmlns:a16="http://schemas.microsoft.com/office/drawing/2014/main" val="2956202190"/>
                    </a:ext>
                  </a:extLst>
                </a:gridCol>
                <a:gridCol w="411480">
                  <a:extLst>
                    <a:ext uri="{9D8B030D-6E8A-4147-A177-3AD203B41FA5}">
                      <a16:colId xmlns:a16="http://schemas.microsoft.com/office/drawing/2014/main" val="213986500"/>
                    </a:ext>
                  </a:extLst>
                </a:gridCol>
                <a:gridCol w="493776">
                  <a:extLst>
                    <a:ext uri="{9D8B030D-6E8A-4147-A177-3AD203B41FA5}">
                      <a16:colId xmlns:a16="http://schemas.microsoft.com/office/drawing/2014/main" val="2366662466"/>
                    </a:ext>
                  </a:extLst>
                </a:gridCol>
                <a:gridCol w="493776">
                  <a:extLst>
                    <a:ext uri="{9D8B030D-6E8A-4147-A177-3AD203B41FA5}">
                      <a16:colId xmlns:a16="http://schemas.microsoft.com/office/drawing/2014/main" val="29798631"/>
                    </a:ext>
                  </a:extLst>
                </a:gridCol>
                <a:gridCol w="493776">
                  <a:extLst>
                    <a:ext uri="{9D8B030D-6E8A-4147-A177-3AD203B41FA5}">
                      <a16:colId xmlns:a16="http://schemas.microsoft.com/office/drawing/2014/main" val="2006688828"/>
                    </a:ext>
                  </a:extLst>
                </a:gridCol>
                <a:gridCol w="493776">
                  <a:extLst>
                    <a:ext uri="{9D8B030D-6E8A-4147-A177-3AD203B41FA5}">
                      <a16:colId xmlns:a16="http://schemas.microsoft.com/office/drawing/2014/main" val="1900746702"/>
                    </a:ext>
                  </a:extLst>
                </a:gridCol>
                <a:gridCol w="493776">
                  <a:extLst>
                    <a:ext uri="{9D8B030D-6E8A-4147-A177-3AD203B41FA5}">
                      <a16:colId xmlns:a16="http://schemas.microsoft.com/office/drawing/2014/main" val="745832902"/>
                    </a:ext>
                  </a:extLst>
                </a:gridCol>
                <a:gridCol w="329184">
                  <a:extLst>
                    <a:ext uri="{9D8B030D-6E8A-4147-A177-3AD203B41FA5}">
                      <a16:colId xmlns:a16="http://schemas.microsoft.com/office/drawing/2014/main" val="3408560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1628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- 2021-09-24 13:44:45</a:t>
                      </a:r>
                      <a:r>
                        <a:rPr kumimoji="0" lang="en-US" sz="1000" b="0" i="0" u="none" strike="noStrike" kern="1200" cap="none" spc="0" normalizeH="0" baseline="0" noProof="0">
                          <a:ln>
                            <a:noFill/>
                          </a:ln>
                          <a:solidFill>
                            <a:prstClr val="black"/>
                          </a:solidFill>
                          <a:effectLst/>
                          <a:uLnTx/>
                          <a:uFillTx/>
                          <a:latin typeface="+mn-lt"/>
                          <a:ea typeface="+mn-ea"/>
                          <a:cs typeface="+mn-cs"/>
                        </a:rPr>
                        <a:t>
 We’ve been told that there is no overnight success. 
But what we do have is our passion. Let’s use it to fuel us to hustle day in and out, until we finally meet with our dreams face to face.
Shop Solvil et Titus here https://bit.ly/3gYluvO
#SolviletTitusMY #TimeIsLove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https://quintly-image-storage.s3.amazonaws.com/f1746fc4f602af5510be676b89235f68/05062630928b2ae01a057332a9771d96.jpg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8632815"/>
                  </a:ext>
                </a:extLst>
              </a:tr>
            </a:tbl>
          </a:graphicData>
        </a:graphic>
      </p:graphicFrame>
      <p:sp>
        <p:nvSpPr>
          <p:cNvPr id="4" name="Text Placeholder 3">
            <a:extLst>
              <a:ext uri="{FF2B5EF4-FFF2-40B4-BE49-F238E27FC236}">
                <a16:creationId xmlns:a16="http://schemas.microsoft.com/office/drawing/2014/main" id="{AE77BAD8-6952-48F9-B15A-F86B9B95359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55726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4B88C-A6C2-4F86-A011-68CA8844CF14}"/>
              </a:ext>
            </a:extLst>
          </p:cNvPr>
          <p:cNvSpPr>
            <a:spLocks noGrp="1"/>
          </p:cNvSpPr>
          <p:nvPr>
            <p:ph type="title"/>
          </p:nvPr>
        </p:nvSpPr>
        <p:spPr/>
        <p:txBody>
          <a:bodyPr/>
          <a:lstStyle/>
          <a:p>
            <a:r>
              <a:rPr lang="en-US"/>
              <a:t>Facebook FB - Own Posts Table w. Custom I-Rate (Insights) | Solvil et Titus MY - 6 of 9</a:t>
            </a:r>
          </a:p>
        </p:txBody>
      </p:sp>
      <p:graphicFrame>
        <p:nvGraphicFramePr>
          <p:cNvPr id="5" name="Table Placeholder 4">
            <a:extLst>
              <a:ext uri="{FF2B5EF4-FFF2-40B4-BE49-F238E27FC236}">
                <a16:creationId xmlns:a16="http://schemas.microsoft.com/office/drawing/2014/main" id="{B72487E0-B910-4B96-B8B8-D021F6409C8A}"/>
              </a:ext>
            </a:extLst>
          </p:cNvPr>
          <p:cNvGraphicFramePr>
            <a:graphicFrameLocks noGrp="1"/>
          </p:cNvGraphicFramePr>
          <p:nvPr>
            <p:ph type="tbl" sz="quarter" idx="13"/>
            <p:extLst>
              <p:ext uri="{D42A27DB-BD31-4B8C-83A1-F6EECF244321}">
                <p14:modId xmlns:p14="http://schemas.microsoft.com/office/powerpoint/2010/main" val="1239210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18509065"/>
                    </a:ext>
                  </a:extLst>
                </a:gridCol>
                <a:gridCol w="987552">
                  <a:extLst>
                    <a:ext uri="{9D8B030D-6E8A-4147-A177-3AD203B41FA5}">
                      <a16:colId xmlns:a16="http://schemas.microsoft.com/office/drawing/2014/main" val="455274177"/>
                    </a:ext>
                  </a:extLst>
                </a:gridCol>
                <a:gridCol w="576072">
                  <a:extLst>
                    <a:ext uri="{9D8B030D-6E8A-4147-A177-3AD203B41FA5}">
                      <a16:colId xmlns:a16="http://schemas.microsoft.com/office/drawing/2014/main" val="1509226965"/>
                    </a:ext>
                  </a:extLst>
                </a:gridCol>
                <a:gridCol w="576072">
                  <a:extLst>
                    <a:ext uri="{9D8B030D-6E8A-4147-A177-3AD203B41FA5}">
                      <a16:colId xmlns:a16="http://schemas.microsoft.com/office/drawing/2014/main" val="3232952123"/>
                    </a:ext>
                  </a:extLst>
                </a:gridCol>
                <a:gridCol w="493776">
                  <a:extLst>
                    <a:ext uri="{9D8B030D-6E8A-4147-A177-3AD203B41FA5}">
                      <a16:colId xmlns:a16="http://schemas.microsoft.com/office/drawing/2014/main" val="576179821"/>
                    </a:ext>
                  </a:extLst>
                </a:gridCol>
                <a:gridCol w="493776">
                  <a:extLst>
                    <a:ext uri="{9D8B030D-6E8A-4147-A177-3AD203B41FA5}">
                      <a16:colId xmlns:a16="http://schemas.microsoft.com/office/drawing/2014/main" val="2380667615"/>
                    </a:ext>
                  </a:extLst>
                </a:gridCol>
                <a:gridCol w="411480">
                  <a:extLst>
                    <a:ext uri="{9D8B030D-6E8A-4147-A177-3AD203B41FA5}">
                      <a16:colId xmlns:a16="http://schemas.microsoft.com/office/drawing/2014/main" val="2391601988"/>
                    </a:ext>
                  </a:extLst>
                </a:gridCol>
                <a:gridCol w="493776">
                  <a:extLst>
                    <a:ext uri="{9D8B030D-6E8A-4147-A177-3AD203B41FA5}">
                      <a16:colId xmlns:a16="http://schemas.microsoft.com/office/drawing/2014/main" val="1716895176"/>
                    </a:ext>
                  </a:extLst>
                </a:gridCol>
                <a:gridCol w="493776">
                  <a:extLst>
                    <a:ext uri="{9D8B030D-6E8A-4147-A177-3AD203B41FA5}">
                      <a16:colId xmlns:a16="http://schemas.microsoft.com/office/drawing/2014/main" val="3269097147"/>
                    </a:ext>
                  </a:extLst>
                </a:gridCol>
                <a:gridCol w="493776">
                  <a:extLst>
                    <a:ext uri="{9D8B030D-6E8A-4147-A177-3AD203B41FA5}">
                      <a16:colId xmlns:a16="http://schemas.microsoft.com/office/drawing/2014/main" val="593700867"/>
                    </a:ext>
                  </a:extLst>
                </a:gridCol>
                <a:gridCol w="493776">
                  <a:extLst>
                    <a:ext uri="{9D8B030D-6E8A-4147-A177-3AD203B41FA5}">
                      <a16:colId xmlns:a16="http://schemas.microsoft.com/office/drawing/2014/main" val="957467023"/>
                    </a:ext>
                  </a:extLst>
                </a:gridCol>
                <a:gridCol w="493776">
                  <a:extLst>
                    <a:ext uri="{9D8B030D-6E8A-4147-A177-3AD203B41FA5}">
                      <a16:colId xmlns:a16="http://schemas.microsoft.com/office/drawing/2014/main" val="2095649675"/>
                    </a:ext>
                  </a:extLst>
                </a:gridCol>
                <a:gridCol w="329184">
                  <a:extLst>
                    <a:ext uri="{9D8B030D-6E8A-4147-A177-3AD203B41FA5}">
                      <a16:colId xmlns:a16="http://schemas.microsoft.com/office/drawing/2014/main" val="3629541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5442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- 2021-09-17 19:06:01</a:t>
                      </a:r>
                      <a:r>
                        <a:rPr kumimoji="0" lang="en-US" sz="1000" b="0" i="0" u="none" strike="noStrike" kern="1200" cap="none" spc="0" normalizeH="0" baseline="0" noProof="0">
                          <a:ln>
                            <a:noFill/>
                          </a:ln>
                          <a:solidFill>
                            <a:prstClr val="black"/>
                          </a:solidFill>
                          <a:effectLst/>
                          <a:uLnTx/>
                          <a:uFillTx/>
                          <a:latin typeface="+mn-lt"/>
                          <a:ea typeface="+mn-ea"/>
                          <a:cs typeface="+mn-cs"/>
                        </a:rPr>
                        <a:t>
 Don't let the fear of losing be greater than the excitement of winning.
Check out Solvil et Titus The Cape collection here: https://bit.ly/3ntNuJi
#SolviletTitusMY #TimeIsLove #AMomentForLove #TheCape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https://quintly-image-storage.s3.amazonaws.com/f1746fc4f602af5510be676b89235f68/b548e61e2cc703602f84cea237feb15d.jpg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6523320"/>
                  </a:ext>
                </a:extLst>
              </a:tr>
            </a:tbl>
          </a:graphicData>
        </a:graphic>
      </p:graphicFrame>
      <p:sp>
        <p:nvSpPr>
          <p:cNvPr id="4" name="Text Placeholder 3">
            <a:extLst>
              <a:ext uri="{FF2B5EF4-FFF2-40B4-BE49-F238E27FC236}">
                <a16:creationId xmlns:a16="http://schemas.microsoft.com/office/drawing/2014/main" id="{BB761D58-E982-4003-86BD-EAF6F8F59C3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229015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343BC-08A1-4984-81CF-6105129848CF}"/>
              </a:ext>
            </a:extLst>
          </p:cNvPr>
          <p:cNvSpPr>
            <a:spLocks noGrp="1"/>
          </p:cNvSpPr>
          <p:nvPr>
            <p:ph type="title"/>
          </p:nvPr>
        </p:nvSpPr>
        <p:spPr/>
        <p:txBody>
          <a:bodyPr/>
          <a:lstStyle/>
          <a:p>
            <a:r>
              <a:rPr lang="en-US"/>
              <a:t>Facebook FB - Own Posts Table w. Custom I-Rate (Insights) | Solvil et Titus MY - 7 of 9</a:t>
            </a:r>
          </a:p>
        </p:txBody>
      </p:sp>
      <p:graphicFrame>
        <p:nvGraphicFramePr>
          <p:cNvPr id="5" name="Table Placeholder 4">
            <a:extLst>
              <a:ext uri="{FF2B5EF4-FFF2-40B4-BE49-F238E27FC236}">
                <a16:creationId xmlns:a16="http://schemas.microsoft.com/office/drawing/2014/main" id="{30BC87F7-07FE-4947-8EC8-024D1B719BE5}"/>
              </a:ext>
            </a:extLst>
          </p:cNvPr>
          <p:cNvGraphicFramePr>
            <a:graphicFrameLocks noGrp="1"/>
          </p:cNvGraphicFramePr>
          <p:nvPr>
            <p:ph type="tbl" sz="quarter" idx="13"/>
            <p:extLst>
              <p:ext uri="{D42A27DB-BD31-4B8C-83A1-F6EECF244321}">
                <p14:modId xmlns:p14="http://schemas.microsoft.com/office/powerpoint/2010/main" val="594500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52280263"/>
                    </a:ext>
                  </a:extLst>
                </a:gridCol>
                <a:gridCol w="987552">
                  <a:extLst>
                    <a:ext uri="{9D8B030D-6E8A-4147-A177-3AD203B41FA5}">
                      <a16:colId xmlns:a16="http://schemas.microsoft.com/office/drawing/2014/main" val="3943434072"/>
                    </a:ext>
                  </a:extLst>
                </a:gridCol>
                <a:gridCol w="576072">
                  <a:extLst>
                    <a:ext uri="{9D8B030D-6E8A-4147-A177-3AD203B41FA5}">
                      <a16:colId xmlns:a16="http://schemas.microsoft.com/office/drawing/2014/main" val="951820712"/>
                    </a:ext>
                  </a:extLst>
                </a:gridCol>
                <a:gridCol w="576072">
                  <a:extLst>
                    <a:ext uri="{9D8B030D-6E8A-4147-A177-3AD203B41FA5}">
                      <a16:colId xmlns:a16="http://schemas.microsoft.com/office/drawing/2014/main" val="2816550307"/>
                    </a:ext>
                  </a:extLst>
                </a:gridCol>
                <a:gridCol w="493776">
                  <a:extLst>
                    <a:ext uri="{9D8B030D-6E8A-4147-A177-3AD203B41FA5}">
                      <a16:colId xmlns:a16="http://schemas.microsoft.com/office/drawing/2014/main" val="1385022398"/>
                    </a:ext>
                  </a:extLst>
                </a:gridCol>
                <a:gridCol w="493776">
                  <a:extLst>
                    <a:ext uri="{9D8B030D-6E8A-4147-A177-3AD203B41FA5}">
                      <a16:colId xmlns:a16="http://schemas.microsoft.com/office/drawing/2014/main" val="1872841529"/>
                    </a:ext>
                  </a:extLst>
                </a:gridCol>
                <a:gridCol w="411480">
                  <a:extLst>
                    <a:ext uri="{9D8B030D-6E8A-4147-A177-3AD203B41FA5}">
                      <a16:colId xmlns:a16="http://schemas.microsoft.com/office/drawing/2014/main" val="1666479029"/>
                    </a:ext>
                  </a:extLst>
                </a:gridCol>
                <a:gridCol w="493776">
                  <a:extLst>
                    <a:ext uri="{9D8B030D-6E8A-4147-A177-3AD203B41FA5}">
                      <a16:colId xmlns:a16="http://schemas.microsoft.com/office/drawing/2014/main" val="3197364938"/>
                    </a:ext>
                  </a:extLst>
                </a:gridCol>
                <a:gridCol w="493776">
                  <a:extLst>
                    <a:ext uri="{9D8B030D-6E8A-4147-A177-3AD203B41FA5}">
                      <a16:colId xmlns:a16="http://schemas.microsoft.com/office/drawing/2014/main" val="748519884"/>
                    </a:ext>
                  </a:extLst>
                </a:gridCol>
                <a:gridCol w="493776">
                  <a:extLst>
                    <a:ext uri="{9D8B030D-6E8A-4147-A177-3AD203B41FA5}">
                      <a16:colId xmlns:a16="http://schemas.microsoft.com/office/drawing/2014/main" val="732914880"/>
                    </a:ext>
                  </a:extLst>
                </a:gridCol>
                <a:gridCol w="493776">
                  <a:extLst>
                    <a:ext uri="{9D8B030D-6E8A-4147-A177-3AD203B41FA5}">
                      <a16:colId xmlns:a16="http://schemas.microsoft.com/office/drawing/2014/main" val="824961921"/>
                    </a:ext>
                  </a:extLst>
                </a:gridCol>
                <a:gridCol w="493776">
                  <a:extLst>
                    <a:ext uri="{9D8B030D-6E8A-4147-A177-3AD203B41FA5}">
                      <a16:colId xmlns:a16="http://schemas.microsoft.com/office/drawing/2014/main" val="3950394329"/>
                    </a:ext>
                  </a:extLst>
                </a:gridCol>
                <a:gridCol w="329184">
                  <a:extLst>
                    <a:ext uri="{9D8B030D-6E8A-4147-A177-3AD203B41FA5}">
                      <a16:colId xmlns:a16="http://schemas.microsoft.com/office/drawing/2014/main" val="423986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24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- 2021-09-10 18:30:04</a:t>
                      </a:r>
                      <a:r>
                        <a:rPr kumimoji="0" lang="en-US" sz="1000" b="0" i="0" u="none" strike="noStrike" kern="1200" cap="none" spc="0" normalizeH="0" baseline="0" noProof="0">
                          <a:ln>
                            <a:noFill/>
                          </a:ln>
                          <a:solidFill>
                            <a:prstClr val="black"/>
                          </a:solidFill>
                          <a:effectLst/>
                          <a:uLnTx/>
                          <a:uFillTx/>
                          <a:latin typeface="+mn-lt"/>
                          <a:ea typeface="+mn-ea"/>
                          <a:cs typeface="+mn-cs"/>
                        </a:rPr>
                        <a:t>
 [NEW COLLECTION] Introducing our latest collection inspired by racers and their commitment to strive better, go further, and become greater even after winning the race. This is The Bravo collection.
All Bravo watches feature a sturdy stainless-steel case with matte polishing, three-dimensional glass mirror, hour markers and hands equipped with super luminous coating and brand logo engraved at the back of the casing with a checkered flag.
The Bravo collection honors and celebrates the passion that never fades over time. 
Check out the full collection here: https://bit.ly/3hfvxwb
#SolviletTitusMY #TimeIsLove #Bravo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https://quintly-image-storage.s3.amazonaws.com/f1746fc4f602af5510be676b89235f68/b65036eead4bb00bf0152be772589c8f.jpg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2862103"/>
                  </a:ext>
                </a:extLst>
              </a:tr>
            </a:tbl>
          </a:graphicData>
        </a:graphic>
      </p:graphicFrame>
      <p:sp>
        <p:nvSpPr>
          <p:cNvPr id="4" name="Text Placeholder 3">
            <a:extLst>
              <a:ext uri="{FF2B5EF4-FFF2-40B4-BE49-F238E27FC236}">
                <a16:creationId xmlns:a16="http://schemas.microsoft.com/office/drawing/2014/main" id="{4C1F926C-087B-44B4-8169-1E39C19D126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06958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9CD21-02BA-44EB-AAC2-8E7D3CB8C10E}"/>
              </a:ext>
            </a:extLst>
          </p:cNvPr>
          <p:cNvSpPr>
            <a:spLocks noGrp="1"/>
          </p:cNvSpPr>
          <p:nvPr>
            <p:ph type="title"/>
          </p:nvPr>
        </p:nvSpPr>
        <p:spPr/>
        <p:txBody>
          <a:bodyPr/>
          <a:lstStyle/>
          <a:p>
            <a:r>
              <a:rPr lang="en-US"/>
              <a:t>Facebook FB - Own Posts Table w. Custom I-Rate (Insights) | Solvil et Titus MY - 8 of 9</a:t>
            </a:r>
          </a:p>
        </p:txBody>
      </p:sp>
      <p:graphicFrame>
        <p:nvGraphicFramePr>
          <p:cNvPr id="5" name="Table Placeholder 4">
            <a:extLst>
              <a:ext uri="{FF2B5EF4-FFF2-40B4-BE49-F238E27FC236}">
                <a16:creationId xmlns:a16="http://schemas.microsoft.com/office/drawing/2014/main" id="{3FB4C54F-4674-46DA-A9B9-FEA1CB0921E9}"/>
              </a:ext>
            </a:extLst>
          </p:cNvPr>
          <p:cNvGraphicFramePr>
            <a:graphicFrameLocks noGrp="1"/>
          </p:cNvGraphicFramePr>
          <p:nvPr>
            <p:ph type="tbl" sz="quarter" idx="13"/>
            <p:extLst>
              <p:ext uri="{D42A27DB-BD31-4B8C-83A1-F6EECF244321}">
                <p14:modId xmlns:p14="http://schemas.microsoft.com/office/powerpoint/2010/main" val="402975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276775325"/>
                    </a:ext>
                  </a:extLst>
                </a:gridCol>
                <a:gridCol w="987552">
                  <a:extLst>
                    <a:ext uri="{9D8B030D-6E8A-4147-A177-3AD203B41FA5}">
                      <a16:colId xmlns:a16="http://schemas.microsoft.com/office/drawing/2014/main" val="3316094839"/>
                    </a:ext>
                  </a:extLst>
                </a:gridCol>
                <a:gridCol w="576072">
                  <a:extLst>
                    <a:ext uri="{9D8B030D-6E8A-4147-A177-3AD203B41FA5}">
                      <a16:colId xmlns:a16="http://schemas.microsoft.com/office/drawing/2014/main" val="4251090932"/>
                    </a:ext>
                  </a:extLst>
                </a:gridCol>
                <a:gridCol w="576072">
                  <a:extLst>
                    <a:ext uri="{9D8B030D-6E8A-4147-A177-3AD203B41FA5}">
                      <a16:colId xmlns:a16="http://schemas.microsoft.com/office/drawing/2014/main" val="2063470016"/>
                    </a:ext>
                  </a:extLst>
                </a:gridCol>
                <a:gridCol w="493776">
                  <a:extLst>
                    <a:ext uri="{9D8B030D-6E8A-4147-A177-3AD203B41FA5}">
                      <a16:colId xmlns:a16="http://schemas.microsoft.com/office/drawing/2014/main" val="1616008912"/>
                    </a:ext>
                  </a:extLst>
                </a:gridCol>
                <a:gridCol w="493776">
                  <a:extLst>
                    <a:ext uri="{9D8B030D-6E8A-4147-A177-3AD203B41FA5}">
                      <a16:colId xmlns:a16="http://schemas.microsoft.com/office/drawing/2014/main" val="2479753028"/>
                    </a:ext>
                  </a:extLst>
                </a:gridCol>
                <a:gridCol w="411480">
                  <a:extLst>
                    <a:ext uri="{9D8B030D-6E8A-4147-A177-3AD203B41FA5}">
                      <a16:colId xmlns:a16="http://schemas.microsoft.com/office/drawing/2014/main" val="1507819314"/>
                    </a:ext>
                  </a:extLst>
                </a:gridCol>
                <a:gridCol w="493776">
                  <a:extLst>
                    <a:ext uri="{9D8B030D-6E8A-4147-A177-3AD203B41FA5}">
                      <a16:colId xmlns:a16="http://schemas.microsoft.com/office/drawing/2014/main" val="428034371"/>
                    </a:ext>
                  </a:extLst>
                </a:gridCol>
                <a:gridCol w="493776">
                  <a:extLst>
                    <a:ext uri="{9D8B030D-6E8A-4147-A177-3AD203B41FA5}">
                      <a16:colId xmlns:a16="http://schemas.microsoft.com/office/drawing/2014/main" val="1527313630"/>
                    </a:ext>
                  </a:extLst>
                </a:gridCol>
                <a:gridCol w="493776">
                  <a:extLst>
                    <a:ext uri="{9D8B030D-6E8A-4147-A177-3AD203B41FA5}">
                      <a16:colId xmlns:a16="http://schemas.microsoft.com/office/drawing/2014/main" val="2376290682"/>
                    </a:ext>
                  </a:extLst>
                </a:gridCol>
                <a:gridCol w="493776">
                  <a:extLst>
                    <a:ext uri="{9D8B030D-6E8A-4147-A177-3AD203B41FA5}">
                      <a16:colId xmlns:a16="http://schemas.microsoft.com/office/drawing/2014/main" val="850911599"/>
                    </a:ext>
                  </a:extLst>
                </a:gridCol>
                <a:gridCol w="493776">
                  <a:extLst>
                    <a:ext uri="{9D8B030D-6E8A-4147-A177-3AD203B41FA5}">
                      <a16:colId xmlns:a16="http://schemas.microsoft.com/office/drawing/2014/main" val="3959535776"/>
                    </a:ext>
                  </a:extLst>
                </a:gridCol>
                <a:gridCol w="329184">
                  <a:extLst>
                    <a:ext uri="{9D8B030D-6E8A-4147-A177-3AD203B41FA5}">
                      <a16:colId xmlns:a16="http://schemas.microsoft.com/office/drawing/2014/main" val="2724137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161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- 2021-09-10 18:29:54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https://quintly-image-storage.s3.amazonaws.com/f1746fc4f602af5510be676b89235f68/cbe86ada7bb4013b67eb183070d5339f.png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54546595"/>
                  </a:ext>
                </a:extLst>
              </a:tr>
            </a:tbl>
          </a:graphicData>
        </a:graphic>
      </p:graphicFrame>
      <p:sp>
        <p:nvSpPr>
          <p:cNvPr id="4" name="Text Placeholder 3">
            <a:extLst>
              <a:ext uri="{FF2B5EF4-FFF2-40B4-BE49-F238E27FC236}">
                <a16:creationId xmlns:a16="http://schemas.microsoft.com/office/drawing/2014/main" id="{A77F04C3-4929-4F46-9C95-D18D04000728}"/>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322638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8D8E3-28EE-4BAA-856E-DDC68D79096E}"/>
              </a:ext>
            </a:extLst>
          </p:cNvPr>
          <p:cNvSpPr>
            <a:spLocks noGrp="1"/>
          </p:cNvSpPr>
          <p:nvPr>
            <p:ph type="title"/>
          </p:nvPr>
        </p:nvSpPr>
        <p:spPr/>
        <p:txBody>
          <a:bodyPr/>
          <a:lstStyle/>
          <a:p>
            <a:r>
              <a:rPr lang="en-US"/>
              <a:t>Facebook FB - Own Posts Table w. Custom I-Rate (Insights) | Solvil et Titus MY - 9 of 9</a:t>
            </a:r>
          </a:p>
        </p:txBody>
      </p:sp>
      <p:graphicFrame>
        <p:nvGraphicFramePr>
          <p:cNvPr id="5" name="Table Placeholder 4">
            <a:extLst>
              <a:ext uri="{FF2B5EF4-FFF2-40B4-BE49-F238E27FC236}">
                <a16:creationId xmlns:a16="http://schemas.microsoft.com/office/drawing/2014/main" id="{7C8AC74B-475B-4ECE-84B5-7C46F093B8C6}"/>
              </a:ext>
            </a:extLst>
          </p:cNvPr>
          <p:cNvGraphicFramePr>
            <a:graphicFrameLocks noGrp="1"/>
          </p:cNvGraphicFramePr>
          <p:nvPr>
            <p:ph type="tbl" sz="quarter" idx="13"/>
            <p:extLst>
              <p:ext uri="{D42A27DB-BD31-4B8C-83A1-F6EECF244321}">
                <p14:modId xmlns:p14="http://schemas.microsoft.com/office/powerpoint/2010/main" val="3061278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00051254"/>
                    </a:ext>
                  </a:extLst>
                </a:gridCol>
                <a:gridCol w="987552">
                  <a:extLst>
                    <a:ext uri="{9D8B030D-6E8A-4147-A177-3AD203B41FA5}">
                      <a16:colId xmlns:a16="http://schemas.microsoft.com/office/drawing/2014/main" val="1138264383"/>
                    </a:ext>
                  </a:extLst>
                </a:gridCol>
                <a:gridCol w="576072">
                  <a:extLst>
                    <a:ext uri="{9D8B030D-6E8A-4147-A177-3AD203B41FA5}">
                      <a16:colId xmlns:a16="http://schemas.microsoft.com/office/drawing/2014/main" val="1356701031"/>
                    </a:ext>
                  </a:extLst>
                </a:gridCol>
                <a:gridCol w="576072">
                  <a:extLst>
                    <a:ext uri="{9D8B030D-6E8A-4147-A177-3AD203B41FA5}">
                      <a16:colId xmlns:a16="http://schemas.microsoft.com/office/drawing/2014/main" val="162383614"/>
                    </a:ext>
                  </a:extLst>
                </a:gridCol>
                <a:gridCol w="493776">
                  <a:extLst>
                    <a:ext uri="{9D8B030D-6E8A-4147-A177-3AD203B41FA5}">
                      <a16:colId xmlns:a16="http://schemas.microsoft.com/office/drawing/2014/main" val="3373681367"/>
                    </a:ext>
                  </a:extLst>
                </a:gridCol>
                <a:gridCol w="493776">
                  <a:extLst>
                    <a:ext uri="{9D8B030D-6E8A-4147-A177-3AD203B41FA5}">
                      <a16:colId xmlns:a16="http://schemas.microsoft.com/office/drawing/2014/main" val="4292041791"/>
                    </a:ext>
                  </a:extLst>
                </a:gridCol>
                <a:gridCol w="411480">
                  <a:extLst>
                    <a:ext uri="{9D8B030D-6E8A-4147-A177-3AD203B41FA5}">
                      <a16:colId xmlns:a16="http://schemas.microsoft.com/office/drawing/2014/main" val="3595161392"/>
                    </a:ext>
                  </a:extLst>
                </a:gridCol>
                <a:gridCol w="493776">
                  <a:extLst>
                    <a:ext uri="{9D8B030D-6E8A-4147-A177-3AD203B41FA5}">
                      <a16:colId xmlns:a16="http://schemas.microsoft.com/office/drawing/2014/main" val="2560129394"/>
                    </a:ext>
                  </a:extLst>
                </a:gridCol>
                <a:gridCol w="493776">
                  <a:extLst>
                    <a:ext uri="{9D8B030D-6E8A-4147-A177-3AD203B41FA5}">
                      <a16:colId xmlns:a16="http://schemas.microsoft.com/office/drawing/2014/main" val="309527384"/>
                    </a:ext>
                  </a:extLst>
                </a:gridCol>
                <a:gridCol w="493776">
                  <a:extLst>
                    <a:ext uri="{9D8B030D-6E8A-4147-A177-3AD203B41FA5}">
                      <a16:colId xmlns:a16="http://schemas.microsoft.com/office/drawing/2014/main" val="4252415777"/>
                    </a:ext>
                  </a:extLst>
                </a:gridCol>
                <a:gridCol w="493776">
                  <a:extLst>
                    <a:ext uri="{9D8B030D-6E8A-4147-A177-3AD203B41FA5}">
                      <a16:colId xmlns:a16="http://schemas.microsoft.com/office/drawing/2014/main" val="2541358116"/>
                    </a:ext>
                  </a:extLst>
                </a:gridCol>
                <a:gridCol w="493776">
                  <a:extLst>
                    <a:ext uri="{9D8B030D-6E8A-4147-A177-3AD203B41FA5}">
                      <a16:colId xmlns:a16="http://schemas.microsoft.com/office/drawing/2014/main" val="634557989"/>
                    </a:ext>
                  </a:extLst>
                </a:gridCol>
                <a:gridCol w="329184">
                  <a:extLst>
                    <a:ext uri="{9D8B030D-6E8A-4147-A177-3AD203B41FA5}">
                      <a16:colId xmlns:a16="http://schemas.microsoft.com/office/drawing/2014/main" val="322760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8894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Solvil et Titus MY - 2021-09-03 10:47:08</a:t>
                      </a:r>
                      <a:r>
                        <a:rPr kumimoji="0" lang="en-US" sz="1000" b="0" i="0" u="none" strike="noStrike" kern="1200" cap="none" spc="0" normalizeH="0" baseline="0" noProof="0">
                          <a:ln>
                            <a:noFill/>
                          </a:ln>
                          <a:solidFill>
                            <a:prstClr val="black"/>
                          </a:solidFill>
                          <a:effectLst/>
                          <a:uLnTx/>
                          <a:uFillTx/>
                          <a:latin typeface="+mn-lt"/>
                          <a:ea typeface="+mn-ea"/>
                          <a:cs typeface="+mn-cs"/>
                        </a:rPr>
                        <a:t>
 Do you remember the special moments like receiving a handwritten letter from your special person? That very moment is filled with warmth and love, so much so that you wish to freeze time.
Check out The Letter collection here.
https://bit.ly/3rDGkEM. It’s like reading a love letter all over again.
#SolviletTitusMY #TimeIsLove #AMomentForLove #TheLetter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https://quintly-image-storage.s3.amazonaws.com/f1746fc4f602af5510be676b89235f68/1168297736b04cdc6b45295312c33cba.jpg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21384810"/>
                  </a:ext>
                </a:extLst>
              </a:tr>
            </a:tbl>
          </a:graphicData>
        </a:graphic>
      </p:graphicFrame>
      <p:sp>
        <p:nvSpPr>
          <p:cNvPr id="4" name="Text Placeholder 3">
            <a:extLst>
              <a:ext uri="{FF2B5EF4-FFF2-40B4-BE49-F238E27FC236}">
                <a16:creationId xmlns:a16="http://schemas.microsoft.com/office/drawing/2014/main" id="{84E9505E-B511-4CE3-86F9-2EBDB4A2567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285149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706</Words>
  <Application>Microsoft Office PowerPoint</Application>
  <PresentationFormat>On-screen Show (4:3)</PresentationFormat>
  <Paragraphs>239</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quintly_template</vt:lpstr>
      <vt:lpstr>Facebook FB - Own Posts Table w. Custom I-Rate (Insights) | Solvil et Titus MY - 1 of 9</vt:lpstr>
      <vt:lpstr>Facebook FB - Own Posts Table w. Custom I-Rate (Insights) | Solvil et Titus MY - 2 of 9</vt:lpstr>
      <vt:lpstr>Facebook FB - Own Posts Table w. Custom I-Rate (Insights) | Solvil et Titus MY - 3 of 9</vt:lpstr>
      <vt:lpstr>Facebook FB - Own Posts Table w. Custom I-Rate (Insights) | Solvil et Titus MY - 4 of 9</vt:lpstr>
      <vt:lpstr>Facebook FB - Own Posts Table w. Custom I-Rate (Insights) | Solvil et Titus MY - 5 of 9</vt:lpstr>
      <vt:lpstr>Facebook FB - Own Posts Table w. Custom I-Rate (Insights) | Solvil et Titus MY - 6 of 9</vt:lpstr>
      <vt:lpstr>Facebook FB - Own Posts Table w. Custom I-Rate (Insights) | Solvil et Titus MY - 7 of 9</vt:lpstr>
      <vt:lpstr>Facebook FB - Own Posts Table w. Custom I-Rate (Insights) | Solvil et Titus MY - 8 of 9</vt:lpstr>
      <vt:lpstr>Facebook FB - Own Posts Table w. Custom I-Rate (Insights) | Solvil et Titus MY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Solvil et Titus MY - 1 of 9</dc:title>
  <dc:creator>Frederik Peiniger</dc:creator>
  <cp:lastModifiedBy>Frederik Peiniger</cp:lastModifiedBy>
  <cp:revision>1</cp:revision>
  <dcterms:created xsi:type="dcterms:W3CDTF">2021-10-14T02:53:44Z</dcterms:created>
  <dcterms:modified xsi:type="dcterms:W3CDTF">2021-10-14T02:54:27Z</dcterms:modified>
</cp:coreProperties>
</file>