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 id="295" r:id="rId39"/>
    <p:sldId id="296" r:id="rId40"/>
    <p:sldId id="298" r:id="rId41"/>
    <p:sldId id="299" r:id="rId42"/>
    <p:sldId id="300" r:id="rId43"/>
    <p:sldId id="301"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Lst>
  <p:sldSz cx="9144000" cy="6858000" type="screen4x3"/>
  <p:notesSz cx="6858000" cy="9144000"/>
  <p:embeddedFontLst>
    <p:embeddedFont>
      <p:font typeface="Calibri" panose="020F0502020204030204" pitchFamily="34" charset="0"/>
      <p:regular r:id="rId87"/>
      <p:bold r:id="rId88"/>
      <p:italic r:id="rId89"/>
      <p:boldItalic r:id="rId9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2.fntdata"/><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123348</c:v>
                </c:pt>
                <c:pt idx="1">
                  <c:v>123345</c:v>
                </c:pt>
                <c:pt idx="2">
                  <c:v>123339</c:v>
                </c:pt>
                <c:pt idx="3">
                  <c:v>123334</c:v>
                </c:pt>
                <c:pt idx="4">
                  <c:v>123333</c:v>
                </c:pt>
                <c:pt idx="5">
                  <c:v>123329</c:v>
                </c:pt>
                <c:pt idx="6">
                  <c:v>123327</c:v>
                </c:pt>
                <c:pt idx="7">
                  <c:v>123337</c:v>
                </c:pt>
                <c:pt idx="8">
                  <c:v>123407</c:v>
                </c:pt>
                <c:pt idx="9">
                  <c:v>123451</c:v>
                </c:pt>
                <c:pt idx="10">
                  <c:v>123503</c:v>
                </c:pt>
                <c:pt idx="11">
                  <c:v>123537</c:v>
                </c:pt>
                <c:pt idx="12">
                  <c:v>123561</c:v>
                </c:pt>
                <c:pt idx="13">
                  <c:v>123579</c:v>
                </c:pt>
                <c:pt idx="14">
                  <c:v>123603</c:v>
                </c:pt>
                <c:pt idx="15">
                  <c:v>123625</c:v>
                </c:pt>
                <c:pt idx="16">
                  <c:v>123648</c:v>
                </c:pt>
                <c:pt idx="17">
                  <c:v>123684</c:v>
                </c:pt>
                <c:pt idx="18">
                  <c:v>123703</c:v>
                </c:pt>
                <c:pt idx="19">
                  <c:v>123729</c:v>
                </c:pt>
                <c:pt idx="20">
                  <c:v>123748</c:v>
                </c:pt>
                <c:pt idx="21">
                  <c:v>123755</c:v>
                </c:pt>
                <c:pt idx="22">
                  <c:v>123768</c:v>
                </c:pt>
                <c:pt idx="23">
                  <c:v>123779</c:v>
                </c:pt>
                <c:pt idx="24">
                  <c:v>123796</c:v>
                </c:pt>
                <c:pt idx="25">
                  <c:v>123813</c:v>
                </c:pt>
                <c:pt idx="26">
                  <c:v>123825</c:v>
                </c:pt>
                <c:pt idx="27">
                  <c:v>123837</c:v>
                </c:pt>
                <c:pt idx="28">
                  <c:v>123857</c:v>
                </c:pt>
                <c:pt idx="29">
                  <c:v>123853</c:v>
                </c:pt>
              </c:numCache>
            </c:numRef>
          </c:val>
          <c:smooth val="0"/>
          <c:extLst>
            <c:ext xmlns:c16="http://schemas.microsoft.com/office/drawing/2014/chart" uri="{C3380CC4-5D6E-409C-BE32-E72D297353CC}">
              <c16:uniqueId val="{00000000-8C59-433F-87BE-7AADEE09E25D}"/>
            </c:ext>
          </c:extLst>
        </c:ser>
        <c:dLbls>
          <c:showLegendKey val="0"/>
          <c:showVal val="0"/>
          <c:showCatName val="0"/>
          <c:showSerName val="0"/>
          <c:showPercent val="0"/>
          <c:showBubbleSize val="0"/>
        </c:dLbls>
        <c:smooth val="0"/>
        <c:axId val="384099888"/>
        <c:axId val="384100216"/>
      </c:lineChart>
      <c:dateAx>
        <c:axId val="384099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00216"/>
        <c:crosses val="autoZero"/>
        <c:auto val="1"/>
        <c:lblOffset val="100"/>
        <c:baseTimeUnit val="days"/>
      </c:dateAx>
      <c:valAx>
        <c:axId val="38410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9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41</c:v>
                </c:pt>
                <c:pt idx="1">
                  <c:v>5504</c:v>
                </c:pt>
                <c:pt idx="2">
                  <c:v>7002</c:v>
                </c:pt>
                <c:pt idx="3">
                  <c:v>2939</c:v>
                </c:pt>
                <c:pt idx="4">
                  <c:v>1654</c:v>
                </c:pt>
                <c:pt idx="5">
                  <c:v>1120</c:v>
                </c:pt>
                <c:pt idx="6">
                  <c:v>851</c:v>
                </c:pt>
              </c:numCache>
            </c:numRef>
          </c:val>
          <c:extLst>
            <c:ext xmlns:c16="http://schemas.microsoft.com/office/drawing/2014/chart" uri="{C3380CC4-5D6E-409C-BE32-E72D297353CC}">
              <c16:uniqueId val="{00000000-6B35-4A6A-8C40-AF91FD86E5D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140</c:v>
                </c:pt>
                <c:pt idx="1">
                  <c:v>8617</c:v>
                </c:pt>
                <c:pt idx="2">
                  <c:v>28174</c:v>
                </c:pt>
                <c:pt idx="3">
                  <c:v>31750</c:v>
                </c:pt>
                <c:pt idx="4">
                  <c:v>18930</c:v>
                </c:pt>
                <c:pt idx="5">
                  <c:v>11482</c:v>
                </c:pt>
                <c:pt idx="6">
                  <c:v>4532</c:v>
                </c:pt>
              </c:numCache>
            </c:numRef>
          </c:val>
          <c:extLst>
            <c:ext xmlns:c16="http://schemas.microsoft.com/office/drawing/2014/chart" uri="{C3380CC4-5D6E-409C-BE32-E72D297353CC}">
              <c16:uniqueId val="{00000001-6B35-4A6A-8C40-AF91FD86E5DD}"/>
            </c:ext>
          </c:extLst>
        </c:ser>
        <c:dLbls>
          <c:showLegendKey val="0"/>
          <c:showVal val="0"/>
          <c:showCatName val="0"/>
          <c:showSerName val="0"/>
          <c:showPercent val="0"/>
          <c:showBubbleSize val="0"/>
        </c:dLbls>
        <c:gapWidth val="219"/>
        <c:overlap val="-27"/>
        <c:axId val="387387320"/>
        <c:axId val="387390272"/>
      </c:barChart>
      <c:catAx>
        <c:axId val="387387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0272"/>
        <c:crosses val="autoZero"/>
        <c:auto val="1"/>
        <c:lblAlgn val="ctr"/>
        <c:lblOffset val="100"/>
        <c:noMultiLvlLbl val="0"/>
      </c:catAx>
      <c:valAx>
        <c:axId val="38739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8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1098</c:v>
                </c:pt>
                <c:pt idx="1">
                  <c:v>6464</c:v>
                </c:pt>
                <c:pt idx="2">
                  <c:v>1016</c:v>
                </c:pt>
                <c:pt idx="3">
                  <c:v>2055</c:v>
                </c:pt>
                <c:pt idx="4">
                  <c:v>1049</c:v>
                </c:pt>
                <c:pt idx="5">
                  <c:v>8594</c:v>
                </c:pt>
                <c:pt idx="6">
                  <c:v>1828</c:v>
                </c:pt>
                <c:pt idx="7">
                  <c:v>21180</c:v>
                </c:pt>
                <c:pt idx="8">
                  <c:v>29266</c:v>
                </c:pt>
                <c:pt idx="9">
                  <c:v>35164</c:v>
                </c:pt>
                <c:pt idx="10">
                  <c:v>26292</c:v>
                </c:pt>
                <c:pt idx="11">
                  <c:v>9328</c:v>
                </c:pt>
                <c:pt idx="12">
                  <c:v>5061</c:v>
                </c:pt>
                <c:pt idx="13">
                  <c:v>8964</c:v>
                </c:pt>
                <c:pt idx="14">
                  <c:v>8042</c:v>
                </c:pt>
                <c:pt idx="15">
                  <c:v>5809</c:v>
                </c:pt>
                <c:pt idx="16">
                  <c:v>8911</c:v>
                </c:pt>
                <c:pt idx="17">
                  <c:v>7460</c:v>
                </c:pt>
                <c:pt idx="18">
                  <c:v>6729</c:v>
                </c:pt>
                <c:pt idx="19">
                  <c:v>7863</c:v>
                </c:pt>
                <c:pt idx="20">
                  <c:v>8914</c:v>
                </c:pt>
                <c:pt idx="21">
                  <c:v>4243</c:v>
                </c:pt>
                <c:pt idx="22">
                  <c:v>6297</c:v>
                </c:pt>
                <c:pt idx="23">
                  <c:v>4061</c:v>
                </c:pt>
                <c:pt idx="24">
                  <c:v>6619</c:v>
                </c:pt>
                <c:pt idx="25">
                  <c:v>6178</c:v>
                </c:pt>
                <c:pt idx="26">
                  <c:v>6278</c:v>
                </c:pt>
                <c:pt idx="27">
                  <c:v>4532</c:v>
                </c:pt>
                <c:pt idx="28">
                  <c:v>2937</c:v>
                </c:pt>
                <c:pt idx="29">
                  <c:v>1988</c:v>
                </c:pt>
              </c:numCache>
            </c:numRef>
          </c:val>
          <c:smooth val="0"/>
          <c:extLst>
            <c:ext xmlns:c16="http://schemas.microsoft.com/office/drawing/2014/chart" uri="{C3380CC4-5D6E-409C-BE32-E72D297353CC}">
              <c16:uniqueId val="{00000000-A967-4244-8C23-8E81EBADE949}"/>
            </c:ext>
          </c:extLst>
        </c:ser>
        <c:dLbls>
          <c:showLegendKey val="0"/>
          <c:showVal val="0"/>
          <c:showCatName val="0"/>
          <c:showSerName val="0"/>
          <c:showPercent val="0"/>
          <c:showBubbleSize val="0"/>
        </c:dLbls>
        <c:smooth val="0"/>
        <c:axId val="390340736"/>
        <c:axId val="390335816"/>
      </c:lineChart>
      <c:dateAx>
        <c:axId val="39034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5816"/>
        <c:crosses val="autoZero"/>
        <c:auto val="1"/>
        <c:lblOffset val="100"/>
        <c:baseTimeUnit val="days"/>
      </c:dateAx>
      <c:valAx>
        <c:axId val="39033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4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44</c:v>
                </c:pt>
                <c:pt idx="1">
                  <c:v>51</c:v>
                </c:pt>
                <c:pt idx="2">
                  <c:v>45</c:v>
                </c:pt>
                <c:pt idx="3">
                  <c:v>40</c:v>
                </c:pt>
                <c:pt idx="4">
                  <c:v>26</c:v>
                </c:pt>
                <c:pt idx="5">
                  <c:v>62</c:v>
                </c:pt>
                <c:pt idx="6">
                  <c:v>49</c:v>
                </c:pt>
                <c:pt idx="7">
                  <c:v>453</c:v>
                </c:pt>
                <c:pt idx="8">
                  <c:v>149</c:v>
                </c:pt>
                <c:pt idx="9">
                  <c:v>176</c:v>
                </c:pt>
                <c:pt idx="10">
                  <c:v>90</c:v>
                </c:pt>
                <c:pt idx="11">
                  <c:v>77</c:v>
                </c:pt>
                <c:pt idx="12">
                  <c:v>84</c:v>
                </c:pt>
                <c:pt idx="13">
                  <c:v>100</c:v>
                </c:pt>
                <c:pt idx="14">
                  <c:v>80</c:v>
                </c:pt>
                <c:pt idx="15">
                  <c:v>42</c:v>
                </c:pt>
                <c:pt idx="16">
                  <c:v>148</c:v>
                </c:pt>
                <c:pt idx="17">
                  <c:v>72</c:v>
                </c:pt>
                <c:pt idx="18">
                  <c:v>48</c:v>
                </c:pt>
                <c:pt idx="19">
                  <c:v>86</c:v>
                </c:pt>
                <c:pt idx="20">
                  <c:v>49</c:v>
                </c:pt>
                <c:pt idx="21">
                  <c:v>56</c:v>
                </c:pt>
                <c:pt idx="22">
                  <c:v>64</c:v>
                </c:pt>
                <c:pt idx="23">
                  <c:v>37</c:v>
                </c:pt>
                <c:pt idx="24">
                  <c:v>27</c:v>
                </c:pt>
                <c:pt idx="25">
                  <c:v>83</c:v>
                </c:pt>
                <c:pt idx="26">
                  <c:v>76</c:v>
                </c:pt>
                <c:pt idx="27">
                  <c:v>46</c:v>
                </c:pt>
                <c:pt idx="28">
                  <c:v>36</c:v>
                </c:pt>
                <c:pt idx="29">
                  <c:v>23</c:v>
                </c:pt>
              </c:numCache>
            </c:numRef>
          </c:val>
          <c:smooth val="0"/>
          <c:extLst>
            <c:ext xmlns:c16="http://schemas.microsoft.com/office/drawing/2014/chart" uri="{C3380CC4-5D6E-409C-BE32-E72D297353CC}">
              <c16:uniqueId val="{00000000-CF6F-44DA-9A65-ED1A7C45796E}"/>
            </c:ext>
          </c:extLst>
        </c:ser>
        <c:dLbls>
          <c:showLegendKey val="0"/>
          <c:showVal val="0"/>
          <c:showCatName val="0"/>
          <c:showSerName val="0"/>
          <c:showPercent val="0"/>
          <c:showBubbleSize val="0"/>
        </c:dLbls>
        <c:smooth val="0"/>
        <c:axId val="390337456"/>
        <c:axId val="390338768"/>
      </c:lineChart>
      <c:dateAx>
        <c:axId val="390337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8768"/>
        <c:crosses val="autoZero"/>
        <c:auto val="1"/>
        <c:lblOffset val="100"/>
        <c:baseTimeUnit val="days"/>
      </c:dateAx>
      <c:valAx>
        <c:axId val="39033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3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62</c:v>
                </c:pt>
                <c:pt idx="1">
                  <c:v>223</c:v>
                </c:pt>
                <c:pt idx="2">
                  <c:v>28</c:v>
                </c:pt>
                <c:pt idx="3">
                  <c:v>52</c:v>
                </c:pt>
                <c:pt idx="4">
                  <c:v>25</c:v>
                </c:pt>
                <c:pt idx="5">
                  <c:v>307</c:v>
                </c:pt>
                <c:pt idx="6">
                  <c:v>55</c:v>
                </c:pt>
                <c:pt idx="7">
                  <c:v>1066</c:v>
                </c:pt>
                <c:pt idx="8">
                  <c:v>854</c:v>
                </c:pt>
                <c:pt idx="9">
                  <c:v>1721</c:v>
                </c:pt>
                <c:pt idx="10">
                  <c:v>2347</c:v>
                </c:pt>
                <c:pt idx="11">
                  <c:v>180</c:v>
                </c:pt>
                <c:pt idx="12">
                  <c:v>127</c:v>
                </c:pt>
                <c:pt idx="13">
                  <c:v>247</c:v>
                </c:pt>
                <c:pt idx="14">
                  <c:v>225</c:v>
                </c:pt>
                <c:pt idx="15">
                  <c:v>272</c:v>
                </c:pt>
                <c:pt idx="16">
                  <c:v>1100</c:v>
                </c:pt>
                <c:pt idx="17">
                  <c:v>958</c:v>
                </c:pt>
                <c:pt idx="18">
                  <c:v>966</c:v>
                </c:pt>
                <c:pt idx="19">
                  <c:v>1048</c:v>
                </c:pt>
                <c:pt idx="20">
                  <c:v>910</c:v>
                </c:pt>
                <c:pt idx="21">
                  <c:v>971</c:v>
                </c:pt>
                <c:pt idx="22">
                  <c:v>726</c:v>
                </c:pt>
                <c:pt idx="23">
                  <c:v>107</c:v>
                </c:pt>
                <c:pt idx="24">
                  <c:v>121</c:v>
                </c:pt>
                <c:pt idx="25">
                  <c:v>181</c:v>
                </c:pt>
                <c:pt idx="26">
                  <c:v>189</c:v>
                </c:pt>
                <c:pt idx="27">
                  <c:v>94</c:v>
                </c:pt>
                <c:pt idx="28">
                  <c:v>56</c:v>
                </c:pt>
                <c:pt idx="29">
                  <c:v>36</c:v>
                </c:pt>
              </c:numCache>
            </c:numRef>
          </c:val>
          <c:smooth val="0"/>
          <c:extLst>
            <c:ext xmlns:c16="http://schemas.microsoft.com/office/drawing/2014/chart" uri="{C3380CC4-5D6E-409C-BE32-E72D297353CC}">
              <c16:uniqueId val="{00000000-512A-4DEA-BA4F-6C617D8AA221}"/>
            </c:ext>
          </c:extLst>
        </c:ser>
        <c:dLbls>
          <c:showLegendKey val="0"/>
          <c:showVal val="0"/>
          <c:showCatName val="0"/>
          <c:showSerName val="0"/>
          <c:showPercent val="0"/>
          <c:showBubbleSize val="0"/>
        </c:dLbls>
        <c:smooth val="0"/>
        <c:axId val="390752024"/>
        <c:axId val="390750056"/>
      </c:lineChart>
      <c:dateAx>
        <c:axId val="390752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0056"/>
        <c:crosses val="autoZero"/>
        <c:auto val="1"/>
        <c:lblOffset val="100"/>
        <c:baseTimeUnit val="days"/>
      </c:dateAx>
      <c:valAx>
        <c:axId val="39075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2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0.20024970408444501</c:v>
                </c:pt>
                <c:pt idx="2">
                  <c:v>0</c:v>
                </c:pt>
                <c:pt idx="3">
                  <c:v>4.4593630407991199E-2</c:v>
                </c:pt>
                <c:pt idx="4">
                  <c:v>0</c:v>
                </c:pt>
                <c:pt idx="5">
                  <c:v>8.9190876584151604E-2</c:v>
                </c:pt>
                <c:pt idx="6">
                  <c:v>0</c:v>
                </c:pt>
                <c:pt idx="7">
                  <c:v>0.73865663412577398</c:v>
                </c:pt>
                <c:pt idx="8">
                  <c:v>0.11509905002755901</c:v>
                </c:pt>
                <c:pt idx="9">
                  <c:v>6.9675683996467605E-2</c:v>
                </c:pt>
                <c:pt idx="10">
                  <c:v>4.2922973509236503E-2</c:v>
                </c:pt>
                <c:pt idx="11">
                  <c:v>0.10686528497409301</c:v>
                </c:pt>
                <c:pt idx="12">
                  <c:v>0</c:v>
                </c:pt>
                <c:pt idx="13">
                  <c:v>8.1735048960103598E-2</c:v>
                </c:pt>
                <c:pt idx="14">
                  <c:v>7.2011716063467401E-2</c:v>
                </c:pt>
                <c:pt idx="15">
                  <c:v>4.3684372320287303E-2</c:v>
                </c:pt>
                <c:pt idx="16">
                  <c:v>0.64220777119932704</c:v>
                </c:pt>
                <c:pt idx="17">
                  <c:v>0</c:v>
                </c:pt>
                <c:pt idx="18">
                  <c:v>5.7400176242794698E-2</c:v>
                </c:pt>
                <c:pt idx="19">
                  <c:v>0.223899899770442</c:v>
                </c:pt>
                <c:pt idx="20">
                  <c:v>5.6571142252177999E-2</c:v>
                </c:pt>
                <c:pt idx="21">
                  <c:v>0</c:v>
                </c:pt>
                <c:pt idx="22">
                  <c:v>4.7268525626004997E-2</c:v>
                </c:pt>
                <c:pt idx="23">
                  <c:v>0</c:v>
                </c:pt>
                <c:pt idx="24">
                  <c:v>7.3513373779152902E-2</c:v>
                </c:pt>
                <c:pt idx="25">
                  <c:v>0</c:v>
                </c:pt>
                <c:pt idx="26">
                  <c:v>6.5418069924648103E-2</c:v>
                </c:pt>
                <c:pt idx="27">
                  <c:v>0</c:v>
                </c:pt>
                <c:pt idx="28">
                  <c:v>0</c:v>
                </c:pt>
                <c:pt idx="29">
                  <c:v>4.4406765976343299E-2</c:v>
                </c:pt>
              </c:numCache>
            </c:numRef>
          </c:val>
          <c:smooth val="0"/>
          <c:extLst>
            <c:ext xmlns:c16="http://schemas.microsoft.com/office/drawing/2014/chart" uri="{C3380CC4-5D6E-409C-BE32-E72D297353CC}">
              <c16:uniqueId val="{00000000-DCD9-49C1-8B08-F070BE5512E8}"/>
            </c:ext>
          </c:extLst>
        </c:ser>
        <c:dLbls>
          <c:showLegendKey val="0"/>
          <c:showVal val="0"/>
          <c:showCatName val="0"/>
          <c:showSerName val="0"/>
          <c:showPercent val="0"/>
          <c:showBubbleSize val="0"/>
        </c:dLbls>
        <c:smooth val="0"/>
        <c:axId val="390746120"/>
        <c:axId val="390745464"/>
      </c:lineChart>
      <c:dateAx>
        <c:axId val="39074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5464"/>
        <c:crosses val="autoZero"/>
        <c:auto val="1"/>
        <c:lblOffset val="100"/>
        <c:baseTimeUnit val="days"/>
      </c:dateAx>
      <c:valAx>
        <c:axId val="39074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2538</c:v>
                </c:pt>
              </c:numCache>
            </c:numRef>
          </c:val>
          <c:extLst>
            <c:ext xmlns:c16="http://schemas.microsoft.com/office/drawing/2014/chart" uri="{C3380CC4-5D6E-409C-BE32-E72D297353CC}">
              <c16:uniqueId val="{00000000-418D-4B6E-B0EA-E7C911C8C94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86</c:v>
                </c:pt>
              </c:numCache>
            </c:numRef>
          </c:val>
          <c:extLst>
            <c:ext xmlns:c16="http://schemas.microsoft.com/office/drawing/2014/chart" uri="{C3380CC4-5D6E-409C-BE32-E72D297353CC}">
              <c16:uniqueId val="{00000001-418D-4B6E-B0EA-E7C911C8C94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418D-4B6E-B0EA-E7C911C8C94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3</c:v>
                </c:pt>
              </c:numCache>
            </c:numRef>
          </c:val>
          <c:extLst>
            <c:ext xmlns:c16="http://schemas.microsoft.com/office/drawing/2014/chart" uri="{C3380CC4-5D6E-409C-BE32-E72D297353CC}">
              <c16:uniqueId val="{00000003-418D-4B6E-B0EA-E7C911C8C94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3</c:v>
                </c:pt>
              </c:numCache>
            </c:numRef>
          </c:val>
          <c:extLst>
            <c:ext xmlns:c16="http://schemas.microsoft.com/office/drawing/2014/chart" uri="{C3380CC4-5D6E-409C-BE32-E72D297353CC}">
              <c16:uniqueId val="{00000004-418D-4B6E-B0EA-E7C911C8C94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418D-4B6E-B0EA-E7C911C8C94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1047</c:v>
                </c:pt>
              </c:numCache>
            </c:numRef>
          </c:val>
          <c:extLst>
            <c:ext xmlns:c16="http://schemas.microsoft.com/office/drawing/2014/chart" uri="{C3380CC4-5D6E-409C-BE32-E72D297353CC}">
              <c16:uniqueId val="{00000006-418D-4B6E-B0EA-E7C911C8C94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1050</c:v>
                </c:pt>
              </c:numCache>
            </c:numRef>
          </c:val>
          <c:extLst>
            <c:ext xmlns:c16="http://schemas.microsoft.com/office/drawing/2014/chart" uri="{C3380CC4-5D6E-409C-BE32-E72D297353CC}">
              <c16:uniqueId val="{00000007-418D-4B6E-B0EA-E7C911C8C94F}"/>
            </c:ext>
          </c:extLst>
        </c:ser>
        <c:dLbls>
          <c:showLegendKey val="0"/>
          <c:showVal val="0"/>
          <c:showCatName val="0"/>
          <c:showSerName val="0"/>
          <c:showPercent val="0"/>
          <c:showBubbleSize val="0"/>
        </c:dLbls>
        <c:gapWidth val="150"/>
        <c:overlap val="100"/>
        <c:axId val="390742184"/>
        <c:axId val="390742512"/>
      </c:barChart>
      <c:catAx>
        <c:axId val="39074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2512"/>
        <c:crosses val="autoZero"/>
        <c:auto val="1"/>
        <c:lblAlgn val="ctr"/>
        <c:lblOffset val="100"/>
        <c:noMultiLvlLbl val="0"/>
      </c:catAx>
      <c:valAx>
        <c:axId val="390742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4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0.10663430420712</c:v>
                </c:pt>
                <c:pt idx="1">
                  <c:v>6.9174757281553395E-2</c:v>
                </c:pt>
                <c:pt idx="2">
                  <c:v>0.40453074433656999</c:v>
                </c:pt>
                <c:pt idx="3">
                  <c:v>8.2928802588996806E-2</c:v>
                </c:pt>
                <c:pt idx="4">
                  <c:v>0.355987055016181</c:v>
                </c:pt>
                <c:pt idx="5">
                  <c:v>5.3667745415318199E-2</c:v>
                </c:pt>
                <c:pt idx="6">
                  <c:v>8.2119741100323607E-2</c:v>
                </c:pt>
              </c:numCache>
            </c:numRef>
          </c:val>
          <c:extLst>
            <c:ext xmlns:c16="http://schemas.microsoft.com/office/drawing/2014/chart" uri="{C3380CC4-5D6E-409C-BE32-E72D297353CC}">
              <c16:uniqueId val="{00000000-49CE-478C-859A-0EC100D16BA4}"/>
            </c:ext>
          </c:extLst>
        </c:ser>
        <c:dLbls>
          <c:showLegendKey val="0"/>
          <c:showVal val="0"/>
          <c:showCatName val="0"/>
          <c:showSerName val="0"/>
          <c:showPercent val="0"/>
          <c:showBubbleSize val="0"/>
        </c:dLbls>
        <c:gapWidth val="219"/>
        <c:overlap val="-27"/>
        <c:axId val="278225624"/>
        <c:axId val="278225952"/>
      </c:barChart>
      <c:catAx>
        <c:axId val="278225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25952"/>
        <c:crosses val="autoZero"/>
        <c:auto val="1"/>
        <c:lblAlgn val="ctr"/>
        <c:lblOffset val="100"/>
        <c:noMultiLvlLbl val="0"/>
      </c:catAx>
      <c:valAx>
        <c:axId val="27822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22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2021-09</c:v>
                </c:pt>
              </c:strCache>
            </c:strRef>
          </c:cat>
          <c:val>
            <c:numRef>
              <c:f>Sheet1!$B$2</c:f>
              <c:numCache>
                <c:formatCode>General</c:formatCode>
                <c:ptCount val="1"/>
                <c:pt idx="0">
                  <c:v>19566</c:v>
                </c:pt>
              </c:numCache>
            </c:numRef>
          </c:val>
          <c:extLst>
            <c:ext xmlns:c16="http://schemas.microsoft.com/office/drawing/2014/chart" uri="{C3380CC4-5D6E-409C-BE32-E72D297353CC}">
              <c16:uniqueId val="{00000000-0FC4-4B6A-964D-C8EE789946FF}"/>
            </c:ext>
          </c:extLst>
        </c:ser>
        <c:dLbls>
          <c:showLegendKey val="0"/>
          <c:showVal val="0"/>
          <c:showCatName val="0"/>
          <c:showSerName val="0"/>
          <c:showPercent val="0"/>
          <c:showBubbleSize val="0"/>
        </c:dLbls>
        <c:gapWidth val="219"/>
        <c:overlap val="-27"/>
        <c:axId val="475203696"/>
        <c:axId val="475198120"/>
      </c:barChart>
      <c:catAx>
        <c:axId val="47520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98120"/>
        <c:crosses val="autoZero"/>
        <c:auto val="1"/>
        <c:lblAlgn val="ctr"/>
        <c:lblOffset val="100"/>
        <c:noMultiLvlLbl val="0"/>
      </c:catAx>
      <c:valAx>
        <c:axId val="47519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0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7C8E0-7D65-4630-B57C-88A470C0BDD9}"/>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05EDA83D-AA81-47BB-815B-0AAD7C749140}"/>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961272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0A2A-BBFD-49CE-8E3F-B9971994FC29}"/>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1183869E-F8C9-407C-8DD1-75492DA066D2}"/>
              </a:ext>
            </a:extLst>
          </p:cNvPr>
          <p:cNvGraphicFramePr>
            <a:graphicFrameLocks noGrp="1"/>
          </p:cNvGraphicFramePr>
          <p:nvPr>
            <p:ph type="tbl" sz="quarter" idx="13"/>
            <p:extLst>
              <p:ext uri="{D42A27DB-BD31-4B8C-83A1-F6EECF244321}">
                <p14:modId xmlns:p14="http://schemas.microsoft.com/office/powerpoint/2010/main" val="2552079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26519412"/>
                    </a:ext>
                  </a:extLst>
                </a:gridCol>
                <a:gridCol w="740664">
                  <a:extLst>
                    <a:ext uri="{9D8B030D-6E8A-4147-A177-3AD203B41FA5}">
                      <a16:colId xmlns:a16="http://schemas.microsoft.com/office/drawing/2014/main" val="100073005"/>
                    </a:ext>
                  </a:extLst>
                </a:gridCol>
                <a:gridCol w="740664">
                  <a:extLst>
                    <a:ext uri="{9D8B030D-6E8A-4147-A177-3AD203B41FA5}">
                      <a16:colId xmlns:a16="http://schemas.microsoft.com/office/drawing/2014/main" val="1343743866"/>
                    </a:ext>
                  </a:extLst>
                </a:gridCol>
                <a:gridCol w="740664">
                  <a:extLst>
                    <a:ext uri="{9D8B030D-6E8A-4147-A177-3AD203B41FA5}">
                      <a16:colId xmlns:a16="http://schemas.microsoft.com/office/drawing/2014/main" val="510325348"/>
                    </a:ext>
                  </a:extLst>
                </a:gridCol>
                <a:gridCol w="740664">
                  <a:extLst>
                    <a:ext uri="{9D8B030D-6E8A-4147-A177-3AD203B41FA5}">
                      <a16:colId xmlns:a16="http://schemas.microsoft.com/office/drawing/2014/main" val="2146095618"/>
                    </a:ext>
                  </a:extLst>
                </a:gridCol>
                <a:gridCol w="740664">
                  <a:extLst>
                    <a:ext uri="{9D8B030D-6E8A-4147-A177-3AD203B41FA5}">
                      <a16:colId xmlns:a16="http://schemas.microsoft.com/office/drawing/2014/main" val="1340845342"/>
                    </a:ext>
                  </a:extLst>
                </a:gridCol>
                <a:gridCol w="740664">
                  <a:extLst>
                    <a:ext uri="{9D8B030D-6E8A-4147-A177-3AD203B41FA5}">
                      <a16:colId xmlns:a16="http://schemas.microsoft.com/office/drawing/2014/main" val="2295202742"/>
                    </a:ext>
                  </a:extLst>
                </a:gridCol>
                <a:gridCol w="740664">
                  <a:extLst>
                    <a:ext uri="{9D8B030D-6E8A-4147-A177-3AD203B41FA5}">
                      <a16:colId xmlns:a16="http://schemas.microsoft.com/office/drawing/2014/main" val="3963859860"/>
                    </a:ext>
                  </a:extLst>
                </a:gridCol>
                <a:gridCol w="740664">
                  <a:extLst>
                    <a:ext uri="{9D8B030D-6E8A-4147-A177-3AD203B41FA5}">
                      <a16:colId xmlns:a16="http://schemas.microsoft.com/office/drawing/2014/main" val="3936207808"/>
                    </a:ext>
                  </a:extLst>
                </a:gridCol>
                <a:gridCol w="740664">
                  <a:extLst>
                    <a:ext uri="{9D8B030D-6E8A-4147-A177-3AD203B41FA5}">
                      <a16:colId xmlns:a16="http://schemas.microsoft.com/office/drawing/2014/main" val="28502007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39264964"/>
                  </a:ext>
                </a:extLst>
              </a:tr>
              <a:tr h="370840">
                <a:tc>
                  <a:txBody>
                    <a:bodyPr/>
                    <a:lstStyle/>
                    <a:p>
                      <a:r>
                        <a:rPr lang="en-US" sz="1000"/>
                        <a:t>SCS Dairy MY</a:t>
                      </a:r>
                    </a:p>
                  </a:txBody>
                  <a:tcPr/>
                </a:tc>
                <a:tc>
                  <a:txBody>
                    <a:bodyPr/>
                    <a:lstStyle/>
                    <a:p>
                      <a:r>
                        <a:rPr lang="en-US" sz="1000"/>
                        <a:t>123853</a:t>
                      </a:r>
                    </a:p>
                  </a:txBody>
                  <a:tcPr/>
                </a:tc>
                <a:tc>
                  <a:txBody>
                    <a:bodyPr/>
                    <a:lstStyle/>
                    <a:p>
                      <a:r>
                        <a:rPr lang="en-US" sz="1000"/>
                        <a:t>508</a:t>
                      </a:r>
                    </a:p>
                  </a:txBody>
                  <a:tcPr/>
                </a:tc>
                <a:tc>
                  <a:txBody>
                    <a:bodyPr/>
                    <a:lstStyle/>
                    <a:p>
                      <a:r>
                        <a:rPr lang="en-US" sz="1000"/>
                        <a:t>24</a:t>
                      </a:r>
                    </a:p>
                  </a:txBody>
                  <a:tcPr/>
                </a:tc>
                <a:tc>
                  <a:txBody>
                    <a:bodyPr/>
                    <a:lstStyle/>
                    <a:p>
                      <a:r>
                        <a:rPr lang="en-US" sz="1000"/>
                        <a:t>2630</a:t>
                      </a:r>
                    </a:p>
                  </a:txBody>
                  <a:tcPr/>
                </a:tc>
                <a:tc>
                  <a:txBody>
                    <a:bodyPr/>
                    <a:lstStyle/>
                    <a:p>
                      <a:r>
                        <a:rPr lang="en-US" sz="1000"/>
                        <a:t>1047</a:t>
                      </a:r>
                    </a:p>
                  </a:txBody>
                  <a:tcPr/>
                </a:tc>
                <a:tc>
                  <a:txBody>
                    <a:bodyPr/>
                    <a:lstStyle/>
                    <a:p>
                      <a:r>
                        <a:rPr lang="en-US" sz="1000"/>
                        <a:t>1050</a:t>
                      </a:r>
                    </a:p>
                  </a:txBody>
                  <a:tcPr/>
                </a:tc>
                <a:tc>
                  <a:txBody>
                    <a:bodyPr/>
                    <a:lstStyle/>
                    <a:p>
                      <a:r>
                        <a:rPr lang="en-US" sz="1000"/>
                        <a:t>0</a:t>
                      </a:r>
                    </a:p>
                  </a:txBody>
                  <a:tcPr/>
                </a:tc>
                <a:tc>
                  <a:txBody>
                    <a:bodyPr/>
                    <a:lstStyle/>
                    <a:p>
                      <a:r>
                        <a:rPr lang="en-US" sz="1000"/>
                        <a:t>0.1594 %</a:t>
                      </a:r>
                    </a:p>
                  </a:txBody>
                  <a:tcPr/>
                </a:tc>
                <a:tc>
                  <a:txBody>
                    <a:bodyPr/>
                    <a:lstStyle/>
                    <a:p>
                      <a:r>
                        <a:rPr lang="en-US" sz="1000"/>
                        <a:t>0.0 %</a:t>
                      </a:r>
                    </a:p>
                  </a:txBody>
                  <a:tcPr/>
                </a:tc>
                <a:extLst>
                  <a:ext uri="{0D108BD9-81ED-4DB2-BD59-A6C34878D82A}">
                    <a16:rowId xmlns:a16="http://schemas.microsoft.com/office/drawing/2014/main" val="1308620482"/>
                  </a:ext>
                </a:extLst>
              </a:tr>
            </a:tbl>
          </a:graphicData>
        </a:graphic>
      </p:graphicFrame>
      <p:sp>
        <p:nvSpPr>
          <p:cNvPr id="4" name="Text Placeholder 3">
            <a:extLst>
              <a:ext uri="{FF2B5EF4-FFF2-40B4-BE49-F238E27FC236}">
                <a16:creationId xmlns:a16="http://schemas.microsoft.com/office/drawing/2014/main" id="{0610F325-E4AC-4C0A-8663-E2F753D4029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27001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5CD46-C1AD-4E09-AED5-68E7D6C55DB4}"/>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31676592-C2B8-4437-8CD2-5508EEFB2422}"/>
              </a:ext>
            </a:extLst>
          </p:cNvPr>
          <p:cNvGraphicFramePr>
            <a:graphicFrameLocks noGrp="1"/>
          </p:cNvGraphicFramePr>
          <p:nvPr>
            <p:ph type="chart" sz="quarter" idx="13"/>
            <p:extLst>
              <p:ext uri="{D42A27DB-BD31-4B8C-83A1-F6EECF244321}">
                <p14:modId xmlns:p14="http://schemas.microsoft.com/office/powerpoint/2010/main" val="198263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D580EA-C66C-47BF-AE92-779062925C0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43F29AF-50F4-4B60-B250-62A3872B2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5385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55F75-282C-4602-8AFD-4878D6C54EF4}"/>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E0018950-1049-4ABE-B0DD-2CBE6BE35E11}"/>
              </a:ext>
            </a:extLst>
          </p:cNvPr>
          <p:cNvGraphicFramePr>
            <a:graphicFrameLocks noGrp="1"/>
          </p:cNvGraphicFramePr>
          <p:nvPr>
            <p:ph type="chart" sz="quarter" idx="13"/>
            <p:extLst>
              <p:ext uri="{D42A27DB-BD31-4B8C-83A1-F6EECF244321}">
                <p14:modId xmlns:p14="http://schemas.microsoft.com/office/powerpoint/2010/main" val="1507085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EC47EE-7C33-448B-B871-13B01C72044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CD9C602-B5DE-44E6-80F5-6678BDBDC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734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EECC6-225C-4893-B076-E2E4F0E74E46}"/>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92F1D319-8609-4956-AB8E-709E7DE7512D}"/>
              </a:ext>
            </a:extLst>
          </p:cNvPr>
          <p:cNvGraphicFramePr>
            <a:graphicFrameLocks noGrp="1"/>
          </p:cNvGraphicFramePr>
          <p:nvPr>
            <p:ph type="chart" sz="quarter" idx="13"/>
            <p:extLst>
              <p:ext uri="{D42A27DB-BD31-4B8C-83A1-F6EECF244321}">
                <p14:modId xmlns:p14="http://schemas.microsoft.com/office/powerpoint/2010/main" val="799870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6C7773-0C3D-444D-8015-1CED9DBF14E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449641F-FB0B-47F7-99DC-925AEE51C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7555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1D8D8-9C53-471A-87A1-DDF9846DDBD1}"/>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33A43FDD-F11E-45A9-8896-6B13D95C1759}"/>
              </a:ext>
            </a:extLst>
          </p:cNvPr>
          <p:cNvGraphicFramePr>
            <a:graphicFrameLocks noGrp="1"/>
          </p:cNvGraphicFramePr>
          <p:nvPr>
            <p:ph type="chart" sz="quarter" idx="13"/>
            <p:extLst>
              <p:ext uri="{D42A27DB-BD31-4B8C-83A1-F6EECF244321}">
                <p14:modId xmlns:p14="http://schemas.microsoft.com/office/powerpoint/2010/main" val="559883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E966E6-BF3D-4017-BA11-4E809889AD5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67C348C4-769F-4842-89B0-B204152F1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428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F022F-066A-430B-8D32-DDD5311818B6}"/>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3AB8655F-9E16-43A0-8874-1D8B44E577A7}"/>
              </a:ext>
            </a:extLst>
          </p:cNvPr>
          <p:cNvGraphicFramePr>
            <a:graphicFrameLocks noGrp="1"/>
          </p:cNvGraphicFramePr>
          <p:nvPr>
            <p:ph type="chart" sz="quarter" idx="13"/>
            <p:extLst>
              <p:ext uri="{D42A27DB-BD31-4B8C-83A1-F6EECF244321}">
                <p14:modId xmlns:p14="http://schemas.microsoft.com/office/powerpoint/2010/main" val="840084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5D4F1D-B174-4744-94C0-D98A3FAFD52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6EC40E6F-05DC-4BFF-915E-02A4F15003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012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D34C-8B26-4BB6-8ED4-EA32966ED459}"/>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18FB593E-0B7C-4F99-835A-B8FF8EDF26BA}"/>
              </a:ext>
            </a:extLst>
          </p:cNvPr>
          <p:cNvGraphicFramePr>
            <a:graphicFrameLocks noGrp="1"/>
          </p:cNvGraphicFramePr>
          <p:nvPr>
            <p:ph type="chart" sz="quarter" idx="13"/>
            <p:extLst>
              <p:ext uri="{D42A27DB-BD31-4B8C-83A1-F6EECF244321}">
                <p14:modId xmlns:p14="http://schemas.microsoft.com/office/powerpoint/2010/main" val="4094126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EAD40B-C64D-461D-B974-F10EF88375D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68FF9BD-A705-4DA9-A2A9-046EB5D43D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071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EF77F-51EA-4DF7-B890-5A6F7107884B}"/>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3F44B53F-5187-483D-9BDB-F631789B0F62}"/>
              </a:ext>
            </a:extLst>
          </p:cNvPr>
          <p:cNvGraphicFramePr>
            <a:graphicFrameLocks noGrp="1"/>
          </p:cNvGraphicFramePr>
          <p:nvPr>
            <p:ph type="chart" sz="quarter" idx="13"/>
            <p:extLst>
              <p:ext uri="{D42A27DB-BD31-4B8C-83A1-F6EECF244321}">
                <p14:modId xmlns:p14="http://schemas.microsoft.com/office/powerpoint/2010/main" val="2149571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7E66FB-F4DE-4C0F-9991-F6B9131E951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DB61D92-53FC-40C2-A8DE-5E73B64B3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326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976C-FCB6-449C-8BD2-890E320799D9}"/>
              </a:ext>
            </a:extLst>
          </p:cNvPr>
          <p:cNvSpPr>
            <a:spLocks noGrp="1"/>
          </p:cNvSpPr>
          <p:nvPr>
            <p:ph type="title"/>
          </p:nvPr>
        </p:nvSpPr>
        <p:spPr/>
        <p:txBody>
          <a:bodyPr/>
          <a:lstStyle/>
          <a:p>
            <a:r>
              <a:rPr lang="en-US"/>
              <a:t>Facebook Facebook FB - Own Posts Table I-Rate (Insights)  | SCS Dairy MY - 1 of 24</a:t>
            </a:r>
          </a:p>
        </p:txBody>
      </p:sp>
      <p:graphicFrame>
        <p:nvGraphicFramePr>
          <p:cNvPr id="5" name="Table Placeholder 4">
            <a:extLst>
              <a:ext uri="{FF2B5EF4-FFF2-40B4-BE49-F238E27FC236}">
                <a16:creationId xmlns:a16="http://schemas.microsoft.com/office/drawing/2014/main" id="{AA04C1CE-E506-4576-94D3-BE0F6B1FAEB4}"/>
              </a:ext>
            </a:extLst>
          </p:cNvPr>
          <p:cNvGraphicFramePr>
            <a:graphicFrameLocks noGrp="1"/>
          </p:cNvGraphicFramePr>
          <p:nvPr>
            <p:ph type="tbl" sz="quarter" idx="13"/>
            <p:extLst>
              <p:ext uri="{D42A27DB-BD31-4B8C-83A1-F6EECF244321}">
                <p14:modId xmlns:p14="http://schemas.microsoft.com/office/powerpoint/2010/main" val="2603125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82666007"/>
                    </a:ext>
                  </a:extLst>
                </a:gridCol>
                <a:gridCol w="740664">
                  <a:extLst>
                    <a:ext uri="{9D8B030D-6E8A-4147-A177-3AD203B41FA5}">
                      <a16:colId xmlns:a16="http://schemas.microsoft.com/office/drawing/2014/main" val="1327688080"/>
                    </a:ext>
                  </a:extLst>
                </a:gridCol>
                <a:gridCol w="740664">
                  <a:extLst>
                    <a:ext uri="{9D8B030D-6E8A-4147-A177-3AD203B41FA5}">
                      <a16:colId xmlns:a16="http://schemas.microsoft.com/office/drawing/2014/main" val="2107994855"/>
                    </a:ext>
                  </a:extLst>
                </a:gridCol>
                <a:gridCol w="576072">
                  <a:extLst>
                    <a:ext uri="{9D8B030D-6E8A-4147-A177-3AD203B41FA5}">
                      <a16:colId xmlns:a16="http://schemas.microsoft.com/office/drawing/2014/main" val="4252045381"/>
                    </a:ext>
                  </a:extLst>
                </a:gridCol>
                <a:gridCol w="576072">
                  <a:extLst>
                    <a:ext uri="{9D8B030D-6E8A-4147-A177-3AD203B41FA5}">
                      <a16:colId xmlns:a16="http://schemas.microsoft.com/office/drawing/2014/main" val="3058450008"/>
                    </a:ext>
                  </a:extLst>
                </a:gridCol>
                <a:gridCol w="493776">
                  <a:extLst>
                    <a:ext uri="{9D8B030D-6E8A-4147-A177-3AD203B41FA5}">
                      <a16:colId xmlns:a16="http://schemas.microsoft.com/office/drawing/2014/main" val="1471869700"/>
                    </a:ext>
                  </a:extLst>
                </a:gridCol>
                <a:gridCol w="576072">
                  <a:extLst>
                    <a:ext uri="{9D8B030D-6E8A-4147-A177-3AD203B41FA5}">
                      <a16:colId xmlns:a16="http://schemas.microsoft.com/office/drawing/2014/main" val="933318812"/>
                    </a:ext>
                  </a:extLst>
                </a:gridCol>
                <a:gridCol w="576072">
                  <a:extLst>
                    <a:ext uri="{9D8B030D-6E8A-4147-A177-3AD203B41FA5}">
                      <a16:colId xmlns:a16="http://schemas.microsoft.com/office/drawing/2014/main" val="3876107638"/>
                    </a:ext>
                  </a:extLst>
                </a:gridCol>
                <a:gridCol w="576072">
                  <a:extLst>
                    <a:ext uri="{9D8B030D-6E8A-4147-A177-3AD203B41FA5}">
                      <a16:colId xmlns:a16="http://schemas.microsoft.com/office/drawing/2014/main" val="2205757318"/>
                    </a:ext>
                  </a:extLst>
                </a:gridCol>
                <a:gridCol w="576072">
                  <a:extLst>
                    <a:ext uri="{9D8B030D-6E8A-4147-A177-3AD203B41FA5}">
                      <a16:colId xmlns:a16="http://schemas.microsoft.com/office/drawing/2014/main" val="1663857290"/>
                    </a:ext>
                  </a:extLst>
                </a:gridCol>
                <a:gridCol w="576072">
                  <a:extLst>
                    <a:ext uri="{9D8B030D-6E8A-4147-A177-3AD203B41FA5}">
                      <a16:colId xmlns:a16="http://schemas.microsoft.com/office/drawing/2014/main" val="3680095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7811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- 2021-09-30 11:03:48</a:t>
                      </a:r>
                      <a:r>
                        <a:rPr kumimoji="0" lang="en-US" sz="1000" b="0" i="0" u="none" strike="noStrike" kern="1200" cap="none" spc="0" normalizeH="0" baseline="0" noProof="0">
                          <a:ln>
                            <a:noFill/>
                          </a:ln>
                          <a:solidFill>
                            <a:prstClr val="black"/>
                          </a:solidFill>
                          <a:effectLst/>
                          <a:uLnTx/>
                          <a:uFillTx/>
                          <a:latin typeface="+mn-lt"/>
                          <a:ea typeface="+mn-ea"/>
                          <a:cs typeface="+mn-cs"/>
                        </a:rPr>
                        <a:t>
 What makes SCS Unsalted Butter an important ingredient when it comes to baking?
SCS Unsalted Butter is a staple ingredient in many baking recipes because it allows bakers to control the salt content.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452408253"/>
                  </a:ext>
                </a:extLst>
              </a:tr>
            </a:tbl>
          </a:graphicData>
        </a:graphic>
      </p:graphicFrame>
      <p:sp>
        <p:nvSpPr>
          <p:cNvPr id="4" name="Text Placeholder 3">
            <a:extLst>
              <a:ext uri="{FF2B5EF4-FFF2-40B4-BE49-F238E27FC236}">
                <a16:creationId xmlns:a16="http://schemas.microsoft.com/office/drawing/2014/main" id="{D9588478-86A9-4B20-8F08-B2FDC5D2DD2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13272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2A786-AD2C-444F-98AA-80CD6A5DFED6}"/>
              </a:ext>
            </a:extLst>
          </p:cNvPr>
          <p:cNvSpPr>
            <a:spLocks noGrp="1"/>
          </p:cNvSpPr>
          <p:nvPr>
            <p:ph type="title"/>
          </p:nvPr>
        </p:nvSpPr>
        <p:spPr/>
        <p:txBody>
          <a:bodyPr/>
          <a:lstStyle/>
          <a:p>
            <a:r>
              <a:rPr lang="en-US"/>
              <a:t>Facebook Facebook FB - Own Posts Table I-Rate (Insights)  | SCS Dairy MY - 2 of 24</a:t>
            </a:r>
          </a:p>
        </p:txBody>
      </p:sp>
      <p:graphicFrame>
        <p:nvGraphicFramePr>
          <p:cNvPr id="5" name="Table Placeholder 4">
            <a:extLst>
              <a:ext uri="{FF2B5EF4-FFF2-40B4-BE49-F238E27FC236}">
                <a16:creationId xmlns:a16="http://schemas.microsoft.com/office/drawing/2014/main" id="{86A40F32-2253-4216-8DC2-C9E41F368B0F}"/>
              </a:ext>
            </a:extLst>
          </p:cNvPr>
          <p:cNvGraphicFramePr>
            <a:graphicFrameLocks noGrp="1"/>
          </p:cNvGraphicFramePr>
          <p:nvPr>
            <p:ph type="tbl" sz="quarter" idx="13"/>
            <p:extLst>
              <p:ext uri="{D42A27DB-BD31-4B8C-83A1-F6EECF244321}">
                <p14:modId xmlns:p14="http://schemas.microsoft.com/office/powerpoint/2010/main" val="1902742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52563442"/>
                    </a:ext>
                  </a:extLst>
                </a:gridCol>
                <a:gridCol w="740664">
                  <a:extLst>
                    <a:ext uri="{9D8B030D-6E8A-4147-A177-3AD203B41FA5}">
                      <a16:colId xmlns:a16="http://schemas.microsoft.com/office/drawing/2014/main" val="2242846330"/>
                    </a:ext>
                  </a:extLst>
                </a:gridCol>
                <a:gridCol w="740664">
                  <a:extLst>
                    <a:ext uri="{9D8B030D-6E8A-4147-A177-3AD203B41FA5}">
                      <a16:colId xmlns:a16="http://schemas.microsoft.com/office/drawing/2014/main" val="3926947788"/>
                    </a:ext>
                  </a:extLst>
                </a:gridCol>
                <a:gridCol w="576072">
                  <a:extLst>
                    <a:ext uri="{9D8B030D-6E8A-4147-A177-3AD203B41FA5}">
                      <a16:colId xmlns:a16="http://schemas.microsoft.com/office/drawing/2014/main" val="3827553202"/>
                    </a:ext>
                  </a:extLst>
                </a:gridCol>
                <a:gridCol w="576072">
                  <a:extLst>
                    <a:ext uri="{9D8B030D-6E8A-4147-A177-3AD203B41FA5}">
                      <a16:colId xmlns:a16="http://schemas.microsoft.com/office/drawing/2014/main" val="2967004802"/>
                    </a:ext>
                  </a:extLst>
                </a:gridCol>
                <a:gridCol w="493776">
                  <a:extLst>
                    <a:ext uri="{9D8B030D-6E8A-4147-A177-3AD203B41FA5}">
                      <a16:colId xmlns:a16="http://schemas.microsoft.com/office/drawing/2014/main" val="2623719184"/>
                    </a:ext>
                  </a:extLst>
                </a:gridCol>
                <a:gridCol w="576072">
                  <a:extLst>
                    <a:ext uri="{9D8B030D-6E8A-4147-A177-3AD203B41FA5}">
                      <a16:colId xmlns:a16="http://schemas.microsoft.com/office/drawing/2014/main" val="1619098623"/>
                    </a:ext>
                  </a:extLst>
                </a:gridCol>
                <a:gridCol w="576072">
                  <a:extLst>
                    <a:ext uri="{9D8B030D-6E8A-4147-A177-3AD203B41FA5}">
                      <a16:colId xmlns:a16="http://schemas.microsoft.com/office/drawing/2014/main" val="456879285"/>
                    </a:ext>
                  </a:extLst>
                </a:gridCol>
                <a:gridCol w="576072">
                  <a:extLst>
                    <a:ext uri="{9D8B030D-6E8A-4147-A177-3AD203B41FA5}">
                      <a16:colId xmlns:a16="http://schemas.microsoft.com/office/drawing/2014/main" val="896649999"/>
                    </a:ext>
                  </a:extLst>
                </a:gridCol>
                <a:gridCol w="576072">
                  <a:extLst>
                    <a:ext uri="{9D8B030D-6E8A-4147-A177-3AD203B41FA5}">
                      <a16:colId xmlns:a16="http://schemas.microsoft.com/office/drawing/2014/main" val="3556782678"/>
                    </a:ext>
                  </a:extLst>
                </a:gridCol>
                <a:gridCol w="576072">
                  <a:extLst>
                    <a:ext uri="{9D8B030D-6E8A-4147-A177-3AD203B41FA5}">
                      <a16:colId xmlns:a16="http://schemas.microsoft.com/office/drawing/2014/main" val="2940744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4848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- 2021-09-27 16:02:03</a:t>
                      </a:r>
                      <a:r>
                        <a:rPr kumimoji="0" lang="en-US" sz="1000" b="0" i="0" u="none" strike="noStrike" kern="1200" cap="none" spc="0" normalizeH="0" baseline="0" noProof="0">
                          <a:ln>
                            <a:noFill/>
                          </a:ln>
                          <a:solidFill>
                            <a:prstClr val="black"/>
                          </a:solidFill>
                          <a:effectLst/>
                          <a:uLnTx/>
                          <a:uFillTx/>
                          <a:latin typeface="+mn-lt"/>
                          <a:ea typeface="+mn-ea"/>
                          <a:cs typeface="+mn-cs"/>
                        </a:rPr>
                        <a:t>
 There are 2 sides to our spreadable butter, SCS Salted Spreadable Butter and SCS Extra Virgin Olive Oil Spreadable Butter? 
Are you Team Blue or Team Green? Also tell us why? 😋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68645503"/>
                  </a:ext>
                </a:extLst>
              </a:tr>
            </a:tbl>
          </a:graphicData>
        </a:graphic>
      </p:graphicFrame>
      <p:sp>
        <p:nvSpPr>
          <p:cNvPr id="4" name="Text Placeholder 3">
            <a:extLst>
              <a:ext uri="{FF2B5EF4-FFF2-40B4-BE49-F238E27FC236}">
                <a16:creationId xmlns:a16="http://schemas.microsoft.com/office/drawing/2014/main" id="{3DD3E045-06E0-4816-B4D3-FF3F68E0F18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20294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26B4F-B720-4E55-9912-DB0E9D9A11D1}"/>
              </a:ext>
            </a:extLst>
          </p:cNvPr>
          <p:cNvSpPr>
            <a:spLocks noGrp="1"/>
          </p:cNvSpPr>
          <p:nvPr>
            <p:ph type="title"/>
          </p:nvPr>
        </p:nvSpPr>
        <p:spPr/>
        <p:txBody>
          <a:bodyPr/>
          <a:lstStyle/>
          <a:p>
            <a:r>
              <a:rPr lang="en-US"/>
              <a:t>Facebook Facebook FB - Own Posts Table I-Rate (Insights)  | SCS Dairy MY - 3 of 24</a:t>
            </a:r>
          </a:p>
        </p:txBody>
      </p:sp>
      <p:graphicFrame>
        <p:nvGraphicFramePr>
          <p:cNvPr id="5" name="Table Placeholder 4">
            <a:extLst>
              <a:ext uri="{FF2B5EF4-FFF2-40B4-BE49-F238E27FC236}">
                <a16:creationId xmlns:a16="http://schemas.microsoft.com/office/drawing/2014/main" id="{1274D8A6-9CE3-4DF0-97A1-41A8D2EF41E3}"/>
              </a:ext>
            </a:extLst>
          </p:cNvPr>
          <p:cNvGraphicFramePr>
            <a:graphicFrameLocks noGrp="1"/>
          </p:cNvGraphicFramePr>
          <p:nvPr>
            <p:ph type="tbl" sz="quarter" idx="13"/>
            <p:extLst>
              <p:ext uri="{D42A27DB-BD31-4B8C-83A1-F6EECF244321}">
                <p14:modId xmlns:p14="http://schemas.microsoft.com/office/powerpoint/2010/main" val="1665232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52688272"/>
                    </a:ext>
                  </a:extLst>
                </a:gridCol>
                <a:gridCol w="740664">
                  <a:extLst>
                    <a:ext uri="{9D8B030D-6E8A-4147-A177-3AD203B41FA5}">
                      <a16:colId xmlns:a16="http://schemas.microsoft.com/office/drawing/2014/main" val="3151079335"/>
                    </a:ext>
                  </a:extLst>
                </a:gridCol>
                <a:gridCol w="740664">
                  <a:extLst>
                    <a:ext uri="{9D8B030D-6E8A-4147-A177-3AD203B41FA5}">
                      <a16:colId xmlns:a16="http://schemas.microsoft.com/office/drawing/2014/main" val="2896453710"/>
                    </a:ext>
                  </a:extLst>
                </a:gridCol>
                <a:gridCol w="576072">
                  <a:extLst>
                    <a:ext uri="{9D8B030D-6E8A-4147-A177-3AD203B41FA5}">
                      <a16:colId xmlns:a16="http://schemas.microsoft.com/office/drawing/2014/main" val="3786248432"/>
                    </a:ext>
                  </a:extLst>
                </a:gridCol>
                <a:gridCol w="576072">
                  <a:extLst>
                    <a:ext uri="{9D8B030D-6E8A-4147-A177-3AD203B41FA5}">
                      <a16:colId xmlns:a16="http://schemas.microsoft.com/office/drawing/2014/main" val="2519224620"/>
                    </a:ext>
                  </a:extLst>
                </a:gridCol>
                <a:gridCol w="493776">
                  <a:extLst>
                    <a:ext uri="{9D8B030D-6E8A-4147-A177-3AD203B41FA5}">
                      <a16:colId xmlns:a16="http://schemas.microsoft.com/office/drawing/2014/main" val="2233399421"/>
                    </a:ext>
                  </a:extLst>
                </a:gridCol>
                <a:gridCol w="576072">
                  <a:extLst>
                    <a:ext uri="{9D8B030D-6E8A-4147-A177-3AD203B41FA5}">
                      <a16:colId xmlns:a16="http://schemas.microsoft.com/office/drawing/2014/main" val="3001722681"/>
                    </a:ext>
                  </a:extLst>
                </a:gridCol>
                <a:gridCol w="576072">
                  <a:extLst>
                    <a:ext uri="{9D8B030D-6E8A-4147-A177-3AD203B41FA5}">
                      <a16:colId xmlns:a16="http://schemas.microsoft.com/office/drawing/2014/main" val="1877686024"/>
                    </a:ext>
                  </a:extLst>
                </a:gridCol>
                <a:gridCol w="576072">
                  <a:extLst>
                    <a:ext uri="{9D8B030D-6E8A-4147-A177-3AD203B41FA5}">
                      <a16:colId xmlns:a16="http://schemas.microsoft.com/office/drawing/2014/main" val="1543240222"/>
                    </a:ext>
                  </a:extLst>
                </a:gridCol>
                <a:gridCol w="576072">
                  <a:extLst>
                    <a:ext uri="{9D8B030D-6E8A-4147-A177-3AD203B41FA5}">
                      <a16:colId xmlns:a16="http://schemas.microsoft.com/office/drawing/2014/main" val="2039706030"/>
                    </a:ext>
                  </a:extLst>
                </a:gridCol>
                <a:gridCol w="576072">
                  <a:extLst>
                    <a:ext uri="{9D8B030D-6E8A-4147-A177-3AD203B41FA5}">
                      <a16:colId xmlns:a16="http://schemas.microsoft.com/office/drawing/2014/main" val="3545450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3030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- 2021-09-27 12:06:40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Kim Yit Lee
WaiFong Low
Chan Hong Yee
Kindly send us a Facebook message with the following details mentioned below before 2nd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3143251493"/>
                  </a:ext>
                </a:extLst>
              </a:tr>
            </a:tbl>
          </a:graphicData>
        </a:graphic>
      </p:graphicFrame>
      <p:sp>
        <p:nvSpPr>
          <p:cNvPr id="4" name="Text Placeholder 3">
            <a:extLst>
              <a:ext uri="{FF2B5EF4-FFF2-40B4-BE49-F238E27FC236}">
                <a16:creationId xmlns:a16="http://schemas.microsoft.com/office/drawing/2014/main" id="{6CD21670-0931-43C7-99AF-FBBAD90B750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0857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1B025-8C8C-481C-85C0-F10E460131C1}"/>
              </a:ext>
            </a:extLst>
          </p:cNvPr>
          <p:cNvSpPr>
            <a:spLocks noGrp="1"/>
          </p:cNvSpPr>
          <p:nvPr>
            <p:ph type="title"/>
          </p:nvPr>
        </p:nvSpPr>
        <p:spPr/>
        <p:txBody>
          <a:bodyPr/>
          <a:lstStyle/>
          <a:p>
            <a:r>
              <a:rPr lang="en-US"/>
              <a:t>Facebook Facebook FB - Own Posts Table I-Rate (Insights)  | SCS Dairy MY - 4 of 24</a:t>
            </a:r>
          </a:p>
        </p:txBody>
      </p:sp>
      <p:graphicFrame>
        <p:nvGraphicFramePr>
          <p:cNvPr id="5" name="Table Placeholder 4">
            <a:extLst>
              <a:ext uri="{FF2B5EF4-FFF2-40B4-BE49-F238E27FC236}">
                <a16:creationId xmlns:a16="http://schemas.microsoft.com/office/drawing/2014/main" id="{4BF6C7CE-BD46-40A7-B1FF-B6AE16A6D39A}"/>
              </a:ext>
            </a:extLst>
          </p:cNvPr>
          <p:cNvGraphicFramePr>
            <a:graphicFrameLocks noGrp="1"/>
          </p:cNvGraphicFramePr>
          <p:nvPr>
            <p:ph type="tbl" sz="quarter" idx="13"/>
            <p:extLst>
              <p:ext uri="{D42A27DB-BD31-4B8C-83A1-F6EECF244321}">
                <p14:modId xmlns:p14="http://schemas.microsoft.com/office/powerpoint/2010/main" val="2497552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55599924"/>
                    </a:ext>
                  </a:extLst>
                </a:gridCol>
                <a:gridCol w="740664">
                  <a:extLst>
                    <a:ext uri="{9D8B030D-6E8A-4147-A177-3AD203B41FA5}">
                      <a16:colId xmlns:a16="http://schemas.microsoft.com/office/drawing/2014/main" val="593456607"/>
                    </a:ext>
                  </a:extLst>
                </a:gridCol>
                <a:gridCol w="740664">
                  <a:extLst>
                    <a:ext uri="{9D8B030D-6E8A-4147-A177-3AD203B41FA5}">
                      <a16:colId xmlns:a16="http://schemas.microsoft.com/office/drawing/2014/main" val="762367164"/>
                    </a:ext>
                  </a:extLst>
                </a:gridCol>
                <a:gridCol w="576072">
                  <a:extLst>
                    <a:ext uri="{9D8B030D-6E8A-4147-A177-3AD203B41FA5}">
                      <a16:colId xmlns:a16="http://schemas.microsoft.com/office/drawing/2014/main" val="1117019217"/>
                    </a:ext>
                  </a:extLst>
                </a:gridCol>
                <a:gridCol w="576072">
                  <a:extLst>
                    <a:ext uri="{9D8B030D-6E8A-4147-A177-3AD203B41FA5}">
                      <a16:colId xmlns:a16="http://schemas.microsoft.com/office/drawing/2014/main" val="1225770783"/>
                    </a:ext>
                  </a:extLst>
                </a:gridCol>
                <a:gridCol w="493776">
                  <a:extLst>
                    <a:ext uri="{9D8B030D-6E8A-4147-A177-3AD203B41FA5}">
                      <a16:colId xmlns:a16="http://schemas.microsoft.com/office/drawing/2014/main" val="3551014950"/>
                    </a:ext>
                  </a:extLst>
                </a:gridCol>
                <a:gridCol w="576072">
                  <a:extLst>
                    <a:ext uri="{9D8B030D-6E8A-4147-A177-3AD203B41FA5}">
                      <a16:colId xmlns:a16="http://schemas.microsoft.com/office/drawing/2014/main" val="977844512"/>
                    </a:ext>
                  </a:extLst>
                </a:gridCol>
                <a:gridCol w="576072">
                  <a:extLst>
                    <a:ext uri="{9D8B030D-6E8A-4147-A177-3AD203B41FA5}">
                      <a16:colId xmlns:a16="http://schemas.microsoft.com/office/drawing/2014/main" val="2500253285"/>
                    </a:ext>
                  </a:extLst>
                </a:gridCol>
                <a:gridCol w="576072">
                  <a:extLst>
                    <a:ext uri="{9D8B030D-6E8A-4147-A177-3AD203B41FA5}">
                      <a16:colId xmlns:a16="http://schemas.microsoft.com/office/drawing/2014/main" val="1145730953"/>
                    </a:ext>
                  </a:extLst>
                </a:gridCol>
                <a:gridCol w="576072">
                  <a:extLst>
                    <a:ext uri="{9D8B030D-6E8A-4147-A177-3AD203B41FA5}">
                      <a16:colId xmlns:a16="http://schemas.microsoft.com/office/drawing/2014/main" val="3291579183"/>
                    </a:ext>
                  </a:extLst>
                </a:gridCol>
                <a:gridCol w="576072">
                  <a:extLst>
                    <a:ext uri="{9D8B030D-6E8A-4147-A177-3AD203B41FA5}">
                      <a16:colId xmlns:a16="http://schemas.microsoft.com/office/drawing/2014/main" val="4023783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072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- 2021-09-25 13:02:34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contributes to the texture of baked goods through the aeration process. So when a recipe calls for creaming butter, let your mixer whip the butter for three minutes. During the creaming process, keep your mixer at a relatively low speed; mixing at high speed increases the possibility that the butter will heat up and lose its emulsion.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178616915"/>
                  </a:ext>
                </a:extLst>
              </a:tr>
            </a:tbl>
          </a:graphicData>
        </a:graphic>
      </p:graphicFrame>
      <p:sp>
        <p:nvSpPr>
          <p:cNvPr id="4" name="Text Placeholder 3">
            <a:extLst>
              <a:ext uri="{FF2B5EF4-FFF2-40B4-BE49-F238E27FC236}">
                <a16:creationId xmlns:a16="http://schemas.microsoft.com/office/drawing/2014/main" id="{2368013E-F458-41D4-AF96-34FE12C960A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76957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77E1-9B18-402A-A24C-C0243B45785F}"/>
              </a:ext>
            </a:extLst>
          </p:cNvPr>
          <p:cNvSpPr>
            <a:spLocks noGrp="1"/>
          </p:cNvSpPr>
          <p:nvPr>
            <p:ph type="title"/>
          </p:nvPr>
        </p:nvSpPr>
        <p:spPr/>
        <p:txBody>
          <a:bodyPr/>
          <a:lstStyle/>
          <a:p>
            <a:r>
              <a:rPr lang="en-US"/>
              <a:t>Facebook Facebook FB - Own Posts Table I-Rate (Insights)  | SCS Dairy MY - 5 of 24</a:t>
            </a:r>
          </a:p>
        </p:txBody>
      </p:sp>
      <p:graphicFrame>
        <p:nvGraphicFramePr>
          <p:cNvPr id="5" name="Table Placeholder 4">
            <a:extLst>
              <a:ext uri="{FF2B5EF4-FFF2-40B4-BE49-F238E27FC236}">
                <a16:creationId xmlns:a16="http://schemas.microsoft.com/office/drawing/2014/main" id="{72EBD602-540F-450B-A680-F9505F0D7305}"/>
              </a:ext>
            </a:extLst>
          </p:cNvPr>
          <p:cNvGraphicFramePr>
            <a:graphicFrameLocks noGrp="1"/>
          </p:cNvGraphicFramePr>
          <p:nvPr>
            <p:ph type="tbl" sz="quarter" idx="13"/>
            <p:extLst>
              <p:ext uri="{D42A27DB-BD31-4B8C-83A1-F6EECF244321}">
                <p14:modId xmlns:p14="http://schemas.microsoft.com/office/powerpoint/2010/main" val="988386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27494024"/>
                    </a:ext>
                  </a:extLst>
                </a:gridCol>
                <a:gridCol w="740664">
                  <a:extLst>
                    <a:ext uri="{9D8B030D-6E8A-4147-A177-3AD203B41FA5}">
                      <a16:colId xmlns:a16="http://schemas.microsoft.com/office/drawing/2014/main" val="2747548949"/>
                    </a:ext>
                  </a:extLst>
                </a:gridCol>
                <a:gridCol w="740664">
                  <a:extLst>
                    <a:ext uri="{9D8B030D-6E8A-4147-A177-3AD203B41FA5}">
                      <a16:colId xmlns:a16="http://schemas.microsoft.com/office/drawing/2014/main" val="4229738101"/>
                    </a:ext>
                  </a:extLst>
                </a:gridCol>
                <a:gridCol w="576072">
                  <a:extLst>
                    <a:ext uri="{9D8B030D-6E8A-4147-A177-3AD203B41FA5}">
                      <a16:colId xmlns:a16="http://schemas.microsoft.com/office/drawing/2014/main" val="2328580404"/>
                    </a:ext>
                  </a:extLst>
                </a:gridCol>
                <a:gridCol w="576072">
                  <a:extLst>
                    <a:ext uri="{9D8B030D-6E8A-4147-A177-3AD203B41FA5}">
                      <a16:colId xmlns:a16="http://schemas.microsoft.com/office/drawing/2014/main" val="1368386657"/>
                    </a:ext>
                  </a:extLst>
                </a:gridCol>
                <a:gridCol w="493776">
                  <a:extLst>
                    <a:ext uri="{9D8B030D-6E8A-4147-A177-3AD203B41FA5}">
                      <a16:colId xmlns:a16="http://schemas.microsoft.com/office/drawing/2014/main" val="286141845"/>
                    </a:ext>
                  </a:extLst>
                </a:gridCol>
                <a:gridCol w="576072">
                  <a:extLst>
                    <a:ext uri="{9D8B030D-6E8A-4147-A177-3AD203B41FA5}">
                      <a16:colId xmlns:a16="http://schemas.microsoft.com/office/drawing/2014/main" val="4278236784"/>
                    </a:ext>
                  </a:extLst>
                </a:gridCol>
                <a:gridCol w="576072">
                  <a:extLst>
                    <a:ext uri="{9D8B030D-6E8A-4147-A177-3AD203B41FA5}">
                      <a16:colId xmlns:a16="http://schemas.microsoft.com/office/drawing/2014/main" val="419756747"/>
                    </a:ext>
                  </a:extLst>
                </a:gridCol>
                <a:gridCol w="576072">
                  <a:extLst>
                    <a:ext uri="{9D8B030D-6E8A-4147-A177-3AD203B41FA5}">
                      <a16:colId xmlns:a16="http://schemas.microsoft.com/office/drawing/2014/main" val="3539590447"/>
                    </a:ext>
                  </a:extLst>
                </a:gridCol>
                <a:gridCol w="576072">
                  <a:extLst>
                    <a:ext uri="{9D8B030D-6E8A-4147-A177-3AD203B41FA5}">
                      <a16:colId xmlns:a16="http://schemas.microsoft.com/office/drawing/2014/main" val="3671937880"/>
                    </a:ext>
                  </a:extLst>
                </a:gridCol>
                <a:gridCol w="576072">
                  <a:extLst>
                    <a:ext uri="{9D8B030D-6E8A-4147-A177-3AD203B41FA5}">
                      <a16:colId xmlns:a16="http://schemas.microsoft.com/office/drawing/2014/main" val="3427194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569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- 2021-09-23 18:29:02</a:t>
                      </a:r>
                      <a:r>
                        <a:rPr kumimoji="0" lang="en-US" sz="1000" b="0" i="0" u="none" strike="noStrike" kern="1200" cap="none" spc="0" normalizeH="0" baseline="0" noProof="0">
                          <a:ln>
                            <a:noFill/>
                          </a:ln>
                          <a:solidFill>
                            <a:prstClr val="black"/>
                          </a:solidFill>
                          <a:effectLst/>
                          <a:uLnTx/>
                          <a:uFillTx/>
                          <a:latin typeface="+mn-lt"/>
                          <a:ea typeface="+mn-ea"/>
                          <a:cs typeface="+mn-cs"/>
                        </a:rPr>
                        <a:t>
 Calling all SCS lovers in Penang! We have some BIG news for you!
Now you can get your favourite SCS products from its very own chiller at Sunshine Farlim, Penang! Are you excited? We are super excited to serve you!
Come visit us today and stock up on all the SCS products you love! 
Would you like to see more SCS Chillers in your favourite supermarket? If yes, let us know in the comments section below! 
#SCSButter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658652935"/>
                  </a:ext>
                </a:extLst>
              </a:tr>
            </a:tbl>
          </a:graphicData>
        </a:graphic>
      </p:graphicFrame>
      <p:sp>
        <p:nvSpPr>
          <p:cNvPr id="4" name="Text Placeholder 3">
            <a:extLst>
              <a:ext uri="{FF2B5EF4-FFF2-40B4-BE49-F238E27FC236}">
                <a16:creationId xmlns:a16="http://schemas.microsoft.com/office/drawing/2014/main" id="{04271E0C-7D41-4270-84D9-0EAA5E4446D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8533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3831B-DD8F-442C-A1E9-CFC6DC312274}"/>
              </a:ext>
            </a:extLst>
          </p:cNvPr>
          <p:cNvSpPr>
            <a:spLocks noGrp="1"/>
          </p:cNvSpPr>
          <p:nvPr>
            <p:ph type="title"/>
          </p:nvPr>
        </p:nvSpPr>
        <p:spPr/>
        <p:txBody>
          <a:bodyPr/>
          <a:lstStyle/>
          <a:p>
            <a:r>
              <a:rPr lang="en-US"/>
              <a:t>Facebook Facebook FB - Own Posts Table I-Rate (Insights)  | SCS Dairy MY - 6 of 24</a:t>
            </a:r>
          </a:p>
        </p:txBody>
      </p:sp>
      <p:graphicFrame>
        <p:nvGraphicFramePr>
          <p:cNvPr id="5" name="Table Placeholder 4">
            <a:extLst>
              <a:ext uri="{FF2B5EF4-FFF2-40B4-BE49-F238E27FC236}">
                <a16:creationId xmlns:a16="http://schemas.microsoft.com/office/drawing/2014/main" id="{F9DAADF0-0965-4805-8DF9-0DCF55CE96D3}"/>
              </a:ext>
            </a:extLst>
          </p:cNvPr>
          <p:cNvGraphicFramePr>
            <a:graphicFrameLocks noGrp="1"/>
          </p:cNvGraphicFramePr>
          <p:nvPr>
            <p:ph type="tbl" sz="quarter" idx="13"/>
            <p:extLst>
              <p:ext uri="{D42A27DB-BD31-4B8C-83A1-F6EECF244321}">
                <p14:modId xmlns:p14="http://schemas.microsoft.com/office/powerpoint/2010/main" val="103115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39330838"/>
                    </a:ext>
                  </a:extLst>
                </a:gridCol>
                <a:gridCol w="740664">
                  <a:extLst>
                    <a:ext uri="{9D8B030D-6E8A-4147-A177-3AD203B41FA5}">
                      <a16:colId xmlns:a16="http://schemas.microsoft.com/office/drawing/2014/main" val="280595605"/>
                    </a:ext>
                  </a:extLst>
                </a:gridCol>
                <a:gridCol w="740664">
                  <a:extLst>
                    <a:ext uri="{9D8B030D-6E8A-4147-A177-3AD203B41FA5}">
                      <a16:colId xmlns:a16="http://schemas.microsoft.com/office/drawing/2014/main" val="3663843720"/>
                    </a:ext>
                  </a:extLst>
                </a:gridCol>
                <a:gridCol w="576072">
                  <a:extLst>
                    <a:ext uri="{9D8B030D-6E8A-4147-A177-3AD203B41FA5}">
                      <a16:colId xmlns:a16="http://schemas.microsoft.com/office/drawing/2014/main" val="4059885"/>
                    </a:ext>
                  </a:extLst>
                </a:gridCol>
                <a:gridCol w="576072">
                  <a:extLst>
                    <a:ext uri="{9D8B030D-6E8A-4147-A177-3AD203B41FA5}">
                      <a16:colId xmlns:a16="http://schemas.microsoft.com/office/drawing/2014/main" val="2677458581"/>
                    </a:ext>
                  </a:extLst>
                </a:gridCol>
                <a:gridCol w="493776">
                  <a:extLst>
                    <a:ext uri="{9D8B030D-6E8A-4147-A177-3AD203B41FA5}">
                      <a16:colId xmlns:a16="http://schemas.microsoft.com/office/drawing/2014/main" val="2845390812"/>
                    </a:ext>
                  </a:extLst>
                </a:gridCol>
                <a:gridCol w="576072">
                  <a:extLst>
                    <a:ext uri="{9D8B030D-6E8A-4147-A177-3AD203B41FA5}">
                      <a16:colId xmlns:a16="http://schemas.microsoft.com/office/drawing/2014/main" val="2044693681"/>
                    </a:ext>
                  </a:extLst>
                </a:gridCol>
                <a:gridCol w="576072">
                  <a:extLst>
                    <a:ext uri="{9D8B030D-6E8A-4147-A177-3AD203B41FA5}">
                      <a16:colId xmlns:a16="http://schemas.microsoft.com/office/drawing/2014/main" val="3269434692"/>
                    </a:ext>
                  </a:extLst>
                </a:gridCol>
                <a:gridCol w="576072">
                  <a:extLst>
                    <a:ext uri="{9D8B030D-6E8A-4147-A177-3AD203B41FA5}">
                      <a16:colId xmlns:a16="http://schemas.microsoft.com/office/drawing/2014/main" val="925397923"/>
                    </a:ext>
                  </a:extLst>
                </a:gridCol>
                <a:gridCol w="576072">
                  <a:extLst>
                    <a:ext uri="{9D8B030D-6E8A-4147-A177-3AD203B41FA5}">
                      <a16:colId xmlns:a16="http://schemas.microsoft.com/office/drawing/2014/main" val="2773489913"/>
                    </a:ext>
                  </a:extLst>
                </a:gridCol>
                <a:gridCol w="576072">
                  <a:extLst>
                    <a:ext uri="{9D8B030D-6E8A-4147-A177-3AD203B41FA5}">
                      <a16:colId xmlns:a16="http://schemas.microsoft.com/office/drawing/2014/main" val="114228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7169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- 2021-09-23 16:02:54</a:t>
                      </a:r>
                      <a:r>
                        <a:rPr kumimoji="0" lang="en-US" sz="1000" b="0" i="0" u="none" strike="noStrike" kern="1200" cap="none" spc="0" normalizeH="0" baseline="0" noProof="0">
                          <a:ln>
                            <a:noFill/>
                          </a:ln>
                          <a:solidFill>
                            <a:prstClr val="black"/>
                          </a:solidFill>
                          <a:effectLst/>
                          <a:uLnTx/>
                          <a:uFillTx/>
                          <a:latin typeface="+mn-lt"/>
                          <a:ea typeface="+mn-ea"/>
                          <a:cs typeface="+mn-cs"/>
                        </a:rPr>
                        <a:t>
 SCS Butter imparts an array of flavors into breads, from a faint, grassy sweetness to a nutty, caramelized warmth. That soft, moist texture and melt in your mouth taste is mainly because of the goodness of SCS Butter and the fact that it is double churned.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923099228"/>
                  </a:ext>
                </a:extLst>
              </a:tr>
            </a:tbl>
          </a:graphicData>
        </a:graphic>
      </p:graphicFrame>
      <p:sp>
        <p:nvSpPr>
          <p:cNvPr id="4" name="Text Placeholder 3">
            <a:extLst>
              <a:ext uri="{FF2B5EF4-FFF2-40B4-BE49-F238E27FC236}">
                <a16:creationId xmlns:a16="http://schemas.microsoft.com/office/drawing/2014/main" id="{08B101FD-EAD2-4564-9E03-71500633318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51796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E66AE-763A-4889-8691-FA43BF356824}"/>
              </a:ext>
            </a:extLst>
          </p:cNvPr>
          <p:cNvSpPr>
            <a:spLocks noGrp="1"/>
          </p:cNvSpPr>
          <p:nvPr>
            <p:ph type="title"/>
          </p:nvPr>
        </p:nvSpPr>
        <p:spPr/>
        <p:txBody>
          <a:bodyPr/>
          <a:lstStyle/>
          <a:p>
            <a:r>
              <a:rPr lang="en-US"/>
              <a:t>Facebook Facebook FB - Own Posts Table I-Rate (Insights)  | SCS Dairy MY - 7 of 24</a:t>
            </a:r>
          </a:p>
        </p:txBody>
      </p:sp>
      <p:graphicFrame>
        <p:nvGraphicFramePr>
          <p:cNvPr id="5" name="Table Placeholder 4">
            <a:extLst>
              <a:ext uri="{FF2B5EF4-FFF2-40B4-BE49-F238E27FC236}">
                <a16:creationId xmlns:a16="http://schemas.microsoft.com/office/drawing/2014/main" id="{B160C1AB-807A-41F1-A255-A19A40FE5DC9}"/>
              </a:ext>
            </a:extLst>
          </p:cNvPr>
          <p:cNvGraphicFramePr>
            <a:graphicFrameLocks noGrp="1"/>
          </p:cNvGraphicFramePr>
          <p:nvPr>
            <p:ph type="tbl" sz="quarter" idx="13"/>
            <p:extLst>
              <p:ext uri="{D42A27DB-BD31-4B8C-83A1-F6EECF244321}">
                <p14:modId xmlns:p14="http://schemas.microsoft.com/office/powerpoint/2010/main" val="688054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08995644"/>
                    </a:ext>
                  </a:extLst>
                </a:gridCol>
                <a:gridCol w="740664">
                  <a:extLst>
                    <a:ext uri="{9D8B030D-6E8A-4147-A177-3AD203B41FA5}">
                      <a16:colId xmlns:a16="http://schemas.microsoft.com/office/drawing/2014/main" val="2441455030"/>
                    </a:ext>
                  </a:extLst>
                </a:gridCol>
                <a:gridCol w="740664">
                  <a:extLst>
                    <a:ext uri="{9D8B030D-6E8A-4147-A177-3AD203B41FA5}">
                      <a16:colId xmlns:a16="http://schemas.microsoft.com/office/drawing/2014/main" val="216452874"/>
                    </a:ext>
                  </a:extLst>
                </a:gridCol>
                <a:gridCol w="576072">
                  <a:extLst>
                    <a:ext uri="{9D8B030D-6E8A-4147-A177-3AD203B41FA5}">
                      <a16:colId xmlns:a16="http://schemas.microsoft.com/office/drawing/2014/main" val="2328231738"/>
                    </a:ext>
                  </a:extLst>
                </a:gridCol>
                <a:gridCol w="576072">
                  <a:extLst>
                    <a:ext uri="{9D8B030D-6E8A-4147-A177-3AD203B41FA5}">
                      <a16:colId xmlns:a16="http://schemas.microsoft.com/office/drawing/2014/main" val="3162085334"/>
                    </a:ext>
                  </a:extLst>
                </a:gridCol>
                <a:gridCol w="493776">
                  <a:extLst>
                    <a:ext uri="{9D8B030D-6E8A-4147-A177-3AD203B41FA5}">
                      <a16:colId xmlns:a16="http://schemas.microsoft.com/office/drawing/2014/main" val="3961555268"/>
                    </a:ext>
                  </a:extLst>
                </a:gridCol>
                <a:gridCol w="576072">
                  <a:extLst>
                    <a:ext uri="{9D8B030D-6E8A-4147-A177-3AD203B41FA5}">
                      <a16:colId xmlns:a16="http://schemas.microsoft.com/office/drawing/2014/main" val="3293925296"/>
                    </a:ext>
                  </a:extLst>
                </a:gridCol>
                <a:gridCol w="576072">
                  <a:extLst>
                    <a:ext uri="{9D8B030D-6E8A-4147-A177-3AD203B41FA5}">
                      <a16:colId xmlns:a16="http://schemas.microsoft.com/office/drawing/2014/main" val="3176215303"/>
                    </a:ext>
                  </a:extLst>
                </a:gridCol>
                <a:gridCol w="576072">
                  <a:extLst>
                    <a:ext uri="{9D8B030D-6E8A-4147-A177-3AD203B41FA5}">
                      <a16:colId xmlns:a16="http://schemas.microsoft.com/office/drawing/2014/main" val="3979291914"/>
                    </a:ext>
                  </a:extLst>
                </a:gridCol>
                <a:gridCol w="576072">
                  <a:extLst>
                    <a:ext uri="{9D8B030D-6E8A-4147-A177-3AD203B41FA5}">
                      <a16:colId xmlns:a16="http://schemas.microsoft.com/office/drawing/2014/main" val="1841994213"/>
                    </a:ext>
                  </a:extLst>
                </a:gridCol>
                <a:gridCol w="576072">
                  <a:extLst>
                    <a:ext uri="{9D8B030D-6E8A-4147-A177-3AD203B41FA5}">
                      <a16:colId xmlns:a16="http://schemas.microsoft.com/office/drawing/2014/main" val="3811131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1562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- 2021-09-21 14:00:26</a:t>
                      </a:r>
                      <a:r>
                        <a:rPr kumimoji="0" lang="en-US" sz="1000" b="0" i="0" u="none" strike="noStrike" kern="1200" cap="none" spc="0" normalizeH="0" baseline="0" noProof="0">
                          <a:ln>
                            <a:noFill/>
                          </a:ln>
                          <a:solidFill>
                            <a:prstClr val="black"/>
                          </a:solidFill>
                          <a:effectLst/>
                          <a:uLnTx/>
                          <a:uFillTx/>
                          <a:latin typeface="+mn-lt"/>
                          <a:ea typeface="+mn-ea"/>
                          <a:cs typeface="+mn-cs"/>
                        </a:rPr>
                        <a:t>
 This easy and quick Baked Lemon Chicken Thighs recipe makes juicy and tender chicken. Baked with SCS Butter and lemon, it's the perfect easy dinner.
Baked Lemon Chicken Thighs 
Ingredients:
4 tbsp SCS Salted Spreadable Butter
6 chicken thighs skinless &amp; boneless
1 ½ tbsp fresh lemon juice
½ tsp Italian seasoning
½ tsp paprika
1 tsp garlic powder
¼ tsp pepper
½ tsp salt
Lemon slices, optional
Spring onions, optional
Instructions:
1. Preheat oven to 204°C.
2. Combine SCS Butter, lemon juice, and Italian seasoning.
3. In a small ramekin, combine paprika, garlic powder, salt and pepper.
4. Pat chicken thighs dry. Lightly season bottom side of thighs with seasoning. Add to baking dish. Coat thighs with the SCS Butter/lemon mixture (spread with a butter knife).
5. Add seasoning generously over chicken thighs.
6. Bake 35-45 minutes or until tops of thighs are golden and crispy.
7. Garnish with lemon slices and spring onions (optional).
Source: https://centslessdeals.com/baked-lemon-butter-chicken-thighs/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1654549520"/>
                  </a:ext>
                </a:extLst>
              </a:tr>
            </a:tbl>
          </a:graphicData>
        </a:graphic>
      </p:graphicFrame>
      <p:sp>
        <p:nvSpPr>
          <p:cNvPr id="4" name="Text Placeholder 3">
            <a:extLst>
              <a:ext uri="{FF2B5EF4-FFF2-40B4-BE49-F238E27FC236}">
                <a16:creationId xmlns:a16="http://schemas.microsoft.com/office/drawing/2014/main" id="{02662F1E-6208-4223-A1B5-2A023BA3F67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26981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E3A8D-6135-4731-A2E2-03D5176CA2B4}"/>
              </a:ext>
            </a:extLst>
          </p:cNvPr>
          <p:cNvSpPr>
            <a:spLocks noGrp="1"/>
          </p:cNvSpPr>
          <p:nvPr>
            <p:ph type="title"/>
          </p:nvPr>
        </p:nvSpPr>
        <p:spPr/>
        <p:txBody>
          <a:bodyPr/>
          <a:lstStyle/>
          <a:p>
            <a:r>
              <a:rPr lang="en-US"/>
              <a:t>Facebook Facebook FB - Own Posts Table I-Rate (Insights)  | SCS Dairy MY - 8 of 24</a:t>
            </a:r>
          </a:p>
        </p:txBody>
      </p:sp>
      <p:graphicFrame>
        <p:nvGraphicFramePr>
          <p:cNvPr id="5" name="Table Placeholder 4">
            <a:extLst>
              <a:ext uri="{FF2B5EF4-FFF2-40B4-BE49-F238E27FC236}">
                <a16:creationId xmlns:a16="http://schemas.microsoft.com/office/drawing/2014/main" id="{5D4C2B98-4273-4285-97C2-C2C5165446E8}"/>
              </a:ext>
            </a:extLst>
          </p:cNvPr>
          <p:cNvGraphicFramePr>
            <a:graphicFrameLocks noGrp="1"/>
          </p:cNvGraphicFramePr>
          <p:nvPr>
            <p:ph type="tbl" sz="quarter" idx="13"/>
            <p:extLst>
              <p:ext uri="{D42A27DB-BD31-4B8C-83A1-F6EECF244321}">
                <p14:modId xmlns:p14="http://schemas.microsoft.com/office/powerpoint/2010/main" val="3060705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75602570"/>
                    </a:ext>
                  </a:extLst>
                </a:gridCol>
                <a:gridCol w="740664">
                  <a:extLst>
                    <a:ext uri="{9D8B030D-6E8A-4147-A177-3AD203B41FA5}">
                      <a16:colId xmlns:a16="http://schemas.microsoft.com/office/drawing/2014/main" val="1407218465"/>
                    </a:ext>
                  </a:extLst>
                </a:gridCol>
                <a:gridCol w="740664">
                  <a:extLst>
                    <a:ext uri="{9D8B030D-6E8A-4147-A177-3AD203B41FA5}">
                      <a16:colId xmlns:a16="http://schemas.microsoft.com/office/drawing/2014/main" val="3416444901"/>
                    </a:ext>
                  </a:extLst>
                </a:gridCol>
                <a:gridCol w="576072">
                  <a:extLst>
                    <a:ext uri="{9D8B030D-6E8A-4147-A177-3AD203B41FA5}">
                      <a16:colId xmlns:a16="http://schemas.microsoft.com/office/drawing/2014/main" val="2778429814"/>
                    </a:ext>
                  </a:extLst>
                </a:gridCol>
                <a:gridCol w="576072">
                  <a:extLst>
                    <a:ext uri="{9D8B030D-6E8A-4147-A177-3AD203B41FA5}">
                      <a16:colId xmlns:a16="http://schemas.microsoft.com/office/drawing/2014/main" val="997113309"/>
                    </a:ext>
                  </a:extLst>
                </a:gridCol>
                <a:gridCol w="493776">
                  <a:extLst>
                    <a:ext uri="{9D8B030D-6E8A-4147-A177-3AD203B41FA5}">
                      <a16:colId xmlns:a16="http://schemas.microsoft.com/office/drawing/2014/main" val="1419616489"/>
                    </a:ext>
                  </a:extLst>
                </a:gridCol>
                <a:gridCol w="576072">
                  <a:extLst>
                    <a:ext uri="{9D8B030D-6E8A-4147-A177-3AD203B41FA5}">
                      <a16:colId xmlns:a16="http://schemas.microsoft.com/office/drawing/2014/main" val="4133251724"/>
                    </a:ext>
                  </a:extLst>
                </a:gridCol>
                <a:gridCol w="576072">
                  <a:extLst>
                    <a:ext uri="{9D8B030D-6E8A-4147-A177-3AD203B41FA5}">
                      <a16:colId xmlns:a16="http://schemas.microsoft.com/office/drawing/2014/main" val="928079873"/>
                    </a:ext>
                  </a:extLst>
                </a:gridCol>
                <a:gridCol w="576072">
                  <a:extLst>
                    <a:ext uri="{9D8B030D-6E8A-4147-A177-3AD203B41FA5}">
                      <a16:colId xmlns:a16="http://schemas.microsoft.com/office/drawing/2014/main" val="3818793537"/>
                    </a:ext>
                  </a:extLst>
                </a:gridCol>
                <a:gridCol w="576072">
                  <a:extLst>
                    <a:ext uri="{9D8B030D-6E8A-4147-A177-3AD203B41FA5}">
                      <a16:colId xmlns:a16="http://schemas.microsoft.com/office/drawing/2014/main" val="56042385"/>
                    </a:ext>
                  </a:extLst>
                </a:gridCol>
                <a:gridCol w="576072">
                  <a:extLst>
                    <a:ext uri="{9D8B030D-6E8A-4147-A177-3AD203B41FA5}">
                      <a16:colId xmlns:a16="http://schemas.microsoft.com/office/drawing/2014/main" val="266511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79224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- 2021-09-20 16:05:41</a:t>
                      </a:r>
                      <a:r>
                        <a:rPr kumimoji="0" lang="en-US" sz="1000" b="0" i="0" u="none" strike="noStrike" kern="1200" cap="none" spc="0" normalizeH="0" baseline="0" noProof="0">
                          <a:ln>
                            <a:noFill/>
                          </a:ln>
                          <a:solidFill>
                            <a:prstClr val="black"/>
                          </a:solidFill>
                          <a:effectLst/>
                          <a:uLnTx/>
                          <a:uFillTx/>
                          <a:latin typeface="+mn-lt"/>
                          <a:ea typeface="+mn-ea"/>
                          <a:cs typeface="+mn-cs"/>
                        </a:rPr>
                        <a:t>
 Join our Choose &amp; Win Contest! Tell us what would you pick out of the options given below and why?
a) Toast with SCS Butter
b) Bagel with SCS Cream Cheese
Share a creative snap of your favourite choice and post in the comments sections below! 3 most creative snaps will be selected and shared on SCS Dairy MY Facebook page!
3 winners to be selected, 3 prizes to be won. Contest ends on 27 September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extLst>
                  <a:ext uri="{0D108BD9-81ED-4DB2-BD59-A6C34878D82A}">
                    <a16:rowId xmlns:a16="http://schemas.microsoft.com/office/drawing/2014/main" val="2517134143"/>
                  </a:ext>
                </a:extLst>
              </a:tr>
            </a:tbl>
          </a:graphicData>
        </a:graphic>
      </p:graphicFrame>
      <p:sp>
        <p:nvSpPr>
          <p:cNvPr id="4" name="Text Placeholder 3">
            <a:extLst>
              <a:ext uri="{FF2B5EF4-FFF2-40B4-BE49-F238E27FC236}">
                <a16:creationId xmlns:a16="http://schemas.microsoft.com/office/drawing/2014/main" id="{9273F30A-2DC5-4377-B5EF-D06522D7E89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24526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D43B4-E76B-419E-ABB9-B690E04E4A3F}"/>
              </a:ext>
            </a:extLst>
          </p:cNvPr>
          <p:cNvSpPr>
            <a:spLocks noGrp="1"/>
          </p:cNvSpPr>
          <p:nvPr>
            <p:ph type="title"/>
          </p:nvPr>
        </p:nvSpPr>
        <p:spPr/>
        <p:txBody>
          <a:bodyPr/>
          <a:lstStyle/>
          <a:p>
            <a:r>
              <a:rPr lang="en-US"/>
              <a:t>Facebook Facebook FB - Own Posts Table I-Rate (Insights)  | SCS Dairy MY - 9 of 24</a:t>
            </a:r>
          </a:p>
        </p:txBody>
      </p:sp>
      <p:graphicFrame>
        <p:nvGraphicFramePr>
          <p:cNvPr id="5" name="Table Placeholder 4">
            <a:extLst>
              <a:ext uri="{FF2B5EF4-FFF2-40B4-BE49-F238E27FC236}">
                <a16:creationId xmlns:a16="http://schemas.microsoft.com/office/drawing/2014/main" id="{0359A192-73CC-4DA4-A0EC-2A2FF2E6FF3D}"/>
              </a:ext>
            </a:extLst>
          </p:cNvPr>
          <p:cNvGraphicFramePr>
            <a:graphicFrameLocks noGrp="1"/>
          </p:cNvGraphicFramePr>
          <p:nvPr>
            <p:ph type="tbl" sz="quarter" idx="13"/>
            <p:extLst>
              <p:ext uri="{D42A27DB-BD31-4B8C-83A1-F6EECF244321}">
                <p14:modId xmlns:p14="http://schemas.microsoft.com/office/powerpoint/2010/main" val="119529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03140779"/>
                    </a:ext>
                  </a:extLst>
                </a:gridCol>
                <a:gridCol w="740664">
                  <a:extLst>
                    <a:ext uri="{9D8B030D-6E8A-4147-A177-3AD203B41FA5}">
                      <a16:colId xmlns:a16="http://schemas.microsoft.com/office/drawing/2014/main" val="1953235538"/>
                    </a:ext>
                  </a:extLst>
                </a:gridCol>
                <a:gridCol w="740664">
                  <a:extLst>
                    <a:ext uri="{9D8B030D-6E8A-4147-A177-3AD203B41FA5}">
                      <a16:colId xmlns:a16="http://schemas.microsoft.com/office/drawing/2014/main" val="2908618239"/>
                    </a:ext>
                  </a:extLst>
                </a:gridCol>
                <a:gridCol w="576072">
                  <a:extLst>
                    <a:ext uri="{9D8B030D-6E8A-4147-A177-3AD203B41FA5}">
                      <a16:colId xmlns:a16="http://schemas.microsoft.com/office/drawing/2014/main" val="177920126"/>
                    </a:ext>
                  </a:extLst>
                </a:gridCol>
                <a:gridCol w="576072">
                  <a:extLst>
                    <a:ext uri="{9D8B030D-6E8A-4147-A177-3AD203B41FA5}">
                      <a16:colId xmlns:a16="http://schemas.microsoft.com/office/drawing/2014/main" val="1729188103"/>
                    </a:ext>
                  </a:extLst>
                </a:gridCol>
                <a:gridCol w="493776">
                  <a:extLst>
                    <a:ext uri="{9D8B030D-6E8A-4147-A177-3AD203B41FA5}">
                      <a16:colId xmlns:a16="http://schemas.microsoft.com/office/drawing/2014/main" val="3648236996"/>
                    </a:ext>
                  </a:extLst>
                </a:gridCol>
                <a:gridCol w="576072">
                  <a:extLst>
                    <a:ext uri="{9D8B030D-6E8A-4147-A177-3AD203B41FA5}">
                      <a16:colId xmlns:a16="http://schemas.microsoft.com/office/drawing/2014/main" val="1451453928"/>
                    </a:ext>
                  </a:extLst>
                </a:gridCol>
                <a:gridCol w="576072">
                  <a:extLst>
                    <a:ext uri="{9D8B030D-6E8A-4147-A177-3AD203B41FA5}">
                      <a16:colId xmlns:a16="http://schemas.microsoft.com/office/drawing/2014/main" val="3631284342"/>
                    </a:ext>
                  </a:extLst>
                </a:gridCol>
                <a:gridCol w="576072">
                  <a:extLst>
                    <a:ext uri="{9D8B030D-6E8A-4147-A177-3AD203B41FA5}">
                      <a16:colId xmlns:a16="http://schemas.microsoft.com/office/drawing/2014/main" val="3202643210"/>
                    </a:ext>
                  </a:extLst>
                </a:gridCol>
                <a:gridCol w="576072">
                  <a:extLst>
                    <a:ext uri="{9D8B030D-6E8A-4147-A177-3AD203B41FA5}">
                      <a16:colId xmlns:a16="http://schemas.microsoft.com/office/drawing/2014/main" val="1917868706"/>
                    </a:ext>
                  </a:extLst>
                </a:gridCol>
                <a:gridCol w="576072">
                  <a:extLst>
                    <a:ext uri="{9D8B030D-6E8A-4147-A177-3AD203B41FA5}">
                      <a16:colId xmlns:a16="http://schemas.microsoft.com/office/drawing/2014/main" val="351498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3570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- 2021-09-19 12:04:02</a:t>
                      </a:r>
                      <a:r>
                        <a:rPr kumimoji="0" lang="en-US" sz="1000" b="0" i="0" u="none" strike="noStrike" kern="1200" cap="none" spc="0" normalizeH="0" baseline="0" noProof="0">
                          <a:ln>
                            <a:noFill/>
                          </a:ln>
                          <a:solidFill>
                            <a:prstClr val="black"/>
                          </a:solidFill>
                          <a:effectLst/>
                          <a:uLnTx/>
                          <a:uFillTx/>
                          <a:latin typeface="+mn-lt"/>
                          <a:ea typeface="+mn-ea"/>
                          <a:cs typeface="+mn-cs"/>
                        </a:rPr>
                        <a:t>
 “SCS Butter gives the perfect start to my day because it makes my cupcakes taste delicious and irresistible! Me and my children can enjoy the delicious cupcakes as our breakfast to kickstart the day!”
Maggie MG - Avid Baker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extLst>
                  <a:ext uri="{0D108BD9-81ED-4DB2-BD59-A6C34878D82A}">
                    <a16:rowId xmlns:a16="http://schemas.microsoft.com/office/drawing/2014/main" val="1092398392"/>
                  </a:ext>
                </a:extLst>
              </a:tr>
            </a:tbl>
          </a:graphicData>
        </a:graphic>
      </p:graphicFrame>
      <p:sp>
        <p:nvSpPr>
          <p:cNvPr id="4" name="Text Placeholder 3">
            <a:extLst>
              <a:ext uri="{FF2B5EF4-FFF2-40B4-BE49-F238E27FC236}">
                <a16:creationId xmlns:a16="http://schemas.microsoft.com/office/drawing/2014/main" id="{13A592E5-D276-4DB5-BC87-16BF1B33B4A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88784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1A52-349C-48BC-B20A-962A5FDDA84E}"/>
              </a:ext>
            </a:extLst>
          </p:cNvPr>
          <p:cNvSpPr>
            <a:spLocks noGrp="1"/>
          </p:cNvSpPr>
          <p:nvPr>
            <p:ph type="title"/>
          </p:nvPr>
        </p:nvSpPr>
        <p:spPr/>
        <p:txBody>
          <a:bodyPr/>
          <a:lstStyle/>
          <a:p>
            <a:r>
              <a:rPr lang="en-US"/>
              <a:t>Facebook Facebook FB - Own Posts Table I-Rate (Insights)  | SCS Dairy MY - 10 of 24</a:t>
            </a:r>
          </a:p>
        </p:txBody>
      </p:sp>
      <p:graphicFrame>
        <p:nvGraphicFramePr>
          <p:cNvPr id="5" name="Table Placeholder 4">
            <a:extLst>
              <a:ext uri="{FF2B5EF4-FFF2-40B4-BE49-F238E27FC236}">
                <a16:creationId xmlns:a16="http://schemas.microsoft.com/office/drawing/2014/main" id="{DE0A9751-D1B0-4B6E-83DB-6339C3602631}"/>
              </a:ext>
            </a:extLst>
          </p:cNvPr>
          <p:cNvGraphicFramePr>
            <a:graphicFrameLocks noGrp="1"/>
          </p:cNvGraphicFramePr>
          <p:nvPr>
            <p:ph type="tbl" sz="quarter" idx="13"/>
            <p:extLst>
              <p:ext uri="{D42A27DB-BD31-4B8C-83A1-F6EECF244321}">
                <p14:modId xmlns:p14="http://schemas.microsoft.com/office/powerpoint/2010/main" val="980483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56787704"/>
                    </a:ext>
                  </a:extLst>
                </a:gridCol>
                <a:gridCol w="740664">
                  <a:extLst>
                    <a:ext uri="{9D8B030D-6E8A-4147-A177-3AD203B41FA5}">
                      <a16:colId xmlns:a16="http://schemas.microsoft.com/office/drawing/2014/main" val="1414878362"/>
                    </a:ext>
                  </a:extLst>
                </a:gridCol>
                <a:gridCol w="740664">
                  <a:extLst>
                    <a:ext uri="{9D8B030D-6E8A-4147-A177-3AD203B41FA5}">
                      <a16:colId xmlns:a16="http://schemas.microsoft.com/office/drawing/2014/main" val="4209580150"/>
                    </a:ext>
                  </a:extLst>
                </a:gridCol>
                <a:gridCol w="576072">
                  <a:extLst>
                    <a:ext uri="{9D8B030D-6E8A-4147-A177-3AD203B41FA5}">
                      <a16:colId xmlns:a16="http://schemas.microsoft.com/office/drawing/2014/main" val="4112064689"/>
                    </a:ext>
                  </a:extLst>
                </a:gridCol>
                <a:gridCol w="576072">
                  <a:extLst>
                    <a:ext uri="{9D8B030D-6E8A-4147-A177-3AD203B41FA5}">
                      <a16:colId xmlns:a16="http://schemas.microsoft.com/office/drawing/2014/main" val="288500322"/>
                    </a:ext>
                  </a:extLst>
                </a:gridCol>
                <a:gridCol w="493776">
                  <a:extLst>
                    <a:ext uri="{9D8B030D-6E8A-4147-A177-3AD203B41FA5}">
                      <a16:colId xmlns:a16="http://schemas.microsoft.com/office/drawing/2014/main" val="3048414859"/>
                    </a:ext>
                  </a:extLst>
                </a:gridCol>
                <a:gridCol w="576072">
                  <a:extLst>
                    <a:ext uri="{9D8B030D-6E8A-4147-A177-3AD203B41FA5}">
                      <a16:colId xmlns:a16="http://schemas.microsoft.com/office/drawing/2014/main" val="1150812679"/>
                    </a:ext>
                  </a:extLst>
                </a:gridCol>
                <a:gridCol w="576072">
                  <a:extLst>
                    <a:ext uri="{9D8B030D-6E8A-4147-A177-3AD203B41FA5}">
                      <a16:colId xmlns:a16="http://schemas.microsoft.com/office/drawing/2014/main" val="432223040"/>
                    </a:ext>
                  </a:extLst>
                </a:gridCol>
                <a:gridCol w="576072">
                  <a:extLst>
                    <a:ext uri="{9D8B030D-6E8A-4147-A177-3AD203B41FA5}">
                      <a16:colId xmlns:a16="http://schemas.microsoft.com/office/drawing/2014/main" val="2557592451"/>
                    </a:ext>
                  </a:extLst>
                </a:gridCol>
                <a:gridCol w="576072">
                  <a:extLst>
                    <a:ext uri="{9D8B030D-6E8A-4147-A177-3AD203B41FA5}">
                      <a16:colId xmlns:a16="http://schemas.microsoft.com/office/drawing/2014/main" val="3822221916"/>
                    </a:ext>
                  </a:extLst>
                </a:gridCol>
                <a:gridCol w="576072">
                  <a:extLst>
                    <a:ext uri="{9D8B030D-6E8A-4147-A177-3AD203B41FA5}">
                      <a16:colId xmlns:a16="http://schemas.microsoft.com/office/drawing/2014/main" val="1409840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3018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- 2021-09-17 17:02:00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contest post.
2. Answer the following question: Which SCS product can always be found in your fridge and why? 
3. Post your answers in the comment section.
4. Share our contest post and tag 5 friends. Only 3 lucky winners will be selected to win Supermarket Shopping vouchers worth RM50! 
Join now! Contest ends on 24 September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a:t>
                      </a:r>
                    </a:p>
                  </a:txBody>
                  <a:tcPr/>
                </a:tc>
                <a:extLst>
                  <a:ext uri="{0D108BD9-81ED-4DB2-BD59-A6C34878D82A}">
                    <a16:rowId xmlns:a16="http://schemas.microsoft.com/office/drawing/2014/main" val="148614831"/>
                  </a:ext>
                </a:extLst>
              </a:tr>
            </a:tbl>
          </a:graphicData>
        </a:graphic>
      </p:graphicFrame>
      <p:sp>
        <p:nvSpPr>
          <p:cNvPr id="4" name="Text Placeholder 3">
            <a:extLst>
              <a:ext uri="{FF2B5EF4-FFF2-40B4-BE49-F238E27FC236}">
                <a16:creationId xmlns:a16="http://schemas.microsoft.com/office/drawing/2014/main" id="{7DD9E0B3-1A96-4D1D-AD5F-698D627AD67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57484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36AB-9FD6-4271-BDC0-62A8AFB8BC47}"/>
              </a:ext>
            </a:extLst>
          </p:cNvPr>
          <p:cNvSpPr>
            <a:spLocks noGrp="1"/>
          </p:cNvSpPr>
          <p:nvPr>
            <p:ph type="title"/>
          </p:nvPr>
        </p:nvSpPr>
        <p:spPr/>
        <p:txBody>
          <a:bodyPr/>
          <a:lstStyle/>
          <a:p>
            <a:r>
              <a:rPr lang="en-US"/>
              <a:t>Facebook Facebook FB - Own Posts Table I-Rate (Insights)  | SCS Dairy MY - 11 of 24</a:t>
            </a:r>
          </a:p>
        </p:txBody>
      </p:sp>
      <p:graphicFrame>
        <p:nvGraphicFramePr>
          <p:cNvPr id="5" name="Table Placeholder 4">
            <a:extLst>
              <a:ext uri="{FF2B5EF4-FFF2-40B4-BE49-F238E27FC236}">
                <a16:creationId xmlns:a16="http://schemas.microsoft.com/office/drawing/2014/main" id="{58EFF97D-FEB2-4CD8-935D-121E7E4E752E}"/>
              </a:ext>
            </a:extLst>
          </p:cNvPr>
          <p:cNvGraphicFramePr>
            <a:graphicFrameLocks noGrp="1"/>
          </p:cNvGraphicFramePr>
          <p:nvPr>
            <p:ph type="tbl" sz="quarter" idx="13"/>
            <p:extLst>
              <p:ext uri="{D42A27DB-BD31-4B8C-83A1-F6EECF244321}">
                <p14:modId xmlns:p14="http://schemas.microsoft.com/office/powerpoint/2010/main" val="1769334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798907525"/>
                    </a:ext>
                  </a:extLst>
                </a:gridCol>
                <a:gridCol w="740664">
                  <a:extLst>
                    <a:ext uri="{9D8B030D-6E8A-4147-A177-3AD203B41FA5}">
                      <a16:colId xmlns:a16="http://schemas.microsoft.com/office/drawing/2014/main" val="3919592155"/>
                    </a:ext>
                  </a:extLst>
                </a:gridCol>
                <a:gridCol w="740664">
                  <a:extLst>
                    <a:ext uri="{9D8B030D-6E8A-4147-A177-3AD203B41FA5}">
                      <a16:colId xmlns:a16="http://schemas.microsoft.com/office/drawing/2014/main" val="79052073"/>
                    </a:ext>
                  </a:extLst>
                </a:gridCol>
                <a:gridCol w="576072">
                  <a:extLst>
                    <a:ext uri="{9D8B030D-6E8A-4147-A177-3AD203B41FA5}">
                      <a16:colId xmlns:a16="http://schemas.microsoft.com/office/drawing/2014/main" val="1603217299"/>
                    </a:ext>
                  </a:extLst>
                </a:gridCol>
                <a:gridCol w="576072">
                  <a:extLst>
                    <a:ext uri="{9D8B030D-6E8A-4147-A177-3AD203B41FA5}">
                      <a16:colId xmlns:a16="http://schemas.microsoft.com/office/drawing/2014/main" val="413423948"/>
                    </a:ext>
                  </a:extLst>
                </a:gridCol>
                <a:gridCol w="493776">
                  <a:extLst>
                    <a:ext uri="{9D8B030D-6E8A-4147-A177-3AD203B41FA5}">
                      <a16:colId xmlns:a16="http://schemas.microsoft.com/office/drawing/2014/main" val="471254236"/>
                    </a:ext>
                  </a:extLst>
                </a:gridCol>
                <a:gridCol w="576072">
                  <a:extLst>
                    <a:ext uri="{9D8B030D-6E8A-4147-A177-3AD203B41FA5}">
                      <a16:colId xmlns:a16="http://schemas.microsoft.com/office/drawing/2014/main" val="413909691"/>
                    </a:ext>
                  </a:extLst>
                </a:gridCol>
                <a:gridCol w="576072">
                  <a:extLst>
                    <a:ext uri="{9D8B030D-6E8A-4147-A177-3AD203B41FA5}">
                      <a16:colId xmlns:a16="http://schemas.microsoft.com/office/drawing/2014/main" val="3423607250"/>
                    </a:ext>
                  </a:extLst>
                </a:gridCol>
                <a:gridCol w="576072">
                  <a:extLst>
                    <a:ext uri="{9D8B030D-6E8A-4147-A177-3AD203B41FA5}">
                      <a16:colId xmlns:a16="http://schemas.microsoft.com/office/drawing/2014/main" val="3833317367"/>
                    </a:ext>
                  </a:extLst>
                </a:gridCol>
                <a:gridCol w="576072">
                  <a:extLst>
                    <a:ext uri="{9D8B030D-6E8A-4147-A177-3AD203B41FA5}">
                      <a16:colId xmlns:a16="http://schemas.microsoft.com/office/drawing/2014/main" val="3361006327"/>
                    </a:ext>
                  </a:extLst>
                </a:gridCol>
                <a:gridCol w="576072">
                  <a:extLst>
                    <a:ext uri="{9D8B030D-6E8A-4147-A177-3AD203B41FA5}">
                      <a16:colId xmlns:a16="http://schemas.microsoft.com/office/drawing/2014/main" val="782444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8583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- 2021-09-16 08:00:49</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fellow Malaysians from SCS! Celebrate this joyous occasion safely with your loved ones!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826302382"/>
                  </a:ext>
                </a:extLst>
              </a:tr>
            </a:tbl>
          </a:graphicData>
        </a:graphic>
      </p:graphicFrame>
      <p:sp>
        <p:nvSpPr>
          <p:cNvPr id="4" name="Text Placeholder 3">
            <a:extLst>
              <a:ext uri="{FF2B5EF4-FFF2-40B4-BE49-F238E27FC236}">
                <a16:creationId xmlns:a16="http://schemas.microsoft.com/office/drawing/2014/main" id="{A62883DB-0D92-4038-84AE-0D7A85484EC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45834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651BD-E46A-4DD0-8DFB-1A7FF5992116}"/>
              </a:ext>
            </a:extLst>
          </p:cNvPr>
          <p:cNvSpPr>
            <a:spLocks noGrp="1"/>
          </p:cNvSpPr>
          <p:nvPr>
            <p:ph type="title"/>
          </p:nvPr>
        </p:nvSpPr>
        <p:spPr/>
        <p:txBody>
          <a:bodyPr/>
          <a:lstStyle/>
          <a:p>
            <a:r>
              <a:rPr lang="en-US"/>
              <a:t>Facebook Facebook FB - Own Posts Table I-Rate (Insights)  | SCS Dairy MY - 12 of 24</a:t>
            </a:r>
          </a:p>
        </p:txBody>
      </p:sp>
      <p:graphicFrame>
        <p:nvGraphicFramePr>
          <p:cNvPr id="5" name="Table Placeholder 4">
            <a:extLst>
              <a:ext uri="{FF2B5EF4-FFF2-40B4-BE49-F238E27FC236}">
                <a16:creationId xmlns:a16="http://schemas.microsoft.com/office/drawing/2014/main" id="{811C1296-2629-4FAD-9F32-95FD8D9C1BC5}"/>
              </a:ext>
            </a:extLst>
          </p:cNvPr>
          <p:cNvGraphicFramePr>
            <a:graphicFrameLocks noGrp="1"/>
          </p:cNvGraphicFramePr>
          <p:nvPr>
            <p:ph type="tbl" sz="quarter" idx="13"/>
            <p:extLst>
              <p:ext uri="{D42A27DB-BD31-4B8C-83A1-F6EECF244321}">
                <p14:modId xmlns:p14="http://schemas.microsoft.com/office/powerpoint/2010/main" val="3739440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67883240"/>
                    </a:ext>
                  </a:extLst>
                </a:gridCol>
                <a:gridCol w="740664">
                  <a:extLst>
                    <a:ext uri="{9D8B030D-6E8A-4147-A177-3AD203B41FA5}">
                      <a16:colId xmlns:a16="http://schemas.microsoft.com/office/drawing/2014/main" val="3533182672"/>
                    </a:ext>
                  </a:extLst>
                </a:gridCol>
                <a:gridCol w="740664">
                  <a:extLst>
                    <a:ext uri="{9D8B030D-6E8A-4147-A177-3AD203B41FA5}">
                      <a16:colId xmlns:a16="http://schemas.microsoft.com/office/drawing/2014/main" val="1014437204"/>
                    </a:ext>
                  </a:extLst>
                </a:gridCol>
                <a:gridCol w="576072">
                  <a:extLst>
                    <a:ext uri="{9D8B030D-6E8A-4147-A177-3AD203B41FA5}">
                      <a16:colId xmlns:a16="http://schemas.microsoft.com/office/drawing/2014/main" val="3766036948"/>
                    </a:ext>
                  </a:extLst>
                </a:gridCol>
                <a:gridCol w="576072">
                  <a:extLst>
                    <a:ext uri="{9D8B030D-6E8A-4147-A177-3AD203B41FA5}">
                      <a16:colId xmlns:a16="http://schemas.microsoft.com/office/drawing/2014/main" val="1384432717"/>
                    </a:ext>
                  </a:extLst>
                </a:gridCol>
                <a:gridCol w="493776">
                  <a:extLst>
                    <a:ext uri="{9D8B030D-6E8A-4147-A177-3AD203B41FA5}">
                      <a16:colId xmlns:a16="http://schemas.microsoft.com/office/drawing/2014/main" val="1473439868"/>
                    </a:ext>
                  </a:extLst>
                </a:gridCol>
                <a:gridCol w="576072">
                  <a:extLst>
                    <a:ext uri="{9D8B030D-6E8A-4147-A177-3AD203B41FA5}">
                      <a16:colId xmlns:a16="http://schemas.microsoft.com/office/drawing/2014/main" val="1754385493"/>
                    </a:ext>
                  </a:extLst>
                </a:gridCol>
                <a:gridCol w="576072">
                  <a:extLst>
                    <a:ext uri="{9D8B030D-6E8A-4147-A177-3AD203B41FA5}">
                      <a16:colId xmlns:a16="http://schemas.microsoft.com/office/drawing/2014/main" val="322794759"/>
                    </a:ext>
                  </a:extLst>
                </a:gridCol>
                <a:gridCol w="576072">
                  <a:extLst>
                    <a:ext uri="{9D8B030D-6E8A-4147-A177-3AD203B41FA5}">
                      <a16:colId xmlns:a16="http://schemas.microsoft.com/office/drawing/2014/main" val="2234331493"/>
                    </a:ext>
                  </a:extLst>
                </a:gridCol>
                <a:gridCol w="576072">
                  <a:extLst>
                    <a:ext uri="{9D8B030D-6E8A-4147-A177-3AD203B41FA5}">
                      <a16:colId xmlns:a16="http://schemas.microsoft.com/office/drawing/2014/main" val="1048307976"/>
                    </a:ext>
                  </a:extLst>
                </a:gridCol>
                <a:gridCol w="576072">
                  <a:extLst>
                    <a:ext uri="{9D8B030D-6E8A-4147-A177-3AD203B41FA5}">
                      <a16:colId xmlns:a16="http://schemas.microsoft.com/office/drawing/2014/main" val="1155989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3416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- 2021-09-15 17:02:47</a:t>
                      </a:r>
                      <a:r>
                        <a:rPr kumimoji="0" lang="en-US" sz="1000" b="0" i="0" u="none" strike="noStrike" kern="1200" cap="none" spc="0" normalizeH="0" baseline="0" noProof="0">
                          <a:ln>
                            <a:noFill/>
                          </a:ln>
                          <a:solidFill>
                            <a:prstClr val="black"/>
                          </a:solidFill>
                          <a:effectLst/>
                          <a:uLnTx/>
                          <a:uFillTx/>
                          <a:latin typeface="+mn-lt"/>
                          <a:ea typeface="+mn-ea"/>
                          <a:cs typeface="+mn-cs"/>
                        </a:rPr>
                        <a:t>
 Instead of attempting to level out your cake layers after they've been baked, try this trick! Soak and then wring out tea towels and wrap them around the outside of your cake pans before placing them in the oven. Alternatively, you can also use cake strips.
They will insulate the sides of the cake pan and cause your cake layers to rise evenly.
#SCStip #SCSButter #premiumbutter #ButterIsBetter #SCSDoubleChurn
Image source: www.rosebakes.com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3535479351"/>
                  </a:ext>
                </a:extLst>
              </a:tr>
            </a:tbl>
          </a:graphicData>
        </a:graphic>
      </p:graphicFrame>
      <p:sp>
        <p:nvSpPr>
          <p:cNvPr id="4" name="Text Placeholder 3">
            <a:extLst>
              <a:ext uri="{FF2B5EF4-FFF2-40B4-BE49-F238E27FC236}">
                <a16:creationId xmlns:a16="http://schemas.microsoft.com/office/drawing/2014/main" id="{71D36B61-55C1-4372-831A-A8CDD519ED9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060551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5CCF4-93BC-48D2-99FF-1D8DD13D6B3F}"/>
              </a:ext>
            </a:extLst>
          </p:cNvPr>
          <p:cNvSpPr>
            <a:spLocks noGrp="1"/>
          </p:cNvSpPr>
          <p:nvPr>
            <p:ph type="title"/>
          </p:nvPr>
        </p:nvSpPr>
        <p:spPr/>
        <p:txBody>
          <a:bodyPr/>
          <a:lstStyle/>
          <a:p>
            <a:r>
              <a:rPr lang="en-US"/>
              <a:t>Facebook Facebook FB - Own Posts Table I-Rate (Insights)  | SCS Dairy MY - 13 of 24</a:t>
            </a:r>
          </a:p>
        </p:txBody>
      </p:sp>
      <p:graphicFrame>
        <p:nvGraphicFramePr>
          <p:cNvPr id="5" name="Table Placeholder 4">
            <a:extLst>
              <a:ext uri="{FF2B5EF4-FFF2-40B4-BE49-F238E27FC236}">
                <a16:creationId xmlns:a16="http://schemas.microsoft.com/office/drawing/2014/main" id="{80D03A66-F573-43CC-93B4-259DE2930F33}"/>
              </a:ext>
            </a:extLst>
          </p:cNvPr>
          <p:cNvGraphicFramePr>
            <a:graphicFrameLocks noGrp="1"/>
          </p:cNvGraphicFramePr>
          <p:nvPr>
            <p:ph type="tbl" sz="quarter" idx="13"/>
            <p:extLst>
              <p:ext uri="{D42A27DB-BD31-4B8C-83A1-F6EECF244321}">
                <p14:modId xmlns:p14="http://schemas.microsoft.com/office/powerpoint/2010/main" val="653654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11412950"/>
                    </a:ext>
                  </a:extLst>
                </a:gridCol>
                <a:gridCol w="740664">
                  <a:extLst>
                    <a:ext uri="{9D8B030D-6E8A-4147-A177-3AD203B41FA5}">
                      <a16:colId xmlns:a16="http://schemas.microsoft.com/office/drawing/2014/main" val="2724105473"/>
                    </a:ext>
                  </a:extLst>
                </a:gridCol>
                <a:gridCol w="740664">
                  <a:extLst>
                    <a:ext uri="{9D8B030D-6E8A-4147-A177-3AD203B41FA5}">
                      <a16:colId xmlns:a16="http://schemas.microsoft.com/office/drawing/2014/main" val="3952213537"/>
                    </a:ext>
                  </a:extLst>
                </a:gridCol>
                <a:gridCol w="576072">
                  <a:extLst>
                    <a:ext uri="{9D8B030D-6E8A-4147-A177-3AD203B41FA5}">
                      <a16:colId xmlns:a16="http://schemas.microsoft.com/office/drawing/2014/main" val="4146992044"/>
                    </a:ext>
                  </a:extLst>
                </a:gridCol>
                <a:gridCol w="576072">
                  <a:extLst>
                    <a:ext uri="{9D8B030D-6E8A-4147-A177-3AD203B41FA5}">
                      <a16:colId xmlns:a16="http://schemas.microsoft.com/office/drawing/2014/main" val="1184978585"/>
                    </a:ext>
                  </a:extLst>
                </a:gridCol>
                <a:gridCol w="493776">
                  <a:extLst>
                    <a:ext uri="{9D8B030D-6E8A-4147-A177-3AD203B41FA5}">
                      <a16:colId xmlns:a16="http://schemas.microsoft.com/office/drawing/2014/main" val="3484269262"/>
                    </a:ext>
                  </a:extLst>
                </a:gridCol>
                <a:gridCol w="576072">
                  <a:extLst>
                    <a:ext uri="{9D8B030D-6E8A-4147-A177-3AD203B41FA5}">
                      <a16:colId xmlns:a16="http://schemas.microsoft.com/office/drawing/2014/main" val="2251256830"/>
                    </a:ext>
                  </a:extLst>
                </a:gridCol>
                <a:gridCol w="576072">
                  <a:extLst>
                    <a:ext uri="{9D8B030D-6E8A-4147-A177-3AD203B41FA5}">
                      <a16:colId xmlns:a16="http://schemas.microsoft.com/office/drawing/2014/main" val="2550233894"/>
                    </a:ext>
                  </a:extLst>
                </a:gridCol>
                <a:gridCol w="576072">
                  <a:extLst>
                    <a:ext uri="{9D8B030D-6E8A-4147-A177-3AD203B41FA5}">
                      <a16:colId xmlns:a16="http://schemas.microsoft.com/office/drawing/2014/main" val="1374033959"/>
                    </a:ext>
                  </a:extLst>
                </a:gridCol>
                <a:gridCol w="576072">
                  <a:extLst>
                    <a:ext uri="{9D8B030D-6E8A-4147-A177-3AD203B41FA5}">
                      <a16:colId xmlns:a16="http://schemas.microsoft.com/office/drawing/2014/main" val="1246471944"/>
                    </a:ext>
                  </a:extLst>
                </a:gridCol>
                <a:gridCol w="576072">
                  <a:extLst>
                    <a:ext uri="{9D8B030D-6E8A-4147-A177-3AD203B41FA5}">
                      <a16:colId xmlns:a16="http://schemas.microsoft.com/office/drawing/2014/main" val="456413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7486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- 2021-09-15 12:27:30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Siti's Sweet Kitchen
Koay Weng Meng
Kindly send us a Facebook message with the following details mentioned below before 20 September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797270431"/>
                  </a:ext>
                </a:extLst>
              </a:tr>
            </a:tbl>
          </a:graphicData>
        </a:graphic>
      </p:graphicFrame>
      <p:sp>
        <p:nvSpPr>
          <p:cNvPr id="4" name="Text Placeholder 3">
            <a:extLst>
              <a:ext uri="{FF2B5EF4-FFF2-40B4-BE49-F238E27FC236}">
                <a16:creationId xmlns:a16="http://schemas.microsoft.com/office/drawing/2014/main" id="{ADF07659-96F4-4AD8-8173-A16F3E4573E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59458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45E2-E424-4B00-921A-DA46D3185B7E}"/>
              </a:ext>
            </a:extLst>
          </p:cNvPr>
          <p:cNvSpPr>
            <a:spLocks noGrp="1"/>
          </p:cNvSpPr>
          <p:nvPr>
            <p:ph type="title"/>
          </p:nvPr>
        </p:nvSpPr>
        <p:spPr/>
        <p:txBody>
          <a:bodyPr/>
          <a:lstStyle/>
          <a:p>
            <a:r>
              <a:rPr lang="en-US"/>
              <a:t>Facebook Facebook FB - Own Posts Table I-Rate (Insights)  | SCS Dairy MY - 14 of 24</a:t>
            </a:r>
          </a:p>
        </p:txBody>
      </p:sp>
      <p:graphicFrame>
        <p:nvGraphicFramePr>
          <p:cNvPr id="5" name="Table Placeholder 4">
            <a:extLst>
              <a:ext uri="{FF2B5EF4-FFF2-40B4-BE49-F238E27FC236}">
                <a16:creationId xmlns:a16="http://schemas.microsoft.com/office/drawing/2014/main" id="{8E9694C7-9EED-4C9B-BF4C-20FBB0E9617B}"/>
              </a:ext>
            </a:extLst>
          </p:cNvPr>
          <p:cNvGraphicFramePr>
            <a:graphicFrameLocks noGrp="1"/>
          </p:cNvGraphicFramePr>
          <p:nvPr>
            <p:ph type="tbl" sz="quarter" idx="13"/>
            <p:extLst>
              <p:ext uri="{D42A27DB-BD31-4B8C-83A1-F6EECF244321}">
                <p14:modId xmlns:p14="http://schemas.microsoft.com/office/powerpoint/2010/main" val="163159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02651520"/>
                    </a:ext>
                  </a:extLst>
                </a:gridCol>
                <a:gridCol w="740664">
                  <a:extLst>
                    <a:ext uri="{9D8B030D-6E8A-4147-A177-3AD203B41FA5}">
                      <a16:colId xmlns:a16="http://schemas.microsoft.com/office/drawing/2014/main" val="3473180699"/>
                    </a:ext>
                  </a:extLst>
                </a:gridCol>
                <a:gridCol w="740664">
                  <a:extLst>
                    <a:ext uri="{9D8B030D-6E8A-4147-A177-3AD203B41FA5}">
                      <a16:colId xmlns:a16="http://schemas.microsoft.com/office/drawing/2014/main" val="484632323"/>
                    </a:ext>
                  </a:extLst>
                </a:gridCol>
                <a:gridCol w="576072">
                  <a:extLst>
                    <a:ext uri="{9D8B030D-6E8A-4147-A177-3AD203B41FA5}">
                      <a16:colId xmlns:a16="http://schemas.microsoft.com/office/drawing/2014/main" val="2105042265"/>
                    </a:ext>
                  </a:extLst>
                </a:gridCol>
                <a:gridCol w="576072">
                  <a:extLst>
                    <a:ext uri="{9D8B030D-6E8A-4147-A177-3AD203B41FA5}">
                      <a16:colId xmlns:a16="http://schemas.microsoft.com/office/drawing/2014/main" val="3753118267"/>
                    </a:ext>
                  </a:extLst>
                </a:gridCol>
                <a:gridCol w="493776">
                  <a:extLst>
                    <a:ext uri="{9D8B030D-6E8A-4147-A177-3AD203B41FA5}">
                      <a16:colId xmlns:a16="http://schemas.microsoft.com/office/drawing/2014/main" val="1782046417"/>
                    </a:ext>
                  </a:extLst>
                </a:gridCol>
                <a:gridCol w="576072">
                  <a:extLst>
                    <a:ext uri="{9D8B030D-6E8A-4147-A177-3AD203B41FA5}">
                      <a16:colId xmlns:a16="http://schemas.microsoft.com/office/drawing/2014/main" val="4024044149"/>
                    </a:ext>
                  </a:extLst>
                </a:gridCol>
                <a:gridCol w="576072">
                  <a:extLst>
                    <a:ext uri="{9D8B030D-6E8A-4147-A177-3AD203B41FA5}">
                      <a16:colId xmlns:a16="http://schemas.microsoft.com/office/drawing/2014/main" val="1119745556"/>
                    </a:ext>
                  </a:extLst>
                </a:gridCol>
                <a:gridCol w="576072">
                  <a:extLst>
                    <a:ext uri="{9D8B030D-6E8A-4147-A177-3AD203B41FA5}">
                      <a16:colId xmlns:a16="http://schemas.microsoft.com/office/drawing/2014/main" val="3371620245"/>
                    </a:ext>
                  </a:extLst>
                </a:gridCol>
                <a:gridCol w="576072">
                  <a:extLst>
                    <a:ext uri="{9D8B030D-6E8A-4147-A177-3AD203B41FA5}">
                      <a16:colId xmlns:a16="http://schemas.microsoft.com/office/drawing/2014/main" val="109119001"/>
                    </a:ext>
                  </a:extLst>
                </a:gridCol>
                <a:gridCol w="576072">
                  <a:extLst>
                    <a:ext uri="{9D8B030D-6E8A-4147-A177-3AD203B41FA5}">
                      <a16:colId xmlns:a16="http://schemas.microsoft.com/office/drawing/2014/main" val="3654584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1428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- 2021-09-14 14:02:26</a:t>
                      </a:r>
                      <a:r>
                        <a:rPr kumimoji="0" lang="en-US" sz="1000" b="0" i="0" u="none" strike="noStrike" kern="1200" cap="none" spc="0" normalizeH="0" baseline="0" noProof="0">
                          <a:ln>
                            <a:noFill/>
                          </a:ln>
                          <a:solidFill>
                            <a:prstClr val="black"/>
                          </a:solidFill>
                          <a:effectLst/>
                          <a:uLnTx/>
                          <a:uFillTx/>
                          <a:latin typeface="+mn-lt"/>
                          <a:ea typeface="+mn-ea"/>
                          <a:cs typeface="+mn-cs"/>
                        </a:rPr>
                        <a:t>
 The calling card for good butter is a high fat content, which translates into a rich, moist crumb when used to bake chocolate chip cookies, pound cakes, and breads. So when it comes to baking perfectly baked goods, SCS Butter is your best bet!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3210703311"/>
                  </a:ext>
                </a:extLst>
              </a:tr>
            </a:tbl>
          </a:graphicData>
        </a:graphic>
      </p:graphicFrame>
      <p:sp>
        <p:nvSpPr>
          <p:cNvPr id="4" name="Text Placeholder 3">
            <a:extLst>
              <a:ext uri="{FF2B5EF4-FFF2-40B4-BE49-F238E27FC236}">
                <a16:creationId xmlns:a16="http://schemas.microsoft.com/office/drawing/2014/main" id="{D2B30A8D-23C6-4FB0-BC08-856DB33A87D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710435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90EC7-12E2-4615-B7AF-DBFBA44D68BC}"/>
              </a:ext>
            </a:extLst>
          </p:cNvPr>
          <p:cNvSpPr>
            <a:spLocks noGrp="1"/>
          </p:cNvSpPr>
          <p:nvPr>
            <p:ph type="title"/>
          </p:nvPr>
        </p:nvSpPr>
        <p:spPr/>
        <p:txBody>
          <a:bodyPr/>
          <a:lstStyle/>
          <a:p>
            <a:r>
              <a:rPr lang="en-US"/>
              <a:t>Facebook Facebook FB - Own Posts Table I-Rate (Insights)  | SCS Dairy MY - 15 of 24</a:t>
            </a:r>
          </a:p>
        </p:txBody>
      </p:sp>
      <p:graphicFrame>
        <p:nvGraphicFramePr>
          <p:cNvPr id="5" name="Table Placeholder 4">
            <a:extLst>
              <a:ext uri="{FF2B5EF4-FFF2-40B4-BE49-F238E27FC236}">
                <a16:creationId xmlns:a16="http://schemas.microsoft.com/office/drawing/2014/main" id="{7E52FCAF-03F5-4244-B323-8722C432451C}"/>
              </a:ext>
            </a:extLst>
          </p:cNvPr>
          <p:cNvGraphicFramePr>
            <a:graphicFrameLocks noGrp="1"/>
          </p:cNvGraphicFramePr>
          <p:nvPr>
            <p:ph type="tbl" sz="quarter" idx="13"/>
            <p:extLst>
              <p:ext uri="{D42A27DB-BD31-4B8C-83A1-F6EECF244321}">
                <p14:modId xmlns:p14="http://schemas.microsoft.com/office/powerpoint/2010/main" val="631274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41433190"/>
                    </a:ext>
                  </a:extLst>
                </a:gridCol>
                <a:gridCol w="740664">
                  <a:extLst>
                    <a:ext uri="{9D8B030D-6E8A-4147-A177-3AD203B41FA5}">
                      <a16:colId xmlns:a16="http://schemas.microsoft.com/office/drawing/2014/main" val="3984801336"/>
                    </a:ext>
                  </a:extLst>
                </a:gridCol>
                <a:gridCol w="740664">
                  <a:extLst>
                    <a:ext uri="{9D8B030D-6E8A-4147-A177-3AD203B41FA5}">
                      <a16:colId xmlns:a16="http://schemas.microsoft.com/office/drawing/2014/main" val="19036240"/>
                    </a:ext>
                  </a:extLst>
                </a:gridCol>
                <a:gridCol w="576072">
                  <a:extLst>
                    <a:ext uri="{9D8B030D-6E8A-4147-A177-3AD203B41FA5}">
                      <a16:colId xmlns:a16="http://schemas.microsoft.com/office/drawing/2014/main" val="3543959565"/>
                    </a:ext>
                  </a:extLst>
                </a:gridCol>
                <a:gridCol w="576072">
                  <a:extLst>
                    <a:ext uri="{9D8B030D-6E8A-4147-A177-3AD203B41FA5}">
                      <a16:colId xmlns:a16="http://schemas.microsoft.com/office/drawing/2014/main" val="505403831"/>
                    </a:ext>
                  </a:extLst>
                </a:gridCol>
                <a:gridCol w="493776">
                  <a:extLst>
                    <a:ext uri="{9D8B030D-6E8A-4147-A177-3AD203B41FA5}">
                      <a16:colId xmlns:a16="http://schemas.microsoft.com/office/drawing/2014/main" val="4280488939"/>
                    </a:ext>
                  </a:extLst>
                </a:gridCol>
                <a:gridCol w="576072">
                  <a:extLst>
                    <a:ext uri="{9D8B030D-6E8A-4147-A177-3AD203B41FA5}">
                      <a16:colId xmlns:a16="http://schemas.microsoft.com/office/drawing/2014/main" val="3479296438"/>
                    </a:ext>
                  </a:extLst>
                </a:gridCol>
                <a:gridCol w="576072">
                  <a:extLst>
                    <a:ext uri="{9D8B030D-6E8A-4147-A177-3AD203B41FA5}">
                      <a16:colId xmlns:a16="http://schemas.microsoft.com/office/drawing/2014/main" val="2863714371"/>
                    </a:ext>
                  </a:extLst>
                </a:gridCol>
                <a:gridCol w="576072">
                  <a:extLst>
                    <a:ext uri="{9D8B030D-6E8A-4147-A177-3AD203B41FA5}">
                      <a16:colId xmlns:a16="http://schemas.microsoft.com/office/drawing/2014/main" val="3989055291"/>
                    </a:ext>
                  </a:extLst>
                </a:gridCol>
                <a:gridCol w="576072">
                  <a:extLst>
                    <a:ext uri="{9D8B030D-6E8A-4147-A177-3AD203B41FA5}">
                      <a16:colId xmlns:a16="http://schemas.microsoft.com/office/drawing/2014/main" val="3964218835"/>
                    </a:ext>
                  </a:extLst>
                </a:gridCol>
                <a:gridCol w="576072">
                  <a:extLst>
                    <a:ext uri="{9D8B030D-6E8A-4147-A177-3AD203B41FA5}">
                      <a16:colId xmlns:a16="http://schemas.microsoft.com/office/drawing/2014/main" val="372112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7879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- 2021-09-12 12:05:49</a:t>
                      </a:r>
                      <a:r>
                        <a:rPr kumimoji="0" lang="en-US" sz="1000" b="0" i="0" u="none" strike="noStrike" kern="1200" cap="none" spc="0" normalizeH="0" baseline="0" noProof="0">
                          <a:ln>
                            <a:noFill/>
                          </a:ln>
                          <a:solidFill>
                            <a:prstClr val="black"/>
                          </a:solidFill>
                          <a:effectLst/>
                          <a:uLnTx/>
                          <a:uFillTx/>
                          <a:latin typeface="+mn-lt"/>
                          <a:ea typeface="+mn-ea"/>
                          <a:cs typeface="+mn-cs"/>
                        </a:rPr>
                        <a:t>
 Homemade fudgy brownie bites filled with an easy two-ingredient caramel filling and topped with sea salt. These Salted Caramel Brownie Bites made with SCS Butter are the perfect mini dessert!
Salted Caramel Brownie Bites
Ingredients:
For the brownie bites:
115g SCS Unsalted Butter, melted and slightly cooled
200g granulated sugar
2 large eggs at room temperature
1 teaspoon vanilla extract
65g all-purpose flour 
45g unsweetened cocoa powder
1/4 teaspoon salt
For the caramel filling:
20 soft caramel candies, unwrapped
3 tablespoons heavy cream
Optional:
Sea salt for topping
Instructions for brownie bites:
1. Preheat the oven to 177°C. Spray a 24-count mini muffin pan with nonstick cooking spray and set aside.
2. In a large mixing bowl, mix together melted SCS Unsalted Butter and granulated sugar. 
3. Add in the eggs and vanilla extract and mix until well combined. 
4. Sift in the flour, cocoa powder, and salt and mix until just combined.
5. Evenly distribute the brownie batter between all 24 mini muffin cavities. Bake at 177°C for 12 to 15 minutes or until a toothpick inserted into the brownies comes out clean with just a few moist crumbs. 
6. Remove from the oven and gently press in the center of each brownie with the bottom of a measuring teaspoon. Transfer the pan to a wire rack and allow to cool in the pan for at least 45 minutes.
7. Remove the cooled brownie bites from the pan and place them back onto the wire rack.
To make the caramel filling:
1. Add the soft caramel candies and heavy cream to a large microwave safe bowl. Microwave in 20 to 30 seconds increments, making sure to stir well after each increment, until completely melted and smooth. Evenly distribute the caramel between all 24 brownie bites (about 1 teaspoon per brownie bite).
2. Allow to cool for at least 15 to 20 minutes so the caramel can firm up, then top with sea salt as desired.
Source: https://cucinadeyung.com/salted-caramel-brownie-bites-recipe/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364488715"/>
                  </a:ext>
                </a:extLst>
              </a:tr>
            </a:tbl>
          </a:graphicData>
        </a:graphic>
      </p:graphicFrame>
      <p:sp>
        <p:nvSpPr>
          <p:cNvPr id="4" name="Text Placeholder 3">
            <a:extLst>
              <a:ext uri="{FF2B5EF4-FFF2-40B4-BE49-F238E27FC236}">
                <a16:creationId xmlns:a16="http://schemas.microsoft.com/office/drawing/2014/main" id="{951FA9ED-46C6-44E9-A6AE-59507E03272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4747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789A1-E47B-47BE-8BF3-8D99C7A3AE18}"/>
              </a:ext>
            </a:extLst>
          </p:cNvPr>
          <p:cNvSpPr>
            <a:spLocks noGrp="1"/>
          </p:cNvSpPr>
          <p:nvPr>
            <p:ph type="title"/>
          </p:nvPr>
        </p:nvSpPr>
        <p:spPr/>
        <p:txBody>
          <a:bodyPr/>
          <a:lstStyle/>
          <a:p>
            <a:r>
              <a:rPr lang="en-US"/>
              <a:t>Facebook Facebook FB - Own Posts Table I-Rate (Insights)  | SCS Dairy MY - 16 of 24</a:t>
            </a:r>
          </a:p>
        </p:txBody>
      </p:sp>
      <p:graphicFrame>
        <p:nvGraphicFramePr>
          <p:cNvPr id="5" name="Table Placeholder 4">
            <a:extLst>
              <a:ext uri="{FF2B5EF4-FFF2-40B4-BE49-F238E27FC236}">
                <a16:creationId xmlns:a16="http://schemas.microsoft.com/office/drawing/2014/main" id="{5F3397D5-1B9E-4783-8FDD-68D08B26865A}"/>
              </a:ext>
            </a:extLst>
          </p:cNvPr>
          <p:cNvGraphicFramePr>
            <a:graphicFrameLocks noGrp="1"/>
          </p:cNvGraphicFramePr>
          <p:nvPr>
            <p:ph type="tbl" sz="quarter" idx="13"/>
            <p:extLst>
              <p:ext uri="{D42A27DB-BD31-4B8C-83A1-F6EECF244321}">
                <p14:modId xmlns:p14="http://schemas.microsoft.com/office/powerpoint/2010/main" val="3465054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11177052"/>
                    </a:ext>
                  </a:extLst>
                </a:gridCol>
                <a:gridCol w="740664">
                  <a:extLst>
                    <a:ext uri="{9D8B030D-6E8A-4147-A177-3AD203B41FA5}">
                      <a16:colId xmlns:a16="http://schemas.microsoft.com/office/drawing/2014/main" val="216536158"/>
                    </a:ext>
                  </a:extLst>
                </a:gridCol>
                <a:gridCol w="740664">
                  <a:extLst>
                    <a:ext uri="{9D8B030D-6E8A-4147-A177-3AD203B41FA5}">
                      <a16:colId xmlns:a16="http://schemas.microsoft.com/office/drawing/2014/main" val="3107586227"/>
                    </a:ext>
                  </a:extLst>
                </a:gridCol>
                <a:gridCol w="576072">
                  <a:extLst>
                    <a:ext uri="{9D8B030D-6E8A-4147-A177-3AD203B41FA5}">
                      <a16:colId xmlns:a16="http://schemas.microsoft.com/office/drawing/2014/main" val="494092957"/>
                    </a:ext>
                  </a:extLst>
                </a:gridCol>
                <a:gridCol w="576072">
                  <a:extLst>
                    <a:ext uri="{9D8B030D-6E8A-4147-A177-3AD203B41FA5}">
                      <a16:colId xmlns:a16="http://schemas.microsoft.com/office/drawing/2014/main" val="1030107159"/>
                    </a:ext>
                  </a:extLst>
                </a:gridCol>
                <a:gridCol w="493776">
                  <a:extLst>
                    <a:ext uri="{9D8B030D-6E8A-4147-A177-3AD203B41FA5}">
                      <a16:colId xmlns:a16="http://schemas.microsoft.com/office/drawing/2014/main" val="1603120936"/>
                    </a:ext>
                  </a:extLst>
                </a:gridCol>
                <a:gridCol w="576072">
                  <a:extLst>
                    <a:ext uri="{9D8B030D-6E8A-4147-A177-3AD203B41FA5}">
                      <a16:colId xmlns:a16="http://schemas.microsoft.com/office/drawing/2014/main" val="912083042"/>
                    </a:ext>
                  </a:extLst>
                </a:gridCol>
                <a:gridCol w="576072">
                  <a:extLst>
                    <a:ext uri="{9D8B030D-6E8A-4147-A177-3AD203B41FA5}">
                      <a16:colId xmlns:a16="http://schemas.microsoft.com/office/drawing/2014/main" val="4025900946"/>
                    </a:ext>
                  </a:extLst>
                </a:gridCol>
                <a:gridCol w="576072">
                  <a:extLst>
                    <a:ext uri="{9D8B030D-6E8A-4147-A177-3AD203B41FA5}">
                      <a16:colId xmlns:a16="http://schemas.microsoft.com/office/drawing/2014/main" val="2499884243"/>
                    </a:ext>
                  </a:extLst>
                </a:gridCol>
                <a:gridCol w="576072">
                  <a:extLst>
                    <a:ext uri="{9D8B030D-6E8A-4147-A177-3AD203B41FA5}">
                      <a16:colId xmlns:a16="http://schemas.microsoft.com/office/drawing/2014/main" val="1255461204"/>
                    </a:ext>
                  </a:extLst>
                </a:gridCol>
                <a:gridCol w="576072">
                  <a:extLst>
                    <a:ext uri="{9D8B030D-6E8A-4147-A177-3AD203B41FA5}">
                      <a16:colId xmlns:a16="http://schemas.microsoft.com/office/drawing/2014/main" val="100752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49998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- 2021-09-11 13:02:00</a:t>
                      </a:r>
                      <a:r>
                        <a:rPr kumimoji="0" lang="en-US" sz="1000" b="0" i="0" u="none" strike="noStrike" kern="1200" cap="none" spc="0" normalizeH="0" baseline="0" noProof="0">
                          <a:ln>
                            <a:noFill/>
                          </a:ln>
                          <a:solidFill>
                            <a:prstClr val="black"/>
                          </a:solidFill>
                          <a:effectLst/>
                          <a:uLnTx/>
                          <a:uFillTx/>
                          <a:latin typeface="+mn-lt"/>
                          <a:ea typeface="+mn-ea"/>
                          <a:cs typeface="+mn-cs"/>
                        </a:rPr>
                        <a:t>
 Love coffee? Bulletproof Coffee is a rich, creamy coffee drink filled with healthy fats. It’s made with coffee and grass-fed butter. 
Have you tried this before? Let us know in the comments section below!
If you haven’t, then learn how to make bulletproof coffee with SCS Portion Butter and make it your new morning fuel! 🌞☕ 
Bulletproof Coffee
Ingredients:
1 SCS Salted Portion Butter
284ml hot brewed coffee
Instructions:
1. Add both ingredients to a blender and blend on high until creamy and emulsified.
2. Pour into your favorite mug and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extLst>
                  <a:ext uri="{0D108BD9-81ED-4DB2-BD59-A6C34878D82A}">
                    <a16:rowId xmlns:a16="http://schemas.microsoft.com/office/drawing/2014/main" val="2147320513"/>
                  </a:ext>
                </a:extLst>
              </a:tr>
            </a:tbl>
          </a:graphicData>
        </a:graphic>
      </p:graphicFrame>
      <p:sp>
        <p:nvSpPr>
          <p:cNvPr id="4" name="Text Placeholder 3">
            <a:extLst>
              <a:ext uri="{FF2B5EF4-FFF2-40B4-BE49-F238E27FC236}">
                <a16:creationId xmlns:a16="http://schemas.microsoft.com/office/drawing/2014/main" id="{98F6F231-33B5-434E-9549-37B2C10BC7B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07535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6AE7B-FEF4-40CB-9A82-6A2984875A68}"/>
              </a:ext>
            </a:extLst>
          </p:cNvPr>
          <p:cNvSpPr>
            <a:spLocks noGrp="1"/>
          </p:cNvSpPr>
          <p:nvPr>
            <p:ph type="title"/>
          </p:nvPr>
        </p:nvSpPr>
        <p:spPr/>
        <p:txBody>
          <a:bodyPr/>
          <a:lstStyle/>
          <a:p>
            <a:r>
              <a:rPr lang="en-US"/>
              <a:t>Facebook Facebook FB - Own Posts Table I-Rate (Insights)  | SCS Dairy MY - 17 of 24</a:t>
            </a:r>
          </a:p>
        </p:txBody>
      </p:sp>
      <p:graphicFrame>
        <p:nvGraphicFramePr>
          <p:cNvPr id="5" name="Table Placeholder 4">
            <a:extLst>
              <a:ext uri="{FF2B5EF4-FFF2-40B4-BE49-F238E27FC236}">
                <a16:creationId xmlns:a16="http://schemas.microsoft.com/office/drawing/2014/main" id="{3268F01B-0DF4-4CA2-8676-552BCF7A9DDD}"/>
              </a:ext>
            </a:extLst>
          </p:cNvPr>
          <p:cNvGraphicFramePr>
            <a:graphicFrameLocks noGrp="1"/>
          </p:cNvGraphicFramePr>
          <p:nvPr>
            <p:ph type="tbl" sz="quarter" idx="13"/>
            <p:extLst>
              <p:ext uri="{D42A27DB-BD31-4B8C-83A1-F6EECF244321}">
                <p14:modId xmlns:p14="http://schemas.microsoft.com/office/powerpoint/2010/main" val="372549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31836018"/>
                    </a:ext>
                  </a:extLst>
                </a:gridCol>
                <a:gridCol w="740664">
                  <a:extLst>
                    <a:ext uri="{9D8B030D-6E8A-4147-A177-3AD203B41FA5}">
                      <a16:colId xmlns:a16="http://schemas.microsoft.com/office/drawing/2014/main" val="1207969021"/>
                    </a:ext>
                  </a:extLst>
                </a:gridCol>
                <a:gridCol w="740664">
                  <a:extLst>
                    <a:ext uri="{9D8B030D-6E8A-4147-A177-3AD203B41FA5}">
                      <a16:colId xmlns:a16="http://schemas.microsoft.com/office/drawing/2014/main" val="4063681264"/>
                    </a:ext>
                  </a:extLst>
                </a:gridCol>
                <a:gridCol w="576072">
                  <a:extLst>
                    <a:ext uri="{9D8B030D-6E8A-4147-A177-3AD203B41FA5}">
                      <a16:colId xmlns:a16="http://schemas.microsoft.com/office/drawing/2014/main" val="2343117772"/>
                    </a:ext>
                  </a:extLst>
                </a:gridCol>
                <a:gridCol w="576072">
                  <a:extLst>
                    <a:ext uri="{9D8B030D-6E8A-4147-A177-3AD203B41FA5}">
                      <a16:colId xmlns:a16="http://schemas.microsoft.com/office/drawing/2014/main" val="444997485"/>
                    </a:ext>
                  </a:extLst>
                </a:gridCol>
                <a:gridCol w="493776">
                  <a:extLst>
                    <a:ext uri="{9D8B030D-6E8A-4147-A177-3AD203B41FA5}">
                      <a16:colId xmlns:a16="http://schemas.microsoft.com/office/drawing/2014/main" val="687106158"/>
                    </a:ext>
                  </a:extLst>
                </a:gridCol>
                <a:gridCol w="576072">
                  <a:extLst>
                    <a:ext uri="{9D8B030D-6E8A-4147-A177-3AD203B41FA5}">
                      <a16:colId xmlns:a16="http://schemas.microsoft.com/office/drawing/2014/main" val="1078475121"/>
                    </a:ext>
                  </a:extLst>
                </a:gridCol>
                <a:gridCol w="576072">
                  <a:extLst>
                    <a:ext uri="{9D8B030D-6E8A-4147-A177-3AD203B41FA5}">
                      <a16:colId xmlns:a16="http://schemas.microsoft.com/office/drawing/2014/main" val="1007854503"/>
                    </a:ext>
                  </a:extLst>
                </a:gridCol>
                <a:gridCol w="576072">
                  <a:extLst>
                    <a:ext uri="{9D8B030D-6E8A-4147-A177-3AD203B41FA5}">
                      <a16:colId xmlns:a16="http://schemas.microsoft.com/office/drawing/2014/main" val="694726531"/>
                    </a:ext>
                  </a:extLst>
                </a:gridCol>
                <a:gridCol w="576072">
                  <a:extLst>
                    <a:ext uri="{9D8B030D-6E8A-4147-A177-3AD203B41FA5}">
                      <a16:colId xmlns:a16="http://schemas.microsoft.com/office/drawing/2014/main" val="568256201"/>
                    </a:ext>
                  </a:extLst>
                </a:gridCol>
                <a:gridCol w="576072">
                  <a:extLst>
                    <a:ext uri="{9D8B030D-6E8A-4147-A177-3AD203B41FA5}">
                      <a16:colId xmlns:a16="http://schemas.microsoft.com/office/drawing/2014/main" val="257872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9164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- 2021-09-10 17:03:54</a:t>
                      </a:r>
                      <a:r>
                        <a:rPr kumimoji="0" lang="en-US" sz="1000" b="0" i="0" u="none" strike="noStrike" kern="1200" cap="none" spc="0" normalizeH="0" baseline="0" noProof="0">
                          <a:ln>
                            <a:noFill/>
                          </a:ln>
                          <a:solidFill>
                            <a:prstClr val="black"/>
                          </a:solidFill>
                          <a:effectLst/>
                          <a:uLnTx/>
                          <a:uFillTx/>
                          <a:latin typeface="+mn-lt"/>
                          <a:ea typeface="+mn-ea"/>
                          <a:cs typeface="+mn-cs"/>
                        </a:rPr>
                        <a:t>
 “SCS Butter ensures that its consumers get the BEST quality, taste and outcome as the ingredients are carefully selected. The fresh, buttery taste leaves its fans craving for more!”
Koms Sashwanth - SCS Fan
We are grateful to our fans for trusting 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2263878374"/>
                  </a:ext>
                </a:extLst>
              </a:tr>
            </a:tbl>
          </a:graphicData>
        </a:graphic>
      </p:graphicFrame>
      <p:sp>
        <p:nvSpPr>
          <p:cNvPr id="4" name="Text Placeholder 3">
            <a:extLst>
              <a:ext uri="{FF2B5EF4-FFF2-40B4-BE49-F238E27FC236}">
                <a16:creationId xmlns:a16="http://schemas.microsoft.com/office/drawing/2014/main" id="{02B19A47-AEE1-490F-90BB-3C1BA6A94ED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46668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76552-3704-4030-8F21-74F4E736E060}"/>
              </a:ext>
            </a:extLst>
          </p:cNvPr>
          <p:cNvSpPr>
            <a:spLocks noGrp="1"/>
          </p:cNvSpPr>
          <p:nvPr>
            <p:ph type="title"/>
          </p:nvPr>
        </p:nvSpPr>
        <p:spPr/>
        <p:txBody>
          <a:bodyPr/>
          <a:lstStyle/>
          <a:p>
            <a:r>
              <a:rPr lang="en-US"/>
              <a:t>Facebook Facebook FB - Own Posts Table I-Rate (Insights)  | SCS Dairy MY - 18 of 24</a:t>
            </a:r>
          </a:p>
        </p:txBody>
      </p:sp>
      <p:graphicFrame>
        <p:nvGraphicFramePr>
          <p:cNvPr id="5" name="Table Placeholder 4">
            <a:extLst>
              <a:ext uri="{FF2B5EF4-FFF2-40B4-BE49-F238E27FC236}">
                <a16:creationId xmlns:a16="http://schemas.microsoft.com/office/drawing/2014/main" id="{462A708C-3D89-4780-8AE0-9C30F534BB92}"/>
              </a:ext>
            </a:extLst>
          </p:cNvPr>
          <p:cNvGraphicFramePr>
            <a:graphicFrameLocks noGrp="1"/>
          </p:cNvGraphicFramePr>
          <p:nvPr>
            <p:ph type="tbl" sz="quarter" idx="13"/>
            <p:extLst>
              <p:ext uri="{D42A27DB-BD31-4B8C-83A1-F6EECF244321}">
                <p14:modId xmlns:p14="http://schemas.microsoft.com/office/powerpoint/2010/main" val="2211410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02413091"/>
                    </a:ext>
                  </a:extLst>
                </a:gridCol>
                <a:gridCol w="740664">
                  <a:extLst>
                    <a:ext uri="{9D8B030D-6E8A-4147-A177-3AD203B41FA5}">
                      <a16:colId xmlns:a16="http://schemas.microsoft.com/office/drawing/2014/main" val="3647319001"/>
                    </a:ext>
                  </a:extLst>
                </a:gridCol>
                <a:gridCol w="740664">
                  <a:extLst>
                    <a:ext uri="{9D8B030D-6E8A-4147-A177-3AD203B41FA5}">
                      <a16:colId xmlns:a16="http://schemas.microsoft.com/office/drawing/2014/main" val="930579047"/>
                    </a:ext>
                  </a:extLst>
                </a:gridCol>
                <a:gridCol w="576072">
                  <a:extLst>
                    <a:ext uri="{9D8B030D-6E8A-4147-A177-3AD203B41FA5}">
                      <a16:colId xmlns:a16="http://schemas.microsoft.com/office/drawing/2014/main" val="2260144454"/>
                    </a:ext>
                  </a:extLst>
                </a:gridCol>
                <a:gridCol w="576072">
                  <a:extLst>
                    <a:ext uri="{9D8B030D-6E8A-4147-A177-3AD203B41FA5}">
                      <a16:colId xmlns:a16="http://schemas.microsoft.com/office/drawing/2014/main" val="665643856"/>
                    </a:ext>
                  </a:extLst>
                </a:gridCol>
                <a:gridCol w="493776">
                  <a:extLst>
                    <a:ext uri="{9D8B030D-6E8A-4147-A177-3AD203B41FA5}">
                      <a16:colId xmlns:a16="http://schemas.microsoft.com/office/drawing/2014/main" val="1238058905"/>
                    </a:ext>
                  </a:extLst>
                </a:gridCol>
                <a:gridCol w="576072">
                  <a:extLst>
                    <a:ext uri="{9D8B030D-6E8A-4147-A177-3AD203B41FA5}">
                      <a16:colId xmlns:a16="http://schemas.microsoft.com/office/drawing/2014/main" val="2649250379"/>
                    </a:ext>
                  </a:extLst>
                </a:gridCol>
                <a:gridCol w="576072">
                  <a:extLst>
                    <a:ext uri="{9D8B030D-6E8A-4147-A177-3AD203B41FA5}">
                      <a16:colId xmlns:a16="http://schemas.microsoft.com/office/drawing/2014/main" val="1342688574"/>
                    </a:ext>
                  </a:extLst>
                </a:gridCol>
                <a:gridCol w="576072">
                  <a:extLst>
                    <a:ext uri="{9D8B030D-6E8A-4147-A177-3AD203B41FA5}">
                      <a16:colId xmlns:a16="http://schemas.microsoft.com/office/drawing/2014/main" val="3974580328"/>
                    </a:ext>
                  </a:extLst>
                </a:gridCol>
                <a:gridCol w="576072">
                  <a:extLst>
                    <a:ext uri="{9D8B030D-6E8A-4147-A177-3AD203B41FA5}">
                      <a16:colId xmlns:a16="http://schemas.microsoft.com/office/drawing/2014/main" val="2429958415"/>
                    </a:ext>
                  </a:extLst>
                </a:gridCol>
                <a:gridCol w="576072">
                  <a:extLst>
                    <a:ext uri="{9D8B030D-6E8A-4147-A177-3AD203B41FA5}">
                      <a16:colId xmlns:a16="http://schemas.microsoft.com/office/drawing/2014/main" val="172738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9651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- 2021-09-09 12:10:36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Quak Hooi Sian
Lee Xin Ling
Nicole Chiong
Kindly send us a Facebook message with the following details mentioned below before 15 September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extLst>
                  <a:ext uri="{0D108BD9-81ED-4DB2-BD59-A6C34878D82A}">
                    <a16:rowId xmlns:a16="http://schemas.microsoft.com/office/drawing/2014/main" val="1482189776"/>
                  </a:ext>
                </a:extLst>
              </a:tr>
            </a:tbl>
          </a:graphicData>
        </a:graphic>
      </p:graphicFrame>
      <p:sp>
        <p:nvSpPr>
          <p:cNvPr id="4" name="Text Placeholder 3">
            <a:extLst>
              <a:ext uri="{FF2B5EF4-FFF2-40B4-BE49-F238E27FC236}">
                <a16:creationId xmlns:a16="http://schemas.microsoft.com/office/drawing/2014/main" id="{52AF816E-DB8A-4C2D-9109-A17ACDD2800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05312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3306D-185B-4440-94D6-6B26FE3E70BB}"/>
              </a:ext>
            </a:extLst>
          </p:cNvPr>
          <p:cNvSpPr>
            <a:spLocks noGrp="1"/>
          </p:cNvSpPr>
          <p:nvPr>
            <p:ph type="title"/>
          </p:nvPr>
        </p:nvSpPr>
        <p:spPr/>
        <p:txBody>
          <a:bodyPr/>
          <a:lstStyle/>
          <a:p>
            <a:r>
              <a:rPr lang="en-US"/>
              <a:t>Facebook Facebook FB - Own Posts Table I-Rate (Insights)  | SCS Dairy MY - 19 of 24</a:t>
            </a:r>
          </a:p>
        </p:txBody>
      </p:sp>
      <p:graphicFrame>
        <p:nvGraphicFramePr>
          <p:cNvPr id="5" name="Table Placeholder 4">
            <a:extLst>
              <a:ext uri="{FF2B5EF4-FFF2-40B4-BE49-F238E27FC236}">
                <a16:creationId xmlns:a16="http://schemas.microsoft.com/office/drawing/2014/main" id="{651B9B00-AB47-40F7-BB7D-8CA0FBFCC16D}"/>
              </a:ext>
            </a:extLst>
          </p:cNvPr>
          <p:cNvGraphicFramePr>
            <a:graphicFrameLocks noGrp="1"/>
          </p:cNvGraphicFramePr>
          <p:nvPr>
            <p:ph type="tbl" sz="quarter" idx="13"/>
            <p:extLst>
              <p:ext uri="{D42A27DB-BD31-4B8C-83A1-F6EECF244321}">
                <p14:modId xmlns:p14="http://schemas.microsoft.com/office/powerpoint/2010/main" val="3278412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88504197"/>
                    </a:ext>
                  </a:extLst>
                </a:gridCol>
                <a:gridCol w="740664">
                  <a:extLst>
                    <a:ext uri="{9D8B030D-6E8A-4147-A177-3AD203B41FA5}">
                      <a16:colId xmlns:a16="http://schemas.microsoft.com/office/drawing/2014/main" val="333016644"/>
                    </a:ext>
                  </a:extLst>
                </a:gridCol>
                <a:gridCol w="740664">
                  <a:extLst>
                    <a:ext uri="{9D8B030D-6E8A-4147-A177-3AD203B41FA5}">
                      <a16:colId xmlns:a16="http://schemas.microsoft.com/office/drawing/2014/main" val="858497489"/>
                    </a:ext>
                  </a:extLst>
                </a:gridCol>
                <a:gridCol w="576072">
                  <a:extLst>
                    <a:ext uri="{9D8B030D-6E8A-4147-A177-3AD203B41FA5}">
                      <a16:colId xmlns:a16="http://schemas.microsoft.com/office/drawing/2014/main" val="981549104"/>
                    </a:ext>
                  </a:extLst>
                </a:gridCol>
                <a:gridCol w="576072">
                  <a:extLst>
                    <a:ext uri="{9D8B030D-6E8A-4147-A177-3AD203B41FA5}">
                      <a16:colId xmlns:a16="http://schemas.microsoft.com/office/drawing/2014/main" val="3236743614"/>
                    </a:ext>
                  </a:extLst>
                </a:gridCol>
                <a:gridCol w="493776">
                  <a:extLst>
                    <a:ext uri="{9D8B030D-6E8A-4147-A177-3AD203B41FA5}">
                      <a16:colId xmlns:a16="http://schemas.microsoft.com/office/drawing/2014/main" val="3957251228"/>
                    </a:ext>
                  </a:extLst>
                </a:gridCol>
                <a:gridCol w="576072">
                  <a:extLst>
                    <a:ext uri="{9D8B030D-6E8A-4147-A177-3AD203B41FA5}">
                      <a16:colId xmlns:a16="http://schemas.microsoft.com/office/drawing/2014/main" val="364776154"/>
                    </a:ext>
                  </a:extLst>
                </a:gridCol>
                <a:gridCol w="576072">
                  <a:extLst>
                    <a:ext uri="{9D8B030D-6E8A-4147-A177-3AD203B41FA5}">
                      <a16:colId xmlns:a16="http://schemas.microsoft.com/office/drawing/2014/main" val="3385090483"/>
                    </a:ext>
                  </a:extLst>
                </a:gridCol>
                <a:gridCol w="576072">
                  <a:extLst>
                    <a:ext uri="{9D8B030D-6E8A-4147-A177-3AD203B41FA5}">
                      <a16:colId xmlns:a16="http://schemas.microsoft.com/office/drawing/2014/main" val="1118731484"/>
                    </a:ext>
                  </a:extLst>
                </a:gridCol>
                <a:gridCol w="576072">
                  <a:extLst>
                    <a:ext uri="{9D8B030D-6E8A-4147-A177-3AD203B41FA5}">
                      <a16:colId xmlns:a16="http://schemas.microsoft.com/office/drawing/2014/main" val="1202885230"/>
                    </a:ext>
                  </a:extLst>
                </a:gridCol>
                <a:gridCol w="576072">
                  <a:extLst>
                    <a:ext uri="{9D8B030D-6E8A-4147-A177-3AD203B41FA5}">
                      <a16:colId xmlns:a16="http://schemas.microsoft.com/office/drawing/2014/main" val="4272412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9233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- 2021-09-08 19:09:48</a:t>
                      </a:r>
                      <a:r>
                        <a:rPr kumimoji="0" lang="en-US" sz="1000" b="0" i="0" u="none" strike="noStrike" kern="1200" cap="none" spc="0" normalizeH="0" baseline="0" noProof="0">
                          <a:ln>
                            <a:noFill/>
                          </a:ln>
                          <a:solidFill>
                            <a:prstClr val="black"/>
                          </a:solidFill>
                          <a:effectLst/>
                          <a:uLnTx/>
                          <a:uFillTx/>
                          <a:latin typeface="+mn-lt"/>
                          <a:ea typeface="+mn-ea"/>
                          <a:cs typeface="+mn-cs"/>
                        </a:rPr>
                        <a:t>
 🎉 Are you all set for SCS Lazada 9.9 Sale? Here is your chance to get up to 30% OFF all your favourite SCS products!🎉😱 
Make the most of this awesome opportunity to stock up on all the SCS products you love! And FREE DELIVERY with purchases above RM50!
Add to cart now and check out on 9.9! 👉 https://bit.ly/SCSMYLazada
Prices are valid from 9-11 September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extLst>
                  <a:ext uri="{0D108BD9-81ED-4DB2-BD59-A6C34878D82A}">
                    <a16:rowId xmlns:a16="http://schemas.microsoft.com/office/drawing/2014/main" val="742172840"/>
                  </a:ext>
                </a:extLst>
              </a:tr>
            </a:tbl>
          </a:graphicData>
        </a:graphic>
      </p:graphicFrame>
      <p:sp>
        <p:nvSpPr>
          <p:cNvPr id="4" name="Text Placeholder 3">
            <a:extLst>
              <a:ext uri="{FF2B5EF4-FFF2-40B4-BE49-F238E27FC236}">
                <a16:creationId xmlns:a16="http://schemas.microsoft.com/office/drawing/2014/main" id="{0AE69B44-8C9D-4C0A-B6D9-A5F81598FBD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74497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07260-5128-428D-A10A-004B33989681}"/>
              </a:ext>
            </a:extLst>
          </p:cNvPr>
          <p:cNvSpPr>
            <a:spLocks noGrp="1"/>
          </p:cNvSpPr>
          <p:nvPr>
            <p:ph type="title"/>
          </p:nvPr>
        </p:nvSpPr>
        <p:spPr/>
        <p:txBody>
          <a:bodyPr/>
          <a:lstStyle/>
          <a:p>
            <a:r>
              <a:rPr lang="en-US"/>
              <a:t>Facebook Facebook FB - Own Posts Table I-Rate (Insights)  | SCS Dairy MY - 20 of 24</a:t>
            </a:r>
          </a:p>
        </p:txBody>
      </p:sp>
      <p:graphicFrame>
        <p:nvGraphicFramePr>
          <p:cNvPr id="5" name="Table Placeholder 4">
            <a:extLst>
              <a:ext uri="{FF2B5EF4-FFF2-40B4-BE49-F238E27FC236}">
                <a16:creationId xmlns:a16="http://schemas.microsoft.com/office/drawing/2014/main" id="{0721A47D-D18C-4BAE-A469-7E10FB917698}"/>
              </a:ext>
            </a:extLst>
          </p:cNvPr>
          <p:cNvGraphicFramePr>
            <a:graphicFrameLocks noGrp="1"/>
          </p:cNvGraphicFramePr>
          <p:nvPr>
            <p:ph type="tbl" sz="quarter" idx="13"/>
            <p:extLst>
              <p:ext uri="{D42A27DB-BD31-4B8C-83A1-F6EECF244321}">
                <p14:modId xmlns:p14="http://schemas.microsoft.com/office/powerpoint/2010/main" val="885971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10705418"/>
                    </a:ext>
                  </a:extLst>
                </a:gridCol>
                <a:gridCol w="740664">
                  <a:extLst>
                    <a:ext uri="{9D8B030D-6E8A-4147-A177-3AD203B41FA5}">
                      <a16:colId xmlns:a16="http://schemas.microsoft.com/office/drawing/2014/main" val="3825170777"/>
                    </a:ext>
                  </a:extLst>
                </a:gridCol>
                <a:gridCol w="740664">
                  <a:extLst>
                    <a:ext uri="{9D8B030D-6E8A-4147-A177-3AD203B41FA5}">
                      <a16:colId xmlns:a16="http://schemas.microsoft.com/office/drawing/2014/main" val="1225103697"/>
                    </a:ext>
                  </a:extLst>
                </a:gridCol>
                <a:gridCol w="576072">
                  <a:extLst>
                    <a:ext uri="{9D8B030D-6E8A-4147-A177-3AD203B41FA5}">
                      <a16:colId xmlns:a16="http://schemas.microsoft.com/office/drawing/2014/main" val="973684308"/>
                    </a:ext>
                  </a:extLst>
                </a:gridCol>
                <a:gridCol w="576072">
                  <a:extLst>
                    <a:ext uri="{9D8B030D-6E8A-4147-A177-3AD203B41FA5}">
                      <a16:colId xmlns:a16="http://schemas.microsoft.com/office/drawing/2014/main" val="265687222"/>
                    </a:ext>
                  </a:extLst>
                </a:gridCol>
                <a:gridCol w="493776">
                  <a:extLst>
                    <a:ext uri="{9D8B030D-6E8A-4147-A177-3AD203B41FA5}">
                      <a16:colId xmlns:a16="http://schemas.microsoft.com/office/drawing/2014/main" val="3626415548"/>
                    </a:ext>
                  </a:extLst>
                </a:gridCol>
                <a:gridCol w="576072">
                  <a:extLst>
                    <a:ext uri="{9D8B030D-6E8A-4147-A177-3AD203B41FA5}">
                      <a16:colId xmlns:a16="http://schemas.microsoft.com/office/drawing/2014/main" val="4023286986"/>
                    </a:ext>
                  </a:extLst>
                </a:gridCol>
                <a:gridCol w="576072">
                  <a:extLst>
                    <a:ext uri="{9D8B030D-6E8A-4147-A177-3AD203B41FA5}">
                      <a16:colId xmlns:a16="http://schemas.microsoft.com/office/drawing/2014/main" val="2540307045"/>
                    </a:ext>
                  </a:extLst>
                </a:gridCol>
                <a:gridCol w="576072">
                  <a:extLst>
                    <a:ext uri="{9D8B030D-6E8A-4147-A177-3AD203B41FA5}">
                      <a16:colId xmlns:a16="http://schemas.microsoft.com/office/drawing/2014/main" val="578349010"/>
                    </a:ext>
                  </a:extLst>
                </a:gridCol>
                <a:gridCol w="576072">
                  <a:extLst>
                    <a:ext uri="{9D8B030D-6E8A-4147-A177-3AD203B41FA5}">
                      <a16:colId xmlns:a16="http://schemas.microsoft.com/office/drawing/2014/main" val="1863819738"/>
                    </a:ext>
                  </a:extLst>
                </a:gridCol>
                <a:gridCol w="576072">
                  <a:extLst>
                    <a:ext uri="{9D8B030D-6E8A-4147-A177-3AD203B41FA5}">
                      <a16:colId xmlns:a16="http://schemas.microsoft.com/office/drawing/2014/main" val="1479170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3994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- 2021-09-08 17:02:32</a:t>
                      </a:r>
                      <a:r>
                        <a:rPr kumimoji="0" lang="en-US" sz="1000" b="0" i="0" u="none" strike="noStrike" kern="1200" cap="none" spc="0" normalizeH="0" baseline="0" noProof="0">
                          <a:ln>
                            <a:noFill/>
                          </a:ln>
                          <a:solidFill>
                            <a:prstClr val="black"/>
                          </a:solidFill>
                          <a:effectLst/>
                          <a:uLnTx/>
                          <a:uFillTx/>
                          <a:latin typeface="+mn-lt"/>
                          <a:ea typeface="+mn-ea"/>
                          <a:cs typeface="+mn-cs"/>
                        </a:rPr>
                        <a:t>
 Join our Guess &amp; Win contest and stand a chance to win an amazing prize!
There is a flavour in our butter family that gives you a true taste of the Mediterranean. Can you guess what it is?
Hint: Rich in antioxidants and a good source of vitamin E.
To take part in our mini contest Like SCS Dairy MY Facebook page, tag 5 friends and share this post. Who knows you might be one of our lucky winners!
Only 3 winners will be selected to win an O' Cuisine square dish worth RM55! 3 prizes to be won!
Contest ends on 15 September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extLst>
                  <a:ext uri="{0D108BD9-81ED-4DB2-BD59-A6C34878D82A}">
                    <a16:rowId xmlns:a16="http://schemas.microsoft.com/office/drawing/2014/main" val="2493889336"/>
                  </a:ext>
                </a:extLst>
              </a:tr>
            </a:tbl>
          </a:graphicData>
        </a:graphic>
      </p:graphicFrame>
      <p:sp>
        <p:nvSpPr>
          <p:cNvPr id="4" name="Text Placeholder 3">
            <a:extLst>
              <a:ext uri="{FF2B5EF4-FFF2-40B4-BE49-F238E27FC236}">
                <a16:creationId xmlns:a16="http://schemas.microsoft.com/office/drawing/2014/main" id="{406514E8-D57F-4E64-ADD9-8910083169D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4101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7062E-8505-4BFF-A443-5A3FCBFD1720}"/>
              </a:ext>
            </a:extLst>
          </p:cNvPr>
          <p:cNvSpPr>
            <a:spLocks noGrp="1"/>
          </p:cNvSpPr>
          <p:nvPr>
            <p:ph type="title"/>
          </p:nvPr>
        </p:nvSpPr>
        <p:spPr/>
        <p:txBody>
          <a:bodyPr/>
          <a:lstStyle/>
          <a:p>
            <a:r>
              <a:rPr lang="en-US"/>
              <a:t>Facebook Facebook FB - Own Posts Table I-Rate (Insights)  | SCS Dairy MY - 21 of 24</a:t>
            </a:r>
          </a:p>
        </p:txBody>
      </p:sp>
      <p:graphicFrame>
        <p:nvGraphicFramePr>
          <p:cNvPr id="5" name="Table Placeholder 4">
            <a:extLst>
              <a:ext uri="{FF2B5EF4-FFF2-40B4-BE49-F238E27FC236}">
                <a16:creationId xmlns:a16="http://schemas.microsoft.com/office/drawing/2014/main" id="{16C76422-D781-4E6F-B458-DAC6AA235DD7}"/>
              </a:ext>
            </a:extLst>
          </p:cNvPr>
          <p:cNvGraphicFramePr>
            <a:graphicFrameLocks noGrp="1"/>
          </p:cNvGraphicFramePr>
          <p:nvPr>
            <p:ph type="tbl" sz="quarter" idx="13"/>
            <p:extLst>
              <p:ext uri="{D42A27DB-BD31-4B8C-83A1-F6EECF244321}">
                <p14:modId xmlns:p14="http://schemas.microsoft.com/office/powerpoint/2010/main" val="269288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83702615"/>
                    </a:ext>
                  </a:extLst>
                </a:gridCol>
                <a:gridCol w="740664">
                  <a:extLst>
                    <a:ext uri="{9D8B030D-6E8A-4147-A177-3AD203B41FA5}">
                      <a16:colId xmlns:a16="http://schemas.microsoft.com/office/drawing/2014/main" val="1137215107"/>
                    </a:ext>
                  </a:extLst>
                </a:gridCol>
                <a:gridCol w="740664">
                  <a:extLst>
                    <a:ext uri="{9D8B030D-6E8A-4147-A177-3AD203B41FA5}">
                      <a16:colId xmlns:a16="http://schemas.microsoft.com/office/drawing/2014/main" val="1242053481"/>
                    </a:ext>
                  </a:extLst>
                </a:gridCol>
                <a:gridCol w="576072">
                  <a:extLst>
                    <a:ext uri="{9D8B030D-6E8A-4147-A177-3AD203B41FA5}">
                      <a16:colId xmlns:a16="http://schemas.microsoft.com/office/drawing/2014/main" val="3988362534"/>
                    </a:ext>
                  </a:extLst>
                </a:gridCol>
                <a:gridCol w="576072">
                  <a:extLst>
                    <a:ext uri="{9D8B030D-6E8A-4147-A177-3AD203B41FA5}">
                      <a16:colId xmlns:a16="http://schemas.microsoft.com/office/drawing/2014/main" val="2079448041"/>
                    </a:ext>
                  </a:extLst>
                </a:gridCol>
                <a:gridCol w="493776">
                  <a:extLst>
                    <a:ext uri="{9D8B030D-6E8A-4147-A177-3AD203B41FA5}">
                      <a16:colId xmlns:a16="http://schemas.microsoft.com/office/drawing/2014/main" val="46990493"/>
                    </a:ext>
                  </a:extLst>
                </a:gridCol>
                <a:gridCol w="576072">
                  <a:extLst>
                    <a:ext uri="{9D8B030D-6E8A-4147-A177-3AD203B41FA5}">
                      <a16:colId xmlns:a16="http://schemas.microsoft.com/office/drawing/2014/main" val="131096035"/>
                    </a:ext>
                  </a:extLst>
                </a:gridCol>
                <a:gridCol w="576072">
                  <a:extLst>
                    <a:ext uri="{9D8B030D-6E8A-4147-A177-3AD203B41FA5}">
                      <a16:colId xmlns:a16="http://schemas.microsoft.com/office/drawing/2014/main" val="3984991790"/>
                    </a:ext>
                  </a:extLst>
                </a:gridCol>
                <a:gridCol w="576072">
                  <a:extLst>
                    <a:ext uri="{9D8B030D-6E8A-4147-A177-3AD203B41FA5}">
                      <a16:colId xmlns:a16="http://schemas.microsoft.com/office/drawing/2014/main" val="2464048726"/>
                    </a:ext>
                  </a:extLst>
                </a:gridCol>
                <a:gridCol w="576072">
                  <a:extLst>
                    <a:ext uri="{9D8B030D-6E8A-4147-A177-3AD203B41FA5}">
                      <a16:colId xmlns:a16="http://schemas.microsoft.com/office/drawing/2014/main" val="2006346604"/>
                    </a:ext>
                  </a:extLst>
                </a:gridCol>
                <a:gridCol w="576072">
                  <a:extLst>
                    <a:ext uri="{9D8B030D-6E8A-4147-A177-3AD203B41FA5}">
                      <a16:colId xmlns:a16="http://schemas.microsoft.com/office/drawing/2014/main" val="373335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0591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- 2021-09-06 18:35:20</a:t>
                      </a:r>
                      <a:r>
                        <a:rPr kumimoji="0" lang="en-US" sz="1000" b="0" i="0" u="none" strike="noStrike" kern="1200" cap="none" spc="0" normalizeH="0" baseline="0" noProof="0">
                          <a:ln>
                            <a:noFill/>
                          </a:ln>
                          <a:solidFill>
                            <a:prstClr val="black"/>
                          </a:solidFill>
                          <a:effectLst/>
                          <a:uLnTx/>
                          <a:uFillTx/>
                          <a:latin typeface="+mn-lt"/>
                          <a:ea typeface="+mn-ea"/>
                          <a:cs typeface="+mn-cs"/>
                        </a:rPr>
                        <a:t>
 Have you always wondered what is the difference between muffins and cupcakes? They look the same yet why do they have different names? In this post of Chef Siti Bakes with SCS Butter Series, Chef Siti Mastura has shared all the information about muffins and cupcakes. Plus she has also shared a delicious recipe! Read on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extLst>
                  <a:ext uri="{0D108BD9-81ED-4DB2-BD59-A6C34878D82A}">
                    <a16:rowId xmlns:a16="http://schemas.microsoft.com/office/drawing/2014/main" val="3841887687"/>
                  </a:ext>
                </a:extLst>
              </a:tr>
            </a:tbl>
          </a:graphicData>
        </a:graphic>
      </p:graphicFrame>
      <p:sp>
        <p:nvSpPr>
          <p:cNvPr id="4" name="Text Placeholder 3">
            <a:extLst>
              <a:ext uri="{FF2B5EF4-FFF2-40B4-BE49-F238E27FC236}">
                <a16:creationId xmlns:a16="http://schemas.microsoft.com/office/drawing/2014/main" id="{88D6A615-BC7E-4960-A211-F4E37447C02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186889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29522-4F83-4D8D-8BC3-E3085AA1723E}"/>
              </a:ext>
            </a:extLst>
          </p:cNvPr>
          <p:cNvSpPr>
            <a:spLocks noGrp="1"/>
          </p:cNvSpPr>
          <p:nvPr>
            <p:ph type="title"/>
          </p:nvPr>
        </p:nvSpPr>
        <p:spPr/>
        <p:txBody>
          <a:bodyPr/>
          <a:lstStyle/>
          <a:p>
            <a:r>
              <a:rPr lang="en-US"/>
              <a:t>Facebook Facebook FB - Own Posts Table I-Rate (Insights)  | SCS Dairy MY - 22 of 24</a:t>
            </a:r>
          </a:p>
        </p:txBody>
      </p:sp>
      <p:graphicFrame>
        <p:nvGraphicFramePr>
          <p:cNvPr id="5" name="Table Placeholder 4">
            <a:extLst>
              <a:ext uri="{FF2B5EF4-FFF2-40B4-BE49-F238E27FC236}">
                <a16:creationId xmlns:a16="http://schemas.microsoft.com/office/drawing/2014/main" id="{4B9EBF73-ABCE-4CB5-B654-5671BC2FF37B}"/>
              </a:ext>
            </a:extLst>
          </p:cNvPr>
          <p:cNvGraphicFramePr>
            <a:graphicFrameLocks noGrp="1"/>
          </p:cNvGraphicFramePr>
          <p:nvPr>
            <p:ph type="tbl" sz="quarter" idx="13"/>
            <p:extLst>
              <p:ext uri="{D42A27DB-BD31-4B8C-83A1-F6EECF244321}">
                <p14:modId xmlns:p14="http://schemas.microsoft.com/office/powerpoint/2010/main" val="1516095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36202815"/>
                    </a:ext>
                  </a:extLst>
                </a:gridCol>
                <a:gridCol w="740664">
                  <a:extLst>
                    <a:ext uri="{9D8B030D-6E8A-4147-A177-3AD203B41FA5}">
                      <a16:colId xmlns:a16="http://schemas.microsoft.com/office/drawing/2014/main" val="4229345509"/>
                    </a:ext>
                  </a:extLst>
                </a:gridCol>
                <a:gridCol w="740664">
                  <a:extLst>
                    <a:ext uri="{9D8B030D-6E8A-4147-A177-3AD203B41FA5}">
                      <a16:colId xmlns:a16="http://schemas.microsoft.com/office/drawing/2014/main" val="2654823854"/>
                    </a:ext>
                  </a:extLst>
                </a:gridCol>
                <a:gridCol w="576072">
                  <a:extLst>
                    <a:ext uri="{9D8B030D-6E8A-4147-A177-3AD203B41FA5}">
                      <a16:colId xmlns:a16="http://schemas.microsoft.com/office/drawing/2014/main" val="1493271396"/>
                    </a:ext>
                  </a:extLst>
                </a:gridCol>
                <a:gridCol w="576072">
                  <a:extLst>
                    <a:ext uri="{9D8B030D-6E8A-4147-A177-3AD203B41FA5}">
                      <a16:colId xmlns:a16="http://schemas.microsoft.com/office/drawing/2014/main" val="3809946144"/>
                    </a:ext>
                  </a:extLst>
                </a:gridCol>
                <a:gridCol w="493776">
                  <a:extLst>
                    <a:ext uri="{9D8B030D-6E8A-4147-A177-3AD203B41FA5}">
                      <a16:colId xmlns:a16="http://schemas.microsoft.com/office/drawing/2014/main" val="1250984535"/>
                    </a:ext>
                  </a:extLst>
                </a:gridCol>
                <a:gridCol w="576072">
                  <a:extLst>
                    <a:ext uri="{9D8B030D-6E8A-4147-A177-3AD203B41FA5}">
                      <a16:colId xmlns:a16="http://schemas.microsoft.com/office/drawing/2014/main" val="4292685915"/>
                    </a:ext>
                  </a:extLst>
                </a:gridCol>
                <a:gridCol w="576072">
                  <a:extLst>
                    <a:ext uri="{9D8B030D-6E8A-4147-A177-3AD203B41FA5}">
                      <a16:colId xmlns:a16="http://schemas.microsoft.com/office/drawing/2014/main" val="2009510716"/>
                    </a:ext>
                  </a:extLst>
                </a:gridCol>
                <a:gridCol w="576072">
                  <a:extLst>
                    <a:ext uri="{9D8B030D-6E8A-4147-A177-3AD203B41FA5}">
                      <a16:colId xmlns:a16="http://schemas.microsoft.com/office/drawing/2014/main" val="2022188964"/>
                    </a:ext>
                  </a:extLst>
                </a:gridCol>
                <a:gridCol w="576072">
                  <a:extLst>
                    <a:ext uri="{9D8B030D-6E8A-4147-A177-3AD203B41FA5}">
                      <a16:colId xmlns:a16="http://schemas.microsoft.com/office/drawing/2014/main" val="1090949916"/>
                    </a:ext>
                  </a:extLst>
                </a:gridCol>
                <a:gridCol w="576072">
                  <a:extLst>
                    <a:ext uri="{9D8B030D-6E8A-4147-A177-3AD203B41FA5}">
                      <a16:colId xmlns:a16="http://schemas.microsoft.com/office/drawing/2014/main" val="2707584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0447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- 2021-09-06 17:04:54</a:t>
                      </a:r>
                      <a:r>
                        <a:rPr kumimoji="0" lang="en-US" sz="1000" b="0" i="0" u="none" strike="noStrike" kern="1200" cap="none" spc="0" normalizeH="0" baseline="0" noProof="0">
                          <a:ln>
                            <a:noFill/>
                          </a:ln>
                          <a:solidFill>
                            <a:prstClr val="black"/>
                          </a:solidFill>
                          <a:effectLst/>
                          <a:uLnTx/>
                          <a:uFillTx/>
                          <a:latin typeface="+mn-lt"/>
                          <a:ea typeface="+mn-ea"/>
                          <a:cs typeface="+mn-cs"/>
                        </a:rPr>
                        <a:t>
 When making brioche and other rich breads, add the butter last. Fat bonds to gluten proteins, preventing them from bonding to each other, so adding it later gives the gluten network a chance to develop, ensuring the structure of the final product.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908588704"/>
                  </a:ext>
                </a:extLst>
              </a:tr>
            </a:tbl>
          </a:graphicData>
        </a:graphic>
      </p:graphicFrame>
      <p:sp>
        <p:nvSpPr>
          <p:cNvPr id="4" name="Text Placeholder 3">
            <a:extLst>
              <a:ext uri="{FF2B5EF4-FFF2-40B4-BE49-F238E27FC236}">
                <a16:creationId xmlns:a16="http://schemas.microsoft.com/office/drawing/2014/main" id="{D78559A6-DA25-4051-970D-FC8A72B7F02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140991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7FB4-7E89-4341-A30C-87A31DF36B2D}"/>
              </a:ext>
            </a:extLst>
          </p:cNvPr>
          <p:cNvSpPr>
            <a:spLocks noGrp="1"/>
          </p:cNvSpPr>
          <p:nvPr>
            <p:ph type="title"/>
          </p:nvPr>
        </p:nvSpPr>
        <p:spPr/>
        <p:txBody>
          <a:bodyPr/>
          <a:lstStyle/>
          <a:p>
            <a:r>
              <a:rPr lang="en-US"/>
              <a:t>Facebook Facebook FB - Own Posts Table I-Rate (Insights)  | SCS Dairy MY - 23 of 24</a:t>
            </a:r>
          </a:p>
        </p:txBody>
      </p:sp>
      <p:graphicFrame>
        <p:nvGraphicFramePr>
          <p:cNvPr id="5" name="Table Placeholder 4">
            <a:extLst>
              <a:ext uri="{FF2B5EF4-FFF2-40B4-BE49-F238E27FC236}">
                <a16:creationId xmlns:a16="http://schemas.microsoft.com/office/drawing/2014/main" id="{C63D0526-1ECA-408E-8F56-84F74A6438DA}"/>
              </a:ext>
            </a:extLst>
          </p:cNvPr>
          <p:cNvGraphicFramePr>
            <a:graphicFrameLocks noGrp="1"/>
          </p:cNvGraphicFramePr>
          <p:nvPr>
            <p:ph type="tbl" sz="quarter" idx="13"/>
            <p:extLst>
              <p:ext uri="{D42A27DB-BD31-4B8C-83A1-F6EECF244321}">
                <p14:modId xmlns:p14="http://schemas.microsoft.com/office/powerpoint/2010/main" val="791933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26058982"/>
                    </a:ext>
                  </a:extLst>
                </a:gridCol>
                <a:gridCol w="740664">
                  <a:extLst>
                    <a:ext uri="{9D8B030D-6E8A-4147-A177-3AD203B41FA5}">
                      <a16:colId xmlns:a16="http://schemas.microsoft.com/office/drawing/2014/main" val="2171480095"/>
                    </a:ext>
                  </a:extLst>
                </a:gridCol>
                <a:gridCol w="740664">
                  <a:extLst>
                    <a:ext uri="{9D8B030D-6E8A-4147-A177-3AD203B41FA5}">
                      <a16:colId xmlns:a16="http://schemas.microsoft.com/office/drawing/2014/main" val="1417409515"/>
                    </a:ext>
                  </a:extLst>
                </a:gridCol>
                <a:gridCol w="576072">
                  <a:extLst>
                    <a:ext uri="{9D8B030D-6E8A-4147-A177-3AD203B41FA5}">
                      <a16:colId xmlns:a16="http://schemas.microsoft.com/office/drawing/2014/main" val="3878493821"/>
                    </a:ext>
                  </a:extLst>
                </a:gridCol>
                <a:gridCol w="576072">
                  <a:extLst>
                    <a:ext uri="{9D8B030D-6E8A-4147-A177-3AD203B41FA5}">
                      <a16:colId xmlns:a16="http://schemas.microsoft.com/office/drawing/2014/main" val="4230730314"/>
                    </a:ext>
                  </a:extLst>
                </a:gridCol>
                <a:gridCol w="493776">
                  <a:extLst>
                    <a:ext uri="{9D8B030D-6E8A-4147-A177-3AD203B41FA5}">
                      <a16:colId xmlns:a16="http://schemas.microsoft.com/office/drawing/2014/main" val="2033436623"/>
                    </a:ext>
                  </a:extLst>
                </a:gridCol>
                <a:gridCol w="576072">
                  <a:extLst>
                    <a:ext uri="{9D8B030D-6E8A-4147-A177-3AD203B41FA5}">
                      <a16:colId xmlns:a16="http://schemas.microsoft.com/office/drawing/2014/main" val="2719834707"/>
                    </a:ext>
                  </a:extLst>
                </a:gridCol>
                <a:gridCol w="576072">
                  <a:extLst>
                    <a:ext uri="{9D8B030D-6E8A-4147-A177-3AD203B41FA5}">
                      <a16:colId xmlns:a16="http://schemas.microsoft.com/office/drawing/2014/main" val="2116917017"/>
                    </a:ext>
                  </a:extLst>
                </a:gridCol>
                <a:gridCol w="576072">
                  <a:extLst>
                    <a:ext uri="{9D8B030D-6E8A-4147-A177-3AD203B41FA5}">
                      <a16:colId xmlns:a16="http://schemas.microsoft.com/office/drawing/2014/main" val="2520635101"/>
                    </a:ext>
                  </a:extLst>
                </a:gridCol>
                <a:gridCol w="576072">
                  <a:extLst>
                    <a:ext uri="{9D8B030D-6E8A-4147-A177-3AD203B41FA5}">
                      <a16:colId xmlns:a16="http://schemas.microsoft.com/office/drawing/2014/main" val="3702142819"/>
                    </a:ext>
                  </a:extLst>
                </a:gridCol>
                <a:gridCol w="576072">
                  <a:extLst>
                    <a:ext uri="{9D8B030D-6E8A-4147-A177-3AD203B41FA5}">
                      <a16:colId xmlns:a16="http://schemas.microsoft.com/office/drawing/2014/main" val="569847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436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- 2021-09-04 17:03:27</a:t>
                      </a:r>
                      <a:r>
                        <a:rPr kumimoji="0" lang="en-US" sz="1000" b="0" i="0" u="none" strike="noStrike" kern="1200" cap="none" spc="0" normalizeH="0" baseline="0" noProof="0">
                          <a:ln>
                            <a:noFill/>
                          </a:ln>
                          <a:solidFill>
                            <a:prstClr val="black"/>
                          </a:solidFill>
                          <a:effectLst/>
                          <a:uLnTx/>
                          <a:uFillTx/>
                          <a:latin typeface="+mn-lt"/>
                          <a:ea typeface="+mn-ea"/>
                          <a:cs typeface="+mn-cs"/>
                        </a:rPr>
                        <a:t>
 We have raised the bar of deliciousness with SCS Cream Cheese! 
Made with natural ingredients and loaded with flavour and nutrition, this is cream cheese at its best!
#SCSCreamCheese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023749469"/>
                  </a:ext>
                </a:extLst>
              </a:tr>
            </a:tbl>
          </a:graphicData>
        </a:graphic>
      </p:graphicFrame>
      <p:sp>
        <p:nvSpPr>
          <p:cNvPr id="4" name="Text Placeholder 3">
            <a:extLst>
              <a:ext uri="{FF2B5EF4-FFF2-40B4-BE49-F238E27FC236}">
                <a16:creationId xmlns:a16="http://schemas.microsoft.com/office/drawing/2014/main" id="{C48078CE-05B3-4AF4-A6F7-FD0261374E8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427123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88911-4605-44E1-88B2-9FC9DB8BB3A2}"/>
              </a:ext>
            </a:extLst>
          </p:cNvPr>
          <p:cNvSpPr>
            <a:spLocks noGrp="1"/>
          </p:cNvSpPr>
          <p:nvPr>
            <p:ph type="title"/>
          </p:nvPr>
        </p:nvSpPr>
        <p:spPr/>
        <p:txBody>
          <a:bodyPr/>
          <a:lstStyle/>
          <a:p>
            <a:r>
              <a:rPr lang="en-US"/>
              <a:t>Facebook Facebook FB - Own Posts Table I-Rate (Insights)  | SCS Dairy MY - 24 of 24</a:t>
            </a:r>
          </a:p>
        </p:txBody>
      </p:sp>
      <p:graphicFrame>
        <p:nvGraphicFramePr>
          <p:cNvPr id="5" name="Table Placeholder 4">
            <a:extLst>
              <a:ext uri="{FF2B5EF4-FFF2-40B4-BE49-F238E27FC236}">
                <a16:creationId xmlns:a16="http://schemas.microsoft.com/office/drawing/2014/main" id="{6E6279E6-0A96-48D8-931A-0C2F023EF8B2}"/>
              </a:ext>
            </a:extLst>
          </p:cNvPr>
          <p:cNvGraphicFramePr>
            <a:graphicFrameLocks noGrp="1"/>
          </p:cNvGraphicFramePr>
          <p:nvPr>
            <p:ph type="tbl" sz="quarter" idx="13"/>
            <p:extLst>
              <p:ext uri="{D42A27DB-BD31-4B8C-83A1-F6EECF244321}">
                <p14:modId xmlns:p14="http://schemas.microsoft.com/office/powerpoint/2010/main" val="1401885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8828813"/>
                    </a:ext>
                  </a:extLst>
                </a:gridCol>
                <a:gridCol w="740664">
                  <a:extLst>
                    <a:ext uri="{9D8B030D-6E8A-4147-A177-3AD203B41FA5}">
                      <a16:colId xmlns:a16="http://schemas.microsoft.com/office/drawing/2014/main" val="187967648"/>
                    </a:ext>
                  </a:extLst>
                </a:gridCol>
                <a:gridCol w="740664">
                  <a:extLst>
                    <a:ext uri="{9D8B030D-6E8A-4147-A177-3AD203B41FA5}">
                      <a16:colId xmlns:a16="http://schemas.microsoft.com/office/drawing/2014/main" val="3777104889"/>
                    </a:ext>
                  </a:extLst>
                </a:gridCol>
                <a:gridCol w="576072">
                  <a:extLst>
                    <a:ext uri="{9D8B030D-6E8A-4147-A177-3AD203B41FA5}">
                      <a16:colId xmlns:a16="http://schemas.microsoft.com/office/drawing/2014/main" val="2818731382"/>
                    </a:ext>
                  </a:extLst>
                </a:gridCol>
                <a:gridCol w="576072">
                  <a:extLst>
                    <a:ext uri="{9D8B030D-6E8A-4147-A177-3AD203B41FA5}">
                      <a16:colId xmlns:a16="http://schemas.microsoft.com/office/drawing/2014/main" val="367724768"/>
                    </a:ext>
                  </a:extLst>
                </a:gridCol>
                <a:gridCol w="493776">
                  <a:extLst>
                    <a:ext uri="{9D8B030D-6E8A-4147-A177-3AD203B41FA5}">
                      <a16:colId xmlns:a16="http://schemas.microsoft.com/office/drawing/2014/main" val="2746303418"/>
                    </a:ext>
                  </a:extLst>
                </a:gridCol>
                <a:gridCol w="576072">
                  <a:extLst>
                    <a:ext uri="{9D8B030D-6E8A-4147-A177-3AD203B41FA5}">
                      <a16:colId xmlns:a16="http://schemas.microsoft.com/office/drawing/2014/main" val="1827729261"/>
                    </a:ext>
                  </a:extLst>
                </a:gridCol>
                <a:gridCol w="576072">
                  <a:extLst>
                    <a:ext uri="{9D8B030D-6E8A-4147-A177-3AD203B41FA5}">
                      <a16:colId xmlns:a16="http://schemas.microsoft.com/office/drawing/2014/main" val="345202036"/>
                    </a:ext>
                  </a:extLst>
                </a:gridCol>
                <a:gridCol w="576072">
                  <a:extLst>
                    <a:ext uri="{9D8B030D-6E8A-4147-A177-3AD203B41FA5}">
                      <a16:colId xmlns:a16="http://schemas.microsoft.com/office/drawing/2014/main" val="680475708"/>
                    </a:ext>
                  </a:extLst>
                </a:gridCol>
                <a:gridCol w="576072">
                  <a:extLst>
                    <a:ext uri="{9D8B030D-6E8A-4147-A177-3AD203B41FA5}">
                      <a16:colId xmlns:a16="http://schemas.microsoft.com/office/drawing/2014/main" val="1795381601"/>
                    </a:ext>
                  </a:extLst>
                </a:gridCol>
                <a:gridCol w="576072">
                  <a:extLst>
                    <a:ext uri="{9D8B030D-6E8A-4147-A177-3AD203B41FA5}">
                      <a16:colId xmlns:a16="http://schemas.microsoft.com/office/drawing/2014/main" val="2230717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9333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- 2021-09-02 14:02:58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buttery cookies made with SCS Butter are rolled in shredded coconut then indented and filled with sweet pineapple jam. A treat you’ll love all year round!
Pineapple Coconut Thumbprint Cookies
Ingredients:
227g SCS Unsalted Butter, cold and diced into small cubes
160g pineapple preserves
1 tsp lemon zest
2 tsp fresh lemon juice
1 large egg mixed with 1.5 tsp water
150g shredded sweetened coconut
140g granulated sugar
1/2 tsp salt
1 tbsp real coconut extract
284g all-purpose flour
Instructions:
1. Preheat oven to 176°C. Lightly butter a rimmed baking sheet.
2. In a small mixing bowl gently stir together preserves, lemon zest and lemon juice, set aside. 
3. In a separate small bowl whisk together egg and water until well blended. Add coconut to a separate mixing bowl and set aside.
4. In the bowl of an electric stand mixer fitted with the paddle attachment, mix together SCS Butter, sugar and salt until combined. 
5. Mix in coconut extract then add flour and mix until combined. Scoop dough out 1 (even) tablespoon at a time and shape into balls. 
6. Roll each dough ball in egg mixture then in coconut mixture (gently press coconut into cookies to help it stick well). 
7. Transfer to a plate and make indentation in center with thumb, then fill each indentation with 1/2 tsp of the preserves mixture. 
8. Freeze 10 minutes or chill in refrigerator 30 minutes then remove 12 cookies from fridge at a time and transfer to baking sheet. 
9. Bake 17 - 19 minutes until coconut is golden brown on edges. Cool on pan several minutes then transfer to a wire rack to cool completely. 
10. Repeat with remaining cookies. Store in an airtight container.
Source: https://www.cookingclassy.com/pineapple-coconut-thumbprint-cookies/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extLst>
                  <a:ext uri="{0D108BD9-81ED-4DB2-BD59-A6C34878D82A}">
                    <a16:rowId xmlns:a16="http://schemas.microsoft.com/office/drawing/2014/main" val="3217264986"/>
                  </a:ext>
                </a:extLst>
              </a:tr>
            </a:tbl>
          </a:graphicData>
        </a:graphic>
      </p:graphicFrame>
      <p:sp>
        <p:nvSpPr>
          <p:cNvPr id="4" name="Text Placeholder 3">
            <a:extLst>
              <a:ext uri="{FF2B5EF4-FFF2-40B4-BE49-F238E27FC236}">
                <a16:creationId xmlns:a16="http://schemas.microsoft.com/office/drawing/2014/main" id="{1FBCC871-E1E3-4C8C-800C-FFAC1370960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182963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E87B4-EFB4-4594-B068-E64842D13028}"/>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4D4D781E-2F50-47E9-BB89-7293CA267E15}"/>
              </a:ext>
            </a:extLst>
          </p:cNvPr>
          <p:cNvGraphicFramePr>
            <a:graphicFrameLocks noGrp="1"/>
          </p:cNvGraphicFramePr>
          <p:nvPr>
            <p:ph type="chart" sz="quarter" idx="13"/>
            <p:extLst>
              <p:ext uri="{D42A27DB-BD31-4B8C-83A1-F6EECF244321}">
                <p14:modId xmlns:p14="http://schemas.microsoft.com/office/powerpoint/2010/main" val="3942516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FCC0C0-5A9C-4D2E-A6E7-2632F1508FF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EE25F71-5D46-4D23-9CC6-CCC9386874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7782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93C1C-91C2-4B66-B633-E8C68ACD1B5D}"/>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ECF18E2C-C60E-49E3-9636-C4C11B97933D}"/>
              </a:ext>
            </a:extLst>
          </p:cNvPr>
          <p:cNvGraphicFramePr>
            <a:graphicFrameLocks noGrp="1"/>
          </p:cNvGraphicFramePr>
          <p:nvPr>
            <p:ph type="tbl" sz="quarter" idx="13"/>
            <p:extLst>
              <p:ext uri="{D42A27DB-BD31-4B8C-83A1-F6EECF244321}">
                <p14:modId xmlns:p14="http://schemas.microsoft.com/office/powerpoint/2010/main" val="2386096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88560845"/>
                    </a:ext>
                  </a:extLst>
                </a:gridCol>
                <a:gridCol w="905256">
                  <a:extLst>
                    <a:ext uri="{9D8B030D-6E8A-4147-A177-3AD203B41FA5}">
                      <a16:colId xmlns:a16="http://schemas.microsoft.com/office/drawing/2014/main" val="246383161"/>
                    </a:ext>
                  </a:extLst>
                </a:gridCol>
                <a:gridCol w="905256">
                  <a:extLst>
                    <a:ext uri="{9D8B030D-6E8A-4147-A177-3AD203B41FA5}">
                      <a16:colId xmlns:a16="http://schemas.microsoft.com/office/drawing/2014/main" val="3936480019"/>
                    </a:ext>
                  </a:extLst>
                </a:gridCol>
                <a:gridCol w="905256">
                  <a:extLst>
                    <a:ext uri="{9D8B030D-6E8A-4147-A177-3AD203B41FA5}">
                      <a16:colId xmlns:a16="http://schemas.microsoft.com/office/drawing/2014/main" val="1346627095"/>
                    </a:ext>
                  </a:extLst>
                </a:gridCol>
                <a:gridCol w="905256">
                  <a:extLst>
                    <a:ext uri="{9D8B030D-6E8A-4147-A177-3AD203B41FA5}">
                      <a16:colId xmlns:a16="http://schemas.microsoft.com/office/drawing/2014/main" val="1596001255"/>
                    </a:ext>
                  </a:extLst>
                </a:gridCol>
                <a:gridCol w="905256">
                  <a:extLst>
                    <a:ext uri="{9D8B030D-6E8A-4147-A177-3AD203B41FA5}">
                      <a16:colId xmlns:a16="http://schemas.microsoft.com/office/drawing/2014/main" val="2352581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313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- 2021-09-08 17:02:32</a:t>
                      </a:r>
                      <a:r>
                        <a:rPr kumimoji="0" lang="en-US" sz="1000" b="0" i="0" u="none" strike="noStrike" kern="1200" cap="none" spc="0" normalizeH="0" baseline="0" noProof="0">
                          <a:ln>
                            <a:noFill/>
                          </a:ln>
                          <a:solidFill>
                            <a:prstClr val="black"/>
                          </a:solidFill>
                          <a:effectLst/>
                          <a:uLnTx/>
                          <a:uFillTx/>
                          <a:latin typeface="+mn-lt"/>
                          <a:ea typeface="+mn-ea"/>
                          <a:cs typeface="+mn-cs"/>
                        </a:rPr>
                        <a:t>
 Join our Guess &amp; Win contest and stand a chance to win an amazing prize!
There is a flavour in our butter family that gives you a true taste of the Mediterranean. Can you guess what it is?
Hint: Rich in antioxidants and a good source of vitamin E.
To take part in our mini contest Like SCS Dairy MY Facebook page, tag 5 friends and share this post. Who knows you might be one of our lucky winners!
Only 3 winners will be selected to win an O' Cuisine square dish worth RM55! 3 prizes to be won!
Contest ends on 15 September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8685491"/>
                  </a:ext>
                </a:extLst>
              </a:tr>
            </a:tbl>
          </a:graphicData>
        </a:graphic>
      </p:graphicFrame>
      <p:sp>
        <p:nvSpPr>
          <p:cNvPr id="4" name="Text Placeholder 3">
            <a:extLst>
              <a:ext uri="{FF2B5EF4-FFF2-40B4-BE49-F238E27FC236}">
                <a16:creationId xmlns:a16="http://schemas.microsoft.com/office/drawing/2014/main" id="{07E8ACC6-5E37-4750-BF34-8D345BAB1F4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33883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EAF5E-216F-48DA-BE03-2A5C7B0D4475}"/>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3F97019C-0073-4104-AAFB-EEB2F646B622}"/>
              </a:ext>
            </a:extLst>
          </p:cNvPr>
          <p:cNvGraphicFramePr>
            <a:graphicFrameLocks noGrp="1"/>
          </p:cNvGraphicFramePr>
          <p:nvPr>
            <p:ph type="tbl" sz="quarter" idx="13"/>
            <p:extLst>
              <p:ext uri="{D42A27DB-BD31-4B8C-83A1-F6EECF244321}">
                <p14:modId xmlns:p14="http://schemas.microsoft.com/office/powerpoint/2010/main" val="783133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7431642"/>
                    </a:ext>
                  </a:extLst>
                </a:gridCol>
                <a:gridCol w="905256">
                  <a:extLst>
                    <a:ext uri="{9D8B030D-6E8A-4147-A177-3AD203B41FA5}">
                      <a16:colId xmlns:a16="http://schemas.microsoft.com/office/drawing/2014/main" val="390092386"/>
                    </a:ext>
                  </a:extLst>
                </a:gridCol>
                <a:gridCol w="905256">
                  <a:extLst>
                    <a:ext uri="{9D8B030D-6E8A-4147-A177-3AD203B41FA5}">
                      <a16:colId xmlns:a16="http://schemas.microsoft.com/office/drawing/2014/main" val="909030774"/>
                    </a:ext>
                  </a:extLst>
                </a:gridCol>
                <a:gridCol w="905256">
                  <a:extLst>
                    <a:ext uri="{9D8B030D-6E8A-4147-A177-3AD203B41FA5}">
                      <a16:colId xmlns:a16="http://schemas.microsoft.com/office/drawing/2014/main" val="4238831350"/>
                    </a:ext>
                  </a:extLst>
                </a:gridCol>
                <a:gridCol w="905256">
                  <a:extLst>
                    <a:ext uri="{9D8B030D-6E8A-4147-A177-3AD203B41FA5}">
                      <a16:colId xmlns:a16="http://schemas.microsoft.com/office/drawing/2014/main" val="3293636585"/>
                    </a:ext>
                  </a:extLst>
                </a:gridCol>
                <a:gridCol w="905256">
                  <a:extLst>
                    <a:ext uri="{9D8B030D-6E8A-4147-A177-3AD203B41FA5}">
                      <a16:colId xmlns:a16="http://schemas.microsoft.com/office/drawing/2014/main" val="1297246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537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- 2021-09-17 17:02:00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contest post.
2. Answer the following question: Which SCS product can always be found in your fridge and why? 
3. Post your answers in the comment section.
4. Share our contest post and tag 5 friends. Only 3 lucky winners will be selected to win Supermarket Shopping vouchers worth RM50! 
Join now! Contest ends on 24 September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0439311"/>
                  </a:ext>
                </a:extLst>
              </a:tr>
            </a:tbl>
          </a:graphicData>
        </a:graphic>
      </p:graphicFrame>
      <p:sp>
        <p:nvSpPr>
          <p:cNvPr id="4" name="Text Placeholder 3">
            <a:extLst>
              <a:ext uri="{FF2B5EF4-FFF2-40B4-BE49-F238E27FC236}">
                <a16:creationId xmlns:a16="http://schemas.microsoft.com/office/drawing/2014/main" id="{538D87F3-18C0-4D0A-908D-AD104C13129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25706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3710-0BCA-4C38-ADEF-0B03A922E0FC}"/>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8682818B-0EE4-4B80-B71F-779AA529484F}"/>
              </a:ext>
            </a:extLst>
          </p:cNvPr>
          <p:cNvGraphicFramePr>
            <a:graphicFrameLocks noGrp="1"/>
          </p:cNvGraphicFramePr>
          <p:nvPr>
            <p:ph type="tbl" sz="quarter" idx="13"/>
            <p:extLst>
              <p:ext uri="{D42A27DB-BD31-4B8C-83A1-F6EECF244321}">
                <p14:modId xmlns:p14="http://schemas.microsoft.com/office/powerpoint/2010/main" val="3155773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845967"/>
                    </a:ext>
                  </a:extLst>
                </a:gridCol>
                <a:gridCol w="905256">
                  <a:extLst>
                    <a:ext uri="{9D8B030D-6E8A-4147-A177-3AD203B41FA5}">
                      <a16:colId xmlns:a16="http://schemas.microsoft.com/office/drawing/2014/main" val="3726133753"/>
                    </a:ext>
                  </a:extLst>
                </a:gridCol>
                <a:gridCol w="905256">
                  <a:extLst>
                    <a:ext uri="{9D8B030D-6E8A-4147-A177-3AD203B41FA5}">
                      <a16:colId xmlns:a16="http://schemas.microsoft.com/office/drawing/2014/main" val="3240619605"/>
                    </a:ext>
                  </a:extLst>
                </a:gridCol>
                <a:gridCol w="905256">
                  <a:extLst>
                    <a:ext uri="{9D8B030D-6E8A-4147-A177-3AD203B41FA5}">
                      <a16:colId xmlns:a16="http://schemas.microsoft.com/office/drawing/2014/main" val="3114365957"/>
                    </a:ext>
                  </a:extLst>
                </a:gridCol>
                <a:gridCol w="905256">
                  <a:extLst>
                    <a:ext uri="{9D8B030D-6E8A-4147-A177-3AD203B41FA5}">
                      <a16:colId xmlns:a16="http://schemas.microsoft.com/office/drawing/2014/main" val="2178009854"/>
                    </a:ext>
                  </a:extLst>
                </a:gridCol>
                <a:gridCol w="905256">
                  <a:extLst>
                    <a:ext uri="{9D8B030D-6E8A-4147-A177-3AD203B41FA5}">
                      <a16:colId xmlns:a16="http://schemas.microsoft.com/office/drawing/2014/main" val="3003123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858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- 2021-09-20 16:05:41</a:t>
                      </a:r>
                      <a:r>
                        <a:rPr kumimoji="0" lang="en-US" sz="1000" b="0" i="0" u="none" strike="noStrike" kern="1200" cap="none" spc="0" normalizeH="0" baseline="0" noProof="0">
                          <a:ln>
                            <a:noFill/>
                          </a:ln>
                          <a:solidFill>
                            <a:prstClr val="black"/>
                          </a:solidFill>
                          <a:effectLst/>
                          <a:uLnTx/>
                          <a:uFillTx/>
                          <a:latin typeface="+mn-lt"/>
                          <a:ea typeface="+mn-ea"/>
                          <a:cs typeface="+mn-cs"/>
                        </a:rPr>
                        <a:t>
 Join our Choose &amp; Win Contest! Tell us what would you pick out of the options given below and why?
a) Toast with SCS Butter
b) Bagel with SCS Cream Cheese
Share a creative snap of your favourite choice and post in the comments sections below! 3 most creative snaps will be selected and shared on SCS Dairy MY Facebook page!
3 winners to be selected, 3 prizes to be won. Contest ends on 27 September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6986687"/>
                  </a:ext>
                </a:extLst>
              </a:tr>
            </a:tbl>
          </a:graphicData>
        </a:graphic>
      </p:graphicFrame>
      <p:sp>
        <p:nvSpPr>
          <p:cNvPr id="4" name="Text Placeholder 3">
            <a:extLst>
              <a:ext uri="{FF2B5EF4-FFF2-40B4-BE49-F238E27FC236}">
                <a16:creationId xmlns:a16="http://schemas.microsoft.com/office/drawing/2014/main" id="{483DA624-5C34-4ACF-A5F2-37232B2932B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310559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E6502-221E-4FA4-ACDE-4C7329309A8E}"/>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21421C4D-F6E9-4DCF-AEA2-1ACB433378AE}"/>
              </a:ext>
            </a:extLst>
          </p:cNvPr>
          <p:cNvGraphicFramePr>
            <a:graphicFrameLocks noGrp="1"/>
          </p:cNvGraphicFramePr>
          <p:nvPr>
            <p:ph type="tbl" sz="quarter" idx="13"/>
            <p:extLst>
              <p:ext uri="{D42A27DB-BD31-4B8C-83A1-F6EECF244321}">
                <p14:modId xmlns:p14="http://schemas.microsoft.com/office/powerpoint/2010/main" val="3252043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2070714"/>
                    </a:ext>
                  </a:extLst>
                </a:gridCol>
                <a:gridCol w="905256">
                  <a:extLst>
                    <a:ext uri="{9D8B030D-6E8A-4147-A177-3AD203B41FA5}">
                      <a16:colId xmlns:a16="http://schemas.microsoft.com/office/drawing/2014/main" val="3055554847"/>
                    </a:ext>
                  </a:extLst>
                </a:gridCol>
                <a:gridCol w="905256">
                  <a:extLst>
                    <a:ext uri="{9D8B030D-6E8A-4147-A177-3AD203B41FA5}">
                      <a16:colId xmlns:a16="http://schemas.microsoft.com/office/drawing/2014/main" val="3727932418"/>
                    </a:ext>
                  </a:extLst>
                </a:gridCol>
                <a:gridCol w="905256">
                  <a:extLst>
                    <a:ext uri="{9D8B030D-6E8A-4147-A177-3AD203B41FA5}">
                      <a16:colId xmlns:a16="http://schemas.microsoft.com/office/drawing/2014/main" val="1136671742"/>
                    </a:ext>
                  </a:extLst>
                </a:gridCol>
                <a:gridCol w="905256">
                  <a:extLst>
                    <a:ext uri="{9D8B030D-6E8A-4147-A177-3AD203B41FA5}">
                      <a16:colId xmlns:a16="http://schemas.microsoft.com/office/drawing/2014/main" val="3332848911"/>
                    </a:ext>
                  </a:extLst>
                </a:gridCol>
                <a:gridCol w="905256">
                  <a:extLst>
                    <a:ext uri="{9D8B030D-6E8A-4147-A177-3AD203B41FA5}">
                      <a16:colId xmlns:a16="http://schemas.microsoft.com/office/drawing/2014/main" val="381330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4554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- 2021-09-02 14:02:58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buttery cookies made with SCS Butter are rolled in shredded coconut then indented and filled with sweet pineapple jam. A treat you’ll love all year round!
Pineapple Coconut Thumbprint Cookies
Ingredients:
227g SCS Unsalted Butter, cold and diced into small cubes
160g pineapple preserves
1 tsp lemon zest
2 tsp fresh lemon juice
1 large egg mixed with 1.5 tsp water
150g shredded sweetened coconut
140g granulated sugar
1/2 tsp salt
1 tbsp real coconut extract
284g all-purpose flour
Instructions:
1. Preheat oven to 176°C. Lightly butter a rimmed baking sheet.
2. In a small mixing bowl gently stir together preserves, lemon zest and lemon juice, set aside. 
3. In a separate small bowl whisk together egg and water until well blended. Add coconut to a separate mixing bowl and set aside.
4. In the bowl of an electric stand mixer fitted with the paddle attachment, mix together SCS Butter, sugar and salt until combined. 
5. Mix in coconut extract then add flour and mix until combined. Scoop dough out 1 (even) tablespoon at a time and shape into balls. 
6. Roll each dough ball in egg mixture then in coconut mixture (gently press coconut into cookies to help it stick well). 
7. Transfer to a plate and make indentation in center with thumb, then fill each indentation with 1/2 tsp of the preserves mixture. 
8. Freeze 10 minutes or chill in refrigerator 30 minutes then remove 12 cookies from fridge at a time and transfer to baking sheet. 
9. Bake 17 - 19 minutes until coconut is golden brown on edges. Cool on pan several minutes then transfer to a wire rack to cool completely. 
10. Repeat with remaining cookies. Store in an airtight container.
Source: https://www.cookingclassy.com/pineapple-coconut-thumbprint-cookies/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21727471"/>
                  </a:ext>
                </a:extLst>
              </a:tr>
            </a:tbl>
          </a:graphicData>
        </a:graphic>
      </p:graphicFrame>
      <p:sp>
        <p:nvSpPr>
          <p:cNvPr id="4" name="Text Placeholder 3">
            <a:extLst>
              <a:ext uri="{FF2B5EF4-FFF2-40B4-BE49-F238E27FC236}">
                <a16:creationId xmlns:a16="http://schemas.microsoft.com/office/drawing/2014/main" id="{A67F6CFC-C536-4BD3-8C1B-48E484B22CD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52371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29365-5721-4A0F-8939-FB3D81D4AB34}"/>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1871B93F-4031-4293-A4E2-D437CF162CC7}"/>
              </a:ext>
            </a:extLst>
          </p:cNvPr>
          <p:cNvGraphicFramePr>
            <a:graphicFrameLocks noGrp="1"/>
          </p:cNvGraphicFramePr>
          <p:nvPr>
            <p:ph type="tbl" sz="quarter" idx="13"/>
            <p:extLst>
              <p:ext uri="{D42A27DB-BD31-4B8C-83A1-F6EECF244321}">
                <p14:modId xmlns:p14="http://schemas.microsoft.com/office/powerpoint/2010/main" val="1758695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9290658"/>
                    </a:ext>
                  </a:extLst>
                </a:gridCol>
                <a:gridCol w="905256">
                  <a:extLst>
                    <a:ext uri="{9D8B030D-6E8A-4147-A177-3AD203B41FA5}">
                      <a16:colId xmlns:a16="http://schemas.microsoft.com/office/drawing/2014/main" val="1997612472"/>
                    </a:ext>
                  </a:extLst>
                </a:gridCol>
                <a:gridCol w="905256">
                  <a:extLst>
                    <a:ext uri="{9D8B030D-6E8A-4147-A177-3AD203B41FA5}">
                      <a16:colId xmlns:a16="http://schemas.microsoft.com/office/drawing/2014/main" val="3677021694"/>
                    </a:ext>
                  </a:extLst>
                </a:gridCol>
                <a:gridCol w="905256">
                  <a:extLst>
                    <a:ext uri="{9D8B030D-6E8A-4147-A177-3AD203B41FA5}">
                      <a16:colId xmlns:a16="http://schemas.microsoft.com/office/drawing/2014/main" val="2870175738"/>
                    </a:ext>
                  </a:extLst>
                </a:gridCol>
                <a:gridCol w="905256">
                  <a:extLst>
                    <a:ext uri="{9D8B030D-6E8A-4147-A177-3AD203B41FA5}">
                      <a16:colId xmlns:a16="http://schemas.microsoft.com/office/drawing/2014/main" val="1052110984"/>
                    </a:ext>
                  </a:extLst>
                </a:gridCol>
                <a:gridCol w="905256">
                  <a:extLst>
                    <a:ext uri="{9D8B030D-6E8A-4147-A177-3AD203B41FA5}">
                      <a16:colId xmlns:a16="http://schemas.microsoft.com/office/drawing/2014/main" val="1789394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936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- 2021-09-09 12:10:36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Quak Hooi Sian
Lee Xin Ling
Nicole Chiong
Kindly send us a Facebook message with the following details mentioned below before 15 September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9723352"/>
                  </a:ext>
                </a:extLst>
              </a:tr>
            </a:tbl>
          </a:graphicData>
        </a:graphic>
      </p:graphicFrame>
      <p:sp>
        <p:nvSpPr>
          <p:cNvPr id="4" name="Text Placeholder 3">
            <a:extLst>
              <a:ext uri="{FF2B5EF4-FFF2-40B4-BE49-F238E27FC236}">
                <a16:creationId xmlns:a16="http://schemas.microsoft.com/office/drawing/2014/main" id="{896AEBAA-8431-487B-9A84-71F7BE37D60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699014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DFF6A-C404-4E1E-B5C0-6AF9CFC1C157}"/>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B471811-956D-45DB-B4DB-0F7D9D57DA5F}"/>
              </a:ext>
            </a:extLst>
          </p:cNvPr>
          <p:cNvGraphicFramePr>
            <a:graphicFrameLocks noGrp="1"/>
          </p:cNvGraphicFramePr>
          <p:nvPr>
            <p:ph type="tbl" sz="quarter" idx="13"/>
            <p:extLst>
              <p:ext uri="{D42A27DB-BD31-4B8C-83A1-F6EECF244321}">
                <p14:modId xmlns:p14="http://schemas.microsoft.com/office/powerpoint/2010/main" val="3610291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30754461"/>
                    </a:ext>
                  </a:extLst>
                </a:gridCol>
                <a:gridCol w="1645920">
                  <a:extLst>
                    <a:ext uri="{9D8B030D-6E8A-4147-A177-3AD203B41FA5}">
                      <a16:colId xmlns:a16="http://schemas.microsoft.com/office/drawing/2014/main" val="750115091"/>
                    </a:ext>
                  </a:extLst>
                </a:gridCol>
                <a:gridCol w="1645920">
                  <a:extLst>
                    <a:ext uri="{9D8B030D-6E8A-4147-A177-3AD203B41FA5}">
                      <a16:colId xmlns:a16="http://schemas.microsoft.com/office/drawing/2014/main" val="129732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733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extLst>
                  <a:ext uri="{0D108BD9-81ED-4DB2-BD59-A6C34878D82A}">
                    <a16:rowId xmlns:a16="http://schemas.microsoft.com/office/drawing/2014/main" val="310193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3466478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45173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248401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5181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629958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17381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82944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440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297736694"/>
                  </a:ext>
                </a:extLst>
              </a:tr>
            </a:tbl>
          </a:graphicData>
        </a:graphic>
      </p:graphicFrame>
      <p:sp>
        <p:nvSpPr>
          <p:cNvPr id="4" name="Text Placeholder 3">
            <a:extLst>
              <a:ext uri="{FF2B5EF4-FFF2-40B4-BE49-F238E27FC236}">
                <a16:creationId xmlns:a16="http://schemas.microsoft.com/office/drawing/2014/main" id="{643B9003-5128-4F22-9044-68E5B5D44C6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13135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47A4A-02B3-4BE5-8A90-FEA33A7A99E7}"/>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4DD04D14-5EB3-46AB-A89C-63FA9122BD37}"/>
              </a:ext>
            </a:extLst>
          </p:cNvPr>
          <p:cNvGraphicFramePr>
            <a:graphicFrameLocks noGrp="1"/>
          </p:cNvGraphicFramePr>
          <p:nvPr>
            <p:ph type="tbl" sz="quarter" idx="13"/>
            <p:extLst>
              <p:ext uri="{D42A27DB-BD31-4B8C-83A1-F6EECF244321}">
                <p14:modId xmlns:p14="http://schemas.microsoft.com/office/powerpoint/2010/main" val="3579590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56839178"/>
                    </a:ext>
                  </a:extLst>
                </a:gridCol>
                <a:gridCol w="1645920">
                  <a:extLst>
                    <a:ext uri="{9D8B030D-6E8A-4147-A177-3AD203B41FA5}">
                      <a16:colId xmlns:a16="http://schemas.microsoft.com/office/drawing/2014/main" val="3684015210"/>
                    </a:ext>
                  </a:extLst>
                </a:gridCol>
                <a:gridCol w="1645920">
                  <a:extLst>
                    <a:ext uri="{9D8B030D-6E8A-4147-A177-3AD203B41FA5}">
                      <a16:colId xmlns:a16="http://schemas.microsoft.com/office/drawing/2014/main" val="212530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5750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620307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75787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67067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028764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87499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2357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37158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83320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77249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830767961"/>
                  </a:ext>
                </a:extLst>
              </a:tr>
            </a:tbl>
          </a:graphicData>
        </a:graphic>
      </p:graphicFrame>
      <p:sp>
        <p:nvSpPr>
          <p:cNvPr id="4" name="Text Placeholder 3">
            <a:extLst>
              <a:ext uri="{FF2B5EF4-FFF2-40B4-BE49-F238E27FC236}">
                <a16:creationId xmlns:a16="http://schemas.microsoft.com/office/drawing/2014/main" id="{CEECF2A8-DDD0-46C4-B144-7522BE98902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1082398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7BDB-D8C7-4E1B-AE7F-4D8A6A2DE61E}"/>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36E9543B-0351-4746-84CC-5700D0A34162}"/>
              </a:ext>
            </a:extLst>
          </p:cNvPr>
          <p:cNvGraphicFramePr>
            <a:graphicFrameLocks noGrp="1"/>
          </p:cNvGraphicFramePr>
          <p:nvPr>
            <p:ph type="tbl" sz="quarter" idx="13"/>
            <p:extLst>
              <p:ext uri="{D42A27DB-BD31-4B8C-83A1-F6EECF244321}">
                <p14:modId xmlns:p14="http://schemas.microsoft.com/office/powerpoint/2010/main" val="2292419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91658886"/>
                    </a:ext>
                  </a:extLst>
                </a:gridCol>
                <a:gridCol w="1645920">
                  <a:extLst>
                    <a:ext uri="{9D8B030D-6E8A-4147-A177-3AD203B41FA5}">
                      <a16:colId xmlns:a16="http://schemas.microsoft.com/office/drawing/2014/main" val="2113660055"/>
                    </a:ext>
                  </a:extLst>
                </a:gridCol>
                <a:gridCol w="1645920">
                  <a:extLst>
                    <a:ext uri="{9D8B030D-6E8A-4147-A177-3AD203B41FA5}">
                      <a16:colId xmlns:a16="http://schemas.microsoft.com/office/drawing/2014/main" val="268856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9442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65394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12831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6294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452473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38048104"/>
                  </a:ext>
                </a:extLst>
              </a:tr>
            </a:tbl>
          </a:graphicData>
        </a:graphic>
      </p:graphicFrame>
      <p:sp>
        <p:nvSpPr>
          <p:cNvPr id="4" name="Text Placeholder 3">
            <a:extLst>
              <a:ext uri="{FF2B5EF4-FFF2-40B4-BE49-F238E27FC236}">
                <a16:creationId xmlns:a16="http://schemas.microsoft.com/office/drawing/2014/main" id="{EC202962-C2DC-46B1-9B6E-17F16830394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578061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BE2BF-BE90-4A6B-AF28-466AD3981D30}"/>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E5C948A6-6C02-45FF-ABC5-C54EAA86E5D8}"/>
              </a:ext>
            </a:extLst>
          </p:cNvPr>
          <p:cNvGraphicFramePr>
            <a:graphicFrameLocks noGrp="1"/>
          </p:cNvGraphicFramePr>
          <p:nvPr>
            <p:ph type="chart" sz="quarter" idx="13"/>
            <p:extLst>
              <p:ext uri="{D42A27DB-BD31-4B8C-83A1-F6EECF244321}">
                <p14:modId xmlns:p14="http://schemas.microsoft.com/office/powerpoint/2010/main" val="784173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BD17FA-2C0A-49F5-98BC-73B15733E822}"/>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0B3FEC25-2569-43EC-BE8B-1CF708C612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3063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2B926-FC45-47E7-8BC6-B219308F2B5F}"/>
              </a:ext>
            </a:extLst>
          </p:cNvPr>
          <p:cNvSpPr>
            <a:spLocks noGrp="1"/>
          </p:cNvSpPr>
          <p:nvPr>
            <p:ph type="title"/>
          </p:nvPr>
        </p:nvSpPr>
        <p:spPr/>
        <p:txBody>
          <a:bodyPr/>
          <a:lstStyle/>
          <a:p>
            <a:r>
              <a:rPr lang="en-US"/>
              <a:t>Facebook Own Posts Table | SCS Dairy MY - 1 of 19</a:t>
            </a:r>
          </a:p>
        </p:txBody>
      </p:sp>
      <p:graphicFrame>
        <p:nvGraphicFramePr>
          <p:cNvPr id="5" name="Table Placeholder 4">
            <a:extLst>
              <a:ext uri="{FF2B5EF4-FFF2-40B4-BE49-F238E27FC236}">
                <a16:creationId xmlns:a16="http://schemas.microsoft.com/office/drawing/2014/main" id="{C72E9C95-EF2E-4E96-B446-0434FE2F3B10}"/>
              </a:ext>
            </a:extLst>
          </p:cNvPr>
          <p:cNvGraphicFramePr>
            <a:graphicFrameLocks noGrp="1"/>
          </p:cNvGraphicFramePr>
          <p:nvPr>
            <p:ph type="tbl" sz="quarter" idx="13"/>
            <p:extLst>
              <p:ext uri="{D42A27DB-BD31-4B8C-83A1-F6EECF244321}">
                <p14:modId xmlns:p14="http://schemas.microsoft.com/office/powerpoint/2010/main" val="3080651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5036707"/>
                    </a:ext>
                  </a:extLst>
                </a:gridCol>
                <a:gridCol w="822960">
                  <a:extLst>
                    <a:ext uri="{9D8B030D-6E8A-4147-A177-3AD203B41FA5}">
                      <a16:colId xmlns:a16="http://schemas.microsoft.com/office/drawing/2014/main" val="2179249100"/>
                    </a:ext>
                  </a:extLst>
                </a:gridCol>
                <a:gridCol w="822960">
                  <a:extLst>
                    <a:ext uri="{9D8B030D-6E8A-4147-A177-3AD203B41FA5}">
                      <a16:colId xmlns:a16="http://schemas.microsoft.com/office/drawing/2014/main" val="1937895896"/>
                    </a:ext>
                  </a:extLst>
                </a:gridCol>
                <a:gridCol w="822960">
                  <a:extLst>
                    <a:ext uri="{9D8B030D-6E8A-4147-A177-3AD203B41FA5}">
                      <a16:colId xmlns:a16="http://schemas.microsoft.com/office/drawing/2014/main" val="813115848"/>
                    </a:ext>
                  </a:extLst>
                </a:gridCol>
                <a:gridCol w="822960">
                  <a:extLst>
                    <a:ext uri="{9D8B030D-6E8A-4147-A177-3AD203B41FA5}">
                      <a16:colId xmlns:a16="http://schemas.microsoft.com/office/drawing/2014/main" val="2012777387"/>
                    </a:ext>
                  </a:extLst>
                </a:gridCol>
                <a:gridCol w="822960">
                  <a:extLst>
                    <a:ext uri="{9D8B030D-6E8A-4147-A177-3AD203B41FA5}">
                      <a16:colId xmlns:a16="http://schemas.microsoft.com/office/drawing/2014/main" val="4061603008"/>
                    </a:ext>
                  </a:extLst>
                </a:gridCol>
                <a:gridCol w="822960">
                  <a:extLst>
                    <a:ext uri="{9D8B030D-6E8A-4147-A177-3AD203B41FA5}">
                      <a16:colId xmlns:a16="http://schemas.microsoft.com/office/drawing/2014/main" val="3360446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916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- 2021-09-08 17:02:32</a:t>
                      </a:r>
                      <a:r>
                        <a:rPr kumimoji="0" lang="en-US" sz="1000" b="0" i="0" u="none" strike="noStrike" kern="1200" cap="none" spc="0" normalizeH="0" baseline="0" noProof="0">
                          <a:ln>
                            <a:noFill/>
                          </a:ln>
                          <a:solidFill>
                            <a:prstClr val="black"/>
                          </a:solidFill>
                          <a:effectLst/>
                          <a:uLnTx/>
                          <a:uFillTx/>
                          <a:latin typeface="+mn-lt"/>
                          <a:ea typeface="+mn-ea"/>
                          <a:cs typeface="+mn-cs"/>
                        </a:rPr>
                        <a:t>
 Join our Guess &amp; Win contest and stand a chance to win an amazing prize!
There is a flavour in our butter family that gives you a true taste of the Mediterranean. Can you guess what it is?
Hint: Rich in antioxidants and a good source of vitamin E.
To take part in our mini contest Like SCS Dairy MY Facebook page, tag 5 friends and share this post. Who knows you might be one of our lucky winners!
Only 3 winners will be selected to win an O' Cuisine square dish worth RM55! 3 prizes to be won!
Contest ends on 15 September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9878906"/>
                  </a:ext>
                </a:extLst>
              </a:tr>
            </a:tbl>
          </a:graphicData>
        </a:graphic>
      </p:graphicFrame>
      <p:sp>
        <p:nvSpPr>
          <p:cNvPr id="4" name="Text Placeholder 3">
            <a:extLst>
              <a:ext uri="{FF2B5EF4-FFF2-40B4-BE49-F238E27FC236}">
                <a16:creationId xmlns:a16="http://schemas.microsoft.com/office/drawing/2014/main" id="{1601DCE6-2537-493A-AC52-D50A843B471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861189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3B8E9-3BE4-4477-9D06-CC27B1F74561}"/>
              </a:ext>
            </a:extLst>
          </p:cNvPr>
          <p:cNvSpPr>
            <a:spLocks noGrp="1"/>
          </p:cNvSpPr>
          <p:nvPr>
            <p:ph type="title"/>
          </p:nvPr>
        </p:nvSpPr>
        <p:spPr/>
        <p:txBody>
          <a:bodyPr/>
          <a:lstStyle/>
          <a:p>
            <a:r>
              <a:rPr lang="en-US"/>
              <a:t>Facebook Own Posts Table | SCS Dairy MY - 2 of 19</a:t>
            </a:r>
          </a:p>
        </p:txBody>
      </p:sp>
      <p:graphicFrame>
        <p:nvGraphicFramePr>
          <p:cNvPr id="5" name="Table Placeholder 4">
            <a:extLst>
              <a:ext uri="{FF2B5EF4-FFF2-40B4-BE49-F238E27FC236}">
                <a16:creationId xmlns:a16="http://schemas.microsoft.com/office/drawing/2014/main" id="{4011EA2A-C14E-4AAF-A1BB-6B4FA83D0152}"/>
              </a:ext>
            </a:extLst>
          </p:cNvPr>
          <p:cNvGraphicFramePr>
            <a:graphicFrameLocks noGrp="1"/>
          </p:cNvGraphicFramePr>
          <p:nvPr>
            <p:ph type="tbl" sz="quarter" idx="13"/>
            <p:extLst>
              <p:ext uri="{D42A27DB-BD31-4B8C-83A1-F6EECF244321}">
                <p14:modId xmlns:p14="http://schemas.microsoft.com/office/powerpoint/2010/main" val="1559448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2048759"/>
                    </a:ext>
                  </a:extLst>
                </a:gridCol>
                <a:gridCol w="822960">
                  <a:extLst>
                    <a:ext uri="{9D8B030D-6E8A-4147-A177-3AD203B41FA5}">
                      <a16:colId xmlns:a16="http://schemas.microsoft.com/office/drawing/2014/main" val="2696293179"/>
                    </a:ext>
                  </a:extLst>
                </a:gridCol>
                <a:gridCol w="822960">
                  <a:extLst>
                    <a:ext uri="{9D8B030D-6E8A-4147-A177-3AD203B41FA5}">
                      <a16:colId xmlns:a16="http://schemas.microsoft.com/office/drawing/2014/main" val="256563826"/>
                    </a:ext>
                  </a:extLst>
                </a:gridCol>
                <a:gridCol w="822960">
                  <a:extLst>
                    <a:ext uri="{9D8B030D-6E8A-4147-A177-3AD203B41FA5}">
                      <a16:colId xmlns:a16="http://schemas.microsoft.com/office/drawing/2014/main" val="1845458956"/>
                    </a:ext>
                  </a:extLst>
                </a:gridCol>
                <a:gridCol w="822960">
                  <a:extLst>
                    <a:ext uri="{9D8B030D-6E8A-4147-A177-3AD203B41FA5}">
                      <a16:colId xmlns:a16="http://schemas.microsoft.com/office/drawing/2014/main" val="2865895890"/>
                    </a:ext>
                  </a:extLst>
                </a:gridCol>
                <a:gridCol w="822960">
                  <a:extLst>
                    <a:ext uri="{9D8B030D-6E8A-4147-A177-3AD203B41FA5}">
                      <a16:colId xmlns:a16="http://schemas.microsoft.com/office/drawing/2014/main" val="1069919504"/>
                    </a:ext>
                  </a:extLst>
                </a:gridCol>
                <a:gridCol w="822960">
                  <a:extLst>
                    <a:ext uri="{9D8B030D-6E8A-4147-A177-3AD203B41FA5}">
                      <a16:colId xmlns:a16="http://schemas.microsoft.com/office/drawing/2014/main" val="4142181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608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- 2021-09-17 17:02:00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contest post.
2. Answer the following question: Which SCS product can always be found in your fridge and why? 
3. Post your answers in the comment section.
4. Share our contest post and tag 5 friends. Only 3 lucky winners will be selected to win Supermarket Shopping vouchers worth RM50! 
Join now! Contest ends on 24 September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9565383"/>
                  </a:ext>
                </a:extLst>
              </a:tr>
            </a:tbl>
          </a:graphicData>
        </a:graphic>
      </p:graphicFrame>
      <p:sp>
        <p:nvSpPr>
          <p:cNvPr id="4" name="Text Placeholder 3">
            <a:extLst>
              <a:ext uri="{FF2B5EF4-FFF2-40B4-BE49-F238E27FC236}">
                <a16:creationId xmlns:a16="http://schemas.microsoft.com/office/drawing/2014/main" id="{D1FB97E0-46BE-4F21-9F30-4787F565ADD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3063675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089E4-20B1-45D1-B4D3-6CADA3A95710}"/>
              </a:ext>
            </a:extLst>
          </p:cNvPr>
          <p:cNvSpPr>
            <a:spLocks noGrp="1"/>
          </p:cNvSpPr>
          <p:nvPr>
            <p:ph type="title"/>
          </p:nvPr>
        </p:nvSpPr>
        <p:spPr/>
        <p:txBody>
          <a:bodyPr/>
          <a:lstStyle/>
          <a:p>
            <a:r>
              <a:rPr lang="en-US"/>
              <a:t>Facebook Own Posts Table | SCS Dairy MY - 3 of 19</a:t>
            </a:r>
          </a:p>
        </p:txBody>
      </p:sp>
      <p:graphicFrame>
        <p:nvGraphicFramePr>
          <p:cNvPr id="5" name="Table Placeholder 4">
            <a:extLst>
              <a:ext uri="{FF2B5EF4-FFF2-40B4-BE49-F238E27FC236}">
                <a16:creationId xmlns:a16="http://schemas.microsoft.com/office/drawing/2014/main" id="{074818D2-DF40-44FB-8644-347511CD0180}"/>
              </a:ext>
            </a:extLst>
          </p:cNvPr>
          <p:cNvGraphicFramePr>
            <a:graphicFrameLocks noGrp="1"/>
          </p:cNvGraphicFramePr>
          <p:nvPr>
            <p:ph type="tbl" sz="quarter" idx="13"/>
            <p:extLst>
              <p:ext uri="{D42A27DB-BD31-4B8C-83A1-F6EECF244321}">
                <p14:modId xmlns:p14="http://schemas.microsoft.com/office/powerpoint/2010/main" val="98036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6872129"/>
                    </a:ext>
                  </a:extLst>
                </a:gridCol>
                <a:gridCol w="822960">
                  <a:extLst>
                    <a:ext uri="{9D8B030D-6E8A-4147-A177-3AD203B41FA5}">
                      <a16:colId xmlns:a16="http://schemas.microsoft.com/office/drawing/2014/main" val="1167159869"/>
                    </a:ext>
                  </a:extLst>
                </a:gridCol>
                <a:gridCol w="822960">
                  <a:extLst>
                    <a:ext uri="{9D8B030D-6E8A-4147-A177-3AD203B41FA5}">
                      <a16:colId xmlns:a16="http://schemas.microsoft.com/office/drawing/2014/main" val="1175372406"/>
                    </a:ext>
                  </a:extLst>
                </a:gridCol>
                <a:gridCol w="822960">
                  <a:extLst>
                    <a:ext uri="{9D8B030D-6E8A-4147-A177-3AD203B41FA5}">
                      <a16:colId xmlns:a16="http://schemas.microsoft.com/office/drawing/2014/main" val="3319887335"/>
                    </a:ext>
                  </a:extLst>
                </a:gridCol>
                <a:gridCol w="822960">
                  <a:extLst>
                    <a:ext uri="{9D8B030D-6E8A-4147-A177-3AD203B41FA5}">
                      <a16:colId xmlns:a16="http://schemas.microsoft.com/office/drawing/2014/main" val="2113794925"/>
                    </a:ext>
                  </a:extLst>
                </a:gridCol>
                <a:gridCol w="822960">
                  <a:extLst>
                    <a:ext uri="{9D8B030D-6E8A-4147-A177-3AD203B41FA5}">
                      <a16:colId xmlns:a16="http://schemas.microsoft.com/office/drawing/2014/main" val="120431898"/>
                    </a:ext>
                  </a:extLst>
                </a:gridCol>
                <a:gridCol w="822960">
                  <a:extLst>
                    <a:ext uri="{9D8B030D-6E8A-4147-A177-3AD203B41FA5}">
                      <a16:colId xmlns:a16="http://schemas.microsoft.com/office/drawing/2014/main" val="1933673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674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- 2021-09-20 16:05:41</a:t>
                      </a:r>
                      <a:r>
                        <a:rPr kumimoji="0" lang="en-US" sz="1000" b="0" i="0" u="none" strike="noStrike" kern="1200" cap="none" spc="0" normalizeH="0" baseline="0" noProof="0">
                          <a:ln>
                            <a:noFill/>
                          </a:ln>
                          <a:solidFill>
                            <a:prstClr val="black"/>
                          </a:solidFill>
                          <a:effectLst/>
                          <a:uLnTx/>
                          <a:uFillTx/>
                          <a:latin typeface="+mn-lt"/>
                          <a:ea typeface="+mn-ea"/>
                          <a:cs typeface="+mn-cs"/>
                        </a:rPr>
                        <a:t>
 Join our Choose &amp; Win Contest! Tell us what would you pick out of the options given below and why?
a) Toast with SCS Butter
b) Bagel with SCS Cream Cheese
Share a creative snap of your favourite choice and post in the comments sections below! 3 most creative snaps will be selected and shared on SCS Dairy MY Facebook page!
3 winners to be selected, 3 prizes to be won. Contest ends on 27 September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3551057"/>
                  </a:ext>
                </a:extLst>
              </a:tr>
            </a:tbl>
          </a:graphicData>
        </a:graphic>
      </p:graphicFrame>
      <p:sp>
        <p:nvSpPr>
          <p:cNvPr id="4" name="Text Placeholder 3">
            <a:extLst>
              <a:ext uri="{FF2B5EF4-FFF2-40B4-BE49-F238E27FC236}">
                <a16:creationId xmlns:a16="http://schemas.microsoft.com/office/drawing/2014/main" id="{66A4544E-A38E-42BA-A07F-5A30175137D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634183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39028-AE98-4D40-A51B-F09CC4546F04}"/>
              </a:ext>
            </a:extLst>
          </p:cNvPr>
          <p:cNvSpPr>
            <a:spLocks noGrp="1"/>
          </p:cNvSpPr>
          <p:nvPr>
            <p:ph type="title"/>
          </p:nvPr>
        </p:nvSpPr>
        <p:spPr/>
        <p:txBody>
          <a:bodyPr/>
          <a:lstStyle/>
          <a:p>
            <a:r>
              <a:rPr lang="en-US"/>
              <a:t>Facebook Own Posts Table | SCS Dairy MY - 4 of 19</a:t>
            </a:r>
          </a:p>
        </p:txBody>
      </p:sp>
      <p:graphicFrame>
        <p:nvGraphicFramePr>
          <p:cNvPr id="5" name="Table Placeholder 4">
            <a:extLst>
              <a:ext uri="{FF2B5EF4-FFF2-40B4-BE49-F238E27FC236}">
                <a16:creationId xmlns:a16="http://schemas.microsoft.com/office/drawing/2014/main" id="{16EC69FA-4498-408E-BE51-47CA86F72CC8}"/>
              </a:ext>
            </a:extLst>
          </p:cNvPr>
          <p:cNvGraphicFramePr>
            <a:graphicFrameLocks noGrp="1"/>
          </p:cNvGraphicFramePr>
          <p:nvPr>
            <p:ph type="tbl" sz="quarter" idx="13"/>
            <p:extLst>
              <p:ext uri="{D42A27DB-BD31-4B8C-83A1-F6EECF244321}">
                <p14:modId xmlns:p14="http://schemas.microsoft.com/office/powerpoint/2010/main" val="1303485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68989926"/>
                    </a:ext>
                  </a:extLst>
                </a:gridCol>
                <a:gridCol w="822960">
                  <a:extLst>
                    <a:ext uri="{9D8B030D-6E8A-4147-A177-3AD203B41FA5}">
                      <a16:colId xmlns:a16="http://schemas.microsoft.com/office/drawing/2014/main" val="1224151807"/>
                    </a:ext>
                  </a:extLst>
                </a:gridCol>
                <a:gridCol w="822960">
                  <a:extLst>
                    <a:ext uri="{9D8B030D-6E8A-4147-A177-3AD203B41FA5}">
                      <a16:colId xmlns:a16="http://schemas.microsoft.com/office/drawing/2014/main" val="2713296547"/>
                    </a:ext>
                  </a:extLst>
                </a:gridCol>
                <a:gridCol w="822960">
                  <a:extLst>
                    <a:ext uri="{9D8B030D-6E8A-4147-A177-3AD203B41FA5}">
                      <a16:colId xmlns:a16="http://schemas.microsoft.com/office/drawing/2014/main" val="2860002721"/>
                    </a:ext>
                  </a:extLst>
                </a:gridCol>
                <a:gridCol w="822960">
                  <a:extLst>
                    <a:ext uri="{9D8B030D-6E8A-4147-A177-3AD203B41FA5}">
                      <a16:colId xmlns:a16="http://schemas.microsoft.com/office/drawing/2014/main" val="1898772784"/>
                    </a:ext>
                  </a:extLst>
                </a:gridCol>
                <a:gridCol w="822960">
                  <a:extLst>
                    <a:ext uri="{9D8B030D-6E8A-4147-A177-3AD203B41FA5}">
                      <a16:colId xmlns:a16="http://schemas.microsoft.com/office/drawing/2014/main" val="3766535722"/>
                    </a:ext>
                  </a:extLst>
                </a:gridCol>
                <a:gridCol w="822960">
                  <a:extLst>
                    <a:ext uri="{9D8B030D-6E8A-4147-A177-3AD203B41FA5}">
                      <a16:colId xmlns:a16="http://schemas.microsoft.com/office/drawing/2014/main" val="190180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851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- 2021-09-02 14:02:58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buttery cookies made with SCS Butter are rolled in shredded coconut then indented and filled with sweet pineapple jam. A treat you’ll love all year round!
Pineapple Coconut Thumbprint Cookies
Ingredients:
227g SCS Unsalted Butter, cold and diced into small cubes
160g pineapple preserves
1 tsp lemon zest
2 tsp fresh lemon juice
1 large egg mixed with 1.5 tsp water
150g shredded sweetened coconut
140g granulated sugar
1/2 tsp salt
1 tbsp real coconut extract
284g all-purpose flour
Instructions:
1. Preheat oven to 176°C. Lightly butter a rimmed baking sheet.
2. In a small mixing bowl gently stir together preserves, lemon zest and lemon juice, set aside. 
3. In a separate small bowl whisk together egg and water until well blended. Add coconut to a separate mixing bowl and set aside.
4. In the bowl of an electric stand mixer fitted with the paddle attachment, mix together SCS Butter, sugar and salt until combined. 
5. Mix in coconut extract then add flour and mix until combined. Scoop dough out 1 (even) tablespoon at a time and shape into balls. 
6. Roll each dough ball in egg mixture then in coconut mixture (gently press coconut into cookies to help it stick well). 
7. Transfer to a plate and make indentation in center with thumb, then fill each indentation with 1/2 tsp of the preserves mixture. 
8. Freeze 10 minutes or chill in refrigerator 30 minutes then remove 12 cookies from fridge at a time and transfer to baking sheet. 
9. Bake 17 - 19 minutes until coconut is golden brown on edges. Cool on pan several minutes then transfer to a wire rack to cool completely. 
10. Repeat with remaining cookies. Store in an airtight container.
Source: https://www.cookingclassy.com/pineapple-coconut-thumbprint-cookies/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361080"/>
                  </a:ext>
                </a:extLst>
              </a:tr>
            </a:tbl>
          </a:graphicData>
        </a:graphic>
      </p:graphicFrame>
      <p:sp>
        <p:nvSpPr>
          <p:cNvPr id="4" name="Text Placeholder 3">
            <a:extLst>
              <a:ext uri="{FF2B5EF4-FFF2-40B4-BE49-F238E27FC236}">
                <a16:creationId xmlns:a16="http://schemas.microsoft.com/office/drawing/2014/main" id="{B735B014-1BCA-464E-B9DD-BF985691901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268019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47C24-CF03-421E-988F-2F9226706203}"/>
              </a:ext>
            </a:extLst>
          </p:cNvPr>
          <p:cNvSpPr>
            <a:spLocks noGrp="1"/>
          </p:cNvSpPr>
          <p:nvPr>
            <p:ph type="title"/>
          </p:nvPr>
        </p:nvSpPr>
        <p:spPr/>
        <p:txBody>
          <a:bodyPr/>
          <a:lstStyle/>
          <a:p>
            <a:r>
              <a:rPr lang="en-US"/>
              <a:t>Facebook Own Posts Table | SCS Dairy MY - 5 of 19</a:t>
            </a:r>
          </a:p>
        </p:txBody>
      </p:sp>
      <p:graphicFrame>
        <p:nvGraphicFramePr>
          <p:cNvPr id="5" name="Table Placeholder 4">
            <a:extLst>
              <a:ext uri="{FF2B5EF4-FFF2-40B4-BE49-F238E27FC236}">
                <a16:creationId xmlns:a16="http://schemas.microsoft.com/office/drawing/2014/main" id="{21AF4843-126A-453F-9270-818C9ED4D840}"/>
              </a:ext>
            </a:extLst>
          </p:cNvPr>
          <p:cNvGraphicFramePr>
            <a:graphicFrameLocks noGrp="1"/>
          </p:cNvGraphicFramePr>
          <p:nvPr>
            <p:ph type="tbl" sz="quarter" idx="13"/>
            <p:extLst>
              <p:ext uri="{D42A27DB-BD31-4B8C-83A1-F6EECF244321}">
                <p14:modId xmlns:p14="http://schemas.microsoft.com/office/powerpoint/2010/main" val="1340747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35885238"/>
                    </a:ext>
                  </a:extLst>
                </a:gridCol>
                <a:gridCol w="822960">
                  <a:extLst>
                    <a:ext uri="{9D8B030D-6E8A-4147-A177-3AD203B41FA5}">
                      <a16:colId xmlns:a16="http://schemas.microsoft.com/office/drawing/2014/main" val="507311789"/>
                    </a:ext>
                  </a:extLst>
                </a:gridCol>
                <a:gridCol w="822960">
                  <a:extLst>
                    <a:ext uri="{9D8B030D-6E8A-4147-A177-3AD203B41FA5}">
                      <a16:colId xmlns:a16="http://schemas.microsoft.com/office/drawing/2014/main" val="604337772"/>
                    </a:ext>
                  </a:extLst>
                </a:gridCol>
                <a:gridCol w="822960">
                  <a:extLst>
                    <a:ext uri="{9D8B030D-6E8A-4147-A177-3AD203B41FA5}">
                      <a16:colId xmlns:a16="http://schemas.microsoft.com/office/drawing/2014/main" val="383305287"/>
                    </a:ext>
                  </a:extLst>
                </a:gridCol>
                <a:gridCol w="822960">
                  <a:extLst>
                    <a:ext uri="{9D8B030D-6E8A-4147-A177-3AD203B41FA5}">
                      <a16:colId xmlns:a16="http://schemas.microsoft.com/office/drawing/2014/main" val="3886920761"/>
                    </a:ext>
                  </a:extLst>
                </a:gridCol>
                <a:gridCol w="822960">
                  <a:extLst>
                    <a:ext uri="{9D8B030D-6E8A-4147-A177-3AD203B41FA5}">
                      <a16:colId xmlns:a16="http://schemas.microsoft.com/office/drawing/2014/main" val="2028243996"/>
                    </a:ext>
                  </a:extLst>
                </a:gridCol>
                <a:gridCol w="822960">
                  <a:extLst>
                    <a:ext uri="{9D8B030D-6E8A-4147-A177-3AD203B41FA5}">
                      <a16:colId xmlns:a16="http://schemas.microsoft.com/office/drawing/2014/main" val="384387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0148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- 2021-09-09 12:10:36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Quak Hooi Sian
Lee Xin Ling
Nicole Chiong
Kindly send us a Facebook message with the following details mentioned below before 15 September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1603027"/>
                  </a:ext>
                </a:extLst>
              </a:tr>
            </a:tbl>
          </a:graphicData>
        </a:graphic>
      </p:graphicFrame>
      <p:sp>
        <p:nvSpPr>
          <p:cNvPr id="4" name="Text Placeholder 3">
            <a:extLst>
              <a:ext uri="{FF2B5EF4-FFF2-40B4-BE49-F238E27FC236}">
                <a16:creationId xmlns:a16="http://schemas.microsoft.com/office/drawing/2014/main" id="{8791D08F-D704-42B4-A9F7-CB135F4E135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042584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6BC8E-5436-406F-8FD1-A6AFE33FF572}"/>
              </a:ext>
            </a:extLst>
          </p:cNvPr>
          <p:cNvSpPr>
            <a:spLocks noGrp="1"/>
          </p:cNvSpPr>
          <p:nvPr>
            <p:ph type="title"/>
          </p:nvPr>
        </p:nvSpPr>
        <p:spPr/>
        <p:txBody>
          <a:bodyPr/>
          <a:lstStyle/>
          <a:p>
            <a:r>
              <a:rPr lang="en-US"/>
              <a:t>Facebook Own Posts Table | SCS Dairy MY - 6 of 19</a:t>
            </a:r>
          </a:p>
        </p:txBody>
      </p:sp>
      <p:graphicFrame>
        <p:nvGraphicFramePr>
          <p:cNvPr id="5" name="Table Placeholder 4">
            <a:extLst>
              <a:ext uri="{FF2B5EF4-FFF2-40B4-BE49-F238E27FC236}">
                <a16:creationId xmlns:a16="http://schemas.microsoft.com/office/drawing/2014/main" id="{0733C83E-B908-4F7C-87A0-A3DBA53F61F3}"/>
              </a:ext>
            </a:extLst>
          </p:cNvPr>
          <p:cNvGraphicFramePr>
            <a:graphicFrameLocks noGrp="1"/>
          </p:cNvGraphicFramePr>
          <p:nvPr>
            <p:ph type="tbl" sz="quarter" idx="13"/>
            <p:extLst>
              <p:ext uri="{D42A27DB-BD31-4B8C-83A1-F6EECF244321}">
                <p14:modId xmlns:p14="http://schemas.microsoft.com/office/powerpoint/2010/main" val="2912955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8419595"/>
                    </a:ext>
                  </a:extLst>
                </a:gridCol>
                <a:gridCol w="822960">
                  <a:extLst>
                    <a:ext uri="{9D8B030D-6E8A-4147-A177-3AD203B41FA5}">
                      <a16:colId xmlns:a16="http://schemas.microsoft.com/office/drawing/2014/main" val="4198672010"/>
                    </a:ext>
                  </a:extLst>
                </a:gridCol>
                <a:gridCol w="822960">
                  <a:extLst>
                    <a:ext uri="{9D8B030D-6E8A-4147-A177-3AD203B41FA5}">
                      <a16:colId xmlns:a16="http://schemas.microsoft.com/office/drawing/2014/main" val="2111091820"/>
                    </a:ext>
                  </a:extLst>
                </a:gridCol>
                <a:gridCol w="822960">
                  <a:extLst>
                    <a:ext uri="{9D8B030D-6E8A-4147-A177-3AD203B41FA5}">
                      <a16:colId xmlns:a16="http://schemas.microsoft.com/office/drawing/2014/main" val="2371612668"/>
                    </a:ext>
                  </a:extLst>
                </a:gridCol>
                <a:gridCol w="822960">
                  <a:extLst>
                    <a:ext uri="{9D8B030D-6E8A-4147-A177-3AD203B41FA5}">
                      <a16:colId xmlns:a16="http://schemas.microsoft.com/office/drawing/2014/main" val="1733337345"/>
                    </a:ext>
                  </a:extLst>
                </a:gridCol>
                <a:gridCol w="822960">
                  <a:extLst>
                    <a:ext uri="{9D8B030D-6E8A-4147-A177-3AD203B41FA5}">
                      <a16:colId xmlns:a16="http://schemas.microsoft.com/office/drawing/2014/main" val="2666559292"/>
                    </a:ext>
                  </a:extLst>
                </a:gridCol>
                <a:gridCol w="822960">
                  <a:extLst>
                    <a:ext uri="{9D8B030D-6E8A-4147-A177-3AD203B41FA5}">
                      <a16:colId xmlns:a16="http://schemas.microsoft.com/office/drawing/2014/main" val="4138939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672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- 2021-09-06 18:35:20</a:t>
                      </a:r>
                      <a:r>
                        <a:rPr kumimoji="0" lang="en-US" sz="1000" b="0" i="0" u="none" strike="noStrike" kern="1200" cap="none" spc="0" normalizeH="0" baseline="0" noProof="0">
                          <a:ln>
                            <a:noFill/>
                          </a:ln>
                          <a:solidFill>
                            <a:prstClr val="black"/>
                          </a:solidFill>
                          <a:effectLst/>
                          <a:uLnTx/>
                          <a:uFillTx/>
                          <a:latin typeface="+mn-lt"/>
                          <a:ea typeface="+mn-ea"/>
                          <a:cs typeface="+mn-cs"/>
                        </a:rPr>
                        <a:t>
 Have you always wondered what is the difference between muffins and cupcakes? They look the same yet why do they have different names? In this post of Chef Siti Bakes with SCS Butter Series, Chef Siti Mastura has shared all the information about muffins and cupcakes. Plus she has also shared a delicious recipe! Read on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45749057"/>
                  </a:ext>
                </a:extLst>
              </a:tr>
            </a:tbl>
          </a:graphicData>
        </a:graphic>
      </p:graphicFrame>
      <p:sp>
        <p:nvSpPr>
          <p:cNvPr id="4" name="Text Placeholder 3">
            <a:extLst>
              <a:ext uri="{FF2B5EF4-FFF2-40B4-BE49-F238E27FC236}">
                <a16:creationId xmlns:a16="http://schemas.microsoft.com/office/drawing/2014/main" id="{8FD9FCCE-230E-4DCF-AF5F-A369D0271A6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425422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2DA9B-3905-4A37-AA3D-CFEC07B6BB75}"/>
              </a:ext>
            </a:extLst>
          </p:cNvPr>
          <p:cNvSpPr>
            <a:spLocks noGrp="1"/>
          </p:cNvSpPr>
          <p:nvPr>
            <p:ph type="title"/>
          </p:nvPr>
        </p:nvSpPr>
        <p:spPr/>
        <p:txBody>
          <a:bodyPr/>
          <a:lstStyle/>
          <a:p>
            <a:r>
              <a:rPr lang="en-US"/>
              <a:t>Facebook Own Posts Table | SCS Dairy MY - 7 of 19</a:t>
            </a:r>
          </a:p>
        </p:txBody>
      </p:sp>
      <p:graphicFrame>
        <p:nvGraphicFramePr>
          <p:cNvPr id="5" name="Table Placeholder 4">
            <a:extLst>
              <a:ext uri="{FF2B5EF4-FFF2-40B4-BE49-F238E27FC236}">
                <a16:creationId xmlns:a16="http://schemas.microsoft.com/office/drawing/2014/main" id="{704D095A-78CE-419D-97B1-4BD1CE712352}"/>
              </a:ext>
            </a:extLst>
          </p:cNvPr>
          <p:cNvGraphicFramePr>
            <a:graphicFrameLocks noGrp="1"/>
          </p:cNvGraphicFramePr>
          <p:nvPr>
            <p:ph type="tbl" sz="quarter" idx="13"/>
            <p:extLst>
              <p:ext uri="{D42A27DB-BD31-4B8C-83A1-F6EECF244321}">
                <p14:modId xmlns:p14="http://schemas.microsoft.com/office/powerpoint/2010/main" val="3257935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24692880"/>
                    </a:ext>
                  </a:extLst>
                </a:gridCol>
                <a:gridCol w="822960">
                  <a:extLst>
                    <a:ext uri="{9D8B030D-6E8A-4147-A177-3AD203B41FA5}">
                      <a16:colId xmlns:a16="http://schemas.microsoft.com/office/drawing/2014/main" val="234374485"/>
                    </a:ext>
                  </a:extLst>
                </a:gridCol>
                <a:gridCol w="822960">
                  <a:extLst>
                    <a:ext uri="{9D8B030D-6E8A-4147-A177-3AD203B41FA5}">
                      <a16:colId xmlns:a16="http://schemas.microsoft.com/office/drawing/2014/main" val="1793501837"/>
                    </a:ext>
                  </a:extLst>
                </a:gridCol>
                <a:gridCol w="822960">
                  <a:extLst>
                    <a:ext uri="{9D8B030D-6E8A-4147-A177-3AD203B41FA5}">
                      <a16:colId xmlns:a16="http://schemas.microsoft.com/office/drawing/2014/main" val="1604310415"/>
                    </a:ext>
                  </a:extLst>
                </a:gridCol>
                <a:gridCol w="822960">
                  <a:extLst>
                    <a:ext uri="{9D8B030D-6E8A-4147-A177-3AD203B41FA5}">
                      <a16:colId xmlns:a16="http://schemas.microsoft.com/office/drawing/2014/main" val="85754658"/>
                    </a:ext>
                  </a:extLst>
                </a:gridCol>
                <a:gridCol w="822960">
                  <a:extLst>
                    <a:ext uri="{9D8B030D-6E8A-4147-A177-3AD203B41FA5}">
                      <a16:colId xmlns:a16="http://schemas.microsoft.com/office/drawing/2014/main" val="1387681878"/>
                    </a:ext>
                  </a:extLst>
                </a:gridCol>
                <a:gridCol w="822960">
                  <a:extLst>
                    <a:ext uri="{9D8B030D-6E8A-4147-A177-3AD203B41FA5}">
                      <a16:colId xmlns:a16="http://schemas.microsoft.com/office/drawing/2014/main" val="3826303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610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- 2021-09-12 12:05:49</a:t>
                      </a:r>
                      <a:r>
                        <a:rPr kumimoji="0" lang="en-US" sz="1000" b="0" i="0" u="none" strike="noStrike" kern="1200" cap="none" spc="0" normalizeH="0" baseline="0" noProof="0">
                          <a:ln>
                            <a:noFill/>
                          </a:ln>
                          <a:solidFill>
                            <a:prstClr val="black"/>
                          </a:solidFill>
                          <a:effectLst/>
                          <a:uLnTx/>
                          <a:uFillTx/>
                          <a:latin typeface="+mn-lt"/>
                          <a:ea typeface="+mn-ea"/>
                          <a:cs typeface="+mn-cs"/>
                        </a:rPr>
                        <a:t>
 Homemade fudgy brownie bites filled with an easy two-ingredient caramel filling and topped with sea salt. These Salted Caramel Brownie Bites made with SCS Butter are the perfect mini dessert!
Salted Caramel Brownie Bites
Ingredients:
For the brownie bites:
115g SCS Unsalted Butter, melted and slightly cooled
200g granulated sugar
2 large eggs at room temperature
1 teaspoon vanilla extract
65g all-purpose flour 
45g unsweetened cocoa powder
1/4 teaspoon salt
For the caramel filling:
20 soft caramel candies, unwrapped
3 tablespoons heavy cream
Optional:
Sea salt for topping
Instructions for brownie bites:
1. Preheat the oven to 177°C. Spray a 24-count mini muffin pan with nonstick cooking spray and set aside.
2. In a large mixing bowl, mix together melted SCS Unsalted Butter and granulated sugar. 
3. Add in the eggs and vanilla extract and mix until well combined. 
4. Sift in the flour, cocoa powder, and salt and mix until just combined.
5. Evenly distribute the brownie batter between all 24 mini muffin cavities. Bake at 177°C for 12 to 15 minutes or until a toothpick inserted into the brownies comes out clean with just a few moist crumbs. 
6. Remove from the oven and gently press in the center of each brownie with the bottom of a measuring teaspoon. Transfer the pan to a wire rack and allow to cool in the pan for at least 45 minutes.
7. Remove the cooled brownie bites from the pan and place them back onto the wire rack.
To make the caramel filling:
1. Add the soft caramel candies and heavy cream to a large microwave safe bowl. Microwave in 20 to 30 seconds increments, making sure to stir well after each increment, until completely melted and smooth. Evenly distribute the caramel between all 24 brownie bites (about 1 teaspoon per brownie bite).
2. Allow to cool for at least 15 to 20 minutes so the caramel can firm up, then top with sea salt as desired.
Source: https://cucinadeyung.com/salted-caramel-brownie-bites-recipe/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6037545"/>
                  </a:ext>
                </a:extLst>
              </a:tr>
            </a:tbl>
          </a:graphicData>
        </a:graphic>
      </p:graphicFrame>
      <p:sp>
        <p:nvSpPr>
          <p:cNvPr id="4" name="Text Placeholder 3">
            <a:extLst>
              <a:ext uri="{FF2B5EF4-FFF2-40B4-BE49-F238E27FC236}">
                <a16:creationId xmlns:a16="http://schemas.microsoft.com/office/drawing/2014/main" id="{850E7D16-8C36-46C0-BBC8-DE749E94765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45465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DB211-3D78-4229-AD1B-74EBBA91D965}"/>
              </a:ext>
            </a:extLst>
          </p:cNvPr>
          <p:cNvSpPr>
            <a:spLocks noGrp="1"/>
          </p:cNvSpPr>
          <p:nvPr>
            <p:ph type="title"/>
          </p:nvPr>
        </p:nvSpPr>
        <p:spPr/>
        <p:txBody>
          <a:bodyPr/>
          <a:lstStyle/>
          <a:p>
            <a:r>
              <a:rPr lang="en-US"/>
              <a:t>Facebook Own Posts Table | SCS Dairy MY - 8 of 19</a:t>
            </a:r>
          </a:p>
        </p:txBody>
      </p:sp>
      <p:graphicFrame>
        <p:nvGraphicFramePr>
          <p:cNvPr id="5" name="Table Placeholder 4">
            <a:extLst>
              <a:ext uri="{FF2B5EF4-FFF2-40B4-BE49-F238E27FC236}">
                <a16:creationId xmlns:a16="http://schemas.microsoft.com/office/drawing/2014/main" id="{689FFF87-493C-421E-A8F2-41774AF247F7}"/>
              </a:ext>
            </a:extLst>
          </p:cNvPr>
          <p:cNvGraphicFramePr>
            <a:graphicFrameLocks noGrp="1"/>
          </p:cNvGraphicFramePr>
          <p:nvPr>
            <p:ph type="tbl" sz="quarter" idx="13"/>
            <p:extLst>
              <p:ext uri="{D42A27DB-BD31-4B8C-83A1-F6EECF244321}">
                <p14:modId xmlns:p14="http://schemas.microsoft.com/office/powerpoint/2010/main" val="1364312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59331"/>
                    </a:ext>
                  </a:extLst>
                </a:gridCol>
                <a:gridCol w="822960">
                  <a:extLst>
                    <a:ext uri="{9D8B030D-6E8A-4147-A177-3AD203B41FA5}">
                      <a16:colId xmlns:a16="http://schemas.microsoft.com/office/drawing/2014/main" val="3717460674"/>
                    </a:ext>
                  </a:extLst>
                </a:gridCol>
                <a:gridCol w="822960">
                  <a:extLst>
                    <a:ext uri="{9D8B030D-6E8A-4147-A177-3AD203B41FA5}">
                      <a16:colId xmlns:a16="http://schemas.microsoft.com/office/drawing/2014/main" val="1555491575"/>
                    </a:ext>
                  </a:extLst>
                </a:gridCol>
                <a:gridCol w="822960">
                  <a:extLst>
                    <a:ext uri="{9D8B030D-6E8A-4147-A177-3AD203B41FA5}">
                      <a16:colId xmlns:a16="http://schemas.microsoft.com/office/drawing/2014/main" val="587412318"/>
                    </a:ext>
                  </a:extLst>
                </a:gridCol>
                <a:gridCol w="822960">
                  <a:extLst>
                    <a:ext uri="{9D8B030D-6E8A-4147-A177-3AD203B41FA5}">
                      <a16:colId xmlns:a16="http://schemas.microsoft.com/office/drawing/2014/main" val="2866008753"/>
                    </a:ext>
                  </a:extLst>
                </a:gridCol>
                <a:gridCol w="822960">
                  <a:extLst>
                    <a:ext uri="{9D8B030D-6E8A-4147-A177-3AD203B41FA5}">
                      <a16:colId xmlns:a16="http://schemas.microsoft.com/office/drawing/2014/main" val="786752841"/>
                    </a:ext>
                  </a:extLst>
                </a:gridCol>
                <a:gridCol w="822960">
                  <a:extLst>
                    <a:ext uri="{9D8B030D-6E8A-4147-A177-3AD203B41FA5}">
                      <a16:colId xmlns:a16="http://schemas.microsoft.com/office/drawing/2014/main" val="2915132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60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- 2021-09-27 12:06:40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Kim Yit Lee
WaiFong Low
Chan Hong Yee
Kindly send us a Facebook message with the following details mentioned below before 2nd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6280590"/>
                  </a:ext>
                </a:extLst>
              </a:tr>
            </a:tbl>
          </a:graphicData>
        </a:graphic>
      </p:graphicFrame>
      <p:sp>
        <p:nvSpPr>
          <p:cNvPr id="4" name="Text Placeholder 3">
            <a:extLst>
              <a:ext uri="{FF2B5EF4-FFF2-40B4-BE49-F238E27FC236}">
                <a16:creationId xmlns:a16="http://schemas.microsoft.com/office/drawing/2014/main" id="{8160F33D-9EB9-493A-802A-6AE5BB93247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2428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A61D6-E44D-42D3-9756-041E798BBDB6}"/>
              </a:ext>
            </a:extLst>
          </p:cNvPr>
          <p:cNvSpPr>
            <a:spLocks noGrp="1"/>
          </p:cNvSpPr>
          <p:nvPr>
            <p:ph type="title"/>
          </p:nvPr>
        </p:nvSpPr>
        <p:spPr/>
        <p:txBody>
          <a:bodyPr/>
          <a:lstStyle/>
          <a:p>
            <a:r>
              <a:rPr lang="en-US"/>
              <a:t>Facebook Own Posts Table | SCS Dairy MY - 9 of 19</a:t>
            </a:r>
          </a:p>
        </p:txBody>
      </p:sp>
      <p:graphicFrame>
        <p:nvGraphicFramePr>
          <p:cNvPr id="5" name="Table Placeholder 4">
            <a:extLst>
              <a:ext uri="{FF2B5EF4-FFF2-40B4-BE49-F238E27FC236}">
                <a16:creationId xmlns:a16="http://schemas.microsoft.com/office/drawing/2014/main" id="{462E9B4B-23C0-4204-BE93-251BEE958AC4}"/>
              </a:ext>
            </a:extLst>
          </p:cNvPr>
          <p:cNvGraphicFramePr>
            <a:graphicFrameLocks noGrp="1"/>
          </p:cNvGraphicFramePr>
          <p:nvPr>
            <p:ph type="tbl" sz="quarter" idx="13"/>
            <p:extLst>
              <p:ext uri="{D42A27DB-BD31-4B8C-83A1-F6EECF244321}">
                <p14:modId xmlns:p14="http://schemas.microsoft.com/office/powerpoint/2010/main" val="3752819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8482219"/>
                    </a:ext>
                  </a:extLst>
                </a:gridCol>
                <a:gridCol w="822960">
                  <a:extLst>
                    <a:ext uri="{9D8B030D-6E8A-4147-A177-3AD203B41FA5}">
                      <a16:colId xmlns:a16="http://schemas.microsoft.com/office/drawing/2014/main" val="1353159829"/>
                    </a:ext>
                  </a:extLst>
                </a:gridCol>
                <a:gridCol w="822960">
                  <a:extLst>
                    <a:ext uri="{9D8B030D-6E8A-4147-A177-3AD203B41FA5}">
                      <a16:colId xmlns:a16="http://schemas.microsoft.com/office/drawing/2014/main" val="2906918797"/>
                    </a:ext>
                  </a:extLst>
                </a:gridCol>
                <a:gridCol w="822960">
                  <a:extLst>
                    <a:ext uri="{9D8B030D-6E8A-4147-A177-3AD203B41FA5}">
                      <a16:colId xmlns:a16="http://schemas.microsoft.com/office/drawing/2014/main" val="265077344"/>
                    </a:ext>
                  </a:extLst>
                </a:gridCol>
                <a:gridCol w="822960">
                  <a:extLst>
                    <a:ext uri="{9D8B030D-6E8A-4147-A177-3AD203B41FA5}">
                      <a16:colId xmlns:a16="http://schemas.microsoft.com/office/drawing/2014/main" val="198207689"/>
                    </a:ext>
                  </a:extLst>
                </a:gridCol>
                <a:gridCol w="822960">
                  <a:extLst>
                    <a:ext uri="{9D8B030D-6E8A-4147-A177-3AD203B41FA5}">
                      <a16:colId xmlns:a16="http://schemas.microsoft.com/office/drawing/2014/main" val="3820347845"/>
                    </a:ext>
                  </a:extLst>
                </a:gridCol>
                <a:gridCol w="822960">
                  <a:extLst>
                    <a:ext uri="{9D8B030D-6E8A-4147-A177-3AD203B41FA5}">
                      <a16:colId xmlns:a16="http://schemas.microsoft.com/office/drawing/2014/main" val="569087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9797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- 2021-09-14 14:02:26</a:t>
                      </a:r>
                      <a:r>
                        <a:rPr kumimoji="0" lang="en-US" sz="1000" b="0" i="0" u="none" strike="noStrike" kern="1200" cap="none" spc="0" normalizeH="0" baseline="0" noProof="0">
                          <a:ln>
                            <a:noFill/>
                          </a:ln>
                          <a:solidFill>
                            <a:prstClr val="black"/>
                          </a:solidFill>
                          <a:effectLst/>
                          <a:uLnTx/>
                          <a:uFillTx/>
                          <a:latin typeface="+mn-lt"/>
                          <a:ea typeface="+mn-ea"/>
                          <a:cs typeface="+mn-cs"/>
                        </a:rPr>
                        <a:t>
 The calling card for good butter is a high fat content, which translates into a rich, moist crumb when used to bake chocolate chip cookies, pound cakes, and breads. So when it comes to baking perfectly baked goods, SCS Butter is your best bet!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004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- 2021-09-25 13:02:34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contributes to the texture of baked goods through the aeration process. So when a recipe calls for creaming butter, let your mixer whip the butter for three minutes. During the creaming process, keep your mixer at a relatively low speed; mixing at high speed increases the possibility that the butter will heat up and lose its emulsion.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0346270"/>
                  </a:ext>
                </a:extLst>
              </a:tr>
            </a:tbl>
          </a:graphicData>
        </a:graphic>
      </p:graphicFrame>
      <p:sp>
        <p:nvSpPr>
          <p:cNvPr id="4" name="Text Placeholder 3">
            <a:extLst>
              <a:ext uri="{FF2B5EF4-FFF2-40B4-BE49-F238E27FC236}">
                <a16:creationId xmlns:a16="http://schemas.microsoft.com/office/drawing/2014/main" id="{89F2A6BB-141A-461A-BC47-B2A2844F2C5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973574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02A63-3D7A-4B7F-B2FB-EB55DB8B18B8}"/>
              </a:ext>
            </a:extLst>
          </p:cNvPr>
          <p:cNvSpPr>
            <a:spLocks noGrp="1"/>
          </p:cNvSpPr>
          <p:nvPr>
            <p:ph type="title"/>
          </p:nvPr>
        </p:nvSpPr>
        <p:spPr/>
        <p:txBody>
          <a:bodyPr/>
          <a:lstStyle/>
          <a:p>
            <a:r>
              <a:rPr lang="en-US"/>
              <a:t>Facebook Own Posts Table | SCS Dairy MY - 10 of 19</a:t>
            </a:r>
          </a:p>
        </p:txBody>
      </p:sp>
      <p:graphicFrame>
        <p:nvGraphicFramePr>
          <p:cNvPr id="5" name="Table Placeholder 4">
            <a:extLst>
              <a:ext uri="{FF2B5EF4-FFF2-40B4-BE49-F238E27FC236}">
                <a16:creationId xmlns:a16="http://schemas.microsoft.com/office/drawing/2014/main" id="{3D820D1F-9D00-4DE6-8295-0BEB659B4B35}"/>
              </a:ext>
            </a:extLst>
          </p:cNvPr>
          <p:cNvGraphicFramePr>
            <a:graphicFrameLocks noGrp="1"/>
          </p:cNvGraphicFramePr>
          <p:nvPr>
            <p:ph type="tbl" sz="quarter" idx="13"/>
            <p:extLst>
              <p:ext uri="{D42A27DB-BD31-4B8C-83A1-F6EECF244321}">
                <p14:modId xmlns:p14="http://schemas.microsoft.com/office/powerpoint/2010/main" val="276038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8447396"/>
                    </a:ext>
                  </a:extLst>
                </a:gridCol>
                <a:gridCol w="822960">
                  <a:extLst>
                    <a:ext uri="{9D8B030D-6E8A-4147-A177-3AD203B41FA5}">
                      <a16:colId xmlns:a16="http://schemas.microsoft.com/office/drawing/2014/main" val="4124584259"/>
                    </a:ext>
                  </a:extLst>
                </a:gridCol>
                <a:gridCol w="822960">
                  <a:extLst>
                    <a:ext uri="{9D8B030D-6E8A-4147-A177-3AD203B41FA5}">
                      <a16:colId xmlns:a16="http://schemas.microsoft.com/office/drawing/2014/main" val="1583902414"/>
                    </a:ext>
                  </a:extLst>
                </a:gridCol>
                <a:gridCol w="822960">
                  <a:extLst>
                    <a:ext uri="{9D8B030D-6E8A-4147-A177-3AD203B41FA5}">
                      <a16:colId xmlns:a16="http://schemas.microsoft.com/office/drawing/2014/main" val="3043061608"/>
                    </a:ext>
                  </a:extLst>
                </a:gridCol>
                <a:gridCol w="822960">
                  <a:extLst>
                    <a:ext uri="{9D8B030D-6E8A-4147-A177-3AD203B41FA5}">
                      <a16:colId xmlns:a16="http://schemas.microsoft.com/office/drawing/2014/main" val="1833627246"/>
                    </a:ext>
                  </a:extLst>
                </a:gridCol>
                <a:gridCol w="822960">
                  <a:extLst>
                    <a:ext uri="{9D8B030D-6E8A-4147-A177-3AD203B41FA5}">
                      <a16:colId xmlns:a16="http://schemas.microsoft.com/office/drawing/2014/main" val="2116333065"/>
                    </a:ext>
                  </a:extLst>
                </a:gridCol>
                <a:gridCol w="822960">
                  <a:extLst>
                    <a:ext uri="{9D8B030D-6E8A-4147-A177-3AD203B41FA5}">
                      <a16:colId xmlns:a16="http://schemas.microsoft.com/office/drawing/2014/main" val="129929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856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- 2021-09-15 12:27:30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Siti's Sweet Kitchen
Koay Weng Meng
Kindly send us a Facebook message with the following details mentioned below before 20 September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0491654"/>
                  </a:ext>
                </a:extLst>
              </a:tr>
            </a:tbl>
          </a:graphicData>
        </a:graphic>
      </p:graphicFrame>
      <p:sp>
        <p:nvSpPr>
          <p:cNvPr id="4" name="Text Placeholder 3">
            <a:extLst>
              <a:ext uri="{FF2B5EF4-FFF2-40B4-BE49-F238E27FC236}">
                <a16:creationId xmlns:a16="http://schemas.microsoft.com/office/drawing/2014/main" id="{30B4F5F0-C955-4DCA-9C6C-082308919DB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83940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49052-D247-45DE-960B-11A9DDA9F92A}"/>
              </a:ext>
            </a:extLst>
          </p:cNvPr>
          <p:cNvSpPr>
            <a:spLocks noGrp="1"/>
          </p:cNvSpPr>
          <p:nvPr>
            <p:ph type="title"/>
          </p:nvPr>
        </p:nvSpPr>
        <p:spPr/>
        <p:txBody>
          <a:bodyPr/>
          <a:lstStyle/>
          <a:p>
            <a:r>
              <a:rPr lang="en-US"/>
              <a:t>Facebook Own Posts Table | SCS Dairy MY - 11 of 19</a:t>
            </a:r>
          </a:p>
        </p:txBody>
      </p:sp>
      <p:graphicFrame>
        <p:nvGraphicFramePr>
          <p:cNvPr id="5" name="Table Placeholder 4">
            <a:extLst>
              <a:ext uri="{FF2B5EF4-FFF2-40B4-BE49-F238E27FC236}">
                <a16:creationId xmlns:a16="http://schemas.microsoft.com/office/drawing/2014/main" id="{A36C2059-1EA9-474C-9DF0-8511CA360D08}"/>
              </a:ext>
            </a:extLst>
          </p:cNvPr>
          <p:cNvGraphicFramePr>
            <a:graphicFrameLocks noGrp="1"/>
          </p:cNvGraphicFramePr>
          <p:nvPr>
            <p:ph type="tbl" sz="quarter" idx="13"/>
            <p:extLst>
              <p:ext uri="{D42A27DB-BD31-4B8C-83A1-F6EECF244321}">
                <p14:modId xmlns:p14="http://schemas.microsoft.com/office/powerpoint/2010/main" val="3636716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19146503"/>
                    </a:ext>
                  </a:extLst>
                </a:gridCol>
                <a:gridCol w="822960">
                  <a:extLst>
                    <a:ext uri="{9D8B030D-6E8A-4147-A177-3AD203B41FA5}">
                      <a16:colId xmlns:a16="http://schemas.microsoft.com/office/drawing/2014/main" val="628821895"/>
                    </a:ext>
                  </a:extLst>
                </a:gridCol>
                <a:gridCol w="822960">
                  <a:extLst>
                    <a:ext uri="{9D8B030D-6E8A-4147-A177-3AD203B41FA5}">
                      <a16:colId xmlns:a16="http://schemas.microsoft.com/office/drawing/2014/main" val="3862939356"/>
                    </a:ext>
                  </a:extLst>
                </a:gridCol>
                <a:gridCol w="822960">
                  <a:extLst>
                    <a:ext uri="{9D8B030D-6E8A-4147-A177-3AD203B41FA5}">
                      <a16:colId xmlns:a16="http://schemas.microsoft.com/office/drawing/2014/main" val="516517247"/>
                    </a:ext>
                  </a:extLst>
                </a:gridCol>
                <a:gridCol w="822960">
                  <a:extLst>
                    <a:ext uri="{9D8B030D-6E8A-4147-A177-3AD203B41FA5}">
                      <a16:colId xmlns:a16="http://schemas.microsoft.com/office/drawing/2014/main" val="1814665163"/>
                    </a:ext>
                  </a:extLst>
                </a:gridCol>
                <a:gridCol w="822960">
                  <a:extLst>
                    <a:ext uri="{9D8B030D-6E8A-4147-A177-3AD203B41FA5}">
                      <a16:colId xmlns:a16="http://schemas.microsoft.com/office/drawing/2014/main" val="359698030"/>
                    </a:ext>
                  </a:extLst>
                </a:gridCol>
                <a:gridCol w="822960">
                  <a:extLst>
                    <a:ext uri="{9D8B030D-6E8A-4147-A177-3AD203B41FA5}">
                      <a16:colId xmlns:a16="http://schemas.microsoft.com/office/drawing/2014/main" val="4156883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669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- 2021-09-15 17:02:47</a:t>
                      </a:r>
                      <a:r>
                        <a:rPr kumimoji="0" lang="en-US" sz="1000" b="0" i="0" u="none" strike="noStrike" kern="1200" cap="none" spc="0" normalizeH="0" baseline="0" noProof="0">
                          <a:ln>
                            <a:noFill/>
                          </a:ln>
                          <a:solidFill>
                            <a:prstClr val="black"/>
                          </a:solidFill>
                          <a:effectLst/>
                          <a:uLnTx/>
                          <a:uFillTx/>
                          <a:latin typeface="+mn-lt"/>
                          <a:ea typeface="+mn-ea"/>
                          <a:cs typeface="+mn-cs"/>
                        </a:rPr>
                        <a:t>
 Instead of attempting to level out your cake layers after they've been baked, try this trick! Soak and then wring out tea towels and wrap them around the outside of your cake pans before placing them in the oven. Alternatively, you can also use cake strips.
They will insulate the sides of the cake pan and cause your cake layers to rise evenly.
#SCStip #SCSButter #premiumbutter #ButterIsBetter #SCSDoubleChurn
Image source: www.rosebakes.com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7424198"/>
                  </a:ext>
                </a:extLst>
              </a:tr>
            </a:tbl>
          </a:graphicData>
        </a:graphic>
      </p:graphicFrame>
      <p:sp>
        <p:nvSpPr>
          <p:cNvPr id="4" name="Text Placeholder 3">
            <a:extLst>
              <a:ext uri="{FF2B5EF4-FFF2-40B4-BE49-F238E27FC236}">
                <a16:creationId xmlns:a16="http://schemas.microsoft.com/office/drawing/2014/main" id="{68ABE397-12A4-491D-BD81-C7056BAC1D0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060802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C4097-DA61-479F-8A1B-6C083D17CDDB}"/>
              </a:ext>
            </a:extLst>
          </p:cNvPr>
          <p:cNvSpPr>
            <a:spLocks noGrp="1"/>
          </p:cNvSpPr>
          <p:nvPr>
            <p:ph type="title"/>
          </p:nvPr>
        </p:nvSpPr>
        <p:spPr/>
        <p:txBody>
          <a:bodyPr/>
          <a:lstStyle/>
          <a:p>
            <a:r>
              <a:rPr lang="en-US"/>
              <a:t>Facebook Own Posts Table | SCS Dairy MY - 12 of 19</a:t>
            </a:r>
          </a:p>
        </p:txBody>
      </p:sp>
      <p:graphicFrame>
        <p:nvGraphicFramePr>
          <p:cNvPr id="5" name="Table Placeholder 4">
            <a:extLst>
              <a:ext uri="{FF2B5EF4-FFF2-40B4-BE49-F238E27FC236}">
                <a16:creationId xmlns:a16="http://schemas.microsoft.com/office/drawing/2014/main" id="{249D2946-4DDE-488B-A4F5-A03B6B518A9A}"/>
              </a:ext>
            </a:extLst>
          </p:cNvPr>
          <p:cNvGraphicFramePr>
            <a:graphicFrameLocks noGrp="1"/>
          </p:cNvGraphicFramePr>
          <p:nvPr>
            <p:ph type="tbl" sz="quarter" idx="13"/>
            <p:extLst>
              <p:ext uri="{D42A27DB-BD31-4B8C-83A1-F6EECF244321}">
                <p14:modId xmlns:p14="http://schemas.microsoft.com/office/powerpoint/2010/main" val="32754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67158462"/>
                    </a:ext>
                  </a:extLst>
                </a:gridCol>
                <a:gridCol w="822960">
                  <a:extLst>
                    <a:ext uri="{9D8B030D-6E8A-4147-A177-3AD203B41FA5}">
                      <a16:colId xmlns:a16="http://schemas.microsoft.com/office/drawing/2014/main" val="2302258615"/>
                    </a:ext>
                  </a:extLst>
                </a:gridCol>
                <a:gridCol w="822960">
                  <a:extLst>
                    <a:ext uri="{9D8B030D-6E8A-4147-A177-3AD203B41FA5}">
                      <a16:colId xmlns:a16="http://schemas.microsoft.com/office/drawing/2014/main" val="110401203"/>
                    </a:ext>
                  </a:extLst>
                </a:gridCol>
                <a:gridCol w="822960">
                  <a:extLst>
                    <a:ext uri="{9D8B030D-6E8A-4147-A177-3AD203B41FA5}">
                      <a16:colId xmlns:a16="http://schemas.microsoft.com/office/drawing/2014/main" val="2959387108"/>
                    </a:ext>
                  </a:extLst>
                </a:gridCol>
                <a:gridCol w="822960">
                  <a:extLst>
                    <a:ext uri="{9D8B030D-6E8A-4147-A177-3AD203B41FA5}">
                      <a16:colId xmlns:a16="http://schemas.microsoft.com/office/drawing/2014/main" val="2959594279"/>
                    </a:ext>
                  </a:extLst>
                </a:gridCol>
                <a:gridCol w="822960">
                  <a:extLst>
                    <a:ext uri="{9D8B030D-6E8A-4147-A177-3AD203B41FA5}">
                      <a16:colId xmlns:a16="http://schemas.microsoft.com/office/drawing/2014/main" val="1665676726"/>
                    </a:ext>
                  </a:extLst>
                </a:gridCol>
                <a:gridCol w="822960">
                  <a:extLst>
                    <a:ext uri="{9D8B030D-6E8A-4147-A177-3AD203B41FA5}">
                      <a16:colId xmlns:a16="http://schemas.microsoft.com/office/drawing/2014/main" val="32666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262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- 2021-09-10 17:03:54</a:t>
                      </a:r>
                      <a:r>
                        <a:rPr kumimoji="0" lang="en-US" sz="1000" b="0" i="0" u="none" strike="noStrike" kern="1200" cap="none" spc="0" normalizeH="0" baseline="0" noProof="0">
                          <a:ln>
                            <a:noFill/>
                          </a:ln>
                          <a:solidFill>
                            <a:prstClr val="black"/>
                          </a:solidFill>
                          <a:effectLst/>
                          <a:uLnTx/>
                          <a:uFillTx/>
                          <a:latin typeface="+mn-lt"/>
                          <a:ea typeface="+mn-ea"/>
                          <a:cs typeface="+mn-cs"/>
                        </a:rPr>
                        <a:t>
 “SCS Butter ensures that its consumers get the BEST quality, taste and outcome as the ingredients are carefully selected. The fresh, buttery taste leaves its fans craving for more!”
Koms Sashwanth - SCS Fan
We are grateful to our fans for trusting 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3989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- 2021-09-06 17:04:54</a:t>
                      </a:r>
                      <a:r>
                        <a:rPr kumimoji="0" lang="en-US" sz="1000" b="0" i="0" u="none" strike="noStrike" kern="1200" cap="none" spc="0" normalizeH="0" baseline="0" noProof="0">
                          <a:ln>
                            <a:noFill/>
                          </a:ln>
                          <a:solidFill>
                            <a:prstClr val="black"/>
                          </a:solidFill>
                          <a:effectLst/>
                          <a:uLnTx/>
                          <a:uFillTx/>
                          <a:latin typeface="+mn-lt"/>
                          <a:ea typeface="+mn-ea"/>
                          <a:cs typeface="+mn-cs"/>
                        </a:rPr>
                        <a:t>
 When making brioche and other rich breads, add the butter last. Fat bonds to gluten proteins, preventing them from bonding to each other, so adding it later gives the gluten network a chance to develop, ensuring the structure of the final product.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5829561"/>
                  </a:ext>
                </a:extLst>
              </a:tr>
            </a:tbl>
          </a:graphicData>
        </a:graphic>
      </p:graphicFrame>
      <p:sp>
        <p:nvSpPr>
          <p:cNvPr id="4" name="Text Placeholder 3">
            <a:extLst>
              <a:ext uri="{FF2B5EF4-FFF2-40B4-BE49-F238E27FC236}">
                <a16:creationId xmlns:a16="http://schemas.microsoft.com/office/drawing/2014/main" id="{928E24F3-091B-48A3-8420-4AA00B3F020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250297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72575-E95B-4740-961D-9FEDB99CDD5E}"/>
              </a:ext>
            </a:extLst>
          </p:cNvPr>
          <p:cNvSpPr>
            <a:spLocks noGrp="1"/>
          </p:cNvSpPr>
          <p:nvPr>
            <p:ph type="title"/>
          </p:nvPr>
        </p:nvSpPr>
        <p:spPr/>
        <p:txBody>
          <a:bodyPr/>
          <a:lstStyle/>
          <a:p>
            <a:r>
              <a:rPr lang="en-US"/>
              <a:t>Facebook Own Posts Table | SCS Dairy MY - 13 of 19</a:t>
            </a:r>
          </a:p>
        </p:txBody>
      </p:sp>
      <p:graphicFrame>
        <p:nvGraphicFramePr>
          <p:cNvPr id="5" name="Table Placeholder 4">
            <a:extLst>
              <a:ext uri="{FF2B5EF4-FFF2-40B4-BE49-F238E27FC236}">
                <a16:creationId xmlns:a16="http://schemas.microsoft.com/office/drawing/2014/main" id="{D24BB166-35C2-409C-8448-EA821F769A1F}"/>
              </a:ext>
            </a:extLst>
          </p:cNvPr>
          <p:cNvGraphicFramePr>
            <a:graphicFrameLocks noGrp="1"/>
          </p:cNvGraphicFramePr>
          <p:nvPr>
            <p:ph type="tbl" sz="quarter" idx="13"/>
            <p:extLst>
              <p:ext uri="{D42A27DB-BD31-4B8C-83A1-F6EECF244321}">
                <p14:modId xmlns:p14="http://schemas.microsoft.com/office/powerpoint/2010/main" val="182265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9509297"/>
                    </a:ext>
                  </a:extLst>
                </a:gridCol>
                <a:gridCol w="822960">
                  <a:extLst>
                    <a:ext uri="{9D8B030D-6E8A-4147-A177-3AD203B41FA5}">
                      <a16:colId xmlns:a16="http://schemas.microsoft.com/office/drawing/2014/main" val="814126537"/>
                    </a:ext>
                  </a:extLst>
                </a:gridCol>
                <a:gridCol w="822960">
                  <a:extLst>
                    <a:ext uri="{9D8B030D-6E8A-4147-A177-3AD203B41FA5}">
                      <a16:colId xmlns:a16="http://schemas.microsoft.com/office/drawing/2014/main" val="3307902105"/>
                    </a:ext>
                  </a:extLst>
                </a:gridCol>
                <a:gridCol w="822960">
                  <a:extLst>
                    <a:ext uri="{9D8B030D-6E8A-4147-A177-3AD203B41FA5}">
                      <a16:colId xmlns:a16="http://schemas.microsoft.com/office/drawing/2014/main" val="1218970585"/>
                    </a:ext>
                  </a:extLst>
                </a:gridCol>
                <a:gridCol w="822960">
                  <a:extLst>
                    <a:ext uri="{9D8B030D-6E8A-4147-A177-3AD203B41FA5}">
                      <a16:colId xmlns:a16="http://schemas.microsoft.com/office/drawing/2014/main" val="380316930"/>
                    </a:ext>
                  </a:extLst>
                </a:gridCol>
                <a:gridCol w="822960">
                  <a:extLst>
                    <a:ext uri="{9D8B030D-6E8A-4147-A177-3AD203B41FA5}">
                      <a16:colId xmlns:a16="http://schemas.microsoft.com/office/drawing/2014/main" val="598988009"/>
                    </a:ext>
                  </a:extLst>
                </a:gridCol>
                <a:gridCol w="822960">
                  <a:extLst>
                    <a:ext uri="{9D8B030D-6E8A-4147-A177-3AD203B41FA5}">
                      <a16:colId xmlns:a16="http://schemas.microsoft.com/office/drawing/2014/main" val="117380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3759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- 2021-09-08 19:09:48</a:t>
                      </a:r>
                      <a:r>
                        <a:rPr kumimoji="0" lang="en-US" sz="1000" b="0" i="0" u="none" strike="noStrike" kern="1200" cap="none" spc="0" normalizeH="0" baseline="0" noProof="0">
                          <a:ln>
                            <a:noFill/>
                          </a:ln>
                          <a:solidFill>
                            <a:prstClr val="black"/>
                          </a:solidFill>
                          <a:effectLst/>
                          <a:uLnTx/>
                          <a:uFillTx/>
                          <a:latin typeface="+mn-lt"/>
                          <a:ea typeface="+mn-ea"/>
                          <a:cs typeface="+mn-cs"/>
                        </a:rPr>
                        <a:t>
 🎉 Are you all set for SCS Lazada 9.9 Sale? Here is your chance to get up to 30% OFF all your favourite SCS products!🎉😱 
Make the most of this awesome opportunity to stock up on all the SCS products you love! And FREE DELIVERY with purchases above RM50!
Add to cart now and check out on 9.9! 👉 https://bit.ly/SCSMYLazada
Prices are valid from 9-11 September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50427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- 2021-09-19 12:04:02</a:t>
                      </a:r>
                      <a:r>
                        <a:rPr kumimoji="0" lang="en-US" sz="1000" b="0" i="0" u="none" strike="noStrike" kern="1200" cap="none" spc="0" normalizeH="0" baseline="0" noProof="0">
                          <a:ln>
                            <a:noFill/>
                          </a:ln>
                          <a:solidFill>
                            <a:prstClr val="black"/>
                          </a:solidFill>
                          <a:effectLst/>
                          <a:uLnTx/>
                          <a:uFillTx/>
                          <a:latin typeface="+mn-lt"/>
                          <a:ea typeface="+mn-ea"/>
                          <a:cs typeface="+mn-cs"/>
                        </a:rPr>
                        <a:t>
 “SCS Butter gives the perfect start to my day because it makes my cupcakes taste delicious and irresistible! Me and my children can enjoy the delicious cupcakes as our breakfast to kickstart the day!”
Maggie MG - Avid Baker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0956093"/>
                  </a:ext>
                </a:extLst>
              </a:tr>
            </a:tbl>
          </a:graphicData>
        </a:graphic>
      </p:graphicFrame>
      <p:sp>
        <p:nvSpPr>
          <p:cNvPr id="4" name="Text Placeholder 3">
            <a:extLst>
              <a:ext uri="{FF2B5EF4-FFF2-40B4-BE49-F238E27FC236}">
                <a16:creationId xmlns:a16="http://schemas.microsoft.com/office/drawing/2014/main" id="{2EF10EB7-0FA4-45BC-B648-EC4EA9B5010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963171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C4617-9E85-452F-8C67-EFDCB4C1D638}"/>
              </a:ext>
            </a:extLst>
          </p:cNvPr>
          <p:cNvSpPr>
            <a:spLocks noGrp="1"/>
          </p:cNvSpPr>
          <p:nvPr>
            <p:ph type="title"/>
          </p:nvPr>
        </p:nvSpPr>
        <p:spPr/>
        <p:txBody>
          <a:bodyPr/>
          <a:lstStyle/>
          <a:p>
            <a:r>
              <a:rPr lang="en-US"/>
              <a:t>Facebook Own Posts Table | SCS Dairy MY - 14 of 19</a:t>
            </a:r>
          </a:p>
        </p:txBody>
      </p:sp>
      <p:graphicFrame>
        <p:nvGraphicFramePr>
          <p:cNvPr id="5" name="Table Placeholder 4">
            <a:extLst>
              <a:ext uri="{FF2B5EF4-FFF2-40B4-BE49-F238E27FC236}">
                <a16:creationId xmlns:a16="http://schemas.microsoft.com/office/drawing/2014/main" id="{2AC48705-1605-410E-8F1E-3494251BBF25}"/>
              </a:ext>
            </a:extLst>
          </p:cNvPr>
          <p:cNvGraphicFramePr>
            <a:graphicFrameLocks noGrp="1"/>
          </p:cNvGraphicFramePr>
          <p:nvPr>
            <p:ph type="tbl" sz="quarter" idx="13"/>
            <p:extLst>
              <p:ext uri="{D42A27DB-BD31-4B8C-83A1-F6EECF244321}">
                <p14:modId xmlns:p14="http://schemas.microsoft.com/office/powerpoint/2010/main" val="4113787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4679717"/>
                    </a:ext>
                  </a:extLst>
                </a:gridCol>
                <a:gridCol w="822960">
                  <a:extLst>
                    <a:ext uri="{9D8B030D-6E8A-4147-A177-3AD203B41FA5}">
                      <a16:colId xmlns:a16="http://schemas.microsoft.com/office/drawing/2014/main" val="2533237232"/>
                    </a:ext>
                  </a:extLst>
                </a:gridCol>
                <a:gridCol w="822960">
                  <a:extLst>
                    <a:ext uri="{9D8B030D-6E8A-4147-A177-3AD203B41FA5}">
                      <a16:colId xmlns:a16="http://schemas.microsoft.com/office/drawing/2014/main" val="3137127568"/>
                    </a:ext>
                  </a:extLst>
                </a:gridCol>
                <a:gridCol w="822960">
                  <a:extLst>
                    <a:ext uri="{9D8B030D-6E8A-4147-A177-3AD203B41FA5}">
                      <a16:colId xmlns:a16="http://schemas.microsoft.com/office/drawing/2014/main" val="1975269086"/>
                    </a:ext>
                  </a:extLst>
                </a:gridCol>
                <a:gridCol w="822960">
                  <a:extLst>
                    <a:ext uri="{9D8B030D-6E8A-4147-A177-3AD203B41FA5}">
                      <a16:colId xmlns:a16="http://schemas.microsoft.com/office/drawing/2014/main" val="3764929801"/>
                    </a:ext>
                  </a:extLst>
                </a:gridCol>
                <a:gridCol w="822960">
                  <a:extLst>
                    <a:ext uri="{9D8B030D-6E8A-4147-A177-3AD203B41FA5}">
                      <a16:colId xmlns:a16="http://schemas.microsoft.com/office/drawing/2014/main" val="850294905"/>
                    </a:ext>
                  </a:extLst>
                </a:gridCol>
                <a:gridCol w="822960">
                  <a:extLst>
                    <a:ext uri="{9D8B030D-6E8A-4147-A177-3AD203B41FA5}">
                      <a16:colId xmlns:a16="http://schemas.microsoft.com/office/drawing/2014/main" val="203203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4414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- 2021-09-21 14:00:26</a:t>
                      </a:r>
                      <a:r>
                        <a:rPr kumimoji="0" lang="en-US" sz="1000" b="0" i="0" u="none" strike="noStrike" kern="1200" cap="none" spc="0" normalizeH="0" baseline="0" noProof="0">
                          <a:ln>
                            <a:noFill/>
                          </a:ln>
                          <a:solidFill>
                            <a:prstClr val="black"/>
                          </a:solidFill>
                          <a:effectLst/>
                          <a:uLnTx/>
                          <a:uFillTx/>
                          <a:latin typeface="+mn-lt"/>
                          <a:ea typeface="+mn-ea"/>
                          <a:cs typeface="+mn-cs"/>
                        </a:rPr>
                        <a:t>
 This easy and quick Baked Lemon Chicken Thighs recipe makes juicy and tender chicken. Baked with SCS Butter and lemon, it's the perfect easy dinner.
Baked Lemon Chicken Thighs 
Ingredients:
4 tbsp SCS Salted Spreadable Butter
6 chicken thighs skinless &amp; boneless
1 ½ tbsp fresh lemon juice
½ tsp Italian seasoning
½ tsp paprika
1 tsp garlic powder
¼ tsp pepper
½ tsp salt
Lemon slices, optional
Spring onions, optional
Instructions:
1. Preheat oven to 204°C.
2. Combine SCS Butter, lemon juice, and Italian seasoning.
3. In a small ramekin, combine paprika, garlic powder, salt and pepper.
4. Pat chicken thighs dry. Lightly season bottom side of thighs with seasoning. Add to baking dish. Coat thighs with the SCS Butter/lemon mixture (spread with a butter knife).
5. Add seasoning generously over chicken thighs.
6. Bake 35-45 minutes or until tops of thighs are golden and crispy.
7. Garnish with lemon slices and spring onions (optional).
Source: https://centslessdeals.com/baked-lemon-butter-chicken-thighs/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6952273"/>
                  </a:ext>
                </a:extLst>
              </a:tr>
            </a:tbl>
          </a:graphicData>
        </a:graphic>
      </p:graphicFrame>
      <p:sp>
        <p:nvSpPr>
          <p:cNvPr id="4" name="Text Placeholder 3">
            <a:extLst>
              <a:ext uri="{FF2B5EF4-FFF2-40B4-BE49-F238E27FC236}">
                <a16:creationId xmlns:a16="http://schemas.microsoft.com/office/drawing/2014/main" id="{F97540D9-35D3-4650-86AA-504927BF2FD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388046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0EF8-B7B4-4569-A46B-99973A8534ED}"/>
              </a:ext>
            </a:extLst>
          </p:cNvPr>
          <p:cNvSpPr>
            <a:spLocks noGrp="1"/>
          </p:cNvSpPr>
          <p:nvPr>
            <p:ph type="title"/>
          </p:nvPr>
        </p:nvSpPr>
        <p:spPr/>
        <p:txBody>
          <a:bodyPr/>
          <a:lstStyle/>
          <a:p>
            <a:r>
              <a:rPr lang="en-US"/>
              <a:t>Facebook Own Posts Table | SCS Dairy MY - 15 of 19</a:t>
            </a:r>
          </a:p>
        </p:txBody>
      </p:sp>
      <p:graphicFrame>
        <p:nvGraphicFramePr>
          <p:cNvPr id="5" name="Table Placeholder 4">
            <a:extLst>
              <a:ext uri="{FF2B5EF4-FFF2-40B4-BE49-F238E27FC236}">
                <a16:creationId xmlns:a16="http://schemas.microsoft.com/office/drawing/2014/main" id="{FAFF3B92-EEF0-4CDD-9835-14C36924C731}"/>
              </a:ext>
            </a:extLst>
          </p:cNvPr>
          <p:cNvGraphicFramePr>
            <a:graphicFrameLocks noGrp="1"/>
          </p:cNvGraphicFramePr>
          <p:nvPr>
            <p:ph type="tbl" sz="quarter" idx="13"/>
            <p:extLst>
              <p:ext uri="{D42A27DB-BD31-4B8C-83A1-F6EECF244321}">
                <p14:modId xmlns:p14="http://schemas.microsoft.com/office/powerpoint/2010/main" val="405061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3653581"/>
                    </a:ext>
                  </a:extLst>
                </a:gridCol>
                <a:gridCol w="822960">
                  <a:extLst>
                    <a:ext uri="{9D8B030D-6E8A-4147-A177-3AD203B41FA5}">
                      <a16:colId xmlns:a16="http://schemas.microsoft.com/office/drawing/2014/main" val="732350901"/>
                    </a:ext>
                  </a:extLst>
                </a:gridCol>
                <a:gridCol w="822960">
                  <a:extLst>
                    <a:ext uri="{9D8B030D-6E8A-4147-A177-3AD203B41FA5}">
                      <a16:colId xmlns:a16="http://schemas.microsoft.com/office/drawing/2014/main" val="2947480336"/>
                    </a:ext>
                  </a:extLst>
                </a:gridCol>
                <a:gridCol w="822960">
                  <a:extLst>
                    <a:ext uri="{9D8B030D-6E8A-4147-A177-3AD203B41FA5}">
                      <a16:colId xmlns:a16="http://schemas.microsoft.com/office/drawing/2014/main" val="101746062"/>
                    </a:ext>
                  </a:extLst>
                </a:gridCol>
                <a:gridCol w="822960">
                  <a:extLst>
                    <a:ext uri="{9D8B030D-6E8A-4147-A177-3AD203B41FA5}">
                      <a16:colId xmlns:a16="http://schemas.microsoft.com/office/drawing/2014/main" val="1263546265"/>
                    </a:ext>
                  </a:extLst>
                </a:gridCol>
                <a:gridCol w="822960">
                  <a:extLst>
                    <a:ext uri="{9D8B030D-6E8A-4147-A177-3AD203B41FA5}">
                      <a16:colId xmlns:a16="http://schemas.microsoft.com/office/drawing/2014/main" val="3980099851"/>
                    </a:ext>
                  </a:extLst>
                </a:gridCol>
                <a:gridCol w="822960">
                  <a:extLst>
                    <a:ext uri="{9D8B030D-6E8A-4147-A177-3AD203B41FA5}">
                      <a16:colId xmlns:a16="http://schemas.microsoft.com/office/drawing/2014/main" val="1523103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119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- 2021-09-23 18:29:02</a:t>
                      </a:r>
                      <a:r>
                        <a:rPr kumimoji="0" lang="en-US" sz="1000" b="0" i="0" u="none" strike="noStrike" kern="1200" cap="none" spc="0" normalizeH="0" baseline="0" noProof="0">
                          <a:ln>
                            <a:noFill/>
                          </a:ln>
                          <a:solidFill>
                            <a:prstClr val="black"/>
                          </a:solidFill>
                          <a:effectLst/>
                          <a:uLnTx/>
                          <a:uFillTx/>
                          <a:latin typeface="+mn-lt"/>
                          <a:ea typeface="+mn-ea"/>
                          <a:cs typeface="+mn-cs"/>
                        </a:rPr>
                        <a:t>
 Calling all SCS lovers in Penang! We have some BIG news for you!
Now you can get your favourite SCS products from its very own chiller at Sunshine Farlim, Penang! Are you excited? We are super excited to serve you!
Come visit us today and stock up on all the SCS products you love! 
Would you like to see more SCS Chillers in your favourite supermarket? If yes, let us know in the comments section below! 
#SCSButter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7884578"/>
                  </a:ext>
                </a:extLst>
              </a:tr>
            </a:tbl>
          </a:graphicData>
        </a:graphic>
      </p:graphicFrame>
      <p:sp>
        <p:nvSpPr>
          <p:cNvPr id="4" name="Text Placeholder 3">
            <a:extLst>
              <a:ext uri="{FF2B5EF4-FFF2-40B4-BE49-F238E27FC236}">
                <a16:creationId xmlns:a16="http://schemas.microsoft.com/office/drawing/2014/main" id="{C7CD0BA4-C665-4C60-A222-463333C89B8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894841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FFB77-306F-4BA5-A53D-9D28050964E9}"/>
              </a:ext>
            </a:extLst>
          </p:cNvPr>
          <p:cNvSpPr>
            <a:spLocks noGrp="1"/>
          </p:cNvSpPr>
          <p:nvPr>
            <p:ph type="title"/>
          </p:nvPr>
        </p:nvSpPr>
        <p:spPr/>
        <p:txBody>
          <a:bodyPr/>
          <a:lstStyle/>
          <a:p>
            <a:r>
              <a:rPr lang="en-US"/>
              <a:t>Facebook Own Posts Table | SCS Dairy MY - 16 of 19</a:t>
            </a:r>
          </a:p>
        </p:txBody>
      </p:sp>
      <p:graphicFrame>
        <p:nvGraphicFramePr>
          <p:cNvPr id="5" name="Table Placeholder 4">
            <a:extLst>
              <a:ext uri="{FF2B5EF4-FFF2-40B4-BE49-F238E27FC236}">
                <a16:creationId xmlns:a16="http://schemas.microsoft.com/office/drawing/2014/main" id="{19FEF0EF-DDEC-4175-97CC-23007341D571}"/>
              </a:ext>
            </a:extLst>
          </p:cNvPr>
          <p:cNvGraphicFramePr>
            <a:graphicFrameLocks noGrp="1"/>
          </p:cNvGraphicFramePr>
          <p:nvPr>
            <p:ph type="tbl" sz="quarter" idx="13"/>
            <p:extLst>
              <p:ext uri="{D42A27DB-BD31-4B8C-83A1-F6EECF244321}">
                <p14:modId xmlns:p14="http://schemas.microsoft.com/office/powerpoint/2010/main" val="3815607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62228259"/>
                    </a:ext>
                  </a:extLst>
                </a:gridCol>
                <a:gridCol w="822960">
                  <a:extLst>
                    <a:ext uri="{9D8B030D-6E8A-4147-A177-3AD203B41FA5}">
                      <a16:colId xmlns:a16="http://schemas.microsoft.com/office/drawing/2014/main" val="3808404824"/>
                    </a:ext>
                  </a:extLst>
                </a:gridCol>
                <a:gridCol w="822960">
                  <a:extLst>
                    <a:ext uri="{9D8B030D-6E8A-4147-A177-3AD203B41FA5}">
                      <a16:colId xmlns:a16="http://schemas.microsoft.com/office/drawing/2014/main" val="2502543735"/>
                    </a:ext>
                  </a:extLst>
                </a:gridCol>
                <a:gridCol w="822960">
                  <a:extLst>
                    <a:ext uri="{9D8B030D-6E8A-4147-A177-3AD203B41FA5}">
                      <a16:colId xmlns:a16="http://schemas.microsoft.com/office/drawing/2014/main" val="4197631554"/>
                    </a:ext>
                  </a:extLst>
                </a:gridCol>
                <a:gridCol w="822960">
                  <a:extLst>
                    <a:ext uri="{9D8B030D-6E8A-4147-A177-3AD203B41FA5}">
                      <a16:colId xmlns:a16="http://schemas.microsoft.com/office/drawing/2014/main" val="2483930865"/>
                    </a:ext>
                  </a:extLst>
                </a:gridCol>
                <a:gridCol w="822960">
                  <a:extLst>
                    <a:ext uri="{9D8B030D-6E8A-4147-A177-3AD203B41FA5}">
                      <a16:colId xmlns:a16="http://schemas.microsoft.com/office/drawing/2014/main" val="1721677633"/>
                    </a:ext>
                  </a:extLst>
                </a:gridCol>
                <a:gridCol w="822960">
                  <a:extLst>
                    <a:ext uri="{9D8B030D-6E8A-4147-A177-3AD203B41FA5}">
                      <a16:colId xmlns:a16="http://schemas.microsoft.com/office/drawing/2014/main" val="604615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0250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- 2021-09-23 16:02:54</a:t>
                      </a:r>
                      <a:r>
                        <a:rPr kumimoji="0" lang="en-US" sz="1000" b="0" i="0" u="none" strike="noStrike" kern="1200" cap="none" spc="0" normalizeH="0" baseline="0" noProof="0">
                          <a:ln>
                            <a:noFill/>
                          </a:ln>
                          <a:solidFill>
                            <a:prstClr val="black"/>
                          </a:solidFill>
                          <a:effectLst/>
                          <a:uLnTx/>
                          <a:uFillTx/>
                          <a:latin typeface="+mn-lt"/>
                          <a:ea typeface="+mn-ea"/>
                          <a:cs typeface="+mn-cs"/>
                        </a:rPr>
                        <a:t>
 SCS Butter imparts an array of flavors into breads, from a faint, grassy sweetness to a nutty, caramelized warmth. That soft, moist texture and melt in your mouth taste is mainly because of the goodness of SCS Butter and the fact that it is double churned.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635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- 2021-09-04 17:03:27</a:t>
                      </a:r>
                      <a:r>
                        <a:rPr kumimoji="0" lang="en-US" sz="1000" b="0" i="0" u="none" strike="noStrike" kern="1200" cap="none" spc="0" normalizeH="0" baseline="0" noProof="0">
                          <a:ln>
                            <a:noFill/>
                          </a:ln>
                          <a:solidFill>
                            <a:prstClr val="black"/>
                          </a:solidFill>
                          <a:effectLst/>
                          <a:uLnTx/>
                          <a:uFillTx/>
                          <a:latin typeface="+mn-lt"/>
                          <a:ea typeface="+mn-ea"/>
                          <a:cs typeface="+mn-cs"/>
                        </a:rPr>
                        <a:t>
 We have raised the bar of deliciousness with SCS Cream Cheese! 
Made with natural ingredients and loaded with flavour and nutrition, this is cream cheese at its best!
#SCSCreamCheese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542191"/>
                  </a:ext>
                </a:extLst>
              </a:tr>
            </a:tbl>
          </a:graphicData>
        </a:graphic>
      </p:graphicFrame>
      <p:sp>
        <p:nvSpPr>
          <p:cNvPr id="4" name="Text Placeholder 3">
            <a:extLst>
              <a:ext uri="{FF2B5EF4-FFF2-40B4-BE49-F238E27FC236}">
                <a16:creationId xmlns:a16="http://schemas.microsoft.com/office/drawing/2014/main" id="{894E160B-D684-4830-B95A-23A055ED1DA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8311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A6C2F-FBD9-4BF0-8C37-FF99EAE3E62E}"/>
              </a:ext>
            </a:extLst>
          </p:cNvPr>
          <p:cNvSpPr>
            <a:spLocks noGrp="1"/>
          </p:cNvSpPr>
          <p:nvPr>
            <p:ph type="title"/>
          </p:nvPr>
        </p:nvSpPr>
        <p:spPr/>
        <p:txBody>
          <a:bodyPr/>
          <a:lstStyle/>
          <a:p>
            <a:r>
              <a:rPr lang="en-US"/>
              <a:t>Facebook Own Posts Table | SCS Dairy MY - 17 of 19</a:t>
            </a:r>
          </a:p>
        </p:txBody>
      </p:sp>
      <p:graphicFrame>
        <p:nvGraphicFramePr>
          <p:cNvPr id="5" name="Table Placeholder 4">
            <a:extLst>
              <a:ext uri="{FF2B5EF4-FFF2-40B4-BE49-F238E27FC236}">
                <a16:creationId xmlns:a16="http://schemas.microsoft.com/office/drawing/2014/main" id="{967BB898-524A-4EEA-AC89-82C334076CC3}"/>
              </a:ext>
            </a:extLst>
          </p:cNvPr>
          <p:cNvGraphicFramePr>
            <a:graphicFrameLocks noGrp="1"/>
          </p:cNvGraphicFramePr>
          <p:nvPr>
            <p:ph type="tbl" sz="quarter" idx="13"/>
            <p:extLst>
              <p:ext uri="{D42A27DB-BD31-4B8C-83A1-F6EECF244321}">
                <p14:modId xmlns:p14="http://schemas.microsoft.com/office/powerpoint/2010/main" val="2829538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6698811"/>
                    </a:ext>
                  </a:extLst>
                </a:gridCol>
                <a:gridCol w="822960">
                  <a:extLst>
                    <a:ext uri="{9D8B030D-6E8A-4147-A177-3AD203B41FA5}">
                      <a16:colId xmlns:a16="http://schemas.microsoft.com/office/drawing/2014/main" val="444991706"/>
                    </a:ext>
                  </a:extLst>
                </a:gridCol>
                <a:gridCol w="822960">
                  <a:extLst>
                    <a:ext uri="{9D8B030D-6E8A-4147-A177-3AD203B41FA5}">
                      <a16:colId xmlns:a16="http://schemas.microsoft.com/office/drawing/2014/main" val="186741296"/>
                    </a:ext>
                  </a:extLst>
                </a:gridCol>
                <a:gridCol w="822960">
                  <a:extLst>
                    <a:ext uri="{9D8B030D-6E8A-4147-A177-3AD203B41FA5}">
                      <a16:colId xmlns:a16="http://schemas.microsoft.com/office/drawing/2014/main" val="2449262657"/>
                    </a:ext>
                  </a:extLst>
                </a:gridCol>
                <a:gridCol w="822960">
                  <a:extLst>
                    <a:ext uri="{9D8B030D-6E8A-4147-A177-3AD203B41FA5}">
                      <a16:colId xmlns:a16="http://schemas.microsoft.com/office/drawing/2014/main" val="3186993082"/>
                    </a:ext>
                  </a:extLst>
                </a:gridCol>
                <a:gridCol w="822960">
                  <a:extLst>
                    <a:ext uri="{9D8B030D-6E8A-4147-A177-3AD203B41FA5}">
                      <a16:colId xmlns:a16="http://schemas.microsoft.com/office/drawing/2014/main" val="617980872"/>
                    </a:ext>
                  </a:extLst>
                </a:gridCol>
                <a:gridCol w="822960">
                  <a:extLst>
                    <a:ext uri="{9D8B030D-6E8A-4147-A177-3AD203B41FA5}">
                      <a16:colId xmlns:a16="http://schemas.microsoft.com/office/drawing/2014/main" val="2036777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1210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- 2021-09-30 11:03:48</a:t>
                      </a:r>
                      <a:r>
                        <a:rPr kumimoji="0" lang="en-US" sz="1000" b="0" i="0" u="none" strike="noStrike" kern="1200" cap="none" spc="0" normalizeH="0" baseline="0" noProof="0">
                          <a:ln>
                            <a:noFill/>
                          </a:ln>
                          <a:solidFill>
                            <a:prstClr val="black"/>
                          </a:solidFill>
                          <a:effectLst/>
                          <a:uLnTx/>
                          <a:uFillTx/>
                          <a:latin typeface="+mn-lt"/>
                          <a:ea typeface="+mn-ea"/>
                          <a:cs typeface="+mn-cs"/>
                        </a:rPr>
                        <a:t>
 What makes SCS Unsalted Butter an important ingredient when it comes to baking?
SCS Unsalted Butter is a staple ingredient in many baking recipes because it allows bakers to control the salt content.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668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- 2021-09-16 08:00:49</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fellow Malaysians from SCS! Celebrate this joyous occasion safely with your loved ones!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2178956"/>
                  </a:ext>
                </a:extLst>
              </a:tr>
            </a:tbl>
          </a:graphicData>
        </a:graphic>
      </p:graphicFrame>
      <p:sp>
        <p:nvSpPr>
          <p:cNvPr id="4" name="Text Placeholder 3">
            <a:extLst>
              <a:ext uri="{FF2B5EF4-FFF2-40B4-BE49-F238E27FC236}">
                <a16:creationId xmlns:a16="http://schemas.microsoft.com/office/drawing/2014/main" id="{7BE9DE26-0A87-4DC7-B390-B75FB8FA65D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11859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A2054-95AD-4C0F-9AEB-8A7EB3806CE3}"/>
              </a:ext>
            </a:extLst>
          </p:cNvPr>
          <p:cNvSpPr>
            <a:spLocks noGrp="1"/>
          </p:cNvSpPr>
          <p:nvPr>
            <p:ph type="title"/>
          </p:nvPr>
        </p:nvSpPr>
        <p:spPr/>
        <p:txBody>
          <a:bodyPr/>
          <a:lstStyle/>
          <a:p>
            <a:r>
              <a:rPr lang="en-US"/>
              <a:t>Facebook Own Posts Table | SCS Dairy MY - 18 of 19</a:t>
            </a:r>
          </a:p>
        </p:txBody>
      </p:sp>
      <p:graphicFrame>
        <p:nvGraphicFramePr>
          <p:cNvPr id="5" name="Table Placeholder 4">
            <a:extLst>
              <a:ext uri="{FF2B5EF4-FFF2-40B4-BE49-F238E27FC236}">
                <a16:creationId xmlns:a16="http://schemas.microsoft.com/office/drawing/2014/main" id="{843C499F-FA59-46FA-A113-80B3F79461CF}"/>
              </a:ext>
            </a:extLst>
          </p:cNvPr>
          <p:cNvGraphicFramePr>
            <a:graphicFrameLocks noGrp="1"/>
          </p:cNvGraphicFramePr>
          <p:nvPr>
            <p:ph type="tbl" sz="quarter" idx="13"/>
            <p:extLst>
              <p:ext uri="{D42A27DB-BD31-4B8C-83A1-F6EECF244321}">
                <p14:modId xmlns:p14="http://schemas.microsoft.com/office/powerpoint/2010/main" val="42590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7743502"/>
                    </a:ext>
                  </a:extLst>
                </a:gridCol>
                <a:gridCol w="822960">
                  <a:extLst>
                    <a:ext uri="{9D8B030D-6E8A-4147-A177-3AD203B41FA5}">
                      <a16:colId xmlns:a16="http://schemas.microsoft.com/office/drawing/2014/main" val="1069195318"/>
                    </a:ext>
                  </a:extLst>
                </a:gridCol>
                <a:gridCol w="822960">
                  <a:extLst>
                    <a:ext uri="{9D8B030D-6E8A-4147-A177-3AD203B41FA5}">
                      <a16:colId xmlns:a16="http://schemas.microsoft.com/office/drawing/2014/main" val="2488271778"/>
                    </a:ext>
                  </a:extLst>
                </a:gridCol>
                <a:gridCol w="822960">
                  <a:extLst>
                    <a:ext uri="{9D8B030D-6E8A-4147-A177-3AD203B41FA5}">
                      <a16:colId xmlns:a16="http://schemas.microsoft.com/office/drawing/2014/main" val="55127101"/>
                    </a:ext>
                  </a:extLst>
                </a:gridCol>
                <a:gridCol w="822960">
                  <a:extLst>
                    <a:ext uri="{9D8B030D-6E8A-4147-A177-3AD203B41FA5}">
                      <a16:colId xmlns:a16="http://schemas.microsoft.com/office/drawing/2014/main" val="2092703156"/>
                    </a:ext>
                  </a:extLst>
                </a:gridCol>
                <a:gridCol w="822960">
                  <a:extLst>
                    <a:ext uri="{9D8B030D-6E8A-4147-A177-3AD203B41FA5}">
                      <a16:colId xmlns:a16="http://schemas.microsoft.com/office/drawing/2014/main" val="3954894956"/>
                    </a:ext>
                  </a:extLst>
                </a:gridCol>
                <a:gridCol w="822960">
                  <a:extLst>
                    <a:ext uri="{9D8B030D-6E8A-4147-A177-3AD203B41FA5}">
                      <a16:colId xmlns:a16="http://schemas.microsoft.com/office/drawing/2014/main" val="3264495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49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- 2021-09-11 13:02:00</a:t>
                      </a:r>
                      <a:r>
                        <a:rPr kumimoji="0" lang="en-US" sz="1000" b="0" i="0" u="none" strike="noStrike" kern="1200" cap="none" spc="0" normalizeH="0" baseline="0" noProof="0">
                          <a:ln>
                            <a:noFill/>
                          </a:ln>
                          <a:solidFill>
                            <a:prstClr val="black"/>
                          </a:solidFill>
                          <a:effectLst/>
                          <a:uLnTx/>
                          <a:uFillTx/>
                          <a:latin typeface="+mn-lt"/>
                          <a:ea typeface="+mn-ea"/>
                          <a:cs typeface="+mn-cs"/>
                        </a:rPr>
                        <a:t>
 Love coffee? Bulletproof Coffee is a rich, creamy coffee drink filled with healthy fats. It’s made with coffee and grass-fed butter. 
Have you tried this before? Let us know in the comments section below!
If you haven’t, then learn how to make bulletproof coffee with SCS Portion Butter and make it your new morning fuel! 🌞☕ 
Bulletproof Coffee
Ingredients:
1 SCS Salted Portion Butter
284ml hot brewed coffee
Instructions:
1. Add both ingredients to a blender and blend on high until creamy and emulsified.
2. Pour into your favorite mug and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5213450"/>
                  </a:ext>
                </a:extLst>
              </a:tr>
            </a:tbl>
          </a:graphicData>
        </a:graphic>
      </p:graphicFrame>
      <p:sp>
        <p:nvSpPr>
          <p:cNvPr id="4" name="Text Placeholder 3">
            <a:extLst>
              <a:ext uri="{FF2B5EF4-FFF2-40B4-BE49-F238E27FC236}">
                <a16:creationId xmlns:a16="http://schemas.microsoft.com/office/drawing/2014/main" id="{E82B894F-FBE0-45B1-B49A-B75718C415B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249939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6361A-B1B3-4864-86AD-77CD0CF08E6E}"/>
              </a:ext>
            </a:extLst>
          </p:cNvPr>
          <p:cNvSpPr>
            <a:spLocks noGrp="1"/>
          </p:cNvSpPr>
          <p:nvPr>
            <p:ph type="title"/>
          </p:nvPr>
        </p:nvSpPr>
        <p:spPr/>
        <p:txBody>
          <a:bodyPr/>
          <a:lstStyle/>
          <a:p>
            <a:r>
              <a:rPr lang="en-US"/>
              <a:t>Facebook Own Posts Table | SCS Dairy MY - 19 of 19</a:t>
            </a:r>
          </a:p>
        </p:txBody>
      </p:sp>
      <p:graphicFrame>
        <p:nvGraphicFramePr>
          <p:cNvPr id="5" name="Table Placeholder 4">
            <a:extLst>
              <a:ext uri="{FF2B5EF4-FFF2-40B4-BE49-F238E27FC236}">
                <a16:creationId xmlns:a16="http://schemas.microsoft.com/office/drawing/2014/main" id="{C41C59F0-9230-48A8-AE62-2F466C47E887}"/>
              </a:ext>
            </a:extLst>
          </p:cNvPr>
          <p:cNvGraphicFramePr>
            <a:graphicFrameLocks noGrp="1"/>
          </p:cNvGraphicFramePr>
          <p:nvPr>
            <p:ph type="tbl" sz="quarter" idx="13"/>
            <p:extLst>
              <p:ext uri="{D42A27DB-BD31-4B8C-83A1-F6EECF244321}">
                <p14:modId xmlns:p14="http://schemas.microsoft.com/office/powerpoint/2010/main" val="1687114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1053835"/>
                    </a:ext>
                  </a:extLst>
                </a:gridCol>
                <a:gridCol w="822960">
                  <a:extLst>
                    <a:ext uri="{9D8B030D-6E8A-4147-A177-3AD203B41FA5}">
                      <a16:colId xmlns:a16="http://schemas.microsoft.com/office/drawing/2014/main" val="1699864562"/>
                    </a:ext>
                  </a:extLst>
                </a:gridCol>
                <a:gridCol w="822960">
                  <a:extLst>
                    <a:ext uri="{9D8B030D-6E8A-4147-A177-3AD203B41FA5}">
                      <a16:colId xmlns:a16="http://schemas.microsoft.com/office/drawing/2014/main" val="3792935230"/>
                    </a:ext>
                  </a:extLst>
                </a:gridCol>
                <a:gridCol w="822960">
                  <a:extLst>
                    <a:ext uri="{9D8B030D-6E8A-4147-A177-3AD203B41FA5}">
                      <a16:colId xmlns:a16="http://schemas.microsoft.com/office/drawing/2014/main" val="3685907397"/>
                    </a:ext>
                  </a:extLst>
                </a:gridCol>
                <a:gridCol w="822960">
                  <a:extLst>
                    <a:ext uri="{9D8B030D-6E8A-4147-A177-3AD203B41FA5}">
                      <a16:colId xmlns:a16="http://schemas.microsoft.com/office/drawing/2014/main" val="3490945327"/>
                    </a:ext>
                  </a:extLst>
                </a:gridCol>
                <a:gridCol w="822960">
                  <a:extLst>
                    <a:ext uri="{9D8B030D-6E8A-4147-A177-3AD203B41FA5}">
                      <a16:colId xmlns:a16="http://schemas.microsoft.com/office/drawing/2014/main" val="2377813607"/>
                    </a:ext>
                  </a:extLst>
                </a:gridCol>
                <a:gridCol w="822960">
                  <a:extLst>
                    <a:ext uri="{9D8B030D-6E8A-4147-A177-3AD203B41FA5}">
                      <a16:colId xmlns:a16="http://schemas.microsoft.com/office/drawing/2014/main" val="4206625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7060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- 2021-09-27 16:02:03</a:t>
                      </a:r>
                      <a:r>
                        <a:rPr kumimoji="0" lang="en-US" sz="1000" b="0" i="0" u="none" strike="noStrike" kern="1200" cap="none" spc="0" normalizeH="0" baseline="0" noProof="0">
                          <a:ln>
                            <a:noFill/>
                          </a:ln>
                          <a:solidFill>
                            <a:prstClr val="black"/>
                          </a:solidFill>
                          <a:effectLst/>
                          <a:uLnTx/>
                          <a:uFillTx/>
                          <a:latin typeface="+mn-lt"/>
                          <a:ea typeface="+mn-ea"/>
                          <a:cs typeface="+mn-cs"/>
                        </a:rPr>
                        <a:t>
 There are 2 sides to our spreadable butter, SCS Salted Spreadable Butter and SCS Extra Virgin Olive Oil Spreadable Butter? 
Are you Team Blue or Team Green? Also tell us why? 😋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0416600"/>
                  </a:ext>
                </a:extLst>
              </a:tr>
            </a:tbl>
          </a:graphicData>
        </a:graphic>
      </p:graphicFrame>
      <p:sp>
        <p:nvSpPr>
          <p:cNvPr id="4" name="Text Placeholder 3">
            <a:extLst>
              <a:ext uri="{FF2B5EF4-FFF2-40B4-BE49-F238E27FC236}">
                <a16:creationId xmlns:a16="http://schemas.microsoft.com/office/drawing/2014/main" id="{58FD07ED-7F3C-496C-A4EE-B40788397A0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490953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B6352-F721-401D-BF88-42671611FC7F}"/>
              </a:ext>
            </a:extLst>
          </p:cNvPr>
          <p:cNvSpPr>
            <a:spLocks noGrp="1"/>
          </p:cNvSpPr>
          <p:nvPr>
            <p:ph type="title"/>
          </p:nvPr>
        </p:nvSpPr>
        <p:spPr/>
        <p:txBody>
          <a:bodyPr/>
          <a:lstStyle/>
          <a:p>
            <a:r>
              <a:rPr lang="en-US"/>
              <a:t>Facebook Own Posts Table | SCS Dairy MY - 1 of 23</a:t>
            </a:r>
          </a:p>
        </p:txBody>
      </p:sp>
      <p:graphicFrame>
        <p:nvGraphicFramePr>
          <p:cNvPr id="5" name="Table Placeholder 4">
            <a:extLst>
              <a:ext uri="{FF2B5EF4-FFF2-40B4-BE49-F238E27FC236}">
                <a16:creationId xmlns:a16="http://schemas.microsoft.com/office/drawing/2014/main" id="{3F019EFF-B548-405D-9075-28A497D31643}"/>
              </a:ext>
            </a:extLst>
          </p:cNvPr>
          <p:cNvGraphicFramePr>
            <a:graphicFrameLocks noGrp="1"/>
          </p:cNvGraphicFramePr>
          <p:nvPr>
            <p:ph type="tbl" sz="quarter" idx="13"/>
            <p:extLst>
              <p:ext uri="{D42A27DB-BD31-4B8C-83A1-F6EECF244321}">
                <p14:modId xmlns:p14="http://schemas.microsoft.com/office/powerpoint/2010/main" val="4038061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43689678"/>
                    </a:ext>
                  </a:extLst>
                </a:gridCol>
                <a:gridCol w="1152144">
                  <a:extLst>
                    <a:ext uri="{9D8B030D-6E8A-4147-A177-3AD203B41FA5}">
                      <a16:colId xmlns:a16="http://schemas.microsoft.com/office/drawing/2014/main" val="1082700735"/>
                    </a:ext>
                  </a:extLst>
                </a:gridCol>
                <a:gridCol w="576072">
                  <a:extLst>
                    <a:ext uri="{9D8B030D-6E8A-4147-A177-3AD203B41FA5}">
                      <a16:colId xmlns:a16="http://schemas.microsoft.com/office/drawing/2014/main" val="3491294285"/>
                    </a:ext>
                  </a:extLst>
                </a:gridCol>
                <a:gridCol w="576072">
                  <a:extLst>
                    <a:ext uri="{9D8B030D-6E8A-4147-A177-3AD203B41FA5}">
                      <a16:colId xmlns:a16="http://schemas.microsoft.com/office/drawing/2014/main" val="3160992653"/>
                    </a:ext>
                  </a:extLst>
                </a:gridCol>
                <a:gridCol w="576072">
                  <a:extLst>
                    <a:ext uri="{9D8B030D-6E8A-4147-A177-3AD203B41FA5}">
                      <a16:colId xmlns:a16="http://schemas.microsoft.com/office/drawing/2014/main" val="473968642"/>
                    </a:ext>
                  </a:extLst>
                </a:gridCol>
                <a:gridCol w="576072">
                  <a:extLst>
                    <a:ext uri="{9D8B030D-6E8A-4147-A177-3AD203B41FA5}">
                      <a16:colId xmlns:a16="http://schemas.microsoft.com/office/drawing/2014/main" val="518531064"/>
                    </a:ext>
                  </a:extLst>
                </a:gridCol>
                <a:gridCol w="576072">
                  <a:extLst>
                    <a:ext uri="{9D8B030D-6E8A-4147-A177-3AD203B41FA5}">
                      <a16:colId xmlns:a16="http://schemas.microsoft.com/office/drawing/2014/main" val="1647675497"/>
                    </a:ext>
                  </a:extLst>
                </a:gridCol>
                <a:gridCol w="576072">
                  <a:extLst>
                    <a:ext uri="{9D8B030D-6E8A-4147-A177-3AD203B41FA5}">
                      <a16:colId xmlns:a16="http://schemas.microsoft.com/office/drawing/2014/main" val="1903152766"/>
                    </a:ext>
                  </a:extLst>
                </a:gridCol>
                <a:gridCol w="576072">
                  <a:extLst>
                    <a:ext uri="{9D8B030D-6E8A-4147-A177-3AD203B41FA5}">
                      <a16:colId xmlns:a16="http://schemas.microsoft.com/office/drawing/2014/main" val="510693844"/>
                    </a:ext>
                  </a:extLst>
                </a:gridCol>
                <a:gridCol w="576072">
                  <a:extLst>
                    <a:ext uri="{9D8B030D-6E8A-4147-A177-3AD203B41FA5}">
                      <a16:colId xmlns:a16="http://schemas.microsoft.com/office/drawing/2014/main" val="218883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90459142"/>
                  </a:ext>
                </a:extLst>
              </a:tr>
            </a:tbl>
          </a:graphicData>
        </a:graphic>
      </p:graphicFrame>
      <p:sp>
        <p:nvSpPr>
          <p:cNvPr id="4" name="Text Placeholder 3">
            <a:extLst>
              <a:ext uri="{FF2B5EF4-FFF2-40B4-BE49-F238E27FC236}">
                <a16:creationId xmlns:a16="http://schemas.microsoft.com/office/drawing/2014/main" id="{86B2433D-6C34-45F3-8175-04AEABD89C7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634343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FA64F-D244-4178-864D-6F185A869FC8}"/>
              </a:ext>
            </a:extLst>
          </p:cNvPr>
          <p:cNvSpPr>
            <a:spLocks noGrp="1"/>
          </p:cNvSpPr>
          <p:nvPr>
            <p:ph type="title"/>
          </p:nvPr>
        </p:nvSpPr>
        <p:spPr/>
        <p:txBody>
          <a:bodyPr/>
          <a:lstStyle/>
          <a:p>
            <a:r>
              <a:rPr lang="en-US"/>
              <a:t>Facebook Own Posts Table | SCS Dairy MY - 2 of 23</a:t>
            </a:r>
          </a:p>
        </p:txBody>
      </p:sp>
      <p:graphicFrame>
        <p:nvGraphicFramePr>
          <p:cNvPr id="5" name="Table Placeholder 4">
            <a:extLst>
              <a:ext uri="{FF2B5EF4-FFF2-40B4-BE49-F238E27FC236}">
                <a16:creationId xmlns:a16="http://schemas.microsoft.com/office/drawing/2014/main" id="{0B352263-8DD5-4A4B-BDA3-772AF6FC57A2}"/>
              </a:ext>
            </a:extLst>
          </p:cNvPr>
          <p:cNvGraphicFramePr>
            <a:graphicFrameLocks noGrp="1"/>
          </p:cNvGraphicFramePr>
          <p:nvPr>
            <p:ph type="tbl" sz="quarter" idx="13"/>
            <p:extLst>
              <p:ext uri="{D42A27DB-BD31-4B8C-83A1-F6EECF244321}">
                <p14:modId xmlns:p14="http://schemas.microsoft.com/office/powerpoint/2010/main" val="4039969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704689"/>
                    </a:ext>
                  </a:extLst>
                </a:gridCol>
                <a:gridCol w="1152144">
                  <a:extLst>
                    <a:ext uri="{9D8B030D-6E8A-4147-A177-3AD203B41FA5}">
                      <a16:colId xmlns:a16="http://schemas.microsoft.com/office/drawing/2014/main" val="3755533001"/>
                    </a:ext>
                  </a:extLst>
                </a:gridCol>
                <a:gridCol w="576072">
                  <a:extLst>
                    <a:ext uri="{9D8B030D-6E8A-4147-A177-3AD203B41FA5}">
                      <a16:colId xmlns:a16="http://schemas.microsoft.com/office/drawing/2014/main" val="3582250058"/>
                    </a:ext>
                  </a:extLst>
                </a:gridCol>
                <a:gridCol w="576072">
                  <a:extLst>
                    <a:ext uri="{9D8B030D-6E8A-4147-A177-3AD203B41FA5}">
                      <a16:colId xmlns:a16="http://schemas.microsoft.com/office/drawing/2014/main" val="2745171090"/>
                    </a:ext>
                  </a:extLst>
                </a:gridCol>
                <a:gridCol w="576072">
                  <a:extLst>
                    <a:ext uri="{9D8B030D-6E8A-4147-A177-3AD203B41FA5}">
                      <a16:colId xmlns:a16="http://schemas.microsoft.com/office/drawing/2014/main" val="1850930134"/>
                    </a:ext>
                  </a:extLst>
                </a:gridCol>
                <a:gridCol w="576072">
                  <a:extLst>
                    <a:ext uri="{9D8B030D-6E8A-4147-A177-3AD203B41FA5}">
                      <a16:colId xmlns:a16="http://schemas.microsoft.com/office/drawing/2014/main" val="4081445422"/>
                    </a:ext>
                  </a:extLst>
                </a:gridCol>
                <a:gridCol w="576072">
                  <a:extLst>
                    <a:ext uri="{9D8B030D-6E8A-4147-A177-3AD203B41FA5}">
                      <a16:colId xmlns:a16="http://schemas.microsoft.com/office/drawing/2014/main" val="957168383"/>
                    </a:ext>
                  </a:extLst>
                </a:gridCol>
                <a:gridCol w="576072">
                  <a:extLst>
                    <a:ext uri="{9D8B030D-6E8A-4147-A177-3AD203B41FA5}">
                      <a16:colId xmlns:a16="http://schemas.microsoft.com/office/drawing/2014/main" val="2114385149"/>
                    </a:ext>
                  </a:extLst>
                </a:gridCol>
                <a:gridCol w="576072">
                  <a:extLst>
                    <a:ext uri="{9D8B030D-6E8A-4147-A177-3AD203B41FA5}">
                      <a16:colId xmlns:a16="http://schemas.microsoft.com/office/drawing/2014/main" val="665509333"/>
                    </a:ext>
                  </a:extLst>
                </a:gridCol>
                <a:gridCol w="576072">
                  <a:extLst>
                    <a:ext uri="{9D8B030D-6E8A-4147-A177-3AD203B41FA5}">
                      <a16:colId xmlns:a16="http://schemas.microsoft.com/office/drawing/2014/main" val="2396519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6479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- 2021-09-08 17:02:32</a:t>
                      </a:r>
                      <a:r>
                        <a:rPr kumimoji="0" lang="en-US" sz="1000" b="0" i="0" u="none" strike="noStrike" kern="1200" cap="none" spc="0" normalizeH="0" baseline="0" noProof="0">
                          <a:ln>
                            <a:noFill/>
                          </a:ln>
                          <a:solidFill>
                            <a:prstClr val="black"/>
                          </a:solidFill>
                          <a:effectLst/>
                          <a:uLnTx/>
                          <a:uFillTx/>
                          <a:latin typeface="+mn-lt"/>
                          <a:ea typeface="+mn-ea"/>
                          <a:cs typeface="+mn-cs"/>
                        </a:rPr>
                        <a:t>
 Join our Guess &amp; Win contest and stand a chance to win an amazing prize!
There is a flavour in our butter family that gives you a true taste of the Mediterranean. Can you guess what it is?
Hint: Rich in antioxidants and a good source of vitamin E.
To take part in our mini contest Like SCS Dairy MY Facebook page, tag 5 friends and share this post. Who knows you might be one of our lucky winners!
Only 3 winners will be selected to win an O' Cuisine square dish worth RM55! 3 prizes to be won!
Contest ends on 15 September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92589353"/>
                  </a:ext>
                </a:extLst>
              </a:tr>
            </a:tbl>
          </a:graphicData>
        </a:graphic>
      </p:graphicFrame>
      <p:sp>
        <p:nvSpPr>
          <p:cNvPr id="4" name="Text Placeholder 3">
            <a:extLst>
              <a:ext uri="{FF2B5EF4-FFF2-40B4-BE49-F238E27FC236}">
                <a16:creationId xmlns:a16="http://schemas.microsoft.com/office/drawing/2014/main" id="{A2A66638-C841-47E3-8399-60F7F7FBDD1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26374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3F64E-5334-42A6-8CD2-DB6606BD1A5B}"/>
              </a:ext>
            </a:extLst>
          </p:cNvPr>
          <p:cNvSpPr>
            <a:spLocks noGrp="1"/>
          </p:cNvSpPr>
          <p:nvPr>
            <p:ph type="title"/>
          </p:nvPr>
        </p:nvSpPr>
        <p:spPr/>
        <p:txBody>
          <a:bodyPr/>
          <a:lstStyle/>
          <a:p>
            <a:r>
              <a:rPr lang="en-US"/>
              <a:t>Facebook Own Posts Table | SCS Dairy MY - 3 of 23</a:t>
            </a:r>
          </a:p>
        </p:txBody>
      </p:sp>
      <p:graphicFrame>
        <p:nvGraphicFramePr>
          <p:cNvPr id="5" name="Table Placeholder 4">
            <a:extLst>
              <a:ext uri="{FF2B5EF4-FFF2-40B4-BE49-F238E27FC236}">
                <a16:creationId xmlns:a16="http://schemas.microsoft.com/office/drawing/2014/main" id="{4C664EBC-33B9-4799-9A90-FDF1047443CA}"/>
              </a:ext>
            </a:extLst>
          </p:cNvPr>
          <p:cNvGraphicFramePr>
            <a:graphicFrameLocks noGrp="1"/>
          </p:cNvGraphicFramePr>
          <p:nvPr>
            <p:ph type="tbl" sz="quarter" idx="13"/>
            <p:extLst>
              <p:ext uri="{D42A27DB-BD31-4B8C-83A1-F6EECF244321}">
                <p14:modId xmlns:p14="http://schemas.microsoft.com/office/powerpoint/2010/main" val="190943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2126799"/>
                    </a:ext>
                  </a:extLst>
                </a:gridCol>
                <a:gridCol w="1152144">
                  <a:extLst>
                    <a:ext uri="{9D8B030D-6E8A-4147-A177-3AD203B41FA5}">
                      <a16:colId xmlns:a16="http://schemas.microsoft.com/office/drawing/2014/main" val="2245442850"/>
                    </a:ext>
                  </a:extLst>
                </a:gridCol>
                <a:gridCol w="576072">
                  <a:extLst>
                    <a:ext uri="{9D8B030D-6E8A-4147-A177-3AD203B41FA5}">
                      <a16:colId xmlns:a16="http://schemas.microsoft.com/office/drawing/2014/main" val="1299282235"/>
                    </a:ext>
                  </a:extLst>
                </a:gridCol>
                <a:gridCol w="576072">
                  <a:extLst>
                    <a:ext uri="{9D8B030D-6E8A-4147-A177-3AD203B41FA5}">
                      <a16:colId xmlns:a16="http://schemas.microsoft.com/office/drawing/2014/main" val="4223947219"/>
                    </a:ext>
                  </a:extLst>
                </a:gridCol>
                <a:gridCol w="576072">
                  <a:extLst>
                    <a:ext uri="{9D8B030D-6E8A-4147-A177-3AD203B41FA5}">
                      <a16:colId xmlns:a16="http://schemas.microsoft.com/office/drawing/2014/main" val="2246583824"/>
                    </a:ext>
                  </a:extLst>
                </a:gridCol>
                <a:gridCol w="576072">
                  <a:extLst>
                    <a:ext uri="{9D8B030D-6E8A-4147-A177-3AD203B41FA5}">
                      <a16:colId xmlns:a16="http://schemas.microsoft.com/office/drawing/2014/main" val="2568261304"/>
                    </a:ext>
                  </a:extLst>
                </a:gridCol>
                <a:gridCol w="576072">
                  <a:extLst>
                    <a:ext uri="{9D8B030D-6E8A-4147-A177-3AD203B41FA5}">
                      <a16:colId xmlns:a16="http://schemas.microsoft.com/office/drawing/2014/main" val="2122571283"/>
                    </a:ext>
                  </a:extLst>
                </a:gridCol>
                <a:gridCol w="576072">
                  <a:extLst>
                    <a:ext uri="{9D8B030D-6E8A-4147-A177-3AD203B41FA5}">
                      <a16:colId xmlns:a16="http://schemas.microsoft.com/office/drawing/2014/main" val="1819475733"/>
                    </a:ext>
                  </a:extLst>
                </a:gridCol>
                <a:gridCol w="576072">
                  <a:extLst>
                    <a:ext uri="{9D8B030D-6E8A-4147-A177-3AD203B41FA5}">
                      <a16:colId xmlns:a16="http://schemas.microsoft.com/office/drawing/2014/main" val="524579263"/>
                    </a:ext>
                  </a:extLst>
                </a:gridCol>
                <a:gridCol w="576072">
                  <a:extLst>
                    <a:ext uri="{9D8B030D-6E8A-4147-A177-3AD203B41FA5}">
                      <a16:colId xmlns:a16="http://schemas.microsoft.com/office/drawing/2014/main" val="1029164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345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- 2021-09-17 17:02:00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contest post.
2. Answer the following question: Which SCS product can always be found in your fridge and why? 
3. Post your answers in the comment section.
4. Share our contest post and tag 5 friends. Only 3 lucky winners will be selected to win Supermarket Shopping vouchers worth RM50! 
Join now! Contest ends on 24 September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8558475"/>
                  </a:ext>
                </a:extLst>
              </a:tr>
            </a:tbl>
          </a:graphicData>
        </a:graphic>
      </p:graphicFrame>
      <p:sp>
        <p:nvSpPr>
          <p:cNvPr id="4" name="Text Placeholder 3">
            <a:extLst>
              <a:ext uri="{FF2B5EF4-FFF2-40B4-BE49-F238E27FC236}">
                <a16:creationId xmlns:a16="http://schemas.microsoft.com/office/drawing/2014/main" id="{C1CA482E-5C24-4AD8-B164-ACD0A71453D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869966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FA277-9F77-429B-A543-86993DB08974}"/>
              </a:ext>
            </a:extLst>
          </p:cNvPr>
          <p:cNvSpPr>
            <a:spLocks noGrp="1"/>
          </p:cNvSpPr>
          <p:nvPr>
            <p:ph type="title"/>
          </p:nvPr>
        </p:nvSpPr>
        <p:spPr/>
        <p:txBody>
          <a:bodyPr/>
          <a:lstStyle/>
          <a:p>
            <a:r>
              <a:rPr lang="en-US"/>
              <a:t>Facebook Own Posts Table | SCS Dairy MY - 4 of 23</a:t>
            </a:r>
          </a:p>
        </p:txBody>
      </p:sp>
      <p:graphicFrame>
        <p:nvGraphicFramePr>
          <p:cNvPr id="5" name="Table Placeholder 4">
            <a:extLst>
              <a:ext uri="{FF2B5EF4-FFF2-40B4-BE49-F238E27FC236}">
                <a16:creationId xmlns:a16="http://schemas.microsoft.com/office/drawing/2014/main" id="{21AC2A85-F0CB-4F23-9DC8-F12DCCAD816E}"/>
              </a:ext>
            </a:extLst>
          </p:cNvPr>
          <p:cNvGraphicFramePr>
            <a:graphicFrameLocks noGrp="1"/>
          </p:cNvGraphicFramePr>
          <p:nvPr>
            <p:ph type="tbl" sz="quarter" idx="13"/>
            <p:extLst>
              <p:ext uri="{D42A27DB-BD31-4B8C-83A1-F6EECF244321}">
                <p14:modId xmlns:p14="http://schemas.microsoft.com/office/powerpoint/2010/main" val="267079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53678126"/>
                    </a:ext>
                  </a:extLst>
                </a:gridCol>
                <a:gridCol w="1152144">
                  <a:extLst>
                    <a:ext uri="{9D8B030D-6E8A-4147-A177-3AD203B41FA5}">
                      <a16:colId xmlns:a16="http://schemas.microsoft.com/office/drawing/2014/main" val="3570113164"/>
                    </a:ext>
                  </a:extLst>
                </a:gridCol>
                <a:gridCol w="576072">
                  <a:extLst>
                    <a:ext uri="{9D8B030D-6E8A-4147-A177-3AD203B41FA5}">
                      <a16:colId xmlns:a16="http://schemas.microsoft.com/office/drawing/2014/main" val="2848706462"/>
                    </a:ext>
                  </a:extLst>
                </a:gridCol>
                <a:gridCol w="576072">
                  <a:extLst>
                    <a:ext uri="{9D8B030D-6E8A-4147-A177-3AD203B41FA5}">
                      <a16:colId xmlns:a16="http://schemas.microsoft.com/office/drawing/2014/main" val="3863223744"/>
                    </a:ext>
                  </a:extLst>
                </a:gridCol>
                <a:gridCol w="576072">
                  <a:extLst>
                    <a:ext uri="{9D8B030D-6E8A-4147-A177-3AD203B41FA5}">
                      <a16:colId xmlns:a16="http://schemas.microsoft.com/office/drawing/2014/main" val="238007001"/>
                    </a:ext>
                  </a:extLst>
                </a:gridCol>
                <a:gridCol w="576072">
                  <a:extLst>
                    <a:ext uri="{9D8B030D-6E8A-4147-A177-3AD203B41FA5}">
                      <a16:colId xmlns:a16="http://schemas.microsoft.com/office/drawing/2014/main" val="2720298097"/>
                    </a:ext>
                  </a:extLst>
                </a:gridCol>
                <a:gridCol w="576072">
                  <a:extLst>
                    <a:ext uri="{9D8B030D-6E8A-4147-A177-3AD203B41FA5}">
                      <a16:colId xmlns:a16="http://schemas.microsoft.com/office/drawing/2014/main" val="3292086172"/>
                    </a:ext>
                  </a:extLst>
                </a:gridCol>
                <a:gridCol w="576072">
                  <a:extLst>
                    <a:ext uri="{9D8B030D-6E8A-4147-A177-3AD203B41FA5}">
                      <a16:colId xmlns:a16="http://schemas.microsoft.com/office/drawing/2014/main" val="1901843671"/>
                    </a:ext>
                  </a:extLst>
                </a:gridCol>
                <a:gridCol w="576072">
                  <a:extLst>
                    <a:ext uri="{9D8B030D-6E8A-4147-A177-3AD203B41FA5}">
                      <a16:colId xmlns:a16="http://schemas.microsoft.com/office/drawing/2014/main" val="1369324865"/>
                    </a:ext>
                  </a:extLst>
                </a:gridCol>
                <a:gridCol w="576072">
                  <a:extLst>
                    <a:ext uri="{9D8B030D-6E8A-4147-A177-3AD203B41FA5}">
                      <a16:colId xmlns:a16="http://schemas.microsoft.com/office/drawing/2014/main" val="757897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12942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- 2021-09-20 16:05:41</a:t>
                      </a:r>
                      <a:r>
                        <a:rPr kumimoji="0" lang="en-US" sz="1000" b="0" i="0" u="none" strike="noStrike" kern="1200" cap="none" spc="0" normalizeH="0" baseline="0" noProof="0">
                          <a:ln>
                            <a:noFill/>
                          </a:ln>
                          <a:solidFill>
                            <a:prstClr val="black"/>
                          </a:solidFill>
                          <a:effectLst/>
                          <a:uLnTx/>
                          <a:uFillTx/>
                          <a:latin typeface="+mn-lt"/>
                          <a:ea typeface="+mn-ea"/>
                          <a:cs typeface="+mn-cs"/>
                        </a:rPr>
                        <a:t>
 Join our Choose &amp; Win Contest! Tell us what would you pick out of the options given below and why?
a) Toast with SCS Butter
b) Bagel with SCS Cream Cheese
Share a creative snap of your favourite choice and post in the comments sections below! 3 most creative snaps will be selected and shared on SCS Dairy MY Facebook page!
3 winners to be selected, 3 prizes to be won. Contest ends on 27 September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949352"/>
                  </a:ext>
                </a:extLst>
              </a:tr>
            </a:tbl>
          </a:graphicData>
        </a:graphic>
      </p:graphicFrame>
      <p:sp>
        <p:nvSpPr>
          <p:cNvPr id="4" name="Text Placeholder 3">
            <a:extLst>
              <a:ext uri="{FF2B5EF4-FFF2-40B4-BE49-F238E27FC236}">
                <a16:creationId xmlns:a16="http://schemas.microsoft.com/office/drawing/2014/main" id="{0EC6391C-C594-41C3-9237-595BDA7FCF7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5288008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80884-C8D2-4513-B815-B793DDC02209}"/>
              </a:ext>
            </a:extLst>
          </p:cNvPr>
          <p:cNvSpPr>
            <a:spLocks noGrp="1"/>
          </p:cNvSpPr>
          <p:nvPr>
            <p:ph type="title"/>
          </p:nvPr>
        </p:nvSpPr>
        <p:spPr/>
        <p:txBody>
          <a:bodyPr/>
          <a:lstStyle/>
          <a:p>
            <a:r>
              <a:rPr lang="en-US"/>
              <a:t>Facebook Own Posts Table | SCS Dairy MY - 5 of 23</a:t>
            </a:r>
          </a:p>
        </p:txBody>
      </p:sp>
      <p:graphicFrame>
        <p:nvGraphicFramePr>
          <p:cNvPr id="5" name="Table Placeholder 4">
            <a:extLst>
              <a:ext uri="{FF2B5EF4-FFF2-40B4-BE49-F238E27FC236}">
                <a16:creationId xmlns:a16="http://schemas.microsoft.com/office/drawing/2014/main" id="{F6B83E15-88F5-4E91-8464-F8F9BAF19FC9}"/>
              </a:ext>
            </a:extLst>
          </p:cNvPr>
          <p:cNvGraphicFramePr>
            <a:graphicFrameLocks noGrp="1"/>
          </p:cNvGraphicFramePr>
          <p:nvPr>
            <p:ph type="tbl" sz="quarter" idx="13"/>
            <p:extLst>
              <p:ext uri="{D42A27DB-BD31-4B8C-83A1-F6EECF244321}">
                <p14:modId xmlns:p14="http://schemas.microsoft.com/office/powerpoint/2010/main" val="225955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16634611"/>
                    </a:ext>
                  </a:extLst>
                </a:gridCol>
                <a:gridCol w="1152144">
                  <a:extLst>
                    <a:ext uri="{9D8B030D-6E8A-4147-A177-3AD203B41FA5}">
                      <a16:colId xmlns:a16="http://schemas.microsoft.com/office/drawing/2014/main" val="3994998417"/>
                    </a:ext>
                  </a:extLst>
                </a:gridCol>
                <a:gridCol w="576072">
                  <a:extLst>
                    <a:ext uri="{9D8B030D-6E8A-4147-A177-3AD203B41FA5}">
                      <a16:colId xmlns:a16="http://schemas.microsoft.com/office/drawing/2014/main" val="3074060094"/>
                    </a:ext>
                  </a:extLst>
                </a:gridCol>
                <a:gridCol w="576072">
                  <a:extLst>
                    <a:ext uri="{9D8B030D-6E8A-4147-A177-3AD203B41FA5}">
                      <a16:colId xmlns:a16="http://schemas.microsoft.com/office/drawing/2014/main" val="3422168186"/>
                    </a:ext>
                  </a:extLst>
                </a:gridCol>
                <a:gridCol w="576072">
                  <a:extLst>
                    <a:ext uri="{9D8B030D-6E8A-4147-A177-3AD203B41FA5}">
                      <a16:colId xmlns:a16="http://schemas.microsoft.com/office/drawing/2014/main" val="1325481759"/>
                    </a:ext>
                  </a:extLst>
                </a:gridCol>
                <a:gridCol w="576072">
                  <a:extLst>
                    <a:ext uri="{9D8B030D-6E8A-4147-A177-3AD203B41FA5}">
                      <a16:colId xmlns:a16="http://schemas.microsoft.com/office/drawing/2014/main" val="2372697689"/>
                    </a:ext>
                  </a:extLst>
                </a:gridCol>
                <a:gridCol w="576072">
                  <a:extLst>
                    <a:ext uri="{9D8B030D-6E8A-4147-A177-3AD203B41FA5}">
                      <a16:colId xmlns:a16="http://schemas.microsoft.com/office/drawing/2014/main" val="1283742144"/>
                    </a:ext>
                  </a:extLst>
                </a:gridCol>
                <a:gridCol w="576072">
                  <a:extLst>
                    <a:ext uri="{9D8B030D-6E8A-4147-A177-3AD203B41FA5}">
                      <a16:colId xmlns:a16="http://schemas.microsoft.com/office/drawing/2014/main" val="2917348722"/>
                    </a:ext>
                  </a:extLst>
                </a:gridCol>
                <a:gridCol w="576072">
                  <a:extLst>
                    <a:ext uri="{9D8B030D-6E8A-4147-A177-3AD203B41FA5}">
                      <a16:colId xmlns:a16="http://schemas.microsoft.com/office/drawing/2014/main" val="3249558714"/>
                    </a:ext>
                  </a:extLst>
                </a:gridCol>
                <a:gridCol w="576072">
                  <a:extLst>
                    <a:ext uri="{9D8B030D-6E8A-4147-A177-3AD203B41FA5}">
                      <a16:colId xmlns:a16="http://schemas.microsoft.com/office/drawing/2014/main" val="132044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985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- 2021-09-02 14:02:58</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buttery cookies made with SCS Butter are rolled in shredded coconut then indented and filled with sweet pineapple jam. A treat you’ll love all year round!
Pineapple Coconut Thumbprint Cookies
Ingredients:
227g SCS Unsalted Butter, cold and diced into small cubes
160g pineapple preserves
1 tsp lemon zest
2 tsp fresh lemon juice
1 large egg mixed with 1.5 tsp water
150g shredded sweetened coconut
140g granulated sugar
1/2 tsp salt
1 tbsp real coconut extract
284g all-purpose flour
Instructions:
1. Preheat oven to 176°C. Lightly butter a rimmed baking sheet.
2. In a small mixing bowl gently stir together preserves, lemon zest and lemon juice, set aside. 
3. In a separate small bowl whisk together egg and water until well blended. Add coconut to a separate mixing bowl and set aside.
4. In the bowl of an electric stand mixer fitted with the paddle attachment, mix together SCS Butter, sugar and salt until combined. 
5. Mix in coconut extract then add flour and mix until combined. Scoop dough out 1 (even) tablespoon at a time and shape into balls. 
6. Roll each dough ball in egg mixture then in coconut mixture (gently press coconut into cookies to help it stick well). 
7. Transfer to a plate and make indentation in center with thumb, then fill each indentation with 1/2 tsp of the preserves mixture. 
8. Freeze 10 minutes or chill in refrigerator 30 minutes then remove 12 cookies from fridge at a time and transfer to baking sheet. 
9. Bake 17 - 19 minutes until coconut is golden brown on edges. Cool on pan several minutes then transfer to a wire rack to cool completely. 
10. Repeat with remaining cookies. Store in an airtight container.
Source: https://www.cookingclassy.com/pineapple-coconut-thumbprint-cookies/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9533847"/>
                  </a:ext>
                </a:extLst>
              </a:tr>
            </a:tbl>
          </a:graphicData>
        </a:graphic>
      </p:graphicFrame>
      <p:sp>
        <p:nvSpPr>
          <p:cNvPr id="4" name="Text Placeholder 3">
            <a:extLst>
              <a:ext uri="{FF2B5EF4-FFF2-40B4-BE49-F238E27FC236}">
                <a16:creationId xmlns:a16="http://schemas.microsoft.com/office/drawing/2014/main" id="{F1FC6C49-D1B0-423B-9E16-F467D5D531F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4056939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A6FE-BC99-4366-87FC-96B97F70CC89}"/>
              </a:ext>
            </a:extLst>
          </p:cNvPr>
          <p:cNvSpPr>
            <a:spLocks noGrp="1"/>
          </p:cNvSpPr>
          <p:nvPr>
            <p:ph type="title"/>
          </p:nvPr>
        </p:nvSpPr>
        <p:spPr/>
        <p:txBody>
          <a:bodyPr/>
          <a:lstStyle/>
          <a:p>
            <a:r>
              <a:rPr lang="en-US"/>
              <a:t>Facebook Own Posts Table | SCS Dairy MY - 6 of 23</a:t>
            </a:r>
          </a:p>
        </p:txBody>
      </p:sp>
      <p:graphicFrame>
        <p:nvGraphicFramePr>
          <p:cNvPr id="5" name="Table Placeholder 4">
            <a:extLst>
              <a:ext uri="{FF2B5EF4-FFF2-40B4-BE49-F238E27FC236}">
                <a16:creationId xmlns:a16="http://schemas.microsoft.com/office/drawing/2014/main" id="{1233AD07-7800-4AF9-8004-B5C4DBA15AEB}"/>
              </a:ext>
            </a:extLst>
          </p:cNvPr>
          <p:cNvGraphicFramePr>
            <a:graphicFrameLocks noGrp="1"/>
          </p:cNvGraphicFramePr>
          <p:nvPr>
            <p:ph type="tbl" sz="quarter" idx="13"/>
            <p:extLst>
              <p:ext uri="{D42A27DB-BD31-4B8C-83A1-F6EECF244321}">
                <p14:modId xmlns:p14="http://schemas.microsoft.com/office/powerpoint/2010/main" val="1303154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46140411"/>
                    </a:ext>
                  </a:extLst>
                </a:gridCol>
                <a:gridCol w="1152144">
                  <a:extLst>
                    <a:ext uri="{9D8B030D-6E8A-4147-A177-3AD203B41FA5}">
                      <a16:colId xmlns:a16="http://schemas.microsoft.com/office/drawing/2014/main" val="2313364798"/>
                    </a:ext>
                  </a:extLst>
                </a:gridCol>
                <a:gridCol w="576072">
                  <a:extLst>
                    <a:ext uri="{9D8B030D-6E8A-4147-A177-3AD203B41FA5}">
                      <a16:colId xmlns:a16="http://schemas.microsoft.com/office/drawing/2014/main" val="1211903182"/>
                    </a:ext>
                  </a:extLst>
                </a:gridCol>
                <a:gridCol w="576072">
                  <a:extLst>
                    <a:ext uri="{9D8B030D-6E8A-4147-A177-3AD203B41FA5}">
                      <a16:colId xmlns:a16="http://schemas.microsoft.com/office/drawing/2014/main" val="2398649030"/>
                    </a:ext>
                  </a:extLst>
                </a:gridCol>
                <a:gridCol w="576072">
                  <a:extLst>
                    <a:ext uri="{9D8B030D-6E8A-4147-A177-3AD203B41FA5}">
                      <a16:colId xmlns:a16="http://schemas.microsoft.com/office/drawing/2014/main" val="3350608396"/>
                    </a:ext>
                  </a:extLst>
                </a:gridCol>
                <a:gridCol w="576072">
                  <a:extLst>
                    <a:ext uri="{9D8B030D-6E8A-4147-A177-3AD203B41FA5}">
                      <a16:colId xmlns:a16="http://schemas.microsoft.com/office/drawing/2014/main" val="573949836"/>
                    </a:ext>
                  </a:extLst>
                </a:gridCol>
                <a:gridCol w="576072">
                  <a:extLst>
                    <a:ext uri="{9D8B030D-6E8A-4147-A177-3AD203B41FA5}">
                      <a16:colId xmlns:a16="http://schemas.microsoft.com/office/drawing/2014/main" val="687966214"/>
                    </a:ext>
                  </a:extLst>
                </a:gridCol>
                <a:gridCol w="576072">
                  <a:extLst>
                    <a:ext uri="{9D8B030D-6E8A-4147-A177-3AD203B41FA5}">
                      <a16:colId xmlns:a16="http://schemas.microsoft.com/office/drawing/2014/main" val="3196670336"/>
                    </a:ext>
                  </a:extLst>
                </a:gridCol>
                <a:gridCol w="576072">
                  <a:extLst>
                    <a:ext uri="{9D8B030D-6E8A-4147-A177-3AD203B41FA5}">
                      <a16:colId xmlns:a16="http://schemas.microsoft.com/office/drawing/2014/main" val="3039257445"/>
                    </a:ext>
                  </a:extLst>
                </a:gridCol>
                <a:gridCol w="576072">
                  <a:extLst>
                    <a:ext uri="{9D8B030D-6E8A-4147-A177-3AD203B41FA5}">
                      <a16:colId xmlns:a16="http://schemas.microsoft.com/office/drawing/2014/main" val="3974226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609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- 2021-09-09 12:10:36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Quak Hooi Sian
Lee Xin Ling
Nicole Chiong
Kindly send us a Facebook message with the following details mentioned below before 15 September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04508387"/>
                  </a:ext>
                </a:extLst>
              </a:tr>
            </a:tbl>
          </a:graphicData>
        </a:graphic>
      </p:graphicFrame>
      <p:sp>
        <p:nvSpPr>
          <p:cNvPr id="4" name="Text Placeholder 3">
            <a:extLst>
              <a:ext uri="{FF2B5EF4-FFF2-40B4-BE49-F238E27FC236}">
                <a16:creationId xmlns:a16="http://schemas.microsoft.com/office/drawing/2014/main" id="{53E8A38D-90E9-4A43-B303-98DE3F3E43F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175359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D61FE-5C02-4A8E-BBFA-8A0389F32052}"/>
              </a:ext>
            </a:extLst>
          </p:cNvPr>
          <p:cNvSpPr>
            <a:spLocks noGrp="1"/>
          </p:cNvSpPr>
          <p:nvPr>
            <p:ph type="title"/>
          </p:nvPr>
        </p:nvSpPr>
        <p:spPr/>
        <p:txBody>
          <a:bodyPr/>
          <a:lstStyle/>
          <a:p>
            <a:r>
              <a:rPr lang="en-US"/>
              <a:t>Facebook Own Posts Table | SCS Dairy MY - 7 of 23</a:t>
            </a:r>
          </a:p>
        </p:txBody>
      </p:sp>
      <p:graphicFrame>
        <p:nvGraphicFramePr>
          <p:cNvPr id="5" name="Table Placeholder 4">
            <a:extLst>
              <a:ext uri="{FF2B5EF4-FFF2-40B4-BE49-F238E27FC236}">
                <a16:creationId xmlns:a16="http://schemas.microsoft.com/office/drawing/2014/main" id="{34229D6C-B42F-4600-86BC-EDABBC5F0F5F}"/>
              </a:ext>
            </a:extLst>
          </p:cNvPr>
          <p:cNvGraphicFramePr>
            <a:graphicFrameLocks noGrp="1"/>
          </p:cNvGraphicFramePr>
          <p:nvPr>
            <p:ph type="tbl" sz="quarter" idx="13"/>
            <p:extLst>
              <p:ext uri="{D42A27DB-BD31-4B8C-83A1-F6EECF244321}">
                <p14:modId xmlns:p14="http://schemas.microsoft.com/office/powerpoint/2010/main" val="3124335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9807353"/>
                    </a:ext>
                  </a:extLst>
                </a:gridCol>
                <a:gridCol w="1152144">
                  <a:extLst>
                    <a:ext uri="{9D8B030D-6E8A-4147-A177-3AD203B41FA5}">
                      <a16:colId xmlns:a16="http://schemas.microsoft.com/office/drawing/2014/main" val="1150968044"/>
                    </a:ext>
                  </a:extLst>
                </a:gridCol>
                <a:gridCol w="576072">
                  <a:extLst>
                    <a:ext uri="{9D8B030D-6E8A-4147-A177-3AD203B41FA5}">
                      <a16:colId xmlns:a16="http://schemas.microsoft.com/office/drawing/2014/main" val="728936749"/>
                    </a:ext>
                  </a:extLst>
                </a:gridCol>
                <a:gridCol w="576072">
                  <a:extLst>
                    <a:ext uri="{9D8B030D-6E8A-4147-A177-3AD203B41FA5}">
                      <a16:colId xmlns:a16="http://schemas.microsoft.com/office/drawing/2014/main" val="985513133"/>
                    </a:ext>
                  </a:extLst>
                </a:gridCol>
                <a:gridCol w="576072">
                  <a:extLst>
                    <a:ext uri="{9D8B030D-6E8A-4147-A177-3AD203B41FA5}">
                      <a16:colId xmlns:a16="http://schemas.microsoft.com/office/drawing/2014/main" val="3150799914"/>
                    </a:ext>
                  </a:extLst>
                </a:gridCol>
                <a:gridCol w="576072">
                  <a:extLst>
                    <a:ext uri="{9D8B030D-6E8A-4147-A177-3AD203B41FA5}">
                      <a16:colId xmlns:a16="http://schemas.microsoft.com/office/drawing/2014/main" val="69529046"/>
                    </a:ext>
                  </a:extLst>
                </a:gridCol>
                <a:gridCol w="576072">
                  <a:extLst>
                    <a:ext uri="{9D8B030D-6E8A-4147-A177-3AD203B41FA5}">
                      <a16:colId xmlns:a16="http://schemas.microsoft.com/office/drawing/2014/main" val="2486937268"/>
                    </a:ext>
                  </a:extLst>
                </a:gridCol>
                <a:gridCol w="576072">
                  <a:extLst>
                    <a:ext uri="{9D8B030D-6E8A-4147-A177-3AD203B41FA5}">
                      <a16:colId xmlns:a16="http://schemas.microsoft.com/office/drawing/2014/main" val="4083709364"/>
                    </a:ext>
                  </a:extLst>
                </a:gridCol>
                <a:gridCol w="576072">
                  <a:extLst>
                    <a:ext uri="{9D8B030D-6E8A-4147-A177-3AD203B41FA5}">
                      <a16:colId xmlns:a16="http://schemas.microsoft.com/office/drawing/2014/main" val="3240650105"/>
                    </a:ext>
                  </a:extLst>
                </a:gridCol>
                <a:gridCol w="576072">
                  <a:extLst>
                    <a:ext uri="{9D8B030D-6E8A-4147-A177-3AD203B41FA5}">
                      <a16:colId xmlns:a16="http://schemas.microsoft.com/office/drawing/2014/main" val="2292503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4537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- 2021-09-06 18:35:20</a:t>
                      </a:r>
                      <a:r>
                        <a:rPr kumimoji="0" lang="en-US" sz="1000" b="0" i="0" u="none" strike="noStrike" kern="1200" cap="none" spc="0" normalizeH="0" baseline="0" noProof="0">
                          <a:ln>
                            <a:noFill/>
                          </a:ln>
                          <a:solidFill>
                            <a:prstClr val="black"/>
                          </a:solidFill>
                          <a:effectLst/>
                          <a:uLnTx/>
                          <a:uFillTx/>
                          <a:latin typeface="+mn-lt"/>
                          <a:ea typeface="+mn-ea"/>
                          <a:cs typeface="+mn-cs"/>
                        </a:rPr>
                        <a:t>
 Have you always wondered what is the difference between muffins and cupcakes? They look the same yet why do they have different names? In this post of Chef Siti Bakes with SCS Butter Series, Chef Siti Mastura has shared all the information about muffins and cupcakes. Plus she has also shared a delicious recipe! Read on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39422265"/>
                  </a:ext>
                </a:extLst>
              </a:tr>
            </a:tbl>
          </a:graphicData>
        </a:graphic>
      </p:graphicFrame>
      <p:sp>
        <p:nvSpPr>
          <p:cNvPr id="4" name="Text Placeholder 3">
            <a:extLst>
              <a:ext uri="{FF2B5EF4-FFF2-40B4-BE49-F238E27FC236}">
                <a16:creationId xmlns:a16="http://schemas.microsoft.com/office/drawing/2014/main" id="{3CB7D2FB-F172-47BD-97FD-3AD0A5C09C0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86860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647E8-6BBE-4A05-8378-2512E16E1EA7}"/>
              </a:ext>
            </a:extLst>
          </p:cNvPr>
          <p:cNvSpPr>
            <a:spLocks noGrp="1"/>
          </p:cNvSpPr>
          <p:nvPr>
            <p:ph type="title"/>
          </p:nvPr>
        </p:nvSpPr>
        <p:spPr/>
        <p:txBody>
          <a:bodyPr/>
          <a:lstStyle/>
          <a:p>
            <a:r>
              <a:rPr lang="en-US"/>
              <a:t>Facebook Own Posts Table | SCS Dairy MY - 8 of 23</a:t>
            </a:r>
          </a:p>
        </p:txBody>
      </p:sp>
      <p:graphicFrame>
        <p:nvGraphicFramePr>
          <p:cNvPr id="5" name="Table Placeholder 4">
            <a:extLst>
              <a:ext uri="{FF2B5EF4-FFF2-40B4-BE49-F238E27FC236}">
                <a16:creationId xmlns:a16="http://schemas.microsoft.com/office/drawing/2014/main" id="{E9730D95-DA74-4EDD-8960-8EA3504DB2C5}"/>
              </a:ext>
            </a:extLst>
          </p:cNvPr>
          <p:cNvGraphicFramePr>
            <a:graphicFrameLocks noGrp="1"/>
          </p:cNvGraphicFramePr>
          <p:nvPr>
            <p:ph type="tbl" sz="quarter" idx="13"/>
            <p:extLst>
              <p:ext uri="{D42A27DB-BD31-4B8C-83A1-F6EECF244321}">
                <p14:modId xmlns:p14="http://schemas.microsoft.com/office/powerpoint/2010/main" val="256899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49417546"/>
                    </a:ext>
                  </a:extLst>
                </a:gridCol>
                <a:gridCol w="1152144">
                  <a:extLst>
                    <a:ext uri="{9D8B030D-6E8A-4147-A177-3AD203B41FA5}">
                      <a16:colId xmlns:a16="http://schemas.microsoft.com/office/drawing/2014/main" val="1158406118"/>
                    </a:ext>
                  </a:extLst>
                </a:gridCol>
                <a:gridCol w="576072">
                  <a:extLst>
                    <a:ext uri="{9D8B030D-6E8A-4147-A177-3AD203B41FA5}">
                      <a16:colId xmlns:a16="http://schemas.microsoft.com/office/drawing/2014/main" val="2664042479"/>
                    </a:ext>
                  </a:extLst>
                </a:gridCol>
                <a:gridCol w="576072">
                  <a:extLst>
                    <a:ext uri="{9D8B030D-6E8A-4147-A177-3AD203B41FA5}">
                      <a16:colId xmlns:a16="http://schemas.microsoft.com/office/drawing/2014/main" val="3952431993"/>
                    </a:ext>
                  </a:extLst>
                </a:gridCol>
                <a:gridCol w="576072">
                  <a:extLst>
                    <a:ext uri="{9D8B030D-6E8A-4147-A177-3AD203B41FA5}">
                      <a16:colId xmlns:a16="http://schemas.microsoft.com/office/drawing/2014/main" val="804934183"/>
                    </a:ext>
                  </a:extLst>
                </a:gridCol>
                <a:gridCol w="576072">
                  <a:extLst>
                    <a:ext uri="{9D8B030D-6E8A-4147-A177-3AD203B41FA5}">
                      <a16:colId xmlns:a16="http://schemas.microsoft.com/office/drawing/2014/main" val="3388716331"/>
                    </a:ext>
                  </a:extLst>
                </a:gridCol>
                <a:gridCol w="576072">
                  <a:extLst>
                    <a:ext uri="{9D8B030D-6E8A-4147-A177-3AD203B41FA5}">
                      <a16:colId xmlns:a16="http://schemas.microsoft.com/office/drawing/2014/main" val="4290848946"/>
                    </a:ext>
                  </a:extLst>
                </a:gridCol>
                <a:gridCol w="576072">
                  <a:extLst>
                    <a:ext uri="{9D8B030D-6E8A-4147-A177-3AD203B41FA5}">
                      <a16:colId xmlns:a16="http://schemas.microsoft.com/office/drawing/2014/main" val="3567197222"/>
                    </a:ext>
                  </a:extLst>
                </a:gridCol>
                <a:gridCol w="576072">
                  <a:extLst>
                    <a:ext uri="{9D8B030D-6E8A-4147-A177-3AD203B41FA5}">
                      <a16:colId xmlns:a16="http://schemas.microsoft.com/office/drawing/2014/main" val="2468701167"/>
                    </a:ext>
                  </a:extLst>
                </a:gridCol>
                <a:gridCol w="576072">
                  <a:extLst>
                    <a:ext uri="{9D8B030D-6E8A-4147-A177-3AD203B41FA5}">
                      <a16:colId xmlns:a16="http://schemas.microsoft.com/office/drawing/2014/main" val="92656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9092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- 2021-09-12 12:05:49</a:t>
                      </a:r>
                      <a:r>
                        <a:rPr kumimoji="0" lang="en-US" sz="1000" b="0" i="0" u="none" strike="noStrike" kern="1200" cap="none" spc="0" normalizeH="0" baseline="0" noProof="0">
                          <a:ln>
                            <a:noFill/>
                          </a:ln>
                          <a:solidFill>
                            <a:prstClr val="black"/>
                          </a:solidFill>
                          <a:effectLst/>
                          <a:uLnTx/>
                          <a:uFillTx/>
                          <a:latin typeface="+mn-lt"/>
                          <a:ea typeface="+mn-ea"/>
                          <a:cs typeface="+mn-cs"/>
                        </a:rPr>
                        <a:t>
 Homemade fudgy brownie bites filled with an easy two-ingredient caramel filling and topped with sea salt. These Salted Caramel Brownie Bites made with SCS Butter are the perfect mini dessert!
Salted Caramel Brownie Bites
Ingredients:
For the brownie bites:
115g SCS Unsalted Butter, melted and slightly cooled
200g granulated sugar
2 large eggs at room temperature
1 teaspoon vanilla extract
65g all-purpose flour 
45g unsweetened cocoa powder
1/4 teaspoon salt
For the caramel filling:
20 soft caramel candies, unwrapped
3 tablespoons heavy cream
Optional:
Sea salt for topping
Instructions for brownie bites:
1. Preheat the oven to 177°C. Spray a 24-count mini muffin pan with nonstick cooking spray and set aside.
2. In a large mixing bowl, mix together melted SCS Unsalted Butter and granulated sugar. 
3. Add in the eggs and vanilla extract and mix until well combined. 
4. Sift in the flour, cocoa powder, and salt and mix until just combined.
5. Evenly distribute the brownie batter between all 24 mini muffin cavities. Bake at 177°C for 12 to 15 minutes or until a toothpick inserted into the brownies comes out clean with just a few moist crumbs. 
6. Remove from the oven and gently press in the center of each brownie with the bottom of a measuring teaspoon. Transfer the pan to a wire rack and allow to cool in the pan for at least 45 minutes.
7. Remove the cooled brownie bites from the pan and place them back onto the wire rack.
To make the caramel filling:
1. Add the soft caramel candies and heavy cream to a large microwave safe bowl. Microwave in 20 to 30 seconds increments, making sure to stir well after each increment, until completely melted and smooth. Evenly distribute the caramel between all 24 brownie bites (about 1 teaspoon per brownie bite).
2. Allow to cool for at least 15 to 20 minutes so the caramel can firm up, then top with sea salt as desired.
Source: https://cucinadeyung.com/salted-caramel-brownie-bites-recipe/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9933040"/>
                  </a:ext>
                </a:extLst>
              </a:tr>
            </a:tbl>
          </a:graphicData>
        </a:graphic>
      </p:graphicFrame>
      <p:sp>
        <p:nvSpPr>
          <p:cNvPr id="4" name="Text Placeholder 3">
            <a:extLst>
              <a:ext uri="{FF2B5EF4-FFF2-40B4-BE49-F238E27FC236}">
                <a16:creationId xmlns:a16="http://schemas.microsoft.com/office/drawing/2014/main" id="{1503D077-734A-4E1B-A3BF-5AF092CD41A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301650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DCF2-B29D-4288-B0D4-33CBA9129F81}"/>
              </a:ext>
            </a:extLst>
          </p:cNvPr>
          <p:cNvSpPr>
            <a:spLocks noGrp="1"/>
          </p:cNvSpPr>
          <p:nvPr>
            <p:ph type="title"/>
          </p:nvPr>
        </p:nvSpPr>
        <p:spPr/>
        <p:txBody>
          <a:bodyPr/>
          <a:lstStyle/>
          <a:p>
            <a:r>
              <a:rPr lang="en-US"/>
              <a:t>Facebook Own Posts Table | SCS Dairy MY - 9 of 23</a:t>
            </a:r>
          </a:p>
        </p:txBody>
      </p:sp>
      <p:graphicFrame>
        <p:nvGraphicFramePr>
          <p:cNvPr id="5" name="Table Placeholder 4">
            <a:extLst>
              <a:ext uri="{FF2B5EF4-FFF2-40B4-BE49-F238E27FC236}">
                <a16:creationId xmlns:a16="http://schemas.microsoft.com/office/drawing/2014/main" id="{D89DA6C4-3FC6-4086-8EF5-F4D1390A5672}"/>
              </a:ext>
            </a:extLst>
          </p:cNvPr>
          <p:cNvGraphicFramePr>
            <a:graphicFrameLocks noGrp="1"/>
          </p:cNvGraphicFramePr>
          <p:nvPr>
            <p:ph type="tbl" sz="quarter" idx="13"/>
            <p:extLst>
              <p:ext uri="{D42A27DB-BD31-4B8C-83A1-F6EECF244321}">
                <p14:modId xmlns:p14="http://schemas.microsoft.com/office/powerpoint/2010/main" val="119150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42099869"/>
                    </a:ext>
                  </a:extLst>
                </a:gridCol>
                <a:gridCol w="1152144">
                  <a:extLst>
                    <a:ext uri="{9D8B030D-6E8A-4147-A177-3AD203B41FA5}">
                      <a16:colId xmlns:a16="http://schemas.microsoft.com/office/drawing/2014/main" val="4100374147"/>
                    </a:ext>
                  </a:extLst>
                </a:gridCol>
                <a:gridCol w="576072">
                  <a:extLst>
                    <a:ext uri="{9D8B030D-6E8A-4147-A177-3AD203B41FA5}">
                      <a16:colId xmlns:a16="http://schemas.microsoft.com/office/drawing/2014/main" val="4026715794"/>
                    </a:ext>
                  </a:extLst>
                </a:gridCol>
                <a:gridCol w="576072">
                  <a:extLst>
                    <a:ext uri="{9D8B030D-6E8A-4147-A177-3AD203B41FA5}">
                      <a16:colId xmlns:a16="http://schemas.microsoft.com/office/drawing/2014/main" val="56579155"/>
                    </a:ext>
                  </a:extLst>
                </a:gridCol>
                <a:gridCol w="576072">
                  <a:extLst>
                    <a:ext uri="{9D8B030D-6E8A-4147-A177-3AD203B41FA5}">
                      <a16:colId xmlns:a16="http://schemas.microsoft.com/office/drawing/2014/main" val="2860803277"/>
                    </a:ext>
                  </a:extLst>
                </a:gridCol>
                <a:gridCol w="576072">
                  <a:extLst>
                    <a:ext uri="{9D8B030D-6E8A-4147-A177-3AD203B41FA5}">
                      <a16:colId xmlns:a16="http://schemas.microsoft.com/office/drawing/2014/main" val="2095356048"/>
                    </a:ext>
                  </a:extLst>
                </a:gridCol>
                <a:gridCol w="576072">
                  <a:extLst>
                    <a:ext uri="{9D8B030D-6E8A-4147-A177-3AD203B41FA5}">
                      <a16:colId xmlns:a16="http://schemas.microsoft.com/office/drawing/2014/main" val="1497812913"/>
                    </a:ext>
                  </a:extLst>
                </a:gridCol>
                <a:gridCol w="576072">
                  <a:extLst>
                    <a:ext uri="{9D8B030D-6E8A-4147-A177-3AD203B41FA5}">
                      <a16:colId xmlns:a16="http://schemas.microsoft.com/office/drawing/2014/main" val="3122424056"/>
                    </a:ext>
                  </a:extLst>
                </a:gridCol>
                <a:gridCol w="576072">
                  <a:extLst>
                    <a:ext uri="{9D8B030D-6E8A-4147-A177-3AD203B41FA5}">
                      <a16:colId xmlns:a16="http://schemas.microsoft.com/office/drawing/2014/main" val="2951447013"/>
                    </a:ext>
                  </a:extLst>
                </a:gridCol>
                <a:gridCol w="576072">
                  <a:extLst>
                    <a:ext uri="{9D8B030D-6E8A-4147-A177-3AD203B41FA5}">
                      <a16:colId xmlns:a16="http://schemas.microsoft.com/office/drawing/2014/main" val="51703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1037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- 2021-09-27 12:06:40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Kim Yit Lee
WaiFong Low
Chan Hong Yee
Kindly send us a Facebook message with the following details mentioned below before 2nd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77737024"/>
                  </a:ext>
                </a:extLst>
              </a:tr>
            </a:tbl>
          </a:graphicData>
        </a:graphic>
      </p:graphicFrame>
      <p:sp>
        <p:nvSpPr>
          <p:cNvPr id="4" name="Text Placeholder 3">
            <a:extLst>
              <a:ext uri="{FF2B5EF4-FFF2-40B4-BE49-F238E27FC236}">
                <a16:creationId xmlns:a16="http://schemas.microsoft.com/office/drawing/2014/main" id="{A7C9CD80-62C0-4A1E-B24B-6EEA3E38FB7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990444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5FA37-F78E-4397-9C05-0F6A92ECC6AE}"/>
              </a:ext>
            </a:extLst>
          </p:cNvPr>
          <p:cNvSpPr>
            <a:spLocks noGrp="1"/>
          </p:cNvSpPr>
          <p:nvPr>
            <p:ph type="title"/>
          </p:nvPr>
        </p:nvSpPr>
        <p:spPr/>
        <p:txBody>
          <a:bodyPr/>
          <a:lstStyle/>
          <a:p>
            <a:r>
              <a:rPr lang="en-US"/>
              <a:t>Facebook Own Posts Table | SCS Dairy MY - 10 of 23</a:t>
            </a:r>
          </a:p>
        </p:txBody>
      </p:sp>
      <p:graphicFrame>
        <p:nvGraphicFramePr>
          <p:cNvPr id="5" name="Table Placeholder 4">
            <a:extLst>
              <a:ext uri="{FF2B5EF4-FFF2-40B4-BE49-F238E27FC236}">
                <a16:creationId xmlns:a16="http://schemas.microsoft.com/office/drawing/2014/main" id="{07B812FC-8EB7-4445-A880-35B49C34871C}"/>
              </a:ext>
            </a:extLst>
          </p:cNvPr>
          <p:cNvGraphicFramePr>
            <a:graphicFrameLocks noGrp="1"/>
          </p:cNvGraphicFramePr>
          <p:nvPr>
            <p:ph type="tbl" sz="quarter" idx="13"/>
            <p:extLst>
              <p:ext uri="{D42A27DB-BD31-4B8C-83A1-F6EECF244321}">
                <p14:modId xmlns:p14="http://schemas.microsoft.com/office/powerpoint/2010/main" val="1659921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85533896"/>
                    </a:ext>
                  </a:extLst>
                </a:gridCol>
                <a:gridCol w="1152144">
                  <a:extLst>
                    <a:ext uri="{9D8B030D-6E8A-4147-A177-3AD203B41FA5}">
                      <a16:colId xmlns:a16="http://schemas.microsoft.com/office/drawing/2014/main" val="1388264218"/>
                    </a:ext>
                  </a:extLst>
                </a:gridCol>
                <a:gridCol w="576072">
                  <a:extLst>
                    <a:ext uri="{9D8B030D-6E8A-4147-A177-3AD203B41FA5}">
                      <a16:colId xmlns:a16="http://schemas.microsoft.com/office/drawing/2014/main" val="1733622204"/>
                    </a:ext>
                  </a:extLst>
                </a:gridCol>
                <a:gridCol w="576072">
                  <a:extLst>
                    <a:ext uri="{9D8B030D-6E8A-4147-A177-3AD203B41FA5}">
                      <a16:colId xmlns:a16="http://schemas.microsoft.com/office/drawing/2014/main" val="3560905286"/>
                    </a:ext>
                  </a:extLst>
                </a:gridCol>
                <a:gridCol w="576072">
                  <a:extLst>
                    <a:ext uri="{9D8B030D-6E8A-4147-A177-3AD203B41FA5}">
                      <a16:colId xmlns:a16="http://schemas.microsoft.com/office/drawing/2014/main" val="605548884"/>
                    </a:ext>
                  </a:extLst>
                </a:gridCol>
                <a:gridCol w="576072">
                  <a:extLst>
                    <a:ext uri="{9D8B030D-6E8A-4147-A177-3AD203B41FA5}">
                      <a16:colId xmlns:a16="http://schemas.microsoft.com/office/drawing/2014/main" val="2923606712"/>
                    </a:ext>
                  </a:extLst>
                </a:gridCol>
                <a:gridCol w="576072">
                  <a:extLst>
                    <a:ext uri="{9D8B030D-6E8A-4147-A177-3AD203B41FA5}">
                      <a16:colId xmlns:a16="http://schemas.microsoft.com/office/drawing/2014/main" val="1399413128"/>
                    </a:ext>
                  </a:extLst>
                </a:gridCol>
                <a:gridCol w="576072">
                  <a:extLst>
                    <a:ext uri="{9D8B030D-6E8A-4147-A177-3AD203B41FA5}">
                      <a16:colId xmlns:a16="http://schemas.microsoft.com/office/drawing/2014/main" val="3232409511"/>
                    </a:ext>
                  </a:extLst>
                </a:gridCol>
                <a:gridCol w="576072">
                  <a:extLst>
                    <a:ext uri="{9D8B030D-6E8A-4147-A177-3AD203B41FA5}">
                      <a16:colId xmlns:a16="http://schemas.microsoft.com/office/drawing/2014/main" val="2329383495"/>
                    </a:ext>
                  </a:extLst>
                </a:gridCol>
                <a:gridCol w="576072">
                  <a:extLst>
                    <a:ext uri="{9D8B030D-6E8A-4147-A177-3AD203B41FA5}">
                      <a16:colId xmlns:a16="http://schemas.microsoft.com/office/drawing/2014/main" val="4024750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6174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- 2021-09-14 14:02:26</a:t>
                      </a:r>
                      <a:r>
                        <a:rPr kumimoji="0" lang="en-US" sz="1000" b="0" i="0" u="none" strike="noStrike" kern="1200" cap="none" spc="0" normalizeH="0" baseline="0" noProof="0">
                          <a:ln>
                            <a:noFill/>
                          </a:ln>
                          <a:solidFill>
                            <a:prstClr val="black"/>
                          </a:solidFill>
                          <a:effectLst/>
                          <a:uLnTx/>
                          <a:uFillTx/>
                          <a:latin typeface="+mn-lt"/>
                          <a:ea typeface="+mn-ea"/>
                          <a:cs typeface="+mn-cs"/>
                        </a:rPr>
                        <a:t>
 The calling card for good butter is a high fat content, which translates into a rich, moist crumb when used to bake chocolate chip cookies, pound cakes, and breads. So when it comes to baking perfectly baked goods, SCS Butter is your best bet!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94676048"/>
                  </a:ext>
                </a:extLst>
              </a:tr>
            </a:tbl>
          </a:graphicData>
        </a:graphic>
      </p:graphicFrame>
      <p:sp>
        <p:nvSpPr>
          <p:cNvPr id="4" name="Text Placeholder 3">
            <a:extLst>
              <a:ext uri="{FF2B5EF4-FFF2-40B4-BE49-F238E27FC236}">
                <a16:creationId xmlns:a16="http://schemas.microsoft.com/office/drawing/2014/main" id="{3DB601C4-BC84-4B8B-BC5B-10FD631B8C9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828075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817CC-41BD-4403-A5D4-F900A38C00FC}"/>
              </a:ext>
            </a:extLst>
          </p:cNvPr>
          <p:cNvSpPr>
            <a:spLocks noGrp="1"/>
          </p:cNvSpPr>
          <p:nvPr>
            <p:ph type="title"/>
          </p:nvPr>
        </p:nvSpPr>
        <p:spPr/>
        <p:txBody>
          <a:bodyPr/>
          <a:lstStyle/>
          <a:p>
            <a:r>
              <a:rPr lang="en-US"/>
              <a:t>Facebook Own Posts Table | SCS Dairy MY - 11 of 23</a:t>
            </a:r>
          </a:p>
        </p:txBody>
      </p:sp>
      <p:graphicFrame>
        <p:nvGraphicFramePr>
          <p:cNvPr id="5" name="Table Placeholder 4">
            <a:extLst>
              <a:ext uri="{FF2B5EF4-FFF2-40B4-BE49-F238E27FC236}">
                <a16:creationId xmlns:a16="http://schemas.microsoft.com/office/drawing/2014/main" id="{5EA0E87D-5FC9-4989-9C11-310A33693C3D}"/>
              </a:ext>
            </a:extLst>
          </p:cNvPr>
          <p:cNvGraphicFramePr>
            <a:graphicFrameLocks noGrp="1"/>
          </p:cNvGraphicFramePr>
          <p:nvPr>
            <p:ph type="tbl" sz="quarter" idx="13"/>
            <p:extLst>
              <p:ext uri="{D42A27DB-BD31-4B8C-83A1-F6EECF244321}">
                <p14:modId xmlns:p14="http://schemas.microsoft.com/office/powerpoint/2010/main" val="276790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7295262"/>
                    </a:ext>
                  </a:extLst>
                </a:gridCol>
                <a:gridCol w="1152144">
                  <a:extLst>
                    <a:ext uri="{9D8B030D-6E8A-4147-A177-3AD203B41FA5}">
                      <a16:colId xmlns:a16="http://schemas.microsoft.com/office/drawing/2014/main" val="1383785523"/>
                    </a:ext>
                  </a:extLst>
                </a:gridCol>
                <a:gridCol w="576072">
                  <a:extLst>
                    <a:ext uri="{9D8B030D-6E8A-4147-A177-3AD203B41FA5}">
                      <a16:colId xmlns:a16="http://schemas.microsoft.com/office/drawing/2014/main" val="4176187944"/>
                    </a:ext>
                  </a:extLst>
                </a:gridCol>
                <a:gridCol w="576072">
                  <a:extLst>
                    <a:ext uri="{9D8B030D-6E8A-4147-A177-3AD203B41FA5}">
                      <a16:colId xmlns:a16="http://schemas.microsoft.com/office/drawing/2014/main" val="1620891948"/>
                    </a:ext>
                  </a:extLst>
                </a:gridCol>
                <a:gridCol w="576072">
                  <a:extLst>
                    <a:ext uri="{9D8B030D-6E8A-4147-A177-3AD203B41FA5}">
                      <a16:colId xmlns:a16="http://schemas.microsoft.com/office/drawing/2014/main" val="181566737"/>
                    </a:ext>
                  </a:extLst>
                </a:gridCol>
                <a:gridCol w="576072">
                  <a:extLst>
                    <a:ext uri="{9D8B030D-6E8A-4147-A177-3AD203B41FA5}">
                      <a16:colId xmlns:a16="http://schemas.microsoft.com/office/drawing/2014/main" val="1805354949"/>
                    </a:ext>
                  </a:extLst>
                </a:gridCol>
                <a:gridCol w="576072">
                  <a:extLst>
                    <a:ext uri="{9D8B030D-6E8A-4147-A177-3AD203B41FA5}">
                      <a16:colId xmlns:a16="http://schemas.microsoft.com/office/drawing/2014/main" val="2739452734"/>
                    </a:ext>
                  </a:extLst>
                </a:gridCol>
                <a:gridCol w="576072">
                  <a:extLst>
                    <a:ext uri="{9D8B030D-6E8A-4147-A177-3AD203B41FA5}">
                      <a16:colId xmlns:a16="http://schemas.microsoft.com/office/drawing/2014/main" val="560457242"/>
                    </a:ext>
                  </a:extLst>
                </a:gridCol>
                <a:gridCol w="576072">
                  <a:extLst>
                    <a:ext uri="{9D8B030D-6E8A-4147-A177-3AD203B41FA5}">
                      <a16:colId xmlns:a16="http://schemas.microsoft.com/office/drawing/2014/main" val="2055305823"/>
                    </a:ext>
                  </a:extLst>
                </a:gridCol>
                <a:gridCol w="576072">
                  <a:extLst>
                    <a:ext uri="{9D8B030D-6E8A-4147-A177-3AD203B41FA5}">
                      <a16:colId xmlns:a16="http://schemas.microsoft.com/office/drawing/2014/main" val="75007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4886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- 2021-09-25 13:02:34</a:t>
                      </a:r>
                      <a:r>
                        <a:rPr kumimoji="0" lang="en-US" sz="1000" b="0" i="0" u="none" strike="noStrike" kern="1200" cap="none" spc="0" normalizeH="0" baseline="0" noProof="0">
                          <a:ln>
                            <a:noFill/>
                          </a:ln>
                          <a:solidFill>
                            <a:prstClr val="black"/>
                          </a:solidFill>
                          <a:effectLst/>
                          <a:uLnTx/>
                          <a:uFillTx/>
                          <a:latin typeface="+mn-lt"/>
                          <a:ea typeface="+mn-ea"/>
                          <a:cs typeface="+mn-cs"/>
                        </a:rPr>
                        <a:t>
 Did you know? Butter contributes to the texture of baked goods through the aeration process. So when a recipe calls for creaming butter, let your mixer whip the butter for three minutes. During the creaming process, keep your mixer at a relatively low speed; mixing at high speed increases the possibility that the butter will heat up and lose its emulsion.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2793566"/>
                  </a:ext>
                </a:extLst>
              </a:tr>
            </a:tbl>
          </a:graphicData>
        </a:graphic>
      </p:graphicFrame>
      <p:sp>
        <p:nvSpPr>
          <p:cNvPr id="4" name="Text Placeholder 3">
            <a:extLst>
              <a:ext uri="{FF2B5EF4-FFF2-40B4-BE49-F238E27FC236}">
                <a16:creationId xmlns:a16="http://schemas.microsoft.com/office/drawing/2014/main" id="{42F3F54A-64B9-4747-8126-1256CDDCAF8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270665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42545-651E-42B7-A25C-CDEC6A953348}"/>
              </a:ext>
            </a:extLst>
          </p:cNvPr>
          <p:cNvSpPr>
            <a:spLocks noGrp="1"/>
          </p:cNvSpPr>
          <p:nvPr>
            <p:ph type="title"/>
          </p:nvPr>
        </p:nvSpPr>
        <p:spPr/>
        <p:txBody>
          <a:bodyPr/>
          <a:lstStyle/>
          <a:p>
            <a:r>
              <a:rPr lang="en-US"/>
              <a:t>Facebook Own Posts Table | SCS Dairy MY - 12 of 23</a:t>
            </a:r>
          </a:p>
        </p:txBody>
      </p:sp>
      <p:graphicFrame>
        <p:nvGraphicFramePr>
          <p:cNvPr id="5" name="Table Placeholder 4">
            <a:extLst>
              <a:ext uri="{FF2B5EF4-FFF2-40B4-BE49-F238E27FC236}">
                <a16:creationId xmlns:a16="http://schemas.microsoft.com/office/drawing/2014/main" id="{9D6878E8-1430-49CD-ADD3-3F74EC614EE6}"/>
              </a:ext>
            </a:extLst>
          </p:cNvPr>
          <p:cNvGraphicFramePr>
            <a:graphicFrameLocks noGrp="1"/>
          </p:cNvGraphicFramePr>
          <p:nvPr>
            <p:ph type="tbl" sz="quarter" idx="13"/>
            <p:extLst>
              <p:ext uri="{D42A27DB-BD31-4B8C-83A1-F6EECF244321}">
                <p14:modId xmlns:p14="http://schemas.microsoft.com/office/powerpoint/2010/main" val="61619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87704281"/>
                    </a:ext>
                  </a:extLst>
                </a:gridCol>
                <a:gridCol w="1152144">
                  <a:extLst>
                    <a:ext uri="{9D8B030D-6E8A-4147-A177-3AD203B41FA5}">
                      <a16:colId xmlns:a16="http://schemas.microsoft.com/office/drawing/2014/main" val="1106987531"/>
                    </a:ext>
                  </a:extLst>
                </a:gridCol>
                <a:gridCol w="576072">
                  <a:extLst>
                    <a:ext uri="{9D8B030D-6E8A-4147-A177-3AD203B41FA5}">
                      <a16:colId xmlns:a16="http://schemas.microsoft.com/office/drawing/2014/main" val="2256561056"/>
                    </a:ext>
                  </a:extLst>
                </a:gridCol>
                <a:gridCol w="576072">
                  <a:extLst>
                    <a:ext uri="{9D8B030D-6E8A-4147-A177-3AD203B41FA5}">
                      <a16:colId xmlns:a16="http://schemas.microsoft.com/office/drawing/2014/main" val="763994814"/>
                    </a:ext>
                  </a:extLst>
                </a:gridCol>
                <a:gridCol w="576072">
                  <a:extLst>
                    <a:ext uri="{9D8B030D-6E8A-4147-A177-3AD203B41FA5}">
                      <a16:colId xmlns:a16="http://schemas.microsoft.com/office/drawing/2014/main" val="3578128319"/>
                    </a:ext>
                  </a:extLst>
                </a:gridCol>
                <a:gridCol w="576072">
                  <a:extLst>
                    <a:ext uri="{9D8B030D-6E8A-4147-A177-3AD203B41FA5}">
                      <a16:colId xmlns:a16="http://schemas.microsoft.com/office/drawing/2014/main" val="1253669032"/>
                    </a:ext>
                  </a:extLst>
                </a:gridCol>
                <a:gridCol w="576072">
                  <a:extLst>
                    <a:ext uri="{9D8B030D-6E8A-4147-A177-3AD203B41FA5}">
                      <a16:colId xmlns:a16="http://schemas.microsoft.com/office/drawing/2014/main" val="3987590726"/>
                    </a:ext>
                  </a:extLst>
                </a:gridCol>
                <a:gridCol w="576072">
                  <a:extLst>
                    <a:ext uri="{9D8B030D-6E8A-4147-A177-3AD203B41FA5}">
                      <a16:colId xmlns:a16="http://schemas.microsoft.com/office/drawing/2014/main" val="2350184763"/>
                    </a:ext>
                  </a:extLst>
                </a:gridCol>
                <a:gridCol w="576072">
                  <a:extLst>
                    <a:ext uri="{9D8B030D-6E8A-4147-A177-3AD203B41FA5}">
                      <a16:colId xmlns:a16="http://schemas.microsoft.com/office/drawing/2014/main" val="1694302342"/>
                    </a:ext>
                  </a:extLst>
                </a:gridCol>
                <a:gridCol w="576072">
                  <a:extLst>
                    <a:ext uri="{9D8B030D-6E8A-4147-A177-3AD203B41FA5}">
                      <a16:colId xmlns:a16="http://schemas.microsoft.com/office/drawing/2014/main" val="3651470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464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- 2021-09-15 12:27:30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Siti's Sweet Kitchen
Koay Weng Meng
Kindly send us a Facebook message with the following details mentioned below before 20 September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7352473"/>
                  </a:ext>
                </a:extLst>
              </a:tr>
            </a:tbl>
          </a:graphicData>
        </a:graphic>
      </p:graphicFrame>
      <p:sp>
        <p:nvSpPr>
          <p:cNvPr id="4" name="Text Placeholder 3">
            <a:extLst>
              <a:ext uri="{FF2B5EF4-FFF2-40B4-BE49-F238E27FC236}">
                <a16:creationId xmlns:a16="http://schemas.microsoft.com/office/drawing/2014/main" id="{35152666-69E9-4D12-884C-40D7524B130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940553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2FAD3-2D26-4C5C-8BB0-151EA76EB2B2}"/>
              </a:ext>
            </a:extLst>
          </p:cNvPr>
          <p:cNvSpPr>
            <a:spLocks noGrp="1"/>
          </p:cNvSpPr>
          <p:nvPr>
            <p:ph type="title"/>
          </p:nvPr>
        </p:nvSpPr>
        <p:spPr/>
        <p:txBody>
          <a:bodyPr/>
          <a:lstStyle/>
          <a:p>
            <a:r>
              <a:rPr lang="en-US"/>
              <a:t>Facebook Own Posts Table | SCS Dairy MY - 13 of 23</a:t>
            </a:r>
          </a:p>
        </p:txBody>
      </p:sp>
      <p:graphicFrame>
        <p:nvGraphicFramePr>
          <p:cNvPr id="5" name="Table Placeholder 4">
            <a:extLst>
              <a:ext uri="{FF2B5EF4-FFF2-40B4-BE49-F238E27FC236}">
                <a16:creationId xmlns:a16="http://schemas.microsoft.com/office/drawing/2014/main" id="{C2698CDA-15B6-41C5-B7D3-5E88A47C0B7C}"/>
              </a:ext>
            </a:extLst>
          </p:cNvPr>
          <p:cNvGraphicFramePr>
            <a:graphicFrameLocks noGrp="1"/>
          </p:cNvGraphicFramePr>
          <p:nvPr>
            <p:ph type="tbl" sz="quarter" idx="13"/>
            <p:extLst>
              <p:ext uri="{D42A27DB-BD31-4B8C-83A1-F6EECF244321}">
                <p14:modId xmlns:p14="http://schemas.microsoft.com/office/powerpoint/2010/main" val="3743123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5622025"/>
                    </a:ext>
                  </a:extLst>
                </a:gridCol>
                <a:gridCol w="1152144">
                  <a:extLst>
                    <a:ext uri="{9D8B030D-6E8A-4147-A177-3AD203B41FA5}">
                      <a16:colId xmlns:a16="http://schemas.microsoft.com/office/drawing/2014/main" val="1280721177"/>
                    </a:ext>
                  </a:extLst>
                </a:gridCol>
                <a:gridCol w="576072">
                  <a:extLst>
                    <a:ext uri="{9D8B030D-6E8A-4147-A177-3AD203B41FA5}">
                      <a16:colId xmlns:a16="http://schemas.microsoft.com/office/drawing/2014/main" val="3949175033"/>
                    </a:ext>
                  </a:extLst>
                </a:gridCol>
                <a:gridCol w="576072">
                  <a:extLst>
                    <a:ext uri="{9D8B030D-6E8A-4147-A177-3AD203B41FA5}">
                      <a16:colId xmlns:a16="http://schemas.microsoft.com/office/drawing/2014/main" val="4064812368"/>
                    </a:ext>
                  </a:extLst>
                </a:gridCol>
                <a:gridCol w="576072">
                  <a:extLst>
                    <a:ext uri="{9D8B030D-6E8A-4147-A177-3AD203B41FA5}">
                      <a16:colId xmlns:a16="http://schemas.microsoft.com/office/drawing/2014/main" val="2171581853"/>
                    </a:ext>
                  </a:extLst>
                </a:gridCol>
                <a:gridCol w="576072">
                  <a:extLst>
                    <a:ext uri="{9D8B030D-6E8A-4147-A177-3AD203B41FA5}">
                      <a16:colId xmlns:a16="http://schemas.microsoft.com/office/drawing/2014/main" val="2439920195"/>
                    </a:ext>
                  </a:extLst>
                </a:gridCol>
                <a:gridCol w="576072">
                  <a:extLst>
                    <a:ext uri="{9D8B030D-6E8A-4147-A177-3AD203B41FA5}">
                      <a16:colId xmlns:a16="http://schemas.microsoft.com/office/drawing/2014/main" val="641402256"/>
                    </a:ext>
                  </a:extLst>
                </a:gridCol>
                <a:gridCol w="576072">
                  <a:extLst>
                    <a:ext uri="{9D8B030D-6E8A-4147-A177-3AD203B41FA5}">
                      <a16:colId xmlns:a16="http://schemas.microsoft.com/office/drawing/2014/main" val="3013677695"/>
                    </a:ext>
                  </a:extLst>
                </a:gridCol>
                <a:gridCol w="576072">
                  <a:extLst>
                    <a:ext uri="{9D8B030D-6E8A-4147-A177-3AD203B41FA5}">
                      <a16:colId xmlns:a16="http://schemas.microsoft.com/office/drawing/2014/main" val="949447240"/>
                    </a:ext>
                  </a:extLst>
                </a:gridCol>
                <a:gridCol w="576072">
                  <a:extLst>
                    <a:ext uri="{9D8B030D-6E8A-4147-A177-3AD203B41FA5}">
                      <a16:colId xmlns:a16="http://schemas.microsoft.com/office/drawing/2014/main" val="2014880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3218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- 2021-09-15 17:02:47</a:t>
                      </a:r>
                      <a:r>
                        <a:rPr kumimoji="0" lang="en-US" sz="1000" b="0" i="0" u="none" strike="noStrike" kern="1200" cap="none" spc="0" normalizeH="0" baseline="0" noProof="0">
                          <a:ln>
                            <a:noFill/>
                          </a:ln>
                          <a:solidFill>
                            <a:prstClr val="black"/>
                          </a:solidFill>
                          <a:effectLst/>
                          <a:uLnTx/>
                          <a:uFillTx/>
                          <a:latin typeface="+mn-lt"/>
                          <a:ea typeface="+mn-ea"/>
                          <a:cs typeface="+mn-cs"/>
                        </a:rPr>
                        <a:t>
 Instead of attempting to level out your cake layers after they've been baked, try this trick! Soak and then wring out tea towels and wrap them around the outside of your cake pans before placing them in the oven. Alternatively, you can also use cake strips.
They will insulate the sides of the cake pan and cause your cake layers to rise evenly.
#SCStip #SCSButter #premiumbutter #ButterIsBetter #SCSDoubleChurn
Image source: www.rosebakes.com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8481973"/>
                  </a:ext>
                </a:extLst>
              </a:tr>
            </a:tbl>
          </a:graphicData>
        </a:graphic>
      </p:graphicFrame>
      <p:sp>
        <p:nvSpPr>
          <p:cNvPr id="4" name="Text Placeholder 3">
            <a:extLst>
              <a:ext uri="{FF2B5EF4-FFF2-40B4-BE49-F238E27FC236}">
                <a16:creationId xmlns:a16="http://schemas.microsoft.com/office/drawing/2014/main" id="{98F3A346-561A-4C7D-8436-EEB83EF774E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332089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BFE89-681E-4D0F-A56B-A47B65A3C355}"/>
              </a:ext>
            </a:extLst>
          </p:cNvPr>
          <p:cNvSpPr>
            <a:spLocks noGrp="1"/>
          </p:cNvSpPr>
          <p:nvPr>
            <p:ph type="title"/>
          </p:nvPr>
        </p:nvSpPr>
        <p:spPr/>
        <p:txBody>
          <a:bodyPr/>
          <a:lstStyle/>
          <a:p>
            <a:r>
              <a:rPr lang="en-US"/>
              <a:t>Facebook Own Posts Table | SCS Dairy MY - 14 of 23</a:t>
            </a:r>
          </a:p>
        </p:txBody>
      </p:sp>
      <p:graphicFrame>
        <p:nvGraphicFramePr>
          <p:cNvPr id="5" name="Table Placeholder 4">
            <a:extLst>
              <a:ext uri="{FF2B5EF4-FFF2-40B4-BE49-F238E27FC236}">
                <a16:creationId xmlns:a16="http://schemas.microsoft.com/office/drawing/2014/main" id="{A6ED4280-8E10-497C-A01F-2BEE84B56193}"/>
              </a:ext>
            </a:extLst>
          </p:cNvPr>
          <p:cNvGraphicFramePr>
            <a:graphicFrameLocks noGrp="1"/>
          </p:cNvGraphicFramePr>
          <p:nvPr>
            <p:ph type="tbl" sz="quarter" idx="13"/>
            <p:extLst>
              <p:ext uri="{D42A27DB-BD31-4B8C-83A1-F6EECF244321}">
                <p14:modId xmlns:p14="http://schemas.microsoft.com/office/powerpoint/2010/main" val="390222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5382986"/>
                    </a:ext>
                  </a:extLst>
                </a:gridCol>
                <a:gridCol w="1152144">
                  <a:extLst>
                    <a:ext uri="{9D8B030D-6E8A-4147-A177-3AD203B41FA5}">
                      <a16:colId xmlns:a16="http://schemas.microsoft.com/office/drawing/2014/main" val="3220034896"/>
                    </a:ext>
                  </a:extLst>
                </a:gridCol>
                <a:gridCol w="576072">
                  <a:extLst>
                    <a:ext uri="{9D8B030D-6E8A-4147-A177-3AD203B41FA5}">
                      <a16:colId xmlns:a16="http://schemas.microsoft.com/office/drawing/2014/main" val="3776710270"/>
                    </a:ext>
                  </a:extLst>
                </a:gridCol>
                <a:gridCol w="576072">
                  <a:extLst>
                    <a:ext uri="{9D8B030D-6E8A-4147-A177-3AD203B41FA5}">
                      <a16:colId xmlns:a16="http://schemas.microsoft.com/office/drawing/2014/main" val="911597693"/>
                    </a:ext>
                  </a:extLst>
                </a:gridCol>
                <a:gridCol w="576072">
                  <a:extLst>
                    <a:ext uri="{9D8B030D-6E8A-4147-A177-3AD203B41FA5}">
                      <a16:colId xmlns:a16="http://schemas.microsoft.com/office/drawing/2014/main" val="131830149"/>
                    </a:ext>
                  </a:extLst>
                </a:gridCol>
                <a:gridCol w="576072">
                  <a:extLst>
                    <a:ext uri="{9D8B030D-6E8A-4147-A177-3AD203B41FA5}">
                      <a16:colId xmlns:a16="http://schemas.microsoft.com/office/drawing/2014/main" val="3586443501"/>
                    </a:ext>
                  </a:extLst>
                </a:gridCol>
                <a:gridCol w="576072">
                  <a:extLst>
                    <a:ext uri="{9D8B030D-6E8A-4147-A177-3AD203B41FA5}">
                      <a16:colId xmlns:a16="http://schemas.microsoft.com/office/drawing/2014/main" val="1285596195"/>
                    </a:ext>
                  </a:extLst>
                </a:gridCol>
                <a:gridCol w="576072">
                  <a:extLst>
                    <a:ext uri="{9D8B030D-6E8A-4147-A177-3AD203B41FA5}">
                      <a16:colId xmlns:a16="http://schemas.microsoft.com/office/drawing/2014/main" val="763957429"/>
                    </a:ext>
                  </a:extLst>
                </a:gridCol>
                <a:gridCol w="576072">
                  <a:extLst>
                    <a:ext uri="{9D8B030D-6E8A-4147-A177-3AD203B41FA5}">
                      <a16:colId xmlns:a16="http://schemas.microsoft.com/office/drawing/2014/main" val="3150266300"/>
                    </a:ext>
                  </a:extLst>
                </a:gridCol>
                <a:gridCol w="576072">
                  <a:extLst>
                    <a:ext uri="{9D8B030D-6E8A-4147-A177-3AD203B41FA5}">
                      <a16:colId xmlns:a16="http://schemas.microsoft.com/office/drawing/2014/main" val="3888852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4677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- 2021-09-10 17:03:54</a:t>
                      </a:r>
                      <a:r>
                        <a:rPr kumimoji="0" lang="en-US" sz="1000" b="0" i="0" u="none" strike="noStrike" kern="1200" cap="none" spc="0" normalizeH="0" baseline="0" noProof="0">
                          <a:ln>
                            <a:noFill/>
                          </a:ln>
                          <a:solidFill>
                            <a:prstClr val="black"/>
                          </a:solidFill>
                          <a:effectLst/>
                          <a:uLnTx/>
                          <a:uFillTx/>
                          <a:latin typeface="+mn-lt"/>
                          <a:ea typeface="+mn-ea"/>
                          <a:cs typeface="+mn-cs"/>
                        </a:rPr>
                        <a:t>
 “SCS Butter ensures that its consumers get the BEST quality, taste and outcome as the ingredients are carefully selected. The fresh, buttery taste leaves its fans craving for more!”
Koms Sashwanth - SCS Fan
We are grateful to our fans for trusting 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5139918"/>
                  </a:ext>
                </a:extLst>
              </a:tr>
            </a:tbl>
          </a:graphicData>
        </a:graphic>
      </p:graphicFrame>
      <p:sp>
        <p:nvSpPr>
          <p:cNvPr id="4" name="Text Placeholder 3">
            <a:extLst>
              <a:ext uri="{FF2B5EF4-FFF2-40B4-BE49-F238E27FC236}">
                <a16:creationId xmlns:a16="http://schemas.microsoft.com/office/drawing/2014/main" id="{05399468-703E-49F7-8CAB-E37FCFBBF9A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6369285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18F40-2F0E-40E7-A40A-C11A42683337}"/>
              </a:ext>
            </a:extLst>
          </p:cNvPr>
          <p:cNvSpPr>
            <a:spLocks noGrp="1"/>
          </p:cNvSpPr>
          <p:nvPr>
            <p:ph type="title"/>
          </p:nvPr>
        </p:nvSpPr>
        <p:spPr/>
        <p:txBody>
          <a:bodyPr/>
          <a:lstStyle/>
          <a:p>
            <a:r>
              <a:rPr lang="en-US"/>
              <a:t>Facebook Own Posts Table | SCS Dairy MY - 15 of 23</a:t>
            </a:r>
          </a:p>
        </p:txBody>
      </p:sp>
      <p:graphicFrame>
        <p:nvGraphicFramePr>
          <p:cNvPr id="5" name="Table Placeholder 4">
            <a:extLst>
              <a:ext uri="{FF2B5EF4-FFF2-40B4-BE49-F238E27FC236}">
                <a16:creationId xmlns:a16="http://schemas.microsoft.com/office/drawing/2014/main" id="{C6607CD9-0800-4AF2-832F-E1F757F3AFC3}"/>
              </a:ext>
            </a:extLst>
          </p:cNvPr>
          <p:cNvGraphicFramePr>
            <a:graphicFrameLocks noGrp="1"/>
          </p:cNvGraphicFramePr>
          <p:nvPr>
            <p:ph type="tbl" sz="quarter" idx="13"/>
            <p:extLst>
              <p:ext uri="{D42A27DB-BD31-4B8C-83A1-F6EECF244321}">
                <p14:modId xmlns:p14="http://schemas.microsoft.com/office/powerpoint/2010/main" val="241659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68668247"/>
                    </a:ext>
                  </a:extLst>
                </a:gridCol>
                <a:gridCol w="1152144">
                  <a:extLst>
                    <a:ext uri="{9D8B030D-6E8A-4147-A177-3AD203B41FA5}">
                      <a16:colId xmlns:a16="http://schemas.microsoft.com/office/drawing/2014/main" val="1633754925"/>
                    </a:ext>
                  </a:extLst>
                </a:gridCol>
                <a:gridCol w="576072">
                  <a:extLst>
                    <a:ext uri="{9D8B030D-6E8A-4147-A177-3AD203B41FA5}">
                      <a16:colId xmlns:a16="http://schemas.microsoft.com/office/drawing/2014/main" val="1937486457"/>
                    </a:ext>
                  </a:extLst>
                </a:gridCol>
                <a:gridCol w="576072">
                  <a:extLst>
                    <a:ext uri="{9D8B030D-6E8A-4147-A177-3AD203B41FA5}">
                      <a16:colId xmlns:a16="http://schemas.microsoft.com/office/drawing/2014/main" val="2820382632"/>
                    </a:ext>
                  </a:extLst>
                </a:gridCol>
                <a:gridCol w="576072">
                  <a:extLst>
                    <a:ext uri="{9D8B030D-6E8A-4147-A177-3AD203B41FA5}">
                      <a16:colId xmlns:a16="http://schemas.microsoft.com/office/drawing/2014/main" val="3920519536"/>
                    </a:ext>
                  </a:extLst>
                </a:gridCol>
                <a:gridCol w="576072">
                  <a:extLst>
                    <a:ext uri="{9D8B030D-6E8A-4147-A177-3AD203B41FA5}">
                      <a16:colId xmlns:a16="http://schemas.microsoft.com/office/drawing/2014/main" val="2796047280"/>
                    </a:ext>
                  </a:extLst>
                </a:gridCol>
                <a:gridCol w="576072">
                  <a:extLst>
                    <a:ext uri="{9D8B030D-6E8A-4147-A177-3AD203B41FA5}">
                      <a16:colId xmlns:a16="http://schemas.microsoft.com/office/drawing/2014/main" val="3962139153"/>
                    </a:ext>
                  </a:extLst>
                </a:gridCol>
                <a:gridCol w="576072">
                  <a:extLst>
                    <a:ext uri="{9D8B030D-6E8A-4147-A177-3AD203B41FA5}">
                      <a16:colId xmlns:a16="http://schemas.microsoft.com/office/drawing/2014/main" val="4217012385"/>
                    </a:ext>
                  </a:extLst>
                </a:gridCol>
                <a:gridCol w="576072">
                  <a:extLst>
                    <a:ext uri="{9D8B030D-6E8A-4147-A177-3AD203B41FA5}">
                      <a16:colId xmlns:a16="http://schemas.microsoft.com/office/drawing/2014/main" val="483050446"/>
                    </a:ext>
                  </a:extLst>
                </a:gridCol>
                <a:gridCol w="576072">
                  <a:extLst>
                    <a:ext uri="{9D8B030D-6E8A-4147-A177-3AD203B41FA5}">
                      <a16:colId xmlns:a16="http://schemas.microsoft.com/office/drawing/2014/main" val="1469812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1558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- 2021-09-06 17:04:54</a:t>
                      </a:r>
                      <a:r>
                        <a:rPr kumimoji="0" lang="en-US" sz="1000" b="0" i="0" u="none" strike="noStrike" kern="1200" cap="none" spc="0" normalizeH="0" baseline="0" noProof="0">
                          <a:ln>
                            <a:noFill/>
                          </a:ln>
                          <a:solidFill>
                            <a:prstClr val="black"/>
                          </a:solidFill>
                          <a:effectLst/>
                          <a:uLnTx/>
                          <a:uFillTx/>
                          <a:latin typeface="+mn-lt"/>
                          <a:ea typeface="+mn-ea"/>
                          <a:cs typeface="+mn-cs"/>
                        </a:rPr>
                        <a:t>
 When making brioche and other rich breads, add the butter last. Fat bonds to gluten proteins, preventing them from bonding to each other, so adding it later gives the gluten network a chance to develop, ensuring the structure of the final product.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28931650"/>
                  </a:ext>
                </a:extLst>
              </a:tr>
            </a:tbl>
          </a:graphicData>
        </a:graphic>
      </p:graphicFrame>
      <p:sp>
        <p:nvSpPr>
          <p:cNvPr id="4" name="Text Placeholder 3">
            <a:extLst>
              <a:ext uri="{FF2B5EF4-FFF2-40B4-BE49-F238E27FC236}">
                <a16:creationId xmlns:a16="http://schemas.microsoft.com/office/drawing/2014/main" id="{E29E815A-B6DE-4D5B-8084-5481DAE13B1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1165657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772C8-7AF5-4B15-81D8-0CBAEC5EE2C7}"/>
              </a:ext>
            </a:extLst>
          </p:cNvPr>
          <p:cNvSpPr>
            <a:spLocks noGrp="1"/>
          </p:cNvSpPr>
          <p:nvPr>
            <p:ph type="title"/>
          </p:nvPr>
        </p:nvSpPr>
        <p:spPr/>
        <p:txBody>
          <a:bodyPr/>
          <a:lstStyle/>
          <a:p>
            <a:r>
              <a:rPr lang="en-US"/>
              <a:t>Facebook Own Posts Table | SCS Dairy MY - 16 of 23</a:t>
            </a:r>
          </a:p>
        </p:txBody>
      </p:sp>
      <p:graphicFrame>
        <p:nvGraphicFramePr>
          <p:cNvPr id="5" name="Table Placeholder 4">
            <a:extLst>
              <a:ext uri="{FF2B5EF4-FFF2-40B4-BE49-F238E27FC236}">
                <a16:creationId xmlns:a16="http://schemas.microsoft.com/office/drawing/2014/main" id="{8C4CC909-779B-49C4-8D76-CC658C62B857}"/>
              </a:ext>
            </a:extLst>
          </p:cNvPr>
          <p:cNvGraphicFramePr>
            <a:graphicFrameLocks noGrp="1"/>
          </p:cNvGraphicFramePr>
          <p:nvPr>
            <p:ph type="tbl" sz="quarter" idx="13"/>
            <p:extLst>
              <p:ext uri="{D42A27DB-BD31-4B8C-83A1-F6EECF244321}">
                <p14:modId xmlns:p14="http://schemas.microsoft.com/office/powerpoint/2010/main" val="308836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775282"/>
                    </a:ext>
                  </a:extLst>
                </a:gridCol>
                <a:gridCol w="1152144">
                  <a:extLst>
                    <a:ext uri="{9D8B030D-6E8A-4147-A177-3AD203B41FA5}">
                      <a16:colId xmlns:a16="http://schemas.microsoft.com/office/drawing/2014/main" val="1010417225"/>
                    </a:ext>
                  </a:extLst>
                </a:gridCol>
                <a:gridCol w="576072">
                  <a:extLst>
                    <a:ext uri="{9D8B030D-6E8A-4147-A177-3AD203B41FA5}">
                      <a16:colId xmlns:a16="http://schemas.microsoft.com/office/drawing/2014/main" val="4249962430"/>
                    </a:ext>
                  </a:extLst>
                </a:gridCol>
                <a:gridCol w="576072">
                  <a:extLst>
                    <a:ext uri="{9D8B030D-6E8A-4147-A177-3AD203B41FA5}">
                      <a16:colId xmlns:a16="http://schemas.microsoft.com/office/drawing/2014/main" val="2264683511"/>
                    </a:ext>
                  </a:extLst>
                </a:gridCol>
                <a:gridCol w="576072">
                  <a:extLst>
                    <a:ext uri="{9D8B030D-6E8A-4147-A177-3AD203B41FA5}">
                      <a16:colId xmlns:a16="http://schemas.microsoft.com/office/drawing/2014/main" val="1544907460"/>
                    </a:ext>
                  </a:extLst>
                </a:gridCol>
                <a:gridCol w="576072">
                  <a:extLst>
                    <a:ext uri="{9D8B030D-6E8A-4147-A177-3AD203B41FA5}">
                      <a16:colId xmlns:a16="http://schemas.microsoft.com/office/drawing/2014/main" val="769853200"/>
                    </a:ext>
                  </a:extLst>
                </a:gridCol>
                <a:gridCol w="576072">
                  <a:extLst>
                    <a:ext uri="{9D8B030D-6E8A-4147-A177-3AD203B41FA5}">
                      <a16:colId xmlns:a16="http://schemas.microsoft.com/office/drawing/2014/main" val="2204219206"/>
                    </a:ext>
                  </a:extLst>
                </a:gridCol>
                <a:gridCol w="576072">
                  <a:extLst>
                    <a:ext uri="{9D8B030D-6E8A-4147-A177-3AD203B41FA5}">
                      <a16:colId xmlns:a16="http://schemas.microsoft.com/office/drawing/2014/main" val="1273558297"/>
                    </a:ext>
                  </a:extLst>
                </a:gridCol>
                <a:gridCol w="576072">
                  <a:extLst>
                    <a:ext uri="{9D8B030D-6E8A-4147-A177-3AD203B41FA5}">
                      <a16:colId xmlns:a16="http://schemas.microsoft.com/office/drawing/2014/main" val="2410324952"/>
                    </a:ext>
                  </a:extLst>
                </a:gridCol>
                <a:gridCol w="576072">
                  <a:extLst>
                    <a:ext uri="{9D8B030D-6E8A-4147-A177-3AD203B41FA5}">
                      <a16:colId xmlns:a16="http://schemas.microsoft.com/office/drawing/2014/main" val="3761378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4034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- 2021-09-08 19:09:48</a:t>
                      </a:r>
                      <a:r>
                        <a:rPr kumimoji="0" lang="en-US" sz="1000" b="0" i="0" u="none" strike="noStrike" kern="1200" cap="none" spc="0" normalizeH="0" baseline="0" noProof="0">
                          <a:ln>
                            <a:noFill/>
                          </a:ln>
                          <a:solidFill>
                            <a:prstClr val="black"/>
                          </a:solidFill>
                          <a:effectLst/>
                          <a:uLnTx/>
                          <a:uFillTx/>
                          <a:latin typeface="+mn-lt"/>
                          <a:ea typeface="+mn-ea"/>
                          <a:cs typeface="+mn-cs"/>
                        </a:rPr>
                        <a:t>
 🎉 Are you all set for SCS Lazada 9.9 Sale? Here is your chance to get up to 30% OFF all your favourite SCS products!🎉😱 
Make the most of this awesome opportunity to stock up on all the SCS products you love! And FREE DELIVERY with purchases above RM50!
Add to cart now and check out on 9.9! 👉 https://bit.ly/SCSMYLazada
Prices are valid from 9-11 September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4715007"/>
                  </a:ext>
                </a:extLst>
              </a:tr>
            </a:tbl>
          </a:graphicData>
        </a:graphic>
      </p:graphicFrame>
      <p:sp>
        <p:nvSpPr>
          <p:cNvPr id="4" name="Text Placeholder 3">
            <a:extLst>
              <a:ext uri="{FF2B5EF4-FFF2-40B4-BE49-F238E27FC236}">
                <a16:creationId xmlns:a16="http://schemas.microsoft.com/office/drawing/2014/main" id="{8AA54682-3D74-43ED-862B-52A26BDB524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643662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4F6B4-B32B-433C-946F-3DF238E3DDB0}"/>
              </a:ext>
            </a:extLst>
          </p:cNvPr>
          <p:cNvSpPr>
            <a:spLocks noGrp="1"/>
          </p:cNvSpPr>
          <p:nvPr>
            <p:ph type="title"/>
          </p:nvPr>
        </p:nvSpPr>
        <p:spPr/>
        <p:txBody>
          <a:bodyPr/>
          <a:lstStyle/>
          <a:p>
            <a:r>
              <a:rPr lang="en-US"/>
              <a:t>Facebook Own Posts Table | SCS Dairy MY - 17 of 23</a:t>
            </a:r>
          </a:p>
        </p:txBody>
      </p:sp>
      <p:graphicFrame>
        <p:nvGraphicFramePr>
          <p:cNvPr id="5" name="Table Placeholder 4">
            <a:extLst>
              <a:ext uri="{FF2B5EF4-FFF2-40B4-BE49-F238E27FC236}">
                <a16:creationId xmlns:a16="http://schemas.microsoft.com/office/drawing/2014/main" id="{CF18C14A-8DBD-4C53-9B25-DC2F0D57FD57}"/>
              </a:ext>
            </a:extLst>
          </p:cNvPr>
          <p:cNvGraphicFramePr>
            <a:graphicFrameLocks noGrp="1"/>
          </p:cNvGraphicFramePr>
          <p:nvPr>
            <p:ph type="tbl" sz="quarter" idx="13"/>
            <p:extLst>
              <p:ext uri="{D42A27DB-BD31-4B8C-83A1-F6EECF244321}">
                <p14:modId xmlns:p14="http://schemas.microsoft.com/office/powerpoint/2010/main" val="2063205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39956516"/>
                    </a:ext>
                  </a:extLst>
                </a:gridCol>
                <a:gridCol w="1152144">
                  <a:extLst>
                    <a:ext uri="{9D8B030D-6E8A-4147-A177-3AD203B41FA5}">
                      <a16:colId xmlns:a16="http://schemas.microsoft.com/office/drawing/2014/main" val="699332800"/>
                    </a:ext>
                  </a:extLst>
                </a:gridCol>
                <a:gridCol w="576072">
                  <a:extLst>
                    <a:ext uri="{9D8B030D-6E8A-4147-A177-3AD203B41FA5}">
                      <a16:colId xmlns:a16="http://schemas.microsoft.com/office/drawing/2014/main" val="2616430255"/>
                    </a:ext>
                  </a:extLst>
                </a:gridCol>
                <a:gridCol w="576072">
                  <a:extLst>
                    <a:ext uri="{9D8B030D-6E8A-4147-A177-3AD203B41FA5}">
                      <a16:colId xmlns:a16="http://schemas.microsoft.com/office/drawing/2014/main" val="3994676003"/>
                    </a:ext>
                  </a:extLst>
                </a:gridCol>
                <a:gridCol w="576072">
                  <a:extLst>
                    <a:ext uri="{9D8B030D-6E8A-4147-A177-3AD203B41FA5}">
                      <a16:colId xmlns:a16="http://schemas.microsoft.com/office/drawing/2014/main" val="882855800"/>
                    </a:ext>
                  </a:extLst>
                </a:gridCol>
                <a:gridCol w="576072">
                  <a:extLst>
                    <a:ext uri="{9D8B030D-6E8A-4147-A177-3AD203B41FA5}">
                      <a16:colId xmlns:a16="http://schemas.microsoft.com/office/drawing/2014/main" val="3141621670"/>
                    </a:ext>
                  </a:extLst>
                </a:gridCol>
                <a:gridCol w="576072">
                  <a:extLst>
                    <a:ext uri="{9D8B030D-6E8A-4147-A177-3AD203B41FA5}">
                      <a16:colId xmlns:a16="http://schemas.microsoft.com/office/drawing/2014/main" val="1176617136"/>
                    </a:ext>
                  </a:extLst>
                </a:gridCol>
                <a:gridCol w="576072">
                  <a:extLst>
                    <a:ext uri="{9D8B030D-6E8A-4147-A177-3AD203B41FA5}">
                      <a16:colId xmlns:a16="http://schemas.microsoft.com/office/drawing/2014/main" val="2378440001"/>
                    </a:ext>
                  </a:extLst>
                </a:gridCol>
                <a:gridCol w="576072">
                  <a:extLst>
                    <a:ext uri="{9D8B030D-6E8A-4147-A177-3AD203B41FA5}">
                      <a16:colId xmlns:a16="http://schemas.microsoft.com/office/drawing/2014/main" val="3646800849"/>
                    </a:ext>
                  </a:extLst>
                </a:gridCol>
                <a:gridCol w="576072">
                  <a:extLst>
                    <a:ext uri="{9D8B030D-6E8A-4147-A177-3AD203B41FA5}">
                      <a16:colId xmlns:a16="http://schemas.microsoft.com/office/drawing/2014/main" val="368121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3539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- 2021-09-19 12:04:02</a:t>
                      </a:r>
                      <a:r>
                        <a:rPr kumimoji="0" lang="en-US" sz="1000" b="0" i="0" u="none" strike="noStrike" kern="1200" cap="none" spc="0" normalizeH="0" baseline="0" noProof="0">
                          <a:ln>
                            <a:noFill/>
                          </a:ln>
                          <a:solidFill>
                            <a:prstClr val="black"/>
                          </a:solidFill>
                          <a:effectLst/>
                          <a:uLnTx/>
                          <a:uFillTx/>
                          <a:latin typeface="+mn-lt"/>
                          <a:ea typeface="+mn-ea"/>
                          <a:cs typeface="+mn-cs"/>
                        </a:rPr>
                        <a:t>
 “SCS Butter gives the perfect start to my day because it makes my cupcakes taste delicious and irresistible! Me and my children can enjoy the delicious cupcakes as our breakfast to kickstart the day!”
Maggie MG - Avid Baker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4728846"/>
                  </a:ext>
                </a:extLst>
              </a:tr>
            </a:tbl>
          </a:graphicData>
        </a:graphic>
      </p:graphicFrame>
      <p:sp>
        <p:nvSpPr>
          <p:cNvPr id="4" name="Text Placeholder 3">
            <a:extLst>
              <a:ext uri="{FF2B5EF4-FFF2-40B4-BE49-F238E27FC236}">
                <a16:creationId xmlns:a16="http://schemas.microsoft.com/office/drawing/2014/main" id="{EDE48681-5416-4973-874E-A4B01D44906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752723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2EBC3-FA2E-4BB6-AF4A-0BEC0DB5EB64}"/>
              </a:ext>
            </a:extLst>
          </p:cNvPr>
          <p:cNvSpPr>
            <a:spLocks noGrp="1"/>
          </p:cNvSpPr>
          <p:nvPr>
            <p:ph type="title"/>
          </p:nvPr>
        </p:nvSpPr>
        <p:spPr/>
        <p:txBody>
          <a:bodyPr/>
          <a:lstStyle/>
          <a:p>
            <a:r>
              <a:rPr lang="en-US"/>
              <a:t>Facebook Own Posts Table | SCS Dairy MY - 18 of 23</a:t>
            </a:r>
          </a:p>
        </p:txBody>
      </p:sp>
      <p:graphicFrame>
        <p:nvGraphicFramePr>
          <p:cNvPr id="5" name="Table Placeholder 4">
            <a:extLst>
              <a:ext uri="{FF2B5EF4-FFF2-40B4-BE49-F238E27FC236}">
                <a16:creationId xmlns:a16="http://schemas.microsoft.com/office/drawing/2014/main" id="{B85F4A60-FA33-4E63-9858-82B6B90CAF3B}"/>
              </a:ext>
            </a:extLst>
          </p:cNvPr>
          <p:cNvGraphicFramePr>
            <a:graphicFrameLocks noGrp="1"/>
          </p:cNvGraphicFramePr>
          <p:nvPr>
            <p:ph type="tbl" sz="quarter" idx="13"/>
            <p:extLst>
              <p:ext uri="{D42A27DB-BD31-4B8C-83A1-F6EECF244321}">
                <p14:modId xmlns:p14="http://schemas.microsoft.com/office/powerpoint/2010/main" val="192584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6597548"/>
                    </a:ext>
                  </a:extLst>
                </a:gridCol>
                <a:gridCol w="1152144">
                  <a:extLst>
                    <a:ext uri="{9D8B030D-6E8A-4147-A177-3AD203B41FA5}">
                      <a16:colId xmlns:a16="http://schemas.microsoft.com/office/drawing/2014/main" val="1768085477"/>
                    </a:ext>
                  </a:extLst>
                </a:gridCol>
                <a:gridCol w="576072">
                  <a:extLst>
                    <a:ext uri="{9D8B030D-6E8A-4147-A177-3AD203B41FA5}">
                      <a16:colId xmlns:a16="http://schemas.microsoft.com/office/drawing/2014/main" val="3328769550"/>
                    </a:ext>
                  </a:extLst>
                </a:gridCol>
                <a:gridCol w="576072">
                  <a:extLst>
                    <a:ext uri="{9D8B030D-6E8A-4147-A177-3AD203B41FA5}">
                      <a16:colId xmlns:a16="http://schemas.microsoft.com/office/drawing/2014/main" val="1289992252"/>
                    </a:ext>
                  </a:extLst>
                </a:gridCol>
                <a:gridCol w="576072">
                  <a:extLst>
                    <a:ext uri="{9D8B030D-6E8A-4147-A177-3AD203B41FA5}">
                      <a16:colId xmlns:a16="http://schemas.microsoft.com/office/drawing/2014/main" val="4036390711"/>
                    </a:ext>
                  </a:extLst>
                </a:gridCol>
                <a:gridCol w="576072">
                  <a:extLst>
                    <a:ext uri="{9D8B030D-6E8A-4147-A177-3AD203B41FA5}">
                      <a16:colId xmlns:a16="http://schemas.microsoft.com/office/drawing/2014/main" val="409494908"/>
                    </a:ext>
                  </a:extLst>
                </a:gridCol>
                <a:gridCol w="576072">
                  <a:extLst>
                    <a:ext uri="{9D8B030D-6E8A-4147-A177-3AD203B41FA5}">
                      <a16:colId xmlns:a16="http://schemas.microsoft.com/office/drawing/2014/main" val="1295498947"/>
                    </a:ext>
                  </a:extLst>
                </a:gridCol>
                <a:gridCol w="576072">
                  <a:extLst>
                    <a:ext uri="{9D8B030D-6E8A-4147-A177-3AD203B41FA5}">
                      <a16:colId xmlns:a16="http://schemas.microsoft.com/office/drawing/2014/main" val="2753467942"/>
                    </a:ext>
                  </a:extLst>
                </a:gridCol>
                <a:gridCol w="576072">
                  <a:extLst>
                    <a:ext uri="{9D8B030D-6E8A-4147-A177-3AD203B41FA5}">
                      <a16:colId xmlns:a16="http://schemas.microsoft.com/office/drawing/2014/main" val="3053839166"/>
                    </a:ext>
                  </a:extLst>
                </a:gridCol>
                <a:gridCol w="576072">
                  <a:extLst>
                    <a:ext uri="{9D8B030D-6E8A-4147-A177-3AD203B41FA5}">
                      <a16:colId xmlns:a16="http://schemas.microsoft.com/office/drawing/2014/main" val="933573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46295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- 2021-09-21 14:00:26</a:t>
                      </a:r>
                      <a:r>
                        <a:rPr kumimoji="0" lang="en-US" sz="1000" b="0" i="0" u="none" strike="noStrike" kern="1200" cap="none" spc="0" normalizeH="0" baseline="0" noProof="0">
                          <a:ln>
                            <a:noFill/>
                          </a:ln>
                          <a:solidFill>
                            <a:prstClr val="black"/>
                          </a:solidFill>
                          <a:effectLst/>
                          <a:uLnTx/>
                          <a:uFillTx/>
                          <a:latin typeface="+mn-lt"/>
                          <a:ea typeface="+mn-ea"/>
                          <a:cs typeface="+mn-cs"/>
                        </a:rPr>
                        <a:t>
 This easy and quick Baked Lemon Chicken Thighs recipe makes juicy and tender chicken. Baked with SCS Butter and lemon, it's the perfect easy dinner.
Baked Lemon Chicken Thighs 
Ingredients:
4 tbsp SCS Salted Spreadable Butter
6 chicken thighs skinless &amp; boneless
1 ½ tbsp fresh lemon juice
½ tsp Italian seasoning
½ tsp paprika
1 tsp garlic powder
¼ tsp pepper
½ tsp salt
Lemon slices, optional
Spring onions, optional
Instructions:
1. Preheat oven to 204°C.
2. Combine SCS Butter, lemon juice, and Italian seasoning.
3. In a small ramekin, combine paprika, garlic powder, salt and pepper.
4. Pat chicken thighs dry. Lightly season bottom side of thighs with seasoning. Add to baking dish. Coat thighs with the SCS Butter/lemon mixture (spread with a butter knife).
5. Add seasoning generously over chicken thighs.
6. Bake 35-45 minutes or until tops of thighs are golden and crispy.
7. Garnish with lemon slices and spring onions (optional).
Source: https://centslessdeals.com/baked-lemon-butter-chicken-thighs/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22613195"/>
                  </a:ext>
                </a:extLst>
              </a:tr>
            </a:tbl>
          </a:graphicData>
        </a:graphic>
      </p:graphicFrame>
      <p:sp>
        <p:nvSpPr>
          <p:cNvPr id="4" name="Text Placeholder 3">
            <a:extLst>
              <a:ext uri="{FF2B5EF4-FFF2-40B4-BE49-F238E27FC236}">
                <a16:creationId xmlns:a16="http://schemas.microsoft.com/office/drawing/2014/main" id="{7DAD6203-1F57-40BE-84B4-F9E171AF376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190020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8A98B-0C47-4EC9-A151-17263A79310E}"/>
              </a:ext>
            </a:extLst>
          </p:cNvPr>
          <p:cNvSpPr>
            <a:spLocks noGrp="1"/>
          </p:cNvSpPr>
          <p:nvPr>
            <p:ph type="title"/>
          </p:nvPr>
        </p:nvSpPr>
        <p:spPr/>
        <p:txBody>
          <a:bodyPr/>
          <a:lstStyle/>
          <a:p>
            <a:r>
              <a:rPr lang="en-US"/>
              <a:t>Facebook Own Posts Table | SCS Dairy MY - 19 of 23</a:t>
            </a:r>
          </a:p>
        </p:txBody>
      </p:sp>
      <p:graphicFrame>
        <p:nvGraphicFramePr>
          <p:cNvPr id="5" name="Table Placeholder 4">
            <a:extLst>
              <a:ext uri="{FF2B5EF4-FFF2-40B4-BE49-F238E27FC236}">
                <a16:creationId xmlns:a16="http://schemas.microsoft.com/office/drawing/2014/main" id="{0495C375-43FF-4537-8434-C71947CFB67B}"/>
              </a:ext>
            </a:extLst>
          </p:cNvPr>
          <p:cNvGraphicFramePr>
            <a:graphicFrameLocks noGrp="1"/>
          </p:cNvGraphicFramePr>
          <p:nvPr>
            <p:ph type="tbl" sz="quarter" idx="13"/>
            <p:extLst>
              <p:ext uri="{D42A27DB-BD31-4B8C-83A1-F6EECF244321}">
                <p14:modId xmlns:p14="http://schemas.microsoft.com/office/powerpoint/2010/main" val="4219563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8514675"/>
                    </a:ext>
                  </a:extLst>
                </a:gridCol>
                <a:gridCol w="1152144">
                  <a:extLst>
                    <a:ext uri="{9D8B030D-6E8A-4147-A177-3AD203B41FA5}">
                      <a16:colId xmlns:a16="http://schemas.microsoft.com/office/drawing/2014/main" val="3390977076"/>
                    </a:ext>
                  </a:extLst>
                </a:gridCol>
                <a:gridCol w="576072">
                  <a:extLst>
                    <a:ext uri="{9D8B030D-6E8A-4147-A177-3AD203B41FA5}">
                      <a16:colId xmlns:a16="http://schemas.microsoft.com/office/drawing/2014/main" val="4112439991"/>
                    </a:ext>
                  </a:extLst>
                </a:gridCol>
                <a:gridCol w="576072">
                  <a:extLst>
                    <a:ext uri="{9D8B030D-6E8A-4147-A177-3AD203B41FA5}">
                      <a16:colId xmlns:a16="http://schemas.microsoft.com/office/drawing/2014/main" val="4123875910"/>
                    </a:ext>
                  </a:extLst>
                </a:gridCol>
                <a:gridCol w="576072">
                  <a:extLst>
                    <a:ext uri="{9D8B030D-6E8A-4147-A177-3AD203B41FA5}">
                      <a16:colId xmlns:a16="http://schemas.microsoft.com/office/drawing/2014/main" val="266503439"/>
                    </a:ext>
                  </a:extLst>
                </a:gridCol>
                <a:gridCol w="576072">
                  <a:extLst>
                    <a:ext uri="{9D8B030D-6E8A-4147-A177-3AD203B41FA5}">
                      <a16:colId xmlns:a16="http://schemas.microsoft.com/office/drawing/2014/main" val="2528848615"/>
                    </a:ext>
                  </a:extLst>
                </a:gridCol>
                <a:gridCol w="576072">
                  <a:extLst>
                    <a:ext uri="{9D8B030D-6E8A-4147-A177-3AD203B41FA5}">
                      <a16:colId xmlns:a16="http://schemas.microsoft.com/office/drawing/2014/main" val="4154233018"/>
                    </a:ext>
                  </a:extLst>
                </a:gridCol>
                <a:gridCol w="576072">
                  <a:extLst>
                    <a:ext uri="{9D8B030D-6E8A-4147-A177-3AD203B41FA5}">
                      <a16:colId xmlns:a16="http://schemas.microsoft.com/office/drawing/2014/main" val="917212751"/>
                    </a:ext>
                  </a:extLst>
                </a:gridCol>
                <a:gridCol w="576072">
                  <a:extLst>
                    <a:ext uri="{9D8B030D-6E8A-4147-A177-3AD203B41FA5}">
                      <a16:colId xmlns:a16="http://schemas.microsoft.com/office/drawing/2014/main" val="2462971924"/>
                    </a:ext>
                  </a:extLst>
                </a:gridCol>
                <a:gridCol w="576072">
                  <a:extLst>
                    <a:ext uri="{9D8B030D-6E8A-4147-A177-3AD203B41FA5}">
                      <a16:colId xmlns:a16="http://schemas.microsoft.com/office/drawing/2014/main" val="1136732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40021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- 2021-09-23 18:29:02</a:t>
                      </a:r>
                      <a:r>
                        <a:rPr kumimoji="0" lang="en-US" sz="1000" b="0" i="0" u="none" strike="noStrike" kern="1200" cap="none" spc="0" normalizeH="0" baseline="0" noProof="0">
                          <a:ln>
                            <a:noFill/>
                          </a:ln>
                          <a:solidFill>
                            <a:prstClr val="black"/>
                          </a:solidFill>
                          <a:effectLst/>
                          <a:uLnTx/>
                          <a:uFillTx/>
                          <a:latin typeface="+mn-lt"/>
                          <a:ea typeface="+mn-ea"/>
                          <a:cs typeface="+mn-cs"/>
                        </a:rPr>
                        <a:t>
 Calling all SCS lovers in Penang! We have some BIG news for you!
Now you can get your favourite SCS products from its very own chiller at Sunshine Farlim, Penang! Are you excited? We are super excited to serve you!
Come visit us today and stock up on all the SCS products you love! 
Would you like to see more SCS Chillers in your favourite supermarket? If yes, let us know in the comments section below! 
#SCSButter #goodness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24758679"/>
                  </a:ext>
                </a:extLst>
              </a:tr>
            </a:tbl>
          </a:graphicData>
        </a:graphic>
      </p:graphicFrame>
      <p:sp>
        <p:nvSpPr>
          <p:cNvPr id="4" name="Text Placeholder 3">
            <a:extLst>
              <a:ext uri="{FF2B5EF4-FFF2-40B4-BE49-F238E27FC236}">
                <a16:creationId xmlns:a16="http://schemas.microsoft.com/office/drawing/2014/main" id="{FAE65C7E-B0FC-41B6-B882-C84D6C2173E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175249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8BC6-43B5-4FD4-BE67-D27172D08DE6}"/>
              </a:ext>
            </a:extLst>
          </p:cNvPr>
          <p:cNvSpPr>
            <a:spLocks noGrp="1"/>
          </p:cNvSpPr>
          <p:nvPr>
            <p:ph type="title"/>
          </p:nvPr>
        </p:nvSpPr>
        <p:spPr/>
        <p:txBody>
          <a:bodyPr/>
          <a:lstStyle/>
          <a:p>
            <a:r>
              <a:rPr lang="en-US"/>
              <a:t>Facebook Own Posts Table | SCS Dairy MY - 20 of 23</a:t>
            </a:r>
          </a:p>
        </p:txBody>
      </p:sp>
      <p:graphicFrame>
        <p:nvGraphicFramePr>
          <p:cNvPr id="5" name="Table Placeholder 4">
            <a:extLst>
              <a:ext uri="{FF2B5EF4-FFF2-40B4-BE49-F238E27FC236}">
                <a16:creationId xmlns:a16="http://schemas.microsoft.com/office/drawing/2014/main" id="{76E87C88-A584-4ABC-860B-DB9EF3B1345D}"/>
              </a:ext>
            </a:extLst>
          </p:cNvPr>
          <p:cNvGraphicFramePr>
            <a:graphicFrameLocks noGrp="1"/>
          </p:cNvGraphicFramePr>
          <p:nvPr>
            <p:ph type="tbl" sz="quarter" idx="13"/>
            <p:extLst>
              <p:ext uri="{D42A27DB-BD31-4B8C-83A1-F6EECF244321}">
                <p14:modId xmlns:p14="http://schemas.microsoft.com/office/powerpoint/2010/main" val="612220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95504811"/>
                    </a:ext>
                  </a:extLst>
                </a:gridCol>
                <a:gridCol w="1152144">
                  <a:extLst>
                    <a:ext uri="{9D8B030D-6E8A-4147-A177-3AD203B41FA5}">
                      <a16:colId xmlns:a16="http://schemas.microsoft.com/office/drawing/2014/main" val="2114908052"/>
                    </a:ext>
                  </a:extLst>
                </a:gridCol>
                <a:gridCol w="576072">
                  <a:extLst>
                    <a:ext uri="{9D8B030D-6E8A-4147-A177-3AD203B41FA5}">
                      <a16:colId xmlns:a16="http://schemas.microsoft.com/office/drawing/2014/main" val="2832783659"/>
                    </a:ext>
                  </a:extLst>
                </a:gridCol>
                <a:gridCol w="576072">
                  <a:extLst>
                    <a:ext uri="{9D8B030D-6E8A-4147-A177-3AD203B41FA5}">
                      <a16:colId xmlns:a16="http://schemas.microsoft.com/office/drawing/2014/main" val="1849110922"/>
                    </a:ext>
                  </a:extLst>
                </a:gridCol>
                <a:gridCol w="576072">
                  <a:extLst>
                    <a:ext uri="{9D8B030D-6E8A-4147-A177-3AD203B41FA5}">
                      <a16:colId xmlns:a16="http://schemas.microsoft.com/office/drawing/2014/main" val="2421890235"/>
                    </a:ext>
                  </a:extLst>
                </a:gridCol>
                <a:gridCol w="576072">
                  <a:extLst>
                    <a:ext uri="{9D8B030D-6E8A-4147-A177-3AD203B41FA5}">
                      <a16:colId xmlns:a16="http://schemas.microsoft.com/office/drawing/2014/main" val="3713473278"/>
                    </a:ext>
                  </a:extLst>
                </a:gridCol>
                <a:gridCol w="576072">
                  <a:extLst>
                    <a:ext uri="{9D8B030D-6E8A-4147-A177-3AD203B41FA5}">
                      <a16:colId xmlns:a16="http://schemas.microsoft.com/office/drawing/2014/main" val="2755009181"/>
                    </a:ext>
                  </a:extLst>
                </a:gridCol>
                <a:gridCol w="576072">
                  <a:extLst>
                    <a:ext uri="{9D8B030D-6E8A-4147-A177-3AD203B41FA5}">
                      <a16:colId xmlns:a16="http://schemas.microsoft.com/office/drawing/2014/main" val="1386068605"/>
                    </a:ext>
                  </a:extLst>
                </a:gridCol>
                <a:gridCol w="576072">
                  <a:extLst>
                    <a:ext uri="{9D8B030D-6E8A-4147-A177-3AD203B41FA5}">
                      <a16:colId xmlns:a16="http://schemas.microsoft.com/office/drawing/2014/main" val="325783363"/>
                    </a:ext>
                  </a:extLst>
                </a:gridCol>
                <a:gridCol w="576072">
                  <a:extLst>
                    <a:ext uri="{9D8B030D-6E8A-4147-A177-3AD203B41FA5}">
                      <a16:colId xmlns:a16="http://schemas.microsoft.com/office/drawing/2014/main" val="149473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0585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- 2021-09-23 16:02:54</a:t>
                      </a:r>
                      <a:r>
                        <a:rPr kumimoji="0" lang="en-US" sz="1000" b="0" i="0" u="none" strike="noStrike" kern="1200" cap="none" spc="0" normalizeH="0" baseline="0" noProof="0">
                          <a:ln>
                            <a:noFill/>
                          </a:ln>
                          <a:solidFill>
                            <a:prstClr val="black"/>
                          </a:solidFill>
                          <a:effectLst/>
                          <a:uLnTx/>
                          <a:uFillTx/>
                          <a:latin typeface="+mn-lt"/>
                          <a:ea typeface="+mn-ea"/>
                          <a:cs typeface="+mn-cs"/>
                        </a:rPr>
                        <a:t>
 SCS Butter imparts an array of flavors into breads, from a faint, grassy sweetness to a nutty, caramelized warmth. That soft, moist texture and melt in your mouth taste is mainly because of the goodness of SCS Butter and the fact that it is double churned.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9318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- 2021-09-04 17:03:27</a:t>
                      </a:r>
                      <a:r>
                        <a:rPr kumimoji="0" lang="en-US" sz="1000" b="0" i="0" u="none" strike="noStrike" kern="1200" cap="none" spc="0" normalizeH="0" baseline="0" noProof="0">
                          <a:ln>
                            <a:noFill/>
                          </a:ln>
                          <a:solidFill>
                            <a:prstClr val="black"/>
                          </a:solidFill>
                          <a:effectLst/>
                          <a:uLnTx/>
                          <a:uFillTx/>
                          <a:latin typeface="+mn-lt"/>
                          <a:ea typeface="+mn-ea"/>
                          <a:cs typeface="+mn-cs"/>
                        </a:rPr>
                        <a:t>
 We have raised the bar of deliciousness with SCS Cream Cheese! 
Made with natural ingredients and loaded with flavour and nutrition, this is cream cheese at its best!
#SCSCreamCheese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87811814"/>
                  </a:ext>
                </a:extLst>
              </a:tr>
            </a:tbl>
          </a:graphicData>
        </a:graphic>
      </p:graphicFrame>
      <p:sp>
        <p:nvSpPr>
          <p:cNvPr id="4" name="Text Placeholder 3">
            <a:extLst>
              <a:ext uri="{FF2B5EF4-FFF2-40B4-BE49-F238E27FC236}">
                <a16:creationId xmlns:a16="http://schemas.microsoft.com/office/drawing/2014/main" id="{EC0B471F-438A-4F96-97E6-D9B0F9E91A4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103771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59351-9984-4A98-B8B9-D17D7070E0C5}"/>
              </a:ext>
            </a:extLst>
          </p:cNvPr>
          <p:cNvSpPr>
            <a:spLocks noGrp="1"/>
          </p:cNvSpPr>
          <p:nvPr>
            <p:ph type="title"/>
          </p:nvPr>
        </p:nvSpPr>
        <p:spPr/>
        <p:txBody>
          <a:bodyPr/>
          <a:lstStyle/>
          <a:p>
            <a:r>
              <a:rPr lang="en-US"/>
              <a:t>Facebook Own Posts Table | SCS Dairy MY - 21 of 23</a:t>
            </a:r>
          </a:p>
        </p:txBody>
      </p:sp>
      <p:graphicFrame>
        <p:nvGraphicFramePr>
          <p:cNvPr id="5" name="Table Placeholder 4">
            <a:extLst>
              <a:ext uri="{FF2B5EF4-FFF2-40B4-BE49-F238E27FC236}">
                <a16:creationId xmlns:a16="http://schemas.microsoft.com/office/drawing/2014/main" id="{A707F28E-5F6D-4465-B76A-FF1F2379EC37}"/>
              </a:ext>
            </a:extLst>
          </p:cNvPr>
          <p:cNvGraphicFramePr>
            <a:graphicFrameLocks noGrp="1"/>
          </p:cNvGraphicFramePr>
          <p:nvPr>
            <p:ph type="tbl" sz="quarter" idx="13"/>
            <p:extLst>
              <p:ext uri="{D42A27DB-BD31-4B8C-83A1-F6EECF244321}">
                <p14:modId xmlns:p14="http://schemas.microsoft.com/office/powerpoint/2010/main" val="383672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8323082"/>
                    </a:ext>
                  </a:extLst>
                </a:gridCol>
                <a:gridCol w="1152144">
                  <a:extLst>
                    <a:ext uri="{9D8B030D-6E8A-4147-A177-3AD203B41FA5}">
                      <a16:colId xmlns:a16="http://schemas.microsoft.com/office/drawing/2014/main" val="1841707347"/>
                    </a:ext>
                  </a:extLst>
                </a:gridCol>
                <a:gridCol w="576072">
                  <a:extLst>
                    <a:ext uri="{9D8B030D-6E8A-4147-A177-3AD203B41FA5}">
                      <a16:colId xmlns:a16="http://schemas.microsoft.com/office/drawing/2014/main" val="917977185"/>
                    </a:ext>
                  </a:extLst>
                </a:gridCol>
                <a:gridCol w="576072">
                  <a:extLst>
                    <a:ext uri="{9D8B030D-6E8A-4147-A177-3AD203B41FA5}">
                      <a16:colId xmlns:a16="http://schemas.microsoft.com/office/drawing/2014/main" val="3914856340"/>
                    </a:ext>
                  </a:extLst>
                </a:gridCol>
                <a:gridCol w="576072">
                  <a:extLst>
                    <a:ext uri="{9D8B030D-6E8A-4147-A177-3AD203B41FA5}">
                      <a16:colId xmlns:a16="http://schemas.microsoft.com/office/drawing/2014/main" val="4098365517"/>
                    </a:ext>
                  </a:extLst>
                </a:gridCol>
                <a:gridCol w="576072">
                  <a:extLst>
                    <a:ext uri="{9D8B030D-6E8A-4147-A177-3AD203B41FA5}">
                      <a16:colId xmlns:a16="http://schemas.microsoft.com/office/drawing/2014/main" val="4213033760"/>
                    </a:ext>
                  </a:extLst>
                </a:gridCol>
                <a:gridCol w="576072">
                  <a:extLst>
                    <a:ext uri="{9D8B030D-6E8A-4147-A177-3AD203B41FA5}">
                      <a16:colId xmlns:a16="http://schemas.microsoft.com/office/drawing/2014/main" val="4250667720"/>
                    </a:ext>
                  </a:extLst>
                </a:gridCol>
                <a:gridCol w="576072">
                  <a:extLst>
                    <a:ext uri="{9D8B030D-6E8A-4147-A177-3AD203B41FA5}">
                      <a16:colId xmlns:a16="http://schemas.microsoft.com/office/drawing/2014/main" val="2658308458"/>
                    </a:ext>
                  </a:extLst>
                </a:gridCol>
                <a:gridCol w="576072">
                  <a:extLst>
                    <a:ext uri="{9D8B030D-6E8A-4147-A177-3AD203B41FA5}">
                      <a16:colId xmlns:a16="http://schemas.microsoft.com/office/drawing/2014/main" val="3419095794"/>
                    </a:ext>
                  </a:extLst>
                </a:gridCol>
                <a:gridCol w="576072">
                  <a:extLst>
                    <a:ext uri="{9D8B030D-6E8A-4147-A177-3AD203B41FA5}">
                      <a16:colId xmlns:a16="http://schemas.microsoft.com/office/drawing/2014/main" val="46512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66744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- 2021-09-30 11:03:48</a:t>
                      </a:r>
                      <a:r>
                        <a:rPr kumimoji="0" lang="en-US" sz="1000" b="0" i="0" u="none" strike="noStrike" kern="1200" cap="none" spc="0" normalizeH="0" baseline="0" noProof="0">
                          <a:ln>
                            <a:noFill/>
                          </a:ln>
                          <a:solidFill>
                            <a:prstClr val="black"/>
                          </a:solidFill>
                          <a:effectLst/>
                          <a:uLnTx/>
                          <a:uFillTx/>
                          <a:latin typeface="+mn-lt"/>
                          <a:ea typeface="+mn-ea"/>
                          <a:cs typeface="+mn-cs"/>
                        </a:rPr>
                        <a:t>
 What makes SCS Unsalted Butter an important ingredient when it comes to baking?
SCS Unsalted Butter is a staple ingredient in many baking recipes because it allows bakers to control the salt content.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554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- 2021-09-16 08:00:49</a:t>
                      </a:r>
                      <a:r>
                        <a:rPr kumimoji="0" lang="en-US" sz="1000" b="0" i="0" u="none" strike="noStrike" kern="1200" cap="none" spc="0" normalizeH="0" baseline="0" noProof="0">
                          <a:ln>
                            <a:noFill/>
                          </a:ln>
                          <a:solidFill>
                            <a:prstClr val="black"/>
                          </a:solidFill>
                          <a:effectLst/>
                          <a:uLnTx/>
                          <a:uFillTx/>
                          <a:latin typeface="+mn-lt"/>
                          <a:ea typeface="+mn-ea"/>
                          <a:cs typeface="+mn-cs"/>
                        </a:rPr>
                        <a:t>
 Happy Malaysia Day to all fellow Malaysians from SCS! Celebrate this joyous occasion safely with your loved ones!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43902406"/>
                  </a:ext>
                </a:extLst>
              </a:tr>
            </a:tbl>
          </a:graphicData>
        </a:graphic>
      </p:graphicFrame>
      <p:sp>
        <p:nvSpPr>
          <p:cNvPr id="4" name="Text Placeholder 3">
            <a:extLst>
              <a:ext uri="{FF2B5EF4-FFF2-40B4-BE49-F238E27FC236}">
                <a16:creationId xmlns:a16="http://schemas.microsoft.com/office/drawing/2014/main" id="{1E84F0D2-27F9-4DC4-B2F9-97576F24F74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6428518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5E672-72C3-4ED4-8653-3BA25A8C4AE7}"/>
              </a:ext>
            </a:extLst>
          </p:cNvPr>
          <p:cNvSpPr>
            <a:spLocks noGrp="1"/>
          </p:cNvSpPr>
          <p:nvPr>
            <p:ph type="title"/>
          </p:nvPr>
        </p:nvSpPr>
        <p:spPr/>
        <p:txBody>
          <a:bodyPr/>
          <a:lstStyle/>
          <a:p>
            <a:r>
              <a:rPr lang="en-US"/>
              <a:t>Facebook Own Posts Table | SCS Dairy MY - 22 of 23</a:t>
            </a:r>
          </a:p>
        </p:txBody>
      </p:sp>
      <p:graphicFrame>
        <p:nvGraphicFramePr>
          <p:cNvPr id="5" name="Table Placeholder 4">
            <a:extLst>
              <a:ext uri="{FF2B5EF4-FFF2-40B4-BE49-F238E27FC236}">
                <a16:creationId xmlns:a16="http://schemas.microsoft.com/office/drawing/2014/main" id="{DAAC3C00-74BF-4ADC-8F78-93A3A41D0FEC}"/>
              </a:ext>
            </a:extLst>
          </p:cNvPr>
          <p:cNvGraphicFramePr>
            <a:graphicFrameLocks noGrp="1"/>
          </p:cNvGraphicFramePr>
          <p:nvPr>
            <p:ph type="tbl" sz="quarter" idx="13"/>
            <p:extLst>
              <p:ext uri="{D42A27DB-BD31-4B8C-83A1-F6EECF244321}">
                <p14:modId xmlns:p14="http://schemas.microsoft.com/office/powerpoint/2010/main" val="68184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00872011"/>
                    </a:ext>
                  </a:extLst>
                </a:gridCol>
                <a:gridCol w="1152144">
                  <a:extLst>
                    <a:ext uri="{9D8B030D-6E8A-4147-A177-3AD203B41FA5}">
                      <a16:colId xmlns:a16="http://schemas.microsoft.com/office/drawing/2014/main" val="2878724588"/>
                    </a:ext>
                  </a:extLst>
                </a:gridCol>
                <a:gridCol w="576072">
                  <a:extLst>
                    <a:ext uri="{9D8B030D-6E8A-4147-A177-3AD203B41FA5}">
                      <a16:colId xmlns:a16="http://schemas.microsoft.com/office/drawing/2014/main" val="3234496259"/>
                    </a:ext>
                  </a:extLst>
                </a:gridCol>
                <a:gridCol w="576072">
                  <a:extLst>
                    <a:ext uri="{9D8B030D-6E8A-4147-A177-3AD203B41FA5}">
                      <a16:colId xmlns:a16="http://schemas.microsoft.com/office/drawing/2014/main" val="801979376"/>
                    </a:ext>
                  </a:extLst>
                </a:gridCol>
                <a:gridCol w="576072">
                  <a:extLst>
                    <a:ext uri="{9D8B030D-6E8A-4147-A177-3AD203B41FA5}">
                      <a16:colId xmlns:a16="http://schemas.microsoft.com/office/drawing/2014/main" val="2519743196"/>
                    </a:ext>
                  </a:extLst>
                </a:gridCol>
                <a:gridCol w="576072">
                  <a:extLst>
                    <a:ext uri="{9D8B030D-6E8A-4147-A177-3AD203B41FA5}">
                      <a16:colId xmlns:a16="http://schemas.microsoft.com/office/drawing/2014/main" val="1349109362"/>
                    </a:ext>
                  </a:extLst>
                </a:gridCol>
                <a:gridCol w="576072">
                  <a:extLst>
                    <a:ext uri="{9D8B030D-6E8A-4147-A177-3AD203B41FA5}">
                      <a16:colId xmlns:a16="http://schemas.microsoft.com/office/drawing/2014/main" val="3976831235"/>
                    </a:ext>
                  </a:extLst>
                </a:gridCol>
                <a:gridCol w="576072">
                  <a:extLst>
                    <a:ext uri="{9D8B030D-6E8A-4147-A177-3AD203B41FA5}">
                      <a16:colId xmlns:a16="http://schemas.microsoft.com/office/drawing/2014/main" val="1085739069"/>
                    </a:ext>
                  </a:extLst>
                </a:gridCol>
                <a:gridCol w="576072">
                  <a:extLst>
                    <a:ext uri="{9D8B030D-6E8A-4147-A177-3AD203B41FA5}">
                      <a16:colId xmlns:a16="http://schemas.microsoft.com/office/drawing/2014/main" val="4182802476"/>
                    </a:ext>
                  </a:extLst>
                </a:gridCol>
                <a:gridCol w="576072">
                  <a:extLst>
                    <a:ext uri="{9D8B030D-6E8A-4147-A177-3AD203B41FA5}">
                      <a16:colId xmlns:a16="http://schemas.microsoft.com/office/drawing/2014/main" val="3963998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3691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- 2021-09-11 13:02:00</a:t>
                      </a:r>
                      <a:r>
                        <a:rPr kumimoji="0" lang="en-US" sz="1000" b="0" i="0" u="none" strike="noStrike" kern="1200" cap="none" spc="0" normalizeH="0" baseline="0" noProof="0">
                          <a:ln>
                            <a:noFill/>
                          </a:ln>
                          <a:solidFill>
                            <a:prstClr val="black"/>
                          </a:solidFill>
                          <a:effectLst/>
                          <a:uLnTx/>
                          <a:uFillTx/>
                          <a:latin typeface="+mn-lt"/>
                          <a:ea typeface="+mn-ea"/>
                          <a:cs typeface="+mn-cs"/>
                        </a:rPr>
                        <a:t>
 Love coffee? Bulletproof Coffee is a rich, creamy coffee drink filled with healthy fats. It’s made with coffee and grass-fed butter. 
Have you tried this before? Let us know in the comments section below!
If you haven’t, then learn how to make bulletproof coffee with SCS Portion Butter and make it your new morning fuel! 🌞☕ 
Bulletproof Coffee
Ingredients:
1 SCS Salted Portion Butter
284ml hot brewed coffee
Instructions:
1. Add both ingredients to a blender and blend on high until creamy and emulsified.
2. Pour into your favorite mug and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9672775"/>
                  </a:ext>
                </a:extLst>
              </a:tr>
            </a:tbl>
          </a:graphicData>
        </a:graphic>
      </p:graphicFrame>
      <p:sp>
        <p:nvSpPr>
          <p:cNvPr id="4" name="Text Placeholder 3">
            <a:extLst>
              <a:ext uri="{FF2B5EF4-FFF2-40B4-BE49-F238E27FC236}">
                <a16:creationId xmlns:a16="http://schemas.microsoft.com/office/drawing/2014/main" id="{BBB4752B-C2E4-4213-A815-EAC096CB477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9079696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0CBE0-F1DE-4BE9-AA55-408A5124836C}"/>
              </a:ext>
            </a:extLst>
          </p:cNvPr>
          <p:cNvSpPr>
            <a:spLocks noGrp="1"/>
          </p:cNvSpPr>
          <p:nvPr>
            <p:ph type="title"/>
          </p:nvPr>
        </p:nvSpPr>
        <p:spPr/>
        <p:txBody>
          <a:bodyPr/>
          <a:lstStyle/>
          <a:p>
            <a:r>
              <a:rPr lang="en-US"/>
              <a:t>Facebook Own Posts Table | SCS Dairy MY - 23 of 23</a:t>
            </a:r>
          </a:p>
        </p:txBody>
      </p:sp>
      <p:graphicFrame>
        <p:nvGraphicFramePr>
          <p:cNvPr id="5" name="Table Placeholder 4">
            <a:extLst>
              <a:ext uri="{FF2B5EF4-FFF2-40B4-BE49-F238E27FC236}">
                <a16:creationId xmlns:a16="http://schemas.microsoft.com/office/drawing/2014/main" id="{66F8FF68-C978-483C-96C4-20F37A3E5641}"/>
              </a:ext>
            </a:extLst>
          </p:cNvPr>
          <p:cNvGraphicFramePr>
            <a:graphicFrameLocks noGrp="1"/>
          </p:cNvGraphicFramePr>
          <p:nvPr>
            <p:ph type="tbl" sz="quarter" idx="13"/>
            <p:extLst>
              <p:ext uri="{D42A27DB-BD31-4B8C-83A1-F6EECF244321}">
                <p14:modId xmlns:p14="http://schemas.microsoft.com/office/powerpoint/2010/main" val="365063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5423820"/>
                    </a:ext>
                  </a:extLst>
                </a:gridCol>
                <a:gridCol w="1152144">
                  <a:extLst>
                    <a:ext uri="{9D8B030D-6E8A-4147-A177-3AD203B41FA5}">
                      <a16:colId xmlns:a16="http://schemas.microsoft.com/office/drawing/2014/main" val="90834482"/>
                    </a:ext>
                  </a:extLst>
                </a:gridCol>
                <a:gridCol w="576072">
                  <a:extLst>
                    <a:ext uri="{9D8B030D-6E8A-4147-A177-3AD203B41FA5}">
                      <a16:colId xmlns:a16="http://schemas.microsoft.com/office/drawing/2014/main" val="1087230292"/>
                    </a:ext>
                  </a:extLst>
                </a:gridCol>
                <a:gridCol w="576072">
                  <a:extLst>
                    <a:ext uri="{9D8B030D-6E8A-4147-A177-3AD203B41FA5}">
                      <a16:colId xmlns:a16="http://schemas.microsoft.com/office/drawing/2014/main" val="3913645347"/>
                    </a:ext>
                  </a:extLst>
                </a:gridCol>
                <a:gridCol w="576072">
                  <a:extLst>
                    <a:ext uri="{9D8B030D-6E8A-4147-A177-3AD203B41FA5}">
                      <a16:colId xmlns:a16="http://schemas.microsoft.com/office/drawing/2014/main" val="2926870101"/>
                    </a:ext>
                  </a:extLst>
                </a:gridCol>
                <a:gridCol w="576072">
                  <a:extLst>
                    <a:ext uri="{9D8B030D-6E8A-4147-A177-3AD203B41FA5}">
                      <a16:colId xmlns:a16="http://schemas.microsoft.com/office/drawing/2014/main" val="552622306"/>
                    </a:ext>
                  </a:extLst>
                </a:gridCol>
                <a:gridCol w="576072">
                  <a:extLst>
                    <a:ext uri="{9D8B030D-6E8A-4147-A177-3AD203B41FA5}">
                      <a16:colId xmlns:a16="http://schemas.microsoft.com/office/drawing/2014/main" val="1271387449"/>
                    </a:ext>
                  </a:extLst>
                </a:gridCol>
                <a:gridCol w="576072">
                  <a:extLst>
                    <a:ext uri="{9D8B030D-6E8A-4147-A177-3AD203B41FA5}">
                      <a16:colId xmlns:a16="http://schemas.microsoft.com/office/drawing/2014/main" val="622811674"/>
                    </a:ext>
                  </a:extLst>
                </a:gridCol>
                <a:gridCol w="576072">
                  <a:extLst>
                    <a:ext uri="{9D8B030D-6E8A-4147-A177-3AD203B41FA5}">
                      <a16:colId xmlns:a16="http://schemas.microsoft.com/office/drawing/2014/main" val="1563547290"/>
                    </a:ext>
                  </a:extLst>
                </a:gridCol>
                <a:gridCol w="576072">
                  <a:extLst>
                    <a:ext uri="{9D8B030D-6E8A-4147-A177-3AD203B41FA5}">
                      <a16:colId xmlns:a16="http://schemas.microsoft.com/office/drawing/2014/main" val="1776601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1747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- 2021-09-27 16:02:03</a:t>
                      </a:r>
                      <a:r>
                        <a:rPr kumimoji="0" lang="en-US" sz="1000" b="0" i="0" u="none" strike="noStrike" kern="1200" cap="none" spc="0" normalizeH="0" baseline="0" noProof="0">
                          <a:ln>
                            <a:noFill/>
                          </a:ln>
                          <a:solidFill>
                            <a:prstClr val="black"/>
                          </a:solidFill>
                          <a:effectLst/>
                          <a:uLnTx/>
                          <a:uFillTx/>
                          <a:latin typeface="+mn-lt"/>
                          <a:ea typeface="+mn-ea"/>
                          <a:cs typeface="+mn-cs"/>
                        </a:rPr>
                        <a:t>
 There are 2 sides to our spreadable butter, SCS Salted Spreadable Butter and SCS Extra Virgin Olive Oil Spreadable Butter? 
Are you Team Blue or Team Green? Also tell us why? 😋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15:47:07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79391408"/>
                  </a:ext>
                </a:extLst>
              </a:tr>
            </a:tbl>
          </a:graphicData>
        </a:graphic>
      </p:graphicFrame>
      <p:sp>
        <p:nvSpPr>
          <p:cNvPr id="4" name="Text Placeholder 3">
            <a:extLst>
              <a:ext uri="{FF2B5EF4-FFF2-40B4-BE49-F238E27FC236}">
                <a16:creationId xmlns:a16="http://schemas.microsoft.com/office/drawing/2014/main" id="{81F1C167-465B-4A71-B2F7-873B56793CE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141275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3803</Words>
  <Application>Microsoft Office PowerPoint</Application>
  <PresentationFormat>On-screen Show (4:3)</PresentationFormat>
  <Paragraphs>1642</Paragraphs>
  <Slides>85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85</vt:i4>
      </vt:variant>
    </vt:vector>
  </HeadingPairs>
  <TitlesOfParts>
    <vt:vector size="88" baseType="lpstr">
      <vt:lpstr>Arial</vt:lpstr>
      <vt:lpstr>Calibri</vt:lpstr>
      <vt:lpstr>quintly_template</vt:lpstr>
      <vt:lpstr>MASTER TEMPLATE - Buttercup SCS</vt:lpstr>
      <vt:lpstr>Facebook Key Metrics Table | SCS Dairy MY</vt:lpstr>
      <vt:lpstr>Facebook Page Likes Total | SCS Dairy MY</vt:lpstr>
      <vt:lpstr>Facebook Fan Demographics | SCS Dairy MY</vt:lpstr>
      <vt:lpstr>Facebook Reach | SCS Dairy MY</vt:lpstr>
      <vt:lpstr>Facebook Page Views | SCS Dairy MY</vt:lpstr>
      <vt:lpstr>Facebook Engaged Users | SCS Dairy MY</vt:lpstr>
      <vt:lpstr>Facebook Interaction Rate | SCS Dairy MY</vt:lpstr>
      <vt:lpstr>Facebook Interactions Distribution | SCS Dairy MY</vt:lpstr>
      <vt:lpstr>Facebook Facebook FB - Own Posts Table I-Rate (Insights)  | SCS Dairy MY - 1 of 24</vt:lpstr>
      <vt:lpstr>Facebook Facebook FB - Own Posts Table I-Rate (Insights)  | SCS Dairy MY - 2 of 24</vt:lpstr>
      <vt:lpstr>Facebook Facebook FB - Own Posts Table I-Rate (Insights)  | SCS Dairy MY - 3 of 24</vt:lpstr>
      <vt:lpstr>Facebook Facebook FB - Own Posts Table I-Rate (Insights)  | SCS Dairy MY - 4 of 24</vt:lpstr>
      <vt:lpstr>Facebook Facebook FB - Own Posts Table I-Rate (Insights)  | SCS Dairy MY - 5 of 24</vt:lpstr>
      <vt:lpstr>Facebook Facebook FB - Own Posts Table I-Rate (Insights)  | SCS Dairy MY - 6 of 24</vt:lpstr>
      <vt:lpstr>Facebook Facebook FB - Own Posts Table I-Rate (Insights)  | SCS Dairy MY - 7 of 24</vt:lpstr>
      <vt:lpstr>Facebook Facebook FB - Own Posts Table I-Rate (Insights)  | SCS Dairy MY - 8 of 24</vt:lpstr>
      <vt:lpstr>Facebook Facebook FB - Own Posts Table I-Rate (Insights)  | SCS Dairy MY - 9 of 24</vt:lpstr>
      <vt:lpstr>Facebook Facebook FB - Own Posts Table I-Rate (Insights)  | SCS Dairy MY - 10 of 24</vt:lpstr>
      <vt:lpstr>Facebook Facebook FB - Own Posts Table I-Rate (Insights)  | SCS Dairy MY - 11 of 24</vt:lpstr>
      <vt:lpstr>Facebook Facebook FB - Own Posts Table I-Rate (Insights)  | SCS Dairy MY - 12 of 24</vt:lpstr>
      <vt:lpstr>Facebook Facebook FB - Own Posts Table I-Rate (Insights)  | SCS Dairy MY - 13 of 24</vt:lpstr>
      <vt:lpstr>Facebook Facebook FB - Own Posts Table I-Rate (Insights)  | SCS Dairy MY - 14 of 24</vt:lpstr>
      <vt:lpstr>Facebook Facebook FB - Own Posts Table I-Rate (Insights)  | SCS Dairy MY - 15 of 24</vt:lpstr>
      <vt:lpstr>Facebook Facebook FB - Own Posts Table I-Rate (Insights)  | SCS Dairy MY - 16 of 24</vt:lpstr>
      <vt:lpstr>Facebook Facebook FB - Own Posts Table I-Rate (Insights)  | SCS Dairy MY - 17 of 24</vt:lpstr>
      <vt:lpstr>Facebook Facebook FB - Own Posts Table I-Rate (Insights)  | SCS Dairy MY - 18 of 24</vt:lpstr>
      <vt:lpstr>Facebook Facebook FB - Own Posts Table I-Rate (Insights)  | SCS Dairy MY - 19 of 24</vt:lpstr>
      <vt:lpstr>Facebook Facebook FB - Own Posts Table I-Rate (Insights)  | SCS Dairy MY - 20 of 24</vt:lpstr>
      <vt:lpstr>Facebook Facebook FB - Own Posts Table I-Rate (Insights)  | SCS Dairy MY - 21 of 24</vt:lpstr>
      <vt:lpstr>Facebook Facebook FB - Own Posts Table I-Rate (Insights)  | SCS Dairy MY - 22 of 24</vt:lpstr>
      <vt:lpstr>Facebook Facebook FB - Own Posts Table I-Rate (Insights)  | SCS Dairy MY - 23 of 24</vt:lpstr>
      <vt:lpstr>Facebook Facebook FB - Own Posts Table I-Rate (Insights)  | SCS Dairy MY - 24 of 24</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19</vt:lpstr>
      <vt:lpstr>Facebook Own Posts Table | SCS Dairy MY - 2 of 19</vt:lpstr>
      <vt:lpstr>Facebook Own Posts Table | SCS Dairy MY - 3 of 19</vt:lpstr>
      <vt:lpstr>Facebook Own Posts Table | SCS Dairy MY - 4 of 19</vt:lpstr>
      <vt:lpstr>Facebook Own Posts Table | SCS Dairy MY - 5 of 19</vt:lpstr>
      <vt:lpstr>Facebook Own Posts Table | SCS Dairy MY - 6 of 19</vt:lpstr>
      <vt:lpstr>Facebook Own Posts Table | SCS Dairy MY - 7 of 19</vt:lpstr>
      <vt:lpstr>Facebook Own Posts Table | SCS Dairy MY - 8 of 19</vt:lpstr>
      <vt:lpstr>Facebook Own Posts Table | SCS Dairy MY - 9 of 19</vt:lpstr>
      <vt:lpstr>Facebook Own Posts Table | SCS Dairy MY - 10 of 19</vt:lpstr>
      <vt:lpstr>Facebook Own Posts Table | SCS Dairy MY - 11 of 19</vt:lpstr>
      <vt:lpstr>Facebook Own Posts Table | SCS Dairy MY - 12 of 19</vt:lpstr>
      <vt:lpstr>Facebook Own Posts Table | SCS Dairy MY - 13 of 19</vt:lpstr>
      <vt:lpstr>Facebook Own Posts Table | SCS Dairy MY - 14 of 19</vt:lpstr>
      <vt:lpstr>Facebook Own Posts Table | SCS Dairy MY - 15 of 19</vt:lpstr>
      <vt:lpstr>Facebook Own Posts Table | SCS Dairy MY - 16 of 19</vt:lpstr>
      <vt:lpstr>Facebook Own Posts Table | SCS Dairy MY - 17 of 19</vt:lpstr>
      <vt:lpstr>Facebook Own Posts Table | SCS Dairy MY - 18 of 19</vt:lpstr>
      <vt:lpstr>Facebook Own Posts Table | SCS Dairy MY - 19 of 19</vt:lpstr>
      <vt:lpstr>Facebook Own Posts Table | SCS Dairy MY - 1 of 23</vt:lpstr>
      <vt:lpstr>Facebook Own Posts Table | SCS Dairy MY - 2 of 23</vt:lpstr>
      <vt:lpstr>Facebook Own Posts Table | SCS Dairy MY - 3 of 23</vt:lpstr>
      <vt:lpstr>Facebook Own Posts Table | SCS Dairy MY - 4 of 23</vt:lpstr>
      <vt:lpstr>Facebook Own Posts Table | SCS Dairy MY - 5 of 23</vt:lpstr>
      <vt:lpstr>Facebook Own Posts Table | SCS Dairy MY - 6 of 23</vt:lpstr>
      <vt:lpstr>Facebook Own Posts Table | SCS Dairy MY - 7 of 23</vt:lpstr>
      <vt:lpstr>Facebook Own Posts Table | SCS Dairy MY - 8 of 23</vt:lpstr>
      <vt:lpstr>Facebook Own Posts Table | SCS Dairy MY - 9 of 23</vt:lpstr>
      <vt:lpstr>Facebook Own Posts Table | SCS Dairy MY - 10 of 23</vt:lpstr>
      <vt:lpstr>Facebook Own Posts Table | SCS Dairy MY - 11 of 23</vt:lpstr>
      <vt:lpstr>Facebook Own Posts Table | SCS Dairy MY - 12 of 23</vt:lpstr>
      <vt:lpstr>Facebook Own Posts Table | SCS Dairy MY - 13 of 23</vt:lpstr>
      <vt:lpstr>Facebook Own Posts Table | SCS Dairy MY - 14 of 23</vt:lpstr>
      <vt:lpstr>Facebook Own Posts Table | SCS Dairy MY - 15 of 23</vt:lpstr>
      <vt:lpstr>Facebook Own Posts Table | SCS Dairy MY - 16 of 23</vt:lpstr>
      <vt:lpstr>Facebook Own Posts Table | SCS Dairy MY - 17 of 23</vt:lpstr>
      <vt:lpstr>Facebook Own Posts Table | SCS Dairy MY - 18 of 23</vt:lpstr>
      <vt:lpstr>Facebook Own Posts Table | SCS Dairy MY - 19 of 23</vt:lpstr>
      <vt:lpstr>Facebook Own Posts Table | SCS Dairy MY - 20 of 23</vt:lpstr>
      <vt:lpstr>Facebook Own Posts Table | SCS Dairy MY - 21 of 23</vt:lpstr>
      <vt:lpstr>Facebook Own Posts Table | SCS Dairy MY - 22 of 23</vt:lpstr>
      <vt:lpstr>Facebook Own Posts Table | SCS Dairy MY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2021-10-03T13:38:37Z</dcterms:created>
  <dcterms:modified xsi:type="dcterms:W3CDTF">2021-10-03T13:40:56Z</dcterms:modified>
</cp:coreProperties>
</file>