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90" r:id="rId34"/>
    <p:sldId id="291" r:id="rId35"/>
    <p:sldId id="292" r:id="rId36"/>
    <p:sldId id="293" r:id="rId37"/>
    <p:sldId id="294"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Lst>
  <p:sldSz cx="9144000" cy="6858000" type="screen4x3"/>
  <p:notesSz cx="6858000" cy="9144000"/>
  <p:embeddedFontLst>
    <p:embeddedFont>
      <p:font typeface="Calibri" panose="020F0502020204030204" pitchFamily="34" charset="0"/>
      <p:regular r:id="rId85"/>
      <p:bold r:id="rId86"/>
      <p:italic r:id="rId87"/>
      <p:boldItalic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4.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178710</c:v>
                </c:pt>
                <c:pt idx="1">
                  <c:v>178713</c:v>
                </c:pt>
                <c:pt idx="2">
                  <c:v>178708</c:v>
                </c:pt>
                <c:pt idx="3">
                  <c:v>178726</c:v>
                </c:pt>
                <c:pt idx="4">
                  <c:v>178731</c:v>
                </c:pt>
                <c:pt idx="5">
                  <c:v>178739</c:v>
                </c:pt>
                <c:pt idx="6">
                  <c:v>178743</c:v>
                </c:pt>
                <c:pt idx="7">
                  <c:v>178737</c:v>
                </c:pt>
                <c:pt idx="8">
                  <c:v>178733</c:v>
                </c:pt>
                <c:pt idx="9">
                  <c:v>178737</c:v>
                </c:pt>
                <c:pt idx="10">
                  <c:v>178784</c:v>
                </c:pt>
                <c:pt idx="11">
                  <c:v>178835</c:v>
                </c:pt>
                <c:pt idx="12">
                  <c:v>178878</c:v>
                </c:pt>
                <c:pt idx="13">
                  <c:v>178933</c:v>
                </c:pt>
                <c:pt idx="14">
                  <c:v>178979</c:v>
                </c:pt>
                <c:pt idx="15">
                  <c:v>179023</c:v>
                </c:pt>
                <c:pt idx="16">
                  <c:v>179056</c:v>
                </c:pt>
                <c:pt idx="17">
                  <c:v>179086</c:v>
                </c:pt>
                <c:pt idx="18">
                  <c:v>179117</c:v>
                </c:pt>
                <c:pt idx="19">
                  <c:v>179153</c:v>
                </c:pt>
                <c:pt idx="20">
                  <c:v>179194</c:v>
                </c:pt>
                <c:pt idx="21">
                  <c:v>179227</c:v>
                </c:pt>
                <c:pt idx="22">
                  <c:v>179244</c:v>
                </c:pt>
                <c:pt idx="23">
                  <c:v>179284</c:v>
                </c:pt>
                <c:pt idx="24">
                  <c:v>179319</c:v>
                </c:pt>
                <c:pt idx="25">
                  <c:v>179359</c:v>
                </c:pt>
                <c:pt idx="26">
                  <c:v>179400</c:v>
                </c:pt>
                <c:pt idx="27">
                  <c:v>179429</c:v>
                </c:pt>
                <c:pt idx="28">
                  <c:v>179450</c:v>
                </c:pt>
                <c:pt idx="29">
                  <c:v>179456</c:v>
                </c:pt>
              </c:numCache>
            </c:numRef>
          </c:val>
          <c:smooth val="0"/>
          <c:extLst>
            <c:ext xmlns:c16="http://schemas.microsoft.com/office/drawing/2014/chart" uri="{C3380CC4-5D6E-409C-BE32-E72D297353CC}">
              <c16:uniqueId val="{00000000-AA4B-4B77-A67F-1D0F1DBC0CCA}"/>
            </c:ext>
          </c:extLst>
        </c:ser>
        <c:dLbls>
          <c:showLegendKey val="0"/>
          <c:showVal val="0"/>
          <c:showCatName val="0"/>
          <c:showSerName val="0"/>
          <c:showPercent val="0"/>
          <c:showBubbleSize val="0"/>
        </c:dLbls>
        <c:smooth val="0"/>
        <c:axId val="366168168"/>
        <c:axId val="366162592"/>
      </c:lineChart>
      <c:dateAx>
        <c:axId val="36616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62592"/>
        <c:crosses val="autoZero"/>
        <c:auto val="1"/>
        <c:lblOffset val="100"/>
        <c:baseTimeUnit val="days"/>
      </c:dateAx>
      <c:valAx>
        <c:axId val="36616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6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54</c:v>
                </c:pt>
                <c:pt idx="1">
                  <c:v>1733</c:v>
                </c:pt>
                <c:pt idx="2">
                  <c:v>6710</c:v>
                </c:pt>
                <c:pt idx="3">
                  <c:v>4978</c:v>
                </c:pt>
                <c:pt idx="4">
                  <c:v>1614</c:v>
                </c:pt>
                <c:pt idx="5">
                  <c:v>424</c:v>
                </c:pt>
                <c:pt idx="6">
                  <c:v>199</c:v>
                </c:pt>
              </c:numCache>
            </c:numRef>
          </c:val>
          <c:extLst>
            <c:ext xmlns:c16="http://schemas.microsoft.com/office/drawing/2014/chart" uri="{C3380CC4-5D6E-409C-BE32-E72D297353CC}">
              <c16:uniqueId val="{00000000-F96A-4E50-ADC4-E820CBABCD1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175</c:v>
                </c:pt>
                <c:pt idx="1">
                  <c:v>9651</c:v>
                </c:pt>
                <c:pt idx="2">
                  <c:v>55541</c:v>
                </c:pt>
                <c:pt idx="3">
                  <c:v>66479</c:v>
                </c:pt>
                <c:pt idx="4">
                  <c:v>23554</c:v>
                </c:pt>
                <c:pt idx="5">
                  <c:v>6150</c:v>
                </c:pt>
                <c:pt idx="6">
                  <c:v>1540</c:v>
                </c:pt>
              </c:numCache>
            </c:numRef>
          </c:val>
          <c:extLst>
            <c:ext xmlns:c16="http://schemas.microsoft.com/office/drawing/2014/chart" uri="{C3380CC4-5D6E-409C-BE32-E72D297353CC}">
              <c16:uniqueId val="{00000001-F96A-4E50-ADC4-E820CBABCD11}"/>
            </c:ext>
          </c:extLst>
        </c:ser>
        <c:dLbls>
          <c:showLegendKey val="0"/>
          <c:showVal val="0"/>
          <c:showCatName val="0"/>
          <c:showSerName val="0"/>
          <c:showPercent val="0"/>
          <c:showBubbleSize val="0"/>
        </c:dLbls>
        <c:gapWidth val="219"/>
        <c:overlap val="-27"/>
        <c:axId val="67072360"/>
        <c:axId val="67072688"/>
      </c:barChart>
      <c:catAx>
        <c:axId val="6707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72688"/>
        <c:crosses val="autoZero"/>
        <c:auto val="1"/>
        <c:lblAlgn val="ctr"/>
        <c:lblOffset val="100"/>
        <c:noMultiLvlLbl val="0"/>
      </c:catAx>
      <c:valAx>
        <c:axId val="670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7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22245</c:v>
                </c:pt>
                <c:pt idx="1">
                  <c:v>26897</c:v>
                </c:pt>
                <c:pt idx="2">
                  <c:v>24745</c:v>
                </c:pt>
                <c:pt idx="3">
                  <c:v>21696</c:v>
                </c:pt>
                <c:pt idx="4">
                  <c:v>18624</c:v>
                </c:pt>
                <c:pt idx="5">
                  <c:v>19249</c:v>
                </c:pt>
                <c:pt idx="6">
                  <c:v>24989</c:v>
                </c:pt>
                <c:pt idx="7">
                  <c:v>12962</c:v>
                </c:pt>
                <c:pt idx="8">
                  <c:v>35874</c:v>
                </c:pt>
                <c:pt idx="9">
                  <c:v>41138</c:v>
                </c:pt>
                <c:pt idx="10">
                  <c:v>24198</c:v>
                </c:pt>
                <c:pt idx="11">
                  <c:v>6575</c:v>
                </c:pt>
                <c:pt idx="12">
                  <c:v>8244</c:v>
                </c:pt>
                <c:pt idx="13">
                  <c:v>8481</c:v>
                </c:pt>
                <c:pt idx="14">
                  <c:v>9414</c:v>
                </c:pt>
                <c:pt idx="15">
                  <c:v>8425</c:v>
                </c:pt>
                <c:pt idx="16">
                  <c:v>6987</c:v>
                </c:pt>
                <c:pt idx="17">
                  <c:v>6938</c:v>
                </c:pt>
                <c:pt idx="18">
                  <c:v>6185</c:v>
                </c:pt>
                <c:pt idx="19">
                  <c:v>14438</c:v>
                </c:pt>
                <c:pt idx="20">
                  <c:v>52385</c:v>
                </c:pt>
                <c:pt idx="21">
                  <c:v>15192</c:v>
                </c:pt>
                <c:pt idx="22">
                  <c:v>21591</c:v>
                </c:pt>
                <c:pt idx="23">
                  <c:v>12266</c:v>
                </c:pt>
                <c:pt idx="24">
                  <c:v>12878</c:v>
                </c:pt>
                <c:pt idx="25">
                  <c:v>12269</c:v>
                </c:pt>
                <c:pt idx="26">
                  <c:v>10886</c:v>
                </c:pt>
                <c:pt idx="27">
                  <c:v>10308</c:v>
                </c:pt>
                <c:pt idx="28">
                  <c:v>8129</c:v>
                </c:pt>
                <c:pt idx="29">
                  <c:v>840</c:v>
                </c:pt>
              </c:numCache>
            </c:numRef>
          </c:val>
          <c:smooth val="0"/>
          <c:extLst>
            <c:ext xmlns:c16="http://schemas.microsoft.com/office/drawing/2014/chart" uri="{C3380CC4-5D6E-409C-BE32-E72D297353CC}">
              <c16:uniqueId val="{00000000-A759-420B-9FB9-1E31B616FBFF}"/>
            </c:ext>
          </c:extLst>
        </c:ser>
        <c:dLbls>
          <c:showLegendKey val="0"/>
          <c:showVal val="0"/>
          <c:showCatName val="0"/>
          <c:showSerName val="0"/>
          <c:showPercent val="0"/>
          <c:showBubbleSize val="0"/>
        </c:dLbls>
        <c:smooth val="0"/>
        <c:axId val="366161608"/>
        <c:axId val="366161936"/>
      </c:lineChart>
      <c:dateAx>
        <c:axId val="36616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61936"/>
        <c:crosses val="autoZero"/>
        <c:auto val="1"/>
        <c:lblOffset val="100"/>
        <c:baseTimeUnit val="days"/>
      </c:dateAx>
      <c:valAx>
        <c:axId val="36616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16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115</c:v>
                </c:pt>
                <c:pt idx="1">
                  <c:v>63</c:v>
                </c:pt>
                <c:pt idx="2">
                  <c:v>128</c:v>
                </c:pt>
                <c:pt idx="3">
                  <c:v>153</c:v>
                </c:pt>
                <c:pt idx="4">
                  <c:v>73</c:v>
                </c:pt>
                <c:pt idx="5">
                  <c:v>69</c:v>
                </c:pt>
                <c:pt idx="6">
                  <c:v>94</c:v>
                </c:pt>
                <c:pt idx="7">
                  <c:v>44</c:v>
                </c:pt>
                <c:pt idx="8">
                  <c:v>85</c:v>
                </c:pt>
                <c:pt idx="9">
                  <c:v>82</c:v>
                </c:pt>
                <c:pt idx="10">
                  <c:v>93</c:v>
                </c:pt>
                <c:pt idx="11">
                  <c:v>71</c:v>
                </c:pt>
                <c:pt idx="12">
                  <c:v>177</c:v>
                </c:pt>
                <c:pt idx="13">
                  <c:v>176</c:v>
                </c:pt>
                <c:pt idx="14">
                  <c:v>129</c:v>
                </c:pt>
                <c:pt idx="15">
                  <c:v>83</c:v>
                </c:pt>
                <c:pt idx="16">
                  <c:v>97</c:v>
                </c:pt>
                <c:pt idx="17">
                  <c:v>74</c:v>
                </c:pt>
                <c:pt idx="18">
                  <c:v>68</c:v>
                </c:pt>
                <c:pt idx="19">
                  <c:v>117</c:v>
                </c:pt>
                <c:pt idx="20">
                  <c:v>83</c:v>
                </c:pt>
                <c:pt idx="21">
                  <c:v>63</c:v>
                </c:pt>
                <c:pt idx="22">
                  <c:v>218</c:v>
                </c:pt>
                <c:pt idx="23">
                  <c:v>123</c:v>
                </c:pt>
                <c:pt idx="24">
                  <c:v>80</c:v>
                </c:pt>
                <c:pt idx="25">
                  <c:v>88</c:v>
                </c:pt>
                <c:pt idx="26">
                  <c:v>95</c:v>
                </c:pt>
                <c:pt idx="27">
                  <c:v>55</c:v>
                </c:pt>
                <c:pt idx="28">
                  <c:v>66</c:v>
                </c:pt>
                <c:pt idx="29">
                  <c:v>57</c:v>
                </c:pt>
              </c:numCache>
            </c:numRef>
          </c:val>
          <c:smooth val="0"/>
          <c:extLst>
            <c:ext xmlns:c16="http://schemas.microsoft.com/office/drawing/2014/chart" uri="{C3380CC4-5D6E-409C-BE32-E72D297353CC}">
              <c16:uniqueId val="{00000000-D506-4020-91E5-0DDF98E7DCBA}"/>
            </c:ext>
          </c:extLst>
        </c:ser>
        <c:dLbls>
          <c:showLegendKey val="0"/>
          <c:showVal val="0"/>
          <c:showCatName val="0"/>
          <c:showSerName val="0"/>
          <c:showPercent val="0"/>
          <c:showBubbleSize val="0"/>
        </c:dLbls>
        <c:smooth val="0"/>
        <c:axId val="372436976"/>
        <c:axId val="372436320"/>
      </c:lineChart>
      <c:dateAx>
        <c:axId val="37243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6320"/>
        <c:crosses val="autoZero"/>
        <c:auto val="1"/>
        <c:lblOffset val="100"/>
        <c:baseTimeUnit val="days"/>
      </c:dateAx>
      <c:valAx>
        <c:axId val="37243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1185</c:v>
                </c:pt>
                <c:pt idx="1">
                  <c:v>1061</c:v>
                </c:pt>
                <c:pt idx="2">
                  <c:v>1877</c:v>
                </c:pt>
                <c:pt idx="3">
                  <c:v>1628</c:v>
                </c:pt>
                <c:pt idx="4">
                  <c:v>1098</c:v>
                </c:pt>
                <c:pt idx="5">
                  <c:v>998</c:v>
                </c:pt>
                <c:pt idx="6">
                  <c:v>1282</c:v>
                </c:pt>
                <c:pt idx="7">
                  <c:v>287</c:v>
                </c:pt>
                <c:pt idx="8">
                  <c:v>506</c:v>
                </c:pt>
                <c:pt idx="9">
                  <c:v>557</c:v>
                </c:pt>
                <c:pt idx="10">
                  <c:v>417</c:v>
                </c:pt>
                <c:pt idx="11">
                  <c:v>198</c:v>
                </c:pt>
                <c:pt idx="12">
                  <c:v>409</c:v>
                </c:pt>
                <c:pt idx="13">
                  <c:v>486</c:v>
                </c:pt>
                <c:pt idx="14">
                  <c:v>726</c:v>
                </c:pt>
                <c:pt idx="15">
                  <c:v>235</c:v>
                </c:pt>
                <c:pt idx="16">
                  <c:v>182</c:v>
                </c:pt>
                <c:pt idx="17">
                  <c:v>172</c:v>
                </c:pt>
                <c:pt idx="18">
                  <c:v>151</c:v>
                </c:pt>
                <c:pt idx="19">
                  <c:v>175</c:v>
                </c:pt>
                <c:pt idx="20">
                  <c:v>176</c:v>
                </c:pt>
                <c:pt idx="21">
                  <c:v>313</c:v>
                </c:pt>
                <c:pt idx="22">
                  <c:v>1049</c:v>
                </c:pt>
                <c:pt idx="23">
                  <c:v>321</c:v>
                </c:pt>
                <c:pt idx="24">
                  <c:v>199</c:v>
                </c:pt>
                <c:pt idx="25">
                  <c:v>190</c:v>
                </c:pt>
                <c:pt idx="26">
                  <c:v>171</c:v>
                </c:pt>
                <c:pt idx="27">
                  <c:v>125</c:v>
                </c:pt>
                <c:pt idx="28">
                  <c:v>128</c:v>
                </c:pt>
                <c:pt idx="29">
                  <c:v>65</c:v>
                </c:pt>
              </c:numCache>
            </c:numRef>
          </c:val>
          <c:smooth val="0"/>
          <c:extLst>
            <c:ext xmlns:c16="http://schemas.microsoft.com/office/drawing/2014/chart" uri="{C3380CC4-5D6E-409C-BE32-E72D297353CC}">
              <c16:uniqueId val="{00000000-9BD1-432B-A702-5A6E7F714D2D}"/>
            </c:ext>
          </c:extLst>
        </c:ser>
        <c:dLbls>
          <c:showLegendKey val="0"/>
          <c:showVal val="0"/>
          <c:showCatName val="0"/>
          <c:showSerName val="0"/>
          <c:showPercent val="0"/>
          <c:showBubbleSize val="0"/>
        </c:dLbls>
        <c:smooth val="0"/>
        <c:axId val="372425168"/>
        <c:axId val="372434352"/>
      </c:lineChart>
      <c:dateAx>
        <c:axId val="372425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4352"/>
        <c:crosses val="autoZero"/>
        <c:auto val="1"/>
        <c:lblOffset val="100"/>
        <c:baseTimeUnit val="days"/>
      </c:dateAx>
      <c:valAx>
        <c:axId val="37243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6.0619965045595497E-2</c:v>
                </c:pt>
                <c:pt idx="1">
                  <c:v>6.2671016333633603E-2</c:v>
                </c:pt>
                <c:pt idx="2">
                  <c:v>0</c:v>
                </c:pt>
                <c:pt idx="3">
                  <c:v>0.78671866694270798</c:v>
                </c:pt>
                <c:pt idx="4">
                  <c:v>0</c:v>
                </c:pt>
                <c:pt idx="5">
                  <c:v>0.18966626570061801</c:v>
                </c:pt>
                <c:pt idx="6">
                  <c:v>0</c:v>
                </c:pt>
                <c:pt idx="7">
                  <c:v>4.8953787624482499E-2</c:v>
                </c:pt>
                <c:pt idx="8">
                  <c:v>0</c:v>
                </c:pt>
                <c:pt idx="9">
                  <c:v>5.5948750944135199E-2</c:v>
                </c:pt>
                <c:pt idx="10">
                  <c:v>0</c:v>
                </c:pt>
                <c:pt idx="11">
                  <c:v>4.8096013064219401E-2</c:v>
                </c:pt>
                <c:pt idx="12">
                  <c:v>0</c:v>
                </c:pt>
                <c:pt idx="13">
                  <c:v>1.0681646683994299</c:v>
                </c:pt>
                <c:pt idx="14">
                  <c:v>0</c:v>
                </c:pt>
                <c:pt idx="15">
                  <c:v>6.0055530416031198E-2</c:v>
                </c:pt>
                <c:pt idx="16">
                  <c:v>4.4683002027491203E-2</c:v>
                </c:pt>
                <c:pt idx="17">
                  <c:v>4.2441266313361703E-2</c:v>
                </c:pt>
                <c:pt idx="18">
                  <c:v>0</c:v>
                </c:pt>
                <c:pt idx="19">
                  <c:v>4.0751388617523102E-2</c:v>
                </c:pt>
                <c:pt idx="20">
                  <c:v>0</c:v>
                </c:pt>
                <c:pt idx="21">
                  <c:v>0.39841526700518898</c:v>
                </c:pt>
                <c:pt idx="22">
                  <c:v>0</c:v>
                </c:pt>
                <c:pt idx="23">
                  <c:v>0.90871563727240301</c:v>
                </c:pt>
                <c:pt idx="24">
                  <c:v>0</c:v>
                </c:pt>
                <c:pt idx="25">
                  <c:v>3.3456191904716798E-2</c:v>
                </c:pt>
                <c:pt idx="26">
                  <c:v>0</c:v>
                </c:pt>
                <c:pt idx="27">
                  <c:v>1.33768825175293E-2</c:v>
                </c:pt>
                <c:pt idx="28">
                  <c:v>8.3593867553876204E-3</c:v>
                </c:pt>
                <c:pt idx="29">
                  <c:v>1.2816726385181601E-2</c:v>
                </c:pt>
              </c:numCache>
            </c:numRef>
          </c:val>
          <c:smooth val="0"/>
          <c:extLst>
            <c:ext xmlns:c16="http://schemas.microsoft.com/office/drawing/2014/chart" uri="{C3380CC4-5D6E-409C-BE32-E72D297353CC}">
              <c16:uniqueId val="{00000000-42DE-4C27-A6F8-59D3474EFFFB}"/>
            </c:ext>
          </c:extLst>
        </c:ser>
        <c:dLbls>
          <c:showLegendKey val="0"/>
          <c:showVal val="0"/>
          <c:showCatName val="0"/>
          <c:showSerName val="0"/>
          <c:showPercent val="0"/>
          <c:showBubbleSize val="0"/>
        </c:dLbls>
        <c:smooth val="0"/>
        <c:axId val="372433696"/>
        <c:axId val="372429760"/>
      </c:lineChart>
      <c:dateAx>
        <c:axId val="37243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29760"/>
        <c:crosses val="autoZero"/>
        <c:auto val="1"/>
        <c:lblOffset val="100"/>
        <c:baseTimeUnit val="days"/>
      </c:dateAx>
      <c:valAx>
        <c:axId val="372429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4072</c:v>
                </c:pt>
              </c:numCache>
            </c:numRef>
          </c:val>
          <c:extLst>
            <c:ext xmlns:c16="http://schemas.microsoft.com/office/drawing/2014/chart" uri="{C3380CC4-5D6E-409C-BE32-E72D297353CC}">
              <c16:uniqueId val="{00000000-931E-4967-ACC3-69D032BD2DB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93</c:v>
                </c:pt>
              </c:numCache>
            </c:numRef>
          </c:val>
          <c:extLst>
            <c:ext xmlns:c16="http://schemas.microsoft.com/office/drawing/2014/chart" uri="{C3380CC4-5D6E-409C-BE32-E72D297353CC}">
              <c16:uniqueId val="{00000001-931E-4967-ACC3-69D032BD2DB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931E-4967-ACC3-69D032BD2DB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4</c:v>
                </c:pt>
              </c:numCache>
            </c:numRef>
          </c:val>
          <c:extLst>
            <c:ext xmlns:c16="http://schemas.microsoft.com/office/drawing/2014/chart" uri="{C3380CC4-5D6E-409C-BE32-E72D297353CC}">
              <c16:uniqueId val="{00000003-931E-4967-ACC3-69D032BD2DB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931E-4967-ACC3-69D032BD2DB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931E-4967-ACC3-69D032BD2DB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1528</c:v>
                </c:pt>
              </c:numCache>
            </c:numRef>
          </c:val>
          <c:extLst>
            <c:ext xmlns:c16="http://schemas.microsoft.com/office/drawing/2014/chart" uri="{C3380CC4-5D6E-409C-BE32-E72D297353CC}">
              <c16:uniqueId val="{00000006-931E-4967-ACC3-69D032BD2DB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1665</c:v>
                </c:pt>
              </c:numCache>
            </c:numRef>
          </c:val>
          <c:extLst>
            <c:ext xmlns:c16="http://schemas.microsoft.com/office/drawing/2014/chart" uri="{C3380CC4-5D6E-409C-BE32-E72D297353CC}">
              <c16:uniqueId val="{00000007-931E-4967-ACC3-69D032BD2DB5}"/>
            </c:ext>
          </c:extLst>
        </c:ser>
        <c:dLbls>
          <c:showLegendKey val="0"/>
          <c:showVal val="0"/>
          <c:showCatName val="0"/>
          <c:showSerName val="0"/>
          <c:showPercent val="0"/>
          <c:showBubbleSize val="0"/>
        </c:dLbls>
        <c:gapWidth val="150"/>
        <c:overlap val="100"/>
        <c:axId val="372436648"/>
        <c:axId val="372438616"/>
      </c:barChart>
      <c:catAx>
        <c:axId val="37243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8616"/>
        <c:crosses val="autoZero"/>
        <c:auto val="1"/>
        <c:lblAlgn val="ctr"/>
        <c:lblOffset val="100"/>
        <c:noMultiLvlLbl val="0"/>
      </c:catAx>
      <c:valAx>
        <c:axId val="372438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3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0.115030460736083</c:v>
                </c:pt>
                <c:pt idx="1">
                  <c:v>0.54025228525320701</c:v>
                </c:pt>
                <c:pt idx="2">
                  <c:v>9.8039137478950295E-2</c:v>
                </c:pt>
                <c:pt idx="3">
                  <c:v>4.88600257980936E-2</c:v>
                </c:pt>
                <c:pt idx="4">
                  <c:v>0.33671537778571897</c:v>
                </c:pt>
                <c:pt idx="5">
                  <c:v>0.41377461847299901</c:v>
                </c:pt>
                <c:pt idx="6">
                  <c:v>4.0763221522981001E-2</c:v>
                </c:pt>
              </c:numCache>
            </c:numRef>
          </c:val>
          <c:extLst>
            <c:ext xmlns:c16="http://schemas.microsoft.com/office/drawing/2014/chart" uri="{C3380CC4-5D6E-409C-BE32-E72D297353CC}">
              <c16:uniqueId val="{00000000-6E15-47A1-A758-FF9ED99CF7BF}"/>
            </c:ext>
          </c:extLst>
        </c:ser>
        <c:dLbls>
          <c:showLegendKey val="0"/>
          <c:showVal val="0"/>
          <c:showCatName val="0"/>
          <c:showSerName val="0"/>
          <c:showPercent val="0"/>
          <c:showBubbleSize val="0"/>
        </c:dLbls>
        <c:gapWidth val="219"/>
        <c:overlap val="-27"/>
        <c:axId val="272171280"/>
        <c:axId val="272167344"/>
      </c:barChart>
      <c:catAx>
        <c:axId val="27217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167344"/>
        <c:crosses val="autoZero"/>
        <c:auto val="1"/>
        <c:lblAlgn val="ctr"/>
        <c:lblOffset val="100"/>
        <c:noMultiLvlLbl val="0"/>
      </c:catAx>
      <c:valAx>
        <c:axId val="27216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17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2021-09</c:v>
                </c:pt>
              </c:strCache>
            </c:strRef>
          </c:cat>
          <c:val>
            <c:numRef>
              <c:f>Sheet1!$B$2</c:f>
              <c:numCache>
                <c:formatCode>General</c:formatCode>
                <c:ptCount val="1"/>
                <c:pt idx="0">
                  <c:v>23145</c:v>
                </c:pt>
              </c:numCache>
            </c:numRef>
          </c:val>
          <c:extLst>
            <c:ext xmlns:c16="http://schemas.microsoft.com/office/drawing/2014/chart" uri="{C3380CC4-5D6E-409C-BE32-E72D297353CC}">
              <c16:uniqueId val="{00000000-0F5F-4E0F-88C2-C9A89F760B95}"/>
            </c:ext>
          </c:extLst>
        </c:ser>
        <c:dLbls>
          <c:showLegendKey val="0"/>
          <c:showVal val="0"/>
          <c:showCatName val="0"/>
          <c:showSerName val="0"/>
          <c:showPercent val="0"/>
          <c:showBubbleSize val="0"/>
        </c:dLbls>
        <c:gapWidth val="219"/>
        <c:overlap val="-27"/>
        <c:axId val="286359488"/>
        <c:axId val="286366376"/>
      </c:barChart>
      <c:catAx>
        <c:axId val="28635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66376"/>
        <c:crosses val="autoZero"/>
        <c:auto val="1"/>
        <c:lblAlgn val="ctr"/>
        <c:lblOffset val="100"/>
        <c:noMultiLvlLbl val="0"/>
      </c:catAx>
      <c:valAx>
        <c:axId val="28636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5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41F41-8B50-4B19-B67D-F718CA57A81D}"/>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73BBA703-57AE-4A4A-B6E5-B099EE93662C}"/>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59171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BE570-F29B-48ED-A6C3-00020F9E584F}"/>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DEC886F9-AFD4-4306-A844-C8C2D26674B3}"/>
              </a:ext>
            </a:extLst>
          </p:cNvPr>
          <p:cNvGraphicFramePr>
            <a:graphicFrameLocks noGrp="1"/>
          </p:cNvGraphicFramePr>
          <p:nvPr>
            <p:ph type="tbl" sz="quarter" idx="13"/>
            <p:extLst>
              <p:ext uri="{D42A27DB-BD31-4B8C-83A1-F6EECF244321}">
                <p14:modId xmlns:p14="http://schemas.microsoft.com/office/powerpoint/2010/main" val="967517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86418054"/>
                    </a:ext>
                  </a:extLst>
                </a:gridCol>
                <a:gridCol w="740664">
                  <a:extLst>
                    <a:ext uri="{9D8B030D-6E8A-4147-A177-3AD203B41FA5}">
                      <a16:colId xmlns:a16="http://schemas.microsoft.com/office/drawing/2014/main" val="2714088652"/>
                    </a:ext>
                  </a:extLst>
                </a:gridCol>
                <a:gridCol w="740664">
                  <a:extLst>
                    <a:ext uri="{9D8B030D-6E8A-4147-A177-3AD203B41FA5}">
                      <a16:colId xmlns:a16="http://schemas.microsoft.com/office/drawing/2014/main" val="4199710016"/>
                    </a:ext>
                  </a:extLst>
                </a:gridCol>
                <a:gridCol w="740664">
                  <a:extLst>
                    <a:ext uri="{9D8B030D-6E8A-4147-A177-3AD203B41FA5}">
                      <a16:colId xmlns:a16="http://schemas.microsoft.com/office/drawing/2014/main" val="3570376891"/>
                    </a:ext>
                  </a:extLst>
                </a:gridCol>
                <a:gridCol w="740664">
                  <a:extLst>
                    <a:ext uri="{9D8B030D-6E8A-4147-A177-3AD203B41FA5}">
                      <a16:colId xmlns:a16="http://schemas.microsoft.com/office/drawing/2014/main" val="2210138290"/>
                    </a:ext>
                  </a:extLst>
                </a:gridCol>
                <a:gridCol w="740664">
                  <a:extLst>
                    <a:ext uri="{9D8B030D-6E8A-4147-A177-3AD203B41FA5}">
                      <a16:colId xmlns:a16="http://schemas.microsoft.com/office/drawing/2014/main" val="736120718"/>
                    </a:ext>
                  </a:extLst>
                </a:gridCol>
                <a:gridCol w="740664">
                  <a:extLst>
                    <a:ext uri="{9D8B030D-6E8A-4147-A177-3AD203B41FA5}">
                      <a16:colId xmlns:a16="http://schemas.microsoft.com/office/drawing/2014/main" val="1582147478"/>
                    </a:ext>
                  </a:extLst>
                </a:gridCol>
                <a:gridCol w="740664">
                  <a:extLst>
                    <a:ext uri="{9D8B030D-6E8A-4147-A177-3AD203B41FA5}">
                      <a16:colId xmlns:a16="http://schemas.microsoft.com/office/drawing/2014/main" val="3364373828"/>
                    </a:ext>
                  </a:extLst>
                </a:gridCol>
                <a:gridCol w="740664">
                  <a:extLst>
                    <a:ext uri="{9D8B030D-6E8A-4147-A177-3AD203B41FA5}">
                      <a16:colId xmlns:a16="http://schemas.microsoft.com/office/drawing/2014/main" val="4097177979"/>
                    </a:ext>
                  </a:extLst>
                </a:gridCol>
                <a:gridCol w="740664">
                  <a:extLst>
                    <a:ext uri="{9D8B030D-6E8A-4147-A177-3AD203B41FA5}">
                      <a16:colId xmlns:a16="http://schemas.microsoft.com/office/drawing/2014/main" val="42087924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94653722"/>
                  </a:ext>
                </a:extLst>
              </a:tr>
              <a:tr h="370840">
                <a:tc>
                  <a:txBody>
                    <a:bodyPr/>
                    <a:lstStyle/>
                    <a:p>
                      <a:r>
                        <a:rPr lang="en-US" sz="1000"/>
                        <a:t>Buttercup Malaysia</a:t>
                      </a:r>
                    </a:p>
                  </a:txBody>
                  <a:tcPr/>
                </a:tc>
                <a:tc>
                  <a:txBody>
                    <a:bodyPr/>
                    <a:lstStyle/>
                    <a:p>
                      <a:r>
                        <a:rPr lang="en-US" sz="1000"/>
                        <a:t>179456</a:t>
                      </a:r>
                    </a:p>
                  </a:txBody>
                  <a:tcPr/>
                </a:tc>
                <a:tc>
                  <a:txBody>
                    <a:bodyPr/>
                    <a:lstStyle/>
                    <a:p>
                      <a:r>
                        <a:rPr lang="en-US" sz="1000"/>
                        <a:t>747</a:t>
                      </a:r>
                    </a:p>
                  </a:txBody>
                  <a:tcPr/>
                </a:tc>
                <a:tc>
                  <a:txBody>
                    <a:bodyPr/>
                    <a:lstStyle/>
                    <a:p>
                      <a:r>
                        <a:rPr lang="en-US" sz="1000"/>
                        <a:t>22</a:t>
                      </a:r>
                    </a:p>
                  </a:txBody>
                  <a:tcPr/>
                </a:tc>
                <a:tc>
                  <a:txBody>
                    <a:bodyPr/>
                    <a:lstStyle/>
                    <a:p>
                      <a:r>
                        <a:rPr lang="en-US" sz="1000"/>
                        <a:t>4170</a:t>
                      </a:r>
                    </a:p>
                  </a:txBody>
                  <a:tcPr/>
                </a:tc>
                <a:tc>
                  <a:txBody>
                    <a:bodyPr/>
                    <a:lstStyle/>
                    <a:p>
                      <a:r>
                        <a:rPr lang="en-US" sz="1000"/>
                        <a:t>1528</a:t>
                      </a:r>
                    </a:p>
                  </a:txBody>
                  <a:tcPr/>
                </a:tc>
                <a:tc>
                  <a:txBody>
                    <a:bodyPr/>
                    <a:lstStyle/>
                    <a:p>
                      <a:r>
                        <a:rPr lang="en-US" sz="1000"/>
                        <a:t>1665</a:t>
                      </a:r>
                    </a:p>
                  </a:txBody>
                  <a:tcPr/>
                </a:tc>
                <a:tc>
                  <a:txBody>
                    <a:bodyPr/>
                    <a:lstStyle/>
                    <a:p>
                      <a:r>
                        <a:rPr lang="en-US" sz="1000"/>
                        <a:t>0</a:t>
                      </a:r>
                    </a:p>
                  </a:txBody>
                  <a:tcPr/>
                </a:tc>
                <a:tc>
                  <a:txBody>
                    <a:bodyPr/>
                    <a:lstStyle/>
                    <a:p>
                      <a:r>
                        <a:rPr lang="en-US" sz="1000"/>
                        <a:t>0.1869 %</a:t>
                      </a:r>
                    </a:p>
                  </a:txBody>
                  <a:tcPr/>
                </a:tc>
                <a:tc>
                  <a:txBody>
                    <a:bodyPr/>
                    <a:lstStyle/>
                    <a:p>
                      <a:r>
                        <a:rPr lang="en-US" sz="1000"/>
                        <a:t>0.0 %</a:t>
                      </a:r>
                    </a:p>
                  </a:txBody>
                  <a:tcPr/>
                </a:tc>
                <a:extLst>
                  <a:ext uri="{0D108BD9-81ED-4DB2-BD59-A6C34878D82A}">
                    <a16:rowId xmlns:a16="http://schemas.microsoft.com/office/drawing/2014/main" val="2453565530"/>
                  </a:ext>
                </a:extLst>
              </a:tr>
            </a:tbl>
          </a:graphicData>
        </a:graphic>
      </p:graphicFrame>
      <p:sp>
        <p:nvSpPr>
          <p:cNvPr id="4" name="Text Placeholder 3">
            <a:extLst>
              <a:ext uri="{FF2B5EF4-FFF2-40B4-BE49-F238E27FC236}">
                <a16:creationId xmlns:a16="http://schemas.microsoft.com/office/drawing/2014/main" id="{0E99CAE3-2825-473D-9C87-0510644A2EA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43066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A6F3-FD42-41F7-8782-84764A506D5F}"/>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7EFE3E28-1388-4B2B-9EBB-48755B2F7673}"/>
              </a:ext>
            </a:extLst>
          </p:cNvPr>
          <p:cNvGraphicFramePr>
            <a:graphicFrameLocks noGrp="1"/>
          </p:cNvGraphicFramePr>
          <p:nvPr>
            <p:ph type="chart" sz="quarter" idx="13"/>
            <p:extLst>
              <p:ext uri="{D42A27DB-BD31-4B8C-83A1-F6EECF244321}">
                <p14:modId xmlns:p14="http://schemas.microsoft.com/office/powerpoint/2010/main" val="1045860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42C7DA-4148-47EB-9BCA-29FD5EBB0D7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6A1D302-8B29-402D-9744-0D20233342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76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56B0E-CFF1-49F0-AD6D-290939173BF7}"/>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33854AD1-BE3F-4800-BC99-F65D6FDDCAEF}"/>
              </a:ext>
            </a:extLst>
          </p:cNvPr>
          <p:cNvGraphicFramePr>
            <a:graphicFrameLocks noGrp="1"/>
          </p:cNvGraphicFramePr>
          <p:nvPr>
            <p:ph type="chart" sz="quarter" idx="13"/>
            <p:extLst>
              <p:ext uri="{D42A27DB-BD31-4B8C-83A1-F6EECF244321}">
                <p14:modId xmlns:p14="http://schemas.microsoft.com/office/powerpoint/2010/main" val="35310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C322DC-7235-48FF-BFB8-F7588CA484D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A4DDC42-7831-49CC-895A-87872D29A7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680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2A0DA-1C1E-4652-9DD2-DC5468255036}"/>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B4625E00-597C-4845-BE16-BA5164BAD0D7}"/>
              </a:ext>
            </a:extLst>
          </p:cNvPr>
          <p:cNvGraphicFramePr>
            <a:graphicFrameLocks noGrp="1"/>
          </p:cNvGraphicFramePr>
          <p:nvPr>
            <p:ph type="chart" sz="quarter" idx="13"/>
            <p:extLst>
              <p:ext uri="{D42A27DB-BD31-4B8C-83A1-F6EECF244321}">
                <p14:modId xmlns:p14="http://schemas.microsoft.com/office/powerpoint/2010/main" val="1134439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17B06-4271-41E5-836C-2EBBB3BD877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6156EB8-144F-4992-9E6A-7D32FC10E9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2316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88BAD-15C3-455E-8DB3-7C55870DF984}"/>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D4CE5C63-D9BD-40E6-925E-1458C7FC6D3A}"/>
              </a:ext>
            </a:extLst>
          </p:cNvPr>
          <p:cNvGraphicFramePr>
            <a:graphicFrameLocks noGrp="1"/>
          </p:cNvGraphicFramePr>
          <p:nvPr>
            <p:ph type="chart" sz="quarter" idx="13"/>
            <p:extLst>
              <p:ext uri="{D42A27DB-BD31-4B8C-83A1-F6EECF244321}">
                <p14:modId xmlns:p14="http://schemas.microsoft.com/office/powerpoint/2010/main" val="1246827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45AA1-D987-4EFF-B191-E7952DC0770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CAB9E58-8C72-4ADA-A6A2-984C8C2C6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3407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07E60-DBFD-4DB4-B85F-66E401E1AC1D}"/>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43182A34-E0C2-4279-82E1-DB9D739698B8}"/>
              </a:ext>
            </a:extLst>
          </p:cNvPr>
          <p:cNvGraphicFramePr>
            <a:graphicFrameLocks noGrp="1"/>
          </p:cNvGraphicFramePr>
          <p:nvPr>
            <p:ph type="chart" sz="quarter" idx="13"/>
            <p:extLst>
              <p:ext uri="{D42A27DB-BD31-4B8C-83A1-F6EECF244321}">
                <p14:modId xmlns:p14="http://schemas.microsoft.com/office/powerpoint/2010/main" val="1309592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21CF9-6C44-45BE-993F-557544BEBC9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EA90B7D-94FB-4EDC-AD12-A79324D7B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952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B576B-1B71-4ACB-AA3A-CFBD54E630FF}"/>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34429892-6097-4BEA-AAE8-A6A0DD129FF7}"/>
              </a:ext>
            </a:extLst>
          </p:cNvPr>
          <p:cNvGraphicFramePr>
            <a:graphicFrameLocks noGrp="1"/>
          </p:cNvGraphicFramePr>
          <p:nvPr>
            <p:ph type="chart" sz="quarter" idx="13"/>
            <p:extLst>
              <p:ext uri="{D42A27DB-BD31-4B8C-83A1-F6EECF244321}">
                <p14:modId xmlns:p14="http://schemas.microsoft.com/office/powerpoint/2010/main" val="4096961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9B56D6-073F-40EC-AE56-CA5296CAB71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3F7A7430-51D9-4EA1-9632-E065012C2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2661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B559D-097D-4B9B-AE92-006197E996AE}"/>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56DBAED1-4787-4C72-BDAE-612EC862C972}"/>
              </a:ext>
            </a:extLst>
          </p:cNvPr>
          <p:cNvGraphicFramePr>
            <a:graphicFrameLocks noGrp="1"/>
          </p:cNvGraphicFramePr>
          <p:nvPr>
            <p:ph type="chart" sz="quarter" idx="13"/>
            <p:extLst>
              <p:ext uri="{D42A27DB-BD31-4B8C-83A1-F6EECF244321}">
                <p14:modId xmlns:p14="http://schemas.microsoft.com/office/powerpoint/2010/main" val="1941849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2AFF99-A9DE-40CC-B2B8-B37A40A7B3FB}"/>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667EF23-77FE-4A20-808C-E9F0E5976E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350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A82B-0D91-4157-B220-1969FF8F8564}"/>
              </a:ext>
            </a:extLst>
          </p:cNvPr>
          <p:cNvSpPr>
            <a:spLocks noGrp="1"/>
          </p:cNvSpPr>
          <p:nvPr>
            <p:ph type="title"/>
          </p:nvPr>
        </p:nvSpPr>
        <p:spPr/>
        <p:txBody>
          <a:bodyPr/>
          <a:lstStyle/>
          <a:p>
            <a:r>
              <a:rPr lang="en-US"/>
              <a:t>Facebook Facebook FB - Own Posts Table I-Rate (Insights)  | Buttercup Malaysia - 1 of 22</a:t>
            </a:r>
          </a:p>
        </p:txBody>
      </p:sp>
      <p:graphicFrame>
        <p:nvGraphicFramePr>
          <p:cNvPr id="5" name="Table Placeholder 4">
            <a:extLst>
              <a:ext uri="{FF2B5EF4-FFF2-40B4-BE49-F238E27FC236}">
                <a16:creationId xmlns:a16="http://schemas.microsoft.com/office/drawing/2014/main" id="{6872B370-C518-4CEB-B4E7-50C5890CDAB2}"/>
              </a:ext>
            </a:extLst>
          </p:cNvPr>
          <p:cNvGraphicFramePr>
            <a:graphicFrameLocks noGrp="1"/>
          </p:cNvGraphicFramePr>
          <p:nvPr>
            <p:ph type="tbl" sz="quarter" idx="13"/>
            <p:extLst>
              <p:ext uri="{D42A27DB-BD31-4B8C-83A1-F6EECF244321}">
                <p14:modId xmlns:p14="http://schemas.microsoft.com/office/powerpoint/2010/main" val="216281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9083623"/>
                    </a:ext>
                  </a:extLst>
                </a:gridCol>
                <a:gridCol w="740664">
                  <a:extLst>
                    <a:ext uri="{9D8B030D-6E8A-4147-A177-3AD203B41FA5}">
                      <a16:colId xmlns:a16="http://schemas.microsoft.com/office/drawing/2014/main" val="315208692"/>
                    </a:ext>
                  </a:extLst>
                </a:gridCol>
                <a:gridCol w="740664">
                  <a:extLst>
                    <a:ext uri="{9D8B030D-6E8A-4147-A177-3AD203B41FA5}">
                      <a16:colId xmlns:a16="http://schemas.microsoft.com/office/drawing/2014/main" val="2536363342"/>
                    </a:ext>
                  </a:extLst>
                </a:gridCol>
                <a:gridCol w="576072">
                  <a:extLst>
                    <a:ext uri="{9D8B030D-6E8A-4147-A177-3AD203B41FA5}">
                      <a16:colId xmlns:a16="http://schemas.microsoft.com/office/drawing/2014/main" val="3634038249"/>
                    </a:ext>
                  </a:extLst>
                </a:gridCol>
                <a:gridCol w="576072">
                  <a:extLst>
                    <a:ext uri="{9D8B030D-6E8A-4147-A177-3AD203B41FA5}">
                      <a16:colId xmlns:a16="http://schemas.microsoft.com/office/drawing/2014/main" val="3683668841"/>
                    </a:ext>
                  </a:extLst>
                </a:gridCol>
                <a:gridCol w="493776">
                  <a:extLst>
                    <a:ext uri="{9D8B030D-6E8A-4147-A177-3AD203B41FA5}">
                      <a16:colId xmlns:a16="http://schemas.microsoft.com/office/drawing/2014/main" val="3606852467"/>
                    </a:ext>
                  </a:extLst>
                </a:gridCol>
                <a:gridCol w="576072">
                  <a:extLst>
                    <a:ext uri="{9D8B030D-6E8A-4147-A177-3AD203B41FA5}">
                      <a16:colId xmlns:a16="http://schemas.microsoft.com/office/drawing/2014/main" val="3772282037"/>
                    </a:ext>
                  </a:extLst>
                </a:gridCol>
                <a:gridCol w="576072">
                  <a:extLst>
                    <a:ext uri="{9D8B030D-6E8A-4147-A177-3AD203B41FA5}">
                      <a16:colId xmlns:a16="http://schemas.microsoft.com/office/drawing/2014/main" val="3531829678"/>
                    </a:ext>
                  </a:extLst>
                </a:gridCol>
                <a:gridCol w="576072">
                  <a:extLst>
                    <a:ext uri="{9D8B030D-6E8A-4147-A177-3AD203B41FA5}">
                      <a16:colId xmlns:a16="http://schemas.microsoft.com/office/drawing/2014/main" val="1259881780"/>
                    </a:ext>
                  </a:extLst>
                </a:gridCol>
                <a:gridCol w="576072">
                  <a:extLst>
                    <a:ext uri="{9D8B030D-6E8A-4147-A177-3AD203B41FA5}">
                      <a16:colId xmlns:a16="http://schemas.microsoft.com/office/drawing/2014/main" val="2514573426"/>
                    </a:ext>
                  </a:extLst>
                </a:gridCol>
                <a:gridCol w="576072">
                  <a:extLst>
                    <a:ext uri="{9D8B030D-6E8A-4147-A177-3AD203B41FA5}">
                      <a16:colId xmlns:a16="http://schemas.microsoft.com/office/drawing/2014/main" val="294011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2708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- 2021-09-30 11:00:47</a:t>
                      </a:r>
                      <a:r>
                        <a:rPr kumimoji="0" lang="en-US" sz="1000" b="0" i="0" u="none" strike="noStrike" kern="1200" cap="none" spc="0" normalizeH="0" baseline="0" noProof="0">
                          <a:ln>
                            <a:noFill/>
                          </a:ln>
                          <a:solidFill>
                            <a:prstClr val="black"/>
                          </a:solidFill>
                          <a:effectLst/>
                          <a:uLnTx/>
                          <a:uFillTx/>
                          <a:latin typeface="+mn-lt"/>
                          <a:ea typeface="+mn-ea"/>
                          <a:cs typeface="+mn-cs"/>
                        </a:rPr>
                        <a:t>
 Resipi tidak mempunyai jiwa tetapi anda boleh hidupkan masakan anda dengan Buttercup! 😉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986676703"/>
                  </a:ext>
                </a:extLst>
              </a:tr>
            </a:tbl>
          </a:graphicData>
        </a:graphic>
      </p:graphicFrame>
      <p:sp>
        <p:nvSpPr>
          <p:cNvPr id="4" name="Text Placeholder 3">
            <a:extLst>
              <a:ext uri="{FF2B5EF4-FFF2-40B4-BE49-F238E27FC236}">
                <a16:creationId xmlns:a16="http://schemas.microsoft.com/office/drawing/2014/main" id="{1822C8FB-52E6-47CB-812E-C87F4436AAC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66786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80DFC-41B8-4081-91E2-038209B9CC4D}"/>
              </a:ext>
            </a:extLst>
          </p:cNvPr>
          <p:cNvSpPr>
            <a:spLocks noGrp="1"/>
          </p:cNvSpPr>
          <p:nvPr>
            <p:ph type="title"/>
          </p:nvPr>
        </p:nvSpPr>
        <p:spPr/>
        <p:txBody>
          <a:bodyPr/>
          <a:lstStyle/>
          <a:p>
            <a:r>
              <a:rPr lang="en-US"/>
              <a:t>Facebook Facebook FB - Own Posts Table I-Rate (Insights)  | Buttercup Malaysia - 2 of 22</a:t>
            </a:r>
          </a:p>
        </p:txBody>
      </p:sp>
      <p:graphicFrame>
        <p:nvGraphicFramePr>
          <p:cNvPr id="5" name="Table Placeholder 4">
            <a:extLst>
              <a:ext uri="{FF2B5EF4-FFF2-40B4-BE49-F238E27FC236}">
                <a16:creationId xmlns:a16="http://schemas.microsoft.com/office/drawing/2014/main" id="{ACABBD35-B1A4-4FD7-B841-AA25AD7F7922}"/>
              </a:ext>
            </a:extLst>
          </p:cNvPr>
          <p:cNvGraphicFramePr>
            <a:graphicFrameLocks noGrp="1"/>
          </p:cNvGraphicFramePr>
          <p:nvPr>
            <p:ph type="tbl" sz="quarter" idx="13"/>
            <p:extLst>
              <p:ext uri="{D42A27DB-BD31-4B8C-83A1-F6EECF244321}">
                <p14:modId xmlns:p14="http://schemas.microsoft.com/office/powerpoint/2010/main" val="2109918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52088942"/>
                    </a:ext>
                  </a:extLst>
                </a:gridCol>
                <a:gridCol w="740664">
                  <a:extLst>
                    <a:ext uri="{9D8B030D-6E8A-4147-A177-3AD203B41FA5}">
                      <a16:colId xmlns:a16="http://schemas.microsoft.com/office/drawing/2014/main" val="982293239"/>
                    </a:ext>
                  </a:extLst>
                </a:gridCol>
                <a:gridCol w="740664">
                  <a:extLst>
                    <a:ext uri="{9D8B030D-6E8A-4147-A177-3AD203B41FA5}">
                      <a16:colId xmlns:a16="http://schemas.microsoft.com/office/drawing/2014/main" val="337353590"/>
                    </a:ext>
                  </a:extLst>
                </a:gridCol>
                <a:gridCol w="576072">
                  <a:extLst>
                    <a:ext uri="{9D8B030D-6E8A-4147-A177-3AD203B41FA5}">
                      <a16:colId xmlns:a16="http://schemas.microsoft.com/office/drawing/2014/main" val="2665720822"/>
                    </a:ext>
                  </a:extLst>
                </a:gridCol>
                <a:gridCol w="576072">
                  <a:extLst>
                    <a:ext uri="{9D8B030D-6E8A-4147-A177-3AD203B41FA5}">
                      <a16:colId xmlns:a16="http://schemas.microsoft.com/office/drawing/2014/main" val="3393422664"/>
                    </a:ext>
                  </a:extLst>
                </a:gridCol>
                <a:gridCol w="493776">
                  <a:extLst>
                    <a:ext uri="{9D8B030D-6E8A-4147-A177-3AD203B41FA5}">
                      <a16:colId xmlns:a16="http://schemas.microsoft.com/office/drawing/2014/main" val="849856408"/>
                    </a:ext>
                  </a:extLst>
                </a:gridCol>
                <a:gridCol w="576072">
                  <a:extLst>
                    <a:ext uri="{9D8B030D-6E8A-4147-A177-3AD203B41FA5}">
                      <a16:colId xmlns:a16="http://schemas.microsoft.com/office/drawing/2014/main" val="1940426228"/>
                    </a:ext>
                  </a:extLst>
                </a:gridCol>
                <a:gridCol w="576072">
                  <a:extLst>
                    <a:ext uri="{9D8B030D-6E8A-4147-A177-3AD203B41FA5}">
                      <a16:colId xmlns:a16="http://schemas.microsoft.com/office/drawing/2014/main" val="1814305479"/>
                    </a:ext>
                  </a:extLst>
                </a:gridCol>
                <a:gridCol w="576072">
                  <a:extLst>
                    <a:ext uri="{9D8B030D-6E8A-4147-A177-3AD203B41FA5}">
                      <a16:colId xmlns:a16="http://schemas.microsoft.com/office/drawing/2014/main" val="3236329503"/>
                    </a:ext>
                  </a:extLst>
                </a:gridCol>
                <a:gridCol w="576072">
                  <a:extLst>
                    <a:ext uri="{9D8B030D-6E8A-4147-A177-3AD203B41FA5}">
                      <a16:colId xmlns:a16="http://schemas.microsoft.com/office/drawing/2014/main" val="3413670440"/>
                    </a:ext>
                  </a:extLst>
                </a:gridCol>
                <a:gridCol w="576072">
                  <a:extLst>
                    <a:ext uri="{9D8B030D-6E8A-4147-A177-3AD203B41FA5}">
                      <a16:colId xmlns:a16="http://schemas.microsoft.com/office/drawing/2014/main" val="1463347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4416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- 2021-09-29 18:00:27</a:t>
                      </a:r>
                      <a:r>
                        <a:rPr kumimoji="0" lang="en-US" sz="1000" b="0" i="0" u="none" strike="noStrike" kern="1200" cap="none" spc="0" normalizeH="0" baseline="0" noProof="0">
                          <a:ln>
                            <a:noFill/>
                          </a:ln>
                          <a:solidFill>
                            <a:prstClr val="black"/>
                          </a:solidFill>
                          <a:effectLst/>
                          <a:uLnTx/>
                          <a:uFillTx/>
                          <a:latin typeface="+mn-lt"/>
                          <a:ea typeface="+mn-ea"/>
                          <a:cs typeface="+mn-cs"/>
                        </a:rPr>
                        <a:t>
 We love breakfast in bed too! 
Terima kasih YasmineYusoff ! Buttercup Margarine Spread sememangnya pilihan yang lebih sihat dan lazat! 
_________________________________________________________
My favourite Buttercup brand has launched their new Buttercup margarine that is healthy and tasty
I love breakfast in bed and for today’s breakfast I’m having quick healthy breakfast with Buttercup Margarine Spread!
Buttercup Margarine Spread is cholesterol free and an excellent source of Vitamins A, D3 and E! The price is affordable and full goodness of nutrition, aroma, taste and texture.
What’s your favourite breakfast meal 🍳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237240730"/>
                  </a:ext>
                </a:extLst>
              </a:tr>
            </a:tbl>
          </a:graphicData>
        </a:graphic>
      </p:graphicFrame>
      <p:sp>
        <p:nvSpPr>
          <p:cNvPr id="4" name="Text Placeholder 3">
            <a:extLst>
              <a:ext uri="{FF2B5EF4-FFF2-40B4-BE49-F238E27FC236}">
                <a16:creationId xmlns:a16="http://schemas.microsoft.com/office/drawing/2014/main" id="{236C1071-8157-4159-9F8B-18B74C5C8C7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41931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129B0-7DDA-49C6-9E45-1D9DDE183D58}"/>
              </a:ext>
            </a:extLst>
          </p:cNvPr>
          <p:cNvSpPr>
            <a:spLocks noGrp="1"/>
          </p:cNvSpPr>
          <p:nvPr>
            <p:ph type="title"/>
          </p:nvPr>
        </p:nvSpPr>
        <p:spPr/>
        <p:txBody>
          <a:bodyPr/>
          <a:lstStyle/>
          <a:p>
            <a:r>
              <a:rPr lang="en-US"/>
              <a:t>Facebook Facebook FB - Own Posts Table I-Rate (Insights)  | Buttercup Malaysia - 3 of 22</a:t>
            </a:r>
          </a:p>
        </p:txBody>
      </p:sp>
      <p:graphicFrame>
        <p:nvGraphicFramePr>
          <p:cNvPr id="5" name="Table Placeholder 4">
            <a:extLst>
              <a:ext uri="{FF2B5EF4-FFF2-40B4-BE49-F238E27FC236}">
                <a16:creationId xmlns:a16="http://schemas.microsoft.com/office/drawing/2014/main" id="{7926E455-82BF-4FCD-A803-A626DAE9E171}"/>
              </a:ext>
            </a:extLst>
          </p:cNvPr>
          <p:cNvGraphicFramePr>
            <a:graphicFrameLocks noGrp="1"/>
          </p:cNvGraphicFramePr>
          <p:nvPr>
            <p:ph type="tbl" sz="quarter" idx="13"/>
            <p:extLst>
              <p:ext uri="{D42A27DB-BD31-4B8C-83A1-F6EECF244321}">
                <p14:modId xmlns:p14="http://schemas.microsoft.com/office/powerpoint/2010/main" val="3007574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39561389"/>
                    </a:ext>
                  </a:extLst>
                </a:gridCol>
                <a:gridCol w="740664">
                  <a:extLst>
                    <a:ext uri="{9D8B030D-6E8A-4147-A177-3AD203B41FA5}">
                      <a16:colId xmlns:a16="http://schemas.microsoft.com/office/drawing/2014/main" val="2567844824"/>
                    </a:ext>
                  </a:extLst>
                </a:gridCol>
                <a:gridCol w="740664">
                  <a:extLst>
                    <a:ext uri="{9D8B030D-6E8A-4147-A177-3AD203B41FA5}">
                      <a16:colId xmlns:a16="http://schemas.microsoft.com/office/drawing/2014/main" val="708729945"/>
                    </a:ext>
                  </a:extLst>
                </a:gridCol>
                <a:gridCol w="576072">
                  <a:extLst>
                    <a:ext uri="{9D8B030D-6E8A-4147-A177-3AD203B41FA5}">
                      <a16:colId xmlns:a16="http://schemas.microsoft.com/office/drawing/2014/main" val="646106383"/>
                    </a:ext>
                  </a:extLst>
                </a:gridCol>
                <a:gridCol w="576072">
                  <a:extLst>
                    <a:ext uri="{9D8B030D-6E8A-4147-A177-3AD203B41FA5}">
                      <a16:colId xmlns:a16="http://schemas.microsoft.com/office/drawing/2014/main" val="4014131425"/>
                    </a:ext>
                  </a:extLst>
                </a:gridCol>
                <a:gridCol w="493776">
                  <a:extLst>
                    <a:ext uri="{9D8B030D-6E8A-4147-A177-3AD203B41FA5}">
                      <a16:colId xmlns:a16="http://schemas.microsoft.com/office/drawing/2014/main" val="307939041"/>
                    </a:ext>
                  </a:extLst>
                </a:gridCol>
                <a:gridCol w="576072">
                  <a:extLst>
                    <a:ext uri="{9D8B030D-6E8A-4147-A177-3AD203B41FA5}">
                      <a16:colId xmlns:a16="http://schemas.microsoft.com/office/drawing/2014/main" val="655743223"/>
                    </a:ext>
                  </a:extLst>
                </a:gridCol>
                <a:gridCol w="576072">
                  <a:extLst>
                    <a:ext uri="{9D8B030D-6E8A-4147-A177-3AD203B41FA5}">
                      <a16:colId xmlns:a16="http://schemas.microsoft.com/office/drawing/2014/main" val="1593366211"/>
                    </a:ext>
                  </a:extLst>
                </a:gridCol>
                <a:gridCol w="576072">
                  <a:extLst>
                    <a:ext uri="{9D8B030D-6E8A-4147-A177-3AD203B41FA5}">
                      <a16:colId xmlns:a16="http://schemas.microsoft.com/office/drawing/2014/main" val="4145824398"/>
                    </a:ext>
                  </a:extLst>
                </a:gridCol>
                <a:gridCol w="576072">
                  <a:extLst>
                    <a:ext uri="{9D8B030D-6E8A-4147-A177-3AD203B41FA5}">
                      <a16:colId xmlns:a16="http://schemas.microsoft.com/office/drawing/2014/main" val="1740538343"/>
                    </a:ext>
                  </a:extLst>
                </a:gridCol>
                <a:gridCol w="576072">
                  <a:extLst>
                    <a:ext uri="{9D8B030D-6E8A-4147-A177-3AD203B41FA5}">
                      <a16:colId xmlns:a16="http://schemas.microsoft.com/office/drawing/2014/main" val="3370889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6932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- 2021-09-28 10:00:43</a:t>
                      </a:r>
                      <a:r>
                        <a:rPr kumimoji="0" lang="en-US" sz="1000" b="0" i="0" u="none" strike="noStrike" kern="1200" cap="none" spc="0" normalizeH="0" baseline="0" noProof="0">
                          <a:ln>
                            <a:noFill/>
                          </a:ln>
                          <a:solidFill>
                            <a:prstClr val="black"/>
                          </a:solidFill>
                          <a:effectLst/>
                          <a:uLnTx/>
                          <a:uFillTx/>
                          <a:latin typeface="+mn-lt"/>
                          <a:ea typeface="+mn-ea"/>
                          <a:cs typeface="+mn-cs"/>
                        </a:rPr>
                        <a:t>
 Siapa kat sini suka makan biskut jenis yang lembut angkat tangan! 🙋‍♂️🙋‍♀️
Resipi yang akan Buttercup kongsikan ini adalah resipi yang tepat untuk anda! Jangan lupa share agar peminat biskut lembut yang lain juga boleh menikmatinya bersama :) 
#ResipiButtercup #SedapDenganButtercup #HomemadeWithLove
Biskut Cip Coklat Lembut Buttercup
Bahan-bahan: 
170g Buttercup
150g gula perang 
50g gula 
1 biji telur 
2 sudu kecil esen vanila 
250g tepung serbaguna 
2 sudu besar tepung jagung 
1 sudu kecil serbuk penaik
½ sudu kecil garam 
225g coklat cip 
Arahan: 
1. Dalam satu mesin pemukul, campurkan Buttercup, gula perang dan gula. Pukul sehingga sebati dan berkrim selama 2 minit. Kemudian, masukkan telur dan esen vanila dan pukul lagi sehingga sebati. 
2. Dalam mangkuk yang lain, campurkan tepung serbaguna, tepung jagung, serbuk penaik dan garam. Kemudian, masukkan ke dalam mesin pemukul tadi dan pukul semua bahan bersama sehingga sebati dengan kelajuan perlahan. Setelah itu, masukkan cip coklat dan pukul lagi dengan kelajuan perlahan sehingga sebati. 
3. Tutup adunan dan biarkan ia untuk sejuk di dalam peti sejuk selama 1 jam atau 2 hari. 
4. Keluarkan doh dan biarkan ia berehat pada suhu bilik selama 10 minit. Sambil itu, panaskan ketuhar pada suhu 177°C dan pastikan dulang anda telah dilapisi dengan kertas minyak. 
5. Doh yang sejuk akan sedikit rapuh, tapi ia akan bersatu ketika anda mengolah doh dengan tangan. Ambil 1.5 sudu besar doh dan bentukkan ia menjadi bola. 
6. Bakar selama 11-12 minit sehingga ia terlihat perang keemasan. Biskut akan terlihat sangat lembut apabila keluarkan dari ketuhar jadi biarkan ia untuk berehat selama 5 minit. 
7. Pindahkan biskut ke rak dan biarkan ia untuk sejuk sepenuhnya. Ianya akan kekal segar selama 1 minggu pada suhu bilik. 
Sumber: https://sallysbakingaddiction.com/chocolate-chip-cookies/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974132177"/>
                  </a:ext>
                </a:extLst>
              </a:tr>
            </a:tbl>
          </a:graphicData>
        </a:graphic>
      </p:graphicFrame>
      <p:sp>
        <p:nvSpPr>
          <p:cNvPr id="4" name="Text Placeholder 3">
            <a:extLst>
              <a:ext uri="{FF2B5EF4-FFF2-40B4-BE49-F238E27FC236}">
                <a16:creationId xmlns:a16="http://schemas.microsoft.com/office/drawing/2014/main" id="{84E7CC24-7CAC-4F27-B958-6DAE9E2C6C0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1505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A2C59-F25A-452F-A724-5AACD31C025E}"/>
              </a:ext>
            </a:extLst>
          </p:cNvPr>
          <p:cNvSpPr>
            <a:spLocks noGrp="1"/>
          </p:cNvSpPr>
          <p:nvPr>
            <p:ph type="title"/>
          </p:nvPr>
        </p:nvSpPr>
        <p:spPr/>
        <p:txBody>
          <a:bodyPr/>
          <a:lstStyle/>
          <a:p>
            <a:r>
              <a:rPr lang="en-US"/>
              <a:t>Facebook Facebook FB - Own Posts Table I-Rate (Insights)  | Buttercup Malaysia - 4 of 22</a:t>
            </a:r>
          </a:p>
        </p:txBody>
      </p:sp>
      <p:graphicFrame>
        <p:nvGraphicFramePr>
          <p:cNvPr id="5" name="Table Placeholder 4">
            <a:extLst>
              <a:ext uri="{FF2B5EF4-FFF2-40B4-BE49-F238E27FC236}">
                <a16:creationId xmlns:a16="http://schemas.microsoft.com/office/drawing/2014/main" id="{B6F68EC4-C647-43E7-BD08-2C93237A32F1}"/>
              </a:ext>
            </a:extLst>
          </p:cNvPr>
          <p:cNvGraphicFramePr>
            <a:graphicFrameLocks noGrp="1"/>
          </p:cNvGraphicFramePr>
          <p:nvPr>
            <p:ph type="tbl" sz="quarter" idx="13"/>
            <p:extLst>
              <p:ext uri="{D42A27DB-BD31-4B8C-83A1-F6EECF244321}">
                <p14:modId xmlns:p14="http://schemas.microsoft.com/office/powerpoint/2010/main" val="3926608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25240635"/>
                    </a:ext>
                  </a:extLst>
                </a:gridCol>
                <a:gridCol w="740664">
                  <a:extLst>
                    <a:ext uri="{9D8B030D-6E8A-4147-A177-3AD203B41FA5}">
                      <a16:colId xmlns:a16="http://schemas.microsoft.com/office/drawing/2014/main" val="3263378500"/>
                    </a:ext>
                  </a:extLst>
                </a:gridCol>
                <a:gridCol w="740664">
                  <a:extLst>
                    <a:ext uri="{9D8B030D-6E8A-4147-A177-3AD203B41FA5}">
                      <a16:colId xmlns:a16="http://schemas.microsoft.com/office/drawing/2014/main" val="3091761614"/>
                    </a:ext>
                  </a:extLst>
                </a:gridCol>
                <a:gridCol w="576072">
                  <a:extLst>
                    <a:ext uri="{9D8B030D-6E8A-4147-A177-3AD203B41FA5}">
                      <a16:colId xmlns:a16="http://schemas.microsoft.com/office/drawing/2014/main" val="714076883"/>
                    </a:ext>
                  </a:extLst>
                </a:gridCol>
                <a:gridCol w="576072">
                  <a:extLst>
                    <a:ext uri="{9D8B030D-6E8A-4147-A177-3AD203B41FA5}">
                      <a16:colId xmlns:a16="http://schemas.microsoft.com/office/drawing/2014/main" val="2094261824"/>
                    </a:ext>
                  </a:extLst>
                </a:gridCol>
                <a:gridCol w="493776">
                  <a:extLst>
                    <a:ext uri="{9D8B030D-6E8A-4147-A177-3AD203B41FA5}">
                      <a16:colId xmlns:a16="http://schemas.microsoft.com/office/drawing/2014/main" val="165154741"/>
                    </a:ext>
                  </a:extLst>
                </a:gridCol>
                <a:gridCol w="576072">
                  <a:extLst>
                    <a:ext uri="{9D8B030D-6E8A-4147-A177-3AD203B41FA5}">
                      <a16:colId xmlns:a16="http://schemas.microsoft.com/office/drawing/2014/main" val="1839477423"/>
                    </a:ext>
                  </a:extLst>
                </a:gridCol>
                <a:gridCol w="576072">
                  <a:extLst>
                    <a:ext uri="{9D8B030D-6E8A-4147-A177-3AD203B41FA5}">
                      <a16:colId xmlns:a16="http://schemas.microsoft.com/office/drawing/2014/main" val="594566254"/>
                    </a:ext>
                  </a:extLst>
                </a:gridCol>
                <a:gridCol w="576072">
                  <a:extLst>
                    <a:ext uri="{9D8B030D-6E8A-4147-A177-3AD203B41FA5}">
                      <a16:colId xmlns:a16="http://schemas.microsoft.com/office/drawing/2014/main" val="2173733514"/>
                    </a:ext>
                  </a:extLst>
                </a:gridCol>
                <a:gridCol w="576072">
                  <a:extLst>
                    <a:ext uri="{9D8B030D-6E8A-4147-A177-3AD203B41FA5}">
                      <a16:colId xmlns:a16="http://schemas.microsoft.com/office/drawing/2014/main" val="664328718"/>
                    </a:ext>
                  </a:extLst>
                </a:gridCol>
                <a:gridCol w="576072">
                  <a:extLst>
                    <a:ext uri="{9D8B030D-6E8A-4147-A177-3AD203B41FA5}">
                      <a16:colId xmlns:a16="http://schemas.microsoft.com/office/drawing/2014/main" val="599980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3647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- 2021-09-26 10:30:30</a:t>
                      </a:r>
                      <a:r>
                        <a:rPr kumimoji="0" lang="en-US" sz="1000" b="0" i="0" u="none" strike="noStrike" kern="1200" cap="none" spc="0" normalizeH="0" baseline="0" noProof="0">
                          <a:ln>
                            <a:noFill/>
                          </a:ln>
                          <a:solidFill>
                            <a:prstClr val="black"/>
                          </a:solidFill>
                          <a:effectLst/>
                          <a:uLnTx/>
                          <a:uFillTx/>
                          <a:latin typeface="+mn-lt"/>
                          <a:ea typeface="+mn-ea"/>
                          <a:cs typeface="+mn-cs"/>
                        </a:rPr>
                        <a:t>
 Psst… Jangan lupa dapatkan Buttercup, jenama No.1 Malaysia di pandamart, GrabMart dan Lazada!  https://bit.ly/ButtercupMYLazada
Semuanya mudah, hanya di hujung jari anda dan terus ke rumah! Dapatkan sebelum kehabisan stok!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4115214319"/>
                  </a:ext>
                </a:extLst>
              </a:tr>
            </a:tbl>
          </a:graphicData>
        </a:graphic>
      </p:graphicFrame>
      <p:sp>
        <p:nvSpPr>
          <p:cNvPr id="4" name="Text Placeholder 3">
            <a:extLst>
              <a:ext uri="{FF2B5EF4-FFF2-40B4-BE49-F238E27FC236}">
                <a16:creationId xmlns:a16="http://schemas.microsoft.com/office/drawing/2014/main" id="{480BD278-0C42-46F6-958E-4E8D6B1426C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71621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3536-393C-474E-A56D-0F29FEAEEB49}"/>
              </a:ext>
            </a:extLst>
          </p:cNvPr>
          <p:cNvSpPr>
            <a:spLocks noGrp="1"/>
          </p:cNvSpPr>
          <p:nvPr>
            <p:ph type="title"/>
          </p:nvPr>
        </p:nvSpPr>
        <p:spPr/>
        <p:txBody>
          <a:bodyPr/>
          <a:lstStyle/>
          <a:p>
            <a:r>
              <a:rPr lang="en-US"/>
              <a:t>Facebook Facebook FB - Own Posts Table I-Rate (Insights)  | Buttercup Malaysia - 5 of 22</a:t>
            </a:r>
          </a:p>
        </p:txBody>
      </p:sp>
      <p:graphicFrame>
        <p:nvGraphicFramePr>
          <p:cNvPr id="5" name="Table Placeholder 4">
            <a:extLst>
              <a:ext uri="{FF2B5EF4-FFF2-40B4-BE49-F238E27FC236}">
                <a16:creationId xmlns:a16="http://schemas.microsoft.com/office/drawing/2014/main" id="{B8AE3BA0-2491-47D8-A55E-D4FAD1F5DD96}"/>
              </a:ext>
            </a:extLst>
          </p:cNvPr>
          <p:cNvGraphicFramePr>
            <a:graphicFrameLocks noGrp="1"/>
          </p:cNvGraphicFramePr>
          <p:nvPr>
            <p:ph type="tbl" sz="quarter" idx="13"/>
            <p:extLst>
              <p:ext uri="{D42A27DB-BD31-4B8C-83A1-F6EECF244321}">
                <p14:modId xmlns:p14="http://schemas.microsoft.com/office/powerpoint/2010/main" val="1152883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02448664"/>
                    </a:ext>
                  </a:extLst>
                </a:gridCol>
                <a:gridCol w="740664">
                  <a:extLst>
                    <a:ext uri="{9D8B030D-6E8A-4147-A177-3AD203B41FA5}">
                      <a16:colId xmlns:a16="http://schemas.microsoft.com/office/drawing/2014/main" val="2360756947"/>
                    </a:ext>
                  </a:extLst>
                </a:gridCol>
                <a:gridCol w="740664">
                  <a:extLst>
                    <a:ext uri="{9D8B030D-6E8A-4147-A177-3AD203B41FA5}">
                      <a16:colId xmlns:a16="http://schemas.microsoft.com/office/drawing/2014/main" val="3765744550"/>
                    </a:ext>
                  </a:extLst>
                </a:gridCol>
                <a:gridCol w="576072">
                  <a:extLst>
                    <a:ext uri="{9D8B030D-6E8A-4147-A177-3AD203B41FA5}">
                      <a16:colId xmlns:a16="http://schemas.microsoft.com/office/drawing/2014/main" val="1202220642"/>
                    </a:ext>
                  </a:extLst>
                </a:gridCol>
                <a:gridCol w="576072">
                  <a:extLst>
                    <a:ext uri="{9D8B030D-6E8A-4147-A177-3AD203B41FA5}">
                      <a16:colId xmlns:a16="http://schemas.microsoft.com/office/drawing/2014/main" val="442969603"/>
                    </a:ext>
                  </a:extLst>
                </a:gridCol>
                <a:gridCol w="493776">
                  <a:extLst>
                    <a:ext uri="{9D8B030D-6E8A-4147-A177-3AD203B41FA5}">
                      <a16:colId xmlns:a16="http://schemas.microsoft.com/office/drawing/2014/main" val="2943581176"/>
                    </a:ext>
                  </a:extLst>
                </a:gridCol>
                <a:gridCol w="576072">
                  <a:extLst>
                    <a:ext uri="{9D8B030D-6E8A-4147-A177-3AD203B41FA5}">
                      <a16:colId xmlns:a16="http://schemas.microsoft.com/office/drawing/2014/main" val="2045335072"/>
                    </a:ext>
                  </a:extLst>
                </a:gridCol>
                <a:gridCol w="576072">
                  <a:extLst>
                    <a:ext uri="{9D8B030D-6E8A-4147-A177-3AD203B41FA5}">
                      <a16:colId xmlns:a16="http://schemas.microsoft.com/office/drawing/2014/main" val="4012352995"/>
                    </a:ext>
                  </a:extLst>
                </a:gridCol>
                <a:gridCol w="576072">
                  <a:extLst>
                    <a:ext uri="{9D8B030D-6E8A-4147-A177-3AD203B41FA5}">
                      <a16:colId xmlns:a16="http://schemas.microsoft.com/office/drawing/2014/main" val="1012108138"/>
                    </a:ext>
                  </a:extLst>
                </a:gridCol>
                <a:gridCol w="576072">
                  <a:extLst>
                    <a:ext uri="{9D8B030D-6E8A-4147-A177-3AD203B41FA5}">
                      <a16:colId xmlns:a16="http://schemas.microsoft.com/office/drawing/2014/main" val="3237956535"/>
                    </a:ext>
                  </a:extLst>
                </a:gridCol>
                <a:gridCol w="576072">
                  <a:extLst>
                    <a:ext uri="{9D8B030D-6E8A-4147-A177-3AD203B41FA5}">
                      <a16:colId xmlns:a16="http://schemas.microsoft.com/office/drawing/2014/main" val="2886776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1707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- 2021-09-24 10:00:32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Jom kita relax dan join peraduan Buttercup ini! 
Anda hanya perlu ikuti langkah mudah ini:
1. Pimpin Aira yang baru sahaja habis berbelanja di pasar raya pulang ke rumah.
2. LIKE Facebook Buttercup dan SHARE peraduan ini.
3. Tag 5 rakan-rakan anda! 
Mudah kan? 
Hanya 3 pemenang bertuah yang akan dipilih untuk memenangi O’Cuisine Rectangular Roaster bernilai RM39.60. Jangan lepaskan peluang anda! 
Peraduan tamat pada: 1 Oktober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extLst>
                  <a:ext uri="{0D108BD9-81ED-4DB2-BD59-A6C34878D82A}">
                    <a16:rowId xmlns:a16="http://schemas.microsoft.com/office/drawing/2014/main" val="280191520"/>
                  </a:ext>
                </a:extLst>
              </a:tr>
            </a:tbl>
          </a:graphicData>
        </a:graphic>
      </p:graphicFrame>
      <p:sp>
        <p:nvSpPr>
          <p:cNvPr id="4" name="Text Placeholder 3">
            <a:extLst>
              <a:ext uri="{FF2B5EF4-FFF2-40B4-BE49-F238E27FC236}">
                <a16:creationId xmlns:a16="http://schemas.microsoft.com/office/drawing/2014/main" id="{A10A2711-C27E-4AED-AE78-5075A4ADC48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67888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A8C1C-FFE5-4F04-9568-D317D07DB677}"/>
              </a:ext>
            </a:extLst>
          </p:cNvPr>
          <p:cNvSpPr>
            <a:spLocks noGrp="1"/>
          </p:cNvSpPr>
          <p:nvPr>
            <p:ph type="title"/>
          </p:nvPr>
        </p:nvSpPr>
        <p:spPr/>
        <p:txBody>
          <a:bodyPr/>
          <a:lstStyle/>
          <a:p>
            <a:r>
              <a:rPr lang="en-US"/>
              <a:t>Facebook Facebook FB - Own Posts Table I-Rate (Insights)  | Buttercup Malaysia - 6 of 22</a:t>
            </a:r>
          </a:p>
        </p:txBody>
      </p:sp>
      <p:graphicFrame>
        <p:nvGraphicFramePr>
          <p:cNvPr id="5" name="Table Placeholder 4">
            <a:extLst>
              <a:ext uri="{FF2B5EF4-FFF2-40B4-BE49-F238E27FC236}">
                <a16:creationId xmlns:a16="http://schemas.microsoft.com/office/drawing/2014/main" id="{27C6B9F6-99ED-4F50-9E84-D66989D1D35A}"/>
              </a:ext>
            </a:extLst>
          </p:cNvPr>
          <p:cNvGraphicFramePr>
            <a:graphicFrameLocks noGrp="1"/>
          </p:cNvGraphicFramePr>
          <p:nvPr>
            <p:ph type="tbl" sz="quarter" idx="13"/>
            <p:extLst>
              <p:ext uri="{D42A27DB-BD31-4B8C-83A1-F6EECF244321}">
                <p14:modId xmlns:p14="http://schemas.microsoft.com/office/powerpoint/2010/main" val="2887700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28773508"/>
                    </a:ext>
                  </a:extLst>
                </a:gridCol>
                <a:gridCol w="740664">
                  <a:extLst>
                    <a:ext uri="{9D8B030D-6E8A-4147-A177-3AD203B41FA5}">
                      <a16:colId xmlns:a16="http://schemas.microsoft.com/office/drawing/2014/main" val="1477333744"/>
                    </a:ext>
                  </a:extLst>
                </a:gridCol>
                <a:gridCol w="740664">
                  <a:extLst>
                    <a:ext uri="{9D8B030D-6E8A-4147-A177-3AD203B41FA5}">
                      <a16:colId xmlns:a16="http://schemas.microsoft.com/office/drawing/2014/main" val="3781206614"/>
                    </a:ext>
                  </a:extLst>
                </a:gridCol>
                <a:gridCol w="576072">
                  <a:extLst>
                    <a:ext uri="{9D8B030D-6E8A-4147-A177-3AD203B41FA5}">
                      <a16:colId xmlns:a16="http://schemas.microsoft.com/office/drawing/2014/main" val="2799701759"/>
                    </a:ext>
                  </a:extLst>
                </a:gridCol>
                <a:gridCol w="576072">
                  <a:extLst>
                    <a:ext uri="{9D8B030D-6E8A-4147-A177-3AD203B41FA5}">
                      <a16:colId xmlns:a16="http://schemas.microsoft.com/office/drawing/2014/main" val="2380139735"/>
                    </a:ext>
                  </a:extLst>
                </a:gridCol>
                <a:gridCol w="493776">
                  <a:extLst>
                    <a:ext uri="{9D8B030D-6E8A-4147-A177-3AD203B41FA5}">
                      <a16:colId xmlns:a16="http://schemas.microsoft.com/office/drawing/2014/main" val="1828626840"/>
                    </a:ext>
                  </a:extLst>
                </a:gridCol>
                <a:gridCol w="576072">
                  <a:extLst>
                    <a:ext uri="{9D8B030D-6E8A-4147-A177-3AD203B41FA5}">
                      <a16:colId xmlns:a16="http://schemas.microsoft.com/office/drawing/2014/main" val="1378694030"/>
                    </a:ext>
                  </a:extLst>
                </a:gridCol>
                <a:gridCol w="576072">
                  <a:extLst>
                    <a:ext uri="{9D8B030D-6E8A-4147-A177-3AD203B41FA5}">
                      <a16:colId xmlns:a16="http://schemas.microsoft.com/office/drawing/2014/main" val="1316330260"/>
                    </a:ext>
                  </a:extLst>
                </a:gridCol>
                <a:gridCol w="576072">
                  <a:extLst>
                    <a:ext uri="{9D8B030D-6E8A-4147-A177-3AD203B41FA5}">
                      <a16:colId xmlns:a16="http://schemas.microsoft.com/office/drawing/2014/main" val="1564202401"/>
                    </a:ext>
                  </a:extLst>
                </a:gridCol>
                <a:gridCol w="576072">
                  <a:extLst>
                    <a:ext uri="{9D8B030D-6E8A-4147-A177-3AD203B41FA5}">
                      <a16:colId xmlns:a16="http://schemas.microsoft.com/office/drawing/2014/main" val="1635475286"/>
                    </a:ext>
                  </a:extLst>
                </a:gridCol>
                <a:gridCol w="576072">
                  <a:extLst>
                    <a:ext uri="{9D8B030D-6E8A-4147-A177-3AD203B41FA5}">
                      <a16:colId xmlns:a16="http://schemas.microsoft.com/office/drawing/2014/main" val="196854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007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- 2021-09-22 10:00:32</a:t>
                      </a:r>
                      <a:r>
                        <a:rPr kumimoji="0" lang="en-US" sz="1000" b="0" i="0" u="none" strike="noStrike" kern="1200" cap="none" spc="0" normalizeH="0" baseline="0" noProof="0">
                          <a:ln>
                            <a:noFill/>
                          </a:ln>
                          <a:solidFill>
                            <a:prstClr val="black"/>
                          </a:solidFill>
                          <a:effectLst/>
                          <a:uLnTx/>
                          <a:uFillTx/>
                          <a:latin typeface="+mn-lt"/>
                          <a:ea typeface="+mn-ea"/>
                          <a:cs typeface="+mn-cs"/>
                        </a:rPr>
                        <a:t>
 If you love spreading your bread with Buttercup, let’s level up and make homemade bread with buttercream! You will definitely love how Buttercup can give a more distinct taste and aroma with this recipe! 
#ButtercupRecipe #SedapDenganButtercup #HomemadeWithLove
Buttercream Bread
Bread ingredients:
40g Buttercup at room temperature
250g bread flour
65g water
80g milk at room temperature
40g granulated sugar
4.5g instant yeast
5g salt
10g plain yogurt of any kind
15g corn syrup
2 egg 
A pinch of sugar
Buttercream ingredients:
150g Buttercup at room temperature
1 large egg
50g sugar 
½ tsp vanilla extract 
Instructions: 
1. In a stand mixer fitted with a dough hook, sift in the bread flour; add in the water, 65g milk, sugar, yeast, salt, yogurt, corn syrup and 1 beaten egg. Mix on lowest speed for 1 minute. Increase the speed to low-medium speed for about 6 minutes until the dough starts to come together. Add in Buttercup and continue to mix on medium speed, another 3-5 minutes. The dough should be smooth. Pull off the sides of the bowl neatly when being mixed. 
2. Form the dough into a ball and cover. Let it rest for 1 hour.
3. Form the dough into 10 equal balls, about 55g each. Cover and rest for 10 minutes.
4. Flatten one dough. Roll it slowly with your hands. Lightly tap to tap out the gas form the dough during the resting period and form it into about a 5–6-inch long. Repeat for all doughs.
5. Beat an egg with a pinch of sugar. Brush it on the top of each dough. Cover again and rest for 50 minutes.
6. Preheat the oven to 200C.
7. Remove the cover from the dough and let it rest for about 5 minutes to let the tops dry. Bake the dough for about 6-9 minutes, until the bread is lightly browned.
8. Lightly brush the top of the bread with the remaining milk and let it cool.
9. For buttercream, beat an egg in a heat-proof medium-sized bowl. Add in sugar and mix well.
10. Gather a medium saucepan or pot. Add in about 1-2 inches of water. Bring to a simmer. Place the egg mix bowl on top of the saucepan and continue to whisk the egg. If you leave it, the egg can be fully cooked so make sure you continue to whisk the egg. The mixture will turn slightly into a creamy color. Continue to whisk on top of the heated saucepan until the egg mixture is hot to touch.
11. Take the egg mixture off the heat. Let it cool enough so that it doesn’t melt the Buttercup you're going to put. Add in Buttercup and whisk until smooth and creamy. Add in ½ tsp vanilla extract and mix until incorporated.
12. Cut the bread in half. Spread in the buttercream. Enjoy!
Source: https://www.chopsticksandflour.com/korean-style-buttercream-bread/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extLst>
                  <a:ext uri="{0D108BD9-81ED-4DB2-BD59-A6C34878D82A}">
                    <a16:rowId xmlns:a16="http://schemas.microsoft.com/office/drawing/2014/main" val="1006418974"/>
                  </a:ext>
                </a:extLst>
              </a:tr>
            </a:tbl>
          </a:graphicData>
        </a:graphic>
      </p:graphicFrame>
      <p:sp>
        <p:nvSpPr>
          <p:cNvPr id="4" name="Text Placeholder 3">
            <a:extLst>
              <a:ext uri="{FF2B5EF4-FFF2-40B4-BE49-F238E27FC236}">
                <a16:creationId xmlns:a16="http://schemas.microsoft.com/office/drawing/2014/main" id="{4C918D57-1B06-4427-ADED-9BDCD281B3F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44404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CDE2A-D141-4A92-8907-31B4E276A80A}"/>
              </a:ext>
            </a:extLst>
          </p:cNvPr>
          <p:cNvSpPr>
            <a:spLocks noGrp="1"/>
          </p:cNvSpPr>
          <p:nvPr>
            <p:ph type="title"/>
          </p:nvPr>
        </p:nvSpPr>
        <p:spPr/>
        <p:txBody>
          <a:bodyPr/>
          <a:lstStyle/>
          <a:p>
            <a:r>
              <a:rPr lang="en-US"/>
              <a:t>Facebook Facebook FB - Own Posts Table I-Rate (Insights)  | Buttercup Malaysia - 7 of 22</a:t>
            </a:r>
          </a:p>
        </p:txBody>
      </p:sp>
      <p:graphicFrame>
        <p:nvGraphicFramePr>
          <p:cNvPr id="5" name="Table Placeholder 4">
            <a:extLst>
              <a:ext uri="{FF2B5EF4-FFF2-40B4-BE49-F238E27FC236}">
                <a16:creationId xmlns:a16="http://schemas.microsoft.com/office/drawing/2014/main" id="{8B036255-DC64-4DA6-BC74-ED3E4BDA6D23}"/>
              </a:ext>
            </a:extLst>
          </p:cNvPr>
          <p:cNvGraphicFramePr>
            <a:graphicFrameLocks noGrp="1"/>
          </p:cNvGraphicFramePr>
          <p:nvPr>
            <p:ph type="tbl" sz="quarter" idx="13"/>
            <p:extLst>
              <p:ext uri="{D42A27DB-BD31-4B8C-83A1-F6EECF244321}">
                <p14:modId xmlns:p14="http://schemas.microsoft.com/office/powerpoint/2010/main" val="1854932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64709305"/>
                    </a:ext>
                  </a:extLst>
                </a:gridCol>
                <a:gridCol w="740664">
                  <a:extLst>
                    <a:ext uri="{9D8B030D-6E8A-4147-A177-3AD203B41FA5}">
                      <a16:colId xmlns:a16="http://schemas.microsoft.com/office/drawing/2014/main" val="2832124940"/>
                    </a:ext>
                  </a:extLst>
                </a:gridCol>
                <a:gridCol w="740664">
                  <a:extLst>
                    <a:ext uri="{9D8B030D-6E8A-4147-A177-3AD203B41FA5}">
                      <a16:colId xmlns:a16="http://schemas.microsoft.com/office/drawing/2014/main" val="334620768"/>
                    </a:ext>
                  </a:extLst>
                </a:gridCol>
                <a:gridCol w="576072">
                  <a:extLst>
                    <a:ext uri="{9D8B030D-6E8A-4147-A177-3AD203B41FA5}">
                      <a16:colId xmlns:a16="http://schemas.microsoft.com/office/drawing/2014/main" val="4287318737"/>
                    </a:ext>
                  </a:extLst>
                </a:gridCol>
                <a:gridCol w="576072">
                  <a:extLst>
                    <a:ext uri="{9D8B030D-6E8A-4147-A177-3AD203B41FA5}">
                      <a16:colId xmlns:a16="http://schemas.microsoft.com/office/drawing/2014/main" val="2402725788"/>
                    </a:ext>
                  </a:extLst>
                </a:gridCol>
                <a:gridCol w="493776">
                  <a:extLst>
                    <a:ext uri="{9D8B030D-6E8A-4147-A177-3AD203B41FA5}">
                      <a16:colId xmlns:a16="http://schemas.microsoft.com/office/drawing/2014/main" val="3874129130"/>
                    </a:ext>
                  </a:extLst>
                </a:gridCol>
                <a:gridCol w="576072">
                  <a:extLst>
                    <a:ext uri="{9D8B030D-6E8A-4147-A177-3AD203B41FA5}">
                      <a16:colId xmlns:a16="http://schemas.microsoft.com/office/drawing/2014/main" val="3294856707"/>
                    </a:ext>
                  </a:extLst>
                </a:gridCol>
                <a:gridCol w="576072">
                  <a:extLst>
                    <a:ext uri="{9D8B030D-6E8A-4147-A177-3AD203B41FA5}">
                      <a16:colId xmlns:a16="http://schemas.microsoft.com/office/drawing/2014/main" val="3115014518"/>
                    </a:ext>
                  </a:extLst>
                </a:gridCol>
                <a:gridCol w="576072">
                  <a:extLst>
                    <a:ext uri="{9D8B030D-6E8A-4147-A177-3AD203B41FA5}">
                      <a16:colId xmlns:a16="http://schemas.microsoft.com/office/drawing/2014/main" val="2569458020"/>
                    </a:ext>
                  </a:extLst>
                </a:gridCol>
                <a:gridCol w="576072">
                  <a:extLst>
                    <a:ext uri="{9D8B030D-6E8A-4147-A177-3AD203B41FA5}">
                      <a16:colId xmlns:a16="http://schemas.microsoft.com/office/drawing/2014/main" val="4294871754"/>
                    </a:ext>
                  </a:extLst>
                </a:gridCol>
                <a:gridCol w="576072">
                  <a:extLst>
                    <a:ext uri="{9D8B030D-6E8A-4147-A177-3AD203B41FA5}">
                      <a16:colId xmlns:a16="http://schemas.microsoft.com/office/drawing/2014/main" val="1508787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6303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- 2021-09-20 11:00:22</a:t>
                      </a:r>
                      <a:r>
                        <a:rPr kumimoji="0" lang="en-US" sz="1000" b="0" i="0" u="none" strike="noStrike" kern="1200" cap="none" spc="0" normalizeH="0" baseline="0" noProof="0">
                          <a:ln>
                            <a:noFill/>
                          </a:ln>
                          <a:solidFill>
                            <a:prstClr val="black"/>
                          </a:solidFill>
                          <a:effectLst/>
                          <a:uLnTx/>
                          <a:uFillTx/>
                          <a:latin typeface="+mn-lt"/>
                          <a:ea typeface="+mn-ea"/>
                          <a:cs typeface="+mn-cs"/>
                        </a:rPr>
                        <a:t>
 Air asyik mendidih keluar, lagi-lagi bila masak pasta? Seperti biasa, tipnya adalah untuk menggunakan Buttercup! 
Tambahkan ½ sudu besar Buttercup ke dalam periuk sebelum memasak untuk mengelakkan air dari mendidih keluar. 
Jom kongsikan lagi dengan Buttercup tip-tip menarik yang ada ketahui di ruangan komen! 
Sumber: https://www.readersdigest.ca/home-garden/tips/5-things-do-butter/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4062184696"/>
                  </a:ext>
                </a:extLst>
              </a:tr>
            </a:tbl>
          </a:graphicData>
        </a:graphic>
      </p:graphicFrame>
      <p:sp>
        <p:nvSpPr>
          <p:cNvPr id="4" name="Text Placeholder 3">
            <a:extLst>
              <a:ext uri="{FF2B5EF4-FFF2-40B4-BE49-F238E27FC236}">
                <a16:creationId xmlns:a16="http://schemas.microsoft.com/office/drawing/2014/main" id="{265B7C94-5EF7-4969-97DD-31F84C717D0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88423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992E0-2F44-430D-91C6-972F9C487EDD}"/>
              </a:ext>
            </a:extLst>
          </p:cNvPr>
          <p:cNvSpPr>
            <a:spLocks noGrp="1"/>
          </p:cNvSpPr>
          <p:nvPr>
            <p:ph type="title"/>
          </p:nvPr>
        </p:nvSpPr>
        <p:spPr/>
        <p:txBody>
          <a:bodyPr/>
          <a:lstStyle/>
          <a:p>
            <a:r>
              <a:rPr lang="en-US"/>
              <a:t>Facebook Facebook FB - Own Posts Table I-Rate (Insights)  | Buttercup Malaysia - 8 of 22</a:t>
            </a:r>
          </a:p>
        </p:txBody>
      </p:sp>
      <p:graphicFrame>
        <p:nvGraphicFramePr>
          <p:cNvPr id="5" name="Table Placeholder 4">
            <a:extLst>
              <a:ext uri="{FF2B5EF4-FFF2-40B4-BE49-F238E27FC236}">
                <a16:creationId xmlns:a16="http://schemas.microsoft.com/office/drawing/2014/main" id="{6E5236C6-9965-4240-80AE-8099BF956A72}"/>
              </a:ext>
            </a:extLst>
          </p:cNvPr>
          <p:cNvGraphicFramePr>
            <a:graphicFrameLocks noGrp="1"/>
          </p:cNvGraphicFramePr>
          <p:nvPr>
            <p:ph type="tbl" sz="quarter" idx="13"/>
            <p:extLst>
              <p:ext uri="{D42A27DB-BD31-4B8C-83A1-F6EECF244321}">
                <p14:modId xmlns:p14="http://schemas.microsoft.com/office/powerpoint/2010/main" val="905682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99318425"/>
                    </a:ext>
                  </a:extLst>
                </a:gridCol>
                <a:gridCol w="740664">
                  <a:extLst>
                    <a:ext uri="{9D8B030D-6E8A-4147-A177-3AD203B41FA5}">
                      <a16:colId xmlns:a16="http://schemas.microsoft.com/office/drawing/2014/main" val="1218829155"/>
                    </a:ext>
                  </a:extLst>
                </a:gridCol>
                <a:gridCol w="740664">
                  <a:extLst>
                    <a:ext uri="{9D8B030D-6E8A-4147-A177-3AD203B41FA5}">
                      <a16:colId xmlns:a16="http://schemas.microsoft.com/office/drawing/2014/main" val="544655945"/>
                    </a:ext>
                  </a:extLst>
                </a:gridCol>
                <a:gridCol w="576072">
                  <a:extLst>
                    <a:ext uri="{9D8B030D-6E8A-4147-A177-3AD203B41FA5}">
                      <a16:colId xmlns:a16="http://schemas.microsoft.com/office/drawing/2014/main" val="162938289"/>
                    </a:ext>
                  </a:extLst>
                </a:gridCol>
                <a:gridCol w="576072">
                  <a:extLst>
                    <a:ext uri="{9D8B030D-6E8A-4147-A177-3AD203B41FA5}">
                      <a16:colId xmlns:a16="http://schemas.microsoft.com/office/drawing/2014/main" val="4097365453"/>
                    </a:ext>
                  </a:extLst>
                </a:gridCol>
                <a:gridCol w="493776">
                  <a:extLst>
                    <a:ext uri="{9D8B030D-6E8A-4147-A177-3AD203B41FA5}">
                      <a16:colId xmlns:a16="http://schemas.microsoft.com/office/drawing/2014/main" val="791196347"/>
                    </a:ext>
                  </a:extLst>
                </a:gridCol>
                <a:gridCol w="576072">
                  <a:extLst>
                    <a:ext uri="{9D8B030D-6E8A-4147-A177-3AD203B41FA5}">
                      <a16:colId xmlns:a16="http://schemas.microsoft.com/office/drawing/2014/main" val="119776483"/>
                    </a:ext>
                  </a:extLst>
                </a:gridCol>
                <a:gridCol w="576072">
                  <a:extLst>
                    <a:ext uri="{9D8B030D-6E8A-4147-A177-3AD203B41FA5}">
                      <a16:colId xmlns:a16="http://schemas.microsoft.com/office/drawing/2014/main" val="2109057550"/>
                    </a:ext>
                  </a:extLst>
                </a:gridCol>
                <a:gridCol w="576072">
                  <a:extLst>
                    <a:ext uri="{9D8B030D-6E8A-4147-A177-3AD203B41FA5}">
                      <a16:colId xmlns:a16="http://schemas.microsoft.com/office/drawing/2014/main" val="27651220"/>
                    </a:ext>
                  </a:extLst>
                </a:gridCol>
                <a:gridCol w="576072">
                  <a:extLst>
                    <a:ext uri="{9D8B030D-6E8A-4147-A177-3AD203B41FA5}">
                      <a16:colId xmlns:a16="http://schemas.microsoft.com/office/drawing/2014/main" val="878486232"/>
                    </a:ext>
                  </a:extLst>
                </a:gridCol>
                <a:gridCol w="576072">
                  <a:extLst>
                    <a:ext uri="{9D8B030D-6E8A-4147-A177-3AD203B41FA5}">
                      <a16:colId xmlns:a16="http://schemas.microsoft.com/office/drawing/2014/main" val="34411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1427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- 2021-09-18 10:30:19</a:t>
                      </a:r>
                      <a:r>
                        <a:rPr kumimoji="0" lang="en-US" sz="1000" b="0" i="0" u="none" strike="noStrike" kern="1200" cap="none" spc="0" normalizeH="0" baseline="0" noProof="0">
                          <a:ln>
                            <a:noFill/>
                          </a:ln>
                          <a:solidFill>
                            <a:prstClr val="black"/>
                          </a:solidFill>
                          <a:effectLst/>
                          <a:uLnTx/>
                          <a:uFillTx/>
                          <a:latin typeface="+mn-lt"/>
                          <a:ea typeface="+mn-ea"/>
                          <a:cs typeface="+mn-cs"/>
                        </a:rPr>
                        <a:t>
 Kenyal, manis dan enak! Jom cuba buat gula-gula karamel Buttercup! Ianya jauh lebih mudah daripada yang anda fikirkan dan juga boleh diubah suai mengikut tahap kemanisan anda ;)
#ResipiButtercup #SedapDenganButtercup #HomemadeWithLove
Gula-gula Karamel Buttercup
Bahan-bahan: 
8 sudu besar Buttercup
2 cawan gula 
2 cawan krim putar 
½ cawan sirap jagung
1 ½ sudu kecil esen vanila 
Secubit garam laut
Arahan: 
1. Sediakan satu dulang dan letakkan kertas minyak ke atas dulang agar mudah untuk dikeluarkan. 
2.. Campurkan Buttercup, gula, krim putar dan sirap jagung dalam satu periuk. Gunakan api sederhana tinggi dan kacau sehingga ia berbuih. 
3. Turunkan api dan gunakan termometer memasak, kacau perlahan sehingga ia berada pada suhu 243°C.Sekiranya anda lebih suka karamel yang lembut, kacau sehingga suhu 240°C. Kacau sedikit lebih lama sehingga 250°C sekiranya anda mahu ia terasa kenyal.
4. Masukkan esen vanila dan kacau lagi sehingga sebati. 
5. Tuangkan karamel ke dalam dulang yang telah disediakan dan biarkan ia untuk sejuk sepenuhnya dan potong mengikut saiz pilihan anda. Kemudian, taburkan garam laut untuk menambahkan sedikit rasa masin dalam kemanisan gula-gula karamel Buttercup ini. 
6. Balutkan dengan pembungkus gula-gula dan simpan di dalam bekas kedap udara.
Sumber: https://www.savingdessert.com/simple-homemade-butter-caramels/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224302062"/>
                  </a:ext>
                </a:extLst>
              </a:tr>
            </a:tbl>
          </a:graphicData>
        </a:graphic>
      </p:graphicFrame>
      <p:sp>
        <p:nvSpPr>
          <p:cNvPr id="4" name="Text Placeholder 3">
            <a:extLst>
              <a:ext uri="{FF2B5EF4-FFF2-40B4-BE49-F238E27FC236}">
                <a16:creationId xmlns:a16="http://schemas.microsoft.com/office/drawing/2014/main" id="{E67E9E75-F104-4459-998F-ED5D11036F1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22311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D160B-639C-413F-96E6-3B9FBA3B0BA0}"/>
              </a:ext>
            </a:extLst>
          </p:cNvPr>
          <p:cNvSpPr>
            <a:spLocks noGrp="1"/>
          </p:cNvSpPr>
          <p:nvPr>
            <p:ph type="title"/>
          </p:nvPr>
        </p:nvSpPr>
        <p:spPr/>
        <p:txBody>
          <a:bodyPr/>
          <a:lstStyle/>
          <a:p>
            <a:r>
              <a:rPr lang="en-US"/>
              <a:t>Facebook Facebook FB - Own Posts Table I-Rate (Insights)  | Buttercup Malaysia - 9 of 22</a:t>
            </a:r>
          </a:p>
        </p:txBody>
      </p:sp>
      <p:graphicFrame>
        <p:nvGraphicFramePr>
          <p:cNvPr id="5" name="Table Placeholder 4">
            <a:extLst>
              <a:ext uri="{FF2B5EF4-FFF2-40B4-BE49-F238E27FC236}">
                <a16:creationId xmlns:a16="http://schemas.microsoft.com/office/drawing/2014/main" id="{0F8214DD-6C39-4B26-A48A-F382F612300E}"/>
              </a:ext>
            </a:extLst>
          </p:cNvPr>
          <p:cNvGraphicFramePr>
            <a:graphicFrameLocks noGrp="1"/>
          </p:cNvGraphicFramePr>
          <p:nvPr>
            <p:ph type="tbl" sz="quarter" idx="13"/>
            <p:extLst>
              <p:ext uri="{D42A27DB-BD31-4B8C-83A1-F6EECF244321}">
                <p14:modId xmlns:p14="http://schemas.microsoft.com/office/powerpoint/2010/main" val="883025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92425284"/>
                    </a:ext>
                  </a:extLst>
                </a:gridCol>
                <a:gridCol w="740664">
                  <a:extLst>
                    <a:ext uri="{9D8B030D-6E8A-4147-A177-3AD203B41FA5}">
                      <a16:colId xmlns:a16="http://schemas.microsoft.com/office/drawing/2014/main" val="509254220"/>
                    </a:ext>
                  </a:extLst>
                </a:gridCol>
                <a:gridCol w="740664">
                  <a:extLst>
                    <a:ext uri="{9D8B030D-6E8A-4147-A177-3AD203B41FA5}">
                      <a16:colId xmlns:a16="http://schemas.microsoft.com/office/drawing/2014/main" val="1546473242"/>
                    </a:ext>
                  </a:extLst>
                </a:gridCol>
                <a:gridCol w="576072">
                  <a:extLst>
                    <a:ext uri="{9D8B030D-6E8A-4147-A177-3AD203B41FA5}">
                      <a16:colId xmlns:a16="http://schemas.microsoft.com/office/drawing/2014/main" val="3888124330"/>
                    </a:ext>
                  </a:extLst>
                </a:gridCol>
                <a:gridCol w="576072">
                  <a:extLst>
                    <a:ext uri="{9D8B030D-6E8A-4147-A177-3AD203B41FA5}">
                      <a16:colId xmlns:a16="http://schemas.microsoft.com/office/drawing/2014/main" val="3522988942"/>
                    </a:ext>
                  </a:extLst>
                </a:gridCol>
                <a:gridCol w="493776">
                  <a:extLst>
                    <a:ext uri="{9D8B030D-6E8A-4147-A177-3AD203B41FA5}">
                      <a16:colId xmlns:a16="http://schemas.microsoft.com/office/drawing/2014/main" val="3086398875"/>
                    </a:ext>
                  </a:extLst>
                </a:gridCol>
                <a:gridCol w="576072">
                  <a:extLst>
                    <a:ext uri="{9D8B030D-6E8A-4147-A177-3AD203B41FA5}">
                      <a16:colId xmlns:a16="http://schemas.microsoft.com/office/drawing/2014/main" val="853238986"/>
                    </a:ext>
                  </a:extLst>
                </a:gridCol>
                <a:gridCol w="576072">
                  <a:extLst>
                    <a:ext uri="{9D8B030D-6E8A-4147-A177-3AD203B41FA5}">
                      <a16:colId xmlns:a16="http://schemas.microsoft.com/office/drawing/2014/main" val="2696373262"/>
                    </a:ext>
                  </a:extLst>
                </a:gridCol>
                <a:gridCol w="576072">
                  <a:extLst>
                    <a:ext uri="{9D8B030D-6E8A-4147-A177-3AD203B41FA5}">
                      <a16:colId xmlns:a16="http://schemas.microsoft.com/office/drawing/2014/main" val="205983365"/>
                    </a:ext>
                  </a:extLst>
                </a:gridCol>
                <a:gridCol w="576072">
                  <a:extLst>
                    <a:ext uri="{9D8B030D-6E8A-4147-A177-3AD203B41FA5}">
                      <a16:colId xmlns:a16="http://schemas.microsoft.com/office/drawing/2014/main" val="3304298219"/>
                    </a:ext>
                  </a:extLst>
                </a:gridCol>
                <a:gridCol w="576072">
                  <a:extLst>
                    <a:ext uri="{9D8B030D-6E8A-4147-A177-3AD203B41FA5}">
                      <a16:colId xmlns:a16="http://schemas.microsoft.com/office/drawing/2014/main" val="2170867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9392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- 2021-09-17 10:30:19</a:t>
                      </a:r>
                      <a:r>
                        <a:rPr kumimoji="0" lang="en-US" sz="1000" b="0" i="0" u="none" strike="noStrike" kern="1200" cap="none" spc="0" normalizeH="0" baseline="0" noProof="0">
                          <a:ln>
                            <a:noFill/>
                          </a:ln>
                          <a:solidFill>
                            <a:prstClr val="black"/>
                          </a:solidFill>
                          <a:effectLst/>
                          <a:uLnTx/>
                          <a:uFillTx/>
                          <a:latin typeface="+mn-lt"/>
                          <a:ea typeface="+mn-ea"/>
                          <a:cs typeface="+mn-cs"/>
                        </a:rPr>
                        <a:t>
 Get your ALL-NEW Buttercup Luxury Spread Portion with a free gift at MYDIN, AEON, MaxValu, Giant dan AEON BiG! 🎉
Dengan 2 pembelian Buttercup Luxury Spread Portion, anda akan dapat 1 unit ‘kitchen ladle’ secara PERCUMA! Terdapat 4 pilihan warna ya.
Cepat tebus di MYDIN, AEON, MaxValu, Giant dan AEON BiG sekarang sehingga 30 September 2021 atau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1758074014"/>
                  </a:ext>
                </a:extLst>
              </a:tr>
            </a:tbl>
          </a:graphicData>
        </a:graphic>
      </p:graphicFrame>
      <p:sp>
        <p:nvSpPr>
          <p:cNvPr id="4" name="Text Placeholder 3">
            <a:extLst>
              <a:ext uri="{FF2B5EF4-FFF2-40B4-BE49-F238E27FC236}">
                <a16:creationId xmlns:a16="http://schemas.microsoft.com/office/drawing/2014/main" id="{FAE6D7EF-83CF-4517-8B80-642C1DD3FDB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72234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6D98-B933-4329-BB04-C6CE4B74D20D}"/>
              </a:ext>
            </a:extLst>
          </p:cNvPr>
          <p:cNvSpPr>
            <a:spLocks noGrp="1"/>
          </p:cNvSpPr>
          <p:nvPr>
            <p:ph type="title"/>
          </p:nvPr>
        </p:nvSpPr>
        <p:spPr/>
        <p:txBody>
          <a:bodyPr/>
          <a:lstStyle/>
          <a:p>
            <a:r>
              <a:rPr lang="en-US"/>
              <a:t>Facebook Facebook FB - Own Posts Table I-Rate (Insights)  | Buttercup Malaysia - 10 of 22</a:t>
            </a:r>
          </a:p>
        </p:txBody>
      </p:sp>
      <p:graphicFrame>
        <p:nvGraphicFramePr>
          <p:cNvPr id="5" name="Table Placeholder 4">
            <a:extLst>
              <a:ext uri="{FF2B5EF4-FFF2-40B4-BE49-F238E27FC236}">
                <a16:creationId xmlns:a16="http://schemas.microsoft.com/office/drawing/2014/main" id="{582C7053-28DC-4FE8-A065-26495ED89E2F}"/>
              </a:ext>
            </a:extLst>
          </p:cNvPr>
          <p:cNvGraphicFramePr>
            <a:graphicFrameLocks noGrp="1"/>
          </p:cNvGraphicFramePr>
          <p:nvPr>
            <p:ph type="tbl" sz="quarter" idx="13"/>
            <p:extLst>
              <p:ext uri="{D42A27DB-BD31-4B8C-83A1-F6EECF244321}">
                <p14:modId xmlns:p14="http://schemas.microsoft.com/office/powerpoint/2010/main" val="211026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73131712"/>
                    </a:ext>
                  </a:extLst>
                </a:gridCol>
                <a:gridCol w="740664">
                  <a:extLst>
                    <a:ext uri="{9D8B030D-6E8A-4147-A177-3AD203B41FA5}">
                      <a16:colId xmlns:a16="http://schemas.microsoft.com/office/drawing/2014/main" val="2491628979"/>
                    </a:ext>
                  </a:extLst>
                </a:gridCol>
                <a:gridCol w="740664">
                  <a:extLst>
                    <a:ext uri="{9D8B030D-6E8A-4147-A177-3AD203B41FA5}">
                      <a16:colId xmlns:a16="http://schemas.microsoft.com/office/drawing/2014/main" val="1902641363"/>
                    </a:ext>
                  </a:extLst>
                </a:gridCol>
                <a:gridCol w="576072">
                  <a:extLst>
                    <a:ext uri="{9D8B030D-6E8A-4147-A177-3AD203B41FA5}">
                      <a16:colId xmlns:a16="http://schemas.microsoft.com/office/drawing/2014/main" val="771837682"/>
                    </a:ext>
                  </a:extLst>
                </a:gridCol>
                <a:gridCol w="576072">
                  <a:extLst>
                    <a:ext uri="{9D8B030D-6E8A-4147-A177-3AD203B41FA5}">
                      <a16:colId xmlns:a16="http://schemas.microsoft.com/office/drawing/2014/main" val="2614974482"/>
                    </a:ext>
                  </a:extLst>
                </a:gridCol>
                <a:gridCol w="493776">
                  <a:extLst>
                    <a:ext uri="{9D8B030D-6E8A-4147-A177-3AD203B41FA5}">
                      <a16:colId xmlns:a16="http://schemas.microsoft.com/office/drawing/2014/main" val="2080753848"/>
                    </a:ext>
                  </a:extLst>
                </a:gridCol>
                <a:gridCol w="576072">
                  <a:extLst>
                    <a:ext uri="{9D8B030D-6E8A-4147-A177-3AD203B41FA5}">
                      <a16:colId xmlns:a16="http://schemas.microsoft.com/office/drawing/2014/main" val="1488249440"/>
                    </a:ext>
                  </a:extLst>
                </a:gridCol>
                <a:gridCol w="576072">
                  <a:extLst>
                    <a:ext uri="{9D8B030D-6E8A-4147-A177-3AD203B41FA5}">
                      <a16:colId xmlns:a16="http://schemas.microsoft.com/office/drawing/2014/main" val="2663964597"/>
                    </a:ext>
                  </a:extLst>
                </a:gridCol>
                <a:gridCol w="576072">
                  <a:extLst>
                    <a:ext uri="{9D8B030D-6E8A-4147-A177-3AD203B41FA5}">
                      <a16:colId xmlns:a16="http://schemas.microsoft.com/office/drawing/2014/main" val="1092246451"/>
                    </a:ext>
                  </a:extLst>
                </a:gridCol>
                <a:gridCol w="576072">
                  <a:extLst>
                    <a:ext uri="{9D8B030D-6E8A-4147-A177-3AD203B41FA5}">
                      <a16:colId xmlns:a16="http://schemas.microsoft.com/office/drawing/2014/main" val="3359272042"/>
                    </a:ext>
                  </a:extLst>
                </a:gridCol>
                <a:gridCol w="576072">
                  <a:extLst>
                    <a:ext uri="{9D8B030D-6E8A-4147-A177-3AD203B41FA5}">
                      <a16:colId xmlns:a16="http://schemas.microsoft.com/office/drawing/2014/main" val="2637340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8602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- 2021-09-16 10:30:57</a:t>
                      </a:r>
                      <a:r>
                        <a:rPr kumimoji="0" lang="en-US" sz="1000" b="0" i="0" u="none" strike="noStrike" kern="1200" cap="none" spc="0" normalizeH="0" baseline="0" noProof="0">
                          <a:ln>
                            <a:noFill/>
                          </a:ln>
                          <a:solidFill>
                            <a:prstClr val="black"/>
                          </a:solidFill>
                          <a:effectLst/>
                          <a:uLnTx/>
                          <a:uFillTx/>
                          <a:latin typeface="+mn-lt"/>
                          <a:ea typeface="+mn-ea"/>
                          <a:cs typeface="+mn-cs"/>
                        </a:rPr>
                        <a:t>
 Perhatian kepada semua fans Buttercup! Dapatkan 1 unit ‘kitchen ladle’ secara PERCUMA dengan 2 pembelian Buttercup Luxury Spread Portion, hanya di TF Value-Mart!
Tebus sekarang sehingga 22 September 2021 sementara stok masih ada! Available in 4 colours. 😉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145491512"/>
                  </a:ext>
                </a:extLst>
              </a:tr>
            </a:tbl>
          </a:graphicData>
        </a:graphic>
      </p:graphicFrame>
      <p:sp>
        <p:nvSpPr>
          <p:cNvPr id="4" name="Text Placeholder 3">
            <a:extLst>
              <a:ext uri="{FF2B5EF4-FFF2-40B4-BE49-F238E27FC236}">
                <a16:creationId xmlns:a16="http://schemas.microsoft.com/office/drawing/2014/main" id="{D663C8DB-C132-45B7-8CEC-D8A36C15C0C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15949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CF12A-C8B6-427F-A660-F7BEDA76A78D}"/>
              </a:ext>
            </a:extLst>
          </p:cNvPr>
          <p:cNvSpPr>
            <a:spLocks noGrp="1"/>
          </p:cNvSpPr>
          <p:nvPr>
            <p:ph type="title"/>
          </p:nvPr>
        </p:nvSpPr>
        <p:spPr/>
        <p:txBody>
          <a:bodyPr/>
          <a:lstStyle/>
          <a:p>
            <a:r>
              <a:rPr lang="en-US"/>
              <a:t>Facebook Facebook FB - Own Posts Table I-Rate (Insights)  | Buttercup Malaysia - 11 of 22</a:t>
            </a:r>
          </a:p>
        </p:txBody>
      </p:sp>
      <p:graphicFrame>
        <p:nvGraphicFramePr>
          <p:cNvPr id="5" name="Table Placeholder 4">
            <a:extLst>
              <a:ext uri="{FF2B5EF4-FFF2-40B4-BE49-F238E27FC236}">
                <a16:creationId xmlns:a16="http://schemas.microsoft.com/office/drawing/2014/main" id="{DA76AADA-2AAB-4B92-B663-E87E70A91A68}"/>
              </a:ext>
            </a:extLst>
          </p:cNvPr>
          <p:cNvGraphicFramePr>
            <a:graphicFrameLocks noGrp="1"/>
          </p:cNvGraphicFramePr>
          <p:nvPr>
            <p:ph type="tbl" sz="quarter" idx="13"/>
            <p:extLst>
              <p:ext uri="{D42A27DB-BD31-4B8C-83A1-F6EECF244321}">
                <p14:modId xmlns:p14="http://schemas.microsoft.com/office/powerpoint/2010/main" val="398643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85012942"/>
                    </a:ext>
                  </a:extLst>
                </a:gridCol>
                <a:gridCol w="740664">
                  <a:extLst>
                    <a:ext uri="{9D8B030D-6E8A-4147-A177-3AD203B41FA5}">
                      <a16:colId xmlns:a16="http://schemas.microsoft.com/office/drawing/2014/main" val="4021823397"/>
                    </a:ext>
                  </a:extLst>
                </a:gridCol>
                <a:gridCol w="740664">
                  <a:extLst>
                    <a:ext uri="{9D8B030D-6E8A-4147-A177-3AD203B41FA5}">
                      <a16:colId xmlns:a16="http://schemas.microsoft.com/office/drawing/2014/main" val="2889902056"/>
                    </a:ext>
                  </a:extLst>
                </a:gridCol>
                <a:gridCol w="576072">
                  <a:extLst>
                    <a:ext uri="{9D8B030D-6E8A-4147-A177-3AD203B41FA5}">
                      <a16:colId xmlns:a16="http://schemas.microsoft.com/office/drawing/2014/main" val="916429924"/>
                    </a:ext>
                  </a:extLst>
                </a:gridCol>
                <a:gridCol w="576072">
                  <a:extLst>
                    <a:ext uri="{9D8B030D-6E8A-4147-A177-3AD203B41FA5}">
                      <a16:colId xmlns:a16="http://schemas.microsoft.com/office/drawing/2014/main" val="3479750760"/>
                    </a:ext>
                  </a:extLst>
                </a:gridCol>
                <a:gridCol w="493776">
                  <a:extLst>
                    <a:ext uri="{9D8B030D-6E8A-4147-A177-3AD203B41FA5}">
                      <a16:colId xmlns:a16="http://schemas.microsoft.com/office/drawing/2014/main" val="194891033"/>
                    </a:ext>
                  </a:extLst>
                </a:gridCol>
                <a:gridCol w="576072">
                  <a:extLst>
                    <a:ext uri="{9D8B030D-6E8A-4147-A177-3AD203B41FA5}">
                      <a16:colId xmlns:a16="http://schemas.microsoft.com/office/drawing/2014/main" val="1399517647"/>
                    </a:ext>
                  </a:extLst>
                </a:gridCol>
                <a:gridCol w="576072">
                  <a:extLst>
                    <a:ext uri="{9D8B030D-6E8A-4147-A177-3AD203B41FA5}">
                      <a16:colId xmlns:a16="http://schemas.microsoft.com/office/drawing/2014/main" val="1657923616"/>
                    </a:ext>
                  </a:extLst>
                </a:gridCol>
                <a:gridCol w="576072">
                  <a:extLst>
                    <a:ext uri="{9D8B030D-6E8A-4147-A177-3AD203B41FA5}">
                      <a16:colId xmlns:a16="http://schemas.microsoft.com/office/drawing/2014/main" val="2319309037"/>
                    </a:ext>
                  </a:extLst>
                </a:gridCol>
                <a:gridCol w="576072">
                  <a:extLst>
                    <a:ext uri="{9D8B030D-6E8A-4147-A177-3AD203B41FA5}">
                      <a16:colId xmlns:a16="http://schemas.microsoft.com/office/drawing/2014/main" val="317061241"/>
                    </a:ext>
                  </a:extLst>
                </a:gridCol>
                <a:gridCol w="576072">
                  <a:extLst>
                    <a:ext uri="{9D8B030D-6E8A-4147-A177-3AD203B41FA5}">
                      <a16:colId xmlns:a16="http://schemas.microsoft.com/office/drawing/2014/main" val="254720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2301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- 2021-09-16 00:00:02</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Malaysia buat semua rakyat Malaysia. Bersatu kita teguh!
#HariMalaysia2021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2637803326"/>
                  </a:ext>
                </a:extLst>
              </a:tr>
            </a:tbl>
          </a:graphicData>
        </a:graphic>
      </p:graphicFrame>
      <p:sp>
        <p:nvSpPr>
          <p:cNvPr id="4" name="Text Placeholder 3">
            <a:extLst>
              <a:ext uri="{FF2B5EF4-FFF2-40B4-BE49-F238E27FC236}">
                <a16:creationId xmlns:a16="http://schemas.microsoft.com/office/drawing/2014/main" id="{F902841E-0283-4347-85D8-EEBF1A8EE11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82364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BE0AC-8C38-4352-8322-8628EA25B4A4}"/>
              </a:ext>
            </a:extLst>
          </p:cNvPr>
          <p:cNvSpPr>
            <a:spLocks noGrp="1"/>
          </p:cNvSpPr>
          <p:nvPr>
            <p:ph type="title"/>
          </p:nvPr>
        </p:nvSpPr>
        <p:spPr/>
        <p:txBody>
          <a:bodyPr/>
          <a:lstStyle/>
          <a:p>
            <a:r>
              <a:rPr lang="en-US"/>
              <a:t>Facebook Facebook FB - Own Posts Table I-Rate (Insights)  | Buttercup Malaysia - 12 of 22</a:t>
            </a:r>
          </a:p>
        </p:txBody>
      </p:sp>
      <p:graphicFrame>
        <p:nvGraphicFramePr>
          <p:cNvPr id="5" name="Table Placeholder 4">
            <a:extLst>
              <a:ext uri="{FF2B5EF4-FFF2-40B4-BE49-F238E27FC236}">
                <a16:creationId xmlns:a16="http://schemas.microsoft.com/office/drawing/2014/main" id="{1F500E5C-8CBA-45B5-AADB-1C9B098C1AAB}"/>
              </a:ext>
            </a:extLst>
          </p:cNvPr>
          <p:cNvGraphicFramePr>
            <a:graphicFrameLocks noGrp="1"/>
          </p:cNvGraphicFramePr>
          <p:nvPr>
            <p:ph type="tbl" sz="quarter" idx="13"/>
            <p:extLst>
              <p:ext uri="{D42A27DB-BD31-4B8C-83A1-F6EECF244321}">
                <p14:modId xmlns:p14="http://schemas.microsoft.com/office/powerpoint/2010/main" val="3503375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51806807"/>
                    </a:ext>
                  </a:extLst>
                </a:gridCol>
                <a:gridCol w="740664">
                  <a:extLst>
                    <a:ext uri="{9D8B030D-6E8A-4147-A177-3AD203B41FA5}">
                      <a16:colId xmlns:a16="http://schemas.microsoft.com/office/drawing/2014/main" val="3771130649"/>
                    </a:ext>
                  </a:extLst>
                </a:gridCol>
                <a:gridCol w="740664">
                  <a:extLst>
                    <a:ext uri="{9D8B030D-6E8A-4147-A177-3AD203B41FA5}">
                      <a16:colId xmlns:a16="http://schemas.microsoft.com/office/drawing/2014/main" val="422089872"/>
                    </a:ext>
                  </a:extLst>
                </a:gridCol>
                <a:gridCol w="576072">
                  <a:extLst>
                    <a:ext uri="{9D8B030D-6E8A-4147-A177-3AD203B41FA5}">
                      <a16:colId xmlns:a16="http://schemas.microsoft.com/office/drawing/2014/main" val="3466193539"/>
                    </a:ext>
                  </a:extLst>
                </a:gridCol>
                <a:gridCol w="576072">
                  <a:extLst>
                    <a:ext uri="{9D8B030D-6E8A-4147-A177-3AD203B41FA5}">
                      <a16:colId xmlns:a16="http://schemas.microsoft.com/office/drawing/2014/main" val="3404873422"/>
                    </a:ext>
                  </a:extLst>
                </a:gridCol>
                <a:gridCol w="493776">
                  <a:extLst>
                    <a:ext uri="{9D8B030D-6E8A-4147-A177-3AD203B41FA5}">
                      <a16:colId xmlns:a16="http://schemas.microsoft.com/office/drawing/2014/main" val="2434419845"/>
                    </a:ext>
                  </a:extLst>
                </a:gridCol>
                <a:gridCol w="576072">
                  <a:extLst>
                    <a:ext uri="{9D8B030D-6E8A-4147-A177-3AD203B41FA5}">
                      <a16:colId xmlns:a16="http://schemas.microsoft.com/office/drawing/2014/main" val="2206106952"/>
                    </a:ext>
                  </a:extLst>
                </a:gridCol>
                <a:gridCol w="576072">
                  <a:extLst>
                    <a:ext uri="{9D8B030D-6E8A-4147-A177-3AD203B41FA5}">
                      <a16:colId xmlns:a16="http://schemas.microsoft.com/office/drawing/2014/main" val="3852328305"/>
                    </a:ext>
                  </a:extLst>
                </a:gridCol>
                <a:gridCol w="576072">
                  <a:extLst>
                    <a:ext uri="{9D8B030D-6E8A-4147-A177-3AD203B41FA5}">
                      <a16:colId xmlns:a16="http://schemas.microsoft.com/office/drawing/2014/main" val="593577255"/>
                    </a:ext>
                  </a:extLst>
                </a:gridCol>
                <a:gridCol w="576072">
                  <a:extLst>
                    <a:ext uri="{9D8B030D-6E8A-4147-A177-3AD203B41FA5}">
                      <a16:colId xmlns:a16="http://schemas.microsoft.com/office/drawing/2014/main" val="2825799671"/>
                    </a:ext>
                  </a:extLst>
                </a:gridCol>
                <a:gridCol w="576072">
                  <a:extLst>
                    <a:ext uri="{9D8B030D-6E8A-4147-A177-3AD203B41FA5}">
                      <a16:colId xmlns:a16="http://schemas.microsoft.com/office/drawing/2014/main" val="11565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1336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- 2021-09-14 10:00:07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Sempena sambutan Hari Malaysia lagi beberapa hari, jom join Buttercup untuk jawab  dan menang! 
‘Hidangan apakah yang anda akan masak pada Hari Malaysia ini?’
Anda akan memenangi hadiah menarik daripada Buttercup! 
Anda hanya perlu ikuti langkah mudah ini:
1. Jawab soalan di atas dan berikan jawapan di ruangan komen.
2. LIKE Facebook Buttercup dan SHARE peraduan ini.
3. Tag 5 rakan-rakan anda! 
Jangan lepaskan peluang anda untuk menjadi pemenang yang bertuah hari ini! 
Peraduan tamat pada: 22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extLst>
                  <a:ext uri="{0D108BD9-81ED-4DB2-BD59-A6C34878D82A}">
                    <a16:rowId xmlns:a16="http://schemas.microsoft.com/office/drawing/2014/main" val="3443372781"/>
                  </a:ext>
                </a:extLst>
              </a:tr>
            </a:tbl>
          </a:graphicData>
        </a:graphic>
      </p:graphicFrame>
      <p:sp>
        <p:nvSpPr>
          <p:cNvPr id="4" name="Text Placeholder 3">
            <a:extLst>
              <a:ext uri="{FF2B5EF4-FFF2-40B4-BE49-F238E27FC236}">
                <a16:creationId xmlns:a16="http://schemas.microsoft.com/office/drawing/2014/main" id="{B04986CD-2123-40D8-9D40-A329045843E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54652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18036-EE98-4394-9275-6106BD2F5083}"/>
              </a:ext>
            </a:extLst>
          </p:cNvPr>
          <p:cNvSpPr>
            <a:spLocks noGrp="1"/>
          </p:cNvSpPr>
          <p:nvPr>
            <p:ph type="title"/>
          </p:nvPr>
        </p:nvSpPr>
        <p:spPr/>
        <p:txBody>
          <a:bodyPr/>
          <a:lstStyle/>
          <a:p>
            <a:r>
              <a:rPr lang="en-US"/>
              <a:t>Facebook Facebook FB - Own Posts Table I-Rate (Insights)  | Buttercup Malaysia - 13 of 22</a:t>
            </a:r>
          </a:p>
        </p:txBody>
      </p:sp>
      <p:graphicFrame>
        <p:nvGraphicFramePr>
          <p:cNvPr id="5" name="Table Placeholder 4">
            <a:extLst>
              <a:ext uri="{FF2B5EF4-FFF2-40B4-BE49-F238E27FC236}">
                <a16:creationId xmlns:a16="http://schemas.microsoft.com/office/drawing/2014/main" id="{B365951A-7B57-4F81-8F21-9D386628FEEF}"/>
              </a:ext>
            </a:extLst>
          </p:cNvPr>
          <p:cNvGraphicFramePr>
            <a:graphicFrameLocks noGrp="1"/>
          </p:cNvGraphicFramePr>
          <p:nvPr>
            <p:ph type="tbl" sz="quarter" idx="13"/>
            <p:extLst>
              <p:ext uri="{D42A27DB-BD31-4B8C-83A1-F6EECF244321}">
                <p14:modId xmlns:p14="http://schemas.microsoft.com/office/powerpoint/2010/main" val="3069228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63012139"/>
                    </a:ext>
                  </a:extLst>
                </a:gridCol>
                <a:gridCol w="740664">
                  <a:extLst>
                    <a:ext uri="{9D8B030D-6E8A-4147-A177-3AD203B41FA5}">
                      <a16:colId xmlns:a16="http://schemas.microsoft.com/office/drawing/2014/main" val="3152513201"/>
                    </a:ext>
                  </a:extLst>
                </a:gridCol>
                <a:gridCol w="740664">
                  <a:extLst>
                    <a:ext uri="{9D8B030D-6E8A-4147-A177-3AD203B41FA5}">
                      <a16:colId xmlns:a16="http://schemas.microsoft.com/office/drawing/2014/main" val="3593270487"/>
                    </a:ext>
                  </a:extLst>
                </a:gridCol>
                <a:gridCol w="576072">
                  <a:extLst>
                    <a:ext uri="{9D8B030D-6E8A-4147-A177-3AD203B41FA5}">
                      <a16:colId xmlns:a16="http://schemas.microsoft.com/office/drawing/2014/main" val="512339359"/>
                    </a:ext>
                  </a:extLst>
                </a:gridCol>
                <a:gridCol w="576072">
                  <a:extLst>
                    <a:ext uri="{9D8B030D-6E8A-4147-A177-3AD203B41FA5}">
                      <a16:colId xmlns:a16="http://schemas.microsoft.com/office/drawing/2014/main" val="4131167968"/>
                    </a:ext>
                  </a:extLst>
                </a:gridCol>
                <a:gridCol w="493776">
                  <a:extLst>
                    <a:ext uri="{9D8B030D-6E8A-4147-A177-3AD203B41FA5}">
                      <a16:colId xmlns:a16="http://schemas.microsoft.com/office/drawing/2014/main" val="1336312254"/>
                    </a:ext>
                  </a:extLst>
                </a:gridCol>
                <a:gridCol w="576072">
                  <a:extLst>
                    <a:ext uri="{9D8B030D-6E8A-4147-A177-3AD203B41FA5}">
                      <a16:colId xmlns:a16="http://schemas.microsoft.com/office/drawing/2014/main" val="2260579648"/>
                    </a:ext>
                  </a:extLst>
                </a:gridCol>
                <a:gridCol w="576072">
                  <a:extLst>
                    <a:ext uri="{9D8B030D-6E8A-4147-A177-3AD203B41FA5}">
                      <a16:colId xmlns:a16="http://schemas.microsoft.com/office/drawing/2014/main" val="509536437"/>
                    </a:ext>
                  </a:extLst>
                </a:gridCol>
                <a:gridCol w="576072">
                  <a:extLst>
                    <a:ext uri="{9D8B030D-6E8A-4147-A177-3AD203B41FA5}">
                      <a16:colId xmlns:a16="http://schemas.microsoft.com/office/drawing/2014/main" val="813701778"/>
                    </a:ext>
                  </a:extLst>
                </a:gridCol>
                <a:gridCol w="576072">
                  <a:extLst>
                    <a:ext uri="{9D8B030D-6E8A-4147-A177-3AD203B41FA5}">
                      <a16:colId xmlns:a16="http://schemas.microsoft.com/office/drawing/2014/main" val="2904642013"/>
                    </a:ext>
                  </a:extLst>
                </a:gridCol>
                <a:gridCol w="576072">
                  <a:extLst>
                    <a:ext uri="{9D8B030D-6E8A-4147-A177-3AD203B41FA5}">
                      <a16:colId xmlns:a16="http://schemas.microsoft.com/office/drawing/2014/main" val="1951506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5657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- 2021-09-12 10:30:05</a:t>
                      </a:r>
                      <a:r>
                        <a:rPr kumimoji="0" lang="en-US" sz="1000" b="0" i="0" u="none" strike="noStrike" kern="1200" cap="none" spc="0" normalizeH="0" baseline="0" noProof="0">
                          <a:ln>
                            <a:noFill/>
                          </a:ln>
                          <a:solidFill>
                            <a:prstClr val="black"/>
                          </a:solidFill>
                          <a:effectLst/>
                          <a:uLnTx/>
                          <a:uFillTx/>
                          <a:latin typeface="+mn-lt"/>
                          <a:ea typeface="+mn-ea"/>
                          <a:cs typeface="+mn-cs"/>
                        </a:rPr>
                        <a:t>
 Buttercup merupakan jenama No. 1 di Malaysia! 
Kami akan memastikan anda tidak bosan memasak kerana rasa dan aroma lazat yang akan menemani anda pastinya akan memberikan nikmat yang berbeza! 
Jadi, dapatkan Buttercup anda sekarang di Lazada!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864850938"/>
                  </a:ext>
                </a:extLst>
              </a:tr>
            </a:tbl>
          </a:graphicData>
        </a:graphic>
      </p:graphicFrame>
      <p:sp>
        <p:nvSpPr>
          <p:cNvPr id="4" name="Text Placeholder 3">
            <a:extLst>
              <a:ext uri="{FF2B5EF4-FFF2-40B4-BE49-F238E27FC236}">
                <a16:creationId xmlns:a16="http://schemas.microsoft.com/office/drawing/2014/main" id="{B8F01F1B-2191-47E9-8DFB-7852441A539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13628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80A72-6865-4EC3-9659-2ECBDD91F2F4}"/>
              </a:ext>
            </a:extLst>
          </p:cNvPr>
          <p:cNvSpPr>
            <a:spLocks noGrp="1"/>
          </p:cNvSpPr>
          <p:nvPr>
            <p:ph type="title"/>
          </p:nvPr>
        </p:nvSpPr>
        <p:spPr/>
        <p:txBody>
          <a:bodyPr/>
          <a:lstStyle/>
          <a:p>
            <a:r>
              <a:rPr lang="en-US"/>
              <a:t>Facebook Facebook FB - Own Posts Table I-Rate (Insights)  | Buttercup Malaysia - 14 of 22</a:t>
            </a:r>
          </a:p>
        </p:txBody>
      </p:sp>
      <p:graphicFrame>
        <p:nvGraphicFramePr>
          <p:cNvPr id="5" name="Table Placeholder 4">
            <a:extLst>
              <a:ext uri="{FF2B5EF4-FFF2-40B4-BE49-F238E27FC236}">
                <a16:creationId xmlns:a16="http://schemas.microsoft.com/office/drawing/2014/main" id="{540B8385-7A50-46D8-A3E1-E9ACB409F1F8}"/>
              </a:ext>
            </a:extLst>
          </p:cNvPr>
          <p:cNvGraphicFramePr>
            <a:graphicFrameLocks noGrp="1"/>
          </p:cNvGraphicFramePr>
          <p:nvPr>
            <p:ph type="tbl" sz="quarter" idx="13"/>
            <p:extLst>
              <p:ext uri="{D42A27DB-BD31-4B8C-83A1-F6EECF244321}">
                <p14:modId xmlns:p14="http://schemas.microsoft.com/office/powerpoint/2010/main" val="139656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74358941"/>
                    </a:ext>
                  </a:extLst>
                </a:gridCol>
                <a:gridCol w="740664">
                  <a:extLst>
                    <a:ext uri="{9D8B030D-6E8A-4147-A177-3AD203B41FA5}">
                      <a16:colId xmlns:a16="http://schemas.microsoft.com/office/drawing/2014/main" val="2244074376"/>
                    </a:ext>
                  </a:extLst>
                </a:gridCol>
                <a:gridCol w="740664">
                  <a:extLst>
                    <a:ext uri="{9D8B030D-6E8A-4147-A177-3AD203B41FA5}">
                      <a16:colId xmlns:a16="http://schemas.microsoft.com/office/drawing/2014/main" val="129823274"/>
                    </a:ext>
                  </a:extLst>
                </a:gridCol>
                <a:gridCol w="576072">
                  <a:extLst>
                    <a:ext uri="{9D8B030D-6E8A-4147-A177-3AD203B41FA5}">
                      <a16:colId xmlns:a16="http://schemas.microsoft.com/office/drawing/2014/main" val="1717793877"/>
                    </a:ext>
                  </a:extLst>
                </a:gridCol>
                <a:gridCol w="576072">
                  <a:extLst>
                    <a:ext uri="{9D8B030D-6E8A-4147-A177-3AD203B41FA5}">
                      <a16:colId xmlns:a16="http://schemas.microsoft.com/office/drawing/2014/main" val="3967143206"/>
                    </a:ext>
                  </a:extLst>
                </a:gridCol>
                <a:gridCol w="493776">
                  <a:extLst>
                    <a:ext uri="{9D8B030D-6E8A-4147-A177-3AD203B41FA5}">
                      <a16:colId xmlns:a16="http://schemas.microsoft.com/office/drawing/2014/main" val="1515906701"/>
                    </a:ext>
                  </a:extLst>
                </a:gridCol>
                <a:gridCol w="576072">
                  <a:extLst>
                    <a:ext uri="{9D8B030D-6E8A-4147-A177-3AD203B41FA5}">
                      <a16:colId xmlns:a16="http://schemas.microsoft.com/office/drawing/2014/main" val="2712700954"/>
                    </a:ext>
                  </a:extLst>
                </a:gridCol>
                <a:gridCol w="576072">
                  <a:extLst>
                    <a:ext uri="{9D8B030D-6E8A-4147-A177-3AD203B41FA5}">
                      <a16:colId xmlns:a16="http://schemas.microsoft.com/office/drawing/2014/main" val="1893190445"/>
                    </a:ext>
                  </a:extLst>
                </a:gridCol>
                <a:gridCol w="576072">
                  <a:extLst>
                    <a:ext uri="{9D8B030D-6E8A-4147-A177-3AD203B41FA5}">
                      <a16:colId xmlns:a16="http://schemas.microsoft.com/office/drawing/2014/main" val="3802329081"/>
                    </a:ext>
                  </a:extLst>
                </a:gridCol>
                <a:gridCol w="576072">
                  <a:extLst>
                    <a:ext uri="{9D8B030D-6E8A-4147-A177-3AD203B41FA5}">
                      <a16:colId xmlns:a16="http://schemas.microsoft.com/office/drawing/2014/main" val="645158436"/>
                    </a:ext>
                  </a:extLst>
                </a:gridCol>
                <a:gridCol w="576072">
                  <a:extLst>
                    <a:ext uri="{9D8B030D-6E8A-4147-A177-3AD203B41FA5}">
                      <a16:colId xmlns:a16="http://schemas.microsoft.com/office/drawing/2014/main" val="443796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1082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- 2021-09-10 10:30:06</a:t>
                      </a:r>
                      <a:r>
                        <a:rPr kumimoji="0" lang="en-US" sz="1000" b="0" i="0" u="none" strike="noStrike" kern="1200" cap="none" spc="0" normalizeH="0" baseline="0" noProof="0">
                          <a:ln>
                            <a:noFill/>
                          </a:ln>
                          <a:solidFill>
                            <a:prstClr val="black"/>
                          </a:solidFill>
                          <a:effectLst/>
                          <a:uLnTx/>
                          <a:uFillTx/>
                          <a:latin typeface="+mn-lt"/>
                          <a:ea typeface="+mn-ea"/>
                          <a:cs typeface="+mn-cs"/>
                        </a:rPr>
                        <a:t>
 Buttercup memandang serius kualiti, rasa dan aroma yang dihasilkan. Jadi, kami ingin mengucapkan terima kasih atas sokongan berterusan anda selama ini! ❤
“Saya amat berpuas hati dengan Buttercup kerana kualitinya yang masih sama dari zaman mula-mula saya menggunakan Buttercup”
- Cahaya Aynee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3105759227"/>
                  </a:ext>
                </a:extLst>
              </a:tr>
            </a:tbl>
          </a:graphicData>
        </a:graphic>
      </p:graphicFrame>
      <p:sp>
        <p:nvSpPr>
          <p:cNvPr id="4" name="Text Placeholder 3">
            <a:extLst>
              <a:ext uri="{FF2B5EF4-FFF2-40B4-BE49-F238E27FC236}">
                <a16:creationId xmlns:a16="http://schemas.microsoft.com/office/drawing/2014/main" id="{52ADF2FE-E5A3-46F4-B946-FF26F1C09F3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28644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CA9B-2614-4585-996C-554C500FABF4}"/>
              </a:ext>
            </a:extLst>
          </p:cNvPr>
          <p:cNvSpPr>
            <a:spLocks noGrp="1"/>
          </p:cNvSpPr>
          <p:nvPr>
            <p:ph type="title"/>
          </p:nvPr>
        </p:nvSpPr>
        <p:spPr/>
        <p:txBody>
          <a:bodyPr/>
          <a:lstStyle/>
          <a:p>
            <a:r>
              <a:rPr lang="en-US"/>
              <a:t>Facebook Facebook FB - Own Posts Table I-Rate (Insights)  | Buttercup Malaysia - 15 of 22</a:t>
            </a:r>
          </a:p>
        </p:txBody>
      </p:sp>
      <p:graphicFrame>
        <p:nvGraphicFramePr>
          <p:cNvPr id="5" name="Table Placeholder 4">
            <a:extLst>
              <a:ext uri="{FF2B5EF4-FFF2-40B4-BE49-F238E27FC236}">
                <a16:creationId xmlns:a16="http://schemas.microsoft.com/office/drawing/2014/main" id="{F55CF8E9-2753-4A2F-AB20-F0F75716B942}"/>
              </a:ext>
            </a:extLst>
          </p:cNvPr>
          <p:cNvGraphicFramePr>
            <a:graphicFrameLocks noGrp="1"/>
          </p:cNvGraphicFramePr>
          <p:nvPr>
            <p:ph type="tbl" sz="quarter" idx="13"/>
            <p:extLst>
              <p:ext uri="{D42A27DB-BD31-4B8C-83A1-F6EECF244321}">
                <p14:modId xmlns:p14="http://schemas.microsoft.com/office/powerpoint/2010/main" val="605675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50859206"/>
                    </a:ext>
                  </a:extLst>
                </a:gridCol>
                <a:gridCol w="740664">
                  <a:extLst>
                    <a:ext uri="{9D8B030D-6E8A-4147-A177-3AD203B41FA5}">
                      <a16:colId xmlns:a16="http://schemas.microsoft.com/office/drawing/2014/main" val="2558535500"/>
                    </a:ext>
                  </a:extLst>
                </a:gridCol>
                <a:gridCol w="740664">
                  <a:extLst>
                    <a:ext uri="{9D8B030D-6E8A-4147-A177-3AD203B41FA5}">
                      <a16:colId xmlns:a16="http://schemas.microsoft.com/office/drawing/2014/main" val="1103564021"/>
                    </a:ext>
                  </a:extLst>
                </a:gridCol>
                <a:gridCol w="576072">
                  <a:extLst>
                    <a:ext uri="{9D8B030D-6E8A-4147-A177-3AD203B41FA5}">
                      <a16:colId xmlns:a16="http://schemas.microsoft.com/office/drawing/2014/main" val="2109803156"/>
                    </a:ext>
                  </a:extLst>
                </a:gridCol>
                <a:gridCol w="576072">
                  <a:extLst>
                    <a:ext uri="{9D8B030D-6E8A-4147-A177-3AD203B41FA5}">
                      <a16:colId xmlns:a16="http://schemas.microsoft.com/office/drawing/2014/main" val="1761922161"/>
                    </a:ext>
                  </a:extLst>
                </a:gridCol>
                <a:gridCol w="493776">
                  <a:extLst>
                    <a:ext uri="{9D8B030D-6E8A-4147-A177-3AD203B41FA5}">
                      <a16:colId xmlns:a16="http://schemas.microsoft.com/office/drawing/2014/main" val="2836783636"/>
                    </a:ext>
                  </a:extLst>
                </a:gridCol>
                <a:gridCol w="576072">
                  <a:extLst>
                    <a:ext uri="{9D8B030D-6E8A-4147-A177-3AD203B41FA5}">
                      <a16:colId xmlns:a16="http://schemas.microsoft.com/office/drawing/2014/main" val="961804222"/>
                    </a:ext>
                  </a:extLst>
                </a:gridCol>
                <a:gridCol w="576072">
                  <a:extLst>
                    <a:ext uri="{9D8B030D-6E8A-4147-A177-3AD203B41FA5}">
                      <a16:colId xmlns:a16="http://schemas.microsoft.com/office/drawing/2014/main" val="704795018"/>
                    </a:ext>
                  </a:extLst>
                </a:gridCol>
                <a:gridCol w="576072">
                  <a:extLst>
                    <a:ext uri="{9D8B030D-6E8A-4147-A177-3AD203B41FA5}">
                      <a16:colId xmlns:a16="http://schemas.microsoft.com/office/drawing/2014/main" val="1711788610"/>
                    </a:ext>
                  </a:extLst>
                </a:gridCol>
                <a:gridCol w="576072">
                  <a:extLst>
                    <a:ext uri="{9D8B030D-6E8A-4147-A177-3AD203B41FA5}">
                      <a16:colId xmlns:a16="http://schemas.microsoft.com/office/drawing/2014/main" val="1316745089"/>
                    </a:ext>
                  </a:extLst>
                </a:gridCol>
                <a:gridCol w="576072">
                  <a:extLst>
                    <a:ext uri="{9D8B030D-6E8A-4147-A177-3AD203B41FA5}">
                      <a16:colId xmlns:a16="http://schemas.microsoft.com/office/drawing/2014/main" val="3154578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3641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- 2021-09-08 19:50:50</a:t>
                      </a:r>
                      <a:r>
                        <a:rPr kumimoji="0" lang="en-US" sz="1000" b="0" i="0" u="none" strike="noStrike" kern="1200" cap="none" spc="0" normalizeH="0" baseline="0" noProof="0">
                          <a:ln>
                            <a:noFill/>
                          </a:ln>
                          <a:solidFill>
                            <a:prstClr val="black"/>
                          </a:solidFill>
                          <a:effectLst/>
                          <a:uLnTx/>
                          <a:uFillTx/>
                          <a:latin typeface="+mn-lt"/>
                          <a:ea typeface="+mn-ea"/>
                          <a:cs typeface="+mn-cs"/>
                        </a:rPr>
                        <a:t>
 🎉 Wohoo! Kembali lagi kita untuk jualan Buttercup Lazada 9.9!
Dapatkan produk Buttercup, jenama No.1 Malaysia dengan diskaun sehingga 33%! 🎉😱
Jimat lebih dengan penghantaran PERCUMA sekiranya anda membeli produk Buttercup bernilai RM50 dan ke atas! Jangan lepaskan peluang ini sementara stok masih ada! 
Add to cart sekarang dan check out pada 9.9! 👉 https://bit.ly/ButtercupMYLazada
Promosi hanya sah pada 9 - 11 September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extLst>
                  <a:ext uri="{0D108BD9-81ED-4DB2-BD59-A6C34878D82A}">
                    <a16:rowId xmlns:a16="http://schemas.microsoft.com/office/drawing/2014/main" val="970593577"/>
                  </a:ext>
                </a:extLst>
              </a:tr>
            </a:tbl>
          </a:graphicData>
        </a:graphic>
      </p:graphicFrame>
      <p:sp>
        <p:nvSpPr>
          <p:cNvPr id="4" name="Text Placeholder 3">
            <a:extLst>
              <a:ext uri="{FF2B5EF4-FFF2-40B4-BE49-F238E27FC236}">
                <a16:creationId xmlns:a16="http://schemas.microsoft.com/office/drawing/2014/main" id="{D8C6E7C7-68A0-4E08-801E-4741FC34430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50335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F1C3A-31A4-4DA2-9C24-F13584708D22}"/>
              </a:ext>
            </a:extLst>
          </p:cNvPr>
          <p:cNvSpPr>
            <a:spLocks noGrp="1"/>
          </p:cNvSpPr>
          <p:nvPr>
            <p:ph type="title"/>
          </p:nvPr>
        </p:nvSpPr>
        <p:spPr/>
        <p:txBody>
          <a:bodyPr/>
          <a:lstStyle/>
          <a:p>
            <a:r>
              <a:rPr lang="en-US"/>
              <a:t>Facebook Facebook FB - Own Posts Table I-Rate (Insights)  | Buttercup Malaysia - 16 of 22</a:t>
            </a:r>
          </a:p>
        </p:txBody>
      </p:sp>
      <p:graphicFrame>
        <p:nvGraphicFramePr>
          <p:cNvPr id="5" name="Table Placeholder 4">
            <a:extLst>
              <a:ext uri="{FF2B5EF4-FFF2-40B4-BE49-F238E27FC236}">
                <a16:creationId xmlns:a16="http://schemas.microsoft.com/office/drawing/2014/main" id="{EC4D9923-DBD0-4009-9592-9C0C1C20EBA3}"/>
              </a:ext>
            </a:extLst>
          </p:cNvPr>
          <p:cNvGraphicFramePr>
            <a:graphicFrameLocks noGrp="1"/>
          </p:cNvGraphicFramePr>
          <p:nvPr>
            <p:ph type="tbl" sz="quarter" idx="13"/>
            <p:extLst>
              <p:ext uri="{D42A27DB-BD31-4B8C-83A1-F6EECF244321}">
                <p14:modId xmlns:p14="http://schemas.microsoft.com/office/powerpoint/2010/main" val="346010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57616632"/>
                    </a:ext>
                  </a:extLst>
                </a:gridCol>
                <a:gridCol w="740664">
                  <a:extLst>
                    <a:ext uri="{9D8B030D-6E8A-4147-A177-3AD203B41FA5}">
                      <a16:colId xmlns:a16="http://schemas.microsoft.com/office/drawing/2014/main" val="2883137354"/>
                    </a:ext>
                  </a:extLst>
                </a:gridCol>
                <a:gridCol w="740664">
                  <a:extLst>
                    <a:ext uri="{9D8B030D-6E8A-4147-A177-3AD203B41FA5}">
                      <a16:colId xmlns:a16="http://schemas.microsoft.com/office/drawing/2014/main" val="284826076"/>
                    </a:ext>
                  </a:extLst>
                </a:gridCol>
                <a:gridCol w="576072">
                  <a:extLst>
                    <a:ext uri="{9D8B030D-6E8A-4147-A177-3AD203B41FA5}">
                      <a16:colId xmlns:a16="http://schemas.microsoft.com/office/drawing/2014/main" val="2721066900"/>
                    </a:ext>
                  </a:extLst>
                </a:gridCol>
                <a:gridCol w="576072">
                  <a:extLst>
                    <a:ext uri="{9D8B030D-6E8A-4147-A177-3AD203B41FA5}">
                      <a16:colId xmlns:a16="http://schemas.microsoft.com/office/drawing/2014/main" val="1703833085"/>
                    </a:ext>
                  </a:extLst>
                </a:gridCol>
                <a:gridCol w="493776">
                  <a:extLst>
                    <a:ext uri="{9D8B030D-6E8A-4147-A177-3AD203B41FA5}">
                      <a16:colId xmlns:a16="http://schemas.microsoft.com/office/drawing/2014/main" val="3046447402"/>
                    </a:ext>
                  </a:extLst>
                </a:gridCol>
                <a:gridCol w="576072">
                  <a:extLst>
                    <a:ext uri="{9D8B030D-6E8A-4147-A177-3AD203B41FA5}">
                      <a16:colId xmlns:a16="http://schemas.microsoft.com/office/drawing/2014/main" val="3114484358"/>
                    </a:ext>
                  </a:extLst>
                </a:gridCol>
                <a:gridCol w="576072">
                  <a:extLst>
                    <a:ext uri="{9D8B030D-6E8A-4147-A177-3AD203B41FA5}">
                      <a16:colId xmlns:a16="http://schemas.microsoft.com/office/drawing/2014/main" val="2128137843"/>
                    </a:ext>
                  </a:extLst>
                </a:gridCol>
                <a:gridCol w="576072">
                  <a:extLst>
                    <a:ext uri="{9D8B030D-6E8A-4147-A177-3AD203B41FA5}">
                      <a16:colId xmlns:a16="http://schemas.microsoft.com/office/drawing/2014/main" val="3832906339"/>
                    </a:ext>
                  </a:extLst>
                </a:gridCol>
                <a:gridCol w="576072">
                  <a:extLst>
                    <a:ext uri="{9D8B030D-6E8A-4147-A177-3AD203B41FA5}">
                      <a16:colId xmlns:a16="http://schemas.microsoft.com/office/drawing/2014/main" val="871307538"/>
                    </a:ext>
                  </a:extLst>
                </a:gridCol>
                <a:gridCol w="576072">
                  <a:extLst>
                    <a:ext uri="{9D8B030D-6E8A-4147-A177-3AD203B41FA5}">
                      <a16:colId xmlns:a16="http://schemas.microsoft.com/office/drawing/2014/main" val="471605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1189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- 2021-09-08 11:00:16</a:t>
                      </a:r>
                      <a:r>
                        <a:rPr kumimoji="0" lang="en-US" sz="1000" b="0" i="0" u="none" strike="noStrike" kern="1200" cap="none" spc="0" normalizeH="0" baseline="0" noProof="0">
                          <a:ln>
                            <a:noFill/>
                          </a:ln>
                          <a:solidFill>
                            <a:prstClr val="black"/>
                          </a:solidFill>
                          <a:effectLst/>
                          <a:uLnTx/>
                          <a:uFillTx/>
                          <a:latin typeface="+mn-lt"/>
                          <a:ea typeface="+mn-ea"/>
                          <a:cs typeface="+mn-cs"/>
                        </a:rPr>
                        <a:t>
 Apakah peranan memasak anda di rumah? Kongsikan dengan Buttercup dalam ruangan komen di bawah!
Jika anda mempunyai teman memasak di rumah, tag mereka juga!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955690730"/>
                  </a:ext>
                </a:extLst>
              </a:tr>
            </a:tbl>
          </a:graphicData>
        </a:graphic>
      </p:graphicFrame>
      <p:sp>
        <p:nvSpPr>
          <p:cNvPr id="4" name="Text Placeholder 3">
            <a:extLst>
              <a:ext uri="{FF2B5EF4-FFF2-40B4-BE49-F238E27FC236}">
                <a16:creationId xmlns:a16="http://schemas.microsoft.com/office/drawing/2014/main" id="{E4F225D4-C4B4-48B4-92CB-61EB162ADD7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60222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8F84B-D7FB-49C6-8C4A-04B7319DF7BA}"/>
              </a:ext>
            </a:extLst>
          </p:cNvPr>
          <p:cNvSpPr>
            <a:spLocks noGrp="1"/>
          </p:cNvSpPr>
          <p:nvPr>
            <p:ph type="title"/>
          </p:nvPr>
        </p:nvSpPr>
        <p:spPr/>
        <p:txBody>
          <a:bodyPr/>
          <a:lstStyle/>
          <a:p>
            <a:r>
              <a:rPr lang="en-US"/>
              <a:t>Facebook Facebook FB - Own Posts Table I-Rate (Insights)  | Buttercup Malaysia - 17 of 22</a:t>
            </a:r>
          </a:p>
        </p:txBody>
      </p:sp>
      <p:graphicFrame>
        <p:nvGraphicFramePr>
          <p:cNvPr id="5" name="Table Placeholder 4">
            <a:extLst>
              <a:ext uri="{FF2B5EF4-FFF2-40B4-BE49-F238E27FC236}">
                <a16:creationId xmlns:a16="http://schemas.microsoft.com/office/drawing/2014/main" id="{DC5E3E56-B972-41FC-979E-6A4156B8FF16}"/>
              </a:ext>
            </a:extLst>
          </p:cNvPr>
          <p:cNvGraphicFramePr>
            <a:graphicFrameLocks noGrp="1"/>
          </p:cNvGraphicFramePr>
          <p:nvPr>
            <p:ph type="tbl" sz="quarter" idx="13"/>
            <p:extLst>
              <p:ext uri="{D42A27DB-BD31-4B8C-83A1-F6EECF244321}">
                <p14:modId xmlns:p14="http://schemas.microsoft.com/office/powerpoint/2010/main" val="245767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95750904"/>
                    </a:ext>
                  </a:extLst>
                </a:gridCol>
                <a:gridCol w="740664">
                  <a:extLst>
                    <a:ext uri="{9D8B030D-6E8A-4147-A177-3AD203B41FA5}">
                      <a16:colId xmlns:a16="http://schemas.microsoft.com/office/drawing/2014/main" val="3877389700"/>
                    </a:ext>
                  </a:extLst>
                </a:gridCol>
                <a:gridCol w="740664">
                  <a:extLst>
                    <a:ext uri="{9D8B030D-6E8A-4147-A177-3AD203B41FA5}">
                      <a16:colId xmlns:a16="http://schemas.microsoft.com/office/drawing/2014/main" val="1071332872"/>
                    </a:ext>
                  </a:extLst>
                </a:gridCol>
                <a:gridCol w="576072">
                  <a:extLst>
                    <a:ext uri="{9D8B030D-6E8A-4147-A177-3AD203B41FA5}">
                      <a16:colId xmlns:a16="http://schemas.microsoft.com/office/drawing/2014/main" val="3117371538"/>
                    </a:ext>
                  </a:extLst>
                </a:gridCol>
                <a:gridCol w="576072">
                  <a:extLst>
                    <a:ext uri="{9D8B030D-6E8A-4147-A177-3AD203B41FA5}">
                      <a16:colId xmlns:a16="http://schemas.microsoft.com/office/drawing/2014/main" val="3878779561"/>
                    </a:ext>
                  </a:extLst>
                </a:gridCol>
                <a:gridCol w="493776">
                  <a:extLst>
                    <a:ext uri="{9D8B030D-6E8A-4147-A177-3AD203B41FA5}">
                      <a16:colId xmlns:a16="http://schemas.microsoft.com/office/drawing/2014/main" val="4103188413"/>
                    </a:ext>
                  </a:extLst>
                </a:gridCol>
                <a:gridCol w="576072">
                  <a:extLst>
                    <a:ext uri="{9D8B030D-6E8A-4147-A177-3AD203B41FA5}">
                      <a16:colId xmlns:a16="http://schemas.microsoft.com/office/drawing/2014/main" val="278365934"/>
                    </a:ext>
                  </a:extLst>
                </a:gridCol>
                <a:gridCol w="576072">
                  <a:extLst>
                    <a:ext uri="{9D8B030D-6E8A-4147-A177-3AD203B41FA5}">
                      <a16:colId xmlns:a16="http://schemas.microsoft.com/office/drawing/2014/main" val="3284859864"/>
                    </a:ext>
                  </a:extLst>
                </a:gridCol>
                <a:gridCol w="576072">
                  <a:extLst>
                    <a:ext uri="{9D8B030D-6E8A-4147-A177-3AD203B41FA5}">
                      <a16:colId xmlns:a16="http://schemas.microsoft.com/office/drawing/2014/main" val="3390414521"/>
                    </a:ext>
                  </a:extLst>
                </a:gridCol>
                <a:gridCol w="576072">
                  <a:extLst>
                    <a:ext uri="{9D8B030D-6E8A-4147-A177-3AD203B41FA5}">
                      <a16:colId xmlns:a16="http://schemas.microsoft.com/office/drawing/2014/main" val="3911278472"/>
                    </a:ext>
                  </a:extLst>
                </a:gridCol>
                <a:gridCol w="576072">
                  <a:extLst>
                    <a:ext uri="{9D8B030D-6E8A-4147-A177-3AD203B41FA5}">
                      <a16:colId xmlns:a16="http://schemas.microsoft.com/office/drawing/2014/main" val="3245201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0233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- 2021-09-06 10:00:24</a:t>
                      </a:r>
                      <a:r>
                        <a:rPr kumimoji="0" lang="en-US" sz="1000" b="0" i="0" u="none" strike="noStrike" kern="1200" cap="none" spc="0" normalizeH="0" baseline="0" noProof="0">
                          <a:ln>
                            <a:noFill/>
                          </a:ln>
                          <a:solidFill>
                            <a:prstClr val="black"/>
                          </a:solidFill>
                          <a:effectLst/>
                          <a:uLnTx/>
                          <a:uFillTx/>
                          <a:latin typeface="+mn-lt"/>
                          <a:ea typeface="+mn-ea"/>
                          <a:cs typeface="+mn-cs"/>
                        </a:rPr>
                        <a:t>
 The ALL-NEW Buttercup Luxury Spread Salted Portion has arrived in stores for your everyday use! 😍
Jom Buttercup share satu resipi roti bakar menggunakan Buttercup portion ini. Tak ada toaster pun tak apa, sebab Buttercup akan menggunakan oven ;)  
Yang mana tercari-cari dekat mana nak dapatkan Buttercup portion, ni Buttercup listkan store yang available: Giant, Mydin, BSC Fine Foods, OTK Pasaraya, Village Grocer, TF Value-Mart dan Ben Independent Grocer (B.I.G)
#ResipiButtercup #SedapDenganButtercup #HomemadeWithLove
Roti Bakar Madu Buttercup 
Bahan-bahan: 
4 Buttercup Luxury Spread Portion 
4 keping roti 
1 Baking sheet
4 sudu besar madu 
Arahan: 
1. Panaskan oven pada suhu 180°C dan pastikan rak berada di tengah. 
2. Alaskan baking tray anda dengan baking sheet dan pastikan roti anda tidak bertindih antara satu sama lain. Ini untuk memastikan roti akan dibakar sama rata. 
3. Masukkan tray ke dalam oven dan bakar selama 5 minit. Kemudian, terbalikkan roti dan bakar lagi selama 5 minit. 
4. Keluarkan roti dari oven dan letakkan Buttercup Luxury Spread Portion di tengah dan taburkan dengan madu pilihan anda. 
Siap! Boleh share and enjoy roti bakar ini seisi keluarga! 
Sumber: https://insanelygoodrecipes.com/how-to-toast-bread-in-the-oven/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2322179185"/>
                  </a:ext>
                </a:extLst>
              </a:tr>
            </a:tbl>
          </a:graphicData>
        </a:graphic>
      </p:graphicFrame>
      <p:sp>
        <p:nvSpPr>
          <p:cNvPr id="4" name="Text Placeholder 3">
            <a:extLst>
              <a:ext uri="{FF2B5EF4-FFF2-40B4-BE49-F238E27FC236}">
                <a16:creationId xmlns:a16="http://schemas.microsoft.com/office/drawing/2014/main" id="{364EC282-00E9-48C5-A614-86EA13DCE55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62676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0ED52-6603-48F9-B761-A9E024E7B978}"/>
              </a:ext>
            </a:extLst>
          </p:cNvPr>
          <p:cNvSpPr>
            <a:spLocks noGrp="1"/>
          </p:cNvSpPr>
          <p:nvPr>
            <p:ph type="title"/>
          </p:nvPr>
        </p:nvSpPr>
        <p:spPr/>
        <p:txBody>
          <a:bodyPr/>
          <a:lstStyle/>
          <a:p>
            <a:r>
              <a:rPr lang="en-US"/>
              <a:t>Facebook Facebook FB - Own Posts Table I-Rate (Insights)  | Buttercup Malaysia - 18 of 22</a:t>
            </a:r>
          </a:p>
        </p:txBody>
      </p:sp>
      <p:graphicFrame>
        <p:nvGraphicFramePr>
          <p:cNvPr id="5" name="Table Placeholder 4">
            <a:extLst>
              <a:ext uri="{FF2B5EF4-FFF2-40B4-BE49-F238E27FC236}">
                <a16:creationId xmlns:a16="http://schemas.microsoft.com/office/drawing/2014/main" id="{32ED7011-4F8F-41F6-87AC-82414EBC9087}"/>
              </a:ext>
            </a:extLst>
          </p:cNvPr>
          <p:cNvGraphicFramePr>
            <a:graphicFrameLocks noGrp="1"/>
          </p:cNvGraphicFramePr>
          <p:nvPr>
            <p:ph type="tbl" sz="quarter" idx="13"/>
            <p:extLst>
              <p:ext uri="{D42A27DB-BD31-4B8C-83A1-F6EECF244321}">
                <p14:modId xmlns:p14="http://schemas.microsoft.com/office/powerpoint/2010/main" val="3099277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87998690"/>
                    </a:ext>
                  </a:extLst>
                </a:gridCol>
                <a:gridCol w="740664">
                  <a:extLst>
                    <a:ext uri="{9D8B030D-6E8A-4147-A177-3AD203B41FA5}">
                      <a16:colId xmlns:a16="http://schemas.microsoft.com/office/drawing/2014/main" val="337986076"/>
                    </a:ext>
                  </a:extLst>
                </a:gridCol>
                <a:gridCol w="740664">
                  <a:extLst>
                    <a:ext uri="{9D8B030D-6E8A-4147-A177-3AD203B41FA5}">
                      <a16:colId xmlns:a16="http://schemas.microsoft.com/office/drawing/2014/main" val="3811197566"/>
                    </a:ext>
                  </a:extLst>
                </a:gridCol>
                <a:gridCol w="576072">
                  <a:extLst>
                    <a:ext uri="{9D8B030D-6E8A-4147-A177-3AD203B41FA5}">
                      <a16:colId xmlns:a16="http://schemas.microsoft.com/office/drawing/2014/main" val="1353528625"/>
                    </a:ext>
                  </a:extLst>
                </a:gridCol>
                <a:gridCol w="576072">
                  <a:extLst>
                    <a:ext uri="{9D8B030D-6E8A-4147-A177-3AD203B41FA5}">
                      <a16:colId xmlns:a16="http://schemas.microsoft.com/office/drawing/2014/main" val="251495379"/>
                    </a:ext>
                  </a:extLst>
                </a:gridCol>
                <a:gridCol w="493776">
                  <a:extLst>
                    <a:ext uri="{9D8B030D-6E8A-4147-A177-3AD203B41FA5}">
                      <a16:colId xmlns:a16="http://schemas.microsoft.com/office/drawing/2014/main" val="949422779"/>
                    </a:ext>
                  </a:extLst>
                </a:gridCol>
                <a:gridCol w="576072">
                  <a:extLst>
                    <a:ext uri="{9D8B030D-6E8A-4147-A177-3AD203B41FA5}">
                      <a16:colId xmlns:a16="http://schemas.microsoft.com/office/drawing/2014/main" val="82269709"/>
                    </a:ext>
                  </a:extLst>
                </a:gridCol>
                <a:gridCol w="576072">
                  <a:extLst>
                    <a:ext uri="{9D8B030D-6E8A-4147-A177-3AD203B41FA5}">
                      <a16:colId xmlns:a16="http://schemas.microsoft.com/office/drawing/2014/main" val="422997863"/>
                    </a:ext>
                  </a:extLst>
                </a:gridCol>
                <a:gridCol w="576072">
                  <a:extLst>
                    <a:ext uri="{9D8B030D-6E8A-4147-A177-3AD203B41FA5}">
                      <a16:colId xmlns:a16="http://schemas.microsoft.com/office/drawing/2014/main" val="2631519040"/>
                    </a:ext>
                  </a:extLst>
                </a:gridCol>
                <a:gridCol w="576072">
                  <a:extLst>
                    <a:ext uri="{9D8B030D-6E8A-4147-A177-3AD203B41FA5}">
                      <a16:colId xmlns:a16="http://schemas.microsoft.com/office/drawing/2014/main" val="1760658266"/>
                    </a:ext>
                  </a:extLst>
                </a:gridCol>
                <a:gridCol w="576072">
                  <a:extLst>
                    <a:ext uri="{9D8B030D-6E8A-4147-A177-3AD203B41FA5}">
                      <a16:colId xmlns:a16="http://schemas.microsoft.com/office/drawing/2014/main" val="349608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1168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Tangkap dan Menang! 
Tangkap Buttercup dengan tepat dan berpeluang untuk memenangi hadiah menarik! 
Anda hanya perlu ikuti langkah mudah ini:
1. Tangkap Buttercup pada masa yang tepat dan hantarkan screenshot anda di ruangan komen.
2. LIKE Facebook Buttercup dan SHARE peraduan ini.
4. Tag 5 rakan-rakan anda! 
Mudah kan? 
Hanya 3 pemenang bertuah yang akan dipilih untuk memenangi Luminarc Soup Plate bernilai RM45. Jangan lepaskan peluang anda! 
Peraduan tamat pada: 12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extLst>
                  <a:ext uri="{0D108BD9-81ED-4DB2-BD59-A6C34878D82A}">
                    <a16:rowId xmlns:a16="http://schemas.microsoft.com/office/drawing/2014/main" val="4290314423"/>
                  </a:ext>
                </a:extLst>
              </a:tr>
            </a:tbl>
          </a:graphicData>
        </a:graphic>
      </p:graphicFrame>
      <p:sp>
        <p:nvSpPr>
          <p:cNvPr id="4" name="Text Placeholder 3">
            <a:extLst>
              <a:ext uri="{FF2B5EF4-FFF2-40B4-BE49-F238E27FC236}">
                <a16:creationId xmlns:a16="http://schemas.microsoft.com/office/drawing/2014/main" id="{16FB399E-3D6E-42E4-A907-06F3124EA91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572445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39FC-0E15-43FE-A8E6-E8ADA968D31D}"/>
              </a:ext>
            </a:extLst>
          </p:cNvPr>
          <p:cNvSpPr>
            <a:spLocks noGrp="1"/>
          </p:cNvSpPr>
          <p:nvPr>
            <p:ph type="title"/>
          </p:nvPr>
        </p:nvSpPr>
        <p:spPr/>
        <p:txBody>
          <a:bodyPr/>
          <a:lstStyle/>
          <a:p>
            <a:r>
              <a:rPr lang="en-US"/>
              <a:t>Facebook Facebook FB - Own Posts Table I-Rate (Insights)  | Buttercup Malaysia - 19 of 22</a:t>
            </a:r>
          </a:p>
        </p:txBody>
      </p:sp>
      <p:graphicFrame>
        <p:nvGraphicFramePr>
          <p:cNvPr id="5" name="Table Placeholder 4">
            <a:extLst>
              <a:ext uri="{FF2B5EF4-FFF2-40B4-BE49-F238E27FC236}">
                <a16:creationId xmlns:a16="http://schemas.microsoft.com/office/drawing/2014/main" id="{7CEA0AF3-813A-40E5-AD5F-9F8EB2D12D35}"/>
              </a:ext>
            </a:extLst>
          </p:cNvPr>
          <p:cNvGraphicFramePr>
            <a:graphicFrameLocks noGrp="1"/>
          </p:cNvGraphicFramePr>
          <p:nvPr>
            <p:ph type="tbl" sz="quarter" idx="13"/>
            <p:extLst>
              <p:ext uri="{D42A27DB-BD31-4B8C-83A1-F6EECF244321}">
                <p14:modId xmlns:p14="http://schemas.microsoft.com/office/powerpoint/2010/main" val="3541796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19555790"/>
                    </a:ext>
                  </a:extLst>
                </a:gridCol>
                <a:gridCol w="740664">
                  <a:extLst>
                    <a:ext uri="{9D8B030D-6E8A-4147-A177-3AD203B41FA5}">
                      <a16:colId xmlns:a16="http://schemas.microsoft.com/office/drawing/2014/main" val="2898385320"/>
                    </a:ext>
                  </a:extLst>
                </a:gridCol>
                <a:gridCol w="740664">
                  <a:extLst>
                    <a:ext uri="{9D8B030D-6E8A-4147-A177-3AD203B41FA5}">
                      <a16:colId xmlns:a16="http://schemas.microsoft.com/office/drawing/2014/main" val="3372994472"/>
                    </a:ext>
                  </a:extLst>
                </a:gridCol>
                <a:gridCol w="576072">
                  <a:extLst>
                    <a:ext uri="{9D8B030D-6E8A-4147-A177-3AD203B41FA5}">
                      <a16:colId xmlns:a16="http://schemas.microsoft.com/office/drawing/2014/main" val="871568663"/>
                    </a:ext>
                  </a:extLst>
                </a:gridCol>
                <a:gridCol w="576072">
                  <a:extLst>
                    <a:ext uri="{9D8B030D-6E8A-4147-A177-3AD203B41FA5}">
                      <a16:colId xmlns:a16="http://schemas.microsoft.com/office/drawing/2014/main" val="2139586701"/>
                    </a:ext>
                  </a:extLst>
                </a:gridCol>
                <a:gridCol w="493776">
                  <a:extLst>
                    <a:ext uri="{9D8B030D-6E8A-4147-A177-3AD203B41FA5}">
                      <a16:colId xmlns:a16="http://schemas.microsoft.com/office/drawing/2014/main" val="3936611481"/>
                    </a:ext>
                  </a:extLst>
                </a:gridCol>
                <a:gridCol w="576072">
                  <a:extLst>
                    <a:ext uri="{9D8B030D-6E8A-4147-A177-3AD203B41FA5}">
                      <a16:colId xmlns:a16="http://schemas.microsoft.com/office/drawing/2014/main" val="279693330"/>
                    </a:ext>
                  </a:extLst>
                </a:gridCol>
                <a:gridCol w="576072">
                  <a:extLst>
                    <a:ext uri="{9D8B030D-6E8A-4147-A177-3AD203B41FA5}">
                      <a16:colId xmlns:a16="http://schemas.microsoft.com/office/drawing/2014/main" val="3564339220"/>
                    </a:ext>
                  </a:extLst>
                </a:gridCol>
                <a:gridCol w="576072">
                  <a:extLst>
                    <a:ext uri="{9D8B030D-6E8A-4147-A177-3AD203B41FA5}">
                      <a16:colId xmlns:a16="http://schemas.microsoft.com/office/drawing/2014/main" val="1610404554"/>
                    </a:ext>
                  </a:extLst>
                </a:gridCol>
                <a:gridCol w="576072">
                  <a:extLst>
                    <a:ext uri="{9D8B030D-6E8A-4147-A177-3AD203B41FA5}">
                      <a16:colId xmlns:a16="http://schemas.microsoft.com/office/drawing/2014/main" val="407921496"/>
                    </a:ext>
                  </a:extLst>
                </a:gridCol>
                <a:gridCol w="576072">
                  <a:extLst>
                    <a:ext uri="{9D8B030D-6E8A-4147-A177-3AD203B41FA5}">
                      <a16:colId xmlns:a16="http://schemas.microsoft.com/office/drawing/2014/main" val="1923886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4976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- 2021-09-02 10:30:09</a:t>
                      </a:r>
                      <a:r>
                        <a:rPr kumimoji="0" lang="en-US" sz="1000" b="0" i="0" u="none" strike="noStrike" kern="1200" cap="none" spc="0" normalizeH="0" baseline="0" noProof="0">
                          <a:ln>
                            <a:noFill/>
                          </a:ln>
                          <a:solidFill>
                            <a:prstClr val="black"/>
                          </a:solidFill>
                          <a:effectLst/>
                          <a:uLnTx/>
                          <a:uFillTx/>
                          <a:latin typeface="+mn-lt"/>
                          <a:ea typeface="+mn-ea"/>
                          <a:cs typeface="+mn-cs"/>
                        </a:rPr>
                        <a:t>
 Hari baru, tip yang baru! 
Pernahkah anda terfikir mengapa cip coklat anda selalu tenggelam ke bahagian bawah dan tersekat setelah mengadun? Ini tip untuk anda! Salutkannya cip coklat dengan tepung terdahulu sebelum diadun. Ini akan membantu untuk mengekalkan kedudukan cip coklat di dalam adunan anda dan mencegah daripada tenggelam. 
Cubalah dan beritahu Buttercup jika ianya menjadi! 
#TipButtercup
Source: https://tasty.co/article/jasminnahar/seriously-useful-baking-tips
Image source: https://cakewhiz.com/stop-chocolate-chips-sinking/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3947304497"/>
                  </a:ext>
                </a:extLst>
              </a:tr>
            </a:tbl>
          </a:graphicData>
        </a:graphic>
      </p:graphicFrame>
      <p:sp>
        <p:nvSpPr>
          <p:cNvPr id="4" name="Text Placeholder 3">
            <a:extLst>
              <a:ext uri="{FF2B5EF4-FFF2-40B4-BE49-F238E27FC236}">
                <a16:creationId xmlns:a16="http://schemas.microsoft.com/office/drawing/2014/main" id="{0008BA3D-F05D-4206-8C10-0D316A82A2C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058619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4A683-4F2C-43F1-A495-120E1296FE7C}"/>
              </a:ext>
            </a:extLst>
          </p:cNvPr>
          <p:cNvSpPr>
            <a:spLocks noGrp="1"/>
          </p:cNvSpPr>
          <p:nvPr>
            <p:ph type="title"/>
          </p:nvPr>
        </p:nvSpPr>
        <p:spPr/>
        <p:txBody>
          <a:bodyPr/>
          <a:lstStyle/>
          <a:p>
            <a:r>
              <a:rPr lang="en-US"/>
              <a:t>Facebook Facebook FB - Own Posts Table I-Rate (Insights)  | Buttercup Malaysia - 20 of 22</a:t>
            </a:r>
          </a:p>
        </p:txBody>
      </p:sp>
      <p:graphicFrame>
        <p:nvGraphicFramePr>
          <p:cNvPr id="5" name="Table Placeholder 4">
            <a:extLst>
              <a:ext uri="{FF2B5EF4-FFF2-40B4-BE49-F238E27FC236}">
                <a16:creationId xmlns:a16="http://schemas.microsoft.com/office/drawing/2014/main" id="{9E58101C-01BE-4022-92E2-50856E2449E2}"/>
              </a:ext>
            </a:extLst>
          </p:cNvPr>
          <p:cNvGraphicFramePr>
            <a:graphicFrameLocks noGrp="1"/>
          </p:cNvGraphicFramePr>
          <p:nvPr>
            <p:ph type="tbl" sz="quarter" idx="13"/>
            <p:extLst>
              <p:ext uri="{D42A27DB-BD31-4B8C-83A1-F6EECF244321}">
                <p14:modId xmlns:p14="http://schemas.microsoft.com/office/powerpoint/2010/main" val="29076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77538470"/>
                    </a:ext>
                  </a:extLst>
                </a:gridCol>
                <a:gridCol w="740664">
                  <a:extLst>
                    <a:ext uri="{9D8B030D-6E8A-4147-A177-3AD203B41FA5}">
                      <a16:colId xmlns:a16="http://schemas.microsoft.com/office/drawing/2014/main" val="2818024947"/>
                    </a:ext>
                  </a:extLst>
                </a:gridCol>
                <a:gridCol w="740664">
                  <a:extLst>
                    <a:ext uri="{9D8B030D-6E8A-4147-A177-3AD203B41FA5}">
                      <a16:colId xmlns:a16="http://schemas.microsoft.com/office/drawing/2014/main" val="1317667339"/>
                    </a:ext>
                  </a:extLst>
                </a:gridCol>
                <a:gridCol w="576072">
                  <a:extLst>
                    <a:ext uri="{9D8B030D-6E8A-4147-A177-3AD203B41FA5}">
                      <a16:colId xmlns:a16="http://schemas.microsoft.com/office/drawing/2014/main" val="1644314830"/>
                    </a:ext>
                  </a:extLst>
                </a:gridCol>
                <a:gridCol w="576072">
                  <a:extLst>
                    <a:ext uri="{9D8B030D-6E8A-4147-A177-3AD203B41FA5}">
                      <a16:colId xmlns:a16="http://schemas.microsoft.com/office/drawing/2014/main" val="3782073014"/>
                    </a:ext>
                  </a:extLst>
                </a:gridCol>
                <a:gridCol w="493776">
                  <a:extLst>
                    <a:ext uri="{9D8B030D-6E8A-4147-A177-3AD203B41FA5}">
                      <a16:colId xmlns:a16="http://schemas.microsoft.com/office/drawing/2014/main" val="250631118"/>
                    </a:ext>
                  </a:extLst>
                </a:gridCol>
                <a:gridCol w="576072">
                  <a:extLst>
                    <a:ext uri="{9D8B030D-6E8A-4147-A177-3AD203B41FA5}">
                      <a16:colId xmlns:a16="http://schemas.microsoft.com/office/drawing/2014/main" val="1547085370"/>
                    </a:ext>
                  </a:extLst>
                </a:gridCol>
                <a:gridCol w="576072">
                  <a:extLst>
                    <a:ext uri="{9D8B030D-6E8A-4147-A177-3AD203B41FA5}">
                      <a16:colId xmlns:a16="http://schemas.microsoft.com/office/drawing/2014/main" val="1905905721"/>
                    </a:ext>
                  </a:extLst>
                </a:gridCol>
                <a:gridCol w="576072">
                  <a:extLst>
                    <a:ext uri="{9D8B030D-6E8A-4147-A177-3AD203B41FA5}">
                      <a16:colId xmlns:a16="http://schemas.microsoft.com/office/drawing/2014/main" val="2333852758"/>
                    </a:ext>
                  </a:extLst>
                </a:gridCol>
                <a:gridCol w="576072">
                  <a:extLst>
                    <a:ext uri="{9D8B030D-6E8A-4147-A177-3AD203B41FA5}">
                      <a16:colId xmlns:a16="http://schemas.microsoft.com/office/drawing/2014/main" val="2942210696"/>
                    </a:ext>
                  </a:extLst>
                </a:gridCol>
                <a:gridCol w="576072">
                  <a:extLst>
                    <a:ext uri="{9D8B030D-6E8A-4147-A177-3AD203B41FA5}">
                      <a16:colId xmlns:a16="http://schemas.microsoft.com/office/drawing/2014/main" val="2011839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1658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11:10:54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23 Julai 2021.
Nur Akmal Hidayah 
Suraya Sue 
Ida Asmydar 
Kepada pemenang , sila hantarkan mesej Facebook kepada admin berserta maklumat di
bawah sebelum 10 September 2021 untuk menebus hadiah anda
Maklumatpemenang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extLst>
                  <a:ext uri="{0D108BD9-81ED-4DB2-BD59-A6C34878D82A}">
                    <a16:rowId xmlns:a16="http://schemas.microsoft.com/office/drawing/2014/main" val="2606124093"/>
                  </a:ext>
                </a:extLst>
              </a:tr>
            </a:tbl>
          </a:graphicData>
        </a:graphic>
      </p:graphicFrame>
      <p:sp>
        <p:nvSpPr>
          <p:cNvPr id="4" name="Text Placeholder 3">
            <a:extLst>
              <a:ext uri="{FF2B5EF4-FFF2-40B4-BE49-F238E27FC236}">
                <a16:creationId xmlns:a16="http://schemas.microsoft.com/office/drawing/2014/main" id="{68AE8E4C-EF6C-401C-A226-37E3DAD7175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618192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1CDE-0925-4BEA-B97E-5423D073F827}"/>
              </a:ext>
            </a:extLst>
          </p:cNvPr>
          <p:cNvSpPr>
            <a:spLocks noGrp="1"/>
          </p:cNvSpPr>
          <p:nvPr>
            <p:ph type="title"/>
          </p:nvPr>
        </p:nvSpPr>
        <p:spPr/>
        <p:txBody>
          <a:bodyPr/>
          <a:lstStyle/>
          <a:p>
            <a:r>
              <a:rPr lang="en-US"/>
              <a:t>Facebook Facebook FB - Own Posts Table I-Rate (Insights)  | Buttercup Malaysia - 21 of 22</a:t>
            </a:r>
          </a:p>
        </p:txBody>
      </p:sp>
      <p:graphicFrame>
        <p:nvGraphicFramePr>
          <p:cNvPr id="5" name="Table Placeholder 4">
            <a:extLst>
              <a:ext uri="{FF2B5EF4-FFF2-40B4-BE49-F238E27FC236}">
                <a16:creationId xmlns:a16="http://schemas.microsoft.com/office/drawing/2014/main" id="{A41F7BC7-D3CD-48EB-BFB1-7572F0A8ACA3}"/>
              </a:ext>
            </a:extLst>
          </p:cNvPr>
          <p:cNvGraphicFramePr>
            <a:graphicFrameLocks noGrp="1"/>
          </p:cNvGraphicFramePr>
          <p:nvPr>
            <p:ph type="tbl" sz="quarter" idx="13"/>
            <p:extLst>
              <p:ext uri="{D42A27DB-BD31-4B8C-83A1-F6EECF244321}">
                <p14:modId xmlns:p14="http://schemas.microsoft.com/office/powerpoint/2010/main" val="137118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88419421"/>
                    </a:ext>
                  </a:extLst>
                </a:gridCol>
                <a:gridCol w="740664">
                  <a:extLst>
                    <a:ext uri="{9D8B030D-6E8A-4147-A177-3AD203B41FA5}">
                      <a16:colId xmlns:a16="http://schemas.microsoft.com/office/drawing/2014/main" val="1138698144"/>
                    </a:ext>
                  </a:extLst>
                </a:gridCol>
                <a:gridCol w="740664">
                  <a:extLst>
                    <a:ext uri="{9D8B030D-6E8A-4147-A177-3AD203B41FA5}">
                      <a16:colId xmlns:a16="http://schemas.microsoft.com/office/drawing/2014/main" val="4204682540"/>
                    </a:ext>
                  </a:extLst>
                </a:gridCol>
                <a:gridCol w="576072">
                  <a:extLst>
                    <a:ext uri="{9D8B030D-6E8A-4147-A177-3AD203B41FA5}">
                      <a16:colId xmlns:a16="http://schemas.microsoft.com/office/drawing/2014/main" val="1514390117"/>
                    </a:ext>
                  </a:extLst>
                </a:gridCol>
                <a:gridCol w="576072">
                  <a:extLst>
                    <a:ext uri="{9D8B030D-6E8A-4147-A177-3AD203B41FA5}">
                      <a16:colId xmlns:a16="http://schemas.microsoft.com/office/drawing/2014/main" val="2138587260"/>
                    </a:ext>
                  </a:extLst>
                </a:gridCol>
                <a:gridCol w="493776">
                  <a:extLst>
                    <a:ext uri="{9D8B030D-6E8A-4147-A177-3AD203B41FA5}">
                      <a16:colId xmlns:a16="http://schemas.microsoft.com/office/drawing/2014/main" val="1107553791"/>
                    </a:ext>
                  </a:extLst>
                </a:gridCol>
                <a:gridCol w="576072">
                  <a:extLst>
                    <a:ext uri="{9D8B030D-6E8A-4147-A177-3AD203B41FA5}">
                      <a16:colId xmlns:a16="http://schemas.microsoft.com/office/drawing/2014/main" val="2272446033"/>
                    </a:ext>
                  </a:extLst>
                </a:gridCol>
                <a:gridCol w="576072">
                  <a:extLst>
                    <a:ext uri="{9D8B030D-6E8A-4147-A177-3AD203B41FA5}">
                      <a16:colId xmlns:a16="http://schemas.microsoft.com/office/drawing/2014/main" val="4192971215"/>
                    </a:ext>
                  </a:extLst>
                </a:gridCol>
                <a:gridCol w="576072">
                  <a:extLst>
                    <a:ext uri="{9D8B030D-6E8A-4147-A177-3AD203B41FA5}">
                      <a16:colId xmlns:a16="http://schemas.microsoft.com/office/drawing/2014/main" val="2816962415"/>
                    </a:ext>
                  </a:extLst>
                </a:gridCol>
                <a:gridCol w="576072">
                  <a:extLst>
                    <a:ext uri="{9D8B030D-6E8A-4147-A177-3AD203B41FA5}">
                      <a16:colId xmlns:a16="http://schemas.microsoft.com/office/drawing/2014/main" val="1593313156"/>
                    </a:ext>
                  </a:extLst>
                </a:gridCol>
                <a:gridCol w="576072">
                  <a:extLst>
                    <a:ext uri="{9D8B030D-6E8A-4147-A177-3AD203B41FA5}">
                      <a16:colId xmlns:a16="http://schemas.microsoft.com/office/drawing/2014/main" val="155276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0440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11:05:16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15 Julai 2021.
Khaty Zul 
Elleen Oh 
Rohimah Binti Usop 
Kepada pemenang , sila hantarkan mesej Facebook kepada admin berserta
maklumat di bawah sebelum 10 September 2021 untuk menebus hadiah anda
Maklumat pemenang
● Nama penuh
● 8 digit pertama nombor kad pengenalan
● Alamat rumah
● Alamat emel
● Nombor telefon
Bagi yang terlepas , jangan risau ,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524229280"/>
                  </a:ext>
                </a:extLst>
              </a:tr>
            </a:tbl>
          </a:graphicData>
        </a:graphic>
      </p:graphicFrame>
      <p:sp>
        <p:nvSpPr>
          <p:cNvPr id="4" name="Text Placeholder 3">
            <a:extLst>
              <a:ext uri="{FF2B5EF4-FFF2-40B4-BE49-F238E27FC236}">
                <a16:creationId xmlns:a16="http://schemas.microsoft.com/office/drawing/2014/main" id="{49B3BF6D-BD77-402C-B9DA-4E20F829E53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33439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A401E-6793-45AA-BF18-0C151676AC5C}"/>
              </a:ext>
            </a:extLst>
          </p:cNvPr>
          <p:cNvSpPr>
            <a:spLocks noGrp="1"/>
          </p:cNvSpPr>
          <p:nvPr>
            <p:ph type="title"/>
          </p:nvPr>
        </p:nvSpPr>
        <p:spPr/>
        <p:txBody>
          <a:bodyPr/>
          <a:lstStyle/>
          <a:p>
            <a:r>
              <a:rPr lang="en-US"/>
              <a:t>Facebook Facebook FB - Own Posts Table I-Rate (Insights)  | Buttercup Malaysia - 22 of 22</a:t>
            </a:r>
          </a:p>
        </p:txBody>
      </p:sp>
      <p:graphicFrame>
        <p:nvGraphicFramePr>
          <p:cNvPr id="5" name="Table Placeholder 4">
            <a:extLst>
              <a:ext uri="{FF2B5EF4-FFF2-40B4-BE49-F238E27FC236}">
                <a16:creationId xmlns:a16="http://schemas.microsoft.com/office/drawing/2014/main" id="{A1A6A0BD-A41D-4589-8D01-838211099BAB}"/>
              </a:ext>
            </a:extLst>
          </p:cNvPr>
          <p:cNvGraphicFramePr>
            <a:graphicFrameLocks noGrp="1"/>
          </p:cNvGraphicFramePr>
          <p:nvPr>
            <p:ph type="tbl" sz="quarter" idx="13"/>
            <p:extLst>
              <p:ext uri="{D42A27DB-BD31-4B8C-83A1-F6EECF244321}">
                <p14:modId xmlns:p14="http://schemas.microsoft.com/office/powerpoint/2010/main" val="3469466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97735075"/>
                    </a:ext>
                  </a:extLst>
                </a:gridCol>
                <a:gridCol w="740664">
                  <a:extLst>
                    <a:ext uri="{9D8B030D-6E8A-4147-A177-3AD203B41FA5}">
                      <a16:colId xmlns:a16="http://schemas.microsoft.com/office/drawing/2014/main" val="1984794813"/>
                    </a:ext>
                  </a:extLst>
                </a:gridCol>
                <a:gridCol w="740664">
                  <a:extLst>
                    <a:ext uri="{9D8B030D-6E8A-4147-A177-3AD203B41FA5}">
                      <a16:colId xmlns:a16="http://schemas.microsoft.com/office/drawing/2014/main" val="209091653"/>
                    </a:ext>
                  </a:extLst>
                </a:gridCol>
                <a:gridCol w="576072">
                  <a:extLst>
                    <a:ext uri="{9D8B030D-6E8A-4147-A177-3AD203B41FA5}">
                      <a16:colId xmlns:a16="http://schemas.microsoft.com/office/drawing/2014/main" val="2065263794"/>
                    </a:ext>
                  </a:extLst>
                </a:gridCol>
                <a:gridCol w="576072">
                  <a:extLst>
                    <a:ext uri="{9D8B030D-6E8A-4147-A177-3AD203B41FA5}">
                      <a16:colId xmlns:a16="http://schemas.microsoft.com/office/drawing/2014/main" val="4154046643"/>
                    </a:ext>
                  </a:extLst>
                </a:gridCol>
                <a:gridCol w="493776">
                  <a:extLst>
                    <a:ext uri="{9D8B030D-6E8A-4147-A177-3AD203B41FA5}">
                      <a16:colId xmlns:a16="http://schemas.microsoft.com/office/drawing/2014/main" val="1510712087"/>
                    </a:ext>
                  </a:extLst>
                </a:gridCol>
                <a:gridCol w="576072">
                  <a:extLst>
                    <a:ext uri="{9D8B030D-6E8A-4147-A177-3AD203B41FA5}">
                      <a16:colId xmlns:a16="http://schemas.microsoft.com/office/drawing/2014/main" val="255605452"/>
                    </a:ext>
                  </a:extLst>
                </a:gridCol>
                <a:gridCol w="576072">
                  <a:extLst>
                    <a:ext uri="{9D8B030D-6E8A-4147-A177-3AD203B41FA5}">
                      <a16:colId xmlns:a16="http://schemas.microsoft.com/office/drawing/2014/main" val="3214884014"/>
                    </a:ext>
                  </a:extLst>
                </a:gridCol>
                <a:gridCol w="576072">
                  <a:extLst>
                    <a:ext uri="{9D8B030D-6E8A-4147-A177-3AD203B41FA5}">
                      <a16:colId xmlns:a16="http://schemas.microsoft.com/office/drawing/2014/main" val="3867212980"/>
                    </a:ext>
                  </a:extLst>
                </a:gridCol>
                <a:gridCol w="576072">
                  <a:extLst>
                    <a:ext uri="{9D8B030D-6E8A-4147-A177-3AD203B41FA5}">
                      <a16:colId xmlns:a16="http://schemas.microsoft.com/office/drawing/2014/main" val="584070510"/>
                    </a:ext>
                  </a:extLst>
                </a:gridCol>
                <a:gridCol w="576072">
                  <a:extLst>
                    <a:ext uri="{9D8B030D-6E8A-4147-A177-3AD203B41FA5}">
                      <a16:colId xmlns:a16="http://schemas.microsoft.com/office/drawing/2014/main" val="1324728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7910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11:00:30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5 Julai 2021.
Amirul Marzuki 
Shasha Feqah 
Nadiah Jer 
Kepada pemenang , sila hantarkan mesej Facebook kepada admin berserta maklumat di bawah sebelum 10 September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3905096313"/>
                  </a:ext>
                </a:extLst>
              </a:tr>
            </a:tbl>
          </a:graphicData>
        </a:graphic>
      </p:graphicFrame>
      <p:sp>
        <p:nvSpPr>
          <p:cNvPr id="4" name="Text Placeholder 3">
            <a:extLst>
              <a:ext uri="{FF2B5EF4-FFF2-40B4-BE49-F238E27FC236}">
                <a16:creationId xmlns:a16="http://schemas.microsoft.com/office/drawing/2014/main" id="{F50385E3-5419-436B-9FF1-D80858CCAE9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9259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FBD6-F883-47A8-A14A-DB7B135F6EAD}"/>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C3208DAC-3333-45F7-A83E-5183E8753406}"/>
              </a:ext>
            </a:extLst>
          </p:cNvPr>
          <p:cNvGraphicFramePr>
            <a:graphicFrameLocks noGrp="1"/>
          </p:cNvGraphicFramePr>
          <p:nvPr>
            <p:ph type="chart" sz="quarter" idx="13"/>
            <p:extLst>
              <p:ext uri="{D42A27DB-BD31-4B8C-83A1-F6EECF244321}">
                <p14:modId xmlns:p14="http://schemas.microsoft.com/office/powerpoint/2010/main" val="1317133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735BC7-6D8A-463C-83F0-F8DF6690F2E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6810A4F-5CD5-4216-A6BE-F21A238DE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0539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4D082-E625-445C-9E2B-7EAB0911B3E1}"/>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17EEA8F8-EC46-4C30-8090-C648E4203887}"/>
              </a:ext>
            </a:extLst>
          </p:cNvPr>
          <p:cNvGraphicFramePr>
            <a:graphicFrameLocks noGrp="1"/>
          </p:cNvGraphicFramePr>
          <p:nvPr>
            <p:ph type="tbl" sz="quarter" idx="13"/>
            <p:extLst>
              <p:ext uri="{D42A27DB-BD31-4B8C-83A1-F6EECF244321}">
                <p14:modId xmlns:p14="http://schemas.microsoft.com/office/powerpoint/2010/main" val="333150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62316254"/>
                    </a:ext>
                  </a:extLst>
                </a:gridCol>
                <a:gridCol w="905256">
                  <a:extLst>
                    <a:ext uri="{9D8B030D-6E8A-4147-A177-3AD203B41FA5}">
                      <a16:colId xmlns:a16="http://schemas.microsoft.com/office/drawing/2014/main" val="3551629171"/>
                    </a:ext>
                  </a:extLst>
                </a:gridCol>
                <a:gridCol w="905256">
                  <a:extLst>
                    <a:ext uri="{9D8B030D-6E8A-4147-A177-3AD203B41FA5}">
                      <a16:colId xmlns:a16="http://schemas.microsoft.com/office/drawing/2014/main" val="431691277"/>
                    </a:ext>
                  </a:extLst>
                </a:gridCol>
                <a:gridCol w="905256">
                  <a:extLst>
                    <a:ext uri="{9D8B030D-6E8A-4147-A177-3AD203B41FA5}">
                      <a16:colId xmlns:a16="http://schemas.microsoft.com/office/drawing/2014/main" val="105343469"/>
                    </a:ext>
                  </a:extLst>
                </a:gridCol>
                <a:gridCol w="905256">
                  <a:extLst>
                    <a:ext uri="{9D8B030D-6E8A-4147-A177-3AD203B41FA5}">
                      <a16:colId xmlns:a16="http://schemas.microsoft.com/office/drawing/2014/main" val="4096166737"/>
                    </a:ext>
                  </a:extLst>
                </a:gridCol>
                <a:gridCol w="905256">
                  <a:extLst>
                    <a:ext uri="{9D8B030D-6E8A-4147-A177-3AD203B41FA5}">
                      <a16:colId xmlns:a16="http://schemas.microsoft.com/office/drawing/2014/main" val="286153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829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- 2021-09-14 10:00:07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Sempena sambutan Hari Malaysia lagi beberapa hari, jom join Buttercup untuk jawab  dan menang! 
‘Hidangan apakah yang anda akan masak pada Hari Malaysia ini?’
Anda akan memenangi hadiah menarik daripada Buttercup! 
Anda hanya perlu ikuti langkah mudah ini:
1. Jawab soalan di atas dan berikan jawapan di ruangan komen.
2. LIKE Facebook Buttercup dan SHARE peraduan ini.
3. Tag 5 rakan-rakan anda! 
Jangan lepaskan peluang anda untuk menjadi pemenang yang bertuah hari ini! 
Peraduan tamat pada: 22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4030425"/>
                  </a:ext>
                </a:extLst>
              </a:tr>
            </a:tbl>
          </a:graphicData>
        </a:graphic>
      </p:graphicFrame>
      <p:sp>
        <p:nvSpPr>
          <p:cNvPr id="4" name="Text Placeholder 3">
            <a:extLst>
              <a:ext uri="{FF2B5EF4-FFF2-40B4-BE49-F238E27FC236}">
                <a16:creationId xmlns:a16="http://schemas.microsoft.com/office/drawing/2014/main" id="{A1A33AA7-DA83-43D2-BEE2-A82099BC886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303545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FB85-F504-4966-A692-1737500AD516}"/>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6DBC16FC-47F9-49D8-933D-C3191830DCF5}"/>
              </a:ext>
            </a:extLst>
          </p:cNvPr>
          <p:cNvGraphicFramePr>
            <a:graphicFrameLocks noGrp="1"/>
          </p:cNvGraphicFramePr>
          <p:nvPr>
            <p:ph type="tbl" sz="quarter" idx="13"/>
            <p:extLst>
              <p:ext uri="{D42A27DB-BD31-4B8C-83A1-F6EECF244321}">
                <p14:modId xmlns:p14="http://schemas.microsoft.com/office/powerpoint/2010/main" val="1115209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9221621"/>
                    </a:ext>
                  </a:extLst>
                </a:gridCol>
                <a:gridCol w="905256">
                  <a:extLst>
                    <a:ext uri="{9D8B030D-6E8A-4147-A177-3AD203B41FA5}">
                      <a16:colId xmlns:a16="http://schemas.microsoft.com/office/drawing/2014/main" val="2186004440"/>
                    </a:ext>
                  </a:extLst>
                </a:gridCol>
                <a:gridCol w="905256">
                  <a:extLst>
                    <a:ext uri="{9D8B030D-6E8A-4147-A177-3AD203B41FA5}">
                      <a16:colId xmlns:a16="http://schemas.microsoft.com/office/drawing/2014/main" val="2752733534"/>
                    </a:ext>
                  </a:extLst>
                </a:gridCol>
                <a:gridCol w="905256">
                  <a:extLst>
                    <a:ext uri="{9D8B030D-6E8A-4147-A177-3AD203B41FA5}">
                      <a16:colId xmlns:a16="http://schemas.microsoft.com/office/drawing/2014/main" val="968089989"/>
                    </a:ext>
                  </a:extLst>
                </a:gridCol>
                <a:gridCol w="905256">
                  <a:extLst>
                    <a:ext uri="{9D8B030D-6E8A-4147-A177-3AD203B41FA5}">
                      <a16:colId xmlns:a16="http://schemas.microsoft.com/office/drawing/2014/main" val="1951365047"/>
                    </a:ext>
                  </a:extLst>
                </a:gridCol>
                <a:gridCol w="905256">
                  <a:extLst>
                    <a:ext uri="{9D8B030D-6E8A-4147-A177-3AD203B41FA5}">
                      <a16:colId xmlns:a16="http://schemas.microsoft.com/office/drawing/2014/main" val="229768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944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- 2021-09-24 10:00:32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Jom kita relax dan join peraduan Buttercup ini! 
Anda hanya perlu ikuti langkah mudah ini:
1. Pimpin Aira yang baru sahaja habis berbelanja di pasar raya pulang ke rumah.
2. LIKE Facebook Buttercup dan SHARE peraduan ini.
3. Tag 5 rakan-rakan anda! 
Mudah kan? 
Hanya 3 pemenang bertuah yang akan dipilih untuk memenangi O’Cuisine Rectangular Roaster bernilai RM39.60. Jangan lepaskan peluang anda! 
Peraduan tamat pada: 1 Oktober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0716950"/>
                  </a:ext>
                </a:extLst>
              </a:tr>
            </a:tbl>
          </a:graphicData>
        </a:graphic>
      </p:graphicFrame>
      <p:sp>
        <p:nvSpPr>
          <p:cNvPr id="4" name="Text Placeholder 3">
            <a:extLst>
              <a:ext uri="{FF2B5EF4-FFF2-40B4-BE49-F238E27FC236}">
                <a16:creationId xmlns:a16="http://schemas.microsoft.com/office/drawing/2014/main" id="{CD42455C-07F6-4EDB-9E07-23A073B5269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67113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6E70-E582-42D4-AAAF-F8B95B506530}"/>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AB81DE88-E0F7-4112-9448-82C256BAA623}"/>
              </a:ext>
            </a:extLst>
          </p:cNvPr>
          <p:cNvGraphicFramePr>
            <a:graphicFrameLocks noGrp="1"/>
          </p:cNvGraphicFramePr>
          <p:nvPr>
            <p:ph type="tbl" sz="quarter" idx="13"/>
            <p:extLst>
              <p:ext uri="{D42A27DB-BD31-4B8C-83A1-F6EECF244321}">
                <p14:modId xmlns:p14="http://schemas.microsoft.com/office/powerpoint/2010/main" val="3778708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2635940"/>
                    </a:ext>
                  </a:extLst>
                </a:gridCol>
                <a:gridCol w="905256">
                  <a:extLst>
                    <a:ext uri="{9D8B030D-6E8A-4147-A177-3AD203B41FA5}">
                      <a16:colId xmlns:a16="http://schemas.microsoft.com/office/drawing/2014/main" val="209393253"/>
                    </a:ext>
                  </a:extLst>
                </a:gridCol>
                <a:gridCol w="905256">
                  <a:extLst>
                    <a:ext uri="{9D8B030D-6E8A-4147-A177-3AD203B41FA5}">
                      <a16:colId xmlns:a16="http://schemas.microsoft.com/office/drawing/2014/main" val="1072434107"/>
                    </a:ext>
                  </a:extLst>
                </a:gridCol>
                <a:gridCol w="905256">
                  <a:extLst>
                    <a:ext uri="{9D8B030D-6E8A-4147-A177-3AD203B41FA5}">
                      <a16:colId xmlns:a16="http://schemas.microsoft.com/office/drawing/2014/main" val="2334113230"/>
                    </a:ext>
                  </a:extLst>
                </a:gridCol>
                <a:gridCol w="905256">
                  <a:extLst>
                    <a:ext uri="{9D8B030D-6E8A-4147-A177-3AD203B41FA5}">
                      <a16:colId xmlns:a16="http://schemas.microsoft.com/office/drawing/2014/main" val="2311514415"/>
                    </a:ext>
                  </a:extLst>
                </a:gridCol>
                <a:gridCol w="905256">
                  <a:extLst>
                    <a:ext uri="{9D8B030D-6E8A-4147-A177-3AD203B41FA5}">
                      <a16:colId xmlns:a16="http://schemas.microsoft.com/office/drawing/2014/main" val="375066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498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Tangkap dan Menang! 
Tangkap Buttercup dengan tepat dan berpeluang untuk memenangi hadiah menarik! 
Anda hanya perlu ikuti langkah mudah ini:
1. Tangkap Buttercup pada masa yang tepat dan hantarkan screenshot anda di ruangan komen.
2. LIKE Facebook Buttercup dan SHARE peraduan ini.
4. Tag 5 rakan-rakan anda! 
Mudah kan? 
Hanya 3 pemenang bertuah yang akan dipilih untuk memenangi Luminarc Soup Plate bernilai RM45. Jangan lepaskan peluang anda! 
Peraduan tamat pada: 12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6760636"/>
                  </a:ext>
                </a:extLst>
              </a:tr>
            </a:tbl>
          </a:graphicData>
        </a:graphic>
      </p:graphicFrame>
      <p:sp>
        <p:nvSpPr>
          <p:cNvPr id="4" name="Text Placeholder 3">
            <a:extLst>
              <a:ext uri="{FF2B5EF4-FFF2-40B4-BE49-F238E27FC236}">
                <a16:creationId xmlns:a16="http://schemas.microsoft.com/office/drawing/2014/main" id="{85D7BAFC-4279-45C1-83EC-AE75F4A9302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942568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44BEF-F54F-4731-91B1-36DF92A28102}"/>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9D0DC4EF-AE98-439F-B5C9-E6744B233692}"/>
              </a:ext>
            </a:extLst>
          </p:cNvPr>
          <p:cNvGraphicFramePr>
            <a:graphicFrameLocks noGrp="1"/>
          </p:cNvGraphicFramePr>
          <p:nvPr>
            <p:ph type="tbl" sz="quarter" idx="13"/>
            <p:extLst>
              <p:ext uri="{D42A27DB-BD31-4B8C-83A1-F6EECF244321}">
                <p14:modId xmlns:p14="http://schemas.microsoft.com/office/powerpoint/2010/main" val="242441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9737442"/>
                    </a:ext>
                  </a:extLst>
                </a:gridCol>
                <a:gridCol w="905256">
                  <a:extLst>
                    <a:ext uri="{9D8B030D-6E8A-4147-A177-3AD203B41FA5}">
                      <a16:colId xmlns:a16="http://schemas.microsoft.com/office/drawing/2014/main" val="1399943568"/>
                    </a:ext>
                  </a:extLst>
                </a:gridCol>
                <a:gridCol w="905256">
                  <a:extLst>
                    <a:ext uri="{9D8B030D-6E8A-4147-A177-3AD203B41FA5}">
                      <a16:colId xmlns:a16="http://schemas.microsoft.com/office/drawing/2014/main" val="2468395894"/>
                    </a:ext>
                  </a:extLst>
                </a:gridCol>
                <a:gridCol w="905256">
                  <a:extLst>
                    <a:ext uri="{9D8B030D-6E8A-4147-A177-3AD203B41FA5}">
                      <a16:colId xmlns:a16="http://schemas.microsoft.com/office/drawing/2014/main" val="2741531402"/>
                    </a:ext>
                  </a:extLst>
                </a:gridCol>
                <a:gridCol w="905256">
                  <a:extLst>
                    <a:ext uri="{9D8B030D-6E8A-4147-A177-3AD203B41FA5}">
                      <a16:colId xmlns:a16="http://schemas.microsoft.com/office/drawing/2014/main" val="2059851858"/>
                    </a:ext>
                  </a:extLst>
                </a:gridCol>
                <a:gridCol w="905256">
                  <a:extLst>
                    <a:ext uri="{9D8B030D-6E8A-4147-A177-3AD203B41FA5}">
                      <a16:colId xmlns:a16="http://schemas.microsoft.com/office/drawing/2014/main" val="174375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0073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- 2021-09-22 10:00:32</a:t>
                      </a:r>
                      <a:r>
                        <a:rPr kumimoji="0" lang="en-US" sz="1000" b="0" i="0" u="none" strike="noStrike" kern="1200" cap="none" spc="0" normalizeH="0" baseline="0" noProof="0">
                          <a:ln>
                            <a:noFill/>
                          </a:ln>
                          <a:solidFill>
                            <a:prstClr val="black"/>
                          </a:solidFill>
                          <a:effectLst/>
                          <a:uLnTx/>
                          <a:uFillTx/>
                          <a:latin typeface="+mn-lt"/>
                          <a:ea typeface="+mn-ea"/>
                          <a:cs typeface="+mn-cs"/>
                        </a:rPr>
                        <a:t>
 If you love spreading your bread with Buttercup, let’s level up and make homemade bread with buttercream! You will definitely love how Buttercup can give a more distinct taste and aroma with this recipe! 
#ButtercupRecipe #SedapDenganButtercup #HomemadeWithLove
Buttercream Bread
Bread ingredients:
40g Buttercup at room temperature
250g bread flour
65g water
80g milk at room temperature
40g granulated sugar
4.5g instant yeast
5g salt
10g plain yogurt of any kind
15g corn syrup
2 egg 
A pinch of sugar
Buttercream ingredients:
150g Buttercup at room temperature
1 large egg
50g sugar 
½ tsp vanilla extract 
Instructions: 
1. In a stand mixer fitted with a dough hook, sift in the bread flour; add in the water, 65g milk, sugar, yeast, salt, yogurt, corn syrup and 1 beaten egg. Mix on lowest speed for 1 minute. Increase the speed to low-medium speed for about 6 minutes until the dough starts to come together. Add in Buttercup and continue to mix on medium speed, another 3-5 minutes. The dough should be smooth. Pull off the sides of the bowl neatly when being mixed. 
2. Form the dough into a ball and cover. Let it rest for 1 hour.
3. Form the dough into 10 equal balls, about 55g each. Cover and rest for 10 minutes.
4. Flatten one dough. Roll it slowly with your hands. Lightly tap to tap out the gas form the dough during the resting period and form it into about a 5–6-inch long. Repeat for all doughs.
5. Beat an egg with a pinch of sugar. Brush it on the top of each dough. Cover again and rest for 50 minutes.
6. Preheat the oven to 200C.
7. Remove the cover from the dough and let it rest for about 5 minutes to let the tops dry. Bake the dough for about 6-9 minutes, until the bread is lightly browned.
8. Lightly brush the top of the bread with the remaining milk and let it cool.
9. For buttercream, beat an egg in a heat-proof medium-sized bowl. Add in sugar and mix well.
10. Gather a medium saucepan or pot. Add in about 1-2 inches of water. Bring to a simmer. Place the egg mix bowl on top of the saucepan and continue to whisk the egg. If you leave it, the egg can be fully cooked so make sure you continue to whisk the egg. The mixture will turn slightly into a creamy color. Continue to whisk on top of the heated saucepan until the egg mixture is hot to touch.
11. Take the egg mixture off the heat. Let it cool enough so that it doesn’t melt the Buttercup you're going to put. Add in Buttercup and whisk until smooth and creamy. Add in ½ tsp vanilla extract and mix until incorporated.
12. Cut the bread in half. Spread in the buttercream. Enjoy!
Source: https://www.chopsticksandflour.com/korean-style-buttercream-bread/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668200"/>
                  </a:ext>
                </a:extLst>
              </a:tr>
            </a:tbl>
          </a:graphicData>
        </a:graphic>
      </p:graphicFrame>
      <p:sp>
        <p:nvSpPr>
          <p:cNvPr id="4" name="Text Placeholder 3">
            <a:extLst>
              <a:ext uri="{FF2B5EF4-FFF2-40B4-BE49-F238E27FC236}">
                <a16:creationId xmlns:a16="http://schemas.microsoft.com/office/drawing/2014/main" id="{20C984B9-45C5-4E4D-B759-4028665CC1A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13006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EAF25-1F97-43EA-A8FC-15771D7DFB03}"/>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A6115B2C-E2C1-4EDD-9FC2-579072190718}"/>
              </a:ext>
            </a:extLst>
          </p:cNvPr>
          <p:cNvGraphicFramePr>
            <a:graphicFrameLocks noGrp="1"/>
          </p:cNvGraphicFramePr>
          <p:nvPr>
            <p:ph type="tbl" sz="quarter" idx="13"/>
            <p:extLst>
              <p:ext uri="{D42A27DB-BD31-4B8C-83A1-F6EECF244321}">
                <p14:modId xmlns:p14="http://schemas.microsoft.com/office/powerpoint/2010/main" val="188265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8930213"/>
                    </a:ext>
                  </a:extLst>
                </a:gridCol>
                <a:gridCol w="905256">
                  <a:extLst>
                    <a:ext uri="{9D8B030D-6E8A-4147-A177-3AD203B41FA5}">
                      <a16:colId xmlns:a16="http://schemas.microsoft.com/office/drawing/2014/main" val="2358880090"/>
                    </a:ext>
                  </a:extLst>
                </a:gridCol>
                <a:gridCol w="905256">
                  <a:extLst>
                    <a:ext uri="{9D8B030D-6E8A-4147-A177-3AD203B41FA5}">
                      <a16:colId xmlns:a16="http://schemas.microsoft.com/office/drawing/2014/main" val="2902266503"/>
                    </a:ext>
                  </a:extLst>
                </a:gridCol>
                <a:gridCol w="905256">
                  <a:extLst>
                    <a:ext uri="{9D8B030D-6E8A-4147-A177-3AD203B41FA5}">
                      <a16:colId xmlns:a16="http://schemas.microsoft.com/office/drawing/2014/main" val="3002994708"/>
                    </a:ext>
                  </a:extLst>
                </a:gridCol>
                <a:gridCol w="905256">
                  <a:extLst>
                    <a:ext uri="{9D8B030D-6E8A-4147-A177-3AD203B41FA5}">
                      <a16:colId xmlns:a16="http://schemas.microsoft.com/office/drawing/2014/main" val="2759532327"/>
                    </a:ext>
                  </a:extLst>
                </a:gridCol>
                <a:gridCol w="905256">
                  <a:extLst>
                    <a:ext uri="{9D8B030D-6E8A-4147-A177-3AD203B41FA5}">
                      <a16:colId xmlns:a16="http://schemas.microsoft.com/office/drawing/2014/main" val="1941121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864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- 2021-09-06 10:00:24</a:t>
                      </a:r>
                      <a:r>
                        <a:rPr kumimoji="0" lang="en-US" sz="1000" b="0" i="0" u="none" strike="noStrike" kern="1200" cap="none" spc="0" normalizeH="0" baseline="0" noProof="0">
                          <a:ln>
                            <a:noFill/>
                          </a:ln>
                          <a:solidFill>
                            <a:prstClr val="black"/>
                          </a:solidFill>
                          <a:effectLst/>
                          <a:uLnTx/>
                          <a:uFillTx/>
                          <a:latin typeface="+mn-lt"/>
                          <a:ea typeface="+mn-ea"/>
                          <a:cs typeface="+mn-cs"/>
                        </a:rPr>
                        <a:t>
 The ALL-NEW Buttercup Luxury Spread Salted Portion has arrived in stores for your everyday use! 😍
Jom Buttercup share satu resipi roti bakar menggunakan Buttercup portion ini. Tak ada toaster pun tak apa, sebab Buttercup akan menggunakan oven ;)  
Yang mana tercari-cari dekat mana nak dapatkan Buttercup portion, ni Buttercup listkan store yang available: Giant, Mydin, BSC Fine Foods, OTK Pasaraya, Village Grocer, TF Value-Mart dan Ben Independent Grocer (B.I.G)
#ResipiButtercup #SedapDenganButtercup #HomemadeWithLove
Roti Bakar Madu Buttercup 
Bahan-bahan: 
4 Buttercup Luxury Spread Portion 
4 keping roti 
1 Baking sheet
4 sudu besar madu 
Arahan: 
1. Panaskan oven pada suhu 180°C dan pastikan rak berada di tengah. 
2. Alaskan baking tray anda dengan baking sheet dan pastikan roti anda tidak bertindih antara satu sama lain. Ini untuk memastikan roti akan dibakar sama rata. 
3. Masukkan tray ke dalam oven dan bakar selama 5 minit. Kemudian, terbalikkan roti dan bakar lagi selama 5 minit. 
4. Keluarkan roti dari oven dan letakkan Buttercup Luxury Spread Portion di tengah dan taburkan dengan madu pilihan anda. 
Siap! Boleh share and enjoy roti bakar ini seisi keluarga! 
Sumber: https://insanelygoodrecipes.com/how-to-toast-bread-in-the-oven/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25220771"/>
                  </a:ext>
                </a:extLst>
              </a:tr>
            </a:tbl>
          </a:graphicData>
        </a:graphic>
      </p:graphicFrame>
      <p:sp>
        <p:nvSpPr>
          <p:cNvPr id="4" name="Text Placeholder 3">
            <a:extLst>
              <a:ext uri="{FF2B5EF4-FFF2-40B4-BE49-F238E27FC236}">
                <a16:creationId xmlns:a16="http://schemas.microsoft.com/office/drawing/2014/main" id="{9BE4D5A3-5BB0-43E7-9B96-E1B2A94D562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655704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A76E6-CDD1-4F35-93F9-62718D307E8A}"/>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1CBC2346-FF9B-4508-ABB6-09468AE73190}"/>
              </a:ext>
            </a:extLst>
          </p:cNvPr>
          <p:cNvGraphicFramePr>
            <a:graphicFrameLocks noGrp="1"/>
          </p:cNvGraphicFramePr>
          <p:nvPr>
            <p:ph type="tbl" sz="quarter" idx="13"/>
            <p:extLst>
              <p:ext uri="{D42A27DB-BD31-4B8C-83A1-F6EECF244321}">
                <p14:modId xmlns:p14="http://schemas.microsoft.com/office/powerpoint/2010/main" val="1782143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28769945"/>
                    </a:ext>
                  </a:extLst>
                </a:gridCol>
                <a:gridCol w="1645920">
                  <a:extLst>
                    <a:ext uri="{9D8B030D-6E8A-4147-A177-3AD203B41FA5}">
                      <a16:colId xmlns:a16="http://schemas.microsoft.com/office/drawing/2014/main" val="1039021801"/>
                    </a:ext>
                  </a:extLst>
                </a:gridCol>
                <a:gridCol w="1645920">
                  <a:extLst>
                    <a:ext uri="{9D8B030D-6E8A-4147-A177-3AD203B41FA5}">
                      <a16:colId xmlns:a16="http://schemas.microsoft.com/office/drawing/2014/main" val="414715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77924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320534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91105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48431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77204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11330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92557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08702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15160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642660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599196795"/>
                  </a:ext>
                </a:extLst>
              </a:tr>
            </a:tbl>
          </a:graphicData>
        </a:graphic>
      </p:graphicFrame>
      <p:sp>
        <p:nvSpPr>
          <p:cNvPr id="4" name="Text Placeholder 3">
            <a:extLst>
              <a:ext uri="{FF2B5EF4-FFF2-40B4-BE49-F238E27FC236}">
                <a16:creationId xmlns:a16="http://schemas.microsoft.com/office/drawing/2014/main" id="{711BFADB-14A5-4F4F-A624-9CE3C63E77E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3095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DE367-FE73-4F5D-8A34-02DD061FA85B}"/>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716480D6-536B-47F9-A8AF-665C4E898007}"/>
              </a:ext>
            </a:extLst>
          </p:cNvPr>
          <p:cNvGraphicFramePr>
            <a:graphicFrameLocks noGrp="1"/>
          </p:cNvGraphicFramePr>
          <p:nvPr>
            <p:ph type="tbl" sz="quarter" idx="13"/>
            <p:extLst>
              <p:ext uri="{D42A27DB-BD31-4B8C-83A1-F6EECF244321}">
                <p14:modId xmlns:p14="http://schemas.microsoft.com/office/powerpoint/2010/main" val="384864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16182597"/>
                    </a:ext>
                  </a:extLst>
                </a:gridCol>
                <a:gridCol w="1645920">
                  <a:extLst>
                    <a:ext uri="{9D8B030D-6E8A-4147-A177-3AD203B41FA5}">
                      <a16:colId xmlns:a16="http://schemas.microsoft.com/office/drawing/2014/main" val="3531128938"/>
                    </a:ext>
                  </a:extLst>
                </a:gridCol>
                <a:gridCol w="1645920">
                  <a:extLst>
                    <a:ext uri="{9D8B030D-6E8A-4147-A177-3AD203B41FA5}">
                      <a16:colId xmlns:a16="http://schemas.microsoft.com/office/drawing/2014/main" val="207328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8582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05346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1815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94303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39569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02029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5500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89975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71143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521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595291164"/>
                  </a:ext>
                </a:extLst>
              </a:tr>
            </a:tbl>
          </a:graphicData>
        </a:graphic>
      </p:graphicFrame>
      <p:sp>
        <p:nvSpPr>
          <p:cNvPr id="4" name="Text Placeholder 3">
            <a:extLst>
              <a:ext uri="{FF2B5EF4-FFF2-40B4-BE49-F238E27FC236}">
                <a16:creationId xmlns:a16="http://schemas.microsoft.com/office/drawing/2014/main" id="{D71BB5B1-EB45-4788-AC86-49241E31189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898024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BDA6-CCE8-45BC-A7D2-416BEE84E646}"/>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66D86571-6E8C-43B6-82C4-2DE730BCE6EB}"/>
              </a:ext>
            </a:extLst>
          </p:cNvPr>
          <p:cNvGraphicFramePr>
            <a:graphicFrameLocks noGrp="1"/>
          </p:cNvGraphicFramePr>
          <p:nvPr>
            <p:ph type="tbl" sz="quarter" idx="13"/>
            <p:extLst>
              <p:ext uri="{D42A27DB-BD31-4B8C-83A1-F6EECF244321}">
                <p14:modId xmlns:p14="http://schemas.microsoft.com/office/powerpoint/2010/main" val="4055450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97983295"/>
                    </a:ext>
                  </a:extLst>
                </a:gridCol>
                <a:gridCol w="1645920">
                  <a:extLst>
                    <a:ext uri="{9D8B030D-6E8A-4147-A177-3AD203B41FA5}">
                      <a16:colId xmlns:a16="http://schemas.microsoft.com/office/drawing/2014/main" val="1486941394"/>
                    </a:ext>
                  </a:extLst>
                </a:gridCol>
                <a:gridCol w="1645920">
                  <a:extLst>
                    <a:ext uri="{9D8B030D-6E8A-4147-A177-3AD203B41FA5}">
                      <a16:colId xmlns:a16="http://schemas.microsoft.com/office/drawing/2014/main" val="4125916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8029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204939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8196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3200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43194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95501317"/>
                  </a:ext>
                </a:extLst>
              </a:tr>
            </a:tbl>
          </a:graphicData>
        </a:graphic>
      </p:graphicFrame>
      <p:sp>
        <p:nvSpPr>
          <p:cNvPr id="4" name="Text Placeholder 3">
            <a:extLst>
              <a:ext uri="{FF2B5EF4-FFF2-40B4-BE49-F238E27FC236}">
                <a16:creationId xmlns:a16="http://schemas.microsoft.com/office/drawing/2014/main" id="{D325F2AD-93AF-4AB1-B6B5-FAB03A19FAB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195620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0CD5-3E57-4355-ACB8-2D03C8D74A00}"/>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B953B2C8-CAA4-4E81-8A64-384340C8E4AD}"/>
              </a:ext>
            </a:extLst>
          </p:cNvPr>
          <p:cNvGraphicFramePr>
            <a:graphicFrameLocks noGrp="1"/>
          </p:cNvGraphicFramePr>
          <p:nvPr>
            <p:ph type="chart" sz="quarter" idx="13"/>
            <p:extLst>
              <p:ext uri="{D42A27DB-BD31-4B8C-83A1-F6EECF244321}">
                <p14:modId xmlns:p14="http://schemas.microsoft.com/office/powerpoint/2010/main" val="448046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7AFDEC-121E-4016-B62C-6655334F3FE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E79F264-5507-4422-A9DA-7B17B10652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639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0FDE-5CBE-4385-A8F3-EA27338D03F8}"/>
              </a:ext>
            </a:extLst>
          </p:cNvPr>
          <p:cNvSpPr>
            <a:spLocks noGrp="1"/>
          </p:cNvSpPr>
          <p:nvPr>
            <p:ph type="title"/>
          </p:nvPr>
        </p:nvSpPr>
        <p:spPr/>
        <p:txBody>
          <a:bodyPr/>
          <a:lstStyle/>
          <a:p>
            <a:r>
              <a:rPr lang="en-US"/>
              <a:t>Facebook Own Posts Table | Buttercup Malaysia - 1 of 20</a:t>
            </a:r>
          </a:p>
        </p:txBody>
      </p:sp>
      <p:graphicFrame>
        <p:nvGraphicFramePr>
          <p:cNvPr id="5" name="Table Placeholder 4">
            <a:extLst>
              <a:ext uri="{FF2B5EF4-FFF2-40B4-BE49-F238E27FC236}">
                <a16:creationId xmlns:a16="http://schemas.microsoft.com/office/drawing/2014/main" id="{583EF239-B605-40F5-8C55-5195CEBF516F}"/>
              </a:ext>
            </a:extLst>
          </p:cNvPr>
          <p:cNvGraphicFramePr>
            <a:graphicFrameLocks noGrp="1"/>
          </p:cNvGraphicFramePr>
          <p:nvPr>
            <p:ph type="tbl" sz="quarter" idx="13"/>
            <p:extLst>
              <p:ext uri="{D42A27DB-BD31-4B8C-83A1-F6EECF244321}">
                <p14:modId xmlns:p14="http://schemas.microsoft.com/office/powerpoint/2010/main" val="202690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4343765"/>
                    </a:ext>
                  </a:extLst>
                </a:gridCol>
                <a:gridCol w="822960">
                  <a:extLst>
                    <a:ext uri="{9D8B030D-6E8A-4147-A177-3AD203B41FA5}">
                      <a16:colId xmlns:a16="http://schemas.microsoft.com/office/drawing/2014/main" val="2178394180"/>
                    </a:ext>
                  </a:extLst>
                </a:gridCol>
                <a:gridCol w="822960">
                  <a:extLst>
                    <a:ext uri="{9D8B030D-6E8A-4147-A177-3AD203B41FA5}">
                      <a16:colId xmlns:a16="http://schemas.microsoft.com/office/drawing/2014/main" val="3468903808"/>
                    </a:ext>
                  </a:extLst>
                </a:gridCol>
                <a:gridCol w="822960">
                  <a:extLst>
                    <a:ext uri="{9D8B030D-6E8A-4147-A177-3AD203B41FA5}">
                      <a16:colId xmlns:a16="http://schemas.microsoft.com/office/drawing/2014/main" val="2495356160"/>
                    </a:ext>
                  </a:extLst>
                </a:gridCol>
                <a:gridCol w="822960">
                  <a:extLst>
                    <a:ext uri="{9D8B030D-6E8A-4147-A177-3AD203B41FA5}">
                      <a16:colId xmlns:a16="http://schemas.microsoft.com/office/drawing/2014/main" val="3655727945"/>
                    </a:ext>
                  </a:extLst>
                </a:gridCol>
                <a:gridCol w="822960">
                  <a:extLst>
                    <a:ext uri="{9D8B030D-6E8A-4147-A177-3AD203B41FA5}">
                      <a16:colId xmlns:a16="http://schemas.microsoft.com/office/drawing/2014/main" val="1505908409"/>
                    </a:ext>
                  </a:extLst>
                </a:gridCol>
                <a:gridCol w="822960">
                  <a:extLst>
                    <a:ext uri="{9D8B030D-6E8A-4147-A177-3AD203B41FA5}">
                      <a16:colId xmlns:a16="http://schemas.microsoft.com/office/drawing/2014/main" val="174557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917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- 2021-09-14 10:00:07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Sempena sambutan Hari Malaysia lagi beberapa hari, jom join Buttercup untuk jawab  dan menang! 
‘Hidangan apakah yang anda akan masak pada Hari Malaysia ini?’
Anda akan memenangi hadiah menarik daripada Buttercup! 
Anda hanya perlu ikuti langkah mudah ini:
1. Jawab soalan di atas dan berikan jawapan di ruangan komen.
2. LIKE Facebook Buttercup dan SHARE peraduan ini.
3. Tag 5 rakan-rakan anda! 
Jangan lepaskan peluang anda untuk menjadi pemenang yang bertuah hari ini! 
Peraduan tamat pada: 22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0148916"/>
                  </a:ext>
                </a:extLst>
              </a:tr>
            </a:tbl>
          </a:graphicData>
        </a:graphic>
      </p:graphicFrame>
      <p:sp>
        <p:nvSpPr>
          <p:cNvPr id="4" name="Text Placeholder 3">
            <a:extLst>
              <a:ext uri="{FF2B5EF4-FFF2-40B4-BE49-F238E27FC236}">
                <a16:creationId xmlns:a16="http://schemas.microsoft.com/office/drawing/2014/main" id="{63E4028F-5D0F-4E64-AFE3-5828699405F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27992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8C544-623C-4F13-A40B-B71E176D4779}"/>
              </a:ext>
            </a:extLst>
          </p:cNvPr>
          <p:cNvSpPr>
            <a:spLocks noGrp="1"/>
          </p:cNvSpPr>
          <p:nvPr>
            <p:ph type="title"/>
          </p:nvPr>
        </p:nvSpPr>
        <p:spPr/>
        <p:txBody>
          <a:bodyPr/>
          <a:lstStyle/>
          <a:p>
            <a:r>
              <a:rPr lang="en-US"/>
              <a:t>Facebook Own Posts Table | Buttercup Malaysia - 2 of 20</a:t>
            </a:r>
          </a:p>
        </p:txBody>
      </p:sp>
      <p:graphicFrame>
        <p:nvGraphicFramePr>
          <p:cNvPr id="5" name="Table Placeholder 4">
            <a:extLst>
              <a:ext uri="{FF2B5EF4-FFF2-40B4-BE49-F238E27FC236}">
                <a16:creationId xmlns:a16="http://schemas.microsoft.com/office/drawing/2014/main" id="{24B7C9C6-2E77-4608-96A8-739ED424F049}"/>
              </a:ext>
            </a:extLst>
          </p:cNvPr>
          <p:cNvGraphicFramePr>
            <a:graphicFrameLocks noGrp="1"/>
          </p:cNvGraphicFramePr>
          <p:nvPr>
            <p:ph type="tbl" sz="quarter" idx="13"/>
            <p:extLst>
              <p:ext uri="{D42A27DB-BD31-4B8C-83A1-F6EECF244321}">
                <p14:modId xmlns:p14="http://schemas.microsoft.com/office/powerpoint/2010/main" val="290568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7462854"/>
                    </a:ext>
                  </a:extLst>
                </a:gridCol>
                <a:gridCol w="822960">
                  <a:extLst>
                    <a:ext uri="{9D8B030D-6E8A-4147-A177-3AD203B41FA5}">
                      <a16:colId xmlns:a16="http://schemas.microsoft.com/office/drawing/2014/main" val="3012501822"/>
                    </a:ext>
                  </a:extLst>
                </a:gridCol>
                <a:gridCol w="822960">
                  <a:extLst>
                    <a:ext uri="{9D8B030D-6E8A-4147-A177-3AD203B41FA5}">
                      <a16:colId xmlns:a16="http://schemas.microsoft.com/office/drawing/2014/main" val="2585393835"/>
                    </a:ext>
                  </a:extLst>
                </a:gridCol>
                <a:gridCol w="822960">
                  <a:extLst>
                    <a:ext uri="{9D8B030D-6E8A-4147-A177-3AD203B41FA5}">
                      <a16:colId xmlns:a16="http://schemas.microsoft.com/office/drawing/2014/main" val="3591161317"/>
                    </a:ext>
                  </a:extLst>
                </a:gridCol>
                <a:gridCol w="822960">
                  <a:extLst>
                    <a:ext uri="{9D8B030D-6E8A-4147-A177-3AD203B41FA5}">
                      <a16:colId xmlns:a16="http://schemas.microsoft.com/office/drawing/2014/main" val="3612675240"/>
                    </a:ext>
                  </a:extLst>
                </a:gridCol>
                <a:gridCol w="822960">
                  <a:extLst>
                    <a:ext uri="{9D8B030D-6E8A-4147-A177-3AD203B41FA5}">
                      <a16:colId xmlns:a16="http://schemas.microsoft.com/office/drawing/2014/main" val="4120746217"/>
                    </a:ext>
                  </a:extLst>
                </a:gridCol>
                <a:gridCol w="822960">
                  <a:extLst>
                    <a:ext uri="{9D8B030D-6E8A-4147-A177-3AD203B41FA5}">
                      <a16:colId xmlns:a16="http://schemas.microsoft.com/office/drawing/2014/main" val="2622143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097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- 2021-09-24 10:00:32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Jom kita relax dan join peraduan Buttercup ini! 
Anda hanya perlu ikuti langkah mudah ini:
1. Pimpin Aira yang baru sahaja habis berbelanja di pasar raya pulang ke rumah.
2. LIKE Facebook Buttercup dan SHARE peraduan ini.
3. Tag 5 rakan-rakan anda! 
Mudah kan? 
Hanya 3 pemenang bertuah yang akan dipilih untuk memenangi O’Cuisine Rectangular Roaster bernilai RM39.60. Jangan lepaskan peluang anda! 
Peraduan tamat pada: 1 Oktober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767848"/>
                  </a:ext>
                </a:extLst>
              </a:tr>
            </a:tbl>
          </a:graphicData>
        </a:graphic>
      </p:graphicFrame>
      <p:sp>
        <p:nvSpPr>
          <p:cNvPr id="4" name="Text Placeholder 3">
            <a:extLst>
              <a:ext uri="{FF2B5EF4-FFF2-40B4-BE49-F238E27FC236}">
                <a16:creationId xmlns:a16="http://schemas.microsoft.com/office/drawing/2014/main" id="{03C31F96-D4BC-4234-9C57-EAB3F3B1291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31408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88AB2-1EC0-4D70-B9DE-AC6FDC6B9893}"/>
              </a:ext>
            </a:extLst>
          </p:cNvPr>
          <p:cNvSpPr>
            <a:spLocks noGrp="1"/>
          </p:cNvSpPr>
          <p:nvPr>
            <p:ph type="title"/>
          </p:nvPr>
        </p:nvSpPr>
        <p:spPr/>
        <p:txBody>
          <a:bodyPr/>
          <a:lstStyle/>
          <a:p>
            <a:r>
              <a:rPr lang="en-US"/>
              <a:t>Facebook Own Posts Table | Buttercup Malaysia - 3 of 20</a:t>
            </a:r>
          </a:p>
        </p:txBody>
      </p:sp>
      <p:graphicFrame>
        <p:nvGraphicFramePr>
          <p:cNvPr id="5" name="Table Placeholder 4">
            <a:extLst>
              <a:ext uri="{FF2B5EF4-FFF2-40B4-BE49-F238E27FC236}">
                <a16:creationId xmlns:a16="http://schemas.microsoft.com/office/drawing/2014/main" id="{8D35777E-0A5C-48C6-A33A-9DF14D90E09E}"/>
              </a:ext>
            </a:extLst>
          </p:cNvPr>
          <p:cNvGraphicFramePr>
            <a:graphicFrameLocks noGrp="1"/>
          </p:cNvGraphicFramePr>
          <p:nvPr>
            <p:ph type="tbl" sz="quarter" idx="13"/>
            <p:extLst>
              <p:ext uri="{D42A27DB-BD31-4B8C-83A1-F6EECF244321}">
                <p14:modId xmlns:p14="http://schemas.microsoft.com/office/powerpoint/2010/main" val="169462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294094"/>
                    </a:ext>
                  </a:extLst>
                </a:gridCol>
                <a:gridCol w="822960">
                  <a:extLst>
                    <a:ext uri="{9D8B030D-6E8A-4147-A177-3AD203B41FA5}">
                      <a16:colId xmlns:a16="http://schemas.microsoft.com/office/drawing/2014/main" val="3626529605"/>
                    </a:ext>
                  </a:extLst>
                </a:gridCol>
                <a:gridCol w="822960">
                  <a:extLst>
                    <a:ext uri="{9D8B030D-6E8A-4147-A177-3AD203B41FA5}">
                      <a16:colId xmlns:a16="http://schemas.microsoft.com/office/drawing/2014/main" val="1657461404"/>
                    </a:ext>
                  </a:extLst>
                </a:gridCol>
                <a:gridCol w="822960">
                  <a:extLst>
                    <a:ext uri="{9D8B030D-6E8A-4147-A177-3AD203B41FA5}">
                      <a16:colId xmlns:a16="http://schemas.microsoft.com/office/drawing/2014/main" val="3814334123"/>
                    </a:ext>
                  </a:extLst>
                </a:gridCol>
                <a:gridCol w="822960">
                  <a:extLst>
                    <a:ext uri="{9D8B030D-6E8A-4147-A177-3AD203B41FA5}">
                      <a16:colId xmlns:a16="http://schemas.microsoft.com/office/drawing/2014/main" val="2738004773"/>
                    </a:ext>
                  </a:extLst>
                </a:gridCol>
                <a:gridCol w="822960">
                  <a:extLst>
                    <a:ext uri="{9D8B030D-6E8A-4147-A177-3AD203B41FA5}">
                      <a16:colId xmlns:a16="http://schemas.microsoft.com/office/drawing/2014/main" val="1981394537"/>
                    </a:ext>
                  </a:extLst>
                </a:gridCol>
                <a:gridCol w="822960">
                  <a:extLst>
                    <a:ext uri="{9D8B030D-6E8A-4147-A177-3AD203B41FA5}">
                      <a16:colId xmlns:a16="http://schemas.microsoft.com/office/drawing/2014/main" val="2800943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565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Tangkap dan Menang! 
Tangkap Buttercup dengan tepat dan berpeluang untuk memenangi hadiah menarik! 
Anda hanya perlu ikuti langkah mudah ini:
1. Tangkap Buttercup pada masa yang tepat dan hantarkan screenshot anda di ruangan komen.
2. LIKE Facebook Buttercup dan SHARE peraduan ini.
4. Tag 5 rakan-rakan anda! 
Mudah kan? 
Hanya 3 pemenang bertuah yang akan dipilih untuk memenangi Luminarc Soup Plate bernilai RM45. Jangan lepaskan peluang anda! 
Peraduan tamat pada: 12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1782545"/>
                  </a:ext>
                </a:extLst>
              </a:tr>
            </a:tbl>
          </a:graphicData>
        </a:graphic>
      </p:graphicFrame>
      <p:sp>
        <p:nvSpPr>
          <p:cNvPr id="4" name="Text Placeholder 3">
            <a:extLst>
              <a:ext uri="{FF2B5EF4-FFF2-40B4-BE49-F238E27FC236}">
                <a16:creationId xmlns:a16="http://schemas.microsoft.com/office/drawing/2014/main" id="{EDF004D5-7C0B-4553-8394-89BFA9BBF4C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406512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1DFAA-B1CD-4EFB-9443-696BEA4131C2}"/>
              </a:ext>
            </a:extLst>
          </p:cNvPr>
          <p:cNvSpPr>
            <a:spLocks noGrp="1"/>
          </p:cNvSpPr>
          <p:nvPr>
            <p:ph type="title"/>
          </p:nvPr>
        </p:nvSpPr>
        <p:spPr/>
        <p:txBody>
          <a:bodyPr/>
          <a:lstStyle/>
          <a:p>
            <a:r>
              <a:rPr lang="en-US"/>
              <a:t>Facebook Own Posts Table | Buttercup Malaysia - 4 of 20</a:t>
            </a:r>
          </a:p>
        </p:txBody>
      </p:sp>
      <p:graphicFrame>
        <p:nvGraphicFramePr>
          <p:cNvPr id="5" name="Table Placeholder 4">
            <a:extLst>
              <a:ext uri="{FF2B5EF4-FFF2-40B4-BE49-F238E27FC236}">
                <a16:creationId xmlns:a16="http://schemas.microsoft.com/office/drawing/2014/main" id="{8AEDE297-3963-4F54-A542-1E7CD0A0F515}"/>
              </a:ext>
            </a:extLst>
          </p:cNvPr>
          <p:cNvGraphicFramePr>
            <a:graphicFrameLocks noGrp="1"/>
          </p:cNvGraphicFramePr>
          <p:nvPr>
            <p:ph type="tbl" sz="quarter" idx="13"/>
            <p:extLst>
              <p:ext uri="{D42A27DB-BD31-4B8C-83A1-F6EECF244321}">
                <p14:modId xmlns:p14="http://schemas.microsoft.com/office/powerpoint/2010/main" val="122619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58998985"/>
                    </a:ext>
                  </a:extLst>
                </a:gridCol>
                <a:gridCol w="822960">
                  <a:extLst>
                    <a:ext uri="{9D8B030D-6E8A-4147-A177-3AD203B41FA5}">
                      <a16:colId xmlns:a16="http://schemas.microsoft.com/office/drawing/2014/main" val="494948729"/>
                    </a:ext>
                  </a:extLst>
                </a:gridCol>
                <a:gridCol w="822960">
                  <a:extLst>
                    <a:ext uri="{9D8B030D-6E8A-4147-A177-3AD203B41FA5}">
                      <a16:colId xmlns:a16="http://schemas.microsoft.com/office/drawing/2014/main" val="3909866942"/>
                    </a:ext>
                  </a:extLst>
                </a:gridCol>
                <a:gridCol w="822960">
                  <a:extLst>
                    <a:ext uri="{9D8B030D-6E8A-4147-A177-3AD203B41FA5}">
                      <a16:colId xmlns:a16="http://schemas.microsoft.com/office/drawing/2014/main" val="1581635362"/>
                    </a:ext>
                  </a:extLst>
                </a:gridCol>
                <a:gridCol w="822960">
                  <a:extLst>
                    <a:ext uri="{9D8B030D-6E8A-4147-A177-3AD203B41FA5}">
                      <a16:colId xmlns:a16="http://schemas.microsoft.com/office/drawing/2014/main" val="3085034786"/>
                    </a:ext>
                  </a:extLst>
                </a:gridCol>
                <a:gridCol w="822960">
                  <a:extLst>
                    <a:ext uri="{9D8B030D-6E8A-4147-A177-3AD203B41FA5}">
                      <a16:colId xmlns:a16="http://schemas.microsoft.com/office/drawing/2014/main" val="3269196999"/>
                    </a:ext>
                  </a:extLst>
                </a:gridCol>
                <a:gridCol w="822960">
                  <a:extLst>
                    <a:ext uri="{9D8B030D-6E8A-4147-A177-3AD203B41FA5}">
                      <a16:colId xmlns:a16="http://schemas.microsoft.com/office/drawing/2014/main" val="4177134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892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- 2021-09-22 10:00:32</a:t>
                      </a:r>
                      <a:r>
                        <a:rPr kumimoji="0" lang="en-US" sz="1000" b="0" i="0" u="none" strike="noStrike" kern="1200" cap="none" spc="0" normalizeH="0" baseline="0" noProof="0">
                          <a:ln>
                            <a:noFill/>
                          </a:ln>
                          <a:solidFill>
                            <a:prstClr val="black"/>
                          </a:solidFill>
                          <a:effectLst/>
                          <a:uLnTx/>
                          <a:uFillTx/>
                          <a:latin typeface="+mn-lt"/>
                          <a:ea typeface="+mn-ea"/>
                          <a:cs typeface="+mn-cs"/>
                        </a:rPr>
                        <a:t>
 If you love spreading your bread with Buttercup, let’s level up and make homemade bread with buttercream! You will definitely love how Buttercup can give a more distinct taste and aroma with this recipe! 
#ButtercupRecipe #SedapDenganButtercup #HomemadeWithLove
Buttercream Bread
Bread ingredients:
40g Buttercup at room temperature
250g bread flour
65g water
80g milk at room temperature
40g granulated sugar
4.5g instant yeast
5g salt
10g plain yogurt of any kind
15g corn syrup
2 egg 
A pinch of sugar
Buttercream ingredients:
150g Buttercup at room temperature
1 large egg
50g sugar 
½ tsp vanilla extract 
Instructions: 
1. In a stand mixer fitted with a dough hook, sift in the bread flour; add in the water, 65g milk, sugar, yeast, salt, yogurt, corn syrup and 1 beaten egg. Mix on lowest speed for 1 minute. Increase the speed to low-medium speed for about 6 minutes until the dough starts to come together. Add in Buttercup and continue to mix on medium speed, another 3-5 minutes. The dough should be smooth. Pull off the sides of the bowl neatly when being mixed. 
2. Form the dough into a ball and cover. Let it rest for 1 hour.
3. Form the dough into 10 equal balls, about 55g each. Cover and rest for 10 minutes.
4. Flatten one dough. Roll it slowly with your hands. Lightly tap to tap out the gas form the dough during the resting period and form it into about a 5–6-inch long. Repeat for all doughs.
5. Beat an egg with a pinch of sugar. Brush it on the top of each dough. Cover again and rest for 50 minutes.
6. Preheat the oven to 200C.
7. Remove the cover from the dough and let it rest for about 5 minutes to let the tops dry. Bake the dough for about 6-9 minutes, until the bread is lightly browned.
8. Lightly brush the top of the bread with the remaining milk and let it cool.
9. For buttercream, beat an egg in a heat-proof medium-sized bowl. Add in sugar and mix well.
10. Gather a medium saucepan or pot. Add in about 1-2 inches of water. Bring to a simmer. Place the egg mix bowl on top of the saucepan and continue to whisk the egg. If you leave it, the egg can be fully cooked so make sure you continue to whisk the egg. The mixture will turn slightly into a creamy color. Continue to whisk on top of the heated saucepan until the egg mixture is hot to touch.
11. Take the egg mixture off the heat. Let it cool enough so that it doesn’t melt the Buttercup you're going to put. Add in Buttercup and whisk until smooth and creamy. Add in ½ tsp vanilla extract and mix until incorporated.
12. Cut the bread in half. Spread in the buttercream. Enjoy!
Source: https://www.chopsticksandflour.com/korean-style-buttercream-bread/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5086971"/>
                  </a:ext>
                </a:extLst>
              </a:tr>
            </a:tbl>
          </a:graphicData>
        </a:graphic>
      </p:graphicFrame>
      <p:sp>
        <p:nvSpPr>
          <p:cNvPr id="4" name="Text Placeholder 3">
            <a:extLst>
              <a:ext uri="{FF2B5EF4-FFF2-40B4-BE49-F238E27FC236}">
                <a16:creationId xmlns:a16="http://schemas.microsoft.com/office/drawing/2014/main" id="{6571E56E-E92E-480C-80CE-F065574142C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687738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FBE0E-4631-427B-BC4F-94A50F8FFD28}"/>
              </a:ext>
            </a:extLst>
          </p:cNvPr>
          <p:cNvSpPr>
            <a:spLocks noGrp="1"/>
          </p:cNvSpPr>
          <p:nvPr>
            <p:ph type="title"/>
          </p:nvPr>
        </p:nvSpPr>
        <p:spPr/>
        <p:txBody>
          <a:bodyPr/>
          <a:lstStyle/>
          <a:p>
            <a:r>
              <a:rPr lang="en-US"/>
              <a:t>Facebook Own Posts Table | Buttercup Malaysia - 5 of 20</a:t>
            </a:r>
          </a:p>
        </p:txBody>
      </p:sp>
      <p:graphicFrame>
        <p:nvGraphicFramePr>
          <p:cNvPr id="5" name="Table Placeholder 4">
            <a:extLst>
              <a:ext uri="{FF2B5EF4-FFF2-40B4-BE49-F238E27FC236}">
                <a16:creationId xmlns:a16="http://schemas.microsoft.com/office/drawing/2014/main" id="{D3DEEAC6-BF4B-4C0A-A5D2-E9D722163A85}"/>
              </a:ext>
            </a:extLst>
          </p:cNvPr>
          <p:cNvGraphicFramePr>
            <a:graphicFrameLocks noGrp="1"/>
          </p:cNvGraphicFramePr>
          <p:nvPr>
            <p:ph type="tbl" sz="quarter" idx="13"/>
            <p:extLst>
              <p:ext uri="{D42A27DB-BD31-4B8C-83A1-F6EECF244321}">
                <p14:modId xmlns:p14="http://schemas.microsoft.com/office/powerpoint/2010/main" val="268442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7989120"/>
                    </a:ext>
                  </a:extLst>
                </a:gridCol>
                <a:gridCol w="822960">
                  <a:extLst>
                    <a:ext uri="{9D8B030D-6E8A-4147-A177-3AD203B41FA5}">
                      <a16:colId xmlns:a16="http://schemas.microsoft.com/office/drawing/2014/main" val="1738557445"/>
                    </a:ext>
                  </a:extLst>
                </a:gridCol>
                <a:gridCol w="822960">
                  <a:extLst>
                    <a:ext uri="{9D8B030D-6E8A-4147-A177-3AD203B41FA5}">
                      <a16:colId xmlns:a16="http://schemas.microsoft.com/office/drawing/2014/main" val="1020179407"/>
                    </a:ext>
                  </a:extLst>
                </a:gridCol>
                <a:gridCol w="822960">
                  <a:extLst>
                    <a:ext uri="{9D8B030D-6E8A-4147-A177-3AD203B41FA5}">
                      <a16:colId xmlns:a16="http://schemas.microsoft.com/office/drawing/2014/main" val="3106361446"/>
                    </a:ext>
                  </a:extLst>
                </a:gridCol>
                <a:gridCol w="822960">
                  <a:extLst>
                    <a:ext uri="{9D8B030D-6E8A-4147-A177-3AD203B41FA5}">
                      <a16:colId xmlns:a16="http://schemas.microsoft.com/office/drawing/2014/main" val="2918775379"/>
                    </a:ext>
                  </a:extLst>
                </a:gridCol>
                <a:gridCol w="822960">
                  <a:extLst>
                    <a:ext uri="{9D8B030D-6E8A-4147-A177-3AD203B41FA5}">
                      <a16:colId xmlns:a16="http://schemas.microsoft.com/office/drawing/2014/main" val="2851712069"/>
                    </a:ext>
                  </a:extLst>
                </a:gridCol>
                <a:gridCol w="822960">
                  <a:extLst>
                    <a:ext uri="{9D8B030D-6E8A-4147-A177-3AD203B41FA5}">
                      <a16:colId xmlns:a16="http://schemas.microsoft.com/office/drawing/2014/main" val="2528314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695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- 2021-09-06 10:00:24</a:t>
                      </a:r>
                      <a:r>
                        <a:rPr kumimoji="0" lang="en-US" sz="1000" b="0" i="0" u="none" strike="noStrike" kern="1200" cap="none" spc="0" normalizeH="0" baseline="0" noProof="0">
                          <a:ln>
                            <a:noFill/>
                          </a:ln>
                          <a:solidFill>
                            <a:prstClr val="black"/>
                          </a:solidFill>
                          <a:effectLst/>
                          <a:uLnTx/>
                          <a:uFillTx/>
                          <a:latin typeface="+mn-lt"/>
                          <a:ea typeface="+mn-ea"/>
                          <a:cs typeface="+mn-cs"/>
                        </a:rPr>
                        <a:t>
 The ALL-NEW Buttercup Luxury Spread Salted Portion has arrived in stores for your everyday use! 😍
Jom Buttercup share satu resipi roti bakar menggunakan Buttercup portion ini. Tak ada toaster pun tak apa, sebab Buttercup akan menggunakan oven ;)  
Yang mana tercari-cari dekat mana nak dapatkan Buttercup portion, ni Buttercup listkan store yang available: Giant, Mydin, BSC Fine Foods, OTK Pasaraya, Village Grocer, TF Value-Mart dan Ben Independent Grocer (B.I.G)
#ResipiButtercup #SedapDenganButtercup #HomemadeWithLove
Roti Bakar Madu Buttercup 
Bahan-bahan: 
4 Buttercup Luxury Spread Portion 
4 keping roti 
1 Baking sheet
4 sudu besar madu 
Arahan: 
1. Panaskan oven pada suhu 180°C dan pastikan rak berada di tengah. 
2. Alaskan baking tray anda dengan baking sheet dan pastikan roti anda tidak bertindih antara satu sama lain. Ini untuk memastikan roti akan dibakar sama rata. 
3. Masukkan tray ke dalam oven dan bakar selama 5 minit. Kemudian, terbalikkan roti dan bakar lagi selama 5 minit. 
4. Keluarkan roti dari oven dan letakkan Buttercup Luxury Spread Portion di tengah dan taburkan dengan madu pilihan anda. 
Siap! Boleh share and enjoy roti bakar ini seisi keluarga! 
Sumber: https://insanelygoodrecipes.com/how-to-toast-bread-in-the-oven/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22651370"/>
                  </a:ext>
                </a:extLst>
              </a:tr>
            </a:tbl>
          </a:graphicData>
        </a:graphic>
      </p:graphicFrame>
      <p:sp>
        <p:nvSpPr>
          <p:cNvPr id="4" name="Text Placeholder 3">
            <a:extLst>
              <a:ext uri="{FF2B5EF4-FFF2-40B4-BE49-F238E27FC236}">
                <a16:creationId xmlns:a16="http://schemas.microsoft.com/office/drawing/2014/main" id="{B8B7A160-1EE7-4BF9-879B-37F03F693C4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907964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B0523-2B6C-4312-9351-70D6C0F1B20A}"/>
              </a:ext>
            </a:extLst>
          </p:cNvPr>
          <p:cNvSpPr>
            <a:spLocks noGrp="1"/>
          </p:cNvSpPr>
          <p:nvPr>
            <p:ph type="title"/>
          </p:nvPr>
        </p:nvSpPr>
        <p:spPr/>
        <p:txBody>
          <a:bodyPr/>
          <a:lstStyle/>
          <a:p>
            <a:r>
              <a:rPr lang="en-US"/>
              <a:t>Facebook Own Posts Table | Buttercup Malaysia - 6 of 20</a:t>
            </a:r>
          </a:p>
        </p:txBody>
      </p:sp>
      <p:graphicFrame>
        <p:nvGraphicFramePr>
          <p:cNvPr id="5" name="Table Placeholder 4">
            <a:extLst>
              <a:ext uri="{FF2B5EF4-FFF2-40B4-BE49-F238E27FC236}">
                <a16:creationId xmlns:a16="http://schemas.microsoft.com/office/drawing/2014/main" id="{1C9D41F0-1859-4B2B-8613-CCEF61A879C3}"/>
              </a:ext>
            </a:extLst>
          </p:cNvPr>
          <p:cNvGraphicFramePr>
            <a:graphicFrameLocks noGrp="1"/>
          </p:cNvGraphicFramePr>
          <p:nvPr>
            <p:ph type="tbl" sz="quarter" idx="13"/>
            <p:extLst>
              <p:ext uri="{D42A27DB-BD31-4B8C-83A1-F6EECF244321}">
                <p14:modId xmlns:p14="http://schemas.microsoft.com/office/powerpoint/2010/main" val="2738863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4618168"/>
                    </a:ext>
                  </a:extLst>
                </a:gridCol>
                <a:gridCol w="822960">
                  <a:extLst>
                    <a:ext uri="{9D8B030D-6E8A-4147-A177-3AD203B41FA5}">
                      <a16:colId xmlns:a16="http://schemas.microsoft.com/office/drawing/2014/main" val="929142260"/>
                    </a:ext>
                  </a:extLst>
                </a:gridCol>
                <a:gridCol w="822960">
                  <a:extLst>
                    <a:ext uri="{9D8B030D-6E8A-4147-A177-3AD203B41FA5}">
                      <a16:colId xmlns:a16="http://schemas.microsoft.com/office/drawing/2014/main" val="3480780345"/>
                    </a:ext>
                  </a:extLst>
                </a:gridCol>
                <a:gridCol w="822960">
                  <a:extLst>
                    <a:ext uri="{9D8B030D-6E8A-4147-A177-3AD203B41FA5}">
                      <a16:colId xmlns:a16="http://schemas.microsoft.com/office/drawing/2014/main" val="468744702"/>
                    </a:ext>
                  </a:extLst>
                </a:gridCol>
                <a:gridCol w="822960">
                  <a:extLst>
                    <a:ext uri="{9D8B030D-6E8A-4147-A177-3AD203B41FA5}">
                      <a16:colId xmlns:a16="http://schemas.microsoft.com/office/drawing/2014/main" val="1333325911"/>
                    </a:ext>
                  </a:extLst>
                </a:gridCol>
                <a:gridCol w="822960">
                  <a:extLst>
                    <a:ext uri="{9D8B030D-6E8A-4147-A177-3AD203B41FA5}">
                      <a16:colId xmlns:a16="http://schemas.microsoft.com/office/drawing/2014/main" val="3454572476"/>
                    </a:ext>
                  </a:extLst>
                </a:gridCol>
                <a:gridCol w="822960">
                  <a:extLst>
                    <a:ext uri="{9D8B030D-6E8A-4147-A177-3AD203B41FA5}">
                      <a16:colId xmlns:a16="http://schemas.microsoft.com/office/drawing/2014/main" val="3821091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291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11:10:54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23 Julai 2021.
Nur Akmal Hidayah 
Suraya Sue 
Ida Asmydar 
Kepada pemenang , sila hantarkan mesej Facebook kepada admin berserta maklumat di
bawah sebelum 10 September 2021 untuk menebus hadiah anda
Maklumatpemenang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9406334"/>
                  </a:ext>
                </a:extLst>
              </a:tr>
            </a:tbl>
          </a:graphicData>
        </a:graphic>
      </p:graphicFrame>
      <p:sp>
        <p:nvSpPr>
          <p:cNvPr id="4" name="Text Placeholder 3">
            <a:extLst>
              <a:ext uri="{FF2B5EF4-FFF2-40B4-BE49-F238E27FC236}">
                <a16:creationId xmlns:a16="http://schemas.microsoft.com/office/drawing/2014/main" id="{EC76F556-739C-40F4-8AE3-73B35A8B015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952706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AB23B-5B3D-4F14-BB60-D5E83F27A8A5}"/>
              </a:ext>
            </a:extLst>
          </p:cNvPr>
          <p:cNvSpPr>
            <a:spLocks noGrp="1"/>
          </p:cNvSpPr>
          <p:nvPr>
            <p:ph type="title"/>
          </p:nvPr>
        </p:nvSpPr>
        <p:spPr/>
        <p:txBody>
          <a:bodyPr/>
          <a:lstStyle/>
          <a:p>
            <a:r>
              <a:rPr lang="en-US"/>
              <a:t>Facebook Own Posts Table | Buttercup Malaysia - 7 of 20</a:t>
            </a:r>
          </a:p>
        </p:txBody>
      </p:sp>
      <p:graphicFrame>
        <p:nvGraphicFramePr>
          <p:cNvPr id="5" name="Table Placeholder 4">
            <a:extLst>
              <a:ext uri="{FF2B5EF4-FFF2-40B4-BE49-F238E27FC236}">
                <a16:creationId xmlns:a16="http://schemas.microsoft.com/office/drawing/2014/main" id="{3202747A-7481-4A8D-AD87-6D9DE75D53BD}"/>
              </a:ext>
            </a:extLst>
          </p:cNvPr>
          <p:cNvGraphicFramePr>
            <a:graphicFrameLocks noGrp="1"/>
          </p:cNvGraphicFramePr>
          <p:nvPr>
            <p:ph type="tbl" sz="quarter" idx="13"/>
            <p:extLst>
              <p:ext uri="{D42A27DB-BD31-4B8C-83A1-F6EECF244321}">
                <p14:modId xmlns:p14="http://schemas.microsoft.com/office/powerpoint/2010/main" val="370594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4025687"/>
                    </a:ext>
                  </a:extLst>
                </a:gridCol>
                <a:gridCol w="822960">
                  <a:extLst>
                    <a:ext uri="{9D8B030D-6E8A-4147-A177-3AD203B41FA5}">
                      <a16:colId xmlns:a16="http://schemas.microsoft.com/office/drawing/2014/main" val="334080674"/>
                    </a:ext>
                  </a:extLst>
                </a:gridCol>
                <a:gridCol w="822960">
                  <a:extLst>
                    <a:ext uri="{9D8B030D-6E8A-4147-A177-3AD203B41FA5}">
                      <a16:colId xmlns:a16="http://schemas.microsoft.com/office/drawing/2014/main" val="3154675147"/>
                    </a:ext>
                  </a:extLst>
                </a:gridCol>
                <a:gridCol w="822960">
                  <a:extLst>
                    <a:ext uri="{9D8B030D-6E8A-4147-A177-3AD203B41FA5}">
                      <a16:colId xmlns:a16="http://schemas.microsoft.com/office/drawing/2014/main" val="2736949870"/>
                    </a:ext>
                  </a:extLst>
                </a:gridCol>
                <a:gridCol w="822960">
                  <a:extLst>
                    <a:ext uri="{9D8B030D-6E8A-4147-A177-3AD203B41FA5}">
                      <a16:colId xmlns:a16="http://schemas.microsoft.com/office/drawing/2014/main" val="2212439382"/>
                    </a:ext>
                  </a:extLst>
                </a:gridCol>
                <a:gridCol w="822960">
                  <a:extLst>
                    <a:ext uri="{9D8B030D-6E8A-4147-A177-3AD203B41FA5}">
                      <a16:colId xmlns:a16="http://schemas.microsoft.com/office/drawing/2014/main" val="3200849031"/>
                    </a:ext>
                  </a:extLst>
                </a:gridCol>
                <a:gridCol w="822960">
                  <a:extLst>
                    <a:ext uri="{9D8B030D-6E8A-4147-A177-3AD203B41FA5}">
                      <a16:colId xmlns:a16="http://schemas.microsoft.com/office/drawing/2014/main" val="976635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2586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- 2021-09-16 10:30:57</a:t>
                      </a:r>
                      <a:r>
                        <a:rPr kumimoji="0" lang="en-US" sz="1000" b="0" i="0" u="none" strike="noStrike" kern="1200" cap="none" spc="0" normalizeH="0" baseline="0" noProof="0">
                          <a:ln>
                            <a:noFill/>
                          </a:ln>
                          <a:solidFill>
                            <a:prstClr val="black"/>
                          </a:solidFill>
                          <a:effectLst/>
                          <a:uLnTx/>
                          <a:uFillTx/>
                          <a:latin typeface="+mn-lt"/>
                          <a:ea typeface="+mn-ea"/>
                          <a:cs typeface="+mn-cs"/>
                        </a:rPr>
                        <a:t>
 Perhatian kepada semua fans Buttercup! Dapatkan 1 unit ‘kitchen ladle’ secara PERCUMA dengan 2 pembelian Buttercup Luxury Spread Portion, hanya di TF Value-Mart!
Tebus sekarang sehingga 22 September 2021 sementara stok masih ada! Available in 4 colours. 😉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0090547"/>
                  </a:ext>
                </a:extLst>
              </a:tr>
            </a:tbl>
          </a:graphicData>
        </a:graphic>
      </p:graphicFrame>
      <p:sp>
        <p:nvSpPr>
          <p:cNvPr id="4" name="Text Placeholder 3">
            <a:extLst>
              <a:ext uri="{FF2B5EF4-FFF2-40B4-BE49-F238E27FC236}">
                <a16:creationId xmlns:a16="http://schemas.microsoft.com/office/drawing/2014/main" id="{9CEB3ECE-F208-45FA-8D6B-B01C770CFEA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309043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1BBCD-744A-4CFE-BAA7-988B60DC081E}"/>
              </a:ext>
            </a:extLst>
          </p:cNvPr>
          <p:cNvSpPr>
            <a:spLocks noGrp="1"/>
          </p:cNvSpPr>
          <p:nvPr>
            <p:ph type="title"/>
          </p:nvPr>
        </p:nvSpPr>
        <p:spPr/>
        <p:txBody>
          <a:bodyPr/>
          <a:lstStyle/>
          <a:p>
            <a:r>
              <a:rPr lang="en-US"/>
              <a:t>Facebook Own Posts Table | Buttercup Malaysia - 8 of 20</a:t>
            </a:r>
          </a:p>
        </p:txBody>
      </p:sp>
      <p:graphicFrame>
        <p:nvGraphicFramePr>
          <p:cNvPr id="5" name="Table Placeholder 4">
            <a:extLst>
              <a:ext uri="{FF2B5EF4-FFF2-40B4-BE49-F238E27FC236}">
                <a16:creationId xmlns:a16="http://schemas.microsoft.com/office/drawing/2014/main" id="{6D324E30-912F-48C2-8DEC-45840F003750}"/>
              </a:ext>
            </a:extLst>
          </p:cNvPr>
          <p:cNvGraphicFramePr>
            <a:graphicFrameLocks noGrp="1"/>
          </p:cNvGraphicFramePr>
          <p:nvPr>
            <p:ph type="tbl" sz="quarter" idx="13"/>
            <p:extLst>
              <p:ext uri="{D42A27DB-BD31-4B8C-83A1-F6EECF244321}">
                <p14:modId xmlns:p14="http://schemas.microsoft.com/office/powerpoint/2010/main" val="479568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1872605"/>
                    </a:ext>
                  </a:extLst>
                </a:gridCol>
                <a:gridCol w="822960">
                  <a:extLst>
                    <a:ext uri="{9D8B030D-6E8A-4147-A177-3AD203B41FA5}">
                      <a16:colId xmlns:a16="http://schemas.microsoft.com/office/drawing/2014/main" val="3504171687"/>
                    </a:ext>
                  </a:extLst>
                </a:gridCol>
                <a:gridCol w="822960">
                  <a:extLst>
                    <a:ext uri="{9D8B030D-6E8A-4147-A177-3AD203B41FA5}">
                      <a16:colId xmlns:a16="http://schemas.microsoft.com/office/drawing/2014/main" val="569120385"/>
                    </a:ext>
                  </a:extLst>
                </a:gridCol>
                <a:gridCol w="822960">
                  <a:extLst>
                    <a:ext uri="{9D8B030D-6E8A-4147-A177-3AD203B41FA5}">
                      <a16:colId xmlns:a16="http://schemas.microsoft.com/office/drawing/2014/main" val="3843653688"/>
                    </a:ext>
                  </a:extLst>
                </a:gridCol>
                <a:gridCol w="822960">
                  <a:extLst>
                    <a:ext uri="{9D8B030D-6E8A-4147-A177-3AD203B41FA5}">
                      <a16:colId xmlns:a16="http://schemas.microsoft.com/office/drawing/2014/main" val="592441602"/>
                    </a:ext>
                  </a:extLst>
                </a:gridCol>
                <a:gridCol w="822960">
                  <a:extLst>
                    <a:ext uri="{9D8B030D-6E8A-4147-A177-3AD203B41FA5}">
                      <a16:colId xmlns:a16="http://schemas.microsoft.com/office/drawing/2014/main" val="3399939025"/>
                    </a:ext>
                  </a:extLst>
                </a:gridCol>
                <a:gridCol w="822960">
                  <a:extLst>
                    <a:ext uri="{9D8B030D-6E8A-4147-A177-3AD203B41FA5}">
                      <a16:colId xmlns:a16="http://schemas.microsoft.com/office/drawing/2014/main" val="23546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47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- 2021-09-02 10:30:09</a:t>
                      </a:r>
                      <a:r>
                        <a:rPr kumimoji="0" lang="en-US" sz="1000" b="0" i="0" u="none" strike="noStrike" kern="1200" cap="none" spc="0" normalizeH="0" baseline="0" noProof="0">
                          <a:ln>
                            <a:noFill/>
                          </a:ln>
                          <a:solidFill>
                            <a:prstClr val="black"/>
                          </a:solidFill>
                          <a:effectLst/>
                          <a:uLnTx/>
                          <a:uFillTx/>
                          <a:latin typeface="+mn-lt"/>
                          <a:ea typeface="+mn-ea"/>
                          <a:cs typeface="+mn-cs"/>
                        </a:rPr>
                        <a:t>
 Hari baru, tip yang baru! 
Pernahkah anda terfikir mengapa cip coklat anda selalu tenggelam ke bahagian bawah dan tersekat setelah mengadun? Ini tip untuk anda! Salutkannya cip coklat dengan tepung terdahulu sebelum diadun. Ini akan membantu untuk mengekalkan kedudukan cip coklat di dalam adunan anda dan mencegah daripada tenggelam. 
Cubalah dan beritahu Buttercup jika ianya menjadi! 
#TipButtercup
Source: https://tasty.co/article/jasminnahar/seriously-useful-baking-tips
Image source: https://cakewhiz.com/stop-chocolate-chips-sinking/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2770280"/>
                  </a:ext>
                </a:extLst>
              </a:tr>
            </a:tbl>
          </a:graphicData>
        </a:graphic>
      </p:graphicFrame>
      <p:sp>
        <p:nvSpPr>
          <p:cNvPr id="4" name="Text Placeholder 3">
            <a:extLst>
              <a:ext uri="{FF2B5EF4-FFF2-40B4-BE49-F238E27FC236}">
                <a16:creationId xmlns:a16="http://schemas.microsoft.com/office/drawing/2014/main" id="{86EC31B2-8609-4C37-B4F8-CA3B029B910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94890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E7604-F317-4083-AF44-537F5E60988A}"/>
              </a:ext>
            </a:extLst>
          </p:cNvPr>
          <p:cNvSpPr>
            <a:spLocks noGrp="1"/>
          </p:cNvSpPr>
          <p:nvPr>
            <p:ph type="title"/>
          </p:nvPr>
        </p:nvSpPr>
        <p:spPr/>
        <p:txBody>
          <a:bodyPr/>
          <a:lstStyle/>
          <a:p>
            <a:r>
              <a:rPr lang="en-US"/>
              <a:t>Facebook Own Posts Table | Buttercup Malaysia - 9 of 20</a:t>
            </a:r>
          </a:p>
        </p:txBody>
      </p:sp>
      <p:graphicFrame>
        <p:nvGraphicFramePr>
          <p:cNvPr id="5" name="Table Placeholder 4">
            <a:extLst>
              <a:ext uri="{FF2B5EF4-FFF2-40B4-BE49-F238E27FC236}">
                <a16:creationId xmlns:a16="http://schemas.microsoft.com/office/drawing/2014/main" id="{411D37B7-C15E-489F-A3C7-A1457EFA6DF5}"/>
              </a:ext>
            </a:extLst>
          </p:cNvPr>
          <p:cNvGraphicFramePr>
            <a:graphicFrameLocks noGrp="1"/>
          </p:cNvGraphicFramePr>
          <p:nvPr>
            <p:ph type="tbl" sz="quarter" idx="13"/>
            <p:extLst>
              <p:ext uri="{D42A27DB-BD31-4B8C-83A1-F6EECF244321}">
                <p14:modId xmlns:p14="http://schemas.microsoft.com/office/powerpoint/2010/main" val="1051564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16215862"/>
                    </a:ext>
                  </a:extLst>
                </a:gridCol>
                <a:gridCol w="822960">
                  <a:extLst>
                    <a:ext uri="{9D8B030D-6E8A-4147-A177-3AD203B41FA5}">
                      <a16:colId xmlns:a16="http://schemas.microsoft.com/office/drawing/2014/main" val="1962237517"/>
                    </a:ext>
                  </a:extLst>
                </a:gridCol>
                <a:gridCol w="822960">
                  <a:extLst>
                    <a:ext uri="{9D8B030D-6E8A-4147-A177-3AD203B41FA5}">
                      <a16:colId xmlns:a16="http://schemas.microsoft.com/office/drawing/2014/main" val="4204770721"/>
                    </a:ext>
                  </a:extLst>
                </a:gridCol>
                <a:gridCol w="822960">
                  <a:extLst>
                    <a:ext uri="{9D8B030D-6E8A-4147-A177-3AD203B41FA5}">
                      <a16:colId xmlns:a16="http://schemas.microsoft.com/office/drawing/2014/main" val="203951151"/>
                    </a:ext>
                  </a:extLst>
                </a:gridCol>
                <a:gridCol w="822960">
                  <a:extLst>
                    <a:ext uri="{9D8B030D-6E8A-4147-A177-3AD203B41FA5}">
                      <a16:colId xmlns:a16="http://schemas.microsoft.com/office/drawing/2014/main" val="3363774792"/>
                    </a:ext>
                  </a:extLst>
                </a:gridCol>
                <a:gridCol w="822960">
                  <a:extLst>
                    <a:ext uri="{9D8B030D-6E8A-4147-A177-3AD203B41FA5}">
                      <a16:colId xmlns:a16="http://schemas.microsoft.com/office/drawing/2014/main" val="1799827362"/>
                    </a:ext>
                  </a:extLst>
                </a:gridCol>
                <a:gridCol w="822960">
                  <a:extLst>
                    <a:ext uri="{9D8B030D-6E8A-4147-A177-3AD203B41FA5}">
                      <a16:colId xmlns:a16="http://schemas.microsoft.com/office/drawing/2014/main" val="106835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0143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- 2021-09-08 19:50:50</a:t>
                      </a:r>
                      <a:r>
                        <a:rPr kumimoji="0" lang="en-US" sz="1000" b="0" i="0" u="none" strike="noStrike" kern="1200" cap="none" spc="0" normalizeH="0" baseline="0" noProof="0">
                          <a:ln>
                            <a:noFill/>
                          </a:ln>
                          <a:solidFill>
                            <a:prstClr val="black"/>
                          </a:solidFill>
                          <a:effectLst/>
                          <a:uLnTx/>
                          <a:uFillTx/>
                          <a:latin typeface="+mn-lt"/>
                          <a:ea typeface="+mn-ea"/>
                          <a:cs typeface="+mn-cs"/>
                        </a:rPr>
                        <a:t>
 🎉 Wohoo! Kembali lagi kita untuk jualan Buttercup Lazada 9.9!
Dapatkan produk Buttercup, jenama No.1 Malaysia dengan diskaun sehingga 33%! 🎉😱
Jimat lebih dengan penghantaran PERCUMA sekiranya anda membeli produk Buttercup bernilai RM50 dan ke atas! Jangan lepaskan peluang ini sementara stok masih ada! 
Add to cart sekarang dan check out pada 9.9! 👉 https://bit.ly/ButtercupMYLazada
Promosi hanya sah pada 9 - 11 September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3773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- 2021-09-16 00:00:02</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Malaysia buat semua rakyat Malaysia. Bersatu kita teguh!
#HariMalaysia2021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4247428"/>
                  </a:ext>
                </a:extLst>
              </a:tr>
            </a:tbl>
          </a:graphicData>
        </a:graphic>
      </p:graphicFrame>
      <p:sp>
        <p:nvSpPr>
          <p:cNvPr id="4" name="Text Placeholder 3">
            <a:extLst>
              <a:ext uri="{FF2B5EF4-FFF2-40B4-BE49-F238E27FC236}">
                <a16:creationId xmlns:a16="http://schemas.microsoft.com/office/drawing/2014/main" id="{0A8380A2-9225-4AA1-833A-9CDAA241B17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773544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02C92-1F69-4D0C-B396-2BD176D47905}"/>
              </a:ext>
            </a:extLst>
          </p:cNvPr>
          <p:cNvSpPr>
            <a:spLocks noGrp="1"/>
          </p:cNvSpPr>
          <p:nvPr>
            <p:ph type="title"/>
          </p:nvPr>
        </p:nvSpPr>
        <p:spPr/>
        <p:txBody>
          <a:bodyPr/>
          <a:lstStyle/>
          <a:p>
            <a:r>
              <a:rPr lang="en-US"/>
              <a:t>Facebook Own Posts Table | Buttercup Malaysia - 10 of 20</a:t>
            </a:r>
          </a:p>
        </p:txBody>
      </p:sp>
      <p:graphicFrame>
        <p:nvGraphicFramePr>
          <p:cNvPr id="5" name="Table Placeholder 4">
            <a:extLst>
              <a:ext uri="{FF2B5EF4-FFF2-40B4-BE49-F238E27FC236}">
                <a16:creationId xmlns:a16="http://schemas.microsoft.com/office/drawing/2014/main" id="{4CA19E26-5DA2-4E75-BB42-8F42D50FC3EB}"/>
              </a:ext>
            </a:extLst>
          </p:cNvPr>
          <p:cNvGraphicFramePr>
            <a:graphicFrameLocks noGrp="1"/>
          </p:cNvGraphicFramePr>
          <p:nvPr>
            <p:ph type="tbl" sz="quarter" idx="13"/>
            <p:extLst>
              <p:ext uri="{D42A27DB-BD31-4B8C-83A1-F6EECF244321}">
                <p14:modId xmlns:p14="http://schemas.microsoft.com/office/powerpoint/2010/main" val="153791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9589018"/>
                    </a:ext>
                  </a:extLst>
                </a:gridCol>
                <a:gridCol w="822960">
                  <a:extLst>
                    <a:ext uri="{9D8B030D-6E8A-4147-A177-3AD203B41FA5}">
                      <a16:colId xmlns:a16="http://schemas.microsoft.com/office/drawing/2014/main" val="4112391423"/>
                    </a:ext>
                  </a:extLst>
                </a:gridCol>
                <a:gridCol w="822960">
                  <a:extLst>
                    <a:ext uri="{9D8B030D-6E8A-4147-A177-3AD203B41FA5}">
                      <a16:colId xmlns:a16="http://schemas.microsoft.com/office/drawing/2014/main" val="1884068063"/>
                    </a:ext>
                  </a:extLst>
                </a:gridCol>
                <a:gridCol w="822960">
                  <a:extLst>
                    <a:ext uri="{9D8B030D-6E8A-4147-A177-3AD203B41FA5}">
                      <a16:colId xmlns:a16="http://schemas.microsoft.com/office/drawing/2014/main" val="3106092322"/>
                    </a:ext>
                  </a:extLst>
                </a:gridCol>
                <a:gridCol w="822960">
                  <a:extLst>
                    <a:ext uri="{9D8B030D-6E8A-4147-A177-3AD203B41FA5}">
                      <a16:colId xmlns:a16="http://schemas.microsoft.com/office/drawing/2014/main" val="2616412707"/>
                    </a:ext>
                  </a:extLst>
                </a:gridCol>
                <a:gridCol w="822960">
                  <a:extLst>
                    <a:ext uri="{9D8B030D-6E8A-4147-A177-3AD203B41FA5}">
                      <a16:colId xmlns:a16="http://schemas.microsoft.com/office/drawing/2014/main" val="1546898175"/>
                    </a:ext>
                  </a:extLst>
                </a:gridCol>
                <a:gridCol w="822960">
                  <a:extLst>
                    <a:ext uri="{9D8B030D-6E8A-4147-A177-3AD203B41FA5}">
                      <a16:colId xmlns:a16="http://schemas.microsoft.com/office/drawing/2014/main" val="3362465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191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- 2021-09-10 10:30:06</a:t>
                      </a:r>
                      <a:r>
                        <a:rPr kumimoji="0" lang="en-US" sz="1000" b="0" i="0" u="none" strike="noStrike" kern="1200" cap="none" spc="0" normalizeH="0" baseline="0" noProof="0">
                          <a:ln>
                            <a:noFill/>
                          </a:ln>
                          <a:solidFill>
                            <a:prstClr val="black"/>
                          </a:solidFill>
                          <a:effectLst/>
                          <a:uLnTx/>
                          <a:uFillTx/>
                          <a:latin typeface="+mn-lt"/>
                          <a:ea typeface="+mn-ea"/>
                          <a:cs typeface="+mn-cs"/>
                        </a:rPr>
                        <a:t>
 Buttercup memandang serius kualiti, rasa dan aroma yang dihasilkan. Jadi, kami ingin mengucapkan terima kasih atas sokongan berterusan anda selama ini! ❤
“Saya amat berpuas hati dengan Buttercup kerana kualitinya yang masih sama dari zaman mula-mula saya menggunakan Buttercup”
- Cahaya Aynee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0757588"/>
                  </a:ext>
                </a:extLst>
              </a:tr>
            </a:tbl>
          </a:graphicData>
        </a:graphic>
      </p:graphicFrame>
      <p:sp>
        <p:nvSpPr>
          <p:cNvPr id="4" name="Text Placeholder 3">
            <a:extLst>
              <a:ext uri="{FF2B5EF4-FFF2-40B4-BE49-F238E27FC236}">
                <a16:creationId xmlns:a16="http://schemas.microsoft.com/office/drawing/2014/main" id="{F29C7AB5-A6C7-4870-BD90-77A261B5787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627794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1021-5CAA-44DB-BBDC-53019B454863}"/>
              </a:ext>
            </a:extLst>
          </p:cNvPr>
          <p:cNvSpPr>
            <a:spLocks noGrp="1"/>
          </p:cNvSpPr>
          <p:nvPr>
            <p:ph type="title"/>
          </p:nvPr>
        </p:nvSpPr>
        <p:spPr/>
        <p:txBody>
          <a:bodyPr/>
          <a:lstStyle/>
          <a:p>
            <a:r>
              <a:rPr lang="en-US"/>
              <a:t>Facebook Own Posts Table | Buttercup Malaysia - 11 of 20</a:t>
            </a:r>
          </a:p>
        </p:txBody>
      </p:sp>
      <p:graphicFrame>
        <p:nvGraphicFramePr>
          <p:cNvPr id="5" name="Table Placeholder 4">
            <a:extLst>
              <a:ext uri="{FF2B5EF4-FFF2-40B4-BE49-F238E27FC236}">
                <a16:creationId xmlns:a16="http://schemas.microsoft.com/office/drawing/2014/main" id="{1CADAC5A-C031-49D9-8AF8-1FA373D8BC7D}"/>
              </a:ext>
            </a:extLst>
          </p:cNvPr>
          <p:cNvGraphicFramePr>
            <a:graphicFrameLocks noGrp="1"/>
          </p:cNvGraphicFramePr>
          <p:nvPr>
            <p:ph type="tbl" sz="quarter" idx="13"/>
            <p:extLst>
              <p:ext uri="{D42A27DB-BD31-4B8C-83A1-F6EECF244321}">
                <p14:modId xmlns:p14="http://schemas.microsoft.com/office/powerpoint/2010/main" val="1760083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2613012"/>
                    </a:ext>
                  </a:extLst>
                </a:gridCol>
                <a:gridCol w="822960">
                  <a:extLst>
                    <a:ext uri="{9D8B030D-6E8A-4147-A177-3AD203B41FA5}">
                      <a16:colId xmlns:a16="http://schemas.microsoft.com/office/drawing/2014/main" val="645800958"/>
                    </a:ext>
                  </a:extLst>
                </a:gridCol>
                <a:gridCol w="822960">
                  <a:extLst>
                    <a:ext uri="{9D8B030D-6E8A-4147-A177-3AD203B41FA5}">
                      <a16:colId xmlns:a16="http://schemas.microsoft.com/office/drawing/2014/main" val="880691312"/>
                    </a:ext>
                  </a:extLst>
                </a:gridCol>
                <a:gridCol w="822960">
                  <a:extLst>
                    <a:ext uri="{9D8B030D-6E8A-4147-A177-3AD203B41FA5}">
                      <a16:colId xmlns:a16="http://schemas.microsoft.com/office/drawing/2014/main" val="624489301"/>
                    </a:ext>
                  </a:extLst>
                </a:gridCol>
                <a:gridCol w="822960">
                  <a:extLst>
                    <a:ext uri="{9D8B030D-6E8A-4147-A177-3AD203B41FA5}">
                      <a16:colId xmlns:a16="http://schemas.microsoft.com/office/drawing/2014/main" val="114044751"/>
                    </a:ext>
                  </a:extLst>
                </a:gridCol>
                <a:gridCol w="822960">
                  <a:extLst>
                    <a:ext uri="{9D8B030D-6E8A-4147-A177-3AD203B41FA5}">
                      <a16:colId xmlns:a16="http://schemas.microsoft.com/office/drawing/2014/main" val="4261596845"/>
                    </a:ext>
                  </a:extLst>
                </a:gridCol>
                <a:gridCol w="822960">
                  <a:extLst>
                    <a:ext uri="{9D8B030D-6E8A-4147-A177-3AD203B41FA5}">
                      <a16:colId xmlns:a16="http://schemas.microsoft.com/office/drawing/2014/main" val="3882044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606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11:05:16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15 Julai 2021.
Khaty Zul 
Elleen Oh 
Rohimah Binti Usop 
Kepada pemenang , sila hantarkan mesej Facebook kepada admin berserta
maklumat di bawah sebelum 10 September 2021 untuk menebus hadiah anda
Maklumat pemenang
● Nama penuh
● 8 digit pertama nombor kad pengenalan
● Alamat rumah
● Alamat emel
● Nombor telefon
Bagi yang terlepas , jangan risau ,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4085696"/>
                  </a:ext>
                </a:extLst>
              </a:tr>
            </a:tbl>
          </a:graphicData>
        </a:graphic>
      </p:graphicFrame>
      <p:sp>
        <p:nvSpPr>
          <p:cNvPr id="4" name="Text Placeholder 3">
            <a:extLst>
              <a:ext uri="{FF2B5EF4-FFF2-40B4-BE49-F238E27FC236}">
                <a16:creationId xmlns:a16="http://schemas.microsoft.com/office/drawing/2014/main" id="{23090C6A-5AA8-47E6-ADF9-DA84030F65A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880963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8AAD0-C99E-4271-BB4F-CC53DDF041E7}"/>
              </a:ext>
            </a:extLst>
          </p:cNvPr>
          <p:cNvSpPr>
            <a:spLocks noGrp="1"/>
          </p:cNvSpPr>
          <p:nvPr>
            <p:ph type="title"/>
          </p:nvPr>
        </p:nvSpPr>
        <p:spPr/>
        <p:txBody>
          <a:bodyPr/>
          <a:lstStyle/>
          <a:p>
            <a:r>
              <a:rPr lang="en-US"/>
              <a:t>Facebook Own Posts Table | Buttercup Malaysia - 12 of 20</a:t>
            </a:r>
          </a:p>
        </p:txBody>
      </p:sp>
      <p:graphicFrame>
        <p:nvGraphicFramePr>
          <p:cNvPr id="5" name="Table Placeholder 4">
            <a:extLst>
              <a:ext uri="{FF2B5EF4-FFF2-40B4-BE49-F238E27FC236}">
                <a16:creationId xmlns:a16="http://schemas.microsoft.com/office/drawing/2014/main" id="{603A6876-4626-4F9A-8A09-F28638C7E77A}"/>
              </a:ext>
            </a:extLst>
          </p:cNvPr>
          <p:cNvGraphicFramePr>
            <a:graphicFrameLocks noGrp="1"/>
          </p:cNvGraphicFramePr>
          <p:nvPr>
            <p:ph type="tbl" sz="quarter" idx="13"/>
            <p:extLst>
              <p:ext uri="{D42A27DB-BD31-4B8C-83A1-F6EECF244321}">
                <p14:modId xmlns:p14="http://schemas.microsoft.com/office/powerpoint/2010/main" val="4248110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6079483"/>
                    </a:ext>
                  </a:extLst>
                </a:gridCol>
                <a:gridCol w="822960">
                  <a:extLst>
                    <a:ext uri="{9D8B030D-6E8A-4147-A177-3AD203B41FA5}">
                      <a16:colId xmlns:a16="http://schemas.microsoft.com/office/drawing/2014/main" val="787954465"/>
                    </a:ext>
                  </a:extLst>
                </a:gridCol>
                <a:gridCol w="822960">
                  <a:extLst>
                    <a:ext uri="{9D8B030D-6E8A-4147-A177-3AD203B41FA5}">
                      <a16:colId xmlns:a16="http://schemas.microsoft.com/office/drawing/2014/main" val="3967569479"/>
                    </a:ext>
                  </a:extLst>
                </a:gridCol>
                <a:gridCol w="822960">
                  <a:extLst>
                    <a:ext uri="{9D8B030D-6E8A-4147-A177-3AD203B41FA5}">
                      <a16:colId xmlns:a16="http://schemas.microsoft.com/office/drawing/2014/main" val="11016823"/>
                    </a:ext>
                  </a:extLst>
                </a:gridCol>
                <a:gridCol w="822960">
                  <a:extLst>
                    <a:ext uri="{9D8B030D-6E8A-4147-A177-3AD203B41FA5}">
                      <a16:colId xmlns:a16="http://schemas.microsoft.com/office/drawing/2014/main" val="4251516220"/>
                    </a:ext>
                  </a:extLst>
                </a:gridCol>
                <a:gridCol w="822960">
                  <a:extLst>
                    <a:ext uri="{9D8B030D-6E8A-4147-A177-3AD203B41FA5}">
                      <a16:colId xmlns:a16="http://schemas.microsoft.com/office/drawing/2014/main" val="2836276146"/>
                    </a:ext>
                  </a:extLst>
                </a:gridCol>
                <a:gridCol w="822960">
                  <a:extLst>
                    <a:ext uri="{9D8B030D-6E8A-4147-A177-3AD203B41FA5}">
                      <a16:colId xmlns:a16="http://schemas.microsoft.com/office/drawing/2014/main" val="1373196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702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- 2021-09-12 10:30:05</a:t>
                      </a:r>
                      <a:r>
                        <a:rPr kumimoji="0" lang="en-US" sz="1000" b="0" i="0" u="none" strike="noStrike" kern="1200" cap="none" spc="0" normalizeH="0" baseline="0" noProof="0">
                          <a:ln>
                            <a:noFill/>
                          </a:ln>
                          <a:solidFill>
                            <a:prstClr val="black"/>
                          </a:solidFill>
                          <a:effectLst/>
                          <a:uLnTx/>
                          <a:uFillTx/>
                          <a:latin typeface="+mn-lt"/>
                          <a:ea typeface="+mn-ea"/>
                          <a:cs typeface="+mn-cs"/>
                        </a:rPr>
                        <a:t>
 Buttercup merupakan jenama No. 1 di Malaysia! 
Kami akan memastikan anda tidak bosan memasak kerana rasa dan aroma lazat yang akan menemani anda pastinya akan memberikan nikmat yang berbeza! 
Jadi, dapatkan Buttercup anda sekarang di Lazada!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0175601"/>
                  </a:ext>
                </a:extLst>
              </a:tr>
            </a:tbl>
          </a:graphicData>
        </a:graphic>
      </p:graphicFrame>
      <p:sp>
        <p:nvSpPr>
          <p:cNvPr id="4" name="Text Placeholder 3">
            <a:extLst>
              <a:ext uri="{FF2B5EF4-FFF2-40B4-BE49-F238E27FC236}">
                <a16:creationId xmlns:a16="http://schemas.microsoft.com/office/drawing/2014/main" id="{DF0C4AD6-277F-40B9-9241-00005AE98A9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911581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EBB9-0F7F-4DB3-B566-7A96757E0AA3}"/>
              </a:ext>
            </a:extLst>
          </p:cNvPr>
          <p:cNvSpPr>
            <a:spLocks noGrp="1"/>
          </p:cNvSpPr>
          <p:nvPr>
            <p:ph type="title"/>
          </p:nvPr>
        </p:nvSpPr>
        <p:spPr/>
        <p:txBody>
          <a:bodyPr/>
          <a:lstStyle/>
          <a:p>
            <a:r>
              <a:rPr lang="en-US"/>
              <a:t>Facebook Own Posts Table | Buttercup Malaysia - 13 of 20</a:t>
            </a:r>
          </a:p>
        </p:txBody>
      </p:sp>
      <p:graphicFrame>
        <p:nvGraphicFramePr>
          <p:cNvPr id="5" name="Table Placeholder 4">
            <a:extLst>
              <a:ext uri="{FF2B5EF4-FFF2-40B4-BE49-F238E27FC236}">
                <a16:creationId xmlns:a16="http://schemas.microsoft.com/office/drawing/2014/main" id="{D0596B7C-EA74-4C8C-B074-3CC975B47B1F}"/>
              </a:ext>
            </a:extLst>
          </p:cNvPr>
          <p:cNvGraphicFramePr>
            <a:graphicFrameLocks noGrp="1"/>
          </p:cNvGraphicFramePr>
          <p:nvPr>
            <p:ph type="tbl" sz="quarter" idx="13"/>
            <p:extLst>
              <p:ext uri="{D42A27DB-BD31-4B8C-83A1-F6EECF244321}">
                <p14:modId xmlns:p14="http://schemas.microsoft.com/office/powerpoint/2010/main" val="2648545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7865963"/>
                    </a:ext>
                  </a:extLst>
                </a:gridCol>
                <a:gridCol w="822960">
                  <a:extLst>
                    <a:ext uri="{9D8B030D-6E8A-4147-A177-3AD203B41FA5}">
                      <a16:colId xmlns:a16="http://schemas.microsoft.com/office/drawing/2014/main" val="3658228642"/>
                    </a:ext>
                  </a:extLst>
                </a:gridCol>
                <a:gridCol w="822960">
                  <a:extLst>
                    <a:ext uri="{9D8B030D-6E8A-4147-A177-3AD203B41FA5}">
                      <a16:colId xmlns:a16="http://schemas.microsoft.com/office/drawing/2014/main" val="857177158"/>
                    </a:ext>
                  </a:extLst>
                </a:gridCol>
                <a:gridCol w="822960">
                  <a:extLst>
                    <a:ext uri="{9D8B030D-6E8A-4147-A177-3AD203B41FA5}">
                      <a16:colId xmlns:a16="http://schemas.microsoft.com/office/drawing/2014/main" val="1694754701"/>
                    </a:ext>
                  </a:extLst>
                </a:gridCol>
                <a:gridCol w="822960">
                  <a:extLst>
                    <a:ext uri="{9D8B030D-6E8A-4147-A177-3AD203B41FA5}">
                      <a16:colId xmlns:a16="http://schemas.microsoft.com/office/drawing/2014/main" val="2033831669"/>
                    </a:ext>
                  </a:extLst>
                </a:gridCol>
                <a:gridCol w="822960">
                  <a:extLst>
                    <a:ext uri="{9D8B030D-6E8A-4147-A177-3AD203B41FA5}">
                      <a16:colId xmlns:a16="http://schemas.microsoft.com/office/drawing/2014/main" val="1712131443"/>
                    </a:ext>
                  </a:extLst>
                </a:gridCol>
                <a:gridCol w="822960">
                  <a:extLst>
                    <a:ext uri="{9D8B030D-6E8A-4147-A177-3AD203B41FA5}">
                      <a16:colId xmlns:a16="http://schemas.microsoft.com/office/drawing/2014/main" val="4105344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7215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11:00:30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5 Julai 2021.
Amirul Marzuki 
Shasha Feqah 
Nadiah Jer 
Kepada pemenang , sila hantarkan mesej Facebook kepada admin berserta maklumat di bawah sebelum 10 September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6549322"/>
                  </a:ext>
                </a:extLst>
              </a:tr>
            </a:tbl>
          </a:graphicData>
        </a:graphic>
      </p:graphicFrame>
      <p:sp>
        <p:nvSpPr>
          <p:cNvPr id="4" name="Text Placeholder 3">
            <a:extLst>
              <a:ext uri="{FF2B5EF4-FFF2-40B4-BE49-F238E27FC236}">
                <a16:creationId xmlns:a16="http://schemas.microsoft.com/office/drawing/2014/main" id="{0EC4227C-F63D-469D-83BB-D935239314D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011026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4F743-4B10-4D2D-B241-75191702C5E6}"/>
              </a:ext>
            </a:extLst>
          </p:cNvPr>
          <p:cNvSpPr>
            <a:spLocks noGrp="1"/>
          </p:cNvSpPr>
          <p:nvPr>
            <p:ph type="title"/>
          </p:nvPr>
        </p:nvSpPr>
        <p:spPr/>
        <p:txBody>
          <a:bodyPr/>
          <a:lstStyle/>
          <a:p>
            <a:r>
              <a:rPr lang="en-US"/>
              <a:t>Facebook Own Posts Table | Buttercup Malaysia - 14 of 20</a:t>
            </a:r>
          </a:p>
        </p:txBody>
      </p:sp>
      <p:graphicFrame>
        <p:nvGraphicFramePr>
          <p:cNvPr id="5" name="Table Placeholder 4">
            <a:extLst>
              <a:ext uri="{FF2B5EF4-FFF2-40B4-BE49-F238E27FC236}">
                <a16:creationId xmlns:a16="http://schemas.microsoft.com/office/drawing/2014/main" id="{E98B1E93-00D3-4985-BE0A-E38ABE41B0B9}"/>
              </a:ext>
            </a:extLst>
          </p:cNvPr>
          <p:cNvGraphicFramePr>
            <a:graphicFrameLocks noGrp="1"/>
          </p:cNvGraphicFramePr>
          <p:nvPr>
            <p:ph type="tbl" sz="quarter" idx="13"/>
            <p:extLst>
              <p:ext uri="{D42A27DB-BD31-4B8C-83A1-F6EECF244321}">
                <p14:modId xmlns:p14="http://schemas.microsoft.com/office/powerpoint/2010/main" val="135850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8968200"/>
                    </a:ext>
                  </a:extLst>
                </a:gridCol>
                <a:gridCol w="822960">
                  <a:extLst>
                    <a:ext uri="{9D8B030D-6E8A-4147-A177-3AD203B41FA5}">
                      <a16:colId xmlns:a16="http://schemas.microsoft.com/office/drawing/2014/main" val="823706342"/>
                    </a:ext>
                  </a:extLst>
                </a:gridCol>
                <a:gridCol w="822960">
                  <a:extLst>
                    <a:ext uri="{9D8B030D-6E8A-4147-A177-3AD203B41FA5}">
                      <a16:colId xmlns:a16="http://schemas.microsoft.com/office/drawing/2014/main" val="3652313342"/>
                    </a:ext>
                  </a:extLst>
                </a:gridCol>
                <a:gridCol w="822960">
                  <a:extLst>
                    <a:ext uri="{9D8B030D-6E8A-4147-A177-3AD203B41FA5}">
                      <a16:colId xmlns:a16="http://schemas.microsoft.com/office/drawing/2014/main" val="636427114"/>
                    </a:ext>
                  </a:extLst>
                </a:gridCol>
                <a:gridCol w="822960">
                  <a:extLst>
                    <a:ext uri="{9D8B030D-6E8A-4147-A177-3AD203B41FA5}">
                      <a16:colId xmlns:a16="http://schemas.microsoft.com/office/drawing/2014/main" val="707725209"/>
                    </a:ext>
                  </a:extLst>
                </a:gridCol>
                <a:gridCol w="822960">
                  <a:extLst>
                    <a:ext uri="{9D8B030D-6E8A-4147-A177-3AD203B41FA5}">
                      <a16:colId xmlns:a16="http://schemas.microsoft.com/office/drawing/2014/main" val="841614593"/>
                    </a:ext>
                  </a:extLst>
                </a:gridCol>
                <a:gridCol w="822960">
                  <a:extLst>
                    <a:ext uri="{9D8B030D-6E8A-4147-A177-3AD203B41FA5}">
                      <a16:colId xmlns:a16="http://schemas.microsoft.com/office/drawing/2014/main" val="220190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542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- 2021-09-17 10:30:19</a:t>
                      </a:r>
                      <a:r>
                        <a:rPr kumimoji="0" lang="en-US" sz="1000" b="0" i="0" u="none" strike="noStrike" kern="1200" cap="none" spc="0" normalizeH="0" baseline="0" noProof="0">
                          <a:ln>
                            <a:noFill/>
                          </a:ln>
                          <a:solidFill>
                            <a:prstClr val="black"/>
                          </a:solidFill>
                          <a:effectLst/>
                          <a:uLnTx/>
                          <a:uFillTx/>
                          <a:latin typeface="+mn-lt"/>
                          <a:ea typeface="+mn-ea"/>
                          <a:cs typeface="+mn-cs"/>
                        </a:rPr>
                        <a:t>
 Get your ALL-NEW Buttercup Luxury Spread Portion with a free gift at MYDIN, AEON, MaxValu, Giant dan AEON BiG! 🎉
Dengan 2 pembelian Buttercup Luxury Spread Portion, anda akan dapat 1 unit ‘kitchen ladle’ secara PERCUMA! Terdapat 4 pilihan warna ya.
Cepat tebus di MYDIN, AEON, MaxValu, Giant dan AEON BiG sekarang sehingga 30 September 2021 atau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2253219"/>
                  </a:ext>
                </a:extLst>
              </a:tr>
            </a:tbl>
          </a:graphicData>
        </a:graphic>
      </p:graphicFrame>
      <p:sp>
        <p:nvSpPr>
          <p:cNvPr id="4" name="Text Placeholder 3">
            <a:extLst>
              <a:ext uri="{FF2B5EF4-FFF2-40B4-BE49-F238E27FC236}">
                <a16:creationId xmlns:a16="http://schemas.microsoft.com/office/drawing/2014/main" id="{25B9D7CC-57FE-4605-A979-E223075EA8D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847631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A3602-DE9C-46B8-884C-123EB2D8FFEB}"/>
              </a:ext>
            </a:extLst>
          </p:cNvPr>
          <p:cNvSpPr>
            <a:spLocks noGrp="1"/>
          </p:cNvSpPr>
          <p:nvPr>
            <p:ph type="title"/>
          </p:nvPr>
        </p:nvSpPr>
        <p:spPr/>
        <p:txBody>
          <a:bodyPr/>
          <a:lstStyle/>
          <a:p>
            <a:r>
              <a:rPr lang="en-US"/>
              <a:t>Facebook Own Posts Table | Buttercup Malaysia - 15 of 20</a:t>
            </a:r>
          </a:p>
        </p:txBody>
      </p:sp>
      <p:graphicFrame>
        <p:nvGraphicFramePr>
          <p:cNvPr id="5" name="Table Placeholder 4">
            <a:extLst>
              <a:ext uri="{FF2B5EF4-FFF2-40B4-BE49-F238E27FC236}">
                <a16:creationId xmlns:a16="http://schemas.microsoft.com/office/drawing/2014/main" id="{215749C1-7B5E-430D-87CB-FADF81B3144E}"/>
              </a:ext>
            </a:extLst>
          </p:cNvPr>
          <p:cNvGraphicFramePr>
            <a:graphicFrameLocks noGrp="1"/>
          </p:cNvGraphicFramePr>
          <p:nvPr>
            <p:ph type="tbl" sz="quarter" idx="13"/>
            <p:extLst>
              <p:ext uri="{D42A27DB-BD31-4B8C-83A1-F6EECF244321}">
                <p14:modId xmlns:p14="http://schemas.microsoft.com/office/powerpoint/2010/main" val="91366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8991265"/>
                    </a:ext>
                  </a:extLst>
                </a:gridCol>
                <a:gridCol w="822960">
                  <a:extLst>
                    <a:ext uri="{9D8B030D-6E8A-4147-A177-3AD203B41FA5}">
                      <a16:colId xmlns:a16="http://schemas.microsoft.com/office/drawing/2014/main" val="1241957008"/>
                    </a:ext>
                  </a:extLst>
                </a:gridCol>
                <a:gridCol w="822960">
                  <a:extLst>
                    <a:ext uri="{9D8B030D-6E8A-4147-A177-3AD203B41FA5}">
                      <a16:colId xmlns:a16="http://schemas.microsoft.com/office/drawing/2014/main" val="2287114522"/>
                    </a:ext>
                  </a:extLst>
                </a:gridCol>
                <a:gridCol w="822960">
                  <a:extLst>
                    <a:ext uri="{9D8B030D-6E8A-4147-A177-3AD203B41FA5}">
                      <a16:colId xmlns:a16="http://schemas.microsoft.com/office/drawing/2014/main" val="1704566335"/>
                    </a:ext>
                  </a:extLst>
                </a:gridCol>
                <a:gridCol w="822960">
                  <a:extLst>
                    <a:ext uri="{9D8B030D-6E8A-4147-A177-3AD203B41FA5}">
                      <a16:colId xmlns:a16="http://schemas.microsoft.com/office/drawing/2014/main" val="3504414761"/>
                    </a:ext>
                  </a:extLst>
                </a:gridCol>
                <a:gridCol w="822960">
                  <a:extLst>
                    <a:ext uri="{9D8B030D-6E8A-4147-A177-3AD203B41FA5}">
                      <a16:colId xmlns:a16="http://schemas.microsoft.com/office/drawing/2014/main" val="619851146"/>
                    </a:ext>
                  </a:extLst>
                </a:gridCol>
                <a:gridCol w="822960">
                  <a:extLst>
                    <a:ext uri="{9D8B030D-6E8A-4147-A177-3AD203B41FA5}">
                      <a16:colId xmlns:a16="http://schemas.microsoft.com/office/drawing/2014/main" val="2576502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312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- 2021-09-18 10:30:19</a:t>
                      </a:r>
                      <a:r>
                        <a:rPr kumimoji="0" lang="en-US" sz="1000" b="0" i="0" u="none" strike="noStrike" kern="1200" cap="none" spc="0" normalizeH="0" baseline="0" noProof="0">
                          <a:ln>
                            <a:noFill/>
                          </a:ln>
                          <a:solidFill>
                            <a:prstClr val="black"/>
                          </a:solidFill>
                          <a:effectLst/>
                          <a:uLnTx/>
                          <a:uFillTx/>
                          <a:latin typeface="+mn-lt"/>
                          <a:ea typeface="+mn-ea"/>
                          <a:cs typeface="+mn-cs"/>
                        </a:rPr>
                        <a:t>
 Kenyal, manis dan enak! Jom cuba buat gula-gula karamel Buttercup! Ianya jauh lebih mudah daripada yang anda fikirkan dan juga boleh diubah suai mengikut tahap kemanisan anda ;)
#ResipiButtercup #SedapDenganButtercup #HomemadeWithLove
Gula-gula Karamel Buttercup
Bahan-bahan: 
8 sudu besar Buttercup
2 cawan gula 
2 cawan krim putar 
½ cawan sirap jagung
1 ½ sudu kecil esen vanila 
Secubit garam laut
Arahan: 
1. Sediakan satu dulang dan letakkan kertas minyak ke atas dulang agar mudah untuk dikeluarkan. 
2.. Campurkan Buttercup, gula, krim putar dan sirap jagung dalam satu periuk. Gunakan api sederhana tinggi dan kacau sehingga ia berbuih. 
3. Turunkan api dan gunakan termometer memasak, kacau perlahan sehingga ia berada pada suhu 243°C.Sekiranya anda lebih suka karamel yang lembut, kacau sehingga suhu 240°C. Kacau sedikit lebih lama sehingga 250°C sekiranya anda mahu ia terasa kenyal.
4. Masukkan esen vanila dan kacau lagi sehingga sebati. 
5. Tuangkan karamel ke dalam dulang yang telah disediakan dan biarkan ia untuk sejuk sepenuhnya dan potong mengikut saiz pilihan anda. Kemudian, taburkan garam laut untuk menambahkan sedikit rasa masin dalam kemanisan gula-gula karamel Buttercup ini. 
6. Balutkan dengan pembungkus gula-gula dan simpan di dalam bekas kedap udara.
Sumber: https://www.savingdessert.com/simple-homemade-butter-caramels/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31700415"/>
                  </a:ext>
                </a:extLst>
              </a:tr>
            </a:tbl>
          </a:graphicData>
        </a:graphic>
      </p:graphicFrame>
      <p:sp>
        <p:nvSpPr>
          <p:cNvPr id="4" name="Text Placeholder 3">
            <a:extLst>
              <a:ext uri="{FF2B5EF4-FFF2-40B4-BE49-F238E27FC236}">
                <a16:creationId xmlns:a16="http://schemas.microsoft.com/office/drawing/2014/main" id="{A6DD3324-196D-403B-85C8-42A55C7FF66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037340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EBC0B-5E3F-4287-881E-2793B260E1E4}"/>
              </a:ext>
            </a:extLst>
          </p:cNvPr>
          <p:cNvSpPr>
            <a:spLocks noGrp="1"/>
          </p:cNvSpPr>
          <p:nvPr>
            <p:ph type="title"/>
          </p:nvPr>
        </p:nvSpPr>
        <p:spPr/>
        <p:txBody>
          <a:bodyPr/>
          <a:lstStyle/>
          <a:p>
            <a:r>
              <a:rPr lang="en-US"/>
              <a:t>Facebook Own Posts Table | Buttercup Malaysia - 16 of 20</a:t>
            </a:r>
          </a:p>
        </p:txBody>
      </p:sp>
      <p:graphicFrame>
        <p:nvGraphicFramePr>
          <p:cNvPr id="5" name="Table Placeholder 4">
            <a:extLst>
              <a:ext uri="{FF2B5EF4-FFF2-40B4-BE49-F238E27FC236}">
                <a16:creationId xmlns:a16="http://schemas.microsoft.com/office/drawing/2014/main" id="{E1A9D214-8D6C-4A73-A9EB-8E478266810B}"/>
              </a:ext>
            </a:extLst>
          </p:cNvPr>
          <p:cNvGraphicFramePr>
            <a:graphicFrameLocks noGrp="1"/>
          </p:cNvGraphicFramePr>
          <p:nvPr>
            <p:ph type="tbl" sz="quarter" idx="13"/>
            <p:extLst>
              <p:ext uri="{D42A27DB-BD31-4B8C-83A1-F6EECF244321}">
                <p14:modId xmlns:p14="http://schemas.microsoft.com/office/powerpoint/2010/main" val="1764484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3694159"/>
                    </a:ext>
                  </a:extLst>
                </a:gridCol>
                <a:gridCol w="822960">
                  <a:extLst>
                    <a:ext uri="{9D8B030D-6E8A-4147-A177-3AD203B41FA5}">
                      <a16:colId xmlns:a16="http://schemas.microsoft.com/office/drawing/2014/main" val="1804068928"/>
                    </a:ext>
                  </a:extLst>
                </a:gridCol>
                <a:gridCol w="822960">
                  <a:extLst>
                    <a:ext uri="{9D8B030D-6E8A-4147-A177-3AD203B41FA5}">
                      <a16:colId xmlns:a16="http://schemas.microsoft.com/office/drawing/2014/main" val="1110537369"/>
                    </a:ext>
                  </a:extLst>
                </a:gridCol>
                <a:gridCol w="822960">
                  <a:extLst>
                    <a:ext uri="{9D8B030D-6E8A-4147-A177-3AD203B41FA5}">
                      <a16:colId xmlns:a16="http://schemas.microsoft.com/office/drawing/2014/main" val="1125546837"/>
                    </a:ext>
                  </a:extLst>
                </a:gridCol>
                <a:gridCol w="822960">
                  <a:extLst>
                    <a:ext uri="{9D8B030D-6E8A-4147-A177-3AD203B41FA5}">
                      <a16:colId xmlns:a16="http://schemas.microsoft.com/office/drawing/2014/main" val="2154390527"/>
                    </a:ext>
                  </a:extLst>
                </a:gridCol>
                <a:gridCol w="822960">
                  <a:extLst>
                    <a:ext uri="{9D8B030D-6E8A-4147-A177-3AD203B41FA5}">
                      <a16:colId xmlns:a16="http://schemas.microsoft.com/office/drawing/2014/main" val="3276183509"/>
                    </a:ext>
                  </a:extLst>
                </a:gridCol>
                <a:gridCol w="822960">
                  <a:extLst>
                    <a:ext uri="{9D8B030D-6E8A-4147-A177-3AD203B41FA5}">
                      <a16:colId xmlns:a16="http://schemas.microsoft.com/office/drawing/2014/main" val="971730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859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- 2021-09-08 11:00:16</a:t>
                      </a:r>
                      <a:r>
                        <a:rPr kumimoji="0" lang="en-US" sz="1000" b="0" i="0" u="none" strike="noStrike" kern="1200" cap="none" spc="0" normalizeH="0" baseline="0" noProof="0">
                          <a:ln>
                            <a:noFill/>
                          </a:ln>
                          <a:solidFill>
                            <a:prstClr val="black"/>
                          </a:solidFill>
                          <a:effectLst/>
                          <a:uLnTx/>
                          <a:uFillTx/>
                          <a:latin typeface="+mn-lt"/>
                          <a:ea typeface="+mn-ea"/>
                          <a:cs typeface="+mn-cs"/>
                        </a:rPr>
                        <a:t>
 Apakah peranan memasak anda di rumah? Kongsikan dengan Buttercup dalam ruangan komen di bawah!
Jika anda mempunyai teman memasak di rumah, tag mereka juga!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0940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- 2021-09-20 11:00:22</a:t>
                      </a:r>
                      <a:r>
                        <a:rPr kumimoji="0" lang="en-US" sz="1000" b="0" i="0" u="none" strike="noStrike" kern="1200" cap="none" spc="0" normalizeH="0" baseline="0" noProof="0">
                          <a:ln>
                            <a:noFill/>
                          </a:ln>
                          <a:solidFill>
                            <a:prstClr val="black"/>
                          </a:solidFill>
                          <a:effectLst/>
                          <a:uLnTx/>
                          <a:uFillTx/>
                          <a:latin typeface="+mn-lt"/>
                          <a:ea typeface="+mn-ea"/>
                          <a:cs typeface="+mn-cs"/>
                        </a:rPr>
                        <a:t>
 Air asyik mendidih keluar, lagi-lagi bila masak pasta? Seperti biasa, tipnya adalah untuk menggunakan Buttercup! 
Tambahkan ½ sudu besar Buttercup ke dalam periuk sebelum memasak untuk mengelakkan air dari mendidih keluar. 
Jom kongsikan lagi dengan Buttercup tip-tip menarik yang ada ketahui di ruangan komen! 
Sumber: https://www.readersdigest.ca/home-garden/tips/5-things-do-butter/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8775727"/>
                  </a:ext>
                </a:extLst>
              </a:tr>
            </a:tbl>
          </a:graphicData>
        </a:graphic>
      </p:graphicFrame>
      <p:sp>
        <p:nvSpPr>
          <p:cNvPr id="4" name="Text Placeholder 3">
            <a:extLst>
              <a:ext uri="{FF2B5EF4-FFF2-40B4-BE49-F238E27FC236}">
                <a16:creationId xmlns:a16="http://schemas.microsoft.com/office/drawing/2014/main" id="{0C7538FB-7330-4775-B275-904CE957BF0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086305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6394C-C869-49E4-A2E7-2959FE62FDAE}"/>
              </a:ext>
            </a:extLst>
          </p:cNvPr>
          <p:cNvSpPr>
            <a:spLocks noGrp="1"/>
          </p:cNvSpPr>
          <p:nvPr>
            <p:ph type="title"/>
          </p:nvPr>
        </p:nvSpPr>
        <p:spPr/>
        <p:txBody>
          <a:bodyPr/>
          <a:lstStyle/>
          <a:p>
            <a:r>
              <a:rPr lang="en-US"/>
              <a:t>Facebook Own Posts Table | Buttercup Malaysia - 17 of 20</a:t>
            </a:r>
          </a:p>
        </p:txBody>
      </p:sp>
      <p:graphicFrame>
        <p:nvGraphicFramePr>
          <p:cNvPr id="5" name="Table Placeholder 4">
            <a:extLst>
              <a:ext uri="{FF2B5EF4-FFF2-40B4-BE49-F238E27FC236}">
                <a16:creationId xmlns:a16="http://schemas.microsoft.com/office/drawing/2014/main" id="{8AA7D85D-1636-4DEB-B95F-BDFF3CE61950}"/>
              </a:ext>
            </a:extLst>
          </p:cNvPr>
          <p:cNvGraphicFramePr>
            <a:graphicFrameLocks noGrp="1"/>
          </p:cNvGraphicFramePr>
          <p:nvPr>
            <p:ph type="tbl" sz="quarter" idx="13"/>
            <p:extLst>
              <p:ext uri="{D42A27DB-BD31-4B8C-83A1-F6EECF244321}">
                <p14:modId xmlns:p14="http://schemas.microsoft.com/office/powerpoint/2010/main" val="2454990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42141"/>
                    </a:ext>
                  </a:extLst>
                </a:gridCol>
                <a:gridCol w="822960">
                  <a:extLst>
                    <a:ext uri="{9D8B030D-6E8A-4147-A177-3AD203B41FA5}">
                      <a16:colId xmlns:a16="http://schemas.microsoft.com/office/drawing/2014/main" val="1740793577"/>
                    </a:ext>
                  </a:extLst>
                </a:gridCol>
                <a:gridCol w="822960">
                  <a:extLst>
                    <a:ext uri="{9D8B030D-6E8A-4147-A177-3AD203B41FA5}">
                      <a16:colId xmlns:a16="http://schemas.microsoft.com/office/drawing/2014/main" val="1507790182"/>
                    </a:ext>
                  </a:extLst>
                </a:gridCol>
                <a:gridCol w="822960">
                  <a:extLst>
                    <a:ext uri="{9D8B030D-6E8A-4147-A177-3AD203B41FA5}">
                      <a16:colId xmlns:a16="http://schemas.microsoft.com/office/drawing/2014/main" val="3138733782"/>
                    </a:ext>
                  </a:extLst>
                </a:gridCol>
                <a:gridCol w="822960">
                  <a:extLst>
                    <a:ext uri="{9D8B030D-6E8A-4147-A177-3AD203B41FA5}">
                      <a16:colId xmlns:a16="http://schemas.microsoft.com/office/drawing/2014/main" val="2659214510"/>
                    </a:ext>
                  </a:extLst>
                </a:gridCol>
                <a:gridCol w="822960">
                  <a:extLst>
                    <a:ext uri="{9D8B030D-6E8A-4147-A177-3AD203B41FA5}">
                      <a16:colId xmlns:a16="http://schemas.microsoft.com/office/drawing/2014/main" val="3842224350"/>
                    </a:ext>
                  </a:extLst>
                </a:gridCol>
                <a:gridCol w="822960">
                  <a:extLst>
                    <a:ext uri="{9D8B030D-6E8A-4147-A177-3AD203B41FA5}">
                      <a16:colId xmlns:a16="http://schemas.microsoft.com/office/drawing/2014/main" val="225879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902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- 2021-09-26 10:30:30</a:t>
                      </a:r>
                      <a:r>
                        <a:rPr kumimoji="0" lang="en-US" sz="1000" b="0" i="0" u="none" strike="noStrike" kern="1200" cap="none" spc="0" normalizeH="0" baseline="0" noProof="0">
                          <a:ln>
                            <a:noFill/>
                          </a:ln>
                          <a:solidFill>
                            <a:prstClr val="black"/>
                          </a:solidFill>
                          <a:effectLst/>
                          <a:uLnTx/>
                          <a:uFillTx/>
                          <a:latin typeface="+mn-lt"/>
                          <a:ea typeface="+mn-ea"/>
                          <a:cs typeface="+mn-cs"/>
                        </a:rPr>
                        <a:t>
 Psst… Jangan lupa dapatkan Buttercup, jenama No.1 Malaysia di pandamart, GrabMart dan Lazada!  https://bit.ly/ButtercupMYLazada
Semuanya mudah, hanya di hujung jari anda dan terus ke rumah! Dapatkan sebelum kehabisan stok!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8845016"/>
                  </a:ext>
                </a:extLst>
              </a:tr>
            </a:tbl>
          </a:graphicData>
        </a:graphic>
      </p:graphicFrame>
      <p:sp>
        <p:nvSpPr>
          <p:cNvPr id="4" name="Text Placeholder 3">
            <a:extLst>
              <a:ext uri="{FF2B5EF4-FFF2-40B4-BE49-F238E27FC236}">
                <a16:creationId xmlns:a16="http://schemas.microsoft.com/office/drawing/2014/main" id="{6196D358-EF99-4E01-B32A-B53815BEAAD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044823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004B3-9D70-4772-A4D2-0E5F8A59E023}"/>
              </a:ext>
            </a:extLst>
          </p:cNvPr>
          <p:cNvSpPr>
            <a:spLocks noGrp="1"/>
          </p:cNvSpPr>
          <p:nvPr>
            <p:ph type="title"/>
          </p:nvPr>
        </p:nvSpPr>
        <p:spPr/>
        <p:txBody>
          <a:bodyPr/>
          <a:lstStyle/>
          <a:p>
            <a:r>
              <a:rPr lang="en-US"/>
              <a:t>Facebook Own Posts Table | Buttercup Malaysia - 18 of 20</a:t>
            </a:r>
          </a:p>
        </p:txBody>
      </p:sp>
      <p:graphicFrame>
        <p:nvGraphicFramePr>
          <p:cNvPr id="5" name="Table Placeholder 4">
            <a:extLst>
              <a:ext uri="{FF2B5EF4-FFF2-40B4-BE49-F238E27FC236}">
                <a16:creationId xmlns:a16="http://schemas.microsoft.com/office/drawing/2014/main" id="{F31DD413-521F-4D14-9275-134BFA8AE2DB}"/>
              </a:ext>
            </a:extLst>
          </p:cNvPr>
          <p:cNvGraphicFramePr>
            <a:graphicFrameLocks noGrp="1"/>
          </p:cNvGraphicFramePr>
          <p:nvPr>
            <p:ph type="tbl" sz="quarter" idx="13"/>
            <p:extLst>
              <p:ext uri="{D42A27DB-BD31-4B8C-83A1-F6EECF244321}">
                <p14:modId xmlns:p14="http://schemas.microsoft.com/office/powerpoint/2010/main" val="2715442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0659621"/>
                    </a:ext>
                  </a:extLst>
                </a:gridCol>
                <a:gridCol w="822960">
                  <a:extLst>
                    <a:ext uri="{9D8B030D-6E8A-4147-A177-3AD203B41FA5}">
                      <a16:colId xmlns:a16="http://schemas.microsoft.com/office/drawing/2014/main" val="2022273022"/>
                    </a:ext>
                  </a:extLst>
                </a:gridCol>
                <a:gridCol w="822960">
                  <a:extLst>
                    <a:ext uri="{9D8B030D-6E8A-4147-A177-3AD203B41FA5}">
                      <a16:colId xmlns:a16="http://schemas.microsoft.com/office/drawing/2014/main" val="2273872064"/>
                    </a:ext>
                  </a:extLst>
                </a:gridCol>
                <a:gridCol w="822960">
                  <a:extLst>
                    <a:ext uri="{9D8B030D-6E8A-4147-A177-3AD203B41FA5}">
                      <a16:colId xmlns:a16="http://schemas.microsoft.com/office/drawing/2014/main" val="362067297"/>
                    </a:ext>
                  </a:extLst>
                </a:gridCol>
                <a:gridCol w="822960">
                  <a:extLst>
                    <a:ext uri="{9D8B030D-6E8A-4147-A177-3AD203B41FA5}">
                      <a16:colId xmlns:a16="http://schemas.microsoft.com/office/drawing/2014/main" val="2424088510"/>
                    </a:ext>
                  </a:extLst>
                </a:gridCol>
                <a:gridCol w="822960">
                  <a:extLst>
                    <a:ext uri="{9D8B030D-6E8A-4147-A177-3AD203B41FA5}">
                      <a16:colId xmlns:a16="http://schemas.microsoft.com/office/drawing/2014/main" val="1008617523"/>
                    </a:ext>
                  </a:extLst>
                </a:gridCol>
                <a:gridCol w="822960">
                  <a:extLst>
                    <a:ext uri="{9D8B030D-6E8A-4147-A177-3AD203B41FA5}">
                      <a16:colId xmlns:a16="http://schemas.microsoft.com/office/drawing/2014/main" val="1001737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759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- 2021-09-28 10:00:43</a:t>
                      </a:r>
                      <a:r>
                        <a:rPr kumimoji="0" lang="en-US" sz="1000" b="0" i="0" u="none" strike="noStrike" kern="1200" cap="none" spc="0" normalizeH="0" baseline="0" noProof="0">
                          <a:ln>
                            <a:noFill/>
                          </a:ln>
                          <a:solidFill>
                            <a:prstClr val="black"/>
                          </a:solidFill>
                          <a:effectLst/>
                          <a:uLnTx/>
                          <a:uFillTx/>
                          <a:latin typeface="+mn-lt"/>
                          <a:ea typeface="+mn-ea"/>
                          <a:cs typeface="+mn-cs"/>
                        </a:rPr>
                        <a:t>
 Siapa kat sini suka makan biskut jenis yang lembut angkat tangan! 🙋‍♂️🙋‍♀️
Resipi yang akan Buttercup kongsikan ini adalah resipi yang tepat untuk anda! Jangan lupa share agar peminat biskut lembut yang lain juga boleh menikmatinya bersama :) 
#ResipiButtercup #SedapDenganButtercup #HomemadeWithLove
Biskut Cip Coklat Lembut Buttercup
Bahan-bahan: 
170g Buttercup
150g gula perang 
50g gula 
1 biji telur 
2 sudu kecil esen vanila 
250g tepung serbaguna 
2 sudu besar tepung jagung 
1 sudu kecil serbuk penaik
½ sudu kecil garam 
225g coklat cip 
Arahan: 
1. Dalam satu mesin pemukul, campurkan Buttercup, gula perang dan gula. Pukul sehingga sebati dan berkrim selama 2 minit. Kemudian, masukkan telur dan esen vanila dan pukul lagi sehingga sebati. 
2. Dalam mangkuk yang lain, campurkan tepung serbaguna, tepung jagung, serbuk penaik dan garam. Kemudian, masukkan ke dalam mesin pemukul tadi dan pukul semua bahan bersama sehingga sebati dengan kelajuan perlahan. Setelah itu, masukkan cip coklat dan pukul lagi dengan kelajuan perlahan sehingga sebati. 
3. Tutup adunan dan biarkan ia untuk sejuk di dalam peti sejuk selama 1 jam atau 2 hari. 
4. Keluarkan doh dan biarkan ia berehat pada suhu bilik selama 10 minit. Sambil itu, panaskan ketuhar pada suhu 177°C dan pastikan dulang anda telah dilapisi dengan kertas minyak. 
5. Doh yang sejuk akan sedikit rapuh, tapi ia akan bersatu ketika anda mengolah doh dengan tangan. Ambil 1.5 sudu besar doh dan bentukkan ia menjadi bola. 
6. Bakar selama 11-12 minit sehingga ia terlihat perang keemasan. Biskut akan terlihat sangat lembut apabila keluarkan dari ketuhar jadi biarkan ia untuk berehat selama 5 minit. 
7. Pindahkan biskut ke rak dan biarkan ia untuk sejuk sepenuhnya. Ianya akan kekal segar selama 1 minggu pada suhu bilik. 
Sumber: https://sallysbakingaddiction.com/chocolate-chip-cookies/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3900102"/>
                  </a:ext>
                </a:extLst>
              </a:tr>
            </a:tbl>
          </a:graphicData>
        </a:graphic>
      </p:graphicFrame>
      <p:sp>
        <p:nvSpPr>
          <p:cNvPr id="4" name="Text Placeholder 3">
            <a:extLst>
              <a:ext uri="{FF2B5EF4-FFF2-40B4-BE49-F238E27FC236}">
                <a16:creationId xmlns:a16="http://schemas.microsoft.com/office/drawing/2014/main" id="{B59B1368-12DD-4519-9DAC-ED662617E57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328902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9445C-6BB9-4D2C-B830-0F474A9B76D2}"/>
              </a:ext>
            </a:extLst>
          </p:cNvPr>
          <p:cNvSpPr>
            <a:spLocks noGrp="1"/>
          </p:cNvSpPr>
          <p:nvPr>
            <p:ph type="title"/>
          </p:nvPr>
        </p:nvSpPr>
        <p:spPr/>
        <p:txBody>
          <a:bodyPr/>
          <a:lstStyle/>
          <a:p>
            <a:r>
              <a:rPr lang="en-US"/>
              <a:t>Facebook Own Posts Table | Buttercup Malaysia - 19 of 20</a:t>
            </a:r>
          </a:p>
        </p:txBody>
      </p:sp>
      <p:graphicFrame>
        <p:nvGraphicFramePr>
          <p:cNvPr id="5" name="Table Placeholder 4">
            <a:extLst>
              <a:ext uri="{FF2B5EF4-FFF2-40B4-BE49-F238E27FC236}">
                <a16:creationId xmlns:a16="http://schemas.microsoft.com/office/drawing/2014/main" id="{D0BEC634-94CA-40F3-A3D9-22E934902182}"/>
              </a:ext>
            </a:extLst>
          </p:cNvPr>
          <p:cNvGraphicFramePr>
            <a:graphicFrameLocks noGrp="1"/>
          </p:cNvGraphicFramePr>
          <p:nvPr>
            <p:ph type="tbl" sz="quarter" idx="13"/>
            <p:extLst>
              <p:ext uri="{D42A27DB-BD31-4B8C-83A1-F6EECF244321}">
                <p14:modId xmlns:p14="http://schemas.microsoft.com/office/powerpoint/2010/main" val="268125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6090611"/>
                    </a:ext>
                  </a:extLst>
                </a:gridCol>
                <a:gridCol w="822960">
                  <a:extLst>
                    <a:ext uri="{9D8B030D-6E8A-4147-A177-3AD203B41FA5}">
                      <a16:colId xmlns:a16="http://schemas.microsoft.com/office/drawing/2014/main" val="2403164454"/>
                    </a:ext>
                  </a:extLst>
                </a:gridCol>
                <a:gridCol w="822960">
                  <a:extLst>
                    <a:ext uri="{9D8B030D-6E8A-4147-A177-3AD203B41FA5}">
                      <a16:colId xmlns:a16="http://schemas.microsoft.com/office/drawing/2014/main" val="1047217313"/>
                    </a:ext>
                  </a:extLst>
                </a:gridCol>
                <a:gridCol w="822960">
                  <a:extLst>
                    <a:ext uri="{9D8B030D-6E8A-4147-A177-3AD203B41FA5}">
                      <a16:colId xmlns:a16="http://schemas.microsoft.com/office/drawing/2014/main" val="4157231128"/>
                    </a:ext>
                  </a:extLst>
                </a:gridCol>
                <a:gridCol w="822960">
                  <a:extLst>
                    <a:ext uri="{9D8B030D-6E8A-4147-A177-3AD203B41FA5}">
                      <a16:colId xmlns:a16="http://schemas.microsoft.com/office/drawing/2014/main" val="1931953191"/>
                    </a:ext>
                  </a:extLst>
                </a:gridCol>
                <a:gridCol w="822960">
                  <a:extLst>
                    <a:ext uri="{9D8B030D-6E8A-4147-A177-3AD203B41FA5}">
                      <a16:colId xmlns:a16="http://schemas.microsoft.com/office/drawing/2014/main" val="240345380"/>
                    </a:ext>
                  </a:extLst>
                </a:gridCol>
                <a:gridCol w="822960">
                  <a:extLst>
                    <a:ext uri="{9D8B030D-6E8A-4147-A177-3AD203B41FA5}">
                      <a16:colId xmlns:a16="http://schemas.microsoft.com/office/drawing/2014/main" val="43352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240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- 2021-09-30 11:00:47</a:t>
                      </a:r>
                      <a:r>
                        <a:rPr kumimoji="0" lang="en-US" sz="1000" b="0" i="0" u="none" strike="noStrike" kern="1200" cap="none" spc="0" normalizeH="0" baseline="0" noProof="0">
                          <a:ln>
                            <a:noFill/>
                          </a:ln>
                          <a:solidFill>
                            <a:prstClr val="black"/>
                          </a:solidFill>
                          <a:effectLst/>
                          <a:uLnTx/>
                          <a:uFillTx/>
                          <a:latin typeface="+mn-lt"/>
                          <a:ea typeface="+mn-ea"/>
                          <a:cs typeface="+mn-cs"/>
                        </a:rPr>
                        <a:t>
 Resipi tidak mempunyai jiwa tetapi anda boleh hidupkan masakan anda dengan Buttercup! 😉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2383939"/>
                  </a:ext>
                </a:extLst>
              </a:tr>
            </a:tbl>
          </a:graphicData>
        </a:graphic>
      </p:graphicFrame>
      <p:sp>
        <p:nvSpPr>
          <p:cNvPr id="4" name="Text Placeholder 3">
            <a:extLst>
              <a:ext uri="{FF2B5EF4-FFF2-40B4-BE49-F238E27FC236}">
                <a16:creationId xmlns:a16="http://schemas.microsoft.com/office/drawing/2014/main" id="{D9607652-BA54-4594-8A1C-9CF47C95A0C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89365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3E552-3FF6-46DC-88D7-3D3F718BD543}"/>
              </a:ext>
            </a:extLst>
          </p:cNvPr>
          <p:cNvSpPr>
            <a:spLocks noGrp="1"/>
          </p:cNvSpPr>
          <p:nvPr>
            <p:ph type="title"/>
          </p:nvPr>
        </p:nvSpPr>
        <p:spPr/>
        <p:txBody>
          <a:bodyPr/>
          <a:lstStyle/>
          <a:p>
            <a:r>
              <a:rPr lang="en-US"/>
              <a:t>Facebook Own Posts Table | Buttercup Malaysia - 20 of 20</a:t>
            </a:r>
          </a:p>
        </p:txBody>
      </p:sp>
      <p:graphicFrame>
        <p:nvGraphicFramePr>
          <p:cNvPr id="5" name="Table Placeholder 4">
            <a:extLst>
              <a:ext uri="{FF2B5EF4-FFF2-40B4-BE49-F238E27FC236}">
                <a16:creationId xmlns:a16="http://schemas.microsoft.com/office/drawing/2014/main" id="{0E468740-7E74-4493-B664-5005B9A49E4F}"/>
              </a:ext>
            </a:extLst>
          </p:cNvPr>
          <p:cNvGraphicFramePr>
            <a:graphicFrameLocks noGrp="1"/>
          </p:cNvGraphicFramePr>
          <p:nvPr>
            <p:ph type="tbl" sz="quarter" idx="13"/>
            <p:extLst>
              <p:ext uri="{D42A27DB-BD31-4B8C-83A1-F6EECF244321}">
                <p14:modId xmlns:p14="http://schemas.microsoft.com/office/powerpoint/2010/main" val="71573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04345833"/>
                    </a:ext>
                  </a:extLst>
                </a:gridCol>
                <a:gridCol w="822960">
                  <a:extLst>
                    <a:ext uri="{9D8B030D-6E8A-4147-A177-3AD203B41FA5}">
                      <a16:colId xmlns:a16="http://schemas.microsoft.com/office/drawing/2014/main" val="1117149395"/>
                    </a:ext>
                  </a:extLst>
                </a:gridCol>
                <a:gridCol w="822960">
                  <a:extLst>
                    <a:ext uri="{9D8B030D-6E8A-4147-A177-3AD203B41FA5}">
                      <a16:colId xmlns:a16="http://schemas.microsoft.com/office/drawing/2014/main" val="1289550438"/>
                    </a:ext>
                  </a:extLst>
                </a:gridCol>
                <a:gridCol w="822960">
                  <a:extLst>
                    <a:ext uri="{9D8B030D-6E8A-4147-A177-3AD203B41FA5}">
                      <a16:colId xmlns:a16="http://schemas.microsoft.com/office/drawing/2014/main" val="300356695"/>
                    </a:ext>
                  </a:extLst>
                </a:gridCol>
                <a:gridCol w="822960">
                  <a:extLst>
                    <a:ext uri="{9D8B030D-6E8A-4147-A177-3AD203B41FA5}">
                      <a16:colId xmlns:a16="http://schemas.microsoft.com/office/drawing/2014/main" val="521296847"/>
                    </a:ext>
                  </a:extLst>
                </a:gridCol>
                <a:gridCol w="822960">
                  <a:extLst>
                    <a:ext uri="{9D8B030D-6E8A-4147-A177-3AD203B41FA5}">
                      <a16:colId xmlns:a16="http://schemas.microsoft.com/office/drawing/2014/main" val="208604907"/>
                    </a:ext>
                  </a:extLst>
                </a:gridCol>
                <a:gridCol w="822960">
                  <a:extLst>
                    <a:ext uri="{9D8B030D-6E8A-4147-A177-3AD203B41FA5}">
                      <a16:colId xmlns:a16="http://schemas.microsoft.com/office/drawing/2014/main" val="2847231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601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- 2021-09-29 18:00:27</a:t>
                      </a:r>
                      <a:r>
                        <a:rPr kumimoji="0" lang="en-US" sz="1000" b="0" i="0" u="none" strike="noStrike" kern="1200" cap="none" spc="0" normalizeH="0" baseline="0" noProof="0">
                          <a:ln>
                            <a:noFill/>
                          </a:ln>
                          <a:solidFill>
                            <a:prstClr val="black"/>
                          </a:solidFill>
                          <a:effectLst/>
                          <a:uLnTx/>
                          <a:uFillTx/>
                          <a:latin typeface="+mn-lt"/>
                          <a:ea typeface="+mn-ea"/>
                          <a:cs typeface="+mn-cs"/>
                        </a:rPr>
                        <a:t>
 We love breakfast in bed too! 
Terima kasih YasmineYusoff ! Buttercup Margarine Spread sememangnya pilihan yang lebih sihat dan lazat! 
_________________________________________________________
My favourite Buttercup brand has launched their new Buttercup margarine that is healthy and tasty
I love breakfast in bed and for today’s breakfast I’m having quick healthy breakfast with Buttercup Margarine Spread!
Buttercup Margarine Spread is cholesterol free and an excellent source of Vitamins A, D3 and E! The price is affordable and full goodness of nutrition, aroma, taste and texture.
What’s your favourite breakfast meal 🍳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923076"/>
                  </a:ext>
                </a:extLst>
              </a:tr>
            </a:tbl>
          </a:graphicData>
        </a:graphic>
      </p:graphicFrame>
      <p:sp>
        <p:nvSpPr>
          <p:cNvPr id="4" name="Text Placeholder 3">
            <a:extLst>
              <a:ext uri="{FF2B5EF4-FFF2-40B4-BE49-F238E27FC236}">
                <a16:creationId xmlns:a16="http://schemas.microsoft.com/office/drawing/2014/main" id="{F683D0C5-7514-4AE2-B9B6-016C104158E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532277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1195C-F085-4A17-89AF-60F3387DEB65}"/>
              </a:ext>
            </a:extLst>
          </p:cNvPr>
          <p:cNvSpPr>
            <a:spLocks noGrp="1"/>
          </p:cNvSpPr>
          <p:nvPr>
            <p:ph type="title"/>
          </p:nvPr>
        </p:nvSpPr>
        <p:spPr/>
        <p:txBody>
          <a:bodyPr/>
          <a:lstStyle/>
          <a:p>
            <a:r>
              <a:rPr lang="en-US"/>
              <a:t>Facebook Own Posts Table | Buttercup Malaysia - 1 of 22</a:t>
            </a:r>
          </a:p>
        </p:txBody>
      </p:sp>
      <p:graphicFrame>
        <p:nvGraphicFramePr>
          <p:cNvPr id="5" name="Table Placeholder 4">
            <a:extLst>
              <a:ext uri="{FF2B5EF4-FFF2-40B4-BE49-F238E27FC236}">
                <a16:creationId xmlns:a16="http://schemas.microsoft.com/office/drawing/2014/main" id="{C2E63A5D-80EB-492C-AAA1-4A83519D5F1F}"/>
              </a:ext>
            </a:extLst>
          </p:cNvPr>
          <p:cNvGraphicFramePr>
            <a:graphicFrameLocks noGrp="1"/>
          </p:cNvGraphicFramePr>
          <p:nvPr>
            <p:ph type="tbl" sz="quarter" idx="13"/>
            <p:extLst>
              <p:ext uri="{D42A27DB-BD31-4B8C-83A1-F6EECF244321}">
                <p14:modId xmlns:p14="http://schemas.microsoft.com/office/powerpoint/2010/main" val="3794673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0399676"/>
                    </a:ext>
                  </a:extLst>
                </a:gridCol>
                <a:gridCol w="1152144">
                  <a:extLst>
                    <a:ext uri="{9D8B030D-6E8A-4147-A177-3AD203B41FA5}">
                      <a16:colId xmlns:a16="http://schemas.microsoft.com/office/drawing/2014/main" val="969696223"/>
                    </a:ext>
                  </a:extLst>
                </a:gridCol>
                <a:gridCol w="576072">
                  <a:extLst>
                    <a:ext uri="{9D8B030D-6E8A-4147-A177-3AD203B41FA5}">
                      <a16:colId xmlns:a16="http://schemas.microsoft.com/office/drawing/2014/main" val="1652213727"/>
                    </a:ext>
                  </a:extLst>
                </a:gridCol>
                <a:gridCol w="576072">
                  <a:extLst>
                    <a:ext uri="{9D8B030D-6E8A-4147-A177-3AD203B41FA5}">
                      <a16:colId xmlns:a16="http://schemas.microsoft.com/office/drawing/2014/main" val="1624184703"/>
                    </a:ext>
                  </a:extLst>
                </a:gridCol>
                <a:gridCol w="576072">
                  <a:extLst>
                    <a:ext uri="{9D8B030D-6E8A-4147-A177-3AD203B41FA5}">
                      <a16:colId xmlns:a16="http://schemas.microsoft.com/office/drawing/2014/main" val="2802779347"/>
                    </a:ext>
                  </a:extLst>
                </a:gridCol>
                <a:gridCol w="576072">
                  <a:extLst>
                    <a:ext uri="{9D8B030D-6E8A-4147-A177-3AD203B41FA5}">
                      <a16:colId xmlns:a16="http://schemas.microsoft.com/office/drawing/2014/main" val="1155977775"/>
                    </a:ext>
                  </a:extLst>
                </a:gridCol>
                <a:gridCol w="576072">
                  <a:extLst>
                    <a:ext uri="{9D8B030D-6E8A-4147-A177-3AD203B41FA5}">
                      <a16:colId xmlns:a16="http://schemas.microsoft.com/office/drawing/2014/main" val="2383577978"/>
                    </a:ext>
                  </a:extLst>
                </a:gridCol>
                <a:gridCol w="576072">
                  <a:extLst>
                    <a:ext uri="{9D8B030D-6E8A-4147-A177-3AD203B41FA5}">
                      <a16:colId xmlns:a16="http://schemas.microsoft.com/office/drawing/2014/main" val="2839822376"/>
                    </a:ext>
                  </a:extLst>
                </a:gridCol>
                <a:gridCol w="576072">
                  <a:extLst>
                    <a:ext uri="{9D8B030D-6E8A-4147-A177-3AD203B41FA5}">
                      <a16:colId xmlns:a16="http://schemas.microsoft.com/office/drawing/2014/main" val="3704960137"/>
                    </a:ext>
                  </a:extLst>
                </a:gridCol>
                <a:gridCol w="576072">
                  <a:extLst>
                    <a:ext uri="{9D8B030D-6E8A-4147-A177-3AD203B41FA5}">
                      <a16:colId xmlns:a16="http://schemas.microsoft.com/office/drawing/2014/main" val="2398971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50838606"/>
                  </a:ext>
                </a:extLst>
              </a:tr>
            </a:tbl>
          </a:graphicData>
        </a:graphic>
      </p:graphicFrame>
      <p:sp>
        <p:nvSpPr>
          <p:cNvPr id="4" name="Text Placeholder 3">
            <a:extLst>
              <a:ext uri="{FF2B5EF4-FFF2-40B4-BE49-F238E27FC236}">
                <a16:creationId xmlns:a16="http://schemas.microsoft.com/office/drawing/2014/main" id="{84D7A624-852C-4A34-B873-C72BA889189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68338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1555-8215-4F06-9E6C-B3C1EFB69B92}"/>
              </a:ext>
            </a:extLst>
          </p:cNvPr>
          <p:cNvSpPr>
            <a:spLocks noGrp="1"/>
          </p:cNvSpPr>
          <p:nvPr>
            <p:ph type="title"/>
          </p:nvPr>
        </p:nvSpPr>
        <p:spPr/>
        <p:txBody>
          <a:bodyPr/>
          <a:lstStyle/>
          <a:p>
            <a:r>
              <a:rPr lang="en-US"/>
              <a:t>Facebook Own Posts Table | Buttercup Malaysia - 2 of 22</a:t>
            </a:r>
          </a:p>
        </p:txBody>
      </p:sp>
      <p:graphicFrame>
        <p:nvGraphicFramePr>
          <p:cNvPr id="5" name="Table Placeholder 4">
            <a:extLst>
              <a:ext uri="{FF2B5EF4-FFF2-40B4-BE49-F238E27FC236}">
                <a16:creationId xmlns:a16="http://schemas.microsoft.com/office/drawing/2014/main" id="{6EDD634E-D431-40AB-9319-CEE4891EB800}"/>
              </a:ext>
            </a:extLst>
          </p:cNvPr>
          <p:cNvGraphicFramePr>
            <a:graphicFrameLocks noGrp="1"/>
          </p:cNvGraphicFramePr>
          <p:nvPr>
            <p:ph type="tbl" sz="quarter" idx="13"/>
            <p:extLst>
              <p:ext uri="{D42A27DB-BD31-4B8C-83A1-F6EECF244321}">
                <p14:modId xmlns:p14="http://schemas.microsoft.com/office/powerpoint/2010/main" val="2181991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81616798"/>
                    </a:ext>
                  </a:extLst>
                </a:gridCol>
                <a:gridCol w="1152144">
                  <a:extLst>
                    <a:ext uri="{9D8B030D-6E8A-4147-A177-3AD203B41FA5}">
                      <a16:colId xmlns:a16="http://schemas.microsoft.com/office/drawing/2014/main" val="191807076"/>
                    </a:ext>
                  </a:extLst>
                </a:gridCol>
                <a:gridCol w="576072">
                  <a:extLst>
                    <a:ext uri="{9D8B030D-6E8A-4147-A177-3AD203B41FA5}">
                      <a16:colId xmlns:a16="http://schemas.microsoft.com/office/drawing/2014/main" val="489262321"/>
                    </a:ext>
                  </a:extLst>
                </a:gridCol>
                <a:gridCol w="576072">
                  <a:extLst>
                    <a:ext uri="{9D8B030D-6E8A-4147-A177-3AD203B41FA5}">
                      <a16:colId xmlns:a16="http://schemas.microsoft.com/office/drawing/2014/main" val="2454477851"/>
                    </a:ext>
                  </a:extLst>
                </a:gridCol>
                <a:gridCol w="576072">
                  <a:extLst>
                    <a:ext uri="{9D8B030D-6E8A-4147-A177-3AD203B41FA5}">
                      <a16:colId xmlns:a16="http://schemas.microsoft.com/office/drawing/2014/main" val="3967704219"/>
                    </a:ext>
                  </a:extLst>
                </a:gridCol>
                <a:gridCol w="576072">
                  <a:extLst>
                    <a:ext uri="{9D8B030D-6E8A-4147-A177-3AD203B41FA5}">
                      <a16:colId xmlns:a16="http://schemas.microsoft.com/office/drawing/2014/main" val="2695615407"/>
                    </a:ext>
                  </a:extLst>
                </a:gridCol>
                <a:gridCol w="576072">
                  <a:extLst>
                    <a:ext uri="{9D8B030D-6E8A-4147-A177-3AD203B41FA5}">
                      <a16:colId xmlns:a16="http://schemas.microsoft.com/office/drawing/2014/main" val="2471382323"/>
                    </a:ext>
                  </a:extLst>
                </a:gridCol>
                <a:gridCol w="576072">
                  <a:extLst>
                    <a:ext uri="{9D8B030D-6E8A-4147-A177-3AD203B41FA5}">
                      <a16:colId xmlns:a16="http://schemas.microsoft.com/office/drawing/2014/main" val="51119033"/>
                    </a:ext>
                  </a:extLst>
                </a:gridCol>
                <a:gridCol w="576072">
                  <a:extLst>
                    <a:ext uri="{9D8B030D-6E8A-4147-A177-3AD203B41FA5}">
                      <a16:colId xmlns:a16="http://schemas.microsoft.com/office/drawing/2014/main" val="1062974649"/>
                    </a:ext>
                  </a:extLst>
                </a:gridCol>
                <a:gridCol w="576072">
                  <a:extLst>
                    <a:ext uri="{9D8B030D-6E8A-4147-A177-3AD203B41FA5}">
                      <a16:colId xmlns:a16="http://schemas.microsoft.com/office/drawing/2014/main" val="329167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5306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- 2021-09-14 10:00:07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Sempena sambutan Hari Malaysia lagi beberapa hari, jom join Buttercup untuk jawab  dan menang! 
‘Hidangan apakah yang anda akan masak pada Hari Malaysia ini?’
Anda akan memenangi hadiah menarik daripada Buttercup! 
Anda hanya perlu ikuti langkah mudah ini:
1. Jawab soalan di atas dan berikan jawapan di ruangan komen.
2. LIKE Facebook Buttercup dan SHARE peraduan ini.
3. Tag 5 rakan-rakan anda! 
Jangan lepaskan peluang anda untuk menjadi pemenang yang bertuah hari ini! 
Peraduan tamat pada: 22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31640642"/>
                  </a:ext>
                </a:extLst>
              </a:tr>
            </a:tbl>
          </a:graphicData>
        </a:graphic>
      </p:graphicFrame>
      <p:sp>
        <p:nvSpPr>
          <p:cNvPr id="4" name="Text Placeholder 3">
            <a:extLst>
              <a:ext uri="{FF2B5EF4-FFF2-40B4-BE49-F238E27FC236}">
                <a16:creationId xmlns:a16="http://schemas.microsoft.com/office/drawing/2014/main" id="{74AFA1A0-15F7-4B57-ACDB-C91EAA81ABC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477115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DE07-986A-4927-8084-C616A9D3FB62}"/>
              </a:ext>
            </a:extLst>
          </p:cNvPr>
          <p:cNvSpPr>
            <a:spLocks noGrp="1"/>
          </p:cNvSpPr>
          <p:nvPr>
            <p:ph type="title"/>
          </p:nvPr>
        </p:nvSpPr>
        <p:spPr/>
        <p:txBody>
          <a:bodyPr/>
          <a:lstStyle/>
          <a:p>
            <a:r>
              <a:rPr lang="en-US"/>
              <a:t>Facebook Own Posts Table | Buttercup Malaysia - 3 of 22</a:t>
            </a:r>
          </a:p>
        </p:txBody>
      </p:sp>
      <p:graphicFrame>
        <p:nvGraphicFramePr>
          <p:cNvPr id="5" name="Table Placeholder 4">
            <a:extLst>
              <a:ext uri="{FF2B5EF4-FFF2-40B4-BE49-F238E27FC236}">
                <a16:creationId xmlns:a16="http://schemas.microsoft.com/office/drawing/2014/main" id="{97F648E2-6961-4F37-B18D-181DFC91B0C6}"/>
              </a:ext>
            </a:extLst>
          </p:cNvPr>
          <p:cNvGraphicFramePr>
            <a:graphicFrameLocks noGrp="1"/>
          </p:cNvGraphicFramePr>
          <p:nvPr>
            <p:ph type="tbl" sz="quarter" idx="13"/>
            <p:extLst>
              <p:ext uri="{D42A27DB-BD31-4B8C-83A1-F6EECF244321}">
                <p14:modId xmlns:p14="http://schemas.microsoft.com/office/powerpoint/2010/main" val="443018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52990554"/>
                    </a:ext>
                  </a:extLst>
                </a:gridCol>
                <a:gridCol w="1152144">
                  <a:extLst>
                    <a:ext uri="{9D8B030D-6E8A-4147-A177-3AD203B41FA5}">
                      <a16:colId xmlns:a16="http://schemas.microsoft.com/office/drawing/2014/main" val="110632753"/>
                    </a:ext>
                  </a:extLst>
                </a:gridCol>
                <a:gridCol w="576072">
                  <a:extLst>
                    <a:ext uri="{9D8B030D-6E8A-4147-A177-3AD203B41FA5}">
                      <a16:colId xmlns:a16="http://schemas.microsoft.com/office/drawing/2014/main" val="2487411250"/>
                    </a:ext>
                  </a:extLst>
                </a:gridCol>
                <a:gridCol w="576072">
                  <a:extLst>
                    <a:ext uri="{9D8B030D-6E8A-4147-A177-3AD203B41FA5}">
                      <a16:colId xmlns:a16="http://schemas.microsoft.com/office/drawing/2014/main" val="582943647"/>
                    </a:ext>
                  </a:extLst>
                </a:gridCol>
                <a:gridCol w="576072">
                  <a:extLst>
                    <a:ext uri="{9D8B030D-6E8A-4147-A177-3AD203B41FA5}">
                      <a16:colId xmlns:a16="http://schemas.microsoft.com/office/drawing/2014/main" val="2848002709"/>
                    </a:ext>
                  </a:extLst>
                </a:gridCol>
                <a:gridCol w="576072">
                  <a:extLst>
                    <a:ext uri="{9D8B030D-6E8A-4147-A177-3AD203B41FA5}">
                      <a16:colId xmlns:a16="http://schemas.microsoft.com/office/drawing/2014/main" val="3544450267"/>
                    </a:ext>
                  </a:extLst>
                </a:gridCol>
                <a:gridCol w="576072">
                  <a:extLst>
                    <a:ext uri="{9D8B030D-6E8A-4147-A177-3AD203B41FA5}">
                      <a16:colId xmlns:a16="http://schemas.microsoft.com/office/drawing/2014/main" val="1384064917"/>
                    </a:ext>
                  </a:extLst>
                </a:gridCol>
                <a:gridCol w="576072">
                  <a:extLst>
                    <a:ext uri="{9D8B030D-6E8A-4147-A177-3AD203B41FA5}">
                      <a16:colId xmlns:a16="http://schemas.microsoft.com/office/drawing/2014/main" val="4249720963"/>
                    </a:ext>
                  </a:extLst>
                </a:gridCol>
                <a:gridCol w="576072">
                  <a:extLst>
                    <a:ext uri="{9D8B030D-6E8A-4147-A177-3AD203B41FA5}">
                      <a16:colId xmlns:a16="http://schemas.microsoft.com/office/drawing/2014/main" val="1796840074"/>
                    </a:ext>
                  </a:extLst>
                </a:gridCol>
                <a:gridCol w="576072">
                  <a:extLst>
                    <a:ext uri="{9D8B030D-6E8A-4147-A177-3AD203B41FA5}">
                      <a16:colId xmlns:a16="http://schemas.microsoft.com/office/drawing/2014/main" val="1007954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649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- 2021-09-24 10:00:32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Jom kita relax dan join peraduan Buttercup ini! 
Anda hanya perlu ikuti langkah mudah ini:
1. Pimpin Aira yang baru sahaja habis berbelanja di pasar raya pulang ke rumah.
2. LIKE Facebook Buttercup dan SHARE peraduan ini.
3. Tag 5 rakan-rakan anda! 
Mudah kan? 
Hanya 3 pemenang bertuah yang akan dipilih untuk memenangi O’Cuisine Rectangular Roaster bernilai RM39.60. Jangan lepaskan peluang anda! 
Peraduan tamat pada: 1 Oktober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1613805"/>
                  </a:ext>
                </a:extLst>
              </a:tr>
            </a:tbl>
          </a:graphicData>
        </a:graphic>
      </p:graphicFrame>
      <p:sp>
        <p:nvSpPr>
          <p:cNvPr id="4" name="Text Placeholder 3">
            <a:extLst>
              <a:ext uri="{FF2B5EF4-FFF2-40B4-BE49-F238E27FC236}">
                <a16:creationId xmlns:a16="http://schemas.microsoft.com/office/drawing/2014/main" id="{AF3167D9-6DFC-471C-9E6E-C4FEB0C59B0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625865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65FD1-3CD2-4338-B8E7-C247EE104803}"/>
              </a:ext>
            </a:extLst>
          </p:cNvPr>
          <p:cNvSpPr>
            <a:spLocks noGrp="1"/>
          </p:cNvSpPr>
          <p:nvPr>
            <p:ph type="title"/>
          </p:nvPr>
        </p:nvSpPr>
        <p:spPr/>
        <p:txBody>
          <a:bodyPr/>
          <a:lstStyle/>
          <a:p>
            <a:r>
              <a:rPr lang="en-US"/>
              <a:t>Facebook Own Posts Table | Buttercup Malaysia - 4 of 22</a:t>
            </a:r>
          </a:p>
        </p:txBody>
      </p:sp>
      <p:graphicFrame>
        <p:nvGraphicFramePr>
          <p:cNvPr id="5" name="Table Placeholder 4">
            <a:extLst>
              <a:ext uri="{FF2B5EF4-FFF2-40B4-BE49-F238E27FC236}">
                <a16:creationId xmlns:a16="http://schemas.microsoft.com/office/drawing/2014/main" id="{DFABFE98-68CF-4D4F-AD09-21C00E81CA9E}"/>
              </a:ext>
            </a:extLst>
          </p:cNvPr>
          <p:cNvGraphicFramePr>
            <a:graphicFrameLocks noGrp="1"/>
          </p:cNvGraphicFramePr>
          <p:nvPr>
            <p:ph type="tbl" sz="quarter" idx="13"/>
            <p:extLst>
              <p:ext uri="{D42A27DB-BD31-4B8C-83A1-F6EECF244321}">
                <p14:modId xmlns:p14="http://schemas.microsoft.com/office/powerpoint/2010/main" val="1374951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55975406"/>
                    </a:ext>
                  </a:extLst>
                </a:gridCol>
                <a:gridCol w="1152144">
                  <a:extLst>
                    <a:ext uri="{9D8B030D-6E8A-4147-A177-3AD203B41FA5}">
                      <a16:colId xmlns:a16="http://schemas.microsoft.com/office/drawing/2014/main" val="1819808186"/>
                    </a:ext>
                  </a:extLst>
                </a:gridCol>
                <a:gridCol w="576072">
                  <a:extLst>
                    <a:ext uri="{9D8B030D-6E8A-4147-A177-3AD203B41FA5}">
                      <a16:colId xmlns:a16="http://schemas.microsoft.com/office/drawing/2014/main" val="1772029331"/>
                    </a:ext>
                  </a:extLst>
                </a:gridCol>
                <a:gridCol w="576072">
                  <a:extLst>
                    <a:ext uri="{9D8B030D-6E8A-4147-A177-3AD203B41FA5}">
                      <a16:colId xmlns:a16="http://schemas.microsoft.com/office/drawing/2014/main" val="42246558"/>
                    </a:ext>
                  </a:extLst>
                </a:gridCol>
                <a:gridCol w="576072">
                  <a:extLst>
                    <a:ext uri="{9D8B030D-6E8A-4147-A177-3AD203B41FA5}">
                      <a16:colId xmlns:a16="http://schemas.microsoft.com/office/drawing/2014/main" val="4148457309"/>
                    </a:ext>
                  </a:extLst>
                </a:gridCol>
                <a:gridCol w="576072">
                  <a:extLst>
                    <a:ext uri="{9D8B030D-6E8A-4147-A177-3AD203B41FA5}">
                      <a16:colId xmlns:a16="http://schemas.microsoft.com/office/drawing/2014/main" val="2887128497"/>
                    </a:ext>
                  </a:extLst>
                </a:gridCol>
                <a:gridCol w="576072">
                  <a:extLst>
                    <a:ext uri="{9D8B030D-6E8A-4147-A177-3AD203B41FA5}">
                      <a16:colId xmlns:a16="http://schemas.microsoft.com/office/drawing/2014/main" val="1306982660"/>
                    </a:ext>
                  </a:extLst>
                </a:gridCol>
                <a:gridCol w="576072">
                  <a:extLst>
                    <a:ext uri="{9D8B030D-6E8A-4147-A177-3AD203B41FA5}">
                      <a16:colId xmlns:a16="http://schemas.microsoft.com/office/drawing/2014/main" val="3310921272"/>
                    </a:ext>
                  </a:extLst>
                </a:gridCol>
                <a:gridCol w="576072">
                  <a:extLst>
                    <a:ext uri="{9D8B030D-6E8A-4147-A177-3AD203B41FA5}">
                      <a16:colId xmlns:a16="http://schemas.microsoft.com/office/drawing/2014/main" val="1724340499"/>
                    </a:ext>
                  </a:extLst>
                </a:gridCol>
                <a:gridCol w="576072">
                  <a:extLst>
                    <a:ext uri="{9D8B030D-6E8A-4147-A177-3AD203B41FA5}">
                      <a16:colId xmlns:a16="http://schemas.microsoft.com/office/drawing/2014/main" val="2421258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1215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Tangkap dan Menang! 
Tangkap Buttercup dengan tepat dan berpeluang untuk memenangi hadiah menarik! 
Anda hanya perlu ikuti langkah mudah ini:
1. Tangkap Buttercup pada masa yang tepat dan hantarkan screenshot anda di ruangan komen.
2. LIKE Facebook Buttercup dan SHARE peraduan ini.
4. Tag 5 rakan-rakan anda! 
Mudah kan? 
Hanya 3 pemenang bertuah yang akan dipilih untuk memenangi Luminarc Soup Plate bernilai RM45. Jangan lepaskan peluang anda! 
Peraduan tamat pada: 12 September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2992818"/>
                  </a:ext>
                </a:extLst>
              </a:tr>
            </a:tbl>
          </a:graphicData>
        </a:graphic>
      </p:graphicFrame>
      <p:sp>
        <p:nvSpPr>
          <p:cNvPr id="4" name="Text Placeholder 3">
            <a:extLst>
              <a:ext uri="{FF2B5EF4-FFF2-40B4-BE49-F238E27FC236}">
                <a16:creationId xmlns:a16="http://schemas.microsoft.com/office/drawing/2014/main" id="{5A4551A7-BB65-4FEB-83D9-345A219FC68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903227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B543D-1B64-4B77-A22E-896F12EF57F9}"/>
              </a:ext>
            </a:extLst>
          </p:cNvPr>
          <p:cNvSpPr>
            <a:spLocks noGrp="1"/>
          </p:cNvSpPr>
          <p:nvPr>
            <p:ph type="title"/>
          </p:nvPr>
        </p:nvSpPr>
        <p:spPr/>
        <p:txBody>
          <a:bodyPr/>
          <a:lstStyle/>
          <a:p>
            <a:r>
              <a:rPr lang="en-US"/>
              <a:t>Facebook Own Posts Table | Buttercup Malaysia - 5 of 22</a:t>
            </a:r>
          </a:p>
        </p:txBody>
      </p:sp>
      <p:graphicFrame>
        <p:nvGraphicFramePr>
          <p:cNvPr id="5" name="Table Placeholder 4">
            <a:extLst>
              <a:ext uri="{FF2B5EF4-FFF2-40B4-BE49-F238E27FC236}">
                <a16:creationId xmlns:a16="http://schemas.microsoft.com/office/drawing/2014/main" id="{93312605-5090-4A2F-A08D-A4BC0C9C9DB9}"/>
              </a:ext>
            </a:extLst>
          </p:cNvPr>
          <p:cNvGraphicFramePr>
            <a:graphicFrameLocks noGrp="1"/>
          </p:cNvGraphicFramePr>
          <p:nvPr>
            <p:ph type="tbl" sz="quarter" idx="13"/>
            <p:extLst>
              <p:ext uri="{D42A27DB-BD31-4B8C-83A1-F6EECF244321}">
                <p14:modId xmlns:p14="http://schemas.microsoft.com/office/powerpoint/2010/main" val="4102502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62933384"/>
                    </a:ext>
                  </a:extLst>
                </a:gridCol>
                <a:gridCol w="1152144">
                  <a:extLst>
                    <a:ext uri="{9D8B030D-6E8A-4147-A177-3AD203B41FA5}">
                      <a16:colId xmlns:a16="http://schemas.microsoft.com/office/drawing/2014/main" val="3535881499"/>
                    </a:ext>
                  </a:extLst>
                </a:gridCol>
                <a:gridCol w="576072">
                  <a:extLst>
                    <a:ext uri="{9D8B030D-6E8A-4147-A177-3AD203B41FA5}">
                      <a16:colId xmlns:a16="http://schemas.microsoft.com/office/drawing/2014/main" val="2503465451"/>
                    </a:ext>
                  </a:extLst>
                </a:gridCol>
                <a:gridCol w="576072">
                  <a:extLst>
                    <a:ext uri="{9D8B030D-6E8A-4147-A177-3AD203B41FA5}">
                      <a16:colId xmlns:a16="http://schemas.microsoft.com/office/drawing/2014/main" val="2115000948"/>
                    </a:ext>
                  </a:extLst>
                </a:gridCol>
                <a:gridCol w="576072">
                  <a:extLst>
                    <a:ext uri="{9D8B030D-6E8A-4147-A177-3AD203B41FA5}">
                      <a16:colId xmlns:a16="http://schemas.microsoft.com/office/drawing/2014/main" val="2740560683"/>
                    </a:ext>
                  </a:extLst>
                </a:gridCol>
                <a:gridCol w="576072">
                  <a:extLst>
                    <a:ext uri="{9D8B030D-6E8A-4147-A177-3AD203B41FA5}">
                      <a16:colId xmlns:a16="http://schemas.microsoft.com/office/drawing/2014/main" val="3749506032"/>
                    </a:ext>
                  </a:extLst>
                </a:gridCol>
                <a:gridCol w="576072">
                  <a:extLst>
                    <a:ext uri="{9D8B030D-6E8A-4147-A177-3AD203B41FA5}">
                      <a16:colId xmlns:a16="http://schemas.microsoft.com/office/drawing/2014/main" val="1463861531"/>
                    </a:ext>
                  </a:extLst>
                </a:gridCol>
                <a:gridCol w="576072">
                  <a:extLst>
                    <a:ext uri="{9D8B030D-6E8A-4147-A177-3AD203B41FA5}">
                      <a16:colId xmlns:a16="http://schemas.microsoft.com/office/drawing/2014/main" val="2543246554"/>
                    </a:ext>
                  </a:extLst>
                </a:gridCol>
                <a:gridCol w="576072">
                  <a:extLst>
                    <a:ext uri="{9D8B030D-6E8A-4147-A177-3AD203B41FA5}">
                      <a16:colId xmlns:a16="http://schemas.microsoft.com/office/drawing/2014/main" val="2211983775"/>
                    </a:ext>
                  </a:extLst>
                </a:gridCol>
                <a:gridCol w="576072">
                  <a:extLst>
                    <a:ext uri="{9D8B030D-6E8A-4147-A177-3AD203B41FA5}">
                      <a16:colId xmlns:a16="http://schemas.microsoft.com/office/drawing/2014/main" val="31083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0892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- 2021-09-22 10:00:32</a:t>
                      </a:r>
                      <a:r>
                        <a:rPr kumimoji="0" lang="en-US" sz="1000" b="0" i="0" u="none" strike="noStrike" kern="1200" cap="none" spc="0" normalizeH="0" baseline="0" noProof="0">
                          <a:ln>
                            <a:noFill/>
                          </a:ln>
                          <a:solidFill>
                            <a:prstClr val="black"/>
                          </a:solidFill>
                          <a:effectLst/>
                          <a:uLnTx/>
                          <a:uFillTx/>
                          <a:latin typeface="+mn-lt"/>
                          <a:ea typeface="+mn-ea"/>
                          <a:cs typeface="+mn-cs"/>
                        </a:rPr>
                        <a:t>
 If you love spreading your bread with Buttercup, let’s level up and make homemade bread with buttercream! You will definitely love how Buttercup can give a more distinct taste and aroma with this recipe! 
#ButtercupRecipe #SedapDenganButtercup #HomemadeWithLove
Buttercream Bread
Bread ingredients:
40g Buttercup at room temperature
250g bread flour
65g water
80g milk at room temperature
40g granulated sugar
4.5g instant yeast
5g salt
10g plain yogurt of any kind
15g corn syrup
2 egg 
A pinch of sugar
Buttercream ingredients:
150g Buttercup at room temperature
1 large egg
50g sugar 
½ tsp vanilla extract 
Instructions: 
1. In a stand mixer fitted with a dough hook, sift in the bread flour; add in the water, 65g milk, sugar, yeast, salt, yogurt, corn syrup and 1 beaten egg. Mix on lowest speed for 1 minute. Increase the speed to low-medium speed for about 6 minutes until the dough starts to come together. Add in Buttercup and continue to mix on medium speed, another 3-5 minutes. The dough should be smooth. Pull off the sides of the bowl neatly when being mixed. 
2. Form the dough into a ball and cover. Let it rest for 1 hour.
3. Form the dough into 10 equal balls, about 55g each. Cover and rest for 10 minutes.
4. Flatten one dough. Roll it slowly with your hands. Lightly tap to tap out the gas form the dough during the resting period and form it into about a 5–6-inch long. Repeat for all doughs.
5. Beat an egg with a pinch of sugar. Brush it on the top of each dough. Cover again and rest for 50 minutes.
6. Preheat the oven to 200C.
7. Remove the cover from the dough and let it rest for about 5 minutes to let the tops dry. Bake the dough for about 6-9 minutes, until the bread is lightly browned.
8. Lightly brush the top of the bread with the remaining milk and let it cool.
9. For buttercream, beat an egg in a heat-proof medium-sized bowl. Add in sugar and mix well.
10. Gather a medium saucepan or pot. Add in about 1-2 inches of water. Bring to a simmer. Place the egg mix bowl on top of the saucepan and continue to whisk the egg. If you leave it, the egg can be fully cooked so make sure you continue to whisk the egg. The mixture will turn slightly into a creamy color. Continue to whisk on top of the heated saucepan until the egg mixture is hot to touch.
11. Take the egg mixture off the heat. Let it cool enough so that it doesn’t melt the Buttercup you're going to put. Add in Buttercup and whisk until smooth and creamy. Add in ½ tsp vanilla extract and mix until incorporated.
12. Cut the bread in half. Spread in the buttercream. Enjoy!
Source: https://www.chopsticksandflour.com/korean-style-buttercream-bread/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74419962"/>
                  </a:ext>
                </a:extLst>
              </a:tr>
            </a:tbl>
          </a:graphicData>
        </a:graphic>
      </p:graphicFrame>
      <p:sp>
        <p:nvSpPr>
          <p:cNvPr id="4" name="Text Placeholder 3">
            <a:extLst>
              <a:ext uri="{FF2B5EF4-FFF2-40B4-BE49-F238E27FC236}">
                <a16:creationId xmlns:a16="http://schemas.microsoft.com/office/drawing/2014/main" id="{8805B471-7322-47E8-A885-74D57D6CFB2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785197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4514-BD0B-4E87-9174-48F43F872F3F}"/>
              </a:ext>
            </a:extLst>
          </p:cNvPr>
          <p:cNvSpPr>
            <a:spLocks noGrp="1"/>
          </p:cNvSpPr>
          <p:nvPr>
            <p:ph type="title"/>
          </p:nvPr>
        </p:nvSpPr>
        <p:spPr/>
        <p:txBody>
          <a:bodyPr/>
          <a:lstStyle/>
          <a:p>
            <a:r>
              <a:rPr lang="en-US"/>
              <a:t>Facebook Own Posts Table | Buttercup Malaysia - 6 of 22</a:t>
            </a:r>
          </a:p>
        </p:txBody>
      </p:sp>
      <p:graphicFrame>
        <p:nvGraphicFramePr>
          <p:cNvPr id="5" name="Table Placeholder 4">
            <a:extLst>
              <a:ext uri="{FF2B5EF4-FFF2-40B4-BE49-F238E27FC236}">
                <a16:creationId xmlns:a16="http://schemas.microsoft.com/office/drawing/2014/main" id="{4B7FCB6C-3D4E-46CC-9CC3-49E0B4E1D4AB}"/>
              </a:ext>
            </a:extLst>
          </p:cNvPr>
          <p:cNvGraphicFramePr>
            <a:graphicFrameLocks noGrp="1"/>
          </p:cNvGraphicFramePr>
          <p:nvPr>
            <p:ph type="tbl" sz="quarter" idx="13"/>
            <p:extLst>
              <p:ext uri="{D42A27DB-BD31-4B8C-83A1-F6EECF244321}">
                <p14:modId xmlns:p14="http://schemas.microsoft.com/office/powerpoint/2010/main" val="2913044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67679518"/>
                    </a:ext>
                  </a:extLst>
                </a:gridCol>
                <a:gridCol w="1152144">
                  <a:extLst>
                    <a:ext uri="{9D8B030D-6E8A-4147-A177-3AD203B41FA5}">
                      <a16:colId xmlns:a16="http://schemas.microsoft.com/office/drawing/2014/main" val="129171559"/>
                    </a:ext>
                  </a:extLst>
                </a:gridCol>
                <a:gridCol w="576072">
                  <a:extLst>
                    <a:ext uri="{9D8B030D-6E8A-4147-A177-3AD203B41FA5}">
                      <a16:colId xmlns:a16="http://schemas.microsoft.com/office/drawing/2014/main" val="3839964459"/>
                    </a:ext>
                  </a:extLst>
                </a:gridCol>
                <a:gridCol w="576072">
                  <a:extLst>
                    <a:ext uri="{9D8B030D-6E8A-4147-A177-3AD203B41FA5}">
                      <a16:colId xmlns:a16="http://schemas.microsoft.com/office/drawing/2014/main" val="3691183311"/>
                    </a:ext>
                  </a:extLst>
                </a:gridCol>
                <a:gridCol w="576072">
                  <a:extLst>
                    <a:ext uri="{9D8B030D-6E8A-4147-A177-3AD203B41FA5}">
                      <a16:colId xmlns:a16="http://schemas.microsoft.com/office/drawing/2014/main" val="2792476514"/>
                    </a:ext>
                  </a:extLst>
                </a:gridCol>
                <a:gridCol w="576072">
                  <a:extLst>
                    <a:ext uri="{9D8B030D-6E8A-4147-A177-3AD203B41FA5}">
                      <a16:colId xmlns:a16="http://schemas.microsoft.com/office/drawing/2014/main" val="2462973324"/>
                    </a:ext>
                  </a:extLst>
                </a:gridCol>
                <a:gridCol w="576072">
                  <a:extLst>
                    <a:ext uri="{9D8B030D-6E8A-4147-A177-3AD203B41FA5}">
                      <a16:colId xmlns:a16="http://schemas.microsoft.com/office/drawing/2014/main" val="4160823406"/>
                    </a:ext>
                  </a:extLst>
                </a:gridCol>
                <a:gridCol w="576072">
                  <a:extLst>
                    <a:ext uri="{9D8B030D-6E8A-4147-A177-3AD203B41FA5}">
                      <a16:colId xmlns:a16="http://schemas.microsoft.com/office/drawing/2014/main" val="285816848"/>
                    </a:ext>
                  </a:extLst>
                </a:gridCol>
                <a:gridCol w="576072">
                  <a:extLst>
                    <a:ext uri="{9D8B030D-6E8A-4147-A177-3AD203B41FA5}">
                      <a16:colId xmlns:a16="http://schemas.microsoft.com/office/drawing/2014/main" val="2731895219"/>
                    </a:ext>
                  </a:extLst>
                </a:gridCol>
                <a:gridCol w="576072">
                  <a:extLst>
                    <a:ext uri="{9D8B030D-6E8A-4147-A177-3AD203B41FA5}">
                      <a16:colId xmlns:a16="http://schemas.microsoft.com/office/drawing/2014/main" val="3105321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0207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- 2021-09-06 10:00:24</a:t>
                      </a:r>
                      <a:r>
                        <a:rPr kumimoji="0" lang="en-US" sz="1000" b="0" i="0" u="none" strike="noStrike" kern="1200" cap="none" spc="0" normalizeH="0" baseline="0" noProof="0">
                          <a:ln>
                            <a:noFill/>
                          </a:ln>
                          <a:solidFill>
                            <a:prstClr val="black"/>
                          </a:solidFill>
                          <a:effectLst/>
                          <a:uLnTx/>
                          <a:uFillTx/>
                          <a:latin typeface="+mn-lt"/>
                          <a:ea typeface="+mn-ea"/>
                          <a:cs typeface="+mn-cs"/>
                        </a:rPr>
                        <a:t>
 The ALL-NEW Buttercup Luxury Spread Salted Portion has arrived in stores for your everyday use! 😍
Jom Buttercup share satu resipi roti bakar menggunakan Buttercup portion ini. Tak ada toaster pun tak apa, sebab Buttercup akan menggunakan oven ;)  
Yang mana tercari-cari dekat mana nak dapatkan Buttercup portion, ni Buttercup listkan store yang available: Giant, Mydin, BSC Fine Foods, OTK Pasaraya, Village Grocer, TF Value-Mart dan Ben Independent Grocer (B.I.G)
#ResipiButtercup #SedapDenganButtercup #HomemadeWithLove
Roti Bakar Madu Buttercup 
Bahan-bahan: 
4 Buttercup Luxury Spread Portion 
4 keping roti 
1 Baking sheet
4 sudu besar madu 
Arahan: 
1. Panaskan oven pada suhu 180°C dan pastikan rak berada di tengah. 
2. Alaskan baking tray anda dengan baking sheet dan pastikan roti anda tidak bertindih antara satu sama lain. Ini untuk memastikan roti akan dibakar sama rata. 
3. Masukkan tray ke dalam oven dan bakar selama 5 minit. Kemudian, terbalikkan roti dan bakar lagi selama 5 minit. 
4. Keluarkan roti dari oven dan letakkan Buttercup Luxury Spread Portion di tengah dan taburkan dengan madu pilihan anda. 
Siap! Boleh share and enjoy roti bakar ini seisi keluarga! 
Sumber: https://insanelygoodrecipes.com/how-to-toast-bread-in-the-oven/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8607768"/>
                  </a:ext>
                </a:extLst>
              </a:tr>
            </a:tbl>
          </a:graphicData>
        </a:graphic>
      </p:graphicFrame>
      <p:sp>
        <p:nvSpPr>
          <p:cNvPr id="4" name="Text Placeholder 3">
            <a:extLst>
              <a:ext uri="{FF2B5EF4-FFF2-40B4-BE49-F238E27FC236}">
                <a16:creationId xmlns:a16="http://schemas.microsoft.com/office/drawing/2014/main" id="{CB3DACC1-52B7-44FB-9606-80A627D8BB9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528156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7F345-C18E-4B5B-BFDE-FA21FA396E4F}"/>
              </a:ext>
            </a:extLst>
          </p:cNvPr>
          <p:cNvSpPr>
            <a:spLocks noGrp="1"/>
          </p:cNvSpPr>
          <p:nvPr>
            <p:ph type="title"/>
          </p:nvPr>
        </p:nvSpPr>
        <p:spPr/>
        <p:txBody>
          <a:bodyPr/>
          <a:lstStyle/>
          <a:p>
            <a:r>
              <a:rPr lang="en-US"/>
              <a:t>Facebook Own Posts Table | Buttercup Malaysia - 7 of 22</a:t>
            </a:r>
          </a:p>
        </p:txBody>
      </p:sp>
      <p:graphicFrame>
        <p:nvGraphicFramePr>
          <p:cNvPr id="5" name="Table Placeholder 4">
            <a:extLst>
              <a:ext uri="{FF2B5EF4-FFF2-40B4-BE49-F238E27FC236}">
                <a16:creationId xmlns:a16="http://schemas.microsoft.com/office/drawing/2014/main" id="{373C889E-5C12-4BD0-BF85-A147CBECC2DE}"/>
              </a:ext>
            </a:extLst>
          </p:cNvPr>
          <p:cNvGraphicFramePr>
            <a:graphicFrameLocks noGrp="1"/>
          </p:cNvGraphicFramePr>
          <p:nvPr>
            <p:ph type="tbl" sz="quarter" idx="13"/>
            <p:extLst>
              <p:ext uri="{D42A27DB-BD31-4B8C-83A1-F6EECF244321}">
                <p14:modId xmlns:p14="http://schemas.microsoft.com/office/powerpoint/2010/main" val="338599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6086492"/>
                    </a:ext>
                  </a:extLst>
                </a:gridCol>
                <a:gridCol w="1152144">
                  <a:extLst>
                    <a:ext uri="{9D8B030D-6E8A-4147-A177-3AD203B41FA5}">
                      <a16:colId xmlns:a16="http://schemas.microsoft.com/office/drawing/2014/main" val="1503936502"/>
                    </a:ext>
                  </a:extLst>
                </a:gridCol>
                <a:gridCol w="576072">
                  <a:extLst>
                    <a:ext uri="{9D8B030D-6E8A-4147-A177-3AD203B41FA5}">
                      <a16:colId xmlns:a16="http://schemas.microsoft.com/office/drawing/2014/main" val="3238568595"/>
                    </a:ext>
                  </a:extLst>
                </a:gridCol>
                <a:gridCol w="576072">
                  <a:extLst>
                    <a:ext uri="{9D8B030D-6E8A-4147-A177-3AD203B41FA5}">
                      <a16:colId xmlns:a16="http://schemas.microsoft.com/office/drawing/2014/main" val="425016238"/>
                    </a:ext>
                  </a:extLst>
                </a:gridCol>
                <a:gridCol w="576072">
                  <a:extLst>
                    <a:ext uri="{9D8B030D-6E8A-4147-A177-3AD203B41FA5}">
                      <a16:colId xmlns:a16="http://schemas.microsoft.com/office/drawing/2014/main" val="1108701552"/>
                    </a:ext>
                  </a:extLst>
                </a:gridCol>
                <a:gridCol w="576072">
                  <a:extLst>
                    <a:ext uri="{9D8B030D-6E8A-4147-A177-3AD203B41FA5}">
                      <a16:colId xmlns:a16="http://schemas.microsoft.com/office/drawing/2014/main" val="3377614441"/>
                    </a:ext>
                  </a:extLst>
                </a:gridCol>
                <a:gridCol w="576072">
                  <a:extLst>
                    <a:ext uri="{9D8B030D-6E8A-4147-A177-3AD203B41FA5}">
                      <a16:colId xmlns:a16="http://schemas.microsoft.com/office/drawing/2014/main" val="2752014041"/>
                    </a:ext>
                  </a:extLst>
                </a:gridCol>
                <a:gridCol w="576072">
                  <a:extLst>
                    <a:ext uri="{9D8B030D-6E8A-4147-A177-3AD203B41FA5}">
                      <a16:colId xmlns:a16="http://schemas.microsoft.com/office/drawing/2014/main" val="1174922422"/>
                    </a:ext>
                  </a:extLst>
                </a:gridCol>
                <a:gridCol w="576072">
                  <a:extLst>
                    <a:ext uri="{9D8B030D-6E8A-4147-A177-3AD203B41FA5}">
                      <a16:colId xmlns:a16="http://schemas.microsoft.com/office/drawing/2014/main" val="3591989707"/>
                    </a:ext>
                  </a:extLst>
                </a:gridCol>
                <a:gridCol w="576072">
                  <a:extLst>
                    <a:ext uri="{9D8B030D-6E8A-4147-A177-3AD203B41FA5}">
                      <a16:colId xmlns:a16="http://schemas.microsoft.com/office/drawing/2014/main" val="3908725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58504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11:10:54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23 Julai 2021.
Nur Akmal Hidayah 
Suraya Sue 
Ida Asmydar 
Kepada pemenang , sila hantarkan mesej Facebook kepada admin berserta maklumat di
bawah sebelum 10 September 2021 untuk menebus hadiah anda
Maklumatpemenang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45791623"/>
                  </a:ext>
                </a:extLst>
              </a:tr>
            </a:tbl>
          </a:graphicData>
        </a:graphic>
      </p:graphicFrame>
      <p:sp>
        <p:nvSpPr>
          <p:cNvPr id="4" name="Text Placeholder 3">
            <a:extLst>
              <a:ext uri="{FF2B5EF4-FFF2-40B4-BE49-F238E27FC236}">
                <a16:creationId xmlns:a16="http://schemas.microsoft.com/office/drawing/2014/main" id="{29186A0C-B87B-4AA2-98FD-61A5D006110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260782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6DAF-70F4-4F58-ACE9-DDFE79907E1A}"/>
              </a:ext>
            </a:extLst>
          </p:cNvPr>
          <p:cNvSpPr>
            <a:spLocks noGrp="1"/>
          </p:cNvSpPr>
          <p:nvPr>
            <p:ph type="title"/>
          </p:nvPr>
        </p:nvSpPr>
        <p:spPr/>
        <p:txBody>
          <a:bodyPr/>
          <a:lstStyle/>
          <a:p>
            <a:r>
              <a:rPr lang="en-US"/>
              <a:t>Facebook Own Posts Table | Buttercup Malaysia - 8 of 22</a:t>
            </a:r>
          </a:p>
        </p:txBody>
      </p:sp>
      <p:graphicFrame>
        <p:nvGraphicFramePr>
          <p:cNvPr id="5" name="Table Placeholder 4">
            <a:extLst>
              <a:ext uri="{FF2B5EF4-FFF2-40B4-BE49-F238E27FC236}">
                <a16:creationId xmlns:a16="http://schemas.microsoft.com/office/drawing/2014/main" id="{3F3415CA-B537-42B5-8BFD-812F7B0BAC14}"/>
              </a:ext>
            </a:extLst>
          </p:cNvPr>
          <p:cNvGraphicFramePr>
            <a:graphicFrameLocks noGrp="1"/>
          </p:cNvGraphicFramePr>
          <p:nvPr>
            <p:ph type="tbl" sz="quarter" idx="13"/>
            <p:extLst>
              <p:ext uri="{D42A27DB-BD31-4B8C-83A1-F6EECF244321}">
                <p14:modId xmlns:p14="http://schemas.microsoft.com/office/powerpoint/2010/main" val="4910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7917115"/>
                    </a:ext>
                  </a:extLst>
                </a:gridCol>
                <a:gridCol w="1152144">
                  <a:extLst>
                    <a:ext uri="{9D8B030D-6E8A-4147-A177-3AD203B41FA5}">
                      <a16:colId xmlns:a16="http://schemas.microsoft.com/office/drawing/2014/main" val="2348561208"/>
                    </a:ext>
                  </a:extLst>
                </a:gridCol>
                <a:gridCol w="576072">
                  <a:extLst>
                    <a:ext uri="{9D8B030D-6E8A-4147-A177-3AD203B41FA5}">
                      <a16:colId xmlns:a16="http://schemas.microsoft.com/office/drawing/2014/main" val="1819432197"/>
                    </a:ext>
                  </a:extLst>
                </a:gridCol>
                <a:gridCol w="576072">
                  <a:extLst>
                    <a:ext uri="{9D8B030D-6E8A-4147-A177-3AD203B41FA5}">
                      <a16:colId xmlns:a16="http://schemas.microsoft.com/office/drawing/2014/main" val="1839913285"/>
                    </a:ext>
                  </a:extLst>
                </a:gridCol>
                <a:gridCol w="576072">
                  <a:extLst>
                    <a:ext uri="{9D8B030D-6E8A-4147-A177-3AD203B41FA5}">
                      <a16:colId xmlns:a16="http://schemas.microsoft.com/office/drawing/2014/main" val="850468055"/>
                    </a:ext>
                  </a:extLst>
                </a:gridCol>
                <a:gridCol w="576072">
                  <a:extLst>
                    <a:ext uri="{9D8B030D-6E8A-4147-A177-3AD203B41FA5}">
                      <a16:colId xmlns:a16="http://schemas.microsoft.com/office/drawing/2014/main" val="933843525"/>
                    </a:ext>
                  </a:extLst>
                </a:gridCol>
                <a:gridCol w="576072">
                  <a:extLst>
                    <a:ext uri="{9D8B030D-6E8A-4147-A177-3AD203B41FA5}">
                      <a16:colId xmlns:a16="http://schemas.microsoft.com/office/drawing/2014/main" val="2981326604"/>
                    </a:ext>
                  </a:extLst>
                </a:gridCol>
                <a:gridCol w="576072">
                  <a:extLst>
                    <a:ext uri="{9D8B030D-6E8A-4147-A177-3AD203B41FA5}">
                      <a16:colId xmlns:a16="http://schemas.microsoft.com/office/drawing/2014/main" val="270905845"/>
                    </a:ext>
                  </a:extLst>
                </a:gridCol>
                <a:gridCol w="576072">
                  <a:extLst>
                    <a:ext uri="{9D8B030D-6E8A-4147-A177-3AD203B41FA5}">
                      <a16:colId xmlns:a16="http://schemas.microsoft.com/office/drawing/2014/main" val="1539921104"/>
                    </a:ext>
                  </a:extLst>
                </a:gridCol>
                <a:gridCol w="576072">
                  <a:extLst>
                    <a:ext uri="{9D8B030D-6E8A-4147-A177-3AD203B41FA5}">
                      <a16:colId xmlns:a16="http://schemas.microsoft.com/office/drawing/2014/main" val="21158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1000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- 2021-09-16 10:30:57</a:t>
                      </a:r>
                      <a:r>
                        <a:rPr kumimoji="0" lang="en-US" sz="1000" b="0" i="0" u="none" strike="noStrike" kern="1200" cap="none" spc="0" normalizeH="0" baseline="0" noProof="0">
                          <a:ln>
                            <a:noFill/>
                          </a:ln>
                          <a:solidFill>
                            <a:prstClr val="black"/>
                          </a:solidFill>
                          <a:effectLst/>
                          <a:uLnTx/>
                          <a:uFillTx/>
                          <a:latin typeface="+mn-lt"/>
                          <a:ea typeface="+mn-ea"/>
                          <a:cs typeface="+mn-cs"/>
                        </a:rPr>
                        <a:t>
 Perhatian kepada semua fans Buttercup! Dapatkan 1 unit ‘kitchen ladle’ secara PERCUMA dengan 2 pembelian Buttercup Luxury Spread Portion, hanya di TF Value-Mart!
Tebus sekarang sehingga 22 September 2021 sementara stok masih ada! Available in 4 colours. 😉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0838154"/>
                  </a:ext>
                </a:extLst>
              </a:tr>
            </a:tbl>
          </a:graphicData>
        </a:graphic>
      </p:graphicFrame>
      <p:sp>
        <p:nvSpPr>
          <p:cNvPr id="4" name="Text Placeholder 3">
            <a:extLst>
              <a:ext uri="{FF2B5EF4-FFF2-40B4-BE49-F238E27FC236}">
                <a16:creationId xmlns:a16="http://schemas.microsoft.com/office/drawing/2014/main" id="{973FF7E6-76CD-4973-B154-0C7E3520E2D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902609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798E9-D82E-40EA-AE37-1E060240E1EA}"/>
              </a:ext>
            </a:extLst>
          </p:cNvPr>
          <p:cNvSpPr>
            <a:spLocks noGrp="1"/>
          </p:cNvSpPr>
          <p:nvPr>
            <p:ph type="title"/>
          </p:nvPr>
        </p:nvSpPr>
        <p:spPr/>
        <p:txBody>
          <a:bodyPr/>
          <a:lstStyle/>
          <a:p>
            <a:r>
              <a:rPr lang="en-US"/>
              <a:t>Facebook Own Posts Table | Buttercup Malaysia - 9 of 22</a:t>
            </a:r>
          </a:p>
        </p:txBody>
      </p:sp>
      <p:graphicFrame>
        <p:nvGraphicFramePr>
          <p:cNvPr id="5" name="Table Placeholder 4">
            <a:extLst>
              <a:ext uri="{FF2B5EF4-FFF2-40B4-BE49-F238E27FC236}">
                <a16:creationId xmlns:a16="http://schemas.microsoft.com/office/drawing/2014/main" id="{534D2ABB-BC51-4F90-9143-806081B816F7}"/>
              </a:ext>
            </a:extLst>
          </p:cNvPr>
          <p:cNvGraphicFramePr>
            <a:graphicFrameLocks noGrp="1"/>
          </p:cNvGraphicFramePr>
          <p:nvPr>
            <p:ph type="tbl" sz="quarter" idx="13"/>
            <p:extLst>
              <p:ext uri="{D42A27DB-BD31-4B8C-83A1-F6EECF244321}">
                <p14:modId xmlns:p14="http://schemas.microsoft.com/office/powerpoint/2010/main" val="1498794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6179373"/>
                    </a:ext>
                  </a:extLst>
                </a:gridCol>
                <a:gridCol w="1152144">
                  <a:extLst>
                    <a:ext uri="{9D8B030D-6E8A-4147-A177-3AD203B41FA5}">
                      <a16:colId xmlns:a16="http://schemas.microsoft.com/office/drawing/2014/main" val="2192799055"/>
                    </a:ext>
                  </a:extLst>
                </a:gridCol>
                <a:gridCol w="576072">
                  <a:extLst>
                    <a:ext uri="{9D8B030D-6E8A-4147-A177-3AD203B41FA5}">
                      <a16:colId xmlns:a16="http://schemas.microsoft.com/office/drawing/2014/main" val="838978396"/>
                    </a:ext>
                  </a:extLst>
                </a:gridCol>
                <a:gridCol w="576072">
                  <a:extLst>
                    <a:ext uri="{9D8B030D-6E8A-4147-A177-3AD203B41FA5}">
                      <a16:colId xmlns:a16="http://schemas.microsoft.com/office/drawing/2014/main" val="1330793346"/>
                    </a:ext>
                  </a:extLst>
                </a:gridCol>
                <a:gridCol w="576072">
                  <a:extLst>
                    <a:ext uri="{9D8B030D-6E8A-4147-A177-3AD203B41FA5}">
                      <a16:colId xmlns:a16="http://schemas.microsoft.com/office/drawing/2014/main" val="664910549"/>
                    </a:ext>
                  </a:extLst>
                </a:gridCol>
                <a:gridCol w="576072">
                  <a:extLst>
                    <a:ext uri="{9D8B030D-6E8A-4147-A177-3AD203B41FA5}">
                      <a16:colId xmlns:a16="http://schemas.microsoft.com/office/drawing/2014/main" val="1163125514"/>
                    </a:ext>
                  </a:extLst>
                </a:gridCol>
                <a:gridCol w="576072">
                  <a:extLst>
                    <a:ext uri="{9D8B030D-6E8A-4147-A177-3AD203B41FA5}">
                      <a16:colId xmlns:a16="http://schemas.microsoft.com/office/drawing/2014/main" val="1396070897"/>
                    </a:ext>
                  </a:extLst>
                </a:gridCol>
                <a:gridCol w="576072">
                  <a:extLst>
                    <a:ext uri="{9D8B030D-6E8A-4147-A177-3AD203B41FA5}">
                      <a16:colId xmlns:a16="http://schemas.microsoft.com/office/drawing/2014/main" val="3014342932"/>
                    </a:ext>
                  </a:extLst>
                </a:gridCol>
                <a:gridCol w="576072">
                  <a:extLst>
                    <a:ext uri="{9D8B030D-6E8A-4147-A177-3AD203B41FA5}">
                      <a16:colId xmlns:a16="http://schemas.microsoft.com/office/drawing/2014/main" val="3937344003"/>
                    </a:ext>
                  </a:extLst>
                </a:gridCol>
                <a:gridCol w="576072">
                  <a:extLst>
                    <a:ext uri="{9D8B030D-6E8A-4147-A177-3AD203B41FA5}">
                      <a16:colId xmlns:a16="http://schemas.microsoft.com/office/drawing/2014/main" val="267293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4846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- 2021-09-02 10:30:09</a:t>
                      </a:r>
                      <a:r>
                        <a:rPr kumimoji="0" lang="en-US" sz="1000" b="0" i="0" u="none" strike="noStrike" kern="1200" cap="none" spc="0" normalizeH="0" baseline="0" noProof="0">
                          <a:ln>
                            <a:noFill/>
                          </a:ln>
                          <a:solidFill>
                            <a:prstClr val="black"/>
                          </a:solidFill>
                          <a:effectLst/>
                          <a:uLnTx/>
                          <a:uFillTx/>
                          <a:latin typeface="+mn-lt"/>
                          <a:ea typeface="+mn-ea"/>
                          <a:cs typeface="+mn-cs"/>
                        </a:rPr>
                        <a:t>
 Hari baru, tip yang baru! 
Pernahkah anda terfikir mengapa cip coklat anda selalu tenggelam ke bahagian bawah dan tersekat setelah mengadun? Ini tip untuk anda! Salutkannya cip coklat dengan tepung terdahulu sebelum diadun. Ini akan membantu untuk mengekalkan kedudukan cip coklat di dalam adunan anda dan mencegah daripada tenggelam. 
Cubalah dan beritahu Buttercup jika ianya menjadi! 
#TipButtercup
Source: https://tasty.co/article/jasminnahar/seriously-useful-baking-tips
Image source: https://cakewhiz.com/stop-chocolate-chips-sinking/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24609111"/>
                  </a:ext>
                </a:extLst>
              </a:tr>
            </a:tbl>
          </a:graphicData>
        </a:graphic>
      </p:graphicFrame>
      <p:sp>
        <p:nvSpPr>
          <p:cNvPr id="4" name="Text Placeholder 3">
            <a:extLst>
              <a:ext uri="{FF2B5EF4-FFF2-40B4-BE49-F238E27FC236}">
                <a16:creationId xmlns:a16="http://schemas.microsoft.com/office/drawing/2014/main" id="{3B3421E7-DA68-47F7-A89F-D3C6565777E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12569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6C1F4-0C00-480E-8EE6-A810AFFEA087}"/>
              </a:ext>
            </a:extLst>
          </p:cNvPr>
          <p:cNvSpPr>
            <a:spLocks noGrp="1"/>
          </p:cNvSpPr>
          <p:nvPr>
            <p:ph type="title"/>
          </p:nvPr>
        </p:nvSpPr>
        <p:spPr/>
        <p:txBody>
          <a:bodyPr/>
          <a:lstStyle/>
          <a:p>
            <a:r>
              <a:rPr lang="en-US"/>
              <a:t>Facebook Own Posts Table | Buttercup Malaysia - 10 of 22</a:t>
            </a:r>
          </a:p>
        </p:txBody>
      </p:sp>
      <p:graphicFrame>
        <p:nvGraphicFramePr>
          <p:cNvPr id="5" name="Table Placeholder 4">
            <a:extLst>
              <a:ext uri="{FF2B5EF4-FFF2-40B4-BE49-F238E27FC236}">
                <a16:creationId xmlns:a16="http://schemas.microsoft.com/office/drawing/2014/main" id="{39DF6DB5-DF6D-4DF1-AC26-6D5ADE9A6DC1}"/>
              </a:ext>
            </a:extLst>
          </p:cNvPr>
          <p:cNvGraphicFramePr>
            <a:graphicFrameLocks noGrp="1"/>
          </p:cNvGraphicFramePr>
          <p:nvPr>
            <p:ph type="tbl" sz="quarter" idx="13"/>
            <p:extLst>
              <p:ext uri="{D42A27DB-BD31-4B8C-83A1-F6EECF244321}">
                <p14:modId xmlns:p14="http://schemas.microsoft.com/office/powerpoint/2010/main" val="271088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1949433"/>
                    </a:ext>
                  </a:extLst>
                </a:gridCol>
                <a:gridCol w="1152144">
                  <a:extLst>
                    <a:ext uri="{9D8B030D-6E8A-4147-A177-3AD203B41FA5}">
                      <a16:colId xmlns:a16="http://schemas.microsoft.com/office/drawing/2014/main" val="493385987"/>
                    </a:ext>
                  </a:extLst>
                </a:gridCol>
                <a:gridCol w="576072">
                  <a:extLst>
                    <a:ext uri="{9D8B030D-6E8A-4147-A177-3AD203B41FA5}">
                      <a16:colId xmlns:a16="http://schemas.microsoft.com/office/drawing/2014/main" val="2109548099"/>
                    </a:ext>
                  </a:extLst>
                </a:gridCol>
                <a:gridCol w="576072">
                  <a:extLst>
                    <a:ext uri="{9D8B030D-6E8A-4147-A177-3AD203B41FA5}">
                      <a16:colId xmlns:a16="http://schemas.microsoft.com/office/drawing/2014/main" val="455254003"/>
                    </a:ext>
                  </a:extLst>
                </a:gridCol>
                <a:gridCol w="576072">
                  <a:extLst>
                    <a:ext uri="{9D8B030D-6E8A-4147-A177-3AD203B41FA5}">
                      <a16:colId xmlns:a16="http://schemas.microsoft.com/office/drawing/2014/main" val="1161824426"/>
                    </a:ext>
                  </a:extLst>
                </a:gridCol>
                <a:gridCol w="576072">
                  <a:extLst>
                    <a:ext uri="{9D8B030D-6E8A-4147-A177-3AD203B41FA5}">
                      <a16:colId xmlns:a16="http://schemas.microsoft.com/office/drawing/2014/main" val="964619440"/>
                    </a:ext>
                  </a:extLst>
                </a:gridCol>
                <a:gridCol w="576072">
                  <a:extLst>
                    <a:ext uri="{9D8B030D-6E8A-4147-A177-3AD203B41FA5}">
                      <a16:colId xmlns:a16="http://schemas.microsoft.com/office/drawing/2014/main" val="680800808"/>
                    </a:ext>
                  </a:extLst>
                </a:gridCol>
                <a:gridCol w="576072">
                  <a:extLst>
                    <a:ext uri="{9D8B030D-6E8A-4147-A177-3AD203B41FA5}">
                      <a16:colId xmlns:a16="http://schemas.microsoft.com/office/drawing/2014/main" val="2914913426"/>
                    </a:ext>
                  </a:extLst>
                </a:gridCol>
                <a:gridCol w="576072">
                  <a:extLst>
                    <a:ext uri="{9D8B030D-6E8A-4147-A177-3AD203B41FA5}">
                      <a16:colId xmlns:a16="http://schemas.microsoft.com/office/drawing/2014/main" val="1038820524"/>
                    </a:ext>
                  </a:extLst>
                </a:gridCol>
                <a:gridCol w="576072">
                  <a:extLst>
                    <a:ext uri="{9D8B030D-6E8A-4147-A177-3AD203B41FA5}">
                      <a16:colId xmlns:a16="http://schemas.microsoft.com/office/drawing/2014/main" val="69200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4449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- 2021-09-08 19:50:50</a:t>
                      </a:r>
                      <a:r>
                        <a:rPr kumimoji="0" lang="en-US" sz="1000" b="0" i="0" u="none" strike="noStrike" kern="1200" cap="none" spc="0" normalizeH="0" baseline="0" noProof="0">
                          <a:ln>
                            <a:noFill/>
                          </a:ln>
                          <a:solidFill>
                            <a:prstClr val="black"/>
                          </a:solidFill>
                          <a:effectLst/>
                          <a:uLnTx/>
                          <a:uFillTx/>
                          <a:latin typeface="+mn-lt"/>
                          <a:ea typeface="+mn-ea"/>
                          <a:cs typeface="+mn-cs"/>
                        </a:rPr>
                        <a:t>
 🎉 Wohoo! Kembali lagi kita untuk jualan Buttercup Lazada 9.9!
Dapatkan produk Buttercup, jenama No.1 Malaysia dengan diskaun sehingga 33%! 🎉😱
Jimat lebih dengan penghantaran PERCUMA sekiranya anda membeli produk Buttercup bernilai RM50 dan ke atas! Jangan lepaskan peluang ini sementara stok masih ada! 
Add to cart sekarang dan check out pada 9.9! 👉 https://bit.ly/ButtercupMYLazada
Promosi hanya sah pada 9 - 11 September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4031919"/>
                  </a:ext>
                </a:extLst>
              </a:tr>
            </a:tbl>
          </a:graphicData>
        </a:graphic>
      </p:graphicFrame>
      <p:sp>
        <p:nvSpPr>
          <p:cNvPr id="4" name="Text Placeholder 3">
            <a:extLst>
              <a:ext uri="{FF2B5EF4-FFF2-40B4-BE49-F238E27FC236}">
                <a16:creationId xmlns:a16="http://schemas.microsoft.com/office/drawing/2014/main" id="{DEB305EB-5895-44C3-8BA1-0FD9AEF8D7D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179732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20C9B-E422-4B8D-8C8D-A999275AF23C}"/>
              </a:ext>
            </a:extLst>
          </p:cNvPr>
          <p:cNvSpPr>
            <a:spLocks noGrp="1"/>
          </p:cNvSpPr>
          <p:nvPr>
            <p:ph type="title"/>
          </p:nvPr>
        </p:nvSpPr>
        <p:spPr/>
        <p:txBody>
          <a:bodyPr/>
          <a:lstStyle/>
          <a:p>
            <a:r>
              <a:rPr lang="en-US"/>
              <a:t>Facebook Own Posts Table | Buttercup Malaysia - 11 of 22</a:t>
            </a:r>
          </a:p>
        </p:txBody>
      </p:sp>
      <p:graphicFrame>
        <p:nvGraphicFramePr>
          <p:cNvPr id="5" name="Table Placeholder 4">
            <a:extLst>
              <a:ext uri="{FF2B5EF4-FFF2-40B4-BE49-F238E27FC236}">
                <a16:creationId xmlns:a16="http://schemas.microsoft.com/office/drawing/2014/main" id="{51537CB5-D894-475B-84B4-A2A9B220E481}"/>
              </a:ext>
            </a:extLst>
          </p:cNvPr>
          <p:cNvGraphicFramePr>
            <a:graphicFrameLocks noGrp="1"/>
          </p:cNvGraphicFramePr>
          <p:nvPr>
            <p:ph type="tbl" sz="quarter" idx="13"/>
            <p:extLst>
              <p:ext uri="{D42A27DB-BD31-4B8C-83A1-F6EECF244321}">
                <p14:modId xmlns:p14="http://schemas.microsoft.com/office/powerpoint/2010/main" val="352116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9779730"/>
                    </a:ext>
                  </a:extLst>
                </a:gridCol>
                <a:gridCol w="1152144">
                  <a:extLst>
                    <a:ext uri="{9D8B030D-6E8A-4147-A177-3AD203B41FA5}">
                      <a16:colId xmlns:a16="http://schemas.microsoft.com/office/drawing/2014/main" val="3236865756"/>
                    </a:ext>
                  </a:extLst>
                </a:gridCol>
                <a:gridCol w="576072">
                  <a:extLst>
                    <a:ext uri="{9D8B030D-6E8A-4147-A177-3AD203B41FA5}">
                      <a16:colId xmlns:a16="http://schemas.microsoft.com/office/drawing/2014/main" val="3710144576"/>
                    </a:ext>
                  </a:extLst>
                </a:gridCol>
                <a:gridCol w="576072">
                  <a:extLst>
                    <a:ext uri="{9D8B030D-6E8A-4147-A177-3AD203B41FA5}">
                      <a16:colId xmlns:a16="http://schemas.microsoft.com/office/drawing/2014/main" val="1189945571"/>
                    </a:ext>
                  </a:extLst>
                </a:gridCol>
                <a:gridCol w="576072">
                  <a:extLst>
                    <a:ext uri="{9D8B030D-6E8A-4147-A177-3AD203B41FA5}">
                      <a16:colId xmlns:a16="http://schemas.microsoft.com/office/drawing/2014/main" val="2836493260"/>
                    </a:ext>
                  </a:extLst>
                </a:gridCol>
                <a:gridCol w="576072">
                  <a:extLst>
                    <a:ext uri="{9D8B030D-6E8A-4147-A177-3AD203B41FA5}">
                      <a16:colId xmlns:a16="http://schemas.microsoft.com/office/drawing/2014/main" val="1765794463"/>
                    </a:ext>
                  </a:extLst>
                </a:gridCol>
                <a:gridCol w="576072">
                  <a:extLst>
                    <a:ext uri="{9D8B030D-6E8A-4147-A177-3AD203B41FA5}">
                      <a16:colId xmlns:a16="http://schemas.microsoft.com/office/drawing/2014/main" val="3295780458"/>
                    </a:ext>
                  </a:extLst>
                </a:gridCol>
                <a:gridCol w="576072">
                  <a:extLst>
                    <a:ext uri="{9D8B030D-6E8A-4147-A177-3AD203B41FA5}">
                      <a16:colId xmlns:a16="http://schemas.microsoft.com/office/drawing/2014/main" val="3640180124"/>
                    </a:ext>
                  </a:extLst>
                </a:gridCol>
                <a:gridCol w="576072">
                  <a:extLst>
                    <a:ext uri="{9D8B030D-6E8A-4147-A177-3AD203B41FA5}">
                      <a16:colId xmlns:a16="http://schemas.microsoft.com/office/drawing/2014/main" val="37969909"/>
                    </a:ext>
                  </a:extLst>
                </a:gridCol>
                <a:gridCol w="576072">
                  <a:extLst>
                    <a:ext uri="{9D8B030D-6E8A-4147-A177-3AD203B41FA5}">
                      <a16:colId xmlns:a16="http://schemas.microsoft.com/office/drawing/2014/main" val="264320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2311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- 2021-09-16 00:00:02</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Malaysia buat semua rakyat Malaysia. Bersatu kita teguh!
#HariMalaysia2021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8942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- 2021-09-10 10:30:06</a:t>
                      </a:r>
                      <a:r>
                        <a:rPr kumimoji="0" lang="en-US" sz="1000" b="0" i="0" u="none" strike="noStrike" kern="1200" cap="none" spc="0" normalizeH="0" baseline="0" noProof="0">
                          <a:ln>
                            <a:noFill/>
                          </a:ln>
                          <a:solidFill>
                            <a:prstClr val="black"/>
                          </a:solidFill>
                          <a:effectLst/>
                          <a:uLnTx/>
                          <a:uFillTx/>
                          <a:latin typeface="+mn-lt"/>
                          <a:ea typeface="+mn-ea"/>
                          <a:cs typeface="+mn-cs"/>
                        </a:rPr>
                        <a:t>
 Buttercup memandang serius kualiti, rasa dan aroma yang dihasilkan. Jadi, kami ingin mengucapkan terima kasih atas sokongan berterusan anda selama ini! ❤
“Saya amat berpuas hati dengan Buttercup kerana kualitinya yang masih sama dari zaman mula-mula saya menggunakan Buttercup”
- Cahaya Aynee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0457993"/>
                  </a:ext>
                </a:extLst>
              </a:tr>
            </a:tbl>
          </a:graphicData>
        </a:graphic>
      </p:graphicFrame>
      <p:sp>
        <p:nvSpPr>
          <p:cNvPr id="4" name="Text Placeholder 3">
            <a:extLst>
              <a:ext uri="{FF2B5EF4-FFF2-40B4-BE49-F238E27FC236}">
                <a16:creationId xmlns:a16="http://schemas.microsoft.com/office/drawing/2014/main" id="{7266FF1B-60AC-4624-AEEA-3E039FFF77C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337978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58B5C-183A-4894-A59E-39A865E18507}"/>
              </a:ext>
            </a:extLst>
          </p:cNvPr>
          <p:cNvSpPr>
            <a:spLocks noGrp="1"/>
          </p:cNvSpPr>
          <p:nvPr>
            <p:ph type="title"/>
          </p:nvPr>
        </p:nvSpPr>
        <p:spPr/>
        <p:txBody>
          <a:bodyPr/>
          <a:lstStyle/>
          <a:p>
            <a:r>
              <a:rPr lang="en-US"/>
              <a:t>Facebook Own Posts Table | Buttercup Malaysia - 12 of 22</a:t>
            </a:r>
          </a:p>
        </p:txBody>
      </p:sp>
      <p:graphicFrame>
        <p:nvGraphicFramePr>
          <p:cNvPr id="5" name="Table Placeholder 4">
            <a:extLst>
              <a:ext uri="{FF2B5EF4-FFF2-40B4-BE49-F238E27FC236}">
                <a16:creationId xmlns:a16="http://schemas.microsoft.com/office/drawing/2014/main" id="{9836F78E-A9BB-405F-8376-D5E136D58FD6}"/>
              </a:ext>
            </a:extLst>
          </p:cNvPr>
          <p:cNvGraphicFramePr>
            <a:graphicFrameLocks noGrp="1"/>
          </p:cNvGraphicFramePr>
          <p:nvPr>
            <p:ph type="tbl" sz="quarter" idx="13"/>
            <p:extLst>
              <p:ext uri="{D42A27DB-BD31-4B8C-83A1-F6EECF244321}">
                <p14:modId xmlns:p14="http://schemas.microsoft.com/office/powerpoint/2010/main" val="2467860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4318831"/>
                    </a:ext>
                  </a:extLst>
                </a:gridCol>
                <a:gridCol w="1152144">
                  <a:extLst>
                    <a:ext uri="{9D8B030D-6E8A-4147-A177-3AD203B41FA5}">
                      <a16:colId xmlns:a16="http://schemas.microsoft.com/office/drawing/2014/main" val="2285126182"/>
                    </a:ext>
                  </a:extLst>
                </a:gridCol>
                <a:gridCol w="576072">
                  <a:extLst>
                    <a:ext uri="{9D8B030D-6E8A-4147-A177-3AD203B41FA5}">
                      <a16:colId xmlns:a16="http://schemas.microsoft.com/office/drawing/2014/main" val="2135113441"/>
                    </a:ext>
                  </a:extLst>
                </a:gridCol>
                <a:gridCol w="576072">
                  <a:extLst>
                    <a:ext uri="{9D8B030D-6E8A-4147-A177-3AD203B41FA5}">
                      <a16:colId xmlns:a16="http://schemas.microsoft.com/office/drawing/2014/main" val="3927144849"/>
                    </a:ext>
                  </a:extLst>
                </a:gridCol>
                <a:gridCol w="576072">
                  <a:extLst>
                    <a:ext uri="{9D8B030D-6E8A-4147-A177-3AD203B41FA5}">
                      <a16:colId xmlns:a16="http://schemas.microsoft.com/office/drawing/2014/main" val="1979298362"/>
                    </a:ext>
                  </a:extLst>
                </a:gridCol>
                <a:gridCol w="576072">
                  <a:extLst>
                    <a:ext uri="{9D8B030D-6E8A-4147-A177-3AD203B41FA5}">
                      <a16:colId xmlns:a16="http://schemas.microsoft.com/office/drawing/2014/main" val="125393614"/>
                    </a:ext>
                  </a:extLst>
                </a:gridCol>
                <a:gridCol w="576072">
                  <a:extLst>
                    <a:ext uri="{9D8B030D-6E8A-4147-A177-3AD203B41FA5}">
                      <a16:colId xmlns:a16="http://schemas.microsoft.com/office/drawing/2014/main" val="2841943038"/>
                    </a:ext>
                  </a:extLst>
                </a:gridCol>
                <a:gridCol w="576072">
                  <a:extLst>
                    <a:ext uri="{9D8B030D-6E8A-4147-A177-3AD203B41FA5}">
                      <a16:colId xmlns:a16="http://schemas.microsoft.com/office/drawing/2014/main" val="3087510024"/>
                    </a:ext>
                  </a:extLst>
                </a:gridCol>
                <a:gridCol w="576072">
                  <a:extLst>
                    <a:ext uri="{9D8B030D-6E8A-4147-A177-3AD203B41FA5}">
                      <a16:colId xmlns:a16="http://schemas.microsoft.com/office/drawing/2014/main" val="79684148"/>
                    </a:ext>
                  </a:extLst>
                </a:gridCol>
                <a:gridCol w="576072">
                  <a:extLst>
                    <a:ext uri="{9D8B030D-6E8A-4147-A177-3AD203B41FA5}">
                      <a16:colId xmlns:a16="http://schemas.microsoft.com/office/drawing/2014/main" val="3223895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970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11:05:16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15 Julai 2021.
Khaty Zul 
Elleen Oh 
Rohimah Binti Usop 
Kepada pemenang , sila hantarkan mesej Facebook kepada admin berserta
maklumat di bawah sebelum 10 September 2021 untuk menebus hadiah anda
Maklumat pemenang
● Nama penuh
● 8 digit pertama nombor kad pengenalan
● Alamat rumah
● Alamat emel
● Nombor telefon
Bagi yang terlepas , jangan risau ,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9494840"/>
                  </a:ext>
                </a:extLst>
              </a:tr>
            </a:tbl>
          </a:graphicData>
        </a:graphic>
      </p:graphicFrame>
      <p:sp>
        <p:nvSpPr>
          <p:cNvPr id="4" name="Text Placeholder 3">
            <a:extLst>
              <a:ext uri="{FF2B5EF4-FFF2-40B4-BE49-F238E27FC236}">
                <a16:creationId xmlns:a16="http://schemas.microsoft.com/office/drawing/2014/main" id="{293177CE-7D7E-4474-A38C-2EE79F97399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509836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2268F-D3F8-40EC-BE8D-71821EFA60C4}"/>
              </a:ext>
            </a:extLst>
          </p:cNvPr>
          <p:cNvSpPr>
            <a:spLocks noGrp="1"/>
          </p:cNvSpPr>
          <p:nvPr>
            <p:ph type="title"/>
          </p:nvPr>
        </p:nvSpPr>
        <p:spPr/>
        <p:txBody>
          <a:bodyPr/>
          <a:lstStyle/>
          <a:p>
            <a:r>
              <a:rPr lang="en-US"/>
              <a:t>Facebook Own Posts Table | Buttercup Malaysia - 13 of 22</a:t>
            </a:r>
          </a:p>
        </p:txBody>
      </p:sp>
      <p:graphicFrame>
        <p:nvGraphicFramePr>
          <p:cNvPr id="5" name="Table Placeholder 4">
            <a:extLst>
              <a:ext uri="{FF2B5EF4-FFF2-40B4-BE49-F238E27FC236}">
                <a16:creationId xmlns:a16="http://schemas.microsoft.com/office/drawing/2014/main" id="{22209EBA-8F6B-4D3C-B610-8342B4EDECB1}"/>
              </a:ext>
            </a:extLst>
          </p:cNvPr>
          <p:cNvGraphicFramePr>
            <a:graphicFrameLocks noGrp="1"/>
          </p:cNvGraphicFramePr>
          <p:nvPr>
            <p:ph type="tbl" sz="quarter" idx="13"/>
            <p:extLst>
              <p:ext uri="{D42A27DB-BD31-4B8C-83A1-F6EECF244321}">
                <p14:modId xmlns:p14="http://schemas.microsoft.com/office/powerpoint/2010/main" val="2190306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2662306"/>
                    </a:ext>
                  </a:extLst>
                </a:gridCol>
                <a:gridCol w="1152144">
                  <a:extLst>
                    <a:ext uri="{9D8B030D-6E8A-4147-A177-3AD203B41FA5}">
                      <a16:colId xmlns:a16="http://schemas.microsoft.com/office/drawing/2014/main" val="409784793"/>
                    </a:ext>
                  </a:extLst>
                </a:gridCol>
                <a:gridCol w="576072">
                  <a:extLst>
                    <a:ext uri="{9D8B030D-6E8A-4147-A177-3AD203B41FA5}">
                      <a16:colId xmlns:a16="http://schemas.microsoft.com/office/drawing/2014/main" val="1130502263"/>
                    </a:ext>
                  </a:extLst>
                </a:gridCol>
                <a:gridCol w="576072">
                  <a:extLst>
                    <a:ext uri="{9D8B030D-6E8A-4147-A177-3AD203B41FA5}">
                      <a16:colId xmlns:a16="http://schemas.microsoft.com/office/drawing/2014/main" val="3311972852"/>
                    </a:ext>
                  </a:extLst>
                </a:gridCol>
                <a:gridCol w="576072">
                  <a:extLst>
                    <a:ext uri="{9D8B030D-6E8A-4147-A177-3AD203B41FA5}">
                      <a16:colId xmlns:a16="http://schemas.microsoft.com/office/drawing/2014/main" val="2580450168"/>
                    </a:ext>
                  </a:extLst>
                </a:gridCol>
                <a:gridCol w="576072">
                  <a:extLst>
                    <a:ext uri="{9D8B030D-6E8A-4147-A177-3AD203B41FA5}">
                      <a16:colId xmlns:a16="http://schemas.microsoft.com/office/drawing/2014/main" val="3088659905"/>
                    </a:ext>
                  </a:extLst>
                </a:gridCol>
                <a:gridCol w="576072">
                  <a:extLst>
                    <a:ext uri="{9D8B030D-6E8A-4147-A177-3AD203B41FA5}">
                      <a16:colId xmlns:a16="http://schemas.microsoft.com/office/drawing/2014/main" val="2571188046"/>
                    </a:ext>
                  </a:extLst>
                </a:gridCol>
                <a:gridCol w="576072">
                  <a:extLst>
                    <a:ext uri="{9D8B030D-6E8A-4147-A177-3AD203B41FA5}">
                      <a16:colId xmlns:a16="http://schemas.microsoft.com/office/drawing/2014/main" val="3030906441"/>
                    </a:ext>
                  </a:extLst>
                </a:gridCol>
                <a:gridCol w="576072">
                  <a:extLst>
                    <a:ext uri="{9D8B030D-6E8A-4147-A177-3AD203B41FA5}">
                      <a16:colId xmlns:a16="http://schemas.microsoft.com/office/drawing/2014/main" val="3303808045"/>
                    </a:ext>
                  </a:extLst>
                </a:gridCol>
                <a:gridCol w="576072">
                  <a:extLst>
                    <a:ext uri="{9D8B030D-6E8A-4147-A177-3AD203B41FA5}">
                      <a16:colId xmlns:a16="http://schemas.microsoft.com/office/drawing/2014/main" val="2238643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2304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- 2021-09-12 10:30:05</a:t>
                      </a:r>
                      <a:r>
                        <a:rPr kumimoji="0" lang="en-US" sz="1000" b="0" i="0" u="none" strike="noStrike" kern="1200" cap="none" spc="0" normalizeH="0" baseline="0" noProof="0">
                          <a:ln>
                            <a:noFill/>
                          </a:ln>
                          <a:solidFill>
                            <a:prstClr val="black"/>
                          </a:solidFill>
                          <a:effectLst/>
                          <a:uLnTx/>
                          <a:uFillTx/>
                          <a:latin typeface="+mn-lt"/>
                          <a:ea typeface="+mn-ea"/>
                          <a:cs typeface="+mn-cs"/>
                        </a:rPr>
                        <a:t>
 Buttercup merupakan jenama No. 1 di Malaysia! 
Kami akan memastikan anda tidak bosan memasak kerana rasa dan aroma lazat yang akan menemani anda pastinya akan memberikan nikmat yang berbeza! 
Jadi, dapatkan Buttercup anda sekarang di Lazada!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6456246"/>
                  </a:ext>
                </a:extLst>
              </a:tr>
            </a:tbl>
          </a:graphicData>
        </a:graphic>
      </p:graphicFrame>
      <p:sp>
        <p:nvSpPr>
          <p:cNvPr id="4" name="Text Placeholder 3">
            <a:extLst>
              <a:ext uri="{FF2B5EF4-FFF2-40B4-BE49-F238E27FC236}">
                <a16:creationId xmlns:a16="http://schemas.microsoft.com/office/drawing/2014/main" id="{A57D1960-F86B-4C79-BBC4-9E618C32297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3852084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42904-7421-48FB-8BF4-700A5BE34F2C}"/>
              </a:ext>
            </a:extLst>
          </p:cNvPr>
          <p:cNvSpPr>
            <a:spLocks noGrp="1"/>
          </p:cNvSpPr>
          <p:nvPr>
            <p:ph type="title"/>
          </p:nvPr>
        </p:nvSpPr>
        <p:spPr/>
        <p:txBody>
          <a:bodyPr/>
          <a:lstStyle/>
          <a:p>
            <a:r>
              <a:rPr lang="en-US"/>
              <a:t>Facebook Own Posts Table | Buttercup Malaysia - 14 of 22</a:t>
            </a:r>
          </a:p>
        </p:txBody>
      </p:sp>
      <p:graphicFrame>
        <p:nvGraphicFramePr>
          <p:cNvPr id="5" name="Table Placeholder 4">
            <a:extLst>
              <a:ext uri="{FF2B5EF4-FFF2-40B4-BE49-F238E27FC236}">
                <a16:creationId xmlns:a16="http://schemas.microsoft.com/office/drawing/2014/main" id="{C638E6E5-5272-4930-A181-BEE3D02270A8}"/>
              </a:ext>
            </a:extLst>
          </p:cNvPr>
          <p:cNvGraphicFramePr>
            <a:graphicFrameLocks noGrp="1"/>
          </p:cNvGraphicFramePr>
          <p:nvPr>
            <p:ph type="tbl" sz="quarter" idx="13"/>
            <p:extLst>
              <p:ext uri="{D42A27DB-BD31-4B8C-83A1-F6EECF244321}">
                <p14:modId xmlns:p14="http://schemas.microsoft.com/office/powerpoint/2010/main" val="429473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7724747"/>
                    </a:ext>
                  </a:extLst>
                </a:gridCol>
                <a:gridCol w="1152144">
                  <a:extLst>
                    <a:ext uri="{9D8B030D-6E8A-4147-A177-3AD203B41FA5}">
                      <a16:colId xmlns:a16="http://schemas.microsoft.com/office/drawing/2014/main" val="3987850729"/>
                    </a:ext>
                  </a:extLst>
                </a:gridCol>
                <a:gridCol w="576072">
                  <a:extLst>
                    <a:ext uri="{9D8B030D-6E8A-4147-A177-3AD203B41FA5}">
                      <a16:colId xmlns:a16="http://schemas.microsoft.com/office/drawing/2014/main" val="3022941429"/>
                    </a:ext>
                  </a:extLst>
                </a:gridCol>
                <a:gridCol w="576072">
                  <a:extLst>
                    <a:ext uri="{9D8B030D-6E8A-4147-A177-3AD203B41FA5}">
                      <a16:colId xmlns:a16="http://schemas.microsoft.com/office/drawing/2014/main" val="3610365948"/>
                    </a:ext>
                  </a:extLst>
                </a:gridCol>
                <a:gridCol w="576072">
                  <a:extLst>
                    <a:ext uri="{9D8B030D-6E8A-4147-A177-3AD203B41FA5}">
                      <a16:colId xmlns:a16="http://schemas.microsoft.com/office/drawing/2014/main" val="2280613179"/>
                    </a:ext>
                  </a:extLst>
                </a:gridCol>
                <a:gridCol w="576072">
                  <a:extLst>
                    <a:ext uri="{9D8B030D-6E8A-4147-A177-3AD203B41FA5}">
                      <a16:colId xmlns:a16="http://schemas.microsoft.com/office/drawing/2014/main" val="1181158241"/>
                    </a:ext>
                  </a:extLst>
                </a:gridCol>
                <a:gridCol w="576072">
                  <a:extLst>
                    <a:ext uri="{9D8B030D-6E8A-4147-A177-3AD203B41FA5}">
                      <a16:colId xmlns:a16="http://schemas.microsoft.com/office/drawing/2014/main" val="4102417794"/>
                    </a:ext>
                  </a:extLst>
                </a:gridCol>
                <a:gridCol w="576072">
                  <a:extLst>
                    <a:ext uri="{9D8B030D-6E8A-4147-A177-3AD203B41FA5}">
                      <a16:colId xmlns:a16="http://schemas.microsoft.com/office/drawing/2014/main" val="1203391857"/>
                    </a:ext>
                  </a:extLst>
                </a:gridCol>
                <a:gridCol w="576072">
                  <a:extLst>
                    <a:ext uri="{9D8B030D-6E8A-4147-A177-3AD203B41FA5}">
                      <a16:colId xmlns:a16="http://schemas.microsoft.com/office/drawing/2014/main" val="1416100517"/>
                    </a:ext>
                  </a:extLst>
                </a:gridCol>
                <a:gridCol w="576072">
                  <a:extLst>
                    <a:ext uri="{9D8B030D-6E8A-4147-A177-3AD203B41FA5}">
                      <a16:colId xmlns:a16="http://schemas.microsoft.com/office/drawing/2014/main" val="68595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5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- 2021-09-01 11:00:30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5 Julai 2021.
Amirul Marzuki 
Shasha Feqah 
Nadiah Jer 
Kepada pemenang , sila hantarkan mesej Facebook kepada admin berserta maklumat di bawah sebelum 10 September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26732241"/>
                  </a:ext>
                </a:extLst>
              </a:tr>
            </a:tbl>
          </a:graphicData>
        </a:graphic>
      </p:graphicFrame>
      <p:sp>
        <p:nvSpPr>
          <p:cNvPr id="4" name="Text Placeholder 3">
            <a:extLst>
              <a:ext uri="{FF2B5EF4-FFF2-40B4-BE49-F238E27FC236}">
                <a16:creationId xmlns:a16="http://schemas.microsoft.com/office/drawing/2014/main" id="{E8DD61F7-FDBF-45E0-848E-6B487AB3CB5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422754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E18E6-179C-4710-AA59-B57212DE6A3A}"/>
              </a:ext>
            </a:extLst>
          </p:cNvPr>
          <p:cNvSpPr>
            <a:spLocks noGrp="1"/>
          </p:cNvSpPr>
          <p:nvPr>
            <p:ph type="title"/>
          </p:nvPr>
        </p:nvSpPr>
        <p:spPr/>
        <p:txBody>
          <a:bodyPr/>
          <a:lstStyle/>
          <a:p>
            <a:r>
              <a:rPr lang="en-US"/>
              <a:t>Facebook Own Posts Table | Buttercup Malaysia - 15 of 22</a:t>
            </a:r>
          </a:p>
        </p:txBody>
      </p:sp>
      <p:graphicFrame>
        <p:nvGraphicFramePr>
          <p:cNvPr id="5" name="Table Placeholder 4">
            <a:extLst>
              <a:ext uri="{FF2B5EF4-FFF2-40B4-BE49-F238E27FC236}">
                <a16:creationId xmlns:a16="http://schemas.microsoft.com/office/drawing/2014/main" id="{D431454C-CF10-4A4A-A489-4C0BD37BCE3B}"/>
              </a:ext>
            </a:extLst>
          </p:cNvPr>
          <p:cNvGraphicFramePr>
            <a:graphicFrameLocks noGrp="1"/>
          </p:cNvGraphicFramePr>
          <p:nvPr>
            <p:ph type="tbl" sz="quarter" idx="13"/>
            <p:extLst>
              <p:ext uri="{D42A27DB-BD31-4B8C-83A1-F6EECF244321}">
                <p14:modId xmlns:p14="http://schemas.microsoft.com/office/powerpoint/2010/main" val="143900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1918652"/>
                    </a:ext>
                  </a:extLst>
                </a:gridCol>
                <a:gridCol w="1152144">
                  <a:extLst>
                    <a:ext uri="{9D8B030D-6E8A-4147-A177-3AD203B41FA5}">
                      <a16:colId xmlns:a16="http://schemas.microsoft.com/office/drawing/2014/main" val="3541260331"/>
                    </a:ext>
                  </a:extLst>
                </a:gridCol>
                <a:gridCol w="576072">
                  <a:extLst>
                    <a:ext uri="{9D8B030D-6E8A-4147-A177-3AD203B41FA5}">
                      <a16:colId xmlns:a16="http://schemas.microsoft.com/office/drawing/2014/main" val="1757939549"/>
                    </a:ext>
                  </a:extLst>
                </a:gridCol>
                <a:gridCol w="576072">
                  <a:extLst>
                    <a:ext uri="{9D8B030D-6E8A-4147-A177-3AD203B41FA5}">
                      <a16:colId xmlns:a16="http://schemas.microsoft.com/office/drawing/2014/main" val="3579401760"/>
                    </a:ext>
                  </a:extLst>
                </a:gridCol>
                <a:gridCol w="576072">
                  <a:extLst>
                    <a:ext uri="{9D8B030D-6E8A-4147-A177-3AD203B41FA5}">
                      <a16:colId xmlns:a16="http://schemas.microsoft.com/office/drawing/2014/main" val="1118587924"/>
                    </a:ext>
                  </a:extLst>
                </a:gridCol>
                <a:gridCol w="576072">
                  <a:extLst>
                    <a:ext uri="{9D8B030D-6E8A-4147-A177-3AD203B41FA5}">
                      <a16:colId xmlns:a16="http://schemas.microsoft.com/office/drawing/2014/main" val="1128376563"/>
                    </a:ext>
                  </a:extLst>
                </a:gridCol>
                <a:gridCol w="576072">
                  <a:extLst>
                    <a:ext uri="{9D8B030D-6E8A-4147-A177-3AD203B41FA5}">
                      <a16:colId xmlns:a16="http://schemas.microsoft.com/office/drawing/2014/main" val="2504880968"/>
                    </a:ext>
                  </a:extLst>
                </a:gridCol>
                <a:gridCol w="576072">
                  <a:extLst>
                    <a:ext uri="{9D8B030D-6E8A-4147-A177-3AD203B41FA5}">
                      <a16:colId xmlns:a16="http://schemas.microsoft.com/office/drawing/2014/main" val="1220610210"/>
                    </a:ext>
                  </a:extLst>
                </a:gridCol>
                <a:gridCol w="576072">
                  <a:extLst>
                    <a:ext uri="{9D8B030D-6E8A-4147-A177-3AD203B41FA5}">
                      <a16:colId xmlns:a16="http://schemas.microsoft.com/office/drawing/2014/main" val="1730365682"/>
                    </a:ext>
                  </a:extLst>
                </a:gridCol>
                <a:gridCol w="576072">
                  <a:extLst>
                    <a:ext uri="{9D8B030D-6E8A-4147-A177-3AD203B41FA5}">
                      <a16:colId xmlns:a16="http://schemas.microsoft.com/office/drawing/2014/main" val="374420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5139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- 2021-09-17 10:30:19</a:t>
                      </a:r>
                      <a:r>
                        <a:rPr kumimoji="0" lang="en-US" sz="1000" b="0" i="0" u="none" strike="noStrike" kern="1200" cap="none" spc="0" normalizeH="0" baseline="0" noProof="0">
                          <a:ln>
                            <a:noFill/>
                          </a:ln>
                          <a:solidFill>
                            <a:prstClr val="black"/>
                          </a:solidFill>
                          <a:effectLst/>
                          <a:uLnTx/>
                          <a:uFillTx/>
                          <a:latin typeface="+mn-lt"/>
                          <a:ea typeface="+mn-ea"/>
                          <a:cs typeface="+mn-cs"/>
                        </a:rPr>
                        <a:t>
 Get your ALL-NEW Buttercup Luxury Spread Portion with a free gift at MYDIN, AEON, MaxValu, Giant dan AEON BiG! 🎉
Dengan 2 pembelian Buttercup Luxury Spread Portion, anda akan dapat 1 unit ‘kitchen ladle’ secara PERCUMA! Terdapat 4 pilihan warna ya.
Cepat tebus di MYDIN, AEON, MaxValu, Giant dan AEON BiG sekarang sehingga 30 September 2021 atau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29769472"/>
                  </a:ext>
                </a:extLst>
              </a:tr>
            </a:tbl>
          </a:graphicData>
        </a:graphic>
      </p:graphicFrame>
      <p:sp>
        <p:nvSpPr>
          <p:cNvPr id="4" name="Text Placeholder 3">
            <a:extLst>
              <a:ext uri="{FF2B5EF4-FFF2-40B4-BE49-F238E27FC236}">
                <a16:creationId xmlns:a16="http://schemas.microsoft.com/office/drawing/2014/main" id="{521FE4D1-CA0D-421A-BE07-F1D36E62134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246536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1B691-9B51-4407-AAE9-46FF0F062FB6}"/>
              </a:ext>
            </a:extLst>
          </p:cNvPr>
          <p:cNvSpPr>
            <a:spLocks noGrp="1"/>
          </p:cNvSpPr>
          <p:nvPr>
            <p:ph type="title"/>
          </p:nvPr>
        </p:nvSpPr>
        <p:spPr/>
        <p:txBody>
          <a:bodyPr/>
          <a:lstStyle/>
          <a:p>
            <a:r>
              <a:rPr lang="en-US"/>
              <a:t>Facebook Own Posts Table | Buttercup Malaysia - 16 of 22</a:t>
            </a:r>
          </a:p>
        </p:txBody>
      </p:sp>
      <p:graphicFrame>
        <p:nvGraphicFramePr>
          <p:cNvPr id="5" name="Table Placeholder 4">
            <a:extLst>
              <a:ext uri="{FF2B5EF4-FFF2-40B4-BE49-F238E27FC236}">
                <a16:creationId xmlns:a16="http://schemas.microsoft.com/office/drawing/2014/main" id="{EE687188-4B4B-40E9-A569-8826E288CF6E}"/>
              </a:ext>
            </a:extLst>
          </p:cNvPr>
          <p:cNvGraphicFramePr>
            <a:graphicFrameLocks noGrp="1"/>
          </p:cNvGraphicFramePr>
          <p:nvPr>
            <p:ph type="tbl" sz="quarter" idx="13"/>
            <p:extLst>
              <p:ext uri="{D42A27DB-BD31-4B8C-83A1-F6EECF244321}">
                <p14:modId xmlns:p14="http://schemas.microsoft.com/office/powerpoint/2010/main" val="271078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3627621"/>
                    </a:ext>
                  </a:extLst>
                </a:gridCol>
                <a:gridCol w="1152144">
                  <a:extLst>
                    <a:ext uri="{9D8B030D-6E8A-4147-A177-3AD203B41FA5}">
                      <a16:colId xmlns:a16="http://schemas.microsoft.com/office/drawing/2014/main" val="3482052505"/>
                    </a:ext>
                  </a:extLst>
                </a:gridCol>
                <a:gridCol w="576072">
                  <a:extLst>
                    <a:ext uri="{9D8B030D-6E8A-4147-A177-3AD203B41FA5}">
                      <a16:colId xmlns:a16="http://schemas.microsoft.com/office/drawing/2014/main" val="3398111499"/>
                    </a:ext>
                  </a:extLst>
                </a:gridCol>
                <a:gridCol w="576072">
                  <a:extLst>
                    <a:ext uri="{9D8B030D-6E8A-4147-A177-3AD203B41FA5}">
                      <a16:colId xmlns:a16="http://schemas.microsoft.com/office/drawing/2014/main" val="953075823"/>
                    </a:ext>
                  </a:extLst>
                </a:gridCol>
                <a:gridCol w="576072">
                  <a:extLst>
                    <a:ext uri="{9D8B030D-6E8A-4147-A177-3AD203B41FA5}">
                      <a16:colId xmlns:a16="http://schemas.microsoft.com/office/drawing/2014/main" val="3254802570"/>
                    </a:ext>
                  </a:extLst>
                </a:gridCol>
                <a:gridCol w="576072">
                  <a:extLst>
                    <a:ext uri="{9D8B030D-6E8A-4147-A177-3AD203B41FA5}">
                      <a16:colId xmlns:a16="http://schemas.microsoft.com/office/drawing/2014/main" val="1815167887"/>
                    </a:ext>
                  </a:extLst>
                </a:gridCol>
                <a:gridCol w="576072">
                  <a:extLst>
                    <a:ext uri="{9D8B030D-6E8A-4147-A177-3AD203B41FA5}">
                      <a16:colId xmlns:a16="http://schemas.microsoft.com/office/drawing/2014/main" val="871783793"/>
                    </a:ext>
                  </a:extLst>
                </a:gridCol>
                <a:gridCol w="576072">
                  <a:extLst>
                    <a:ext uri="{9D8B030D-6E8A-4147-A177-3AD203B41FA5}">
                      <a16:colId xmlns:a16="http://schemas.microsoft.com/office/drawing/2014/main" val="3189091396"/>
                    </a:ext>
                  </a:extLst>
                </a:gridCol>
                <a:gridCol w="576072">
                  <a:extLst>
                    <a:ext uri="{9D8B030D-6E8A-4147-A177-3AD203B41FA5}">
                      <a16:colId xmlns:a16="http://schemas.microsoft.com/office/drawing/2014/main" val="1318273283"/>
                    </a:ext>
                  </a:extLst>
                </a:gridCol>
                <a:gridCol w="576072">
                  <a:extLst>
                    <a:ext uri="{9D8B030D-6E8A-4147-A177-3AD203B41FA5}">
                      <a16:colId xmlns:a16="http://schemas.microsoft.com/office/drawing/2014/main" val="2608901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5351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- 2021-09-18 10:30:19</a:t>
                      </a:r>
                      <a:r>
                        <a:rPr kumimoji="0" lang="en-US" sz="1000" b="0" i="0" u="none" strike="noStrike" kern="1200" cap="none" spc="0" normalizeH="0" baseline="0" noProof="0">
                          <a:ln>
                            <a:noFill/>
                          </a:ln>
                          <a:solidFill>
                            <a:prstClr val="black"/>
                          </a:solidFill>
                          <a:effectLst/>
                          <a:uLnTx/>
                          <a:uFillTx/>
                          <a:latin typeface="+mn-lt"/>
                          <a:ea typeface="+mn-ea"/>
                          <a:cs typeface="+mn-cs"/>
                        </a:rPr>
                        <a:t>
 Kenyal, manis dan enak! Jom cuba buat gula-gula karamel Buttercup! Ianya jauh lebih mudah daripada yang anda fikirkan dan juga boleh diubah suai mengikut tahap kemanisan anda ;)
#ResipiButtercup #SedapDenganButtercup #HomemadeWithLove
Gula-gula Karamel Buttercup
Bahan-bahan: 
8 sudu besar Buttercup
2 cawan gula 
2 cawan krim putar 
½ cawan sirap jagung
1 ½ sudu kecil esen vanila 
Secubit garam laut
Arahan: 
1. Sediakan satu dulang dan letakkan kertas minyak ke atas dulang agar mudah untuk dikeluarkan. 
2.. Campurkan Buttercup, gula, krim putar dan sirap jagung dalam satu periuk. Gunakan api sederhana tinggi dan kacau sehingga ia berbuih. 
3. Turunkan api dan gunakan termometer memasak, kacau perlahan sehingga ia berada pada suhu 243°C.Sekiranya anda lebih suka karamel yang lembut, kacau sehingga suhu 240°C. Kacau sedikit lebih lama sehingga 250°C sekiranya anda mahu ia terasa kenyal.
4. Masukkan esen vanila dan kacau lagi sehingga sebati. 
5. Tuangkan karamel ke dalam dulang yang telah disediakan dan biarkan ia untuk sejuk sepenuhnya dan potong mengikut saiz pilihan anda. Kemudian, taburkan garam laut untuk menambahkan sedikit rasa masin dalam kemanisan gula-gula karamel Buttercup ini. 
6. Balutkan dengan pembungkus gula-gula dan simpan di dalam bekas kedap udara.
Sumber: https://www.savingdessert.com/simple-homemade-butter-caramels/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8689557"/>
                  </a:ext>
                </a:extLst>
              </a:tr>
            </a:tbl>
          </a:graphicData>
        </a:graphic>
      </p:graphicFrame>
      <p:sp>
        <p:nvSpPr>
          <p:cNvPr id="4" name="Text Placeholder 3">
            <a:extLst>
              <a:ext uri="{FF2B5EF4-FFF2-40B4-BE49-F238E27FC236}">
                <a16:creationId xmlns:a16="http://schemas.microsoft.com/office/drawing/2014/main" id="{26C4ADC4-AD91-43ED-ACA8-AC366D3C8FB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467607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98B71-091B-42A3-A11C-1D25F1DC1457}"/>
              </a:ext>
            </a:extLst>
          </p:cNvPr>
          <p:cNvSpPr>
            <a:spLocks noGrp="1"/>
          </p:cNvSpPr>
          <p:nvPr>
            <p:ph type="title"/>
          </p:nvPr>
        </p:nvSpPr>
        <p:spPr/>
        <p:txBody>
          <a:bodyPr/>
          <a:lstStyle/>
          <a:p>
            <a:r>
              <a:rPr lang="en-US"/>
              <a:t>Facebook Own Posts Table | Buttercup Malaysia - 17 of 22</a:t>
            </a:r>
          </a:p>
        </p:txBody>
      </p:sp>
      <p:graphicFrame>
        <p:nvGraphicFramePr>
          <p:cNvPr id="5" name="Table Placeholder 4">
            <a:extLst>
              <a:ext uri="{FF2B5EF4-FFF2-40B4-BE49-F238E27FC236}">
                <a16:creationId xmlns:a16="http://schemas.microsoft.com/office/drawing/2014/main" id="{DF5275F6-74B2-4085-808C-3B13EC9E165F}"/>
              </a:ext>
            </a:extLst>
          </p:cNvPr>
          <p:cNvGraphicFramePr>
            <a:graphicFrameLocks noGrp="1"/>
          </p:cNvGraphicFramePr>
          <p:nvPr>
            <p:ph type="tbl" sz="quarter" idx="13"/>
            <p:extLst>
              <p:ext uri="{D42A27DB-BD31-4B8C-83A1-F6EECF244321}">
                <p14:modId xmlns:p14="http://schemas.microsoft.com/office/powerpoint/2010/main" val="79408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75790931"/>
                    </a:ext>
                  </a:extLst>
                </a:gridCol>
                <a:gridCol w="1152144">
                  <a:extLst>
                    <a:ext uri="{9D8B030D-6E8A-4147-A177-3AD203B41FA5}">
                      <a16:colId xmlns:a16="http://schemas.microsoft.com/office/drawing/2014/main" val="2579782326"/>
                    </a:ext>
                  </a:extLst>
                </a:gridCol>
                <a:gridCol w="576072">
                  <a:extLst>
                    <a:ext uri="{9D8B030D-6E8A-4147-A177-3AD203B41FA5}">
                      <a16:colId xmlns:a16="http://schemas.microsoft.com/office/drawing/2014/main" val="2103557793"/>
                    </a:ext>
                  </a:extLst>
                </a:gridCol>
                <a:gridCol w="576072">
                  <a:extLst>
                    <a:ext uri="{9D8B030D-6E8A-4147-A177-3AD203B41FA5}">
                      <a16:colId xmlns:a16="http://schemas.microsoft.com/office/drawing/2014/main" val="3976068625"/>
                    </a:ext>
                  </a:extLst>
                </a:gridCol>
                <a:gridCol w="576072">
                  <a:extLst>
                    <a:ext uri="{9D8B030D-6E8A-4147-A177-3AD203B41FA5}">
                      <a16:colId xmlns:a16="http://schemas.microsoft.com/office/drawing/2014/main" val="1295910453"/>
                    </a:ext>
                  </a:extLst>
                </a:gridCol>
                <a:gridCol w="576072">
                  <a:extLst>
                    <a:ext uri="{9D8B030D-6E8A-4147-A177-3AD203B41FA5}">
                      <a16:colId xmlns:a16="http://schemas.microsoft.com/office/drawing/2014/main" val="2717282236"/>
                    </a:ext>
                  </a:extLst>
                </a:gridCol>
                <a:gridCol w="576072">
                  <a:extLst>
                    <a:ext uri="{9D8B030D-6E8A-4147-A177-3AD203B41FA5}">
                      <a16:colId xmlns:a16="http://schemas.microsoft.com/office/drawing/2014/main" val="467171152"/>
                    </a:ext>
                  </a:extLst>
                </a:gridCol>
                <a:gridCol w="576072">
                  <a:extLst>
                    <a:ext uri="{9D8B030D-6E8A-4147-A177-3AD203B41FA5}">
                      <a16:colId xmlns:a16="http://schemas.microsoft.com/office/drawing/2014/main" val="2252508397"/>
                    </a:ext>
                  </a:extLst>
                </a:gridCol>
                <a:gridCol w="576072">
                  <a:extLst>
                    <a:ext uri="{9D8B030D-6E8A-4147-A177-3AD203B41FA5}">
                      <a16:colId xmlns:a16="http://schemas.microsoft.com/office/drawing/2014/main" val="3419917866"/>
                    </a:ext>
                  </a:extLst>
                </a:gridCol>
                <a:gridCol w="576072">
                  <a:extLst>
                    <a:ext uri="{9D8B030D-6E8A-4147-A177-3AD203B41FA5}">
                      <a16:colId xmlns:a16="http://schemas.microsoft.com/office/drawing/2014/main" val="1949745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3143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- 2021-09-08 11:00:16</a:t>
                      </a:r>
                      <a:r>
                        <a:rPr kumimoji="0" lang="en-US" sz="1000" b="0" i="0" u="none" strike="noStrike" kern="1200" cap="none" spc="0" normalizeH="0" baseline="0" noProof="0">
                          <a:ln>
                            <a:noFill/>
                          </a:ln>
                          <a:solidFill>
                            <a:prstClr val="black"/>
                          </a:solidFill>
                          <a:effectLst/>
                          <a:uLnTx/>
                          <a:uFillTx/>
                          <a:latin typeface="+mn-lt"/>
                          <a:ea typeface="+mn-ea"/>
                          <a:cs typeface="+mn-cs"/>
                        </a:rPr>
                        <a:t>
 Apakah peranan memasak anda di rumah? Kongsikan dengan Buttercup dalam ruangan komen di bawah!
Jika anda mempunyai teman memasak di rumah, tag mereka juga!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47808101"/>
                  </a:ext>
                </a:extLst>
              </a:tr>
            </a:tbl>
          </a:graphicData>
        </a:graphic>
      </p:graphicFrame>
      <p:sp>
        <p:nvSpPr>
          <p:cNvPr id="4" name="Text Placeholder 3">
            <a:extLst>
              <a:ext uri="{FF2B5EF4-FFF2-40B4-BE49-F238E27FC236}">
                <a16:creationId xmlns:a16="http://schemas.microsoft.com/office/drawing/2014/main" id="{AFE5238C-06FB-487A-BE75-2048D7E0CC5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703440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AD8B7-EBC2-4164-99AC-E3730AEF6C23}"/>
              </a:ext>
            </a:extLst>
          </p:cNvPr>
          <p:cNvSpPr>
            <a:spLocks noGrp="1"/>
          </p:cNvSpPr>
          <p:nvPr>
            <p:ph type="title"/>
          </p:nvPr>
        </p:nvSpPr>
        <p:spPr/>
        <p:txBody>
          <a:bodyPr/>
          <a:lstStyle/>
          <a:p>
            <a:r>
              <a:rPr lang="en-US"/>
              <a:t>Facebook Own Posts Table | Buttercup Malaysia - 18 of 22</a:t>
            </a:r>
          </a:p>
        </p:txBody>
      </p:sp>
      <p:graphicFrame>
        <p:nvGraphicFramePr>
          <p:cNvPr id="5" name="Table Placeholder 4">
            <a:extLst>
              <a:ext uri="{FF2B5EF4-FFF2-40B4-BE49-F238E27FC236}">
                <a16:creationId xmlns:a16="http://schemas.microsoft.com/office/drawing/2014/main" id="{DA72D365-BC12-4B42-8ADD-E9A73B821315}"/>
              </a:ext>
            </a:extLst>
          </p:cNvPr>
          <p:cNvGraphicFramePr>
            <a:graphicFrameLocks noGrp="1"/>
          </p:cNvGraphicFramePr>
          <p:nvPr>
            <p:ph type="tbl" sz="quarter" idx="13"/>
            <p:extLst>
              <p:ext uri="{D42A27DB-BD31-4B8C-83A1-F6EECF244321}">
                <p14:modId xmlns:p14="http://schemas.microsoft.com/office/powerpoint/2010/main" val="170706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53201003"/>
                    </a:ext>
                  </a:extLst>
                </a:gridCol>
                <a:gridCol w="1152144">
                  <a:extLst>
                    <a:ext uri="{9D8B030D-6E8A-4147-A177-3AD203B41FA5}">
                      <a16:colId xmlns:a16="http://schemas.microsoft.com/office/drawing/2014/main" val="1996784203"/>
                    </a:ext>
                  </a:extLst>
                </a:gridCol>
                <a:gridCol w="576072">
                  <a:extLst>
                    <a:ext uri="{9D8B030D-6E8A-4147-A177-3AD203B41FA5}">
                      <a16:colId xmlns:a16="http://schemas.microsoft.com/office/drawing/2014/main" val="3662582231"/>
                    </a:ext>
                  </a:extLst>
                </a:gridCol>
                <a:gridCol w="576072">
                  <a:extLst>
                    <a:ext uri="{9D8B030D-6E8A-4147-A177-3AD203B41FA5}">
                      <a16:colId xmlns:a16="http://schemas.microsoft.com/office/drawing/2014/main" val="4199620136"/>
                    </a:ext>
                  </a:extLst>
                </a:gridCol>
                <a:gridCol w="576072">
                  <a:extLst>
                    <a:ext uri="{9D8B030D-6E8A-4147-A177-3AD203B41FA5}">
                      <a16:colId xmlns:a16="http://schemas.microsoft.com/office/drawing/2014/main" val="355199571"/>
                    </a:ext>
                  </a:extLst>
                </a:gridCol>
                <a:gridCol w="576072">
                  <a:extLst>
                    <a:ext uri="{9D8B030D-6E8A-4147-A177-3AD203B41FA5}">
                      <a16:colId xmlns:a16="http://schemas.microsoft.com/office/drawing/2014/main" val="3148615756"/>
                    </a:ext>
                  </a:extLst>
                </a:gridCol>
                <a:gridCol w="576072">
                  <a:extLst>
                    <a:ext uri="{9D8B030D-6E8A-4147-A177-3AD203B41FA5}">
                      <a16:colId xmlns:a16="http://schemas.microsoft.com/office/drawing/2014/main" val="1829456907"/>
                    </a:ext>
                  </a:extLst>
                </a:gridCol>
                <a:gridCol w="576072">
                  <a:extLst>
                    <a:ext uri="{9D8B030D-6E8A-4147-A177-3AD203B41FA5}">
                      <a16:colId xmlns:a16="http://schemas.microsoft.com/office/drawing/2014/main" val="3519622590"/>
                    </a:ext>
                  </a:extLst>
                </a:gridCol>
                <a:gridCol w="576072">
                  <a:extLst>
                    <a:ext uri="{9D8B030D-6E8A-4147-A177-3AD203B41FA5}">
                      <a16:colId xmlns:a16="http://schemas.microsoft.com/office/drawing/2014/main" val="2796441359"/>
                    </a:ext>
                  </a:extLst>
                </a:gridCol>
                <a:gridCol w="576072">
                  <a:extLst>
                    <a:ext uri="{9D8B030D-6E8A-4147-A177-3AD203B41FA5}">
                      <a16:colId xmlns:a16="http://schemas.microsoft.com/office/drawing/2014/main" val="3270445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6048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- 2021-09-20 11:00:22</a:t>
                      </a:r>
                      <a:r>
                        <a:rPr kumimoji="0" lang="en-US" sz="1000" b="0" i="0" u="none" strike="noStrike" kern="1200" cap="none" spc="0" normalizeH="0" baseline="0" noProof="0">
                          <a:ln>
                            <a:noFill/>
                          </a:ln>
                          <a:solidFill>
                            <a:prstClr val="black"/>
                          </a:solidFill>
                          <a:effectLst/>
                          <a:uLnTx/>
                          <a:uFillTx/>
                          <a:latin typeface="+mn-lt"/>
                          <a:ea typeface="+mn-ea"/>
                          <a:cs typeface="+mn-cs"/>
                        </a:rPr>
                        <a:t>
 Air asyik mendidih keluar, lagi-lagi bila masak pasta? Seperti biasa, tipnya adalah untuk menggunakan Buttercup! 
Tambahkan ½ sudu besar Buttercup ke dalam periuk sebelum memasak untuk mengelakkan air dari mendidih keluar. 
Jom kongsikan lagi dengan Buttercup tip-tip menarik yang ada ketahui di ruangan komen! 
Sumber: https://www.readersdigest.ca/home-garden/tips/5-things-do-butter/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09695568"/>
                  </a:ext>
                </a:extLst>
              </a:tr>
            </a:tbl>
          </a:graphicData>
        </a:graphic>
      </p:graphicFrame>
      <p:sp>
        <p:nvSpPr>
          <p:cNvPr id="4" name="Text Placeholder 3">
            <a:extLst>
              <a:ext uri="{FF2B5EF4-FFF2-40B4-BE49-F238E27FC236}">
                <a16:creationId xmlns:a16="http://schemas.microsoft.com/office/drawing/2014/main" id="{2720F509-62AE-447D-8D26-3413710BF8C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667911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B765-E20C-497D-8080-3CF244FCF2EC}"/>
              </a:ext>
            </a:extLst>
          </p:cNvPr>
          <p:cNvSpPr>
            <a:spLocks noGrp="1"/>
          </p:cNvSpPr>
          <p:nvPr>
            <p:ph type="title"/>
          </p:nvPr>
        </p:nvSpPr>
        <p:spPr/>
        <p:txBody>
          <a:bodyPr/>
          <a:lstStyle/>
          <a:p>
            <a:r>
              <a:rPr lang="en-US"/>
              <a:t>Facebook Own Posts Table | Buttercup Malaysia - 19 of 22</a:t>
            </a:r>
          </a:p>
        </p:txBody>
      </p:sp>
      <p:graphicFrame>
        <p:nvGraphicFramePr>
          <p:cNvPr id="5" name="Table Placeholder 4">
            <a:extLst>
              <a:ext uri="{FF2B5EF4-FFF2-40B4-BE49-F238E27FC236}">
                <a16:creationId xmlns:a16="http://schemas.microsoft.com/office/drawing/2014/main" id="{9935897C-C3BE-4497-8F55-AC83B6551A65}"/>
              </a:ext>
            </a:extLst>
          </p:cNvPr>
          <p:cNvGraphicFramePr>
            <a:graphicFrameLocks noGrp="1"/>
          </p:cNvGraphicFramePr>
          <p:nvPr>
            <p:ph type="tbl" sz="quarter" idx="13"/>
            <p:extLst>
              <p:ext uri="{D42A27DB-BD31-4B8C-83A1-F6EECF244321}">
                <p14:modId xmlns:p14="http://schemas.microsoft.com/office/powerpoint/2010/main" val="31323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6217063"/>
                    </a:ext>
                  </a:extLst>
                </a:gridCol>
                <a:gridCol w="1152144">
                  <a:extLst>
                    <a:ext uri="{9D8B030D-6E8A-4147-A177-3AD203B41FA5}">
                      <a16:colId xmlns:a16="http://schemas.microsoft.com/office/drawing/2014/main" val="3542938995"/>
                    </a:ext>
                  </a:extLst>
                </a:gridCol>
                <a:gridCol w="576072">
                  <a:extLst>
                    <a:ext uri="{9D8B030D-6E8A-4147-A177-3AD203B41FA5}">
                      <a16:colId xmlns:a16="http://schemas.microsoft.com/office/drawing/2014/main" val="3710706289"/>
                    </a:ext>
                  </a:extLst>
                </a:gridCol>
                <a:gridCol w="576072">
                  <a:extLst>
                    <a:ext uri="{9D8B030D-6E8A-4147-A177-3AD203B41FA5}">
                      <a16:colId xmlns:a16="http://schemas.microsoft.com/office/drawing/2014/main" val="1479983143"/>
                    </a:ext>
                  </a:extLst>
                </a:gridCol>
                <a:gridCol w="576072">
                  <a:extLst>
                    <a:ext uri="{9D8B030D-6E8A-4147-A177-3AD203B41FA5}">
                      <a16:colId xmlns:a16="http://schemas.microsoft.com/office/drawing/2014/main" val="3210453863"/>
                    </a:ext>
                  </a:extLst>
                </a:gridCol>
                <a:gridCol w="576072">
                  <a:extLst>
                    <a:ext uri="{9D8B030D-6E8A-4147-A177-3AD203B41FA5}">
                      <a16:colId xmlns:a16="http://schemas.microsoft.com/office/drawing/2014/main" val="2738338697"/>
                    </a:ext>
                  </a:extLst>
                </a:gridCol>
                <a:gridCol w="576072">
                  <a:extLst>
                    <a:ext uri="{9D8B030D-6E8A-4147-A177-3AD203B41FA5}">
                      <a16:colId xmlns:a16="http://schemas.microsoft.com/office/drawing/2014/main" val="2262110645"/>
                    </a:ext>
                  </a:extLst>
                </a:gridCol>
                <a:gridCol w="576072">
                  <a:extLst>
                    <a:ext uri="{9D8B030D-6E8A-4147-A177-3AD203B41FA5}">
                      <a16:colId xmlns:a16="http://schemas.microsoft.com/office/drawing/2014/main" val="2713470866"/>
                    </a:ext>
                  </a:extLst>
                </a:gridCol>
                <a:gridCol w="576072">
                  <a:extLst>
                    <a:ext uri="{9D8B030D-6E8A-4147-A177-3AD203B41FA5}">
                      <a16:colId xmlns:a16="http://schemas.microsoft.com/office/drawing/2014/main" val="2745462129"/>
                    </a:ext>
                  </a:extLst>
                </a:gridCol>
                <a:gridCol w="576072">
                  <a:extLst>
                    <a:ext uri="{9D8B030D-6E8A-4147-A177-3AD203B41FA5}">
                      <a16:colId xmlns:a16="http://schemas.microsoft.com/office/drawing/2014/main" val="2298053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2114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- 2021-09-26 10:30:30</a:t>
                      </a:r>
                      <a:r>
                        <a:rPr kumimoji="0" lang="en-US" sz="1000" b="0" i="0" u="none" strike="noStrike" kern="1200" cap="none" spc="0" normalizeH="0" baseline="0" noProof="0">
                          <a:ln>
                            <a:noFill/>
                          </a:ln>
                          <a:solidFill>
                            <a:prstClr val="black"/>
                          </a:solidFill>
                          <a:effectLst/>
                          <a:uLnTx/>
                          <a:uFillTx/>
                          <a:latin typeface="+mn-lt"/>
                          <a:ea typeface="+mn-ea"/>
                          <a:cs typeface="+mn-cs"/>
                        </a:rPr>
                        <a:t>
 Psst… Jangan lupa dapatkan Buttercup, jenama No.1 Malaysia di pandamart, GrabMart dan Lazada!  https://bit.ly/ButtercupMYLazada
Semuanya mudah, hanya di hujung jari anda dan terus ke rumah! Dapatkan sebelum kehabisan stok!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8767300"/>
                  </a:ext>
                </a:extLst>
              </a:tr>
            </a:tbl>
          </a:graphicData>
        </a:graphic>
      </p:graphicFrame>
      <p:sp>
        <p:nvSpPr>
          <p:cNvPr id="4" name="Text Placeholder 3">
            <a:extLst>
              <a:ext uri="{FF2B5EF4-FFF2-40B4-BE49-F238E27FC236}">
                <a16:creationId xmlns:a16="http://schemas.microsoft.com/office/drawing/2014/main" id="{6884F2BF-54DC-4ED4-B89D-CF7B58D37E7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376355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3FA93-C948-46CB-9F94-C3D84622A4D8}"/>
              </a:ext>
            </a:extLst>
          </p:cNvPr>
          <p:cNvSpPr>
            <a:spLocks noGrp="1"/>
          </p:cNvSpPr>
          <p:nvPr>
            <p:ph type="title"/>
          </p:nvPr>
        </p:nvSpPr>
        <p:spPr/>
        <p:txBody>
          <a:bodyPr/>
          <a:lstStyle/>
          <a:p>
            <a:r>
              <a:rPr lang="en-US"/>
              <a:t>Facebook Own Posts Table | Buttercup Malaysia - 20 of 22</a:t>
            </a:r>
          </a:p>
        </p:txBody>
      </p:sp>
      <p:graphicFrame>
        <p:nvGraphicFramePr>
          <p:cNvPr id="5" name="Table Placeholder 4">
            <a:extLst>
              <a:ext uri="{FF2B5EF4-FFF2-40B4-BE49-F238E27FC236}">
                <a16:creationId xmlns:a16="http://schemas.microsoft.com/office/drawing/2014/main" id="{43ED7E60-C589-4FB0-B43D-3519C2EC8CC8}"/>
              </a:ext>
            </a:extLst>
          </p:cNvPr>
          <p:cNvGraphicFramePr>
            <a:graphicFrameLocks noGrp="1"/>
          </p:cNvGraphicFramePr>
          <p:nvPr>
            <p:ph type="tbl" sz="quarter" idx="13"/>
            <p:extLst>
              <p:ext uri="{D42A27DB-BD31-4B8C-83A1-F6EECF244321}">
                <p14:modId xmlns:p14="http://schemas.microsoft.com/office/powerpoint/2010/main" val="162532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97888172"/>
                    </a:ext>
                  </a:extLst>
                </a:gridCol>
                <a:gridCol w="1152144">
                  <a:extLst>
                    <a:ext uri="{9D8B030D-6E8A-4147-A177-3AD203B41FA5}">
                      <a16:colId xmlns:a16="http://schemas.microsoft.com/office/drawing/2014/main" val="2559239213"/>
                    </a:ext>
                  </a:extLst>
                </a:gridCol>
                <a:gridCol w="576072">
                  <a:extLst>
                    <a:ext uri="{9D8B030D-6E8A-4147-A177-3AD203B41FA5}">
                      <a16:colId xmlns:a16="http://schemas.microsoft.com/office/drawing/2014/main" val="3652141632"/>
                    </a:ext>
                  </a:extLst>
                </a:gridCol>
                <a:gridCol w="576072">
                  <a:extLst>
                    <a:ext uri="{9D8B030D-6E8A-4147-A177-3AD203B41FA5}">
                      <a16:colId xmlns:a16="http://schemas.microsoft.com/office/drawing/2014/main" val="3803922296"/>
                    </a:ext>
                  </a:extLst>
                </a:gridCol>
                <a:gridCol w="576072">
                  <a:extLst>
                    <a:ext uri="{9D8B030D-6E8A-4147-A177-3AD203B41FA5}">
                      <a16:colId xmlns:a16="http://schemas.microsoft.com/office/drawing/2014/main" val="67655789"/>
                    </a:ext>
                  </a:extLst>
                </a:gridCol>
                <a:gridCol w="576072">
                  <a:extLst>
                    <a:ext uri="{9D8B030D-6E8A-4147-A177-3AD203B41FA5}">
                      <a16:colId xmlns:a16="http://schemas.microsoft.com/office/drawing/2014/main" val="2780276614"/>
                    </a:ext>
                  </a:extLst>
                </a:gridCol>
                <a:gridCol w="576072">
                  <a:extLst>
                    <a:ext uri="{9D8B030D-6E8A-4147-A177-3AD203B41FA5}">
                      <a16:colId xmlns:a16="http://schemas.microsoft.com/office/drawing/2014/main" val="1737988088"/>
                    </a:ext>
                  </a:extLst>
                </a:gridCol>
                <a:gridCol w="576072">
                  <a:extLst>
                    <a:ext uri="{9D8B030D-6E8A-4147-A177-3AD203B41FA5}">
                      <a16:colId xmlns:a16="http://schemas.microsoft.com/office/drawing/2014/main" val="3521233624"/>
                    </a:ext>
                  </a:extLst>
                </a:gridCol>
                <a:gridCol w="576072">
                  <a:extLst>
                    <a:ext uri="{9D8B030D-6E8A-4147-A177-3AD203B41FA5}">
                      <a16:colId xmlns:a16="http://schemas.microsoft.com/office/drawing/2014/main" val="110594712"/>
                    </a:ext>
                  </a:extLst>
                </a:gridCol>
                <a:gridCol w="576072">
                  <a:extLst>
                    <a:ext uri="{9D8B030D-6E8A-4147-A177-3AD203B41FA5}">
                      <a16:colId xmlns:a16="http://schemas.microsoft.com/office/drawing/2014/main" val="22265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02365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- 2021-09-28 10:00:43</a:t>
                      </a:r>
                      <a:r>
                        <a:rPr kumimoji="0" lang="en-US" sz="1000" b="0" i="0" u="none" strike="noStrike" kern="1200" cap="none" spc="0" normalizeH="0" baseline="0" noProof="0">
                          <a:ln>
                            <a:noFill/>
                          </a:ln>
                          <a:solidFill>
                            <a:prstClr val="black"/>
                          </a:solidFill>
                          <a:effectLst/>
                          <a:uLnTx/>
                          <a:uFillTx/>
                          <a:latin typeface="+mn-lt"/>
                          <a:ea typeface="+mn-ea"/>
                          <a:cs typeface="+mn-cs"/>
                        </a:rPr>
                        <a:t>
 Siapa kat sini suka makan biskut jenis yang lembut angkat tangan! 🙋‍♂️🙋‍♀️
Resipi yang akan Buttercup kongsikan ini adalah resipi yang tepat untuk anda! Jangan lupa share agar peminat biskut lembut yang lain juga boleh menikmatinya bersama :) 
#ResipiButtercup #SedapDenganButtercup #HomemadeWithLove
Biskut Cip Coklat Lembut Buttercup
Bahan-bahan: 
170g Buttercup
150g gula perang 
50g gula 
1 biji telur 
2 sudu kecil esen vanila 
250g tepung serbaguna 
2 sudu besar tepung jagung 
1 sudu kecil serbuk penaik
½ sudu kecil garam 
225g coklat cip 
Arahan: 
1. Dalam satu mesin pemukul, campurkan Buttercup, gula perang dan gula. Pukul sehingga sebati dan berkrim selama 2 minit. Kemudian, masukkan telur dan esen vanila dan pukul lagi sehingga sebati. 
2. Dalam mangkuk yang lain, campurkan tepung serbaguna, tepung jagung, serbuk penaik dan garam. Kemudian, masukkan ke dalam mesin pemukul tadi dan pukul semua bahan bersama sehingga sebati dengan kelajuan perlahan. Setelah itu, masukkan cip coklat dan pukul lagi dengan kelajuan perlahan sehingga sebati. 
3. Tutup adunan dan biarkan ia untuk sejuk di dalam peti sejuk selama 1 jam atau 2 hari. 
4. Keluarkan doh dan biarkan ia berehat pada suhu bilik selama 10 minit. Sambil itu, panaskan ketuhar pada suhu 177°C dan pastikan dulang anda telah dilapisi dengan kertas minyak. 
5. Doh yang sejuk akan sedikit rapuh, tapi ia akan bersatu ketika anda mengolah doh dengan tangan. Ambil 1.5 sudu besar doh dan bentukkan ia menjadi bola. 
6. Bakar selama 11-12 minit sehingga ia terlihat perang keemasan. Biskut akan terlihat sangat lembut apabila keluarkan dari ketuhar jadi biarkan ia untuk berehat selama 5 minit. 
7. Pindahkan biskut ke rak dan biarkan ia untuk sejuk sepenuhnya. Ianya akan kekal segar selama 1 minggu pada suhu bilik. 
Sumber: https://sallysbakingaddiction.com/chocolate-chip-cookies/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9360665"/>
                  </a:ext>
                </a:extLst>
              </a:tr>
            </a:tbl>
          </a:graphicData>
        </a:graphic>
      </p:graphicFrame>
      <p:sp>
        <p:nvSpPr>
          <p:cNvPr id="4" name="Text Placeholder 3">
            <a:extLst>
              <a:ext uri="{FF2B5EF4-FFF2-40B4-BE49-F238E27FC236}">
                <a16:creationId xmlns:a16="http://schemas.microsoft.com/office/drawing/2014/main" id="{40291D56-8D08-4A71-B1F2-F7451C2AFEB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307160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3ABA-90F6-42C7-BB02-AF268CE71F39}"/>
              </a:ext>
            </a:extLst>
          </p:cNvPr>
          <p:cNvSpPr>
            <a:spLocks noGrp="1"/>
          </p:cNvSpPr>
          <p:nvPr>
            <p:ph type="title"/>
          </p:nvPr>
        </p:nvSpPr>
        <p:spPr/>
        <p:txBody>
          <a:bodyPr/>
          <a:lstStyle/>
          <a:p>
            <a:r>
              <a:rPr lang="en-US"/>
              <a:t>Facebook Own Posts Table | Buttercup Malaysia - 21 of 22</a:t>
            </a:r>
          </a:p>
        </p:txBody>
      </p:sp>
      <p:graphicFrame>
        <p:nvGraphicFramePr>
          <p:cNvPr id="5" name="Table Placeholder 4">
            <a:extLst>
              <a:ext uri="{FF2B5EF4-FFF2-40B4-BE49-F238E27FC236}">
                <a16:creationId xmlns:a16="http://schemas.microsoft.com/office/drawing/2014/main" id="{908E2050-8434-4883-9894-AB1C290053C9}"/>
              </a:ext>
            </a:extLst>
          </p:cNvPr>
          <p:cNvGraphicFramePr>
            <a:graphicFrameLocks noGrp="1"/>
          </p:cNvGraphicFramePr>
          <p:nvPr>
            <p:ph type="tbl" sz="quarter" idx="13"/>
            <p:extLst>
              <p:ext uri="{D42A27DB-BD31-4B8C-83A1-F6EECF244321}">
                <p14:modId xmlns:p14="http://schemas.microsoft.com/office/powerpoint/2010/main" val="2404266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0790944"/>
                    </a:ext>
                  </a:extLst>
                </a:gridCol>
                <a:gridCol w="1152144">
                  <a:extLst>
                    <a:ext uri="{9D8B030D-6E8A-4147-A177-3AD203B41FA5}">
                      <a16:colId xmlns:a16="http://schemas.microsoft.com/office/drawing/2014/main" val="2596525258"/>
                    </a:ext>
                  </a:extLst>
                </a:gridCol>
                <a:gridCol w="576072">
                  <a:extLst>
                    <a:ext uri="{9D8B030D-6E8A-4147-A177-3AD203B41FA5}">
                      <a16:colId xmlns:a16="http://schemas.microsoft.com/office/drawing/2014/main" val="2113677024"/>
                    </a:ext>
                  </a:extLst>
                </a:gridCol>
                <a:gridCol w="576072">
                  <a:extLst>
                    <a:ext uri="{9D8B030D-6E8A-4147-A177-3AD203B41FA5}">
                      <a16:colId xmlns:a16="http://schemas.microsoft.com/office/drawing/2014/main" val="3712159135"/>
                    </a:ext>
                  </a:extLst>
                </a:gridCol>
                <a:gridCol w="576072">
                  <a:extLst>
                    <a:ext uri="{9D8B030D-6E8A-4147-A177-3AD203B41FA5}">
                      <a16:colId xmlns:a16="http://schemas.microsoft.com/office/drawing/2014/main" val="324444845"/>
                    </a:ext>
                  </a:extLst>
                </a:gridCol>
                <a:gridCol w="576072">
                  <a:extLst>
                    <a:ext uri="{9D8B030D-6E8A-4147-A177-3AD203B41FA5}">
                      <a16:colId xmlns:a16="http://schemas.microsoft.com/office/drawing/2014/main" val="2306859844"/>
                    </a:ext>
                  </a:extLst>
                </a:gridCol>
                <a:gridCol w="576072">
                  <a:extLst>
                    <a:ext uri="{9D8B030D-6E8A-4147-A177-3AD203B41FA5}">
                      <a16:colId xmlns:a16="http://schemas.microsoft.com/office/drawing/2014/main" val="2254584299"/>
                    </a:ext>
                  </a:extLst>
                </a:gridCol>
                <a:gridCol w="576072">
                  <a:extLst>
                    <a:ext uri="{9D8B030D-6E8A-4147-A177-3AD203B41FA5}">
                      <a16:colId xmlns:a16="http://schemas.microsoft.com/office/drawing/2014/main" val="1378809201"/>
                    </a:ext>
                  </a:extLst>
                </a:gridCol>
                <a:gridCol w="576072">
                  <a:extLst>
                    <a:ext uri="{9D8B030D-6E8A-4147-A177-3AD203B41FA5}">
                      <a16:colId xmlns:a16="http://schemas.microsoft.com/office/drawing/2014/main" val="3987504855"/>
                    </a:ext>
                  </a:extLst>
                </a:gridCol>
                <a:gridCol w="576072">
                  <a:extLst>
                    <a:ext uri="{9D8B030D-6E8A-4147-A177-3AD203B41FA5}">
                      <a16:colId xmlns:a16="http://schemas.microsoft.com/office/drawing/2014/main" val="2590576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52802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- 2021-09-30 11:00:47</a:t>
                      </a:r>
                      <a:r>
                        <a:rPr kumimoji="0" lang="en-US" sz="1000" b="0" i="0" u="none" strike="noStrike" kern="1200" cap="none" spc="0" normalizeH="0" baseline="0" noProof="0">
                          <a:ln>
                            <a:noFill/>
                          </a:ln>
                          <a:solidFill>
                            <a:prstClr val="black"/>
                          </a:solidFill>
                          <a:effectLst/>
                          <a:uLnTx/>
                          <a:uFillTx/>
                          <a:latin typeface="+mn-lt"/>
                          <a:ea typeface="+mn-ea"/>
                          <a:cs typeface="+mn-cs"/>
                        </a:rPr>
                        <a:t>
 Resipi tidak mempunyai jiwa tetapi anda boleh hidupkan masakan anda dengan Buttercup! 😉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3289690"/>
                  </a:ext>
                </a:extLst>
              </a:tr>
            </a:tbl>
          </a:graphicData>
        </a:graphic>
      </p:graphicFrame>
      <p:sp>
        <p:nvSpPr>
          <p:cNvPr id="4" name="Text Placeholder 3">
            <a:extLst>
              <a:ext uri="{FF2B5EF4-FFF2-40B4-BE49-F238E27FC236}">
                <a16:creationId xmlns:a16="http://schemas.microsoft.com/office/drawing/2014/main" id="{088E5C4E-4205-4EF9-A4A1-E190EF8B457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413471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07980-3AF8-44E4-894B-EC0FA7AFA950}"/>
              </a:ext>
            </a:extLst>
          </p:cNvPr>
          <p:cNvSpPr>
            <a:spLocks noGrp="1"/>
          </p:cNvSpPr>
          <p:nvPr>
            <p:ph type="title"/>
          </p:nvPr>
        </p:nvSpPr>
        <p:spPr/>
        <p:txBody>
          <a:bodyPr/>
          <a:lstStyle/>
          <a:p>
            <a:r>
              <a:rPr lang="en-US"/>
              <a:t>Facebook Own Posts Table | Buttercup Malaysia - 22 of 22</a:t>
            </a:r>
          </a:p>
        </p:txBody>
      </p:sp>
      <p:graphicFrame>
        <p:nvGraphicFramePr>
          <p:cNvPr id="5" name="Table Placeholder 4">
            <a:extLst>
              <a:ext uri="{FF2B5EF4-FFF2-40B4-BE49-F238E27FC236}">
                <a16:creationId xmlns:a16="http://schemas.microsoft.com/office/drawing/2014/main" id="{F13C4909-DCF6-4FFE-BC33-E070DFB2C0C6}"/>
              </a:ext>
            </a:extLst>
          </p:cNvPr>
          <p:cNvGraphicFramePr>
            <a:graphicFrameLocks noGrp="1"/>
          </p:cNvGraphicFramePr>
          <p:nvPr>
            <p:ph type="tbl" sz="quarter" idx="13"/>
            <p:extLst>
              <p:ext uri="{D42A27DB-BD31-4B8C-83A1-F6EECF244321}">
                <p14:modId xmlns:p14="http://schemas.microsoft.com/office/powerpoint/2010/main" val="3398496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83135474"/>
                    </a:ext>
                  </a:extLst>
                </a:gridCol>
                <a:gridCol w="1152144">
                  <a:extLst>
                    <a:ext uri="{9D8B030D-6E8A-4147-A177-3AD203B41FA5}">
                      <a16:colId xmlns:a16="http://schemas.microsoft.com/office/drawing/2014/main" val="1524596679"/>
                    </a:ext>
                  </a:extLst>
                </a:gridCol>
                <a:gridCol w="576072">
                  <a:extLst>
                    <a:ext uri="{9D8B030D-6E8A-4147-A177-3AD203B41FA5}">
                      <a16:colId xmlns:a16="http://schemas.microsoft.com/office/drawing/2014/main" val="3657258000"/>
                    </a:ext>
                  </a:extLst>
                </a:gridCol>
                <a:gridCol w="576072">
                  <a:extLst>
                    <a:ext uri="{9D8B030D-6E8A-4147-A177-3AD203B41FA5}">
                      <a16:colId xmlns:a16="http://schemas.microsoft.com/office/drawing/2014/main" val="1278291056"/>
                    </a:ext>
                  </a:extLst>
                </a:gridCol>
                <a:gridCol w="576072">
                  <a:extLst>
                    <a:ext uri="{9D8B030D-6E8A-4147-A177-3AD203B41FA5}">
                      <a16:colId xmlns:a16="http://schemas.microsoft.com/office/drawing/2014/main" val="3309904010"/>
                    </a:ext>
                  </a:extLst>
                </a:gridCol>
                <a:gridCol w="576072">
                  <a:extLst>
                    <a:ext uri="{9D8B030D-6E8A-4147-A177-3AD203B41FA5}">
                      <a16:colId xmlns:a16="http://schemas.microsoft.com/office/drawing/2014/main" val="4142297908"/>
                    </a:ext>
                  </a:extLst>
                </a:gridCol>
                <a:gridCol w="576072">
                  <a:extLst>
                    <a:ext uri="{9D8B030D-6E8A-4147-A177-3AD203B41FA5}">
                      <a16:colId xmlns:a16="http://schemas.microsoft.com/office/drawing/2014/main" val="2402231856"/>
                    </a:ext>
                  </a:extLst>
                </a:gridCol>
                <a:gridCol w="576072">
                  <a:extLst>
                    <a:ext uri="{9D8B030D-6E8A-4147-A177-3AD203B41FA5}">
                      <a16:colId xmlns:a16="http://schemas.microsoft.com/office/drawing/2014/main" val="4262809163"/>
                    </a:ext>
                  </a:extLst>
                </a:gridCol>
                <a:gridCol w="576072">
                  <a:extLst>
                    <a:ext uri="{9D8B030D-6E8A-4147-A177-3AD203B41FA5}">
                      <a16:colId xmlns:a16="http://schemas.microsoft.com/office/drawing/2014/main" val="991449773"/>
                    </a:ext>
                  </a:extLst>
                </a:gridCol>
                <a:gridCol w="576072">
                  <a:extLst>
                    <a:ext uri="{9D8B030D-6E8A-4147-A177-3AD203B41FA5}">
                      <a16:colId xmlns:a16="http://schemas.microsoft.com/office/drawing/2014/main" val="1641495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0514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- 2021-09-29 18:00:27</a:t>
                      </a:r>
                      <a:r>
                        <a:rPr kumimoji="0" lang="en-US" sz="1000" b="0" i="0" u="none" strike="noStrike" kern="1200" cap="none" spc="0" normalizeH="0" baseline="0" noProof="0">
                          <a:ln>
                            <a:noFill/>
                          </a:ln>
                          <a:solidFill>
                            <a:prstClr val="black"/>
                          </a:solidFill>
                          <a:effectLst/>
                          <a:uLnTx/>
                          <a:uFillTx/>
                          <a:latin typeface="+mn-lt"/>
                          <a:ea typeface="+mn-ea"/>
                          <a:cs typeface="+mn-cs"/>
                        </a:rPr>
                        <a:t>
 We love breakfast in bed too! 
Terima kasih YasmineYusoff ! Buttercup Margarine Spread sememangnya pilihan yang lebih sihat dan lazat! 
_________________________________________________________
My favourite Buttercup brand has launched their new Buttercup margarine that is healthy and tasty
I love breakfast in bed and for today’s breakfast I’m having quick healthy breakfast with Buttercup Margarine Spread!
Buttercup Margarine Spread is cholesterol free and an excellent source of Vitamins A, D3 and E! The price is affordable and full goodness of nutrition, aroma, taste and texture.
What’s your favourite breakfast meal 🍳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17359534"/>
                  </a:ext>
                </a:extLst>
              </a:tr>
            </a:tbl>
          </a:graphicData>
        </a:graphic>
      </p:graphicFrame>
      <p:sp>
        <p:nvSpPr>
          <p:cNvPr id="4" name="Text Placeholder 3">
            <a:extLst>
              <a:ext uri="{FF2B5EF4-FFF2-40B4-BE49-F238E27FC236}">
                <a16:creationId xmlns:a16="http://schemas.microsoft.com/office/drawing/2014/main" id="{7FD5F824-4A14-443F-BD66-BD23906471F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285475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3464</Words>
  <Application>Microsoft Office PowerPoint</Application>
  <PresentationFormat>On-screen Show (4:3)</PresentationFormat>
  <Paragraphs>1557</Paragraphs>
  <Slides>83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83</vt:i4>
      </vt:variant>
    </vt:vector>
  </HeadingPairs>
  <TitlesOfParts>
    <vt:vector size="86" baseType="lpstr">
      <vt:lpstr>Arial</vt:lpstr>
      <vt:lpstr>Calibri</vt:lpstr>
      <vt:lpstr>quintly_template</vt:lpstr>
      <vt:lpstr>MASTER TEMPLATE - Buttercup SCS</vt:lpstr>
      <vt:lpstr>Facebook Key Metrics Table | Buttercup Malaysia</vt:lpstr>
      <vt:lpstr>Facebook Page Likes Total | Buttercup Malaysia</vt:lpstr>
      <vt:lpstr>Facebook Fan Demographics | Buttercup Malaysia</vt:lpstr>
      <vt:lpstr>Facebook Reach | Buttercup Malaysia</vt:lpstr>
      <vt:lpstr>Facebook Page Views | Buttercup Malaysia</vt:lpstr>
      <vt:lpstr>Facebook Engaged Users | Buttercup Malaysia</vt:lpstr>
      <vt:lpstr>Facebook Interaction Rate | Buttercup Malaysia</vt:lpstr>
      <vt:lpstr>Facebook Interactions Distribution | Buttercup Malaysia</vt:lpstr>
      <vt:lpstr>Facebook Facebook FB - Own Posts Table I-Rate (Insights)  | Buttercup Malaysia - 1 of 22</vt:lpstr>
      <vt:lpstr>Facebook Facebook FB - Own Posts Table I-Rate (Insights)  | Buttercup Malaysia - 2 of 22</vt:lpstr>
      <vt:lpstr>Facebook Facebook FB - Own Posts Table I-Rate (Insights)  | Buttercup Malaysia - 3 of 22</vt:lpstr>
      <vt:lpstr>Facebook Facebook FB - Own Posts Table I-Rate (Insights)  | Buttercup Malaysia - 4 of 22</vt:lpstr>
      <vt:lpstr>Facebook Facebook FB - Own Posts Table I-Rate (Insights)  | Buttercup Malaysia - 5 of 22</vt:lpstr>
      <vt:lpstr>Facebook Facebook FB - Own Posts Table I-Rate (Insights)  | Buttercup Malaysia - 6 of 22</vt:lpstr>
      <vt:lpstr>Facebook Facebook FB - Own Posts Table I-Rate (Insights)  | Buttercup Malaysia - 7 of 22</vt:lpstr>
      <vt:lpstr>Facebook Facebook FB - Own Posts Table I-Rate (Insights)  | Buttercup Malaysia - 8 of 22</vt:lpstr>
      <vt:lpstr>Facebook Facebook FB - Own Posts Table I-Rate (Insights)  | Buttercup Malaysia - 9 of 22</vt:lpstr>
      <vt:lpstr>Facebook Facebook FB - Own Posts Table I-Rate (Insights)  | Buttercup Malaysia - 10 of 22</vt:lpstr>
      <vt:lpstr>Facebook Facebook FB - Own Posts Table I-Rate (Insights)  | Buttercup Malaysia - 11 of 22</vt:lpstr>
      <vt:lpstr>Facebook Facebook FB - Own Posts Table I-Rate (Insights)  | Buttercup Malaysia - 12 of 22</vt:lpstr>
      <vt:lpstr>Facebook Facebook FB - Own Posts Table I-Rate (Insights)  | Buttercup Malaysia - 13 of 22</vt:lpstr>
      <vt:lpstr>Facebook Facebook FB - Own Posts Table I-Rate (Insights)  | Buttercup Malaysia - 14 of 22</vt:lpstr>
      <vt:lpstr>Facebook Facebook FB - Own Posts Table I-Rate (Insights)  | Buttercup Malaysia - 15 of 22</vt:lpstr>
      <vt:lpstr>Facebook Facebook FB - Own Posts Table I-Rate (Insights)  | Buttercup Malaysia - 16 of 22</vt:lpstr>
      <vt:lpstr>Facebook Facebook FB - Own Posts Table I-Rate (Insights)  | Buttercup Malaysia - 17 of 22</vt:lpstr>
      <vt:lpstr>Facebook Facebook FB - Own Posts Table I-Rate (Insights)  | Buttercup Malaysia - 18 of 22</vt:lpstr>
      <vt:lpstr>Facebook Facebook FB - Own Posts Table I-Rate (Insights)  | Buttercup Malaysia - 19 of 22</vt:lpstr>
      <vt:lpstr>Facebook Facebook FB - Own Posts Table I-Rate (Insights)  | Buttercup Malaysia - 20 of 22</vt:lpstr>
      <vt:lpstr>Facebook Facebook FB - Own Posts Table I-Rate (Insights)  | Buttercup Malaysia - 21 of 22</vt:lpstr>
      <vt:lpstr>Facebook Facebook FB - Own Posts Table I-Rate (Insights)  | Buttercup Malaysia - 22 of 22</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20</vt:lpstr>
      <vt:lpstr>Facebook Own Posts Table | Buttercup Malaysia - 2 of 20</vt:lpstr>
      <vt:lpstr>Facebook Own Posts Table | Buttercup Malaysia - 3 of 20</vt:lpstr>
      <vt:lpstr>Facebook Own Posts Table | Buttercup Malaysia - 4 of 20</vt:lpstr>
      <vt:lpstr>Facebook Own Posts Table | Buttercup Malaysia - 5 of 20</vt:lpstr>
      <vt:lpstr>Facebook Own Posts Table | Buttercup Malaysia - 6 of 20</vt:lpstr>
      <vt:lpstr>Facebook Own Posts Table | Buttercup Malaysia - 7 of 20</vt:lpstr>
      <vt:lpstr>Facebook Own Posts Table | Buttercup Malaysia - 8 of 20</vt:lpstr>
      <vt:lpstr>Facebook Own Posts Table | Buttercup Malaysia - 9 of 20</vt:lpstr>
      <vt:lpstr>Facebook Own Posts Table | Buttercup Malaysia - 10 of 20</vt:lpstr>
      <vt:lpstr>Facebook Own Posts Table | Buttercup Malaysia - 11 of 20</vt:lpstr>
      <vt:lpstr>Facebook Own Posts Table | Buttercup Malaysia - 12 of 20</vt:lpstr>
      <vt:lpstr>Facebook Own Posts Table | Buttercup Malaysia - 13 of 20</vt:lpstr>
      <vt:lpstr>Facebook Own Posts Table | Buttercup Malaysia - 14 of 20</vt:lpstr>
      <vt:lpstr>Facebook Own Posts Table | Buttercup Malaysia - 15 of 20</vt:lpstr>
      <vt:lpstr>Facebook Own Posts Table | Buttercup Malaysia - 16 of 20</vt:lpstr>
      <vt:lpstr>Facebook Own Posts Table | Buttercup Malaysia - 17 of 20</vt:lpstr>
      <vt:lpstr>Facebook Own Posts Table | Buttercup Malaysia - 18 of 20</vt:lpstr>
      <vt:lpstr>Facebook Own Posts Table | Buttercup Malaysia - 19 of 20</vt:lpstr>
      <vt:lpstr>Facebook Own Posts Table | Buttercup Malaysia - 20 of 20</vt:lpstr>
      <vt:lpstr>Facebook Own Posts Table | Buttercup Malaysia - 1 of 22</vt:lpstr>
      <vt:lpstr>Facebook Own Posts Table | Buttercup Malaysia - 2 of 22</vt:lpstr>
      <vt:lpstr>Facebook Own Posts Table | Buttercup Malaysia - 3 of 22</vt:lpstr>
      <vt:lpstr>Facebook Own Posts Table | Buttercup Malaysia - 4 of 22</vt:lpstr>
      <vt:lpstr>Facebook Own Posts Table | Buttercup Malaysia - 5 of 22</vt:lpstr>
      <vt:lpstr>Facebook Own Posts Table | Buttercup Malaysia - 6 of 22</vt:lpstr>
      <vt:lpstr>Facebook Own Posts Table | Buttercup Malaysia - 7 of 22</vt:lpstr>
      <vt:lpstr>Facebook Own Posts Table | Buttercup Malaysia - 8 of 22</vt:lpstr>
      <vt:lpstr>Facebook Own Posts Table | Buttercup Malaysia - 9 of 22</vt:lpstr>
      <vt:lpstr>Facebook Own Posts Table | Buttercup Malaysia - 10 of 22</vt:lpstr>
      <vt:lpstr>Facebook Own Posts Table | Buttercup Malaysia - 11 of 22</vt:lpstr>
      <vt:lpstr>Facebook Own Posts Table | Buttercup Malaysia - 12 of 22</vt:lpstr>
      <vt:lpstr>Facebook Own Posts Table | Buttercup Malaysia - 13 of 22</vt:lpstr>
      <vt:lpstr>Facebook Own Posts Table | Buttercup Malaysia - 14 of 22</vt:lpstr>
      <vt:lpstr>Facebook Own Posts Table | Buttercup Malaysia - 15 of 22</vt:lpstr>
      <vt:lpstr>Facebook Own Posts Table | Buttercup Malaysia - 16 of 22</vt:lpstr>
      <vt:lpstr>Facebook Own Posts Table | Buttercup Malaysia - 17 of 22</vt:lpstr>
      <vt:lpstr>Facebook Own Posts Table | Buttercup Malaysia - 18 of 22</vt:lpstr>
      <vt:lpstr>Facebook Own Posts Table | Buttercup Malaysia - 19 of 22</vt:lpstr>
      <vt:lpstr>Facebook Own Posts Table | Buttercup Malaysia - 20 of 22</vt:lpstr>
      <vt:lpstr>Facebook Own Posts Table | Buttercup Malaysia - 21 of 22</vt:lpstr>
      <vt:lpstr>Facebook Own Posts Table | Buttercup Malaysia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2021-10-03T13:31:17Z</dcterms:created>
  <dcterms:modified xsi:type="dcterms:W3CDTF">2021-10-03T13:33:29Z</dcterms:modified>
</cp:coreProperties>
</file>