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25423-6D7B-4EAF-A05F-25A635D15221}"/>
              </a:ext>
            </a:extLst>
          </p:cNvPr>
          <p:cNvSpPr>
            <a:spLocks noGrp="1"/>
          </p:cNvSpPr>
          <p:nvPr>
            <p:ph type="ctrTitle"/>
          </p:nvPr>
        </p:nvSpPr>
        <p:spPr/>
        <p:txBody>
          <a:bodyPr/>
          <a:lstStyle/>
          <a:p>
            <a:r>
              <a:rPr lang="en-US"/>
              <a:t>Posts with I-Rate</a:t>
            </a:r>
          </a:p>
        </p:txBody>
      </p:sp>
      <p:sp>
        <p:nvSpPr>
          <p:cNvPr id="3" name="Subtitle 2">
            <a:extLst>
              <a:ext uri="{FF2B5EF4-FFF2-40B4-BE49-F238E27FC236}">
                <a16:creationId xmlns:a16="http://schemas.microsoft.com/office/drawing/2014/main" id="{E38346B2-75FF-4D82-B203-1AA13FAA2EDA}"/>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7477457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9BBF2-1B1F-4A6A-A831-35D75E2DFFF8}"/>
              </a:ext>
            </a:extLst>
          </p:cNvPr>
          <p:cNvSpPr>
            <a:spLocks noGrp="1"/>
          </p:cNvSpPr>
          <p:nvPr>
            <p:ph type="title"/>
          </p:nvPr>
        </p:nvSpPr>
        <p:spPr/>
        <p:txBody>
          <a:bodyPr/>
          <a:lstStyle/>
          <a:p>
            <a:r>
              <a:rPr lang="en-US"/>
              <a:t>Facebook FB - Own Posts Table w. Custom I-Rate (Insights) | SCS Dairy MY - 1 of 8</a:t>
            </a:r>
          </a:p>
        </p:txBody>
      </p:sp>
      <p:graphicFrame>
        <p:nvGraphicFramePr>
          <p:cNvPr id="5" name="Table Placeholder 4">
            <a:extLst>
              <a:ext uri="{FF2B5EF4-FFF2-40B4-BE49-F238E27FC236}">
                <a16:creationId xmlns:a16="http://schemas.microsoft.com/office/drawing/2014/main" id="{3AE76098-A59F-45ED-A3DD-86BC62F42DAB}"/>
              </a:ext>
            </a:extLst>
          </p:cNvPr>
          <p:cNvGraphicFramePr>
            <a:graphicFrameLocks noGrp="1"/>
          </p:cNvGraphicFramePr>
          <p:nvPr>
            <p:ph type="tbl" sz="quarter" idx="13"/>
            <p:extLst>
              <p:ext uri="{D42A27DB-BD31-4B8C-83A1-F6EECF244321}">
                <p14:modId xmlns:p14="http://schemas.microsoft.com/office/powerpoint/2010/main" val="4248268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285758054"/>
                    </a:ext>
                  </a:extLst>
                </a:gridCol>
                <a:gridCol w="740664">
                  <a:extLst>
                    <a:ext uri="{9D8B030D-6E8A-4147-A177-3AD203B41FA5}">
                      <a16:colId xmlns:a16="http://schemas.microsoft.com/office/drawing/2014/main" val="930020053"/>
                    </a:ext>
                  </a:extLst>
                </a:gridCol>
                <a:gridCol w="740664">
                  <a:extLst>
                    <a:ext uri="{9D8B030D-6E8A-4147-A177-3AD203B41FA5}">
                      <a16:colId xmlns:a16="http://schemas.microsoft.com/office/drawing/2014/main" val="2789289688"/>
                    </a:ext>
                  </a:extLst>
                </a:gridCol>
                <a:gridCol w="576072">
                  <a:extLst>
                    <a:ext uri="{9D8B030D-6E8A-4147-A177-3AD203B41FA5}">
                      <a16:colId xmlns:a16="http://schemas.microsoft.com/office/drawing/2014/main" val="3082757569"/>
                    </a:ext>
                  </a:extLst>
                </a:gridCol>
                <a:gridCol w="576072">
                  <a:extLst>
                    <a:ext uri="{9D8B030D-6E8A-4147-A177-3AD203B41FA5}">
                      <a16:colId xmlns:a16="http://schemas.microsoft.com/office/drawing/2014/main" val="276495118"/>
                    </a:ext>
                  </a:extLst>
                </a:gridCol>
                <a:gridCol w="493776">
                  <a:extLst>
                    <a:ext uri="{9D8B030D-6E8A-4147-A177-3AD203B41FA5}">
                      <a16:colId xmlns:a16="http://schemas.microsoft.com/office/drawing/2014/main" val="2238981052"/>
                    </a:ext>
                  </a:extLst>
                </a:gridCol>
                <a:gridCol w="576072">
                  <a:extLst>
                    <a:ext uri="{9D8B030D-6E8A-4147-A177-3AD203B41FA5}">
                      <a16:colId xmlns:a16="http://schemas.microsoft.com/office/drawing/2014/main" val="3969325448"/>
                    </a:ext>
                  </a:extLst>
                </a:gridCol>
                <a:gridCol w="576072">
                  <a:extLst>
                    <a:ext uri="{9D8B030D-6E8A-4147-A177-3AD203B41FA5}">
                      <a16:colId xmlns:a16="http://schemas.microsoft.com/office/drawing/2014/main" val="2514450238"/>
                    </a:ext>
                  </a:extLst>
                </a:gridCol>
                <a:gridCol w="576072">
                  <a:extLst>
                    <a:ext uri="{9D8B030D-6E8A-4147-A177-3AD203B41FA5}">
                      <a16:colId xmlns:a16="http://schemas.microsoft.com/office/drawing/2014/main" val="1516895991"/>
                    </a:ext>
                  </a:extLst>
                </a:gridCol>
                <a:gridCol w="576072">
                  <a:extLst>
                    <a:ext uri="{9D8B030D-6E8A-4147-A177-3AD203B41FA5}">
                      <a16:colId xmlns:a16="http://schemas.microsoft.com/office/drawing/2014/main" val="1452175113"/>
                    </a:ext>
                  </a:extLst>
                </a:gridCol>
                <a:gridCol w="576072">
                  <a:extLst>
                    <a:ext uri="{9D8B030D-6E8A-4147-A177-3AD203B41FA5}">
                      <a16:colId xmlns:a16="http://schemas.microsoft.com/office/drawing/2014/main" val="2983253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646380526"/>
                  </a:ext>
                </a:extLst>
              </a:tr>
            </a:tbl>
          </a:graphicData>
        </a:graphic>
      </p:graphicFrame>
      <p:sp>
        <p:nvSpPr>
          <p:cNvPr id="4" name="Text Placeholder 3">
            <a:extLst>
              <a:ext uri="{FF2B5EF4-FFF2-40B4-BE49-F238E27FC236}">
                <a16:creationId xmlns:a16="http://schemas.microsoft.com/office/drawing/2014/main" id="{F1775275-3B1C-4A0C-998F-775FB8E2BD4D}"/>
              </a:ext>
            </a:extLst>
          </p:cNvPr>
          <p:cNvSpPr>
            <a:spLocks noGrp="1"/>
          </p:cNvSpPr>
          <p:nvPr>
            <p:ph type="body" sz="quarter" idx="14"/>
          </p:nvPr>
        </p:nvSpPr>
        <p:spPr/>
        <p:txBody>
          <a:bodyPr/>
          <a:lstStyle/>
          <a:p>
            <a:r>
              <a:rPr lang="en-US"/>
              <a:t>08/01/2021 - 08/07/2021</a:t>
            </a:r>
          </a:p>
        </p:txBody>
      </p:sp>
    </p:spTree>
    <p:extLst>
      <p:ext uri="{BB962C8B-B14F-4D97-AF65-F5344CB8AC3E}">
        <p14:creationId xmlns:p14="http://schemas.microsoft.com/office/powerpoint/2010/main" val="3015979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74562-9443-46F8-B8C2-30D296652DD8}"/>
              </a:ext>
            </a:extLst>
          </p:cNvPr>
          <p:cNvSpPr>
            <a:spLocks noGrp="1"/>
          </p:cNvSpPr>
          <p:nvPr>
            <p:ph type="title"/>
          </p:nvPr>
        </p:nvSpPr>
        <p:spPr/>
        <p:txBody>
          <a:bodyPr/>
          <a:lstStyle/>
          <a:p>
            <a:r>
              <a:rPr lang="en-US"/>
              <a:t>Facebook FB - Own Posts Table w. Custom I-Rate (Insights) | SCS Dairy MY - 2 of 8</a:t>
            </a:r>
          </a:p>
        </p:txBody>
      </p:sp>
      <p:graphicFrame>
        <p:nvGraphicFramePr>
          <p:cNvPr id="5" name="Table Placeholder 4">
            <a:extLst>
              <a:ext uri="{FF2B5EF4-FFF2-40B4-BE49-F238E27FC236}">
                <a16:creationId xmlns:a16="http://schemas.microsoft.com/office/drawing/2014/main" id="{2591953F-C9C6-40F4-AE84-75FFB3EFC8FA}"/>
              </a:ext>
            </a:extLst>
          </p:cNvPr>
          <p:cNvGraphicFramePr>
            <a:graphicFrameLocks noGrp="1"/>
          </p:cNvGraphicFramePr>
          <p:nvPr>
            <p:ph type="tbl" sz="quarter" idx="13"/>
            <p:extLst>
              <p:ext uri="{D42A27DB-BD31-4B8C-83A1-F6EECF244321}">
                <p14:modId xmlns:p14="http://schemas.microsoft.com/office/powerpoint/2010/main" val="4190718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722766068"/>
                    </a:ext>
                  </a:extLst>
                </a:gridCol>
                <a:gridCol w="740664">
                  <a:extLst>
                    <a:ext uri="{9D8B030D-6E8A-4147-A177-3AD203B41FA5}">
                      <a16:colId xmlns:a16="http://schemas.microsoft.com/office/drawing/2014/main" val="2514254329"/>
                    </a:ext>
                  </a:extLst>
                </a:gridCol>
                <a:gridCol w="740664">
                  <a:extLst>
                    <a:ext uri="{9D8B030D-6E8A-4147-A177-3AD203B41FA5}">
                      <a16:colId xmlns:a16="http://schemas.microsoft.com/office/drawing/2014/main" val="2979476859"/>
                    </a:ext>
                  </a:extLst>
                </a:gridCol>
                <a:gridCol w="576072">
                  <a:extLst>
                    <a:ext uri="{9D8B030D-6E8A-4147-A177-3AD203B41FA5}">
                      <a16:colId xmlns:a16="http://schemas.microsoft.com/office/drawing/2014/main" val="1438011855"/>
                    </a:ext>
                  </a:extLst>
                </a:gridCol>
                <a:gridCol w="576072">
                  <a:extLst>
                    <a:ext uri="{9D8B030D-6E8A-4147-A177-3AD203B41FA5}">
                      <a16:colId xmlns:a16="http://schemas.microsoft.com/office/drawing/2014/main" val="1268955441"/>
                    </a:ext>
                  </a:extLst>
                </a:gridCol>
                <a:gridCol w="493776">
                  <a:extLst>
                    <a:ext uri="{9D8B030D-6E8A-4147-A177-3AD203B41FA5}">
                      <a16:colId xmlns:a16="http://schemas.microsoft.com/office/drawing/2014/main" val="2184932989"/>
                    </a:ext>
                  </a:extLst>
                </a:gridCol>
                <a:gridCol w="576072">
                  <a:extLst>
                    <a:ext uri="{9D8B030D-6E8A-4147-A177-3AD203B41FA5}">
                      <a16:colId xmlns:a16="http://schemas.microsoft.com/office/drawing/2014/main" val="4202141852"/>
                    </a:ext>
                  </a:extLst>
                </a:gridCol>
                <a:gridCol w="576072">
                  <a:extLst>
                    <a:ext uri="{9D8B030D-6E8A-4147-A177-3AD203B41FA5}">
                      <a16:colId xmlns:a16="http://schemas.microsoft.com/office/drawing/2014/main" val="2183260548"/>
                    </a:ext>
                  </a:extLst>
                </a:gridCol>
                <a:gridCol w="576072">
                  <a:extLst>
                    <a:ext uri="{9D8B030D-6E8A-4147-A177-3AD203B41FA5}">
                      <a16:colId xmlns:a16="http://schemas.microsoft.com/office/drawing/2014/main" val="1201418584"/>
                    </a:ext>
                  </a:extLst>
                </a:gridCol>
                <a:gridCol w="576072">
                  <a:extLst>
                    <a:ext uri="{9D8B030D-6E8A-4147-A177-3AD203B41FA5}">
                      <a16:colId xmlns:a16="http://schemas.microsoft.com/office/drawing/2014/main" val="3629817150"/>
                    </a:ext>
                  </a:extLst>
                </a:gridCol>
                <a:gridCol w="576072">
                  <a:extLst>
                    <a:ext uri="{9D8B030D-6E8A-4147-A177-3AD203B41FA5}">
                      <a16:colId xmlns:a16="http://schemas.microsoft.com/office/drawing/2014/main" val="701411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037694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- 2021-08-07 13:17:10</a:t>
                      </a:r>
                      <a:r>
                        <a:rPr kumimoji="0" lang="en-US" sz="1000" b="0" i="0" u="none" strike="noStrike" kern="1200" cap="none" spc="0" normalizeH="0" baseline="0" noProof="0">
                          <a:ln>
                            <a:noFill/>
                          </a:ln>
                          <a:solidFill>
                            <a:prstClr val="black"/>
                          </a:solidFill>
                          <a:effectLst/>
                          <a:uLnTx/>
                          <a:uFillTx/>
                          <a:latin typeface="+mn-lt"/>
                          <a:ea typeface="+mn-ea"/>
                          <a:cs typeface="+mn-cs"/>
                        </a:rPr>
                        <a:t>
 [#SCSBakingAmbassador] Do you want to be crowned as a Baking Ambassador for SCS and win one year’s supply of FREE SCS products worth up to RM900? Then what are you waiting for? Join our contest today!
To take part all you have to do is:
1. Like SCS Dairy Malaysia Facebook page.
2. Share with us why you like baking and how long you’ve been baking for in the comments section below.
3. Also tell us why baking with SCS Butter enhances your baking experience.
Criteria
1. Be a SCS product user and a baking enthusiast with baking experience (No limitation to the duration of baking experience).
2. Willing to be featured on SCS social media channels and be able to provide 3 photos of your bakes for verification purposes if selected as a winner.
10 winners to be selected! 
Contests ends on 31st August 2021, 11:59pm.
#SCSBrandAmbassador #ButterIsBetter #SCSDairyMY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extLst>
                  <a:ext uri="{0D108BD9-81ED-4DB2-BD59-A6C34878D82A}">
                    <a16:rowId xmlns:a16="http://schemas.microsoft.com/office/drawing/2014/main" val="1599099326"/>
                  </a:ext>
                </a:extLst>
              </a:tr>
            </a:tbl>
          </a:graphicData>
        </a:graphic>
      </p:graphicFrame>
      <p:sp>
        <p:nvSpPr>
          <p:cNvPr id="4" name="Text Placeholder 3">
            <a:extLst>
              <a:ext uri="{FF2B5EF4-FFF2-40B4-BE49-F238E27FC236}">
                <a16:creationId xmlns:a16="http://schemas.microsoft.com/office/drawing/2014/main" id="{F53E6AE8-17FD-409A-B013-EEEACD984112}"/>
              </a:ext>
            </a:extLst>
          </p:cNvPr>
          <p:cNvSpPr>
            <a:spLocks noGrp="1"/>
          </p:cNvSpPr>
          <p:nvPr>
            <p:ph type="body" sz="quarter" idx="14"/>
          </p:nvPr>
        </p:nvSpPr>
        <p:spPr/>
        <p:txBody>
          <a:bodyPr/>
          <a:lstStyle/>
          <a:p>
            <a:r>
              <a:rPr lang="en-US"/>
              <a:t>08/01/2021 - 08/07/2021</a:t>
            </a:r>
          </a:p>
        </p:txBody>
      </p:sp>
    </p:spTree>
    <p:extLst>
      <p:ext uri="{BB962C8B-B14F-4D97-AF65-F5344CB8AC3E}">
        <p14:creationId xmlns:p14="http://schemas.microsoft.com/office/powerpoint/2010/main" val="30403231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B09DD-FBF6-4263-AA31-1188DD38EC42}"/>
              </a:ext>
            </a:extLst>
          </p:cNvPr>
          <p:cNvSpPr>
            <a:spLocks noGrp="1"/>
          </p:cNvSpPr>
          <p:nvPr>
            <p:ph type="title"/>
          </p:nvPr>
        </p:nvSpPr>
        <p:spPr/>
        <p:txBody>
          <a:bodyPr/>
          <a:lstStyle/>
          <a:p>
            <a:r>
              <a:rPr lang="en-US"/>
              <a:t>Facebook FB - Own Posts Table w. Custom I-Rate (Insights) | SCS Dairy MY - 3 of 8</a:t>
            </a:r>
          </a:p>
        </p:txBody>
      </p:sp>
      <p:graphicFrame>
        <p:nvGraphicFramePr>
          <p:cNvPr id="5" name="Table Placeholder 4">
            <a:extLst>
              <a:ext uri="{FF2B5EF4-FFF2-40B4-BE49-F238E27FC236}">
                <a16:creationId xmlns:a16="http://schemas.microsoft.com/office/drawing/2014/main" id="{11F2998D-48DC-43FA-A60A-54484A4DA271}"/>
              </a:ext>
            </a:extLst>
          </p:cNvPr>
          <p:cNvGraphicFramePr>
            <a:graphicFrameLocks noGrp="1"/>
          </p:cNvGraphicFramePr>
          <p:nvPr>
            <p:ph type="tbl" sz="quarter" idx="13"/>
            <p:extLst>
              <p:ext uri="{D42A27DB-BD31-4B8C-83A1-F6EECF244321}">
                <p14:modId xmlns:p14="http://schemas.microsoft.com/office/powerpoint/2010/main" val="1262803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672659695"/>
                    </a:ext>
                  </a:extLst>
                </a:gridCol>
                <a:gridCol w="740664">
                  <a:extLst>
                    <a:ext uri="{9D8B030D-6E8A-4147-A177-3AD203B41FA5}">
                      <a16:colId xmlns:a16="http://schemas.microsoft.com/office/drawing/2014/main" val="2708287111"/>
                    </a:ext>
                  </a:extLst>
                </a:gridCol>
                <a:gridCol w="740664">
                  <a:extLst>
                    <a:ext uri="{9D8B030D-6E8A-4147-A177-3AD203B41FA5}">
                      <a16:colId xmlns:a16="http://schemas.microsoft.com/office/drawing/2014/main" val="3012527025"/>
                    </a:ext>
                  </a:extLst>
                </a:gridCol>
                <a:gridCol w="576072">
                  <a:extLst>
                    <a:ext uri="{9D8B030D-6E8A-4147-A177-3AD203B41FA5}">
                      <a16:colId xmlns:a16="http://schemas.microsoft.com/office/drawing/2014/main" val="3094943216"/>
                    </a:ext>
                  </a:extLst>
                </a:gridCol>
                <a:gridCol w="576072">
                  <a:extLst>
                    <a:ext uri="{9D8B030D-6E8A-4147-A177-3AD203B41FA5}">
                      <a16:colId xmlns:a16="http://schemas.microsoft.com/office/drawing/2014/main" val="3431450243"/>
                    </a:ext>
                  </a:extLst>
                </a:gridCol>
                <a:gridCol w="493776">
                  <a:extLst>
                    <a:ext uri="{9D8B030D-6E8A-4147-A177-3AD203B41FA5}">
                      <a16:colId xmlns:a16="http://schemas.microsoft.com/office/drawing/2014/main" val="2986372856"/>
                    </a:ext>
                  </a:extLst>
                </a:gridCol>
                <a:gridCol w="576072">
                  <a:extLst>
                    <a:ext uri="{9D8B030D-6E8A-4147-A177-3AD203B41FA5}">
                      <a16:colId xmlns:a16="http://schemas.microsoft.com/office/drawing/2014/main" val="3758199797"/>
                    </a:ext>
                  </a:extLst>
                </a:gridCol>
                <a:gridCol w="576072">
                  <a:extLst>
                    <a:ext uri="{9D8B030D-6E8A-4147-A177-3AD203B41FA5}">
                      <a16:colId xmlns:a16="http://schemas.microsoft.com/office/drawing/2014/main" val="1358594114"/>
                    </a:ext>
                  </a:extLst>
                </a:gridCol>
                <a:gridCol w="576072">
                  <a:extLst>
                    <a:ext uri="{9D8B030D-6E8A-4147-A177-3AD203B41FA5}">
                      <a16:colId xmlns:a16="http://schemas.microsoft.com/office/drawing/2014/main" val="3783879379"/>
                    </a:ext>
                  </a:extLst>
                </a:gridCol>
                <a:gridCol w="576072">
                  <a:extLst>
                    <a:ext uri="{9D8B030D-6E8A-4147-A177-3AD203B41FA5}">
                      <a16:colId xmlns:a16="http://schemas.microsoft.com/office/drawing/2014/main" val="1827994527"/>
                    </a:ext>
                  </a:extLst>
                </a:gridCol>
                <a:gridCol w="576072">
                  <a:extLst>
                    <a:ext uri="{9D8B030D-6E8A-4147-A177-3AD203B41FA5}">
                      <a16:colId xmlns:a16="http://schemas.microsoft.com/office/drawing/2014/main" val="2472827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73715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- 2021-08-07 12:01:36</a:t>
                      </a:r>
                      <a:r>
                        <a:rPr kumimoji="0" lang="en-US" sz="1000" b="0" i="0" u="none" strike="noStrike" kern="1200" cap="none" spc="0" normalizeH="0" baseline="0" noProof="0">
                          <a:ln>
                            <a:noFill/>
                          </a:ln>
                          <a:solidFill>
                            <a:prstClr val="black"/>
                          </a:solidFill>
                          <a:effectLst/>
                          <a:uLnTx/>
                          <a:uFillTx/>
                          <a:latin typeface="+mn-lt"/>
                          <a:ea typeface="+mn-ea"/>
                          <a:cs typeface="+mn-cs"/>
                        </a:rPr>
                        <a:t>
 Employ this useful tip by Chef Siti Mastura and bake a soft and fluffy cake!
“Always use large eggs to make the cake more fluffy and soft. When mixing with flour, do not beat the batter for too long. Otherwise the cake will be hard and heavy.”
- Chef Siti Mastura, SCS Brand Ambassador.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extLst>
                  <a:ext uri="{0D108BD9-81ED-4DB2-BD59-A6C34878D82A}">
                    <a16:rowId xmlns:a16="http://schemas.microsoft.com/office/drawing/2014/main" val="767579468"/>
                  </a:ext>
                </a:extLst>
              </a:tr>
            </a:tbl>
          </a:graphicData>
        </a:graphic>
      </p:graphicFrame>
      <p:sp>
        <p:nvSpPr>
          <p:cNvPr id="4" name="Text Placeholder 3">
            <a:extLst>
              <a:ext uri="{FF2B5EF4-FFF2-40B4-BE49-F238E27FC236}">
                <a16:creationId xmlns:a16="http://schemas.microsoft.com/office/drawing/2014/main" id="{D19BA7BB-5CE8-4D02-B30A-514039422C5A}"/>
              </a:ext>
            </a:extLst>
          </p:cNvPr>
          <p:cNvSpPr>
            <a:spLocks noGrp="1"/>
          </p:cNvSpPr>
          <p:nvPr>
            <p:ph type="body" sz="quarter" idx="14"/>
          </p:nvPr>
        </p:nvSpPr>
        <p:spPr/>
        <p:txBody>
          <a:bodyPr/>
          <a:lstStyle/>
          <a:p>
            <a:r>
              <a:rPr lang="en-US"/>
              <a:t>08/01/2021 - 08/07/2021</a:t>
            </a:r>
          </a:p>
        </p:txBody>
      </p:sp>
    </p:spTree>
    <p:extLst>
      <p:ext uri="{BB962C8B-B14F-4D97-AF65-F5344CB8AC3E}">
        <p14:creationId xmlns:p14="http://schemas.microsoft.com/office/powerpoint/2010/main" val="42065406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5E8CF-9F96-4DB9-B518-0A180EC5CBB7}"/>
              </a:ext>
            </a:extLst>
          </p:cNvPr>
          <p:cNvSpPr>
            <a:spLocks noGrp="1"/>
          </p:cNvSpPr>
          <p:nvPr>
            <p:ph type="title"/>
          </p:nvPr>
        </p:nvSpPr>
        <p:spPr/>
        <p:txBody>
          <a:bodyPr/>
          <a:lstStyle/>
          <a:p>
            <a:r>
              <a:rPr lang="en-US"/>
              <a:t>Facebook FB - Own Posts Table w. Custom I-Rate (Insights) | SCS Dairy MY - 4 of 8</a:t>
            </a:r>
          </a:p>
        </p:txBody>
      </p:sp>
      <p:graphicFrame>
        <p:nvGraphicFramePr>
          <p:cNvPr id="5" name="Table Placeholder 4">
            <a:extLst>
              <a:ext uri="{FF2B5EF4-FFF2-40B4-BE49-F238E27FC236}">
                <a16:creationId xmlns:a16="http://schemas.microsoft.com/office/drawing/2014/main" id="{9CC342FF-5A81-4F4F-BDE8-EF5B2B078706}"/>
              </a:ext>
            </a:extLst>
          </p:cNvPr>
          <p:cNvGraphicFramePr>
            <a:graphicFrameLocks noGrp="1"/>
          </p:cNvGraphicFramePr>
          <p:nvPr>
            <p:ph type="tbl" sz="quarter" idx="13"/>
            <p:extLst>
              <p:ext uri="{D42A27DB-BD31-4B8C-83A1-F6EECF244321}">
                <p14:modId xmlns:p14="http://schemas.microsoft.com/office/powerpoint/2010/main" val="3083084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53309873"/>
                    </a:ext>
                  </a:extLst>
                </a:gridCol>
                <a:gridCol w="740664">
                  <a:extLst>
                    <a:ext uri="{9D8B030D-6E8A-4147-A177-3AD203B41FA5}">
                      <a16:colId xmlns:a16="http://schemas.microsoft.com/office/drawing/2014/main" val="810409518"/>
                    </a:ext>
                  </a:extLst>
                </a:gridCol>
                <a:gridCol w="740664">
                  <a:extLst>
                    <a:ext uri="{9D8B030D-6E8A-4147-A177-3AD203B41FA5}">
                      <a16:colId xmlns:a16="http://schemas.microsoft.com/office/drawing/2014/main" val="2652378563"/>
                    </a:ext>
                  </a:extLst>
                </a:gridCol>
                <a:gridCol w="576072">
                  <a:extLst>
                    <a:ext uri="{9D8B030D-6E8A-4147-A177-3AD203B41FA5}">
                      <a16:colId xmlns:a16="http://schemas.microsoft.com/office/drawing/2014/main" val="2388712669"/>
                    </a:ext>
                  </a:extLst>
                </a:gridCol>
                <a:gridCol w="576072">
                  <a:extLst>
                    <a:ext uri="{9D8B030D-6E8A-4147-A177-3AD203B41FA5}">
                      <a16:colId xmlns:a16="http://schemas.microsoft.com/office/drawing/2014/main" val="2506033129"/>
                    </a:ext>
                  </a:extLst>
                </a:gridCol>
                <a:gridCol w="493776">
                  <a:extLst>
                    <a:ext uri="{9D8B030D-6E8A-4147-A177-3AD203B41FA5}">
                      <a16:colId xmlns:a16="http://schemas.microsoft.com/office/drawing/2014/main" val="866831183"/>
                    </a:ext>
                  </a:extLst>
                </a:gridCol>
                <a:gridCol w="576072">
                  <a:extLst>
                    <a:ext uri="{9D8B030D-6E8A-4147-A177-3AD203B41FA5}">
                      <a16:colId xmlns:a16="http://schemas.microsoft.com/office/drawing/2014/main" val="3745512567"/>
                    </a:ext>
                  </a:extLst>
                </a:gridCol>
                <a:gridCol w="576072">
                  <a:extLst>
                    <a:ext uri="{9D8B030D-6E8A-4147-A177-3AD203B41FA5}">
                      <a16:colId xmlns:a16="http://schemas.microsoft.com/office/drawing/2014/main" val="3691436225"/>
                    </a:ext>
                  </a:extLst>
                </a:gridCol>
                <a:gridCol w="576072">
                  <a:extLst>
                    <a:ext uri="{9D8B030D-6E8A-4147-A177-3AD203B41FA5}">
                      <a16:colId xmlns:a16="http://schemas.microsoft.com/office/drawing/2014/main" val="1099078135"/>
                    </a:ext>
                  </a:extLst>
                </a:gridCol>
                <a:gridCol w="576072">
                  <a:extLst>
                    <a:ext uri="{9D8B030D-6E8A-4147-A177-3AD203B41FA5}">
                      <a16:colId xmlns:a16="http://schemas.microsoft.com/office/drawing/2014/main" val="1337564366"/>
                    </a:ext>
                  </a:extLst>
                </a:gridCol>
                <a:gridCol w="576072">
                  <a:extLst>
                    <a:ext uri="{9D8B030D-6E8A-4147-A177-3AD203B41FA5}">
                      <a16:colId xmlns:a16="http://schemas.microsoft.com/office/drawing/2014/main" val="627914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3064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- 2021-08-06 00:01:01</a:t>
                      </a:r>
                      <a:r>
                        <a:rPr kumimoji="0" lang="en-US" sz="1000" b="0" i="0" u="none" strike="noStrike" kern="1200" cap="none" spc="0" normalizeH="0" baseline="0" noProof="0">
                          <a:ln>
                            <a:noFill/>
                          </a:ln>
                          <a:solidFill>
                            <a:prstClr val="black"/>
                          </a:solidFill>
                          <a:effectLst/>
                          <a:uLnTx/>
                          <a:uFillTx/>
                          <a:latin typeface="+mn-lt"/>
                          <a:ea typeface="+mn-ea"/>
                          <a:cs typeface="+mn-cs"/>
                        </a:rPr>
                        <a:t>
 🎉 It is time for SCS Lazada 8.8 Sale! Enjoy up to 24% OFF on all your favourite SCS products!🎉😱 
Also get FREE delivery when you purchase SCS products worth RM50 and above!
Do not miss this awesome opportunity to stock up on all the SCS products you love! 
Add to cart now and check out on 8.8! 👉 https://bit.ly/SCSMYLazada
Prices are valid on 8.8.2021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2060</a:t>
                      </a:r>
                    </a:p>
                  </a:txBody>
                  <a:tcPr/>
                </a:tc>
                <a:extLst>
                  <a:ext uri="{0D108BD9-81ED-4DB2-BD59-A6C34878D82A}">
                    <a16:rowId xmlns:a16="http://schemas.microsoft.com/office/drawing/2014/main" val="5382874"/>
                  </a:ext>
                </a:extLst>
              </a:tr>
            </a:tbl>
          </a:graphicData>
        </a:graphic>
      </p:graphicFrame>
      <p:sp>
        <p:nvSpPr>
          <p:cNvPr id="4" name="Text Placeholder 3">
            <a:extLst>
              <a:ext uri="{FF2B5EF4-FFF2-40B4-BE49-F238E27FC236}">
                <a16:creationId xmlns:a16="http://schemas.microsoft.com/office/drawing/2014/main" id="{15CE2A4E-324A-4EEE-8145-F6C26290EE69}"/>
              </a:ext>
            </a:extLst>
          </p:cNvPr>
          <p:cNvSpPr>
            <a:spLocks noGrp="1"/>
          </p:cNvSpPr>
          <p:nvPr>
            <p:ph type="body" sz="quarter" idx="14"/>
          </p:nvPr>
        </p:nvSpPr>
        <p:spPr/>
        <p:txBody>
          <a:bodyPr/>
          <a:lstStyle/>
          <a:p>
            <a:r>
              <a:rPr lang="en-US"/>
              <a:t>08/01/2021 - 08/07/2021</a:t>
            </a:r>
          </a:p>
        </p:txBody>
      </p:sp>
    </p:spTree>
    <p:extLst>
      <p:ext uri="{BB962C8B-B14F-4D97-AF65-F5344CB8AC3E}">
        <p14:creationId xmlns:p14="http://schemas.microsoft.com/office/powerpoint/2010/main" val="36271994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4B0C8-23FF-4A02-8FEC-39C17EE2E4D6}"/>
              </a:ext>
            </a:extLst>
          </p:cNvPr>
          <p:cNvSpPr>
            <a:spLocks noGrp="1"/>
          </p:cNvSpPr>
          <p:nvPr>
            <p:ph type="title"/>
          </p:nvPr>
        </p:nvSpPr>
        <p:spPr/>
        <p:txBody>
          <a:bodyPr/>
          <a:lstStyle/>
          <a:p>
            <a:r>
              <a:rPr lang="en-US"/>
              <a:t>Facebook FB - Own Posts Table w. Custom I-Rate (Insights) | SCS Dairy MY - 5 of 8</a:t>
            </a:r>
          </a:p>
        </p:txBody>
      </p:sp>
      <p:graphicFrame>
        <p:nvGraphicFramePr>
          <p:cNvPr id="5" name="Table Placeholder 4">
            <a:extLst>
              <a:ext uri="{FF2B5EF4-FFF2-40B4-BE49-F238E27FC236}">
                <a16:creationId xmlns:a16="http://schemas.microsoft.com/office/drawing/2014/main" id="{B61DDC91-E89B-4F5E-80DF-F6B6B65775DF}"/>
              </a:ext>
            </a:extLst>
          </p:cNvPr>
          <p:cNvGraphicFramePr>
            <a:graphicFrameLocks noGrp="1"/>
          </p:cNvGraphicFramePr>
          <p:nvPr>
            <p:ph type="tbl" sz="quarter" idx="13"/>
            <p:extLst>
              <p:ext uri="{D42A27DB-BD31-4B8C-83A1-F6EECF244321}">
                <p14:modId xmlns:p14="http://schemas.microsoft.com/office/powerpoint/2010/main" val="1736885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415603860"/>
                    </a:ext>
                  </a:extLst>
                </a:gridCol>
                <a:gridCol w="740664">
                  <a:extLst>
                    <a:ext uri="{9D8B030D-6E8A-4147-A177-3AD203B41FA5}">
                      <a16:colId xmlns:a16="http://schemas.microsoft.com/office/drawing/2014/main" val="688289761"/>
                    </a:ext>
                  </a:extLst>
                </a:gridCol>
                <a:gridCol w="740664">
                  <a:extLst>
                    <a:ext uri="{9D8B030D-6E8A-4147-A177-3AD203B41FA5}">
                      <a16:colId xmlns:a16="http://schemas.microsoft.com/office/drawing/2014/main" val="63872731"/>
                    </a:ext>
                  </a:extLst>
                </a:gridCol>
                <a:gridCol w="576072">
                  <a:extLst>
                    <a:ext uri="{9D8B030D-6E8A-4147-A177-3AD203B41FA5}">
                      <a16:colId xmlns:a16="http://schemas.microsoft.com/office/drawing/2014/main" val="2436576020"/>
                    </a:ext>
                  </a:extLst>
                </a:gridCol>
                <a:gridCol w="576072">
                  <a:extLst>
                    <a:ext uri="{9D8B030D-6E8A-4147-A177-3AD203B41FA5}">
                      <a16:colId xmlns:a16="http://schemas.microsoft.com/office/drawing/2014/main" val="2890863563"/>
                    </a:ext>
                  </a:extLst>
                </a:gridCol>
                <a:gridCol w="493776">
                  <a:extLst>
                    <a:ext uri="{9D8B030D-6E8A-4147-A177-3AD203B41FA5}">
                      <a16:colId xmlns:a16="http://schemas.microsoft.com/office/drawing/2014/main" val="1999283435"/>
                    </a:ext>
                  </a:extLst>
                </a:gridCol>
                <a:gridCol w="576072">
                  <a:extLst>
                    <a:ext uri="{9D8B030D-6E8A-4147-A177-3AD203B41FA5}">
                      <a16:colId xmlns:a16="http://schemas.microsoft.com/office/drawing/2014/main" val="1982823089"/>
                    </a:ext>
                  </a:extLst>
                </a:gridCol>
                <a:gridCol w="576072">
                  <a:extLst>
                    <a:ext uri="{9D8B030D-6E8A-4147-A177-3AD203B41FA5}">
                      <a16:colId xmlns:a16="http://schemas.microsoft.com/office/drawing/2014/main" val="30739427"/>
                    </a:ext>
                  </a:extLst>
                </a:gridCol>
                <a:gridCol w="576072">
                  <a:extLst>
                    <a:ext uri="{9D8B030D-6E8A-4147-A177-3AD203B41FA5}">
                      <a16:colId xmlns:a16="http://schemas.microsoft.com/office/drawing/2014/main" val="776066780"/>
                    </a:ext>
                  </a:extLst>
                </a:gridCol>
                <a:gridCol w="576072">
                  <a:extLst>
                    <a:ext uri="{9D8B030D-6E8A-4147-A177-3AD203B41FA5}">
                      <a16:colId xmlns:a16="http://schemas.microsoft.com/office/drawing/2014/main" val="2526082069"/>
                    </a:ext>
                  </a:extLst>
                </a:gridCol>
                <a:gridCol w="576072">
                  <a:extLst>
                    <a:ext uri="{9D8B030D-6E8A-4147-A177-3AD203B41FA5}">
                      <a16:colId xmlns:a16="http://schemas.microsoft.com/office/drawing/2014/main" val="457853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054974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- 2021-08-05 14:05:32</a:t>
                      </a:r>
                      <a:r>
                        <a:rPr kumimoji="0" lang="en-US" sz="1000" b="0" i="0" u="none" strike="noStrike" kern="1200" cap="none" spc="0" normalizeH="0" baseline="0" noProof="0">
                          <a:ln>
                            <a:noFill/>
                          </a:ln>
                          <a:solidFill>
                            <a:prstClr val="black"/>
                          </a:solidFill>
                          <a:effectLst/>
                          <a:uLnTx/>
                          <a:uFillTx/>
                          <a:latin typeface="+mn-lt"/>
                          <a:ea typeface="+mn-ea"/>
                          <a:cs typeface="+mn-cs"/>
                        </a:rPr>
                        <a:t>
 SCS Extra Virgin Olive Oil Spreadable Butter is 100% natural, delicious and spreadable straight out of the refrigerator.
Made with real butter and blended with the finest olive oil, it is goodness, taste and convenience in a tub!  
Chef Siti Mastura, SCS Brand Ambassador recommends SCS Spreadable Butter!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extLst>
                  <a:ext uri="{0D108BD9-81ED-4DB2-BD59-A6C34878D82A}">
                    <a16:rowId xmlns:a16="http://schemas.microsoft.com/office/drawing/2014/main" val="1848443569"/>
                  </a:ext>
                </a:extLst>
              </a:tr>
            </a:tbl>
          </a:graphicData>
        </a:graphic>
      </p:graphicFrame>
      <p:sp>
        <p:nvSpPr>
          <p:cNvPr id="4" name="Text Placeholder 3">
            <a:extLst>
              <a:ext uri="{FF2B5EF4-FFF2-40B4-BE49-F238E27FC236}">
                <a16:creationId xmlns:a16="http://schemas.microsoft.com/office/drawing/2014/main" id="{7BC36479-E2D5-447D-8933-B0858AADC121}"/>
              </a:ext>
            </a:extLst>
          </p:cNvPr>
          <p:cNvSpPr>
            <a:spLocks noGrp="1"/>
          </p:cNvSpPr>
          <p:nvPr>
            <p:ph type="body" sz="quarter" idx="14"/>
          </p:nvPr>
        </p:nvSpPr>
        <p:spPr/>
        <p:txBody>
          <a:bodyPr/>
          <a:lstStyle/>
          <a:p>
            <a:r>
              <a:rPr lang="en-US"/>
              <a:t>08/01/2021 - 08/07/2021</a:t>
            </a:r>
          </a:p>
        </p:txBody>
      </p:sp>
    </p:spTree>
    <p:extLst>
      <p:ext uri="{BB962C8B-B14F-4D97-AF65-F5344CB8AC3E}">
        <p14:creationId xmlns:p14="http://schemas.microsoft.com/office/powerpoint/2010/main" val="5366001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90907-90B3-44DA-9270-95406DAEA8ED}"/>
              </a:ext>
            </a:extLst>
          </p:cNvPr>
          <p:cNvSpPr>
            <a:spLocks noGrp="1"/>
          </p:cNvSpPr>
          <p:nvPr>
            <p:ph type="title"/>
          </p:nvPr>
        </p:nvSpPr>
        <p:spPr/>
        <p:txBody>
          <a:bodyPr/>
          <a:lstStyle/>
          <a:p>
            <a:r>
              <a:rPr lang="en-US"/>
              <a:t>Facebook FB - Own Posts Table w. Custom I-Rate (Insights) | SCS Dairy MY - 6 of 8</a:t>
            </a:r>
          </a:p>
        </p:txBody>
      </p:sp>
      <p:graphicFrame>
        <p:nvGraphicFramePr>
          <p:cNvPr id="5" name="Table Placeholder 4">
            <a:extLst>
              <a:ext uri="{FF2B5EF4-FFF2-40B4-BE49-F238E27FC236}">
                <a16:creationId xmlns:a16="http://schemas.microsoft.com/office/drawing/2014/main" id="{D3111449-1A83-4CEE-93E3-6D51D4AA7088}"/>
              </a:ext>
            </a:extLst>
          </p:cNvPr>
          <p:cNvGraphicFramePr>
            <a:graphicFrameLocks noGrp="1"/>
          </p:cNvGraphicFramePr>
          <p:nvPr>
            <p:ph type="tbl" sz="quarter" idx="13"/>
            <p:extLst>
              <p:ext uri="{D42A27DB-BD31-4B8C-83A1-F6EECF244321}">
                <p14:modId xmlns:p14="http://schemas.microsoft.com/office/powerpoint/2010/main" val="1683214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459349120"/>
                    </a:ext>
                  </a:extLst>
                </a:gridCol>
                <a:gridCol w="740664">
                  <a:extLst>
                    <a:ext uri="{9D8B030D-6E8A-4147-A177-3AD203B41FA5}">
                      <a16:colId xmlns:a16="http://schemas.microsoft.com/office/drawing/2014/main" val="3861897906"/>
                    </a:ext>
                  </a:extLst>
                </a:gridCol>
                <a:gridCol w="740664">
                  <a:extLst>
                    <a:ext uri="{9D8B030D-6E8A-4147-A177-3AD203B41FA5}">
                      <a16:colId xmlns:a16="http://schemas.microsoft.com/office/drawing/2014/main" val="651249918"/>
                    </a:ext>
                  </a:extLst>
                </a:gridCol>
                <a:gridCol w="576072">
                  <a:extLst>
                    <a:ext uri="{9D8B030D-6E8A-4147-A177-3AD203B41FA5}">
                      <a16:colId xmlns:a16="http://schemas.microsoft.com/office/drawing/2014/main" val="4162370662"/>
                    </a:ext>
                  </a:extLst>
                </a:gridCol>
                <a:gridCol w="576072">
                  <a:extLst>
                    <a:ext uri="{9D8B030D-6E8A-4147-A177-3AD203B41FA5}">
                      <a16:colId xmlns:a16="http://schemas.microsoft.com/office/drawing/2014/main" val="3393139269"/>
                    </a:ext>
                  </a:extLst>
                </a:gridCol>
                <a:gridCol w="493776">
                  <a:extLst>
                    <a:ext uri="{9D8B030D-6E8A-4147-A177-3AD203B41FA5}">
                      <a16:colId xmlns:a16="http://schemas.microsoft.com/office/drawing/2014/main" val="277532301"/>
                    </a:ext>
                  </a:extLst>
                </a:gridCol>
                <a:gridCol w="576072">
                  <a:extLst>
                    <a:ext uri="{9D8B030D-6E8A-4147-A177-3AD203B41FA5}">
                      <a16:colId xmlns:a16="http://schemas.microsoft.com/office/drawing/2014/main" val="167039087"/>
                    </a:ext>
                  </a:extLst>
                </a:gridCol>
                <a:gridCol w="576072">
                  <a:extLst>
                    <a:ext uri="{9D8B030D-6E8A-4147-A177-3AD203B41FA5}">
                      <a16:colId xmlns:a16="http://schemas.microsoft.com/office/drawing/2014/main" val="2387070011"/>
                    </a:ext>
                  </a:extLst>
                </a:gridCol>
                <a:gridCol w="576072">
                  <a:extLst>
                    <a:ext uri="{9D8B030D-6E8A-4147-A177-3AD203B41FA5}">
                      <a16:colId xmlns:a16="http://schemas.microsoft.com/office/drawing/2014/main" val="3530088607"/>
                    </a:ext>
                  </a:extLst>
                </a:gridCol>
                <a:gridCol w="576072">
                  <a:extLst>
                    <a:ext uri="{9D8B030D-6E8A-4147-A177-3AD203B41FA5}">
                      <a16:colId xmlns:a16="http://schemas.microsoft.com/office/drawing/2014/main" val="2498252479"/>
                    </a:ext>
                  </a:extLst>
                </a:gridCol>
                <a:gridCol w="576072">
                  <a:extLst>
                    <a:ext uri="{9D8B030D-6E8A-4147-A177-3AD203B41FA5}">
                      <a16:colId xmlns:a16="http://schemas.microsoft.com/office/drawing/2014/main" val="1247377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006009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- 2021-08-03 17:03:07</a:t>
                      </a:r>
                      <a:r>
                        <a:rPr kumimoji="0" lang="en-US" sz="1000" b="0" i="0" u="none" strike="noStrike" kern="1200" cap="none" spc="0" normalizeH="0" baseline="0" noProof="0">
                          <a:ln>
                            <a:noFill/>
                          </a:ln>
                          <a:solidFill>
                            <a:prstClr val="black"/>
                          </a:solidFill>
                          <a:effectLst/>
                          <a:uLnTx/>
                          <a:uFillTx/>
                          <a:latin typeface="+mn-lt"/>
                          <a:ea typeface="+mn-ea"/>
                          <a:cs typeface="+mn-cs"/>
                        </a:rPr>
                        <a:t>
 Light, crisp and delicate, these classic Danish Butter cookies made with SCS Butter are absolute melt in your mouth deliciousness.
Danish Butter Cookies
Ingredients:
113g SCS Salted Butter, room temperature
50g powdered sugar
1 teaspoon vanilla extract
125g all-purpose flour
Instructions:
1. Take SCS Butter out of the refrigerator at least an hour before baking. It should be soft to the touch, but not melted.
2. Cream SCS Butter, sugar and vanilla extract with a handheld or stand mixer for 5 to 8 minutes. The creamed butter and sugar should be light in color and fluffy in texture.
3. Sift the flour, 40g at a time folding it gently into the creamed butter mixture, until all the flour has been incorporated. Use a spatula to scrape the dough from the side of the bowl. 
4. Transfer the dough to a sheet of plastic wrap and roll it to form a log. Cut a hole in one end of the plastic wrap and place it into a piping bag fitted with a flower tipped nozzle.
5. Pipe the dough onto a baking sheet lined with parchment/baking paper. 
6. Place the baking sheet into the refrigerator for 30 minutes to firm up the piped cookies. This prevents the dough from spreading while baking ensuring that the cookies keep their beautiful piped shape.
7. Bake in a preheated oven of 150°C for 15 minutes or until the edges begin to turn a golden color.
8. Remove from the oven and leave the cookies on the baking sheet to cool for 10 minutes before serving or store in an airtight container.
Source: https://thegardeningfoodie.com/danish-butter-cookies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a:t>
                      </a:r>
                    </a:p>
                  </a:txBody>
                  <a:tcPr/>
                </a:tc>
                <a:extLst>
                  <a:ext uri="{0D108BD9-81ED-4DB2-BD59-A6C34878D82A}">
                    <a16:rowId xmlns:a16="http://schemas.microsoft.com/office/drawing/2014/main" val="974844938"/>
                  </a:ext>
                </a:extLst>
              </a:tr>
            </a:tbl>
          </a:graphicData>
        </a:graphic>
      </p:graphicFrame>
      <p:sp>
        <p:nvSpPr>
          <p:cNvPr id="4" name="Text Placeholder 3">
            <a:extLst>
              <a:ext uri="{FF2B5EF4-FFF2-40B4-BE49-F238E27FC236}">
                <a16:creationId xmlns:a16="http://schemas.microsoft.com/office/drawing/2014/main" id="{991439AA-5043-4BC1-B9DD-121260EFF106}"/>
              </a:ext>
            </a:extLst>
          </p:cNvPr>
          <p:cNvSpPr>
            <a:spLocks noGrp="1"/>
          </p:cNvSpPr>
          <p:nvPr>
            <p:ph type="body" sz="quarter" idx="14"/>
          </p:nvPr>
        </p:nvSpPr>
        <p:spPr/>
        <p:txBody>
          <a:bodyPr/>
          <a:lstStyle/>
          <a:p>
            <a:r>
              <a:rPr lang="en-US"/>
              <a:t>08/01/2021 - 08/07/2021</a:t>
            </a:r>
          </a:p>
        </p:txBody>
      </p:sp>
    </p:spTree>
    <p:extLst>
      <p:ext uri="{BB962C8B-B14F-4D97-AF65-F5344CB8AC3E}">
        <p14:creationId xmlns:p14="http://schemas.microsoft.com/office/powerpoint/2010/main" val="10530040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CE306-D1AB-4666-A842-E8C5F30C16C9}"/>
              </a:ext>
            </a:extLst>
          </p:cNvPr>
          <p:cNvSpPr>
            <a:spLocks noGrp="1"/>
          </p:cNvSpPr>
          <p:nvPr>
            <p:ph type="title"/>
          </p:nvPr>
        </p:nvSpPr>
        <p:spPr/>
        <p:txBody>
          <a:bodyPr/>
          <a:lstStyle/>
          <a:p>
            <a:r>
              <a:rPr lang="en-US"/>
              <a:t>Facebook FB - Own Posts Table w. Custom I-Rate (Insights) | SCS Dairy MY - 7 of 8</a:t>
            </a:r>
          </a:p>
        </p:txBody>
      </p:sp>
      <p:graphicFrame>
        <p:nvGraphicFramePr>
          <p:cNvPr id="5" name="Table Placeholder 4">
            <a:extLst>
              <a:ext uri="{FF2B5EF4-FFF2-40B4-BE49-F238E27FC236}">
                <a16:creationId xmlns:a16="http://schemas.microsoft.com/office/drawing/2014/main" id="{FF3BEDB8-860F-4038-BB58-89FBAE657358}"/>
              </a:ext>
            </a:extLst>
          </p:cNvPr>
          <p:cNvGraphicFramePr>
            <a:graphicFrameLocks noGrp="1"/>
          </p:cNvGraphicFramePr>
          <p:nvPr>
            <p:ph type="tbl" sz="quarter" idx="13"/>
            <p:extLst>
              <p:ext uri="{D42A27DB-BD31-4B8C-83A1-F6EECF244321}">
                <p14:modId xmlns:p14="http://schemas.microsoft.com/office/powerpoint/2010/main" val="1281432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568658923"/>
                    </a:ext>
                  </a:extLst>
                </a:gridCol>
                <a:gridCol w="740664">
                  <a:extLst>
                    <a:ext uri="{9D8B030D-6E8A-4147-A177-3AD203B41FA5}">
                      <a16:colId xmlns:a16="http://schemas.microsoft.com/office/drawing/2014/main" val="1934205617"/>
                    </a:ext>
                  </a:extLst>
                </a:gridCol>
                <a:gridCol w="740664">
                  <a:extLst>
                    <a:ext uri="{9D8B030D-6E8A-4147-A177-3AD203B41FA5}">
                      <a16:colId xmlns:a16="http://schemas.microsoft.com/office/drawing/2014/main" val="1323878628"/>
                    </a:ext>
                  </a:extLst>
                </a:gridCol>
                <a:gridCol w="576072">
                  <a:extLst>
                    <a:ext uri="{9D8B030D-6E8A-4147-A177-3AD203B41FA5}">
                      <a16:colId xmlns:a16="http://schemas.microsoft.com/office/drawing/2014/main" val="3546934630"/>
                    </a:ext>
                  </a:extLst>
                </a:gridCol>
                <a:gridCol w="576072">
                  <a:extLst>
                    <a:ext uri="{9D8B030D-6E8A-4147-A177-3AD203B41FA5}">
                      <a16:colId xmlns:a16="http://schemas.microsoft.com/office/drawing/2014/main" val="2511551629"/>
                    </a:ext>
                  </a:extLst>
                </a:gridCol>
                <a:gridCol w="493776">
                  <a:extLst>
                    <a:ext uri="{9D8B030D-6E8A-4147-A177-3AD203B41FA5}">
                      <a16:colId xmlns:a16="http://schemas.microsoft.com/office/drawing/2014/main" val="2598860363"/>
                    </a:ext>
                  </a:extLst>
                </a:gridCol>
                <a:gridCol w="576072">
                  <a:extLst>
                    <a:ext uri="{9D8B030D-6E8A-4147-A177-3AD203B41FA5}">
                      <a16:colId xmlns:a16="http://schemas.microsoft.com/office/drawing/2014/main" val="368462112"/>
                    </a:ext>
                  </a:extLst>
                </a:gridCol>
                <a:gridCol w="576072">
                  <a:extLst>
                    <a:ext uri="{9D8B030D-6E8A-4147-A177-3AD203B41FA5}">
                      <a16:colId xmlns:a16="http://schemas.microsoft.com/office/drawing/2014/main" val="2701164921"/>
                    </a:ext>
                  </a:extLst>
                </a:gridCol>
                <a:gridCol w="576072">
                  <a:extLst>
                    <a:ext uri="{9D8B030D-6E8A-4147-A177-3AD203B41FA5}">
                      <a16:colId xmlns:a16="http://schemas.microsoft.com/office/drawing/2014/main" val="1587512013"/>
                    </a:ext>
                  </a:extLst>
                </a:gridCol>
                <a:gridCol w="576072">
                  <a:extLst>
                    <a:ext uri="{9D8B030D-6E8A-4147-A177-3AD203B41FA5}">
                      <a16:colId xmlns:a16="http://schemas.microsoft.com/office/drawing/2014/main" val="4092776870"/>
                    </a:ext>
                  </a:extLst>
                </a:gridCol>
                <a:gridCol w="576072">
                  <a:extLst>
                    <a:ext uri="{9D8B030D-6E8A-4147-A177-3AD203B41FA5}">
                      <a16:colId xmlns:a16="http://schemas.microsoft.com/office/drawing/2014/main" val="96405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039839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- 2021-08-01 17:03:36</a:t>
                      </a:r>
                      <a:r>
                        <a:rPr kumimoji="0" lang="en-US" sz="1000" b="0" i="0" u="none" strike="noStrike" kern="1200" cap="none" spc="0" normalizeH="0" baseline="0" noProof="0">
                          <a:ln>
                            <a:noFill/>
                          </a:ln>
                          <a:solidFill>
                            <a:prstClr val="black"/>
                          </a:solidFill>
                          <a:effectLst/>
                          <a:uLnTx/>
                          <a:uFillTx/>
                          <a:latin typeface="+mn-lt"/>
                          <a:ea typeface="+mn-ea"/>
                          <a:cs typeface="+mn-cs"/>
                        </a:rPr>
                        <a:t>
 Do you know what makes SCS Butter special? It is double churned which gives it that smooth, creamy texture and delicious taste you all know and love.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extLst>
                  <a:ext uri="{0D108BD9-81ED-4DB2-BD59-A6C34878D82A}">
                    <a16:rowId xmlns:a16="http://schemas.microsoft.com/office/drawing/2014/main" val="3293445957"/>
                  </a:ext>
                </a:extLst>
              </a:tr>
            </a:tbl>
          </a:graphicData>
        </a:graphic>
      </p:graphicFrame>
      <p:sp>
        <p:nvSpPr>
          <p:cNvPr id="4" name="Text Placeholder 3">
            <a:extLst>
              <a:ext uri="{FF2B5EF4-FFF2-40B4-BE49-F238E27FC236}">
                <a16:creationId xmlns:a16="http://schemas.microsoft.com/office/drawing/2014/main" id="{C57C1AEB-AE0E-4511-B9DF-AF94D3E253E5}"/>
              </a:ext>
            </a:extLst>
          </p:cNvPr>
          <p:cNvSpPr>
            <a:spLocks noGrp="1"/>
          </p:cNvSpPr>
          <p:nvPr>
            <p:ph type="body" sz="quarter" idx="14"/>
          </p:nvPr>
        </p:nvSpPr>
        <p:spPr/>
        <p:txBody>
          <a:bodyPr/>
          <a:lstStyle/>
          <a:p>
            <a:r>
              <a:rPr lang="en-US"/>
              <a:t>08/01/2021 - 08/07/2021</a:t>
            </a:r>
          </a:p>
        </p:txBody>
      </p:sp>
    </p:spTree>
    <p:extLst>
      <p:ext uri="{BB962C8B-B14F-4D97-AF65-F5344CB8AC3E}">
        <p14:creationId xmlns:p14="http://schemas.microsoft.com/office/powerpoint/2010/main" val="29114924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86361-2C0F-4785-A9A9-909A2714FE9C}"/>
              </a:ext>
            </a:extLst>
          </p:cNvPr>
          <p:cNvSpPr>
            <a:spLocks noGrp="1"/>
          </p:cNvSpPr>
          <p:nvPr>
            <p:ph type="title"/>
          </p:nvPr>
        </p:nvSpPr>
        <p:spPr/>
        <p:txBody>
          <a:bodyPr/>
          <a:lstStyle/>
          <a:p>
            <a:r>
              <a:rPr lang="en-US"/>
              <a:t>Facebook FB - Own Posts Table w. Custom I-Rate (Insights) | SCS Dairy MY - 8 of 8</a:t>
            </a:r>
          </a:p>
        </p:txBody>
      </p:sp>
      <p:graphicFrame>
        <p:nvGraphicFramePr>
          <p:cNvPr id="5" name="Table Placeholder 4">
            <a:extLst>
              <a:ext uri="{FF2B5EF4-FFF2-40B4-BE49-F238E27FC236}">
                <a16:creationId xmlns:a16="http://schemas.microsoft.com/office/drawing/2014/main" id="{7D4E2AAD-556C-4EA0-B31F-9429C1EF5D1F}"/>
              </a:ext>
            </a:extLst>
          </p:cNvPr>
          <p:cNvGraphicFramePr>
            <a:graphicFrameLocks noGrp="1"/>
          </p:cNvGraphicFramePr>
          <p:nvPr>
            <p:ph type="tbl" sz="quarter" idx="13"/>
            <p:extLst>
              <p:ext uri="{D42A27DB-BD31-4B8C-83A1-F6EECF244321}">
                <p14:modId xmlns:p14="http://schemas.microsoft.com/office/powerpoint/2010/main" val="2025778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286292385"/>
                    </a:ext>
                  </a:extLst>
                </a:gridCol>
                <a:gridCol w="740664">
                  <a:extLst>
                    <a:ext uri="{9D8B030D-6E8A-4147-A177-3AD203B41FA5}">
                      <a16:colId xmlns:a16="http://schemas.microsoft.com/office/drawing/2014/main" val="2372549776"/>
                    </a:ext>
                  </a:extLst>
                </a:gridCol>
                <a:gridCol w="740664">
                  <a:extLst>
                    <a:ext uri="{9D8B030D-6E8A-4147-A177-3AD203B41FA5}">
                      <a16:colId xmlns:a16="http://schemas.microsoft.com/office/drawing/2014/main" val="1726584300"/>
                    </a:ext>
                  </a:extLst>
                </a:gridCol>
                <a:gridCol w="576072">
                  <a:extLst>
                    <a:ext uri="{9D8B030D-6E8A-4147-A177-3AD203B41FA5}">
                      <a16:colId xmlns:a16="http://schemas.microsoft.com/office/drawing/2014/main" val="2576144910"/>
                    </a:ext>
                  </a:extLst>
                </a:gridCol>
                <a:gridCol w="576072">
                  <a:extLst>
                    <a:ext uri="{9D8B030D-6E8A-4147-A177-3AD203B41FA5}">
                      <a16:colId xmlns:a16="http://schemas.microsoft.com/office/drawing/2014/main" val="650960177"/>
                    </a:ext>
                  </a:extLst>
                </a:gridCol>
                <a:gridCol w="493776">
                  <a:extLst>
                    <a:ext uri="{9D8B030D-6E8A-4147-A177-3AD203B41FA5}">
                      <a16:colId xmlns:a16="http://schemas.microsoft.com/office/drawing/2014/main" val="1800870812"/>
                    </a:ext>
                  </a:extLst>
                </a:gridCol>
                <a:gridCol w="576072">
                  <a:extLst>
                    <a:ext uri="{9D8B030D-6E8A-4147-A177-3AD203B41FA5}">
                      <a16:colId xmlns:a16="http://schemas.microsoft.com/office/drawing/2014/main" val="1516611480"/>
                    </a:ext>
                  </a:extLst>
                </a:gridCol>
                <a:gridCol w="576072">
                  <a:extLst>
                    <a:ext uri="{9D8B030D-6E8A-4147-A177-3AD203B41FA5}">
                      <a16:colId xmlns:a16="http://schemas.microsoft.com/office/drawing/2014/main" val="1818289019"/>
                    </a:ext>
                  </a:extLst>
                </a:gridCol>
                <a:gridCol w="576072">
                  <a:extLst>
                    <a:ext uri="{9D8B030D-6E8A-4147-A177-3AD203B41FA5}">
                      <a16:colId xmlns:a16="http://schemas.microsoft.com/office/drawing/2014/main" val="1528567737"/>
                    </a:ext>
                  </a:extLst>
                </a:gridCol>
                <a:gridCol w="576072">
                  <a:extLst>
                    <a:ext uri="{9D8B030D-6E8A-4147-A177-3AD203B41FA5}">
                      <a16:colId xmlns:a16="http://schemas.microsoft.com/office/drawing/2014/main" val="3627481311"/>
                    </a:ext>
                  </a:extLst>
                </a:gridCol>
                <a:gridCol w="576072">
                  <a:extLst>
                    <a:ext uri="{9D8B030D-6E8A-4147-A177-3AD203B41FA5}">
                      <a16:colId xmlns:a16="http://schemas.microsoft.com/office/drawing/2014/main" val="509701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606062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- 2021-08-01 12:04:46</a:t>
                      </a:r>
                      <a:r>
                        <a:rPr kumimoji="0" lang="en-US" sz="1000" b="0" i="0" u="none" strike="noStrike" kern="1200" cap="none" spc="0" normalizeH="0" baseline="0" noProof="0">
                          <a:ln>
                            <a:noFill/>
                          </a:ln>
                          <a:solidFill>
                            <a:prstClr val="black"/>
                          </a:solidFill>
                          <a:effectLst/>
                          <a:uLnTx/>
                          <a:uFillTx/>
                          <a:latin typeface="+mn-lt"/>
                          <a:ea typeface="+mn-ea"/>
                          <a:cs typeface="+mn-cs"/>
                        </a:rPr>
                        <a:t>
 [#SCSBakingAmbassador] Are you a baker at heart and think you have what it takes to become a Baking Ambassador for SCS? Or if you have any baker friends then tag them here! 
If yes, then join our contest and be crowned as SCS Baking Ambassador! All you have to do is:
1. Like SCS Dairy Malaysia Facebook page.
2. Share with us why you like baking and how long you’ve been baking for in the comments section below.
3. Also tell us why baking with SCS Butter enhances your baking experience.
Criteria
1. Be a SCS product user and a baking enthusiast with baking experience (No limitation to the duration of baking experience).
2. Willing to be featured on SCS social media channels and be able to provide 3 photos of your bakes for verification purposes if selected as a winner.
10 winners to be selected! 
Contests ends on 31st August 2021, 11:59pm.
#SCSBrandAmbassador #ButterIsBetter #SCSDairyMY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extLst>
                  <a:ext uri="{0D108BD9-81ED-4DB2-BD59-A6C34878D82A}">
                    <a16:rowId xmlns:a16="http://schemas.microsoft.com/office/drawing/2014/main" val="1596607758"/>
                  </a:ext>
                </a:extLst>
              </a:tr>
            </a:tbl>
          </a:graphicData>
        </a:graphic>
      </p:graphicFrame>
      <p:sp>
        <p:nvSpPr>
          <p:cNvPr id="4" name="Text Placeholder 3">
            <a:extLst>
              <a:ext uri="{FF2B5EF4-FFF2-40B4-BE49-F238E27FC236}">
                <a16:creationId xmlns:a16="http://schemas.microsoft.com/office/drawing/2014/main" id="{01730699-92F3-4FB5-8833-384F0BE8F889}"/>
              </a:ext>
            </a:extLst>
          </p:cNvPr>
          <p:cNvSpPr>
            <a:spLocks noGrp="1"/>
          </p:cNvSpPr>
          <p:nvPr>
            <p:ph type="body" sz="quarter" idx="14"/>
          </p:nvPr>
        </p:nvSpPr>
        <p:spPr/>
        <p:txBody>
          <a:bodyPr/>
          <a:lstStyle/>
          <a:p>
            <a:r>
              <a:rPr lang="en-US"/>
              <a:t>08/01/2021 - 08/07/2021</a:t>
            </a:r>
          </a:p>
        </p:txBody>
      </p:sp>
    </p:spTree>
    <p:extLst>
      <p:ext uri="{BB962C8B-B14F-4D97-AF65-F5344CB8AC3E}">
        <p14:creationId xmlns:p14="http://schemas.microsoft.com/office/powerpoint/2010/main" val="21720053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478</Words>
  <Application>Microsoft Office PowerPoint</Application>
  <PresentationFormat>On-screen Show (4:3)</PresentationFormat>
  <Paragraphs>183</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quintly_template</vt:lpstr>
      <vt:lpstr>Posts with I-Rate</vt:lpstr>
      <vt:lpstr>Facebook FB - Own Posts Table w. Custom I-Rate (Insights) | SCS Dairy MY - 1 of 8</vt:lpstr>
      <vt:lpstr>Facebook FB - Own Posts Table w. Custom I-Rate (Insights) | SCS Dairy MY - 2 of 8</vt:lpstr>
      <vt:lpstr>Facebook FB - Own Posts Table w. Custom I-Rate (Insights) | SCS Dairy MY - 3 of 8</vt:lpstr>
      <vt:lpstr>Facebook FB - Own Posts Table w. Custom I-Rate (Insights) | SCS Dairy MY - 4 of 8</vt:lpstr>
      <vt:lpstr>Facebook FB - Own Posts Table w. Custom I-Rate (Insights) | SCS Dairy MY - 5 of 8</vt:lpstr>
      <vt:lpstr>Facebook FB - Own Posts Table w. Custom I-Rate (Insights) | SCS Dairy MY - 6 of 8</vt:lpstr>
      <vt:lpstr>Facebook FB - Own Posts Table w. Custom I-Rate (Insights) | SCS Dairy MY - 7 of 8</vt:lpstr>
      <vt:lpstr>Facebook FB - Own Posts Table w. Custom I-Rate (Insights) | SCS Dairy MY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Posts with I-Rate</dc:title>
  <dc:creator>Frederik Peiniger</dc:creator>
  <cp:lastModifiedBy>Frederik Peiniger</cp:lastModifiedBy>
  <cp:revision>1</cp:revision>
  <dcterms:created xsi:type="dcterms:W3CDTF">2021-09-06T14:55:03Z</dcterms:created>
  <dcterms:modified xsi:type="dcterms:W3CDTF">2021-09-06T14:55:15Z</dcterms:modified>
</cp:coreProperties>
</file>