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Lst>
  <p:sldSz cx="9144000" cy="6858000" type="screen4x3"/>
  <p:notesSz cx="6858000" cy="9144000"/>
  <p:embeddedFontLst>
    <p:embeddedFont>
      <p:font typeface="Calibri" panose="020F0502020204030204" pitchFamily="34" charset="0"/>
      <p:regular r:id="rId26"/>
      <p:bold r:id="rId27"/>
      <p:italic r:id="rId28"/>
      <p:boldItalic r:id="rId2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9/6/2021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9/6/2021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9/6/2021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9/6/2021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9/6/2021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9/6/2021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9/6/2021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9/6/2021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9/6/2021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9/6/2021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53835E-9808-45EE-8544-EF5925CDDFE2}"/>
              </a:ext>
            </a:extLst>
          </p:cNvPr>
          <p:cNvSpPr>
            <a:spLocks noGrp="1"/>
          </p:cNvSpPr>
          <p:nvPr>
            <p:ph type="ctrTitle"/>
          </p:nvPr>
        </p:nvSpPr>
        <p:spPr/>
        <p:txBody>
          <a:bodyPr/>
          <a:lstStyle/>
          <a:p>
            <a:r>
              <a:rPr lang="en-US"/>
              <a:t>Posts with I-Rate</a:t>
            </a:r>
          </a:p>
        </p:txBody>
      </p:sp>
      <p:sp>
        <p:nvSpPr>
          <p:cNvPr id="3" name="Subtitle 2">
            <a:extLst>
              <a:ext uri="{FF2B5EF4-FFF2-40B4-BE49-F238E27FC236}">
                <a16:creationId xmlns:a16="http://schemas.microsoft.com/office/drawing/2014/main" id="{B84156DD-3E1E-4907-891B-17987FC97E15}"/>
              </a:ext>
            </a:extLst>
          </p:cNvPr>
          <p:cNvSpPr>
            <a:spLocks noGrp="1"/>
          </p:cNvSpPr>
          <p:nvPr>
            <p:ph type="subTitle" idx="1"/>
          </p:nvPr>
        </p:nvSpPr>
        <p:spPr/>
        <p:txBody>
          <a:bodyPr/>
          <a:lstStyle/>
          <a:p>
            <a:r>
              <a:rPr lang="en-US"/>
              <a:t>MOB Digital Sdn Bhd</a:t>
            </a:r>
          </a:p>
        </p:txBody>
      </p:sp>
    </p:spTree>
    <p:extLst>
      <p:ext uri="{BB962C8B-B14F-4D97-AF65-F5344CB8AC3E}">
        <p14:creationId xmlns:p14="http://schemas.microsoft.com/office/powerpoint/2010/main" val="36437300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688023-B66E-420D-8F08-DCA37C9B6B26}"/>
              </a:ext>
            </a:extLst>
          </p:cNvPr>
          <p:cNvSpPr>
            <a:spLocks noGrp="1"/>
          </p:cNvSpPr>
          <p:nvPr>
            <p:ph type="title"/>
          </p:nvPr>
        </p:nvSpPr>
        <p:spPr/>
        <p:txBody>
          <a:bodyPr/>
          <a:lstStyle/>
          <a:p>
            <a:r>
              <a:rPr lang="en-US"/>
              <a:t>Facebook FB - Own Posts Table w. Custom I-Rate (Insights) | Buttercup Malaysia - 1 of 23</a:t>
            </a:r>
          </a:p>
        </p:txBody>
      </p:sp>
      <p:graphicFrame>
        <p:nvGraphicFramePr>
          <p:cNvPr id="5" name="Table Placeholder 4">
            <a:extLst>
              <a:ext uri="{FF2B5EF4-FFF2-40B4-BE49-F238E27FC236}">
                <a16:creationId xmlns:a16="http://schemas.microsoft.com/office/drawing/2014/main" id="{36D5862B-62A1-46AC-A724-5B2F7F23DE92}"/>
              </a:ext>
            </a:extLst>
          </p:cNvPr>
          <p:cNvGraphicFramePr>
            <a:graphicFrameLocks noGrp="1"/>
          </p:cNvGraphicFramePr>
          <p:nvPr>
            <p:ph type="tbl" sz="quarter" idx="13"/>
            <p:extLst>
              <p:ext uri="{D42A27DB-BD31-4B8C-83A1-F6EECF244321}">
                <p14:modId xmlns:p14="http://schemas.microsoft.com/office/powerpoint/2010/main" val="13213348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210470410"/>
                    </a:ext>
                  </a:extLst>
                </a:gridCol>
                <a:gridCol w="740664">
                  <a:extLst>
                    <a:ext uri="{9D8B030D-6E8A-4147-A177-3AD203B41FA5}">
                      <a16:colId xmlns:a16="http://schemas.microsoft.com/office/drawing/2014/main" val="1733634202"/>
                    </a:ext>
                  </a:extLst>
                </a:gridCol>
                <a:gridCol w="740664">
                  <a:extLst>
                    <a:ext uri="{9D8B030D-6E8A-4147-A177-3AD203B41FA5}">
                      <a16:colId xmlns:a16="http://schemas.microsoft.com/office/drawing/2014/main" val="1633060887"/>
                    </a:ext>
                  </a:extLst>
                </a:gridCol>
                <a:gridCol w="576072">
                  <a:extLst>
                    <a:ext uri="{9D8B030D-6E8A-4147-A177-3AD203B41FA5}">
                      <a16:colId xmlns:a16="http://schemas.microsoft.com/office/drawing/2014/main" val="294663083"/>
                    </a:ext>
                  </a:extLst>
                </a:gridCol>
                <a:gridCol w="576072">
                  <a:extLst>
                    <a:ext uri="{9D8B030D-6E8A-4147-A177-3AD203B41FA5}">
                      <a16:colId xmlns:a16="http://schemas.microsoft.com/office/drawing/2014/main" val="2845833250"/>
                    </a:ext>
                  </a:extLst>
                </a:gridCol>
                <a:gridCol w="493776">
                  <a:extLst>
                    <a:ext uri="{9D8B030D-6E8A-4147-A177-3AD203B41FA5}">
                      <a16:colId xmlns:a16="http://schemas.microsoft.com/office/drawing/2014/main" val="48980614"/>
                    </a:ext>
                  </a:extLst>
                </a:gridCol>
                <a:gridCol w="576072">
                  <a:extLst>
                    <a:ext uri="{9D8B030D-6E8A-4147-A177-3AD203B41FA5}">
                      <a16:colId xmlns:a16="http://schemas.microsoft.com/office/drawing/2014/main" val="1073691740"/>
                    </a:ext>
                  </a:extLst>
                </a:gridCol>
                <a:gridCol w="576072">
                  <a:extLst>
                    <a:ext uri="{9D8B030D-6E8A-4147-A177-3AD203B41FA5}">
                      <a16:colId xmlns:a16="http://schemas.microsoft.com/office/drawing/2014/main" val="552159918"/>
                    </a:ext>
                  </a:extLst>
                </a:gridCol>
                <a:gridCol w="576072">
                  <a:extLst>
                    <a:ext uri="{9D8B030D-6E8A-4147-A177-3AD203B41FA5}">
                      <a16:colId xmlns:a16="http://schemas.microsoft.com/office/drawing/2014/main" val="1515370591"/>
                    </a:ext>
                  </a:extLst>
                </a:gridCol>
                <a:gridCol w="576072">
                  <a:extLst>
                    <a:ext uri="{9D8B030D-6E8A-4147-A177-3AD203B41FA5}">
                      <a16:colId xmlns:a16="http://schemas.microsoft.com/office/drawing/2014/main" val="1551268819"/>
                    </a:ext>
                  </a:extLst>
                </a:gridCol>
                <a:gridCol w="576072">
                  <a:extLst>
                    <a:ext uri="{9D8B030D-6E8A-4147-A177-3AD203B41FA5}">
                      <a16:colId xmlns:a16="http://schemas.microsoft.com/office/drawing/2014/main" val="31910120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11796095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- 2021-08-31 00:00:21</a:t>
                      </a:r>
                      <a:r>
                        <a:rPr kumimoji="0" lang="en-US" sz="1000" b="0" i="0" u="none" strike="noStrike" kern="1200" cap="none" spc="0" normalizeH="0" baseline="0" noProof="0">
                          <a:ln>
                            <a:noFill/>
                          </a:ln>
                          <a:solidFill>
                            <a:prstClr val="black"/>
                          </a:solidFill>
                          <a:effectLst/>
                          <a:uLnTx/>
                          <a:uFillTx/>
                          <a:latin typeface="+mn-lt"/>
                          <a:ea typeface="+mn-ea"/>
                          <a:cs typeface="+mn-cs"/>
                        </a:rPr>
                        <a:t>
 SELAMAT HARI MERDEKA! 
Sudah 64 tahun sejak Merdeka yang pertama, terima kasih kepada pejuang-pejuang yang telah berkorban demi negara!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extLst>
                  <a:ext uri="{0D108BD9-81ED-4DB2-BD59-A6C34878D82A}">
                    <a16:rowId xmlns:a16="http://schemas.microsoft.com/office/drawing/2014/main" val="1732532052"/>
                  </a:ext>
                </a:extLst>
              </a:tr>
            </a:tbl>
          </a:graphicData>
        </a:graphic>
      </p:graphicFrame>
      <p:sp>
        <p:nvSpPr>
          <p:cNvPr id="4" name="Text Placeholder 3">
            <a:extLst>
              <a:ext uri="{FF2B5EF4-FFF2-40B4-BE49-F238E27FC236}">
                <a16:creationId xmlns:a16="http://schemas.microsoft.com/office/drawing/2014/main" id="{3D6C9AED-3030-4B44-9A4C-F732CB484BB3}"/>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20226202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FC14F7-ABCF-4BA2-913F-712921C06FB6}"/>
              </a:ext>
            </a:extLst>
          </p:cNvPr>
          <p:cNvSpPr>
            <a:spLocks noGrp="1"/>
          </p:cNvSpPr>
          <p:nvPr>
            <p:ph type="title"/>
          </p:nvPr>
        </p:nvSpPr>
        <p:spPr/>
        <p:txBody>
          <a:bodyPr/>
          <a:lstStyle/>
          <a:p>
            <a:r>
              <a:rPr lang="en-US"/>
              <a:t>Facebook FB - Own Posts Table w. Custom I-Rate (Insights) | Buttercup Malaysia - 2 of 23</a:t>
            </a:r>
          </a:p>
        </p:txBody>
      </p:sp>
      <p:graphicFrame>
        <p:nvGraphicFramePr>
          <p:cNvPr id="5" name="Table Placeholder 4">
            <a:extLst>
              <a:ext uri="{FF2B5EF4-FFF2-40B4-BE49-F238E27FC236}">
                <a16:creationId xmlns:a16="http://schemas.microsoft.com/office/drawing/2014/main" id="{A3E2FACF-F154-4198-8D50-E1792616A49E}"/>
              </a:ext>
            </a:extLst>
          </p:cNvPr>
          <p:cNvGraphicFramePr>
            <a:graphicFrameLocks noGrp="1"/>
          </p:cNvGraphicFramePr>
          <p:nvPr>
            <p:ph type="tbl" sz="quarter" idx="13"/>
            <p:extLst>
              <p:ext uri="{D42A27DB-BD31-4B8C-83A1-F6EECF244321}">
                <p14:modId xmlns:p14="http://schemas.microsoft.com/office/powerpoint/2010/main" val="23444142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464751260"/>
                    </a:ext>
                  </a:extLst>
                </a:gridCol>
                <a:gridCol w="740664">
                  <a:extLst>
                    <a:ext uri="{9D8B030D-6E8A-4147-A177-3AD203B41FA5}">
                      <a16:colId xmlns:a16="http://schemas.microsoft.com/office/drawing/2014/main" val="4123367797"/>
                    </a:ext>
                  </a:extLst>
                </a:gridCol>
                <a:gridCol w="740664">
                  <a:extLst>
                    <a:ext uri="{9D8B030D-6E8A-4147-A177-3AD203B41FA5}">
                      <a16:colId xmlns:a16="http://schemas.microsoft.com/office/drawing/2014/main" val="2277505286"/>
                    </a:ext>
                  </a:extLst>
                </a:gridCol>
                <a:gridCol w="576072">
                  <a:extLst>
                    <a:ext uri="{9D8B030D-6E8A-4147-A177-3AD203B41FA5}">
                      <a16:colId xmlns:a16="http://schemas.microsoft.com/office/drawing/2014/main" val="2666858066"/>
                    </a:ext>
                  </a:extLst>
                </a:gridCol>
                <a:gridCol w="576072">
                  <a:extLst>
                    <a:ext uri="{9D8B030D-6E8A-4147-A177-3AD203B41FA5}">
                      <a16:colId xmlns:a16="http://schemas.microsoft.com/office/drawing/2014/main" val="459004451"/>
                    </a:ext>
                  </a:extLst>
                </a:gridCol>
                <a:gridCol w="493776">
                  <a:extLst>
                    <a:ext uri="{9D8B030D-6E8A-4147-A177-3AD203B41FA5}">
                      <a16:colId xmlns:a16="http://schemas.microsoft.com/office/drawing/2014/main" val="1164239156"/>
                    </a:ext>
                  </a:extLst>
                </a:gridCol>
                <a:gridCol w="576072">
                  <a:extLst>
                    <a:ext uri="{9D8B030D-6E8A-4147-A177-3AD203B41FA5}">
                      <a16:colId xmlns:a16="http://schemas.microsoft.com/office/drawing/2014/main" val="3857215189"/>
                    </a:ext>
                  </a:extLst>
                </a:gridCol>
                <a:gridCol w="576072">
                  <a:extLst>
                    <a:ext uri="{9D8B030D-6E8A-4147-A177-3AD203B41FA5}">
                      <a16:colId xmlns:a16="http://schemas.microsoft.com/office/drawing/2014/main" val="1911138038"/>
                    </a:ext>
                  </a:extLst>
                </a:gridCol>
                <a:gridCol w="576072">
                  <a:extLst>
                    <a:ext uri="{9D8B030D-6E8A-4147-A177-3AD203B41FA5}">
                      <a16:colId xmlns:a16="http://schemas.microsoft.com/office/drawing/2014/main" val="1379947301"/>
                    </a:ext>
                  </a:extLst>
                </a:gridCol>
                <a:gridCol w="576072">
                  <a:extLst>
                    <a:ext uri="{9D8B030D-6E8A-4147-A177-3AD203B41FA5}">
                      <a16:colId xmlns:a16="http://schemas.microsoft.com/office/drawing/2014/main" val="1706215711"/>
                    </a:ext>
                  </a:extLst>
                </a:gridCol>
                <a:gridCol w="576072">
                  <a:extLst>
                    <a:ext uri="{9D8B030D-6E8A-4147-A177-3AD203B41FA5}">
                      <a16:colId xmlns:a16="http://schemas.microsoft.com/office/drawing/2014/main" val="24668343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1642302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- 2021-08-30 10:00:14</a:t>
                      </a:r>
                      <a:r>
                        <a:rPr kumimoji="0" lang="en-US" sz="1000" b="0" i="0" u="none" strike="noStrike" kern="1200" cap="none" spc="0" normalizeH="0" baseline="0" noProof="0">
                          <a:ln>
                            <a:noFill/>
                          </a:ln>
                          <a:solidFill>
                            <a:prstClr val="black"/>
                          </a:solidFill>
                          <a:effectLst/>
                          <a:uLnTx/>
                          <a:uFillTx/>
                          <a:latin typeface="+mn-lt"/>
                          <a:ea typeface="+mn-ea"/>
                          <a:cs typeface="+mn-cs"/>
                        </a:rPr>
                        <a:t>
 #PeraduanButtercup: Tandakan senarai keinginan anda berdasarkan gambar ini dan beritahu Buttercup mengapa? 
Sertai sekarang dan anda akan memenangi hadiah menarik daripada Buttercup! 
Anda hanya perlu ikuti langkah mudah ini:
1. Tandakan senarai keinginan anda berdasarkan gambar ini, beritahu Buttercup mengapa dan berikan jawapan di ruangan komen.
2. LIKE Facebook Buttercup dan SHARE peraduan ini.
3. Tag 5 rakan-rakan anda! 
Jangan lepaskan peluang anda untuk menjadi pemenang yang bertuah hari ini! 
Peraduan tamat pada: 10 September 2021, 11.59pm. 
#SeronokDenganButtercup #ButtercupMy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extLst>
                  <a:ext uri="{0D108BD9-81ED-4DB2-BD59-A6C34878D82A}">
                    <a16:rowId xmlns:a16="http://schemas.microsoft.com/office/drawing/2014/main" val="3615324372"/>
                  </a:ext>
                </a:extLst>
              </a:tr>
            </a:tbl>
          </a:graphicData>
        </a:graphic>
      </p:graphicFrame>
      <p:sp>
        <p:nvSpPr>
          <p:cNvPr id="4" name="Text Placeholder 3">
            <a:extLst>
              <a:ext uri="{FF2B5EF4-FFF2-40B4-BE49-F238E27FC236}">
                <a16:creationId xmlns:a16="http://schemas.microsoft.com/office/drawing/2014/main" id="{6DCAEC7D-B946-43DF-9F0C-01D15AA17841}"/>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18141363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A57ABF-C58A-4DEA-9D6E-60ACECBF02C9}"/>
              </a:ext>
            </a:extLst>
          </p:cNvPr>
          <p:cNvSpPr>
            <a:spLocks noGrp="1"/>
          </p:cNvSpPr>
          <p:nvPr>
            <p:ph type="title"/>
          </p:nvPr>
        </p:nvSpPr>
        <p:spPr/>
        <p:txBody>
          <a:bodyPr/>
          <a:lstStyle/>
          <a:p>
            <a:r>
              <a:rPr lang="en-US"/>
              <a:t>Facebook FB - Own Posts Table w. Custom I-Rate (Insights) | Buttercup Malaysia - 3 of 23</a:t>
            </a:r>
          </a:p>
        </p:txBody>
      </p:sp>
      <p:graphicFrame>
        <p:nvGraphicFramePr>
          <p:cNvPr id="5" name="Table Placeholder 4">
            <a:extLst>
              <a:ext uri="{FF2B5EF4-FFF2-40B4-BE49-F238E27FC236}">
                <a16:creationId xmlns:a16="http://schemas.microsoft.com/office/drawing/2014/main" id="{457FB663-75D5-47C7-AE3F-BE33C5276C17}"/>
              </a:ext>
            </a:extLst>
          </p:cNvPr>
          <p:cNvGraphicFramePr>
            <a:graphicFrameLocks noGrp="1"/>
          </p:cNvGraphicFramePr>
          <p:nvPr>
            <p:ph type="tbl" sz="quarter" idx="13"/>
            <p:extLst>
              <p:ext uri="{D42A27DB-BD31-4B8C-83A1-F6EECF244321}">
                <p14:modId xmlns:p14="http://schemas.microsoft.com/office/powerpoint/2010/main" val="3434945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197216319"/>
                    </a:ext>
                  </a:extLst>
                </a:gridCol>
                <a:gridCol w="740664">
                  <a:extLst>
                    <a:ext uri="{9D8B030D-6E8A-4147-A177-3AD203B41FA5}">
                      <a16:colId xmlns:a16="http://schemas.microsoft.com/office/drawing/2014/main" val="3939738763"/>
                    </a:ext>
                  </a:extLst>
                </a:gridCol>
                <a:gridCol w="740664">
                  <a:extLst>
                    <a:ext uri="{9D8B030D-6E8A-4147-A177-3AD203B41FA5}">
                      <a16:colId xmlns:a16="http://schemas.microsoft.com/office/drawing/2014/main" val="629861928"/>
                    </a:ext>
                  </a:extLst>
                </a:gridCol>
                <a:gridCol w="576072">
                  <a:extLst>
                    <a:ext uri="{9D8B030D-6E8A-4147-A177-3AD203B41FA5}">
                      <a16:colId xmlns:a16="http://schemas.microsoft.com/office/drawing/2014/main" val="1858974647"/>
                    </a:ext>
                  </a:extLst>
                </a:gridCol>
                <a:gridCol w="576072">
                  <a:extLst>
                    <a:ext uri="{9D8B030D-6E8A-4147-A177-3AD203B41FA5}">
                      <a16:colId xmlns:a16="http://schemas.microsoft.com/office/drawing/2014/main" val="3818678013"/>
                    </a:ext>
                  </a:extLst>
                </a:gridCol>
                <a:gridCol w="493776">
                  <a:extLst>
                    <a:ext uri="{9D8B030D-6E8A-4147-A177-3AD203B41FA5}">
                      <a16:colId xmlns:a16="http://schemas.microsoft.com/office/drawing/2014/main" val="1525545597"/>
                    </a:ext>
                  </a:extLst>
                </a:gridCol>
                <a:gridCol w="576072">
                  <a:extLst>
                    <a:ext uri="{9D8B030D-6E8A-4147-A177-3AD203B41FA5}">
                      <a16:colId xmlns:a16="http://schemas.microsoft.com/office/drawing/2014/main" val="1050549917"/>
                    </a:ext>
                  </a:extLst>
                </a:gridCol>
                <a:gridCol w="576072">
                  <a:extLst>
                    <a:ext uri="{9D8B030D-6E8A-4147-A177-3AD203B41FA5}">
                      <a16:colId xmlns:a16="http://schemas.microsoft.com/office/drawing/2014/main" val="2482693543"/>
                    </a:ext>
                  </a:extLst>
                </a:gridCol>
                <a:gridCol w="576072">
                  <a:extLst>
                    <a:ext uri="{9D8B030D-6E8A-4147-A177-3AD203B41FA5}">
                      <a16:colId xmlns:a16="http://schemas.microsoft.com/office/drawing/2014/main" val="2969764530"/>
                    </a:ext>
                  </a:extLst>
                </a:gridCol>
                <a:gridCol w="576072">
                  <a:extLst>
                    <a:ext uri="{9D8B030D-6E8A-4147-A177-3AD203B41FA5}">
                      <a16:colId xmlns:a16="http://schemas.microsoft.com/office/drawing/2014/main" val="2372825391"/>
                    </a:ext>
                  </a:extLst>
                </a:gridCol>
                <a:gridCol w="576072">
                  <a:extLst>
                    <a:ext uri="{9D8B030D-6E8A-4147-A177-3AD203B41FA5}">
                      <a16:colId xmlns:a16="http://schemas.microsoft.com/office/drawing/2014/main" val="25322914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20465060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- 2021-08-28 11:00:01</a:t>
                      </a:r>
                      <a:r>
                        <a:rPr kumimoji="0" lang="en-US" sz="1000" b="0" i="0" u="none" strike="noStrike" kern="1200" cap="none" spc="0" normalizeH="0" baseline="0" noProof="0">
                          <a:ln>
                            <a:noFill/>
                          </a:ln>
                          <a:solidFill>
                            <a:prstClr val="black"/>
                          </a:solidFill>
                          <a:effectLst/>
                          <a:uLnTx/>
                          <a:uFillTx/>
                          <a:latin typeface="+mn-lt"/>
                          <a:ea typeface="+mn-ea"/>
                          <a:cs typeface="+mn-cs"/>
                        </a:rPr>
                        <a:t>
 Jom kenali soda bikarbonat dan serbuk penaik dengan lebih lanjut! 
Soda bikarbonat adalah bahan bersifat alkali yang digunakan untuk mengembangkan adunan. Ia diaktifkan apabila dicampur dengan bahan bersifat asidik seperti jus lemon akan membuatkan doh kembang, ringan dan gebu. Disebabkan itulah, resipi yang menggunakan soda bikarbonat kebanyakkannya turut memerlukan perahan lemon, krim tartar atau susu masam yang bersifat asidik.
Serbuk penaik pula mempunyai campuran asid, alkali dan tepung. Bila diadun dengan bahan yang lembap, ia akan menghasilkan gas yang membantu kek dan kuih untuk kembang, lembut dan gebu. Oleh itu, anda tidak perlu lagi menggunakan bahan yang bersifat asidik seperti perahan lemon di dalam adunan anda. 
Sumber: https://murai.my/2020/88307/anda-keliru-ini-perbezaan-baking-soda-dan-baking-powder-yang-ramai-tidak-tahu/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a:t>
                      </a:r>
                    </a:p>
                  </a:txBody>
                  <a:tcPr/>
                </a:tc>
                <a:extLst>
                  <a:ext uri="{0D108BD9-81ED-4DB2-BD59-A6C34878D82A}">
                    <a16:rowId xmlns:a16="http://schemas.microsoft.com/office/drawing/2014/main" val="2061392736"/>
                  </a:ext>
                </a:extLst>
              </a:tr>
            </a:tbl>
          </a:graphicData>
        </a:graphic>
      </p:graphicFrame>
      <p:sp>
        <p:nvSpPr>
          <p:cNvPr id="4" name="Text Placeholder 3">
            <a:extLst>
              <a:ext uri="{FF2B5EF4-FFF2-40B4-BE49-F238E27FC236}">
                <a16:creationId xmlns:a16="http://schemas.microsoft.com/office/drawing/2014/main" id="{174EB916-8BBD-431C-88CA-93CC0E2F1BD3}"/>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33260662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C52E1F-2365-4A46-B144-A0D1B7E236E0}"/>
              </a:ext>
            </a:extLst>
          </p:cNvPr>
          <p:cNvSpPr>
            <a:spLocks noGrp="1"/>
          </p:cNvSpPr>
          <p:nvPr>
            <p:ph type="title"/>
          </p:nvPr>
        </p:nvSpPr>
        <p:spPr/>
        <p:txBody>
          <a:bodyPr/>
          <a:lstStyle/>
          <a:p>
            <a:r>
              <a:rPr lang="en-US"/>
              <a:t>Facebook FB - Own Posts Table w. Custom I-Rate (Insights) | Buttercup Malaysia - 4 of 23</a:t>
            </a:r>
          </a:p>
        </p:txBody>
      </p:sp>
      <p:graphicFrame>
        <p:nvGraphicFramePr>
          <p:cNvPr id="5" name="Table Placeholder 4">
            <a:extLst>
              <a:ext uri="{FF2B5EF4-FFF2-40B4-BE49-F238E27FC236}">
                <a16:creationId xmlns:a16="http://schemas.microsoft.com/office/drawing/2014/main" id="{1BF92CFF-F42C-461D-9217-25BB67EC889F}"/>
              </a:ext>
            </a:extLst>
          </p:cNvPr>
          <p:cNvGraphicFramePr>
            <a:graphicFrameLocks noGrp="1"/>
          </p:cNvGraphicFramePr>
          <p:nvPr>
            <p:ph type="tbl" sz="quarter" idx="13"/>
            <p:extLst>
              <p:ext uri="{D42A27DB-BD31-4B8C-83A1-F6EECF244321}">
                <p14:modId xmlns:p14="http://schemas.microsoft.com/office/powerpoint/2010/main" val="9842277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311845154"/>
                    </a:ext>
                  </a:extLst>
                </a:gridCol>
                <a:gridCol w="740664">
                  <a:extLst>
                    <a:ext uri="{9D8B030D-6E8A-4147-A177-3AD203B41FA5}">
                      <a16:colId xmlns:a16="http://schemas.microsoft.com/office/drawing/2014/main" val="2814337006"/>
                    </a:ext>
                  </a:extLst>
                </a:gridCol>
                <a:gridCol w="740664">
                  <a:extLst>
                    <a:ext uri="{9D8B030D-6E8A-4147-A177-3AD203B41FA5}">
                      <a16:colId xmlns:a16="http://schemas.microsoft.com/office/drawing/2014/main" val="803212826"/>
                    </a:ext>
                  </a:extLst>
                </a:gridCol>
                <a:gridCol w="576072">
                  <a:extLst>
                    <a:ext uri="{9D8B030D-6E8A-4147-A177-3AD203B41FA5}">
                      <a16:colId xmlns:a16="http://schemas.microsoft.com/office/drawing/2014/main" val="1744566087"/>
                    </a:ext>
                  </a:extLst>
                </a:gridCol>
                <a:gridCol w="576072">
                  <a:extLst>
                    <a:ext uri="{9D8B030D-6E8A-4147-A177-3AD203B41FA5}">
                      <a16:colId xmlns:a16="http://schemas.microsoft.com/office/drawing/2014/main" val="3450380099"/>
                    </a:ext>
                  </a:extLst>
                </a:gridCol>
                <a:gridCol w="493776">
                  <a:extLst>
                    <a:ext uri="{9D8B030D-6E8A-4147-A177-3AD203B41FA5}">
                      <a16:colId xmlns:a16="http://schemas.microsoft.com/office/drawing/2014/main" val="1616860852"/>
                    </a:ext>
                  </a:extLst>
                </a:gridCol>
                <a:gridCol w="576072">
                  <a:extLst>
                    <a:ext uri="{9D8B030D-6E8A-4147-A177-3AD203B41FA5}">
                      <a16:colId xmlns:a16="http://schemas.microsoft.com/office/drawing/2014/main" val="3015563164"/>
                    </a:ext>
                  </a:extLst>
                </a:gridCol>
                <a:gridCol w="576072">
                  <a:extLst>
                    <a:ext uri="{9D8B030D-6E8A-4147-A177-3AD203B41FA5}">
                      <a16:colId xmlns:a16="http://schemas.microsoft.com/office/drawing/2014/main" val="3549686767"/>
                    </a:ext>
                  </a:extLst>
                </a:gridCol>
                <a:gridCol w="576072">
                  <a:extLst>
                    <a:ext uri="{9D8B030D-6E8A-4147-A177-3AD203B41FA5}">
                      <a16:colId xmlns:a16="http://schemas.microsoft.com/office/drawing/2014/main" val="4234762759"/>
                    </a:ext>
                  </a:extLst>
                </a:gridCol>
                <a:gridCol w="576072">
                  <a:extLst>
                    <a:ext uri="{9D8B030D-6E8A-4147-A177-3AD203B41FA5}">
                      <a16:colId xmlns:a16="http://schemas.microsoft.com/office/drawing/2014/main" val="4134012505"/>
                    </a:ext>
                  </a:extLst>
                </a:gridCol>
                <a:gridCol w="576072">
                  <a:extLst>
                    <a:ext uri="{9D8B030D-6E8A-4147-A177-3AD203B41FA5}">
                      <a16:colId xmlns:a16="http://schemas.microsoft.com/office/drawing/2014/main" val="36485624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4550070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- 2021-08-28 10:00:25</a:t>
                      </a:r>
                      <a:r>
                        <a:rPr kumimoji="0" lang="en-US" sz="1000" b="0" i="0" u="none" strike="noStrike" kern="1200" cap="none" spc="0" normalizeH="0" baseline="0" noProof="0">
                          <a:ln>
                            <a:noFill/>
                          </a:ln>
                          <a:solidFill>
                            <a:prstClr val="black"/>
                          </a:solidFill>
                          <a:effectLst/>
                          <a:uLnTx/>
                          <a:uFillTx/>
                          <a:latin typeface="+mn-lt"/>
                          <a:ea typeface="+mn-ea"/>
                          <a:cs typeface="+mn-cs"/>
                        </a:rPr>
                        <a:t>
 Fans Buttercup, pastikan anda, rakan-rakan atau ahli keluarga anda tidak terlepas untuk menyertai peraduan #DutaBakingButtercup! Tinggal beberapa hari sahaja lagi untuk berpeluang mendapatkan tajaan produk Buttercup selama setahun! 
Ikuti langkah ini: 
1. LIKE Facebook Buttercup Malaysia.
2. Jawab 3 soalan ini di ruangan komen di bawah: 
Mengapa anda suka baking? 
Sudah berapa lama anda berkecimpung sebagai baker? 
Beritahu kami bagaimana Buttercup dapat meningkatkan pengalaman baking anda. 
Kriteria:
1. Pengguna produk Buttercup dan seorang baker yang berpengalaman (tiada batasan untuk tempoh pengalaman anda sebagai baker).
2. Bersedia untuk dipaparkan di saluran media sosial Buttercup dan boleh memberikan gambar dan video makanan sekiranya dipilih sebagai pemenang. 
Hanya 10 pemenang akan dipilih!
Peraduan tamat pada: 31 Ogos 2021, 11.59pm.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extLst>
                  <a:ext uri="{0D108BD9-81ED-4DB2-BD59-A6C34878D82A}">
                    <a16:rowId xmlns:a16="http://schemas.microsoft.com/office/drawing/2014/main" val="1202875747"/>
                  </a:ext>
                </a:extLst>
              </a:tr>
            </a:tbl>
          </a:graphicData>
        </a:graphic>
      </p:graphicFrame>
      <p:sp>
        <p:nvSpPr>
          <p:cNvPr id="4" name="Text Placeholder 3">
            <a:extLst>
              <a:ext uri="{FF2B5EF4-FFF2-40B4-BE49-F238E27FC236}">
                <a16:creationId xmlns:a16="http://schemas.microsoft.com/office/drawing/2014/main" id="{9A2336E8-C2D8-4275-906E-FFF78B7D4B25}"/>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16741991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249AC3-1651-4635-A382-79EEB178C28F}"/>
              </a:ext>
            </a:extLst>
          </p:cNvPr>
          <p:cNvSpPr>
            <a:spLocks noGrp="1"/>
          </p:cNvSpPr>
          <p:nvPr>
            <p:ph type="title"/>
          </p:nvPr>
        </p:nvSpPr>
        <p:spPr/>
        <p:txBody>
          <a:bodyPr/>
          <a:lstStyle/>
          <a:p>
            <a:r>
              <a:rPr lang="en-US"/>
              <a:t>Facebook FB - Own Posts Table w. Custom I-Rate (Insights) | Buttercup Malaysia - 5 of 23</a:t>
            </a:r>
          </a:p>
        </p:txBody>
      </p:sp>
      <p:graphicFrame>
        <p:nvGraphicFramePr>
          <p:cNvPr id="5" name="Table Placeholder 4">
            <a:extLst>
              <a:ext uri="{FF2B5EF4-FFF2-40B4-BE49-F238E27FC236}">
                <a16:creationId xmlns:a16="http://schemas.microsoft.com/office/drawing/2014/main" id="{66620650-BBBD-44F0-99DA-F16FCAA2016C}"/>
              </a:ext>
            </a:extLst>
          </p:cNvPr>
          <p:cNvGraphicFramePr>
            <a:graphicFrameLocks noGrp="1"/>
          </p:cNvGraphicFramePr>
          <p:nvPr>
            <p:ph type="tbl" sz="quarter" idx="13"/>
            <p:extLst>
              <p:ext uri="{D42A27DB-BD31-4B8C-83A1-F6EECF244321}">
                <p14:modId xmlns:p14="http://schemas.microsoft.com/office/powerpoint/2010/main" val="19545955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726013371"/>
                    </a:ext>
                  </a:extLst>
                </a:gridCol>
                <a:gridCol w="740664">
                  <a:extLst>
                    <a:ext uri="{9D8B030D-6E8A-4147-A177-3AD203B41FA5}">
                      <a16:colId xmlns:a16="http://schemas.microsoft.com/office/drawing/2014/main" val="2437993335"/>
                    </a:ext>
                  </a:extLst>
                </a:gridCol>
                <a:gridCol w="740664">
                  <a:extLst>
                    <a:ext uri="{9D8B030D-6E8A-4147-A177-3AD203B41FA5}">
                      <a16:colId xmlns:a16="http://schemas.microsoft.com/office/drawing/2014/main" val="2050034118"/>
                    </a:ext>
                  </a:extLst>
                </a:gridCol>
                <a:gridCol w="576072">
                  <a:extLst>
                    <a:ext uri="{9D8B030D-6E8A-4147-A177-3AD203B41FA5}">
                      <a16:colId xmlns:a16="http://schemas.microsoft.com/office/drawing/2014/main" val="235960645"/>
                    </a:ext>
                  </a:extLst>
                </a:gridCol>
                <a:gridCol w="576072">
                  <a:extLst>
                    <a:ext uri="{9D8B030D-6E8A-4147-A177-3AD203B41FA5}">
                      <a16:colId xmlns:a16="http://schemas.microsoft.com/office/drawing/2014/main" val="3585361507"/>
                    </a:ext>
                  </a:extLst>
                </a:gridCol>
                <a:gridCol w="493776">
                  <a:extLst>
                    <a:ext uri="{9D8B030D-6E8A-4147-A177-3AD203B41FA5}">
                      <a16:colId xmlns:a16="http://schemas.microsoft.com/office/drawing/2014/main" val="3742874476"/>
                    </a:ext>
                  </a:extLst>
                </a:gridCol>
                <a:gridCol w="576072">
                  <a:extLst>
                    <a:ext uri="{9D8B030D-6E8A-4147-A177-3AD203B41FA5}">
                      <a16:colId xmlns:a16="http://schemas.microsoft.com/office/drawing/2014/main" val="2373550857"/>
                    </a:ext>
                  </a:extLst>
                </a:gridCol>
                <a:gridCol w="576072">
                  <a:extLst>
                    <a:ext uri="{9D8B030D-6E8A-4147-A177-3AD203B41FA5}">
                      <a16:colId xmlns:a16="http://schemas.microsoft.com/office/drawing/2014/main" val="3805120392"/>
                    </a:ext>
                  </a:extLst>
                </a:gridCol>
                <a:gridCol w="576072">
                  <a:extLst>
                    <a:ext uri="{9D8B030D-6E8A-4147-A177-3AD203B41FA5}">
                      <a16:colId xmlns:a16="http://schemas.microsoft.com/office/drawing/2014/main" val="1156867411"/>
                    </a:ext>
                  </a:extLst>
                </a:gridCol>
                <a:gridCol w="576072">
                  <a:extLst>
                    <a:ext uri="{9D8B030D-6E8A-4147-A177-3AD203B41FA5}">
                      <a16:colId xmlns:a16="http://schemas.microsoft.com/office/drawing/2014/main" val="821773915"/>
                    </a:ext>
                  </a:extLst>
                </a:gridCol>
                <a:gridCol w="576072">
                  <a:extLst>
                    <a:ext uri="{9D8B030D-6E8A-4147-A177-3AD203B41FA5}">
                      <a16:colId xmlns:a16="http://schemas.microsoft.com/office/drawing/2014/main" val="9129602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40239272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- 2021-08-26 10:30:56</a:t>
                      </a:r>
                      <a:r>
                        <a:rPr kumimoji="0" lang="en-US" sz="1000" b="0" i="0" u="none" strike="noStrike" kern="1200" cap="none" spc="0" normalizeH="0" baseline="0" noProof="0">
                          <a:ln>
                            <a:noFill/>
                          </a:ln>
                          <a:solidFill>
                            <a:prstClr val="black"/>
                          </a:solidFill>
                          <a:effectLst/>
                          <a:uLnTx/>
                          <a:uFillTx/>
                          <a:latin typeface="+mn-lt"/>
                          <a:ea typeface="+mn-ea"/>
                          <a:cs typeface="+mn-cs"/>
                        </a:rPr>
                        <a:t>
 Jom cuba resipi spageti aglio olio Buttercup ini! Ianya akan memberikan rasa dan aroma yang tak akan anda lupakan! 
#ResipiButtercup #SedapDenganButtercup #HomemadeWithLove
Spageti Aglio Olio Buttercup
Bahan-bahan: 
226g spageti
6 sudu besar Buttercup Extra Virgin Olive Spread
1 cawan serbuk roti 
Secubit garam dan lada
4 biji bawang putih, dihiris nipis 
¼ sudu kecil serpihan lada merah 
1 cawan keju parmesan, diparut
2 sudu besar daun parsli 
Arahan
1. Dalam satu periuk, didihkan air masin, masak spageti mengikut arahan paket. Setelah masak, simpankan 1 cawan air dan toskan air selebihnya. 
2. Cairkan 2 sudu besar Buttercup dalam kuali dengan api sederhana. Campurkan serbuk roti, masak dan gaul sehingga ia berwarna perang, dalam masa 3-5 minit. Tambahkan garam dan lada dan ketepikan. 
3. Masukkan lebihan Buttercup dan campurkan dengan bawang putih, serpihan lada merah dan masak sehingga bawang putih berwarna perang, dalam masa 2-3 minit. 
4. Masukkan spageti, ¾ cawan keju parmesan dan ½ cawan air yang telah disimpan tadi. Gaul secara berterusan dan tambahkan air yang selebihnya, 1 sudu pada satu masa, sehingga keju cair dan konsistensi yang diinginkan tercapai. 
5. Taburkan serbuk roti, lebihan keju dan daun parsli. Siap! 
Sumber: https://damndelicious.net/2018/03/08/spaghetti-aglio-e-olio/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a:t>
                      </a:r>
                    </a:p>
                  </a:txBody>
                  <a:tcPr/>
                </a:tc>
                <a:extLst>
                  <a:ext uri="{0D108BD9-81ED-4DB2-BD59-A6C34878D82A}">
                    <a16:rowId xmlns:a16="http://schemas.microsoft.com/office/drawing/2014/main" val="2463780336"/>
                  </a:ext>
                </a:extLst>
              </a:tr>
            </a:tbl>
          </a:graphicData>
        </a:graphic>
      </p:graphicFrame>
      <p:sp>
        <p:nvSpPr>
          <p:cNvPr id="4" name="Text Placeholder 3">
            <a:extLst>
              <a:ext uri="{FF2B5EF4-FFF2-40B4-BE49-F238E27FC236}">
                <a16:creationId xmlns:a16="http://schemas.microsoft.com/office/drawing/2014/main" id="{2D959683-C5DF-4BC8-91F1-865441A2A725}"/>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15880600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44E69F-A133-4510-9079-2E42D02FA0BE}"/>
              </a:ext>
            </a:extLst>
          </p:cNvPr>
          <p:cNvSpPr>
            <a:spLocks noGrp="1"/>
          </p:cNvSpPr>
          <p:nvPr>
            <p:ph type="title"/>
          </p:nvPr>
        </p:nvSpPr>
        <p:spPr/>
        <p:txBody>
          <a:bodyPr/>
          <a:lstStyle/>
          <a:p>
            <a:r>
              <a:rPr lang="en-US"/>
              <a:t>Facebook FB - Own Posts Table w. Custom I-Rate (Insights) | Buttercup Malaysia - 6 of 23</a:t>
            </a:r>
          </a:p>
        </p:txBody>
      </p:sp>
      <p:graphicFrame>
        <p:nvGraphicFramePr>
          <p:cNvPr id="5" name="Table Placeholder 4">
            <a:extLst>
              <a:ext uri="{FF2B5EF4-FFF2-40B4-BE49-F238E27FC236}">
                <a16:creationId xmlns:a16="http://schemas.microsoft.com/office/drawing/2014/main" id="{C2E629A6-7B88-4E86-83FB-D0EA0995B266}"/>
              </a:ext>
            </a:extLst>
          </p:cNvPr>
          <p:cNvGraphicFramePr>
            <a:graphicFrameLocks noGrp="1"/>
          </p:cNvGraphicFramePr>
          <p:nvPr>
            <p:ph type="tbl" sz="quarter" idx="13"/>
            <p:extLst>
              <p:ext uri="{D42A27DB-BD31-4B8C-83A1-F6EECF244321}">
                <p14:modId xmlns:p14="http://schemas.microsoft.com/office/powerpoint/2010/main" val="18109950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896081700"/>
                    </a:ext>
                  </a:extLst>
                </a:gridCol>
                <a:gridCol w="740664">
                  <a:extLst>
                    <a:ext uri="{9D8B030D-6E8A-4147-A177-3AD203B41FA5}">
                      <a16:colId xmlns:a16="http://schemas.microsoft.com/office/drawing/2014/main" val="3003181634"/>
                    </a:ext>
                  </a:extLst>
                </a:gridCol>
                <a:gridCol w="740664">
                  <a:extLst>
                    <a:ext uri="{9D8B030D-6E8A-4147-A177-3AD203B41FA5}">
                      <a16:colId xmlns:a16="http://schemas.microsoft.com/office/drawing/2014/main" val="1890349409"/>
                    </a:ext>
                  </a:extLst>
                </a:gridCol>
                <a:gridCol w="576072">
                  <a:extLst>
                    <a:ext uri="{9D8B030D-6E8A-4147-A177-3AD203B41FA5}">
                      <a16:colId xmlns:a16="http://schemas.microsoft.com/office/drawing/2014/main" val="1096003067"/>
                    </a:ext>
                  </a:extLst>
                </a:gridCol>
                <a:gridCol w="576072">
                  <a:extLst>
                    <a:ext uri="{9D8B030D-6E8A-4147-A177-3AD203B41FA5}">
                      <a16:colId xmlns:a16="http://schemas.microsoft.com/office/drawing/2014/main" val="771651011"/>
                    </a:ext>
                  </a:extLst>
                </a:gridCol>
                <a:gridCol w="493776">
                  <a:extLst>
                    <a:ext uri="{9D8B030D-6E8A-4147-A177-3AD203B41FA5}">
                      <a16:colId xmlns:a16="http://schemas.microsoft.com/office/drawing/2014/main" val="3505110636"/>
                    </a:ext>
                  </a:extLst>
                </a:gridCol>
                <a:gridCol w="576072">
                  <a:extLst>
                    <a:ext uri="{9D8B030D-6E8A-4147-A177-3AD203B41FA5}">
                      <a16:colId xmlns:a16="http://schemas.microsoft.com/office/drawing/2014/main" val="4014477163"/>
                    </a:ext>
                  </a:extLst>
                </a:gridCol>
                <a:gridCol w="576072">
                  <a:extLst>
                    <a:ext uri="{9D8B030D-6E8A-4147-A177-3AD203B41FA5}">
                      <a16:colId xmlns:a16="http://schemas.microsoft.com/office/drawing/2014/main" val="3161028675"/>
                    </a:ext>
                  </a:extLst>
                </a:gridCol>
                <a:gridCol w="576072">
                  <a:extLst>
                    <a:ext uri="{9D8B030D-6E8A-4147-A177-3AD203B41FA5}">
                      <a16:colId xmlns:a16="http://schemas.microsoft.com/office/drawing/2014/main" val="3255884765"/>
                    </a:ext>
                  </a:extLst>
                </a:gridCol>
                <a:gridCol w="576072">
                  <a:extLst>
                    <a:ext uri="{9D8B030D-6E8A-4147-A177-3AD203B41FA5}">
                      <a16:colId xmlns:a16="http://schemas.microsoft.com/office/drawing/2014/main" val="4212708842"/>
                    </a:ext>
                  </a:extLst>
                </a:gridCol>
                <a:gridCol w="576072">
                  <a:extLst>
                    <a:ext uri="{9D8B030D-6E8A-4147-A177-3AD203B41FA5}">
                      <a16:colId xmlns:a16="http://schemas.microsoft.com/office/drawing/2014/main" val="8593764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10542664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- 2021-08-25 17:42:31</a:t>
                      </a:r>
                      <a:r>
                        <a:rPr kumimoji="0" lang="en-US" sz="1000" b="0" i="0" u="none" strike="noStrike" kern="1200" cap="none" spc="0" normalizeH="0" baseline="0" noProof="0">
                          <a:ln>
                            <a:noFill/>
                          </a:ln>
                          <a:solidFill>
                            <a:prstClr val="black"/>
                          </a:solidFill>
                          <a:effectLst/>
                          <a:uLnTx/>
                          <a:uFillTx/>
                          <a:latin typeface="+mn-lt"/>
                          <a:ea typeface="+mn-ea"/>
                          <a:cs typeface="+mn-cs"/>
                        </a:rPr>
                        <a:t>
 Wah, dapat produk Buttercup bernilai RM600 untuk setahun? Bakers, inilah peluang anda! Jadi #DutaBakingButtercup dan berpeluang untuk menikmati produk Buttercup sepanjang tahun! 
Ikuti langkah ini: 
1. LIKE Facebook Buttercup Malaysia.
2. Jawab 3 soalan ini di ruangan komen di bawah: 
Mengapa anda suka baking? 
Sudah berapa lama anda berkecimpung sebagai baker? 
Beritahu kami bagaimana Buttercup dapat meningkatkan pengalaman baking anda. 
Kriteria:
1. Pengguna produk Buttercup dan seorang baker yang berpengalaman (tiada batasan untuk tempoh pengalaman anda sebagai baker).
2. Bersedia untuk dipaparkan di saluran media sosial Buttercup dan boleh memberikan gambar dan video makanan sekiranya dipilih sebagai pemenang. 
Hanya 10 pemenang akan dipilih!
Peraduan tamat pada: 31 Ogos 2021, 11.59pm.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2880</a:t>
                      </a:r>
                    </a:p>
                  </a:txBody>
                  <a:tcPr/>
                </a:tc>
                <a:extLst>
                  <a:ext uri="{0D108BD9-81ED-4DB2-BD59-A6C34878D82A}">
                    <a16:rowId xmlns:a16="http://schemas.microsoft.com/office/drawing/2014/main" val="1427928481"/>
                  </a:ext>
                </a:extLst>
              </a:tr>
            </a:tbl>
          </a:graphicData>
        </a:graphic>
      </p:graphicFrame>
      <p:sp>
        <p:nvSpPr>
          <p:cNvPr id="4" name="Text Placeholder 3">
            <a:extLst>
              <a:ext uri="{FF2B5EF4-FFF2-40B4-BE49-F238E27FC236}">
                <a16:creationId xmlns:a16="http://schemas.microsoft.com/office/drawing/2014/main" id="{CB3B612B-46E9-4021-BF80-86E25E09E4FE}"/>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9776640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94E88A-02EB-4407-A441-86008FE89A22}"/>
              </a:ext>
            </a:extLst>
          </p:cNvPr>
          <p:cNvSpPr>
            <a:spLocks noGrp="1"/>
          </p:cNvSpPr>
          <p:nvPr>
            <p:ph type="title"/>
          </p:nvPr>
        </p:nvSpPr>
        <p:spPr/>
        <p:txBody>
          <a:bodyPr/>
          <a:lstStyle/>
          <a:p>
            <a:r>
              <a:rPr lang="en-US"/>
              <a:t>Facebook FB - Own Posts Table w. Custom I-Rate (Insights) | Buttercup Malaysia - 7 of 23</a:t>
            </a:r>
          </a:p>
        </p:txBody>
      </p:sp>
      <p:graphicFrame>
        <p:nvGraphicFramePr>
          <p:cNvPr id="5" name="Table Placeholder 4">
            <a:extLst>
              <a:ext uri="{FF2B5EF4-FFF2-40B4-BE49-F238E27FC236}">
                <a16:creationId xmlns:a16="http://schemas.microsoft.com/office/drawing/2014/main" id="{319C5FE2-1386-4969-A102-BF123D0E4173}"/>
              </a:ext>
            </a:extLst>
          </p:cNvPr>
          <p:cNvGraphicFramePr>
            <a:graphicFrameLocks noGrp="1"/>
          </p:cNvGraphicFramePr>
          <p:nvPr>
            <p:ph type="tbl" sz="quarter" idx="13"/>
            <p:extLst>
              <p:ext uri="{D42A27DB-BD31-4B8C-83A1-F6EECF244321}">
                <p14:modId xmlns:p14="http://schemas.microsoft.com/office/powerpoint/2010/main" val="6937331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809300408"/>
                    </a:ext>
                  </a:extLst>
                </a:gridCol>
                <a:gridCol w="740664">
                  <a:extLst>
                    <a:ext uri="{9D8B030D-6E8A-4147-A177-3AD203B41FA5}">
                      <a16:colId xmlns:a16="http://schemas.microsoft.com/office/drawing/2014/main" val="497007820"/>
                    </a:ext>
                  </a:extLst>
                </a:gridCol>
                <a:gridCol w="740664">
                  <a:extLst>
                    <a:ext uri="{9D8B030D-6E8A-4147-A177-3AD203B41FA5}">
                      <a16:colId xmlns:a16="http://schemas.microsoft.com/office/drawing/2014/main" val="1460824100"/>
                    </a:ext>
                  </a:extLst>
                </a:gridCol>
                <a:gridCol w="576072">
                  <a:extLst>
                    <a:ext uri="{9D8B030D-6E8A-4147-A177-3AD203B41FA5}">
                      <a16:colId xmlns:a16="http://schemas.microsoft.com/office/drawing/2014/main" val="2468708936"/>
                    </a:ext>
                  </a:extLst>
                </a:gridCol>
                <a:gridCol w="576072">
                  <a:extLst>
                    <a:ext uri="{9D8B030D-6E8A-4147-A177-3AD203B41FA5}">
                      <a16:colId xmlns:a16="http://schemas.microsoft.com/office/drawing/2014/main" val="696759650"/>
                    </a:ext>
                  </a:extLst>
                </a:gridCol>
                <a:gridCol w="493776">
                  <a:extLst>
                    <a:ext uri="{9D8B030D-6E8A-4147-A177-3AD203B41FA5}">
                      <a16:colId xmlns:a16="http://schemas.microsoft.com/office/drawing/2014/main" val="3457957560"/>
                    </a:ext>
                  </a:extLst>
                </a:gridCol>
                <a:gridCol w="576072">
                  <a:extLst>
                    <a:ext uri="{9D8B030D-6E8A-4147-A177-3AD203B41FA5}">
                      <a16:colId xmlns:a16="http://schemas.microsoft.com/office/drawing/2014/main" val="386749774"/>
                    </a:ext>
                  </a:extLst>
                </a:gridCol>
                <a:gridCol w="576072">
                  <a:extLst>
                    <a:ext uri="{9D8B030D-6E8A-4147-A177-3AD203B41FA5}">
                      <a16:colId xmlns:a16="http://schemas.microsoft.com/office/drawing/2014/main" val="434074905"/>
                    </a:ext>
                  </a:extLst>
                </a:gridCol>
                <a:gridCol w="576072">
                  <a:extLst>
                    <a:ext uri="{9D8B030D-6E8A-4147-A177-3AD203B41FA5}">
                      <a16:colId xmlns:a16="http://schemas.microsoft.com/office/drawing/2014/main" val="3185648816"/>
                    </a:ext>
                  </a:extLst>
                </a:gridCol>
                <a:gridCol w="576072">
                  <a:extLst>
                    <a:ext uri="{9D8B030D-6E8A-4147-A177-3AD203B41FA5}">
                      <a16:colId xmlns:a16="http://schemas.microsoft.com/office/drawing/2014/main" val="2977963225"/>
                    </a:ext>
                  </a:extLst>
                </a:gridCol>
                <a:gridCol w="576072">
                  <a:extLst>
                    <a:ext uri="{9D8B030D-6E8A-4147-A177-3AD203B41FA5}">
                      <a16:colId xmlns:a16="http://schemas.microsoft.com/office/drawing/2014/main" val="37288069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23895709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- 2021-08-22 10:00:21</a:t>
                      </a:r>
                      <a:r>
                        <a:rPr kumimoji="0" lang="en-US" sz="1000" b="0" i="0" u="none" strike="noStrike" kern="1200" cap="none" spc="0" normalizeH="0" baseline="0" noProof="0">
                          <a:ln>
                            <a:noFill/>
                          </a:ln>
                          <a:solidFill>
                            <a:prstClr val="black"/>
                          </a:solidFill>
                          <a:effectLst/>
                          <a:uLnTx/>
                          <a:uFillTx/>
                          <a:latin typeface="+mn-lt"/>
                          <a:ea typeface="+mn-ea"/>
                          <a:cs typeface="+mn-cs"/>
                        </a:rPr>
                        <a:t>
 Anda hari ini akan berbeza dengan anda hari esok dengan menggunakan Buttercup!
Jadi, gunakan Buttercup, jenama No.1 Malaysia untuk pilihan yang lebih sedap, sihat dan aromatik! 
Dapatkan juga penghantaran terus ke rumah dengan pandamart dan GrabMart! 
#HomemadeWithLove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a:t>
                      </a:r>
                    </a:p>
                  </a:txBody>
                  <a:tcPr/>
                </a:tc>
                <a:extLst>
                  <a:ext uri="{0D108BD9-81ED-4DB2-BD59-A6C34878D82A}">
                    <a16:rowId xmlns:a16="http://schemas.microsoft.com/office/drawing/2014/main" val="2079691560"/>
                  </a:ext>
                </a:extLst>
              </a:tr>
            </a:tbl>
          </a:graphicData>
        </a:graphic>
      </p:graphicFrame>
      <p:sp>
        <p:nvSpPr>
          <p:cNvPr id="4" name="Text Placeholder 3">
            <a:extLst>
              <a:ext uri="{FF2B5EF4-FFF2-40B4-BE49-F238E27FC236}">
                <a16:creationId xmlns:a16="http://schemas.microsoft.com/office/drawing/2014/main" id="{18E88A5C-EA2F-4E1D-ABFA-A69AEDD1D1FD}"/>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11401931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D97D10-B402-4D0B-9873-7EA1337C97D5}"/>
              </a:ext>
            </a:extLst>
          </p:cNvPr>
          <p:cNvSpPr>
            <a:spLocks noGrp="1"/>
          </p:cNvSpPr>
          <p:nvPr>
            <p:ph type="title"/>
          </p:nvPr>
        </p:nvSpPr>
        <p:spPr/>
        <p:txBody>
          <a:bodyPr/>
          <a:lstStyle/>
          <a:p>
            <a:r>
              <a:rPr lang="en-US"/>
              <a:t>Facebook FB - Own Posts Table w. Custom I-Rate (Insights) | Buttercup Malaysia - 8 of 23</a:t>
            </a:r>
          </a:p>
        </p:txBody>
      </p:sp>
      <p:graphicFrame>
        <p:nvGraphicFramePr>
          <p:cNvPr id="5" name="Table Placeholder 4">
            <a:extLst>
              <a:ext uri="{FF2B5EF4-FFF2-40B4-BE49-F238E27FC236}">
                <a16:creationId xmlns:a16="http://schemas.microsoft.com/office/drawing/2014/main" id="{AA13EFAC-BE9F-44A0-B4D4-E39B40228A65}"/>
              </a:ext>
            </a:extLst>
          </p:cNvPr>
          <p:cNvGraphicFramePr>
            <a:graphicFrameLocks noGrp="1"/>
          </p:cNvGraphicFramePr>
          <p:nvPr>
            <p:ph type="tbl" sz="quarter" idx="13"/>
            <p:extLst>
              <p:ext uri="{D42A27DB-BD31-4B8C-83A1-F6EECF244321}">
                <p14:modId xmlns:p14="http://schemas.microsoft.com/office/powerpoint/2010/main" val="24408863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564163049"/>
                    </a:ext>
                  </a:extLst>
                </a:gridCol>
                <a:gridCol w="740664">
                  <a:extLst>
                    <a:ext uri="{9D8B030D-6E8A-4147-A177-3AD203B41FA5}">
                      <a16:colId xmlns:a16="http://schemas.microsoft.com/office/drawing/2014/main" val="3518642489"/>
                    </a:ext>
                  </a:extLst>
                </a:gridCol>
                <a:gridCol w="740664">
                  <a:extLst>
                    <a:ext uri="{9D8B030D-6E8A-4147-A177-3AD203B41FA5}">
                      <a16:colId xmlns:a16="http://schemas.microsoft.com/office/drawing/2014/main" val="2375048346"/>
                    </a:ext>
                  </a:extLst>
                </a:gridCol>
                <a:gridCol w="576072">
                  <a:extLst>
                    <a:ext uri="{9D8B030D-6E8A-4147-A177-3AD203B41FA5}">
                      <a16:colId xmlns:a16="http://schemas.microsoft.com/office/drawing/2014/main" val="842553233"/>
                    </a:ext>
                  </a:extLst>
                </a:gridCol>
                <a:gridCol w="576072">
                  <a:extLst>
                    <a:ext uri="{9D8B030D-6E8A-4147-A177-3AD203B41FA5}">
                      <a16:colId xmlns:a16="http://schemas.microsoft.com/office/drawing/2014/main" val="1846558273"/>
                    </a:ext>
                  </a:extLst>
                </a:gridCol>
                <a:gridCol w="493776">
                  <a:extLst>
                    <a:ext uri="{9D8B030D-6E8A-4147-A177-3AD203B41FA5}">
                      <a16:colId xmlns:a16="http://schemas.microsoft.com/office/drawing/2014/main" val="1915408430"/>
                    </a:ext>
                  </a:extLst>
                </a:gridCol>
                <a:gridCol w="576072">
                  <a:extLst>
                    <a:ext uri="{9D8B030D-6E8A-4147-A177-3AD203B41FA5}">
                      <a16:colId xmlns:a16="http://schemas.microsoft.com/office/drawing/2014/main" val="39736964"/>
                    </a:ext>
                  </a:extLst>
                </a:gridCol>
                <a:gridCol w="576072">
                  <a:extLst>
                    <a:ext uri="{9D8B030D-6E8A-4147-A177-3AD203B41FA5}">
                      <a16:colId xmlns:a16="http://schemas.microsoft.com/office/drawing/2014/main" val="237889425"/>
                    </a:ext>
                  </a:extLst>
                </a:gridCol>
                <a:gridCol w="576072">
                  <a:extLst>
                    <a:ext uri="{9D8B030D-6E8A-4147-A177-3AD203B41FA5}">
                      <a16:colId xmlns:a16="http://schemas.microsoft.com/office/drawing/2014/main" val="2024180139"/>
                    </a:ext>
                  </a:extLst>
                </a:gridCol>
                <a:gridCol w="576072">
                  <a:extLst>
                    <a:ext uri="{9D8B030D-6E8A-4147-A177-3AD203B41FA5}">
                      <a16:colId xmlns:a16="http://schemas.microsoft.com/office/drawing/2014/main" val="3347401500"/>
                    </a:ext>
                  </a:extLst>
                </a:gridCol>
                <a:gridCol w="576072">
                  <a:extLst>
                    <a:ext uri="{9D8B030D-6E8A-4147-A177-3AD203B41FA5}">
                      <a16:colId xmlns:a16="http://schemas.microsoft.com/office/drawing/2014/main" val="22037944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9875034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- 2021-08-20 10:00:21</a:t>
                      </a:r>
                      <a:r>
                        <a:rPr kumimoji="0" lang="en-US" sz="1000" b="0" i="0" u="none" strike="noStrike" kern="1200" cap="none" spc="0" normalizeH="0" baseline="0" noProof="0">
                          <a:ln>
                            <a:noFill/>
                          </a:ln>
                          <a:solidFill>
                            <a:prstClr val="black"/>
                          </a:solidFill>
                          <a:effectLst/>
                          <a:uLnTx/>
                          <a:uFillTx/>
                          <a:latin typeface="+mn-lt"/>
                          <a:ea typeface="+mn-ea"/>
                          <a:cs typeface="+mn-cs"/>
                        </a:rPr>
                        <a:t>
 Roti ini bukan sebarang roti tau! Tengok pun rasa terliur kan? Nak tahu? Jom cuba sekarang. Ala-ala makan dekat luar negara! 😋
#ResipiButtercup #SedapDenganButtercup #HomemadeWithLove
Shibuya Roti Bakar Madu Buttercup 
Bahan-bahan: 
1 sudu besar Buttercup
Sebuku roti yang belum dipotong 
2 sudu besar madu
2 sudu besar aiskrim vanila 
Krim putar jenis semburan (digunakan secukupnya)
3 biji strawberi 
5 biji biskut berperisa pilihan anda 
1 sudu besar cip coklat 
1 sudu besar coklat cair 
Arahan: 
1. Panaskan ketuhar pada 180°C.
2. Potong sebahagian besar bahagian tepi roti.
3. Kemudian, potong petak pada bahagian dalam roti tersebut dan keluarkan bahagian potongan itu perlahan-lahan. 
4. Potong kecil bahagian yang dikeluarkan tadi menjadi bentuk kiub. 
5. Gunakan dulang pembakar dengan kertas minyak dan salutkan bahagian dalam roti dan juga kepingan roti yang telah dipotong kecil tadi dengan madu dan Buttercup. 
6. Bakar dalam ketuhar selama 10 minit sehingga ia berwarna keperangan dan kelihatan ranggup.
7. Keluarkan dari ketuhar dan biarkan ia untuk sejuk. 
8. Masukkan kepingan roti yang dipotong kecil itu ke dalam bahagian dalam roti.
9. Letakkan strawberi yang telah dipotong kecil, beberapa biskut berperisa yang telah dihancurkan diikuti dengan aiskrim, krim putar secukup rasa, cip coklat dan coklat cair. Akhir sekali, letakkan lebihan biskut berperisa yang tidak dihancurkan sebagai hiasan.
Sumber: https://www.chopstickchronicles.com/shibuya-honey-toast/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a:t>
                      </a:r>
                    </a:p>
                  </a:txBody>
                  <a:tcPr/>
                </a:tc>
                <a:extLst>
                  <a:ext uri="{0D108BD9-81ED-4DB2-BD59-A6C34878D82A}">
                    <a16:rowId xmlns:a16="http://schemas.microsoft.com/office/drawing/2014/main" val="453432712"/>
                  </a:ext>
                </a:extLst>
              </a:tr>
            </a:tbl>
          </a:graphicData>
        </a:graphic>
      </p:graphicFrame>
      <p:sp>
        <p:nvSpPr>
          <p:cNvPr id="4" name="Text Placeholder 3">
            <a:extLst>
              <a:ext uri="{FF2B5EF4-FFF2-40B4-BE49-F238E27FC236}">
                <a16:creationId xmlns:a16="http://schemas.microsoft.com/office/drawing/2014/main" id="{CDF68D35-07C6-4EE2-AA19-C4EE0B705C27}"/>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29989569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F610A3-AE08-4DFD-82D4-4FC87BDA4522}"/>
              </a:ext>
            </a:extLst>
          </p:cNvPr>
          <p:cNvSpPr>
            <a:spLocks noGrp="1"/>
          </p:cNvSpPr>
          <p:nvPr>
            <p:ph type="title"/>
          </p:nvPr>
        </p:nvSpPr>
        <p:spPr/>
        <p:txBody>
          <a:bodyPr/>
          <a:lstStyle/>
          <a:p>
            <a:r>
              <a:rPr lang="en-US"/>
              <a:t>Facebook FB - Own Posts Table w. Custom I-Rate (Insights) | Buttercup Malaysia - 9 of 23</a:t>
            </a:r>
          </a:p>
        </p:txBody>
      </p:sp>
      <p:graphicFrame>
        <p:nvGraphicFramePr>
          <p:cNvPr id="5" name="Table Placeholder 4">
            <a:extLst>
              <a:ext uri="{FF2B5EF4-FFF2-40B4-BE49-F238E27FC236}">
                <a16:creationId xmlns:a16="http://schemas.microsoft.com/office/drawing/2014/main" id="{42BD8606-F083-4233-A145-A377DC78C23C}"/>
              </a:ext>
            </a:extLst>
          </p:cNvPr>
          <p:cNvGraphicFramePr>
            <a:graphicFrameLocks noGrp="1"/>
          </p:cNvGraphicFramePr>
          <p:nvPr>
            <p:ph type="tbl" sz="quarter" idx="13"/>
            <p:extLst>
              <p:ext uri="{D42A27DB-BD31-4B8C-83A1-F6EECF244321}">
                <p14:modId xmlns:p14="http://schemas.microsoft.com/office/powerpoint/2010/main" val="1721540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948865030"/>
                    </a:ext>
                  </a:extLst>
                </a:gridCol>
                <a:gridCol w="740664">
                  <a:extLst>
                    <a:ext uri="{9D8B030D-6E8A-4147-A177-3AD203B41FA5}">
                      <a16:colId xmlns:a16="http://schemas.microsoft.com/office/drawing/2014/main" val="701788861"/>
                    </a:ext>
                  </a:extLst>
                </a:gridCol>
                <a:gridCol w="740664">
                  <a:extLst>
                    <a:ext uri="{9D8B030D-6E8A-4147-A177-3AD203B41FA5}">
                      <a16:colId xmlns:a16="http://schemas.microsoft.com/office/drawing/2014/main" val="1422289826"/>
                    </a:ext>
                  </a:extLst>
                </a:gridCol>
                <a:gridCol w="576072">
                  <a:extLst>
                    <a:ext uri="{9D8B030D-6E8A-4147-A177-3AD203B41FA5}">
                      <a16:colId xmlns:a16="http://schemas.microsoft.com/office/drawing/2014/main" val="1453872351"/>
                    </a:ext>
                  </a:extLst>
                </a:gridCol>
                <a:gridCol w="576072">
                  <a:extLst>
                    <a:ext uri="{9D8B030D-6E8A-4147-A177-3AD203B41FA5}">
                      <a16:colId xmlns:a16="http://schemas.microsoft.com/office/drawing/2014/main" val="2917147576"/>
                    </a:ext>
                  </a:extLst>
                </a:gridCol>
                <a:gridCol w="493776">
                  <a:extLst>
                    <a:ext uri="{9D8B030D-6E8A-4147-A177-3AD203B41FA5}">
                      <a16:colId xmlns:a16="http://schemas.microsoft.com/office/drawing/2014/main" val="2380500661"/>
                    </a:ext>
                  </a:extLst>
                </a:gridCol>
                <a:gridCol w="576072">
                  <a:extLst>
                    <a:ext uri="{9D8B030D-6E8A-4147-A177-3AD203B41FA5}">
                      <a16:colId xmlns:a16="http://schemas.microsoft.com/office/drawing/2014/main" val="854324730"/>
                    </a:ext>
                  </a:extLst>
                </a:gridCol>
                <a:gridCol w="576072">
                  <a:extLst>
                    <a:ext uri="{9D8B030D-6E8A-4147-A177-3AD203B41FA5}">
                      <a16:colId xmlns:a16="http://schemas.microsoft.com/office/drawing/2014/main" val="1336285568"/>
                    </a:ext>
                  </a:extLst>
                </a:gridCol>
                <a:gridCol w="576072">
                  <a:extLst>
                    <a:ext uri="{9D8B030D-6E8A-4147-A177-3AD203B41FA5}">
                      <a16:colId xmlns:a16="http://schemas.microsoft.com/office/drawing/2014/main" val="380207375"/>
                    </a:ext>
                  </a:extLst>
                </a:gridCol>
                <a:gridCol w="576072">
                  <a:extLst>
                    <a:ext uri="{9D8B030D-6E8A-4147-A177-3AD203B41FA5}">
                      <a16:colId xmlns:a16="http://schemas.microsoft.com/office/drawing/2014/main" val="2863845422"/>
                    </a:ext>
                  </a:extLst>
                </a:gridCol>
                <a:gridCol w="576072">
                  <a:extLst>
                    <a:ext uri="{9D8B030D-6E8A-4147-A177-3AD203B41FA5}">
                      <a16:colId xmlns:a16="http://schemas.microsoft.com/office/drawing/2014/main" val="6181127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39755195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- 2021-08-18 10:30:20</a:t>
                      </a:r>
                      <a:r>
                        <a:rPr kumimoji="0" lang="en-US" sz="1000" b="0" i="0" u="none" strike="noStrike" kern="1200" cap="none" spc="0" normalizeH="0" baseline="0" noProof="0">
                          <a:ln>
                            <a:noFill/>
                          </a:ln>
                          <a:solidFill>
                            <a:prstClr val="black"/>
                          </a:solidFill>
                          <a:effectLst/>
                          <a:uLnTx/>
                          <a:uFillTx/>
                          <a:latin typeface="+mn-lt"/>
                          <a:ea typeface="+mn-ea"/>
                          <a:cs typeface="+mn-cs"/>
                        </a:rPr>
                        <a:t>
 Jom ikuti #TipButtercup dalam membuat biskut dan kek menggunakan Buttercup! 
Untuk membuat biskut: Gunakan Buttercup pada suhu bilik. Sebaiknya jangan menggunakan Buttercup yang masih keras untuk membuat biskut. Ini kerana proses memukul akan menjadi lama dan jika tidak berhati-hati ia akan jadi berminyak. 
Untuk membuat kek: Buttercup yang digunakan untuk membuat kek seharusnya lembut tapi tidak terlalu lembut. Buttercup yang terlalu lembut tidak akan menghasilkan kek yang ringan dan gebu. Malah akan menjadi lebih padat dan bertekstur lebih keras. Apabila memukul pula, pastikan Buttercup dipukul sehingga lembut dan jauhkan dari tempat atau ruang yang panas agar Buttercup yang dipukul tidak mencair dan berminyak.
Sumber: http://totcupcakes.blogspot.com/2016/09/tips-memasak-menggunakan-butter.html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a:t>
                      </a:r>
                    </a:p>
                  </a:txBody>
                  <a:tcPr/>
                </a:tc>
                <a:extLst>
                  <a:ext uri="{0D108BD9-81ED-4DB2-BD59-A6C34878D82A}">
                    <a16:rowId xmlns:a16="http://schemas.microsoft.com/office/drawing/2014/main" val="4041536934"/>
                  </a:ext>
                </a:extLst>
              </a:tr>
            </a:tbl>
          </a:graphicData>
        </a:graphic>
      </p:graphicFrame>
      <p:sp>
        <p:nvSpPr>
          <p:cNvPr id="4" name="Text Placeholder 3">
            <a:extLst>
              <a:ext uri="{FF2B5EF4-FFF2-40B4-BE49-F238E27FC236}">
                <a16:creationId xmlns:a16="http://schemas.microsoft.com/office/drawing/2014/main" id="{8D418B86-16CF-48E3-9F6B-9C7157516E09}"/>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31146287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997F14-8736-4946-9A31-C2F2169279AD}"/>
              </a:ext>
            </a:extLst>
          </p:cNvPr>
          <p:cNvSpPr>
            <a:spLocks noGrp="1"/>
          </p:cNvSpPr>
          <p:nvPr>
            <p:ph type="title"/>
          </p:nvPr>
        </p:nvSpPr>
        <p:spPr/>
        <p:txBody>
          <a:bodyPr/>
          <a:lstStyle/>
          <a:p>
            <a:r>
              <a:rPr lang="en-US"/>
              <a:t>Facebook FB - Own Posts Table w. Custom I-Rate (Insights) | Buttercup Malaysia - 10 of 23</a:t>
            </a:r>
          </a:p>
        </p:txBody>
      </p:sp>
      <p:graphicFrame>
        <p:nvGraphicFramePr>
          <p:cNvPr id="5" name="Table Placeholder 4">
            <a:extLst>
              <a:ext uri="{FF2B5EF4-FFF2-40B4-BE49-F238E27FC236}">
                <a16:creationId xmlns:a16="http://schemas.microsoft.com/office/drawing/2014/main" id="{6DA3BC26-40AD-41A2-A757-79AB62E71AB4}"/>
              </a:ext>
            </a:extLst>
          </p:cNvPr>
          <p:cNvGraphicFramePr>
            <a:graphicFrameLocks noGrp="1"/>
          </p:cNvGraphicFramePr>
          <p:nvPr>
            <p:ph type="tbl" sz="quarter" idx="13"/>
            <p:extLst>
              <p:ext uri="{D42A27DB-BD31-4B8C-83A1-F6EECF244321}">
                <p14:modId xmlns:p14="http://schemas.microsoft.com/office/powerpoint/2010/main" val="12108286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285544008"/>
                    </a:ext>
                  </a:extLst>
                </a:gridCol>
                <a:gridCol w="740664">
                  <a:extLst>
                    <a:ext uri="{9D8B030D-6E8A-4147-A177-3AD203B41FA5}">
                      <a16:colId xmlns:a16="http://schemas.microsoft.com/office/drawing/2014/main" val="3292738626"/>
                    </a:ext>
                  </a:extLst>
                </a:gridCol>
                <a:gridCol w="740664">
                  <a:extLst>
                    <a:ext uri="{9D8B030D-6E8A-4147-A177-3AD203B41FA5}">
                      <a16:colId xmlns:a16="http://schemas.microsoft.com/office/drawing/2014/main" val="3193921473"/>
                    </a:ext>
                  </a:extLst>
                </a:gridCol>
                <a:gridCol w="576072">
                  <a:extLst>
                    <a:ext uri="{9D8B030D-6E8A-4147-A177-3AD203B41FA5}">
                      <a16:colId xmlns:a16="http://schemas.microsoft.com/office/drawing/2014/main" val="2082471546"/>
                    </a:ext>
                  </a:extLst>
                </a:gridCol>
                <a:gridCol w="576072">
                  <a:extLst>
                    <a:ext uri="{9D8B030D-6E8A-4147-A177-3AD203B41FA5}">
                      <a16:colId xmlns:a16="http://schemas.microsoft.com/office/drawing/2014/main" val="2205984167"/>
                    </a:ext>
                  </a:extLst>
                </a:gridCol>
                <a:gridCol w="493776">
                  <a:extLst>
                    <a:ext uri="{9D8B030D-6E8A-4147-A177-3AD203B41FA5}">
                      <a16:colId xmlns:a16="http://schemas.microsoft.com/office/drawing/2014/main" val="3410860469"/>
                    </a:ext>
                  </a:extLst>
                </a:gridCol>
                <a:gridCol w="576072">
                  <a:extLst>
                    <a:ext uri="{9D8B030D-6E8A-4147-A177-3AD203B41FA5}">
                      <a16:colId xmlns:a16="http://schemas.microsoft.com/office/drawing/2014/main" val="3374345215"/>
                    </a:ext>
                  </a:extLst>
                </a:gridCol>
                <a:gridCol w="576072">
                  <a:extLst>
                    <a:ext uri="{9D8B030D-6E8A-4147-A177-3AD203B41FA5}">
                      <a16:colId xmlns:a16="http://schemas.microsoft.com/office/drawing/2014/main" val="143274975"/>
                    </a:ext>
                  </a:extLst>
                </a:gridCol>
                <a:gridCol w="576072">
                  <a:extLst>
                    <a:ext uri="{9D8B030D-6E8A-4147-A177-3AD203B41FA5}">
                      <a16:colId xmlns:a16="http://schemas.microsoft.com/office/drawing/2014/main" val="4152336631"/>
                    </a:ext>
                  </a:extLst>
                </a:gridCol>
                <a:gridCol w="576072">
                  <a:extLst>
                    <a:ext uri="{9D8B030D-6E8A-4147-A177-3AD203B41FA5}">
                      <a16:colId xmlns:a16="http://schemas.microsoft.com/office/drawing/2014/main" val="2798561901"/>
                    </a:ext>
                  </a:extLst>
                </a:gridCol>
                <a:gridCol w="576072">
                  <a:extLst>
                    <a:ext uri="{9D8B030D-6E8A-4147-A177-3AD203B41FA5}">
                      <a16:colId xmlns:a16="http://schemas.microsoft.com/office/drawing/2014/main" val="1507563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11572780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- 2021-08-16 11:00:28</a:t>
                      </a:r>
                      <a:r>
                        <a:rPr kumimoji="0" lang="en-US" sz="1000" b="0" i="0" u="none" strike="noStrike" kern="1200" cap="none" spc="0" normalizeH="0" baseline="0" noProof="0">
                          <a:ln>
                            <a:noFill/>
                          </a:ln>
                          <a:solidFill>
                            <a:prstClr val="black"/>
                          </a:solidFill>
                          <a:effectLst/>
                          <a:uLnTx/>
                          <a:uFillTx/>
                          <a:latin typeface="+mn-lt"/>
                          <a:ea typeface="+mn-ea"/>
                          <a:cs typeface="+mn-cs"/>
                        </a:rPr>
                        <a:t>
 Buttercup faham bahawa banyak yang mungkin sedang bergelut dan mengalami kesukaran pada masa yang sukar ini. Jadi, mari sertai Buttercup untuk memastikan kesejahteraan dan emosi anda semua dijaga!
1. Luangkan masa dari media sosial 
2. Teruskan berhubung dengan keluarga dan rakan anda
3. Dapatkan udara yang segar dan bersenam walaupun di rumah
4. Cuba sesuatu yang baru dan menarik
5. Makan dengan baik. Ianya bagus untuk minda, badan dan juga semangat!
#ButtercupBersamaAnda 
Sumber: https://www.gayaadhuwi.org.au/coronavirus/staying-healthy/posters/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extLst>
                  <a:ext uri="{0D108BD9-81ED-4DB2-BD59-A6C34878D82A}">
                    <a16:rowId xmlns:a16="http://schemas.microsoft.com/office/drawing/2014/main" val="4190776792"/>
                  </a:ext>
                </a:extLst>
              </a:tr>
            </a:tbl>
          </a:graphicData>
        </a:graphic>
      </p:graphicFrame>
      <p:sp>
        <p:nvSpPr>
          <p:cNvPr id="4" name="Text Placeholder 3">
            <a:extLst>
              <a:ext uri="{FF2B5EF4-FFF2-40B4-BE49-F238E27FC236}">
                <a16:creationId xmlns:a16="http://schemas.microsoft.com/office/drawing/2014/main" id="{3BE67500-25CC-436E-A38B-717EEFF1BA2D}"/>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29859155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FEBAA3-6F2A-46AA-9430-8D522CEF51C7}"/>
              </a:ext>
            </a:extLst>
          </p:cNvPr>
          <p:cNvSpPr>
            <a:spLocks noGrp="1"/>
          </p:cNvSpPr>
          <p:nvPr>
            <p:ph type="title"/>
          </p:nvPr>
        </p:nvSpPr>
        <p:spPr/>
        <p:txBody>
          <a:bodyPr/>
          <a:lstStyle/>
          <a:p>
            <a:r>
              <a:rPr lang="en-US"/>
              <a:t>Facebook FB - Own Posts Table w. Custom I-Rate (Insights) | Buttercup Malaysia - 11 of 23</a:t>
            </a:r>
          </a:p>
        </p:txBody>
      </p:sp>
      <p:graphicFrame>
        <p:nvGraphicFramePr>
          <p:cNvPr id="5" name="Table Placeholder 4">
            <a:extLst>
              <a:ext uri="{FF2B5EF4-FFF2-40B4-BE49-F238E27FC236}">
                <a16:creationId xmlns:a16="http://schemas.microsoft.com/office/drawing/2014/main" id="{111F8656-4D91-4F50-85F0-44808486E318}"/>
              </a:ext>
            </a:extLst>
          </p:cNvPr>
          <p:cNvGraphicFramePr>
            <a:graphicFrameLocks noGrp="1"/>
          </p:cNvGraphicFramePr>
          <p:nvPr>
            <p:ph type="tbl" sz="quarter" idx="13"/>
            <p:extLst>
              <p:ext uri="{D42A27DB-BD31-4B8C-83A1-F6EECF244321}">
                <p14:modId xmlns:p14="http://schemas.microsoft.com/office/powerpoint/2010/main" val="30235176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446887736"/>
                    </a:ext>
                  </a:extLst>
                </a:gridCol>
                <a:gridCol w="740664">
                  <a:extLst>
                    <a:ext uri="{9D8B030D-6E8A-4147-A177-3AD203B41FA5}">
                      <a16:colId xmlns:a16="http://schemas.microsoft.com/office/drawing/2014/main" val="578894391"/>
                    </a:ext>
                  </a:extLst>
                </a:gridCol>
                <a:gridCol w="740664">
                  <a:extLst>
                    <a:ext uri="{9D8B030D-6E8A-4147-A177-3AD203B41FA5}">
                      <a16:colId xmlns:a16="http://schemas.microsoft.com/office/drawing/2014/main" val="3934644063"/>
                    </a:ext>
                  </a:extLst>
                </a:gridCol>
                <a:gridCol w="576072">
                  <a:extLst>
                    <a:ext uri="{9D8B030D-6E8A-4147-A177-3AD203B41FA5}">
                      <a16:colId xmlns:a16="http://schemas.microsoft.com/office/drawing/2014/main" val="3976312511"/>
                    </a:ext>
                  </a:extLst>
                </a:gridCol>
                <a:gridCol w="576072">
                  <a:extLst>
                    <a:ext uri="{9D8B030D-6E8A-4147-A177-3AD203B41FA5}">
                      <a16:colId xmlns:a16="http://schemas.microsoft.com/office/drawing/2014/main" val="4132514577"/>
                    </a:ext>
                  </a:extLst>
                </a:gridCol>
                <a:gridCol w="493776">
                  <a:extLst>
                    <a:ext uri="{9D8B030D-6E8A-4147-A177-3AD203B41FA5}">
                      <a16:colId xmlns:a16="http://schemas.microsoft.com/office/drawing/2014/main" val="3676613727"/>
                    </a:ext>
                  </a:extLst>
                </a:gridCol>
                <a:gridCol w="576072">
                  <a:extLst>
                    <a:ext uri="{9D8B030D-6E8A-4147-A177-3AD203B41FA5}">
                      <a16:colId xmlns:a16="http://schemas.microsoft.com/office/drawing/2014/main" val="436541137"/>
                    </a:ext>
                  </a:extLst>
                </a:gridCol>
                <a:gridCol w="576072">
                  <a:extLst>
                    <a:ext uri="{9D8B030D-6E8A-4147-A177-3AD203B41FA5}">
                      <a16:colId xmlns:a16="http://schemas.microsoft.com/office/drawing/2014/main" val="3619755303"/>
                    </a:ext>
                  </a:extLst>
                </a:gridCol>
                <a:gridCol w="576072">
                  <a:extLst>
                    <a:ext uri="{9D8B030D-6E8A-4147-A177-3AD203B41FA5}">
                      <a16:colId xmlns:a16="http://schemas.microsoft.com/office/drawing/2014/main" val="848494922"/>
                    </a:ext>
                  </a:extLst>
                </a:gridCol>
                <a:gridCol w="576072">
                  <a:extLst>
                    <a:ext uri="{9D8B030D-6E8A-4147-A177-3AD203B41FA5}">
                      <a16:colId xmlns:a16="http://schemas.microsoft.com/office/drawing/2014/main" val="895743148"/>
                    </a:ext>
                  </a:extLst>
                </a:gridCol>
                <a:gridCol w="576072">
                  <a:extLst>
                    <a:ext uri="{9D8B030D-6E8A-4147-A177-3AD203B41FA5}">
                      <a16:colId xmlns:a16="http://schemas.microsoft.com/office/drawing/2014/main" val="450932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1331586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- 2021-08-15 10:30:37</a:t>
                      </a:r>
                      <a:r>
                        <a:rPr kumimoji="0" lang="en-US" sz="1000" b="0" i="0" u="none" strike="noStrike" kern="1200" cap="none" spc="0" normalizeH="0" baseline="0" noProof="0">
                          <a:ln>
                            <a:noFill/>
                          </a:ln>
                          <a:solidFill>
                            <a:prstClr val="black"/>
                          </a:solidFill>
                          <a:effectLst/>
                          <a:uLnTx/>
                          <a:uFillTx/>
                          <a:latin typeface="+mn-lt"/>
                          <a:ea typeface="+mn-ea"/>
                          <a:cs typeface="+mn-cs"/>
                        </a:rPr>
                        <a:t>
 Pernahkah anda masak burger patty sendiri? Marilah cuba bersama-sama! 
#ResipiButtercup #SedapDenganButtercup #HomemadeWithLove
Burger Buttercup 
Bahan-bahan
6 sudu besar Buttercup 
450g daging cincang 
1 biji bawang besar (dihiris halus)
1 sudu kecil garam 
½ sudu kecil lada hitam 
8 keping keju cheddar
4 keping roti burger
Bahan-bahan sos: 
Mayonis secukup rasa
Sos tomato secukup rasa
Sos mustard secukup rasa
Lada jeruk jalapenos secukup rasa 
Arahan: 
1. Campurkan daging, bawang besar, garam dan lada hitam sehingga sebati. 
2. Panaskan kuali tahan panas pada api sederhana-tinggi. 
3. Ambil ¼ daging dan letakkan Buttercup di dalam. Kemudian, jadikan ia bentuk bulat yang rata dan letakkan di atas pinggan. 
4. Ulang langkah yang sama untuk lebihan daging. 
5. Untuk setiap daging yang telah siap, letakkan 1 sudu besar Buttercup di atas kuali apabila memasak sebelum meletakkan daging. 
6. Letakkan daging di atas kuali dan gunakan spatula untuk menekan daging ke bawah untuk mendapatkan daging yang lebih garing. 
7. Setelah 4-5 minit sehingga daging masak, terbalikkan dan letakkan 2 keping keju bagi setiap daging. 
8. Masak selama 2-3 minit sehingga bahagian bawah masak dan keju cair. Anda boleh menutup kuali anda dengan penutup supaya keju lebih cepat cair. 
9. Letakkan roti burger dalam kuali (bahagian dalam ke bawah) selama 10-20 saat untuk panaskan dan melembutkan roti. 
10. Keluarkan daging dan roti daripada kuali. Gunakan 2 roti, letakkan mayonis ke atas satu roti sebelum meletakkan daging di atasnya. Kemudian, di atas daging, letakkan sos tomato, sos mustard dan lada jeruk jalapenos dan tutup dengan satu lagi roti burger. 
Sumber: https://honestandtasty.com/homemade-butter-burgers/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a:t>
                      </a:r>
                    </a:p>
                  </a:txBody>
                  <a:tcPr/>
                </a:tc>
                <a:extLst>
                  <a:ext uri="{0D108BD9-81ED-4DB2-BD59-A6C34878D82A}">
                    <a16:rowId xmlns:a16="http://schemas.microsoft.com/office/drawing/2014/main" val="532861080"/>
                  </a:ext>
                </a:extLst>
              </a:tr>
            </a:tbl>
          </a:graphicData>
        </a:graphic>
      </p:graphicFrame>
      <p:sp>
        <p:nvSpPr>
          <p:cNvPr id="4" name="Text Placeholder 3">
            <a:extLst>
              <a:ext uri="{FF2B5EF4-FFF2-40B4-BE49-F238E27FC236}">
                <a16:creationId xmlns:a16="http://schemas.microsoft.com/office/drawing/2014/main" id="{DE43DDA8-9856-4E74-848F-DE23156BE627}"/>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8727868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448AE2-13C1-4F38-BF09-D7EFDB7C7BD5}"/>
              </a:ext>
            </a:extLst>
          </p:cNvPr>
          <p:cNvSpPr>
            <a:spLocks noGrp="1"/>
          </p:cNvSpPr>
          <p:nvPr>
            <p:ph type="title"/>
          </p:nvPr>
        </p:nvSpPr>
        <p:spPr/>
        <p:txBody>
          <a:bodyPr/>
          <a:lstStyle/>
          <a:p>
            <a:r>
              <a:rPr lang="en-US"/>
              <a:t>Facebook FB - Own Posts Table w. Custom I-Rate (Insights) | Buttercup Malaysia - 12 of 23</a:t>
            </a:r>
          </a:p>
        </p:txBody>
      </p:sp>
      <p:graphicFrame>
        <p:nvGraphicFramePr>
          <p:cNvPr id="5" name="Table Placeholder 4">
            <a:extLst>
              <a:ext uri="{FF2B5EF4-FFF2-40B4-BE49-F238E27FC236}">
                <a16:creationId xmlns:a16="http://schemas.microsoft.com/office/drawing/2014/main" id="{89860687-BDAA-4FC2-9E31-85DC834AB573}"/>
              </a:ext>
            </a:extLst>
          </p:cNvPr>
          <p:cNvGraphicFramePr>
            <a:graphicFrameLocks noGrp="1"/>
          </p:cNvGraphicFramePr>
          <p:nvPr>
            <p:ph type="tbl" sz="quarter" idx="13"/>
            <p:extLst>
              <p:ext uri="{D42A27DB-BD31-4B8C-83A1-F6EECF244321}">
                <p14:modId xmlns:p14="http://schemas.microsoft.com/office/powerpoint/2010/main" val="3859838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334768072"/>
                    </a:ext>
                  </a:extLst>
                </a:gridCol>
                <a:gridCol w="740664">
                  <a:extLst>
                    <a:ext uri="{9D8B030D-6E8A-4147-A177-3AD203B41FA5}">
                      <a16:colId xmlns:a16="http://schemas.microsoft.com/office/drawing/2014/main" val="1724233869"/>
                    </a:ext>
                  </a:extLst>
                </a:gridCol>
                <a:gridCol w="740664">
                  <a:extLst>
                    <a:ext uri="{9D8B030D-6E8A-4147-A177-3AD203B41FA5}">
                      <a16:colId xmlns:a16="http://schemas.microsoft.com/office/drawing/2014/main" val="149333045"/>
                    </a:ext>
                  </a:extLst>
                </a:gridCol>
                <a:gridCol w="576072">
                  <a:extLst>
                    <a:ext uri="{9D8B030D-6E8A-4147-A177-3AD203B41FA5}">
                      <a16:colId xmlns:a16="http://schemas.microsoft.com/office/drawing/2014/main" val="1975941276"/>
                    </a:ext>
                  </a:extLst>
                </a:gridCol>
                <a:gridCol w="576072">
                  <a:extLst>
                    <a:ext uri="{9D8B030D-6E8A-4147-A177-3AD203B41FA5}">
                      <a16:colId xmlns:a16="http://schemas.microsoft.com/office/drawing/2014/main" val="1964813872"/>
                    </a:ext>
                  </a:extLst>
                </a:gridCol>
                <a:gridCol w="493776">
                  <a:extLst>
                    <a:ext uri="{9D8B030D-6E8A-4147-A177-3AD203B41FA5}">
                      <a16:colId xmlns:a16="http://schemas.microsoft.com/office/drawing/2014/main" val="748725022"/>
                    </a:ext>
                  </a:extLst>
                </a:gridCol>
                <a:gridCol w="576072">
                  <a:extLst>
                    <a:ext uri="{9D8B030D-6E8A-4147-A177-3AD203B41FA5}">
                      <a16:colId xmlns:a16="http://schemas.microsoft.com/office/drawing/2014/main" val="2385127855"/>
                    </a:ext>
                  </a:extLst>
                </a:gridCol>
                <a:gridCol w="576072">
                  <a:extLst>
                    <a:ext uri="{9D8B030D-6E8A-4147-A177-3AD203B41FA5}">
                      <a16:colId xmlns:a16="http://schemas.microsoft.com/office/drawing/2014/main" val="4114683808"/>
                    </a:ext>
                  </a:extLst>
                </a:gridCol>
                <a:gridCol w="576072">
                  <a:extLst>
                    <a:ext uri="{9D8B030D-6E8A-4147-A177-3AD203B41FA5}">
                      <a16:colId xmlns:a16="http://schemas.microsoft.com/office/drawing/2014/main" val="2226749285"/>
                    </a:ext>
                  </a:extLst>
                </a:gridCol>
                <a:gridCol w="576072">
                  <a:extLst>
                    <a:ext uri="{9D8B030D-6E8A-4147-A177-3AD203B41FA5}">
                      <a16:colId xmlns:a16="http://schemas.microsoft.com/office/drawing/2014/main" val="1062608794"/>
                    </a:ext>
                  </a:extLst>
                </a:gridCol>
                <a:gridCol w="576072">
                  <a:extLst>
                    <a:ext uri="{9D8B030D-6E8A-4147-A177-3AD203B41FA5}">
                      <a16:colId xmlns:a16="http://schemas.microsoft.com/office/drawing/2014/main" val="23532902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35950607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- 2021-08-14 10:00:57</a:t>
                      </a:r>
                      <a:r>
                        <a:rPr kumimoji="0" lang="en-US" sz="1000" b="0" i="0" u="none" strike="noStrike" kern="1200" cap="none" spc="0" normalizeH="0" baseline="0" noProof="0">
                          <a:ln>
                            <a:noFill/>
                          </a:ln>
                          <a:solidFill>
                            <a:prstClr val="black"/>
                          </a:solidFill>
                          <a:effectLst/>
                          <a:uLnTx/>
                          <a:uFillTx/>
                          <a:latin typeface="+mn-lt"/>
                          <a:ea typeface="+mn-ea"/>
                          <a:cs typeface="+mn-cs"/>
                        </a:rPr>
                        <a:t>
 Berita baik untuk fans Buttercup! Dapatkan pisau percuma dengan pembelian mana-mana 1 Buttercup Margarine Spread 500g!
Tebus sekarang di Village Grocer dan Ben Independent Grocer (BIG) dari 12 Ogos hingga 8 September 2021. Cepat, sementara stok masih ada!
*Tertakluk kepada terma dan syarat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5.1161 %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89726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85590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11008</a:t>
                      </a:r>
                    </a:p>
                  </a:txBody>
                  <a:tcPr/>
                </a:tc>
                <a:extLst>
                  <a:ext uri="{0D108BD9-81ED-4DB2-BD59-A6C34878D82A}">
                    <a16:rowId xmlns:a16="http://schemas.microsoft.com/office/drawing/2014/main" val="554132141"/>
                  </a:ext>
                </a:extLst>
              </a:tr>
            </a:tbl>
          </a:graphicData>
        </a:graphic>
      </p:graphicFrame>
      <p:sp>
        <p:nvSpPr>
          <p:cNvPr id="4" name="Text Placeholder 3">
            <a:extLst>
              <a:ext uri="{FF2B5EF4-FFF2-40B4-BE49-F238E27FC236}">
                <a16:creationId xmlns:a16="http://schemas.microsoft.com/office/drawing/2014/main" id="{EFAE069D-C65F-47A2-AE3B-96E38F71762C}"/>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4587182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5540A3-FE66-4694-B2E7-AA6C82C86D4B}"/>
              </a:ext>
            </a:extLst>
          </p:cNvPr>
          <p:cNvSpPr>
            <a:spLocks noGrp="1"/>
          </p:cNvSpPr>
          <p:nvPr>
            <p:ph type="title"/>
          </p:nvPr>
        </p:nvSpPr>
        <p:spPr/>
        <p:txBody>
          <a:bodyPr/>
          <a:lstStyle/>
          <a:p>
            <a:r>
              <a:rPr lang="en-US"/>
              <a:t>Facebook FB - Own Posts Table w. Custom I-Rate (Insights) | Buttercup Malaysia - 13 of 23</a:t>
            </a:r>
          </a:p>
        </p:txBody>
      </p:sp>
      <p:graphicFrame>
        <p:nvGraphicFramePr>
          <p:cNvPr id="5" name="Table Placeholder 4">
            <a:extLst>
              <a:ext uri="{FF2B5EF4-FFF2-40B4-BE49-F238E27FC236}">
                <a16:creationId xmlns:a16="http://schemas.microsoft.com/office/drawing/2014/main" id="{8D1E1CD9-4C4E-4C07-A2CE-F775B06AD1EA}"/>
              </a:ext>
            </a:extLst>
          </p:cNvPr>
          <p:cNvGraphicFramePr>
            <a:graphicFrameLocks noGrp="1"/>
          </p:cNvGraphicFramePr>
          <p:nvPr>
            <p:ph type="tbl" sz="quarter" idx="13"/>
            <p:extLst>
              <p:ext uri="{D42A27DB-BD31-4B8C-83A1-F6EECF244321}">
                <p14:modId xmlns:p14="http://schemas.microsoft.com/office/powerpoint/2010/main" val="3073170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002449567"/>
                    </a:ext>
                  </a:extLst>
                </a:gridCol>
                <a:gridCol w="740664">
                  <a:extLst>
                    <a:ext uri="{9D8B030D-6E8A-4147-A177-3AD203B41FA5}">
                      <a16:colId xmlns:a16="http://schemas.microsoft.com/office/drawing/2014/main" val="625475839"/>
                    </a:ext>
                  </a:extLst>
                </a:gridCol>
                <a:gridCol w="740664">
                  <a:extLst>
                    <a:ext uri="{9D8B030D-6E8A-4147-A177-3AD203B41FA5}">
                      <a16:colId xmlns:a16="http://schemas.microsoft.com/office/drawing/2014/main" val="1832017777"/>
                    </a:ext>
                  </a:extLst>
                </a:gridCol>
                <a:gridCol w="576072">
                  <a:extLst>
                    <a:ext uri="{9D8B030D-6E8A-4147-A177-3AD203B41FA5}">
                      <a16:colId xmlns:a16="http://schemas.microsoft.com/office/drawing/2014/main" val="1625925838"/>
                    </a:ext>
                  </a:extLst>
                </a:gridCol>
                <a:gridCol w="576072">
                  <a:extLst>
                    <a:ext uri="{9D8B030D-6E8A-4147-A177-3AD203B41FA5}">
                      <a16:colId xmlns:a16="http://schemas.microsoft.com/office/drawing/2014/main" val="294314295"/>
                    </a:ext>
                  </a:extLst>
                </a:gridCol>
                <a:gridCol w="493776">
                  <a:extLst>
                    <a:ext uri="{9D8B030D-6E8A-4147-A177-3AD203B41FA5}">
                      <a16:colId xmlns:a16="http://schemas.microsoft.com/office/drawing/2014/main" val="1014227331"/>
                    </a:ext>
                  </a:extLst>
                </a:gridCol>
                <a:gridCol w="576072">
                  <a:extLst>
                    <a:ext uri="{9D8B030D-6E8A-4147-A177-3AD203B41FA5}">
                      <a16:colId xmlns:a16="http://schemas.microsoft.com/office/drawing/2014/main" val="4014938429"/>
                    </a:ext>
                  </a:extLst>
                </a:gridCol>
                <a:gridCol w="576072">
                  <a:extLst>
                    <a:ext uri="{9D8B030D-6E8A-4147-A177-3AD203B41FA5}">
                      <a16:colId xmlns:a16="http://schemas.microsoft.com/office/drawing/2014/main" val="2349350744"/>
                    </a:ext>
                  </a:extLst>
                </a:gridCol>
                <a:gridCol w="576072">
                  <a:extLst>
                    <a:ext uri="{9D8B030D-6E8A-4147-A177-3AD203B41FA5}">
                      <a16:colId xmlns:a16="http://schemas.microsoft.com/office/drawing/2014/main" val="788447630"/>
                    </a:ext>
                  </a:extLst>
                </a:gridCol>
                <a:gridCol w="576072">
                  <a:extLst>
                    <a:ext uri="{9D8B030D-6E8A-4147-A177-3AD203B41FA5}">
                      <a16:colId xmlns:a16="http://schemas.microsoft.com/office/drawing/2014/main" val="1165789914"/>
                    </a:ext>
                  </a:extLst>
                </a:gridCol>
                <a:gridCol w="576072">
                  <a:extLst>
                    <a:ext uri="{9D8B030D-6E8A-4147-A177-3AD203B41FA5}">
                      <a16:colId xmlns:a16="http://schemas.microsoft.com/office/drawing/2014/main" val="34317119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7324842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- 2021-08-12 10:00:20</a:t>
                      </a:r>
                      <a:r>
                        <a:rPr kumimoji="0" lang="en-US" sz="1000" b="0" i="0" u="none" strike="noStrike" kern="1200" cap="none" spc="0" normalizeH="0" baseline="0" noProof="0">
                          <a:ln>
                            <a:noFill/>
                          </a:ln>
                          <a:solidFill>
                            <a:prstClr val="black"/>
                          </a:solidFill>
                          <a:effectLst/>
                          <a:uLnTx/>
                          <a:uFillTx/>
                          <a:latin typeface="+mn-lt"/>
                          <a:ea typeface="+mn-ea"/>
                          <a:cs typeface="+mn-cs"/>
                        </a:rPr>
                        <a:t>
 Tahukah anda Buttercup adalah jenama No.1 di Malaysia! Dengan itu, Buttercup telah mengeluarkan 1 produk baru dan 2 produk berwajah baru, khas untuk fans Buttercup? Semuanya bebas kolesterol dan kaya dengan vitamin! 
Dan berita lebih baik lagi, semuanya boleh didapati di Lazada sekarang! https://bit.ly/ButtercupMYLazada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465</a:t>
                      </a:r>
                    </a:p>
                  </a:txBody>
                  <a:tcPr/>
                </a:tc>
                <a:extLst>
                  <a:ext uri="{0D108BD9-81ED-4DB2-BD59-A6C34878D82A}">
                    <a16:rowId xmlns:a16="http://schemas.microsoft.com/office/drawing/2014/main" val="254769004"/>
                  </a:ext>
                </a:extLst>
              </a:tr>
            </a:tbl>
          </a:graphicData>
        </a:graphic>
      </p:graphicFrame>
      <p:sp>
        <p:nvSpPr>
          <p:cNvPr id="4" name="Text Placeholder 3">
            <a:extLst>
              <a:ext uri="{FF2B5EF4-FFF2-40B4-BE49-F238E27FC236}">
                <a16:creationId xmlns:a16="http://schemas.microsoft.com/office/drawing/2014/main" id="{42EE7243-4E8A-41DF-A811-1180B72779B5}"/>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26829194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BA917C-00C1-4400-9C3D-14CAF3A59238}"/>
              </a:ext>
            </a:extLst>
          </p:cNvPr>
          <p:cNvSpPr>
            <a:spLocks noGrp="1"/>
          </p:cNvSpPr>
          <p:nvPr>
            <p:ph type="title"/>
          </p:nvPr>
        </p:nvSpPr>
        <p:spPr/>
        <p:txBody>
          <a:bodyPr/>
          <a:lstStyle/>
          <a:p>
            <a:r>
              <a:rPr lang="en-US"/>
              <a:t>Facebook FB - Own Posts Table w. Custom I-Rate (Insights) | Buttercup Malaysia - 14 of 23</a:t>
            </a:r>
          </a:p>
        </p:txBody>
      </p:sp>
      <p:graphicFrame>
        <p:nvGraphicFramePr>
          <p:cNvPr id="5" name="Table Placeholder 4">
            <a:extLst>
              <a:ext uri="{FF2B5EF4-FFF2-40B4-BE49-F238E27FC236}">
                <a16:creationId xmlns:a16="http://schemas.microsoft.com/office/drawing/2014/main" id="{90651E5E-E6B6-46E7-A471-C4D2DB0EDD1A}"/>
              </a:ext>
            </a:extLst>
          </p:cNvPr>
          <p:cNvGraphicFramePr>
            <a:graphicFrameLocks noGrp="1"/>
          </p:cNvGraphicFramePr>
          <p:nvPr>
            <p:ph type="tbl" sz="quarter" idx="13"/>
            <p:extLst>
              <p:ext uri="{D42A27DB-BD31-4B8C-83A1-F6EECF244321}">
                <p14:modId xmlns:p14="http://schemas.microsoft.com/office/powerpoint/2010/main" val="35103788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875386335"/>
                    </a:ext>
                  </a:extLst>
                </a:gridCol>
                <a:gridCol w="740664">
                  <a:extLst>
                    <a:ext uri="{9D8B030D-6E8A-4147-A177-3AD203B41FA5}">
                      <a16:colId xmlns:a16="http://schemas.microsoft.com/office/drawing/2014/main" val="1425605197"/>
                    </a:ext>
                  </a:extLst>
                </a:gridCol>
                <a:gridCol w="740664">
                  <a:extLst>
                    <a:ext uri="{9D8B030D-6E8A-4147-A177-3AD203B41FA5}">
                      <a16:colId xmlns:a16="http://schemas.microsoft.com/office/drawing/2014/main" val="3664588999"/>
                    </a:ext>
                  </a:extLst>
                </a:gridCol>
                <a:gridCol w="576072">
                  <a:extLst>
                    <a:ext uri="{9D8B030D-6E8A-4147-A177-3AD203B41FA5}">
                      <a16:colId xmlns:a16="http://schemas.microsoft.com/office/drawing/2014/main" val="1780928780"/>
                    </a:ext>
                  </a:extLst>
                </a:gridCol>
                <a:gridCol w="576072">
                  <a:extLst>
                    <a:ext uri="{9D8B030D-6E8A-4147-A177-3AD203B41FA5}">
                      <a16:colId xmlns:a16="http://schemas.microsoft.com/office/drawing/2014/main" val="4109926201"/>
                    </a:ext>
                  </a:extLst>
                </a:gridCol>
                <a:gridCol w="493776">
                  <a:extLst>
                    <a:ext uri="{9D8B030D-6E8A-4147-A177-3AD203B41FA5}">
                      <a16:colId xmlns:a16="http://schemas.microsoft.com/office/drawing/2014/main" val="3627608918"/>
                    </a:ext>
                  </a:extLst>
                </a:gridCol>
                <a:gridCol w="576072">
                  <a:extLst>
                    <a:ext uri="{9D8B030D-6E8A-4147-A177-3AD203B41FA5}">
                      <a16:colId xmlns:a16="http://schemas.microsoft.com/office/drawing/2014/main" val="3609634235"/>
                    </a:ext>
                  </a:extLst>
                </a:gridCol>
                <a:gridCol w="576072">
                  <a:extLst>
                    <a:ext uri="{9D8B030D-6E8A-4147-A177-3AD203B41FA5}">
                      <a16:colId xmlns:a16="http://schemas.microsoft.com/office/drawing/2014/main" val="1907383974"/>
                    </a:ext>
                  </a:extLst>
                </a:gridCol>
                <a:gridCol w="576072">
                  <a:extLst>
                    <a:ext uri="{9D8B030D-6E8A-4147-A177-3AD203B41FA5}">
                      <a16:colId xmlns:a16="http://schemas.microsoft.com/office/drawing/2014/main" val="3145282496"/>
                    </a:ext>
                  </a:extLst>
                </a:gridCol>
                <a:gridCol w="576072">
                  <a:extLst>
                    <a:ext uri="{9D8B030D-6E8A-4147-A177-3AD203B41FA5}">
                      <a16:colId xmlns:a16="http://schemas.microsoft.com/office/drawing/2014/main" val="853313159"/>
                    </a:ext>
                  </a:extLst>
                </a:gridCol>
                <a:gridCol w="576072">
                  <a:extLst>
                    <a:ext uri="{9D8B030D-6E8A-4147-A177-3AD203B41FA5}">
                      <a16:colId xmlns:a16="http://schemas.microsoft.com/office/drawing/2014/main" val="41338530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36805492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- 2021-08-10 00:00:20</a:t>
                      </a:r>
                      <a:r>
                        <a:rPr kumimoji="0" lang="en-US" sz="1000" b="0" i="0" u="none" strike="noStrike" kern="1200" cap="none" spc="0" normalizeH="0" baseline="0" noProof="0">
                          <a:ln>
                            <a:noFill/>
                          </a:ln>
                          <a:solidFill>
                            <a:prstClr val="black"/>
                          </a:solidFill>
                          <a:effectLst/>
                          <a:uLnTx/>
                          <a:uFillTx/>
                          <a:latin typeface="+mn-lt"/>
                          <a:ea typeface="+mn-ea"/>
                          <a:cs typeface="+mn-cs"/>
                        </a:rPr>
                        <a:t>
 Selamat menyambut Awal Muharram kepada semua rakyat Malaysia yang meraikannya! 
#AwalMuharram2021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extLst>
                  <a:ext uri="{0D108BD9-81ED-4DB2-BD59-A6C34878D82A}">
                    <a16:rowId xmlns:a16="http://schemas.microsoft.com/office/drawing/2014/main" val="2910640805"/>
                  </a:ext>
                </a:extLst>
              </a:tr>
            </a:tbl>
          </a:graphicData>
        </a:graphic>
      </p:graphicFrame>
      <p:sp>
        <p:nvSpPr>
          <p:cNvPr id="4" name="Text Placeholder 3">
            <a:extLst>
              <a:ext uri="{FF2B5EF4-FFF2-40B4-BE49-F238E27FC236}">
                <a16:creationId xmlns:a16="http://schemas.microsoft.com/office/drawing/2014/main" id="{99C50F8C-7A1D-42E9-82C5-A90DB86ECC32}"/>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15656705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F34387-5C38-481D-86BE-131E67C9A2E4}"/>
              </a:ext>
            </a:extLst>
          </p:cNvPr>
          <p:cNvSpPr>
            <a:spLocks noGrp="1"/>
          </p:cNvSpPr>
          <p:nvPr>
            <p:ph type="title"/>
          </p:nvPr>
        </p:nvSpPr>
        <p:spPr/>
        <p:txBody>
          <a:bodyPr/>
          <a:lstStyle/>
          <a:p>
            <a:r>
              <a:rPr lang="en-US"/>
              <a:t>Facebook FB - Own Posts Table w. Custom I-Rate (Insights) | Buttercup Malaysia - 15 of 23</a:t>
            </a:r>
          </a:p>
        </p:txBody>
      </p:sp>
      <p:graphicFrame>
        <p:nvGraphicFramePr>
          <p:cNvPr id="5" name="Table Placeholder 4">
            <a:extLst>
              <a:ext uri="{FF2B5EF4-FFF2-40B4-BE49-F238E27FC236}">
                <a16:creationId xmlns:a16="http://schemas.microsoft.com/office/drawing/2014/main" id="{1E9165A2-3419-40FC-B959-9E4CBBD604CD}"/>
              </a:ext>
            </a:extLst>
          </p:cNvPr>
          <p:cNvGraphicFramePr>
            <a:graphicFrameLocks noGrp="1"/>
          </p:cNvGraphicFramePr>
          <p:nvPr>
            <p:ph type="tbl" sz="quarter" idx="13"/>
            <p:extLst>
              <p:ext uri="{D42A27DB-BD31-4B8C-83A1-F6EECF244321}">
                <p14:modId xmlns:p14="http://schemas.microsoft.com/office/powerpoint/2010/main" val="26491431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297524076"/>
                    </a:ext>
                  </a:extLst>
                </a:gridCol>
                <a:gridCol w="740664">
                  <a:extLst>
                    <a:ext uri="{9D8B030D-6E8A-4147-A177-3AD203B41FA5}">
                      <a16:colId xmlns:a16="http://schemas.microsoft.com/office/drawing/2014/main" val="2937514240"/>
                    </a:ext>
                  </a:extLst>
                </a:gridCol>
                <a:gridCol w="740664">
                  <a:extLst>
                    <a:ext uri="{9D8B030D-6E8A-4147-A177-3AD203B41FA5}">
                      <a16:colId xmlns:a16="http://schemas.microsoft.com/office/drawing/2014/main" val="1863306886"/>
                    </a:ext>
                  </a:extLst>
                </a:gridCol>
                <a:gridCol w="576072">
                  <a:extLst>
                    <a:ext uri="{9D8B030D-6E8A-4147-A177-3AD203B41FA5}">
                      <a16:colId xmlns:a16="http://schemas.microsoft.com/office/drawing/2014/main" val="3448637598"/>
                    </a:ext>
                  </a:extLst>
                </a:gridCol>
                <a:gridCol w="576072">
                  <a:extLst>
                    <a:ext uri="{9D8B030D-6E8A-4147-A177-3AD203B41FA5}">
                      <a16:colId xmlns:a16="http://schemas.microsoft.com/office/drawing/2014/main" val="1986979166"/>
                    </a:ext>
                  </a:extLst>
                </a:gridCol>
                <a:gridCol w="493776">
                  <a:extLst>
                    <a:ext uri="{9D8B030D-6E8A-4147-A177-3AD203B41FA5}">
                      <a16:colId xmlns:a16="http://schemas.microsoft.com/office/drawing/2014/main" val="521829487"/>
                    </a:ext>
                  </a:extLst>
                </a:gridCol>
                <a:gridCol w="576072">
                  <a:extLst>
                    <a:ext uri="{9D8B030D-6E8A-4147-A177-3AD203B41FA5}">
                      <a16:colId xmlns:a16="http://schemas.microsoft.com/office/drawing/2014/main" val="1860719273"/>
                    </a:ext>
                  </a:extLst>
                </a:gridCol>
                <a:gridCol w="576072">
                  <a:extLst>
                    <a:ext uri="{9D8B030D-6E8A-4147-A177-3AD203B41FA5}">
                      <a16:colId xmlns:a16="http://schemas.microsoft.com/office/drawing/2014/main" val="1897279544"/>
                    </a:ext>
                  </a:extLst>
                </a:gridCol>
                <a:gridCol w="576072">
                  <a:extLst>
                    <a:ext uri="{9D8B030D-6E8A-4147-A177-3AD203B41FA5}">
                      <a16:colId xmlns:a16="http://schemas.microsoft.com/office/drawing/2014/main" val="646767201"/>
                    </a:ext>
                  </a:extLst>
                </a:gridCol>
                <a:gridCol w="576072">
                  <a:extLst>
                    <a:ext uri="{9D8B030D-6E8A-4147-A177-3AD203B41FA5}">
                      <a16:colId xmlns:a16="http://schemas.microsoft.com/office/drawing/2014/main" val="1802285983"/>
                    </a:ext>
                  </a:extLst>
                </a:gridCol>
                <a:gridCol w="576072">
                  <a:extLst>
                    <a:ext uri="{9D8B030D-6E8A-4147-A177-3AD203B41FA5}">
                      <a16:colId xmlns:a16="http://schemas.microsoft.com/office/drawing/2014/main" val="42542578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1329395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- 2021-08-09 10:00:35</a:t>
                      </a:r>
                      <a:r>
                        <a:rPr kumimoji="0" lang="en-US" sz="1000" b="0" i="0" u="none" strike="noStrike" kern="1200" cap="none" spc="0" normalizeH="0" baseline="0" noProof="0">
                          <a:ln>
                            <a:noFill/>
                          </a:ln>
                          <a:solidFill>
                            <a:prstClr val="black"/>
                          </a:solidFill>
                          <a:effectLst/>
                          <a:uLnTx/>
                          <a:uFillTx/>
                          <a:latin typeface="+mn-lt"/>
                          <a:ea typeface="+mn-ea"/>
                          <a:cs typeface="+mn-cs"/>
                        </a:rPr>
                        <a:t>
 Terima kasih kerana selalu yakin dan percaya dengan Buttercup! Kami juga yakin Buttercup mampu untuk memberikan anda rasa dan aroma yang enak dan menyelerakan! 
“Saya telah menggunakan Buttercup sejak mula belajar memasak dan membuat kek kira-kira 15 tahun yang lalu. Saya sangat yakin dan juga berpuas hati dengan Buttercup kerana ianya tidak pernah mengecewakan saya dan keluarga. Setiap hidangan yang dihasilkan pastinya sedap dan menyelerakan.”
- Keisya Qaisara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423</a:t>
                      </a:r>
                    </a:p>
                  </a:txBody>
                  <a:tcPr/>
                </a:tc>
                <a:extLst>
                  <a:ext uri="{0D108BD9-81ED-4DB2-BD59-A6C34878D82A}">
                    <a16:rowId xmlns:a16="http://schemas.microsoft.com/office/drawing/2014/main" val="987630272"/>
                  </a:ext>
                </a:extLst>
              </a:tr>
            </a:tbl>
          </a:graphicData>
        </a:graphic>
      </p:graphicFrame>
      <p:sp>
        <p:nvSpPr>
          <p:cNvPr id="4" name="Text Placeholder 3">
            <a:extLst>
              <a:ext uri="{FF2B5EF4-FFF2-40B4-BE49-F238E27FC236}">
                <a16:creationId xmlns:a16="http://schemas.microsoft.com/office/drawing/2014/main" id="{3B90FF5E-68C8-407D-A5F6-445BA115B998}"/>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1852957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062254-5FFC-4B80-A43C-2BE6AE7A7B54}"/>
              </a:ext>
            </a:extLst>
          </p:cNvPr>
          <p:cNvSpPr>
            <a:spLocks noGrp="1"/>
          </p:cNvSpPr>
          <p:nvPr>
            <p:ph type="title"/>
          </p:nvPr>
        </p:nvSpPr>
        <p:spPr/>
        <p:txBody>
          <a:bodyPr/>
          <a:lstStyle/>
          <a:p>
            <a:r>
              <a:rPr lang="en-US"/>
              <a:t>Facebook FB - Own Posts Table w. Custom I-Rate (Insights) | Buttercup Malaysia - 16 of 23</a:t>
            </a:r>
          </a:p>
        </p:txBody>
      </p:sp>
      <p:graphicFrame>
        <p:nvGraphicFramePr>
          <p:cNvPr id="5" name="Table Placeholder 4">
            <a:extLst>
              <a:ext uri="{FF2B5EF4-FFF2-40B4-BE49-F238E27FC236}">
                <a16:creationId xmlns:a16="http://schemas.microsoft.com/office/drawing/2014/main" id="{D73F703D-3698-4B54-BD72-32CF031ABCE9}"/>
              </a:ext>
            </a:extLst>
          </p:cNvPr>
          <p:cNvGraphicFramePr>
            <a:graphicFrameLocks noGrp="1"/>
          </p:cNvGraphicFramePr>
          <p:nvPr>
            <p:ph type="tbl" sz="quarter" idx="13"/>
            <p:extLst>
              <p:ext uri="{D42A27DB-BD31-4B8C-83A1-F6EECF244321}">
                <p14:modId xmlns:p14="http://schemas.microsoft.com/office/powerpoint/2010/main" val="21818772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490661958"/>
                    </a:ext>
                  </a:extLst>
                </a:gridCol>
                <a:gridCol w="740664">
                  <a:extLst>
                    <a:ext uri="{9D8B030D-6E8A-4147-A177-3AD203B41FA5}">
                      <a16:colId xmlns:a16="http://schemas.microsoft.com/office/drawing/2014/main" val="2386465730"/>
                    </a:ext>
                  </a:extLst>
                </a:gridCol>
                <a:gridCol w="740664">
                  <a:extLst>
                    <a:ext uri="{9D8B030D-6E8A-4147-A177-3AD203B41FA5}">
                      <a16:colId xmlns:a16="http://schemas.microsoft.com/office/drawing/2014/main" val="197212499"/>
                    </a:ext>
                  </a:extLst>
                </a:gridCol>
                <a:gridCol w="576072">
                  <a:extLst>
                    <a:ext uri="{9D8B030D-6E8A-4147-A177-3AD203B41FA5}">
                      <a16:colId xmlns:a16="http://schemas.microsoft.com/office/drawing/2014/main" val="1741069835"/>
                    </a:ext>
                  </a:extLst>
                </a:gridCol>
                <a:gridCol w="576072">
                  <a:extLst>
                    <a:ext uri="{9D8B030D-6E8A-4147-A177-3AD203B41FA5}">
                      <a16:colId xmlns:a16="http://schemas.microsoft.com/office/drawing/2014/main" val="1125685847"/>
                    </a:ext>
                  </a:extLst>
                </a:gridCol>
                <a:gridCol w="493776">
                  <a:extLst>
                    <a:ext uri="{9D8B030D-6E8A-4147-A177-3AD203B41FA5}">
                      <a16:colId xmlns:a16="http://schemas.microsoft.com/office/drawing/2014/main" val="1307480696"/>
                    </a:ext>
                  </a:extLst>
                </a:gridCol>
                <a:gridCol w="576072">
                  <a:extLst>
                    <a:ext uri="{9D8B030D-6E8A-4147-A177-3AD203B41FA5}">
                      <a16:colId xmlns:a16="http://schemas.microsoft.com/office/drawing/2014/main" val="926822402"/>
                    </a:ext>
                  </a:extLst>
                </a:gridCol>
                <a:gridCol w="576072">
                  <a:extLst>
                    <a:ext uri="{9D8B030D-6E8A-4147-A177-3AD203B41FA5}">
                      <a16:colId xmlns:a16="http://schemas.microsoft.com/office/drawing/2014/main" val="943149658"/>
                    </a:ext>
                  </a:extLst>
                </a:gridCol>
                <a:gridCol w="576072">
                  <a:extLst>
                    <a:ext uri="{9D8B030D-6E8A-4147-A177-3AD203B41FA5}">
                      <a16:colId xmlns:a16="http://schemas.microsoft.com/office/drawing/2014/main" val="1414025751"/>
                    </a:ext>
                  </a:extLst>
                </a:gridCol>
                <a:gridCol w="576072">
                  <a:extLst>
                    <a:ext uri="{9D8B030D-6E8A-4147-A177-3AD203B41FA5}">
                      <a16:colId xmlns:a16="http://schemas.microsoft.com/office/drawing/2014/main" val="304617747"/>
                    </a:ext>
                  </a:extLst>
                </a:gridCol>
                <a:gridCol w="576072">
                  <a:extLst>
                    <a:ext uri="{9D8B030D-6E8A-4147-A177-3AD203B41FA5}">
                      <a16:colId xmlns:a16="http://schemas.microsoft.com/office/drawing/2014/main" val="35752828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10335554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- 2021-08-08 10:30:32</a:t>
                      </a:r>
                      <a:r>
                        <a:rPr kumimoji="0" lang="en-US" sz="1000" b="0" i="0" u="none" strike="noStrike" kern="1200" cap="none" spc="0" normalizeH="0" baseline="0" noProof="0">
                          <a:ln>
                            <a:noFill/>
                          </a:ln>
                          <a:solidFill>
                            <a:prstClr val="black"/>
                          </a:solidFill>
                          <a:effectLst/>
                          <a:uLnTx/>
                          <a:uFillTx/>
                          <a:latin typeface="+mn-lt"/>
                          <a:ea typeface="+mn-ea"/>
                          <a:cs typeface="+mn-cs"/>
                        </a:rPr>
                        <a:t>
 Buttercup ingin mengenali anda dengan lebih dekat! Jom kongsikan dengan kami bagaimanakah anda mengenali 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extLst>
                  <a:ext uri="{0D108BD9-81ED-4DB2-BD59-A6C34878D82A}">
                    <a16:rowId xmlns:a16="http://schemas.microsoft.com/office/drawing/2014/main" val="1230513339"/>
                  </a:ext>
                </a:extLst>
              </a:tr>
            </a:tbl>
          </a:graphicData>
        </a:graphic>
      </p:graphicFrame>
      <p:sp>
        <p:nvSpPr>
          <p:cNvPr id="4" name="Text Placeholder 3">
            <a:extLst>
              <a:ext uri="{FF2B5EF4-FFF2-40B4-BE49-F238E27FC236}">
                <a16:creationId xmlns:a16="http://schemas.microsoft.com/office/drawing/2014/main" id="{F3C6B360-ED57-4C17-A97F-485F071FA155}"/>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40353105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537763-F072-4C63-AD8B-51BF1970F6C9}"/>
              </a:ext>
            </a:extLst>
          </p:cNvPr>
          <p:cNvSpPr>
            <a:spLocks noGrp="1"/>
          </p:cNvSpPr>
          <p:nvPr>
            <p:ph type="title"/>
          </p:nvPr>
        </p:nvSpPr>
        <p:spPr/>
        <p:txBody>
          <a:bodyPr/>
          <a:lstStyle/>
          <a:p>
            <a:r>
              <a:rPr lang="en-US"/>
              <a:t>Facebook FB - Own Posts Table w. Custom I-Rate (Insights) | Buttercup Malaysia - 17 of 23</a:t>
            </a:r>
          </a:p>
        </p:txBody>
      </p:sp>
      <p:graphicFrame>
        <p:nvGraphicFramePr>
          <p:cNvPr id="5" name="Table Placeholder 4">
            <a:extLst>
              <a:ext uri="{FF2B5EF4-FFF2-40B4-BE49-F238E27FC236}">
                <a16:creationId xmlns:a16="http://schemas.microsoft.com/office/drawing/2014/main" id="{CCCAC03E-75A7-4C4E-ADD7-87E39D2E6C3C}"/>
              </a:ext>
            </a:extLst>
          </p:cNvPr>
          <p:cNvGraphicFramePr>
            <a:graphicFrameLocks noGrp="1"/>
          </p:cNvGraphicFramePr>
          <p:nvPr>
            <p:ph type="tbl" sz="quarter" idx="13"/>
            <p:extLst>
              <p:ext uri="{D42A27DB-BD31-4B8C-83A1-F6EECF244321}">
                <p14:modId xmlns:p14="http://schemas.microsoft.com/office/powerpoint/2010/main" val="28827078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479674497"/>
                    </a:ext>
                  </a:extLst>
                </a:gridCol>
                <a:gridCol w="740664">
                  <a:extLst>
                    <a:ext uri="{9D8B030D-6E8A-4147-A177-3AD203B41FA5}">
                      <a16:colId xmlns:a16="http://schemas.microsoft.com/office/drawing/2014/main" val="3164122086"/>
                    </a:ext>
                  </a:extLst>
                </a:gridCol>
                <a:gridCol w="740664">
                  <a:extLst>
                    <a:ext uri="{9D8B030D-6E8A-4147-A177-3AD203B41FA5}">
                      <a16:colId xmlns:a16="http://schemas.microsoft.com/office/drawing/2014/main" val="337889223"/>
                    </a:ext>
                  </a:extLst>
                </a:gridCol>
                <a:gridCol w="576072">
                  <a:extLst>
                    <a:ext uri="{9D8B030D-6E8A-4147-A177-3AD203B41FA5}">
                      <a16:colId xmlns:a16="http://schemas.microsoft.com/office/drawing/2014/main" val="6337690"/>
                    </a:ext>
                  </a:extLst>
                </a:gridCol>
                <a:gridCol w="576072">
                  <a:extLst>
                    <a:ext uri="{9D8B030D-6E8A-4147-A177-3AD203B41FA5}">
                      <a16:colId xmlns:a16="http://schemas.microsoft.com/office/drawing/2014/main" val="1045302860"/>
                    </a:ext>
                  </a:extLst>
                </a:gridCol>
                <a:gridCol w="493776">
                  <a:extLst>
                    <a:ext uri="{9D8B030D-6E8A-4147-A177-3AD203B41FA5}">
                      <a16:colId xmlns:a16="http://schemas.microsoft.com/office/drawing/2014/main" val="2143867572"/>
                    </a:ext>
                  </a:extLst>
                </a:gridCol>
                <a:gridCol w="576072">
                  <a:extLst>
                    <a:ext uri="{9D8B030D-6E8A-4147-A177-3AD203B41FA5}">
                      <a16:colId xmlns:a16="http://schemas.microsoft.com/office/drawing/2014/main" val="1862016502"/>
                    </a:ext>
                  </a:extLst>
                </a:gridCol>
                <a:gridCol w="576072">
                  <a:extLst>
                    <a:ext uri="{9D8B030D-6E8A-4147-A177-3AD203B41FA5}">
                      <a16:colId xmlns:a16="http://schemas.microsoft.com/office/drawing/2014/main" val="2165419442"/>
                    </a:ext>
                  </a:extLst>
                </a:gridCol>
                <a:gridCol w="576072">
                  <a:extLst>
                    <a:ext uri="{9D8B030D-6E8A-4147-A177-3AD203B41FA5}">
                      <a16:colId xmlns:a16="http://schemas.microsoft.com/office/drawing/2014/main" val="2486372559"/>
                    </a:ext>
                  </a:extLst>
                </a:gridCol>
                <a:gridCol w="576072">
                  <a:extLst>
                    <a:ext uri="{9D8B030D-6E8A-4147-A177-3AD203B41FA5}">
                      <a16:colId xmlns:a16="http://schemas.microsoft.com/office/drawing/2014/main" val="1140699289"/>
                    </a:ext>
                  </a:extLst>
                </a:gridCol>
                <a:gridCol w="576072">
                  <a:extLst>
                    <a:ext uri="{9D8B030D-6E8A-4147-A177-3AD203B41FA5}">
                      <a16:colId xmlns:a16="http://schemas.microsoft.com/office/drawing/2014/main" val="2091140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24927042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- 2021-08-06 10:00:02</a:t>
                      </a:r>
                      <a:r>
                        <a:rPr kumimoji="0" lang="en-US" sz="1000" b="0" i="0" u="none" strike="noStrike" kern="1200" cap="none" spc="0" normalizeH="0" baseline="0" noProof="0">
                          <a:ln>
                            <a:noFill/>
                          </a:ln>
                          <a:solidFill>
                            <a:prstClr val="black"/>
                          </a:solidFill>
                          <a:effectLst/>
                          <a:uLnTx/>
                          <a:uFillTx/>
                          <a:latin typeface="+mn-lt"/>
                          <a:ea typeface="+mn-ea"/>
                          <a:cs typeface="+mn-cs"/>
                        </a:rPr>
                        <a:t>
 #PeraduanButtercup 
TEKA DAN MENANG! 
Teka di manakah Buttercup blok berada pada gambar ini dan jawab soalan ‘Sudah berapa lamakah anda menggunakan Buttercup?’ untuk menjadi pemenang yang bertuah! 
Anda hanya perlu ikuti langkah mudah ini:
1. Teka di mana Buttercup blok berada pada gambar ini, jawab soalan di atas dan berikan jawapan di ruangan komen.
2. LIKE Facebook Buttercup dan SHARE peraduan ini.
4. Tag 5 rakan-rakan anda! 
Mudah kan? 
Hanya 3 pemenang bertuah yang akan dipilih untuk memenangi baucar Lazada Culina Co. bernilai RM10. Jangan lepaskan peluang anda! 
Peraduan tamat pada: 13 Ogos 2021, 11.59pm. 
#SeronokDenganButtercup #ButtercupMy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a:t>
                      </a:r>
                    </a:p>
                  </a:txBody>
                  <a:tcPr/>
                </a:tc>
                <a:extLst>
                  <a:ext uri="{0D108BD9-81ED-4DB2-BD59-A6C34878D82A}">
                    <a16:rowId xmlns:a16="http://schemas.microsoft.com/office/drawing/2014/main" val="1264375729"/>
                  </a:ext>
                </a:extLst>
              </a:tr>
            </a:tbl>
          </a:graphicData>
        </a:graphic>
      </p:graphicFrame>
      <p:sp>
        <p:nvSpPr>
          <p:cNvPr id="4" name="Text Placeholder 3">
            <a:extLst>
              <a:ext uri="{FF2B5EF4-FFF2-40B4-BE49-F238E27FC236}">
                <a16:creationId xmlns:a16="http://schemas.microsoft.com/office/drawing/2014/main" id="{14CD6C12-B029-47F8-9663-DD067A316EDD}"/>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24923461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4D88D4-6DC3-4B7C-B46B-1A51663E78DA}"/>
              </a:ext>
            </a:extLst>
          </p:cNvPr>
          <p:cNvSpPr>
            <a:spLocks noGrp="1"/>
          </p:cNvSpPr>
          <p:nvPr>
            <p:ph type="title"/>
          </p:nvPr>
        </p:nvSpPr>
        <p:spPr/>
        <p:txBody>
          <a:bodyPr/>
          <a:lstStyle/>
          <a:p>
            <a:r>
              <a:rPr lang="en-US"/>
              <a:t>Facebook FB - Own Posts Table w. Custom I-Rate (Insights) | Buttercup Malaysia - 18 of 23</a:t>
            </a:r>
          </a:p>
        </p:txBody>
      </p:sp>
      <p:graphicFrame>
        <p:nvGraphicFramePr>
          <p:cNvPr id="5" name="Table Placeholder 4">
            <a:extLst>
              <a:ext uri="{FF2B5EF4-FFF2-40B4-BE49-F238E27FC236}">
                <a16:creationId xmlns:a16="http://schemas.microsoft.com/office/drawing/2014/main" id="{DA156E99-861E-43FF-98C9-57FB515E1BDA}"/>
              </a:ext>
            </a:extLst>
          </p:cNvPr>
          <p:cNvGraphicFramePr>
            <a:graphicFrameLocks noGrp="1"/>
          </p:cNvGraphicFramePr>
          <p:nvPr>
            <p:ph type="tbl" sz="quarter" idx="13"/>
            <p:extLst>
              <p:ext uri="{D42A27DB-BD31-4B8C-83A1-F6EECF244321}">
                <p14:modId xmlns:p14="http://schemas.microsoft.com/office/powerpoint/2010/main" val="23369151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573758535"/>
                    </a:ext>
                  </a:extLst>
                </a:gridCol>
                <a:gridCol w="740664">
                  <a:extLst>
                    <a:ext uri="{9D8B030D-6E8A-4147-A177-3AD203B41FA5}">
                      <a16:colId xmlns:a16="http://schemas.microsoft.com/office/drawing/2014/main" val="386104296"/>
                    </a:ext>
                  </a:extLst>
                </a:gridCol>
                <a:gridCol w="740664">
                  <a:extLst>
                    <a:ext uri="{9D8B030D-6E8A-4147-A177-3AD203B41FA5}">
                      <a16:colId xmlns:a16="http://schemas.microsoft.com/office/drawing/2014/main" val="4134780216"/>
                    </a:ext>
                  </a:extLst>
                </a:gridCol>
                <a:gridCol w="576072">
                  <a:extLst>
                    <a:ext uri="{9D8B030D-6E8A-4147-A177-3AD203B41FA5}">
                      <a16:colId xmlns:a16="http://schemas.microsoft.com/office/drawing/2014/main" val="2829660855"/>
                    </a:ext>
                  </a:extLst>
                </a:gridCol>
                <a:gridCol w="576072">
                  <a:extLst>
                    <a:ext uri="{9D8B030D-6E8A-4147-A177-3AD203B41FA5}">
                      <a16:colId xmlns:a16="http://schemas.microsoft.com/office/drawing/2014/main" val="3615558574"/>
                    </a:ext>
                  </a:extLst>
                </a:gridCol>
                <a:gridCol w="493776">
                  <a:extLst>
                    <a:ext uri="{9D8B030D-6E8A-4147-A177-3AD203B41FA5}">
                      <a16:colId xmlns:a16="http://schemas.microsoft.com/office/drawing/2014/main" val="92907698"/>
                    </a:ext>
                  </a:extLst>
                </a:gridCol>
                <a:gridCol w="576072">
                  <a:extLst>
                    <a:ext uri="{9D8B030D-6E8A-4147-A177-3AD203B41FA5}">
                      <a16:colId xmlns:a16="http://schemas.microsoft.com/office/drawing/2014/main" val="2055001791"/>
                    </a:ext>
                  </a:extLst>
                </a:gridCol>
                <a:gridCol w="576072">
                  <a:extLst>
                    <a:ext uri="{9D8B030D-6E8A-4147-A177-3AD203B41FA5}">
                      <a16:colId xmlns:a16="http://schemas.microsoft.com/office/drawing/2014/main" val="3116975335"/>
                    </a:ext>
                  </a:extLst>
                </a:gridCol>
                <a:gridCol w="576072">
                  <a:extLst>
                    <a:ext uri="{9D8B030D-6E8A-4147-A177-3AD203B41FA5}">
                      <a16:colId xmlns:a16="http://schemas.microsoft.com/office/drawing/2014/main" val="312716213"/>
                    </a:ext>
                  </a:extLst>
                </a:gridCol>
                <a:gridCol w="576072">
                  <a:extLst>
                    <a:ext uri="{9D8B030D-6E8A-4147-A177-3AD203B41FA5}">
                      <a16:colId xmlns:a16="http://schemas.microsoft.com/office/drawing/2014/main" val="1692519988"/>
                    </a:ext>
                  </a:extLst>
                </a:gridCol>
                <a:gridCol w="576072">
                  <a:extLst>
                    <a:ext uri="{9D8B030D-6E8A-4147-A177-3AD203B41FA5}">
                      <a16:colId xmlns:a16="http://schemas.microsoft.com/office/drawing/2014/main" val="27455477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3131448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- 2021-08-06 00:01:02</a:t>
                      </a:r>
                      <a:r>
                        <a:rPr kumimoji="0" lang="en-US" sz="1000" b="0" i="0" u="none" strike="noStrike" kern="1200" cap="none" spc="0" normalizeH="0" baseline="0" noProof="0">
                          <a:ln>
                            <a:noFill/>
                          </a:ln>
                          <a:solidFill>
                            <a:prstClr val="black"/>
                          </a:solidFill>
                          <a:effectLst/>
                          <a:uLnTx/>
                          <a:uFillTx/>
                          <a:latin typeface="+mn-lt"/>
                          <a:ea typeface="+mn-ea"/>
                          <a:cs typeface="+mn-cs"/>
                        </a:rPr>
                        <a:t>
 🎉 Sudah tiba masanya untuk jualan Buttercup Lazada 8.8! Nikmati diskaun sehingga 23% untuk produk Buttercup kegemaran anda! 🎉😱
Dapatkan penghantaran PERCUMA dengan pembelian produk Buttercup bernilai RM50 dan ke atas! Jangan lepaskan peluang ini sementara stok masih ada! 
Add to cart sekarang dan check out pada 8.8! 👉 https://bit.ly/ButtercupMYLazada
Hanya promosi hanya sah pada 8.8 SAHAJA!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81798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1560</a:t>
                      </a:r>
                    </a:p>
                  </a:txBody>
                  <a:tcPr/>
                </a:tc>
                <a:extLst>
                  <a:ext uri="{0D108BD9-81ED-4DB2-BD59-A6C34878D82A}">
                    <a16:rowId xmlns:a16="http://schemas.microsoft.com/office/drawing/2014/main" val="3784867841"/>
                  </a:ext>
                </a:extLst>
              </a:tr>
            </a:tbl>
          </a:graphicData>
        </a:graphic>
      </p:graphicFrame>
      <p:sp>
        <p:nvSpPr>
          <p:cNvPr id="4" name="Text Placeholder 3">
            <a:extLst>
              <a:ext uri="{FF2B5EF4-FFF2-40B4-BE49-F238E27FC236}">
                <a16:creationId xmlns:a16="http://schemas.microsoft.com/office/drawing/2014/main" id="{3AFB9853-C1FF-43D3-A121-06E9531C5B31}"/>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15438132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0E108A-3AF5-4A56-96C3-F40C0828786E}"/>
              </a:ext>
            </a:extLst>
          </p:cNvPr>
          <p:cNvSpPr>
            <a:spLocks noGrp="1"/>
          </p:cNvSpPr>
          <p:nvPr>
            <p:ph type="title"/>
          </p:nvPr>
        </p:nvSpPr>
        <p:spPr/>
        <p:txBody>
          <a:bodyPr/>
          <a:lstStyle/>
          <a:p>
            <a:r>
              <a:rPr lang="en-US"/>
              <a:t>Facebook FB - Own Posts Table w. Custom I-Rate (Insights) | Buttercup Malaysia - 19 of 23</a:t>
            </a:r>
          </a:p>
        </p:txBody>
      </p:sp>
      <p:graphicFrame>
        <p:nvGraphicFramePr>
          <p:cNvPr id="5" name="Table Placeholder 4">
            <a:extLst>
              <a:ext uri="{FF2B5EF4-FFF2-40B4-BE49-F238E27FC236}">
                <a16:creationId xmlns:a16="http://schemas.microsoft.com/office/drawing/2014/main" id="{FA55ACEE-C9BD-488E-9C74-0A61164CAD60}"/>
              </a:ext>
            </a:extLst>
          </p:cNvPr>
          <p:cNvGraphicFramePr>
            <a:graphicFrameLocks noGrp="1"/>
          </p:cNvGraphicFramePr>
          <p:nvPr>
            <p:ph type="tbl" sz="quarter" idx="13"/>
            <p:extLst>
              <p:ext uri="{D42A27DB-BD31-4B8C-83A1-F6EECF244321}">
                <p14:modId xmlns:p14="http://schemas.microsoft.com/office/powerpoint/2010/main" val="26428173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928476274"/>
                    </a:ext>
                  </a:extLst>
                </a:gridCol>
                <a:gridCol w="740664">
                  <a:extLst>
                    <a:ext uri="{9D8B030D-6E8A-4147-A177-3AD203B41FA5}">
                      <a16:colId xmlns:a16="http://schemas.microsoft.com/office/drawing/2014/main" val="2770690047"/>
                    </a:ext>
                  </a:extLst>
                </a:gridCol>
                <a:gridCol w="740664">
                  <a:extLst>
                    <a:ext uri="{9D8B030D-6E8A-4147-A177-3AD203B41FA5}">
                      <a16:colId xmlns:a16="http://schemas.microsoft.com/office/drawing/2014/main" val="1768130282"/>
                    </a:ext>
                  </a:extLst>
                </a:gridCol>
                <a:gridCol w="576072">
                  <a:extLst>
                    <a:ext uri="{9D8B030D-6E8A-4147-A177-3AD203B41FA5}">
                      <a16:colId xmlns:a16="http://schemas.microsoft.com/office/drawing/2014/main" val="4050064564"/>
                    </a:ext>
                  </a:extLst>
                </a:gridCol>
                <a:gridCol w="576072">
                  <a:extLst>
                    <a:ext uri="{9D8B030D-6E8A-4147-A177-3AD203B41FA5}">
                      <a16:colId xmlns:a16="http://schemas.microsoft.com/office/drawing/2014/main" val="1113068162"/>
                    </a:ext>
                  </a:extLst>
                </a:gridCol>
                <a:gridCol w="493776">
                  <a:extLst>
                    <a:ext uri="{9D8B030D-6E8A-4147-A177-3AD203B41FA5}">
                      <a16:colId xmlns:a16="http://schemas.microsoft.com/office/drawing/2014/main" val="910686680"/>
                    </a:ext>
                  </a:extLst>
                </a:gridCol>
                <a:gridCol w="576072">
                  <a:extLst>
                    <a:ext uri="{9D8B030D-6E8A-4147-A177-3AD203B41FA5}">
                      <a16:colId xmlns:a16="http://schemas.microsoft.com/office/drawing/2014/main" val="2195293532"/>
                    </a:ext>
                  </a:extLst>
                </a:gridCol>
                <a:gridCol w="576072">
                  <a:extLst>
                    <a:ext uri="{9D8B030D-6E8A-4147-A177-3AD203B41FA5}">
                      <a16:colId xmlns:a16="http://schemas.microsoft.com/office/drawing/2014/main" val="3057125104"/>
                    </a:ext>
                  </a:extLst>
                </a:gridCol>
                <a:gridCol w="576072">
                  <a:extLst>
                    <a:ext uri="{9D8B030D-6E8A-4147-A177-3AD203B41FA5}">
                      <a16:colId xmlns:a16="http://schemas.microsoft.com/office/drawing/2014/main" val="3985561409"/>
                    </a:ext>
                  </a:extLst>
                </a:gridCol>
                <a:gridCol w="576072">
                  <a:extLst>
                    <a:ext uri="{9D8B030D-6E8A-4147-A177-3AD203B41FA5}">
                      <a16:colId xmlns:a16="http://schemas.microsoft.com/office/drawing/2014/main" val="2597651114"/>
                    </a:ext>
                  </a:extLst>
                </a:gridCol>
                <a:gridCol w="576072">
                  <a:extLst>
                    <a:ext uri="{9D8B030D-6E8A-4147-A177-3AD203B41FA5}">
                      <a16:colId xmlns:a16="http://schemas.microsoft.com/office/drawing/2014/main" val="32647416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28206400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- 2021-08-05 13:10:01</a:t>
                      </a:r>
                      <a:r>
                        <a:rPr kumimoji="0" lang="en-US" sz="1000" b="0" i="0" u="none" strike="noStrike" kern="1200" cap="none" spc="0" normalizeH="0" baseline="0" noProof="0">
                          <a:ln>
                            <a:noFill/>
                          </a:ln>
                          <a:solidFill>
                            <a:prstClr val="black"/>
                          </a:solidFill>
                          <a:effectLst/>
                          <a:uLnTx/>
                          <a:uFillTx/>
                          <a:latin typeface="+mn-lt"/>
                          <a:ea typeface="+mn-ea"/>
                          <a:cs typeface="+mn-cs"/>
                        </a:rPr>
                        <a:t>
 #PeraduanButtercup
Tahniah kepada pemenang #SeronokDenganButtercup pada 26 Jun 2021.
Wan Latifah Wan Karma 
Sarah Sara 
Lieqa Azlieqa 
Kepada pemenang, sila hantarkan mesej Facebook kepada admin berserta maklumat di bawah sebelum 10 Ogos 2021 untuk menebus hadiah anda.
Maklumat pemenang:
● Nama penuh
● 8 digit pertama nombor kad pengenalan
● Alamat rumah
● Alamat emel
● Nombor telefon
Bagi yang terlepas, jangan risau, tunggu peraduan yang akan datang ;)
#ButtercupMY #Peraduan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a:t>
                      </a:r>
                    </a:p>
                  </a:txBody>
                  <a:tcPr/>
                </a:tc>
                <a:extLst>
                  <a:ext uri="{0D108BD9-81ED-4DB2-BD59-A6C34878D82A}">
                    <a16:rowId xmlns:a16="http://schemas.microsoft.com/office/drawing/2014/main" val="3888358223"/>
                  </a:ext>
                </a:extLst>
              </a:tr>
            </a:tbl>
          </a:graphicData>
        </a:graphic>
      </p:graphicFrame>
      <p:sp>
        <p:nvSpPr>
          <p:cNvPr id="4" name="Text Placeholder 3">
            <a:extLst>
              <a:ext uri="{FF2B5EF4-FFF2-40B4-BE49-F238E27FC236}">
                <a16:creationId xmlns:a16="http://schemas.microsoft.com/office/drawing/2014/main" id="{CEE75781-3C1C-4C6E-8FDB-1E5E3D94203A}"/>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8270269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A571BB-AD92-45F6-A342-20BB74343FBE}"/>
              </a:ext>
            </a:extLst>
          </p:cNvPr>
          <p:cNvSpPr>
            <a:spLocks noGrp="1"/>
          </p:cNvSpPr>
          <p:nvPr>
            <p:ph type="title"/>
          </p:nvPr>
        </p:nvSpPr>
        <p:spPr/>
        <p:txBody>
          <a:bodyPr/>
          <a:lstStyle/>
          <a:p>
            <a:r>
              <a:rPr lang="en-US"/>
              <a:t>Facebook FB - Own Posts Table w. Custom I-Rate (Insights) | Buttercup Malaysia - 20 of 23</a:t>
            </a:r>
          </a:p>
        </p:txBody>
      </p:sp>
      <p:graphicFrame>
        <p:nvGraphicFramePr>
          <p:cNvPr id="5" name="Table Placeholder 4">
            <a:extLst>
              <a:ext uri="{FF2B5EF4-FFF2-40B4-BE49-F238E27FC236}">
                <a16:creationId xmlns:a16="http://schemas.microsoft.com/office/drawing/2014/main" id="{1AB0F3C2-12F4-4FBE-9B2E-03BF04408F64}"/>
              </a:ext>
            </a:extLst>
          </p:cNvPr>
          <p:cNvGraphicFramePr>
            <a:graphicFrameLocks noGrp="1"/>
          </p:cNvGraphicFramePr>
          <p:nvPr>
            <p:ph type="tbl" sz="quarter" idx="13"/>
            <p:extLst>
              <p:ext uri="{D42A27DB-BD31-4B8C-83A1-F6EECF244321}">
                <p14:modId xmlns:p14="http://schemas.microsoft.com/office/powerpoint/2010/main" val="25005077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329832404"/>
                    </a:ext>
                  </a:extLst>
                </a:gridCol>
                <a:gridCol w="740664">
                  <a:extLst>
                    <a:ext uri="{9D8B030D-6E8A-4147-A177-3AD203B41FA5}">
                      <a16:colId xmlns:a16="http://schemas.microsoft.com/office/drawing/2014/main" val="2466677723"/>
                    </a:ext>
                  </a:extLst>
                </a:gridCol>
                <a:gridCol w="740664">
                  <a:extLst>
                    <a:ext uri="{9D8B030D-6E8A-4147-A177-3AD203B41FA5}">
                      <a16:colId xmlns:a16="http://schemas.microsoft.com/office/drawing/2014/main" val="388722589"/>
                    </a:ext>
                  </a:extLst>
                </a:gridCol>
                <a:gridCol w="576072">
                  <a:extLst>
                    <a:ext uri="{9D8B030D-6E8A-4147-A177-3AD203B41FA5}">
                      <a16:colId xmlns:a16="http://schemas.microsoft.com/office/drawing/2014/main" val="1301843160"/>
                    </a:ext>
                  </a:extLst>
                </a:gridCol>
                <a:gridCol w="576072">
                  <a:extLst>
                    <a:ext uri="{9D8B030D-6E8A-4147-A177-3AD203B41FA5}">
                      <a16:colId xmlns:a16="http://schemas.microsoft.com/office/drawing/2014/main" val="14452628"/>
                    </a:ext>
                  </a:extLst>
                </a:gridCol>
                <a:gridCol w="493776">
                  <a:extLst>
                    <a:ext uri="{9D8B030D-6E8A-4147-A177-3AD203B41FA5}">
                      <a16:colId xmlns:a16="http://schemas.microsoft.com/office/drawing/2014/main" val="2105012147"/>
                    </a:ext>
                  </a:extLst>
                </a:gridCol>
                <a:gridCol w="576072">
                  <a:extLst>
                    <a:ext uri="{9D8B030D-6E8A-4147-A177-3AD203B41FA5}">
                      <a16:colId xmlns:a16="http://schemas.microsoft.com/office/drawing/2014/main" val="1357531280"/>
                    </a:ext>
                  </a:extLst>
                </a:gridCol>
                <a:gridCol w="576072">
                  <a:extLst>
                    <a:ext uri="{9D8B030D-6E8A-4147-A177-3AD203B41FA5}">
                      <a16:colId xmlns:a16="http://schemas.microsoft.com/office/drawing/2014/main" val="2468950729"/>
                    </a:ext>
                  </a:extLst>
                </a:gridCol>
                <a:gridCol w="576072">
                  <a:extLst>
                    <a:ext uri="{9D8B030D-6E8A-4147-A177-3AD203B41FA5}">
                      <a16:colId xmlns:a16="http://schemas.microsoft.com/office/drawing/2014/main" val="3456436217"/>
                    </a:ext>
                  </a:extLst>
                </a:gridCol>
                <a:gridCol w="576072">
                  <a:extLst>
                    <a:ext uri="{9D8B030D-6E8A-4147-A177-3AD203B41FA5}">
                      <a16:colId xmlns:a16="http://schemas.microsoft.com/office/drawing/2014/main" val="227037910"/>
                    </a:ext>
                  </a:extLst>
                </a:gridCol>
                <a:gridCol w="576072">
                  <a:extLst>
                    <a:ext uri="{9D8B030D-6E8A-4147-A177-3AD203B41FA5}">
                      <a16:colId xmlns:a16="http://schemas.microsoft.com/office/drawing/2014/main" val="38390914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8940077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- 2021-08-05 13:05:30</a:t>
                      </a:r>
                      <a:r>
                        <a:rPr kumimoji="0" lang="en-US" sz="1000" b="0" i="0" u="none" strike="noStrike" kern="1200" cap="none" spc="0" normalizeH="0" baseline="0" noProof="0">
                          <a:ln>
                            <a:noFill/>
                          </a:ln>
                          <a:solidFill>
                            <a:prstClr val="black"/>
                          </a:solidFill>
                          <a:effectLst/>
                          <a:uLnTx/>
                          <a:uFillTx/>
                          <a:latin typeface="+mn-lt"/>
                          <a:ea typeface="+mn-ea"/>
                          <a:cs typeface="+mn-cs"/>
                        </a:rPr>
                        <a:t>
 #PeraduanButtercup
Tahniah kepada pemenang #RiaDenganButtercup pada 15 Jun 2021.
Wan Suria Mahmood 
Kepada pemenang, sila hantarkan mesej Facebook kepada admin berserta maklumat di bawah sebelum 10 Ogos 2021 untuk menebus hadiah anda.
Maklumat pemenang:
● Nama penuh
● 8 digit pertama nombor kad pengenalan
● Alamat rumah
● Alamat emel
● Nombor telefon
Bagi yang terlepas, jangan risau, tunggu peraduan yang akan datang ;)
#ButtercupMY #Peraduan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extLst>
                  <a:ext uri="{0D108BD9-81ED-4DB2-BD59-A6C34878D82A}">
                    <a16:rowId xmlns:a16="http://schemas.microsoft.com/office/drawing/2014/main" val="3055890436"/>
                  </a:ext>
                </a:extLst>
              </a:tr>
            </a:tbl>
          </a:graphicData>
        </a:graphic>
      </p:graphicFrame>
      <p:sp>
        <p:nvSpPr>
          <p:cNvPr id="4" name="Text Placeholder 3">
            <a:extLst>
              <a:ext uri="{FF2B5EF4-FFF2-40B4-BE49-F238E27FC236}">
                <a16:creationId xmlns:a16="http://schemas.microsoft.com/office/drawing/2014/main" id="{9D29E742-FC12-4880-B306-53231AFF441B}"/>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42121366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874F6F-41CA-4C2D-89A9-30AC8D3299E4}"/>
              </a:ext>
            </a:extLst>
          </p:cNvPr>
          <p:cNvSpPr>
            <a:spLocks noGrp="1"/>
          </p:cNvSpPr>
          <p:nvPr>
            <p:ph type="title"/>
          </p:nvPr>
        </p:nvSpPr>
        <p:spPr/>
        <p:txBody>
          <a:bodyPr/>
          <a:lstStyle/>
          <a:p>
            <a:r>
              <a:rPr lang="en-US"/>
              <a:t>Facebook FB - Own Posts Table w. Custom I-Rate (Insights) | Buttercup Malaysia - 21 of 23</a:t>
            </a:r>
          </a:p>
        </p:txBody>
      </p:sp>
      <p:graphicFrame>
        <p:nvGraphicFramePr>
          <p:cNvPr id="5" name="Table Placeholder 4">
            <a:extLst>
              <a:ext uri="{FF2B5EF4-FFF2-40B4-BE49-F238E27FC236}">
                <a16:creationId xmlns:a16="http://schemas.microsoft.com/office/drawing/2014/main" id="{D8CDDFBB-3BBA-4BC1-838F-C39E59B2E6B2}"/>
              </a:ext>
            </a:extLst>
          </p:cNvPr>
          <p:cNvGraphicFramePr>
            <a:graphicFrameLocks noGrp="1"/>
          </p:cNvGraphicFramePr>
          <p:nvPr>
            <p:ph type="tbl" sz="quarter" idx="13"/>
            <p:extLst>
              <p:ext uri="{D42A27DB-BD31-4B8C-83A1-F6EECF244321}">
                <p14:modId xmlns:p14="http://schemas.microsoft.com/office/powerpoint/2010/main" val="40597187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28430596"/>
                    </a:ext>
                  </a:extLst>
                </a:gridCol>
                <a:gridCol w="740664">
                  <a:extLst>
                    <a:ext uri="{9D8B030D-6E8A-4147-A177-3AD203B41FA5}">
                      <a16:colId xmlns:a16="http://schemas.microsoft.com/office/drawing/2014/main" val="3452296709"/>
                    </a:ext>
                  </a:extLst>
                </a:gridCol>
                <a:gridCol w="740664">
                  <a:extLst>
                    <a:ext uri="{9D8B030D-6E8A-4147-A177-3AD203B41FA5}">
                      <a16:colId xmlns:a16="http://schemas.microsoft.com/office/drawing/2014/main" val="2854784655"/>
                    </a:ext>
                  </a:extLst>
                </a:gridCol>
                <a:gridCol w="576072">
                  <a:extLst>
                    <a:ext uri="{9D8B030D-6E8A-4147-A177-3AD203B41FA5}">
                      <a16:colId xmlns:a16="http://schemas.microsoft.com/office/drawing/2014/main" val="3256053584"/>
                    </a:ext>
                  </a:extLst>
                </a:gridCol>
                <a:gridCol w="576072">
                  <a:extLst>
                    <a:ext uri="{9D8B030D-6E8A-4147-A177-3AD203B41FA5}">
                      <a16:colId xmlns:a16="http://schemas.microsoft.com/office/drawing/2014/main" val="1325701863"/>
                    </a:ext>
                  </a:extLst>
                </a:gridCol>
                <a:gridCol w="493776">
                  <a:extLst>
                    <a:ext uri="{9D8B030D-6E8A-4147-A177-3AD203B41FA5}">
                      <a16:colId xmlns:a16="http://schemas.microsoft.com/office/drawing/2014/main" val="1723874688"/>
                    </a:ext>
                  </a:extLst>
                </a:gridCol>
                <a:gridCol w="576072">
                  <a:extLst>
                    <a:ext uri="{9D8B030D-6E8A-4147-A177-3AD203B41FA5}">
                      <a16:colId xmlns:a16="http://schemas.microsoft.com/office/drawing/2014/main" val="3119802203"/>
                    </a:ext>
                  </a:extLst>
                </a:gridCol>
                <a:gridCol w="576072">
                  <a:extLst>
                    <a:ext uri="{9D8B030D-6E8A-4147-A177-3AD203B41FA5}">
                      <a16:colId xmlns:a16="http://schemas.microsoft.com/office/drawing/2014/main" val="1937203318"/>
                    </a:ext>
                  </a:extLst>
                </a:gridCol>
                <a:gridCol w="576072">
                  <a:extLst>
                    <a:ext uri="{9D8B030D-6E8A-4147-A177-3AD203B41FA5}">
                      <a16:colId xmlns:a16="http://schemas.microsoft.com/office/drawing/2014/main" val="3311047162"/>
                    </a:ext>
                  </a:extLst>
                </a:gridCol>
                <a:gridCol w="576072">
                  <a:extLst>
                    <a:ext uri="{9D8B030D-6E8A-4147-A177-3AD203B41FA5}">
                      <a16:colId xmlns:a16="http://schemas.microsoft.com/office/drawing/2014/main" val="336008468"/>
                    </a:ext>
                  </a:extLst>
                </a:gridCol>
                <a:gridCol w="576072">
                  <a:extLst>
                    <a:ext uri="{9D8B030D-6E8A-4147-A177-3AD203B41FA5}">
                      <a16:colId xmlns:a16="http://schemas.microsoft.com/office/drawing/2014/main" val="3371295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36542457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- 2021-08-05 13:00:48</a:t>
                      </a:r>
                      <a:r>
                        <a:rPr kumimoji="0" lang="en-US" sz="1000" b="0" i="0" u="none" strike="noStrike" kern="1200" cap="none" spc="0" normalizeH="0" baseline="0" noProof="0">
                          <a:ln>
                            <a:noFill/>
                          </a:ln>
                          <a:solidFill>
                            <a:prstClr val="black"/>
                          </a:solidFill>
                          <a:effectLst/>
                          <a:uLnTx/>
                          <a:uFillTx/>
                          <a:latin typeface="+mn-lt"/>
                          <a:ea typeface="+mn-ea"/>
                          <a:cs typeface="+mn-cs"/>
                        </a:rPr>
                        <a:t>
 #PeraduanButtercup
Tahniah kepada pemenang #SeronokDenganButtercup pada 6 Jun 2021.
Syahira Husin 
Siti Anazila 
Nor Saliza 
Kepada pemenang, sila hantarkan mesej Facebook kepada admin berserta maklumat di bawah sebelum 10 Ogos 2021 untuk menebus hadiah anda.
Maklumat pemenang:
● Nama penuh
● 8 digit pertama nombor kad pengenalan
● Alamat rumah
● Alamat emel
● Nombor telefon
Bagi yang terlepas, jangan risau, tunggu peraduan yang akan datang ;)
#ButtercupMY #Peraduan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extLst>
                  <a:ext uri="{0D108BD9-81ED-4DB2-BD59-A6C34878D82A}">
                    <a16:rowId xmlns:a16="http://schemas.microsoft.com/office/drawing/2014/main" val="1390063581"/>
                  </a:ext>
                </a:extLst>
              </a:tr>
            </a:tbl>
          </a:graphicData>
        </a:graphic>
      </p:graphicFrame>
      <p:sp>
        <p:nvSpPr>
          <p:cNvPr id="4" name="Text Placeholder 3">
            <a:extLst>
              <a:ext uri="{FF2B5EF4-FFF2-40B4-BE49-F238E27FC236}">
                <a16:creationId xmlns:a16="http://schemas.microsoft.com/office/drawing/2014/main" id="{2D5058C7-AD4E-4570-BD45-1A90634BE1D3}"/>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30553890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38EA7E-9F83-4C0E-9036-3B34263D8C5C}"/>
              </a:ext>
            </a:extLst>
          </p:cNvPr>
          <p:cNvSpPr>
            <a:spLocks noGrp="1"/>
          </p:cNvSpPr>
          <p:nvPr>
            <p:ph type="title"/>
          </p:nvPr>
        </p:nvSpPr>
        <p:spPr/>
        <p:txBody>
          <a:bodyPr/>
          <a:lstStyle/>
          <a:p>
            <a:r>
              <a:rPr lang="en-US"/>
              <a:t>Facebook FB - Own Posts Table w. Custom I-Rate (Insights) | Buttercup Malaysia - 22 of 23</a:t>
            </a:r>
          </a:p>
        </p:txBody>
      </p:sp>
      <p:graphicFrame>
        <p:nvGraphicFramePr>
          <p:cNvPr id="5" name="Table Placeholder 4">
            <a:extLst>
              <a:ext uri="{FF2B5EF4-FFF2-40B4-BE49-F238E27FC236}">
                <a16:creationId xmlns:a16="http://schemas.microsoft.com/office/drawing/2014/main" id="{62E63425-1220-46E4-BF99-178A68252F27}"/>
              </a:ext>
            </a:extLst>
          </p:cNvPr>
          <p:cNvGraphicFramePr>
            <a:graphicFrameLocks noGrp="1"/>
          </p:cNvGraphicFramePr>
          <p:nvPr>
            <p:ph type="tbl" sz="quarter" idx="13"/>
            <p:extLst>
              <p:ext uri="{D42A27DB-BD31-4B8C-83A1-F6EECF244321}">
                <p14:modId xmlns:p14="http://schemas.microsoft.com/office/powerpoint/2010/main" val="25891489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570259559"/>
                    </a:ext>
                  </a:extLst>
                </a:gridCol>
                <a:gridCol w="740664">
                  <a:extLst>
                    <a:ext uri="{9D8B030D-6E8A-4147-A177-3AD203B41FA5}">
                      <a16:colId xmlns:a16="http://schemas.microsoft.com/office/drawing/2014/main" val="2877055050"/>
                    </a:ext>
                  </a:extLst>
                </a:gridCol>
                <a:gridCol w="740664">
                  <a:extLst>
                    <a:ext uri="{9D8B030D-6E8A-4147-A177-3AD203B41FA5}">
                      <a16:colId xmlns:a16="http://schemas.microsoft.com/office/drawing/2014/main" val="3897166926"/>
                    </a:ext>
                  </a:extLst>
                </a:gridCol>
                <a:gridCol w="576072">
                  <a:extLst>
                    <a:ext uri="{9D8B030D-6E8A-4147-A177-3AD203B41FA5}">
                      <a16:colId xmlns:a16="http://schemas.microsoft.com/office/drawing/2014/main" val="3277701855"/>
                    </a:ext>
                  </a:extLst>
                </a:gridCol>
                <a:gridCol w="576072">
                  <a:extLst>
                    <a:ext uri="{9D8B030D-6E8A-4147-A177-3AD203B41FA5}">
                      <a16:colId xmlns:a16="http://schemas.microsoft.com/office/drawing/2014/main" val="1275919689"/>
                    </a:ext>
                  </a:extLst>
                </a:gridCol>
                <a:gridCol w="493776">
                  <a:extLst>
                    <a:ext uri="{9D8B030D-6E8A-4147-A177-3AD203B41FA5}">
                      <a16:colId xmlns:a16="http://schemas.microsoft.com/office/drawing/2014/main" val="331099362"/>
                    </a:ext>
                  </a:extLst>
                </a:gridCol>
                <a:gridCol w="576072">
                  <a:extLst>
                    <a:ext uri="{9D8B030D-6E8A-4147-A177-3AD203B41FA5}">
                      <a16:colId xmlns:a16="http://schemas.microsoft.com/office/drawing/2014/main" val="1706112583"/>
                    </a:ext>
                  </a:extLst>
                </a:gridCol>
                <a:gridCol w="576072">
                  <a:extLst>
                    <a:ext uri="{9D8B030D-6E8A-4147-A177-3AD203B41FA5}">
                      <a16:colId xmlns:a16="http://schemas.microsoft.com/office/drawing/2014/main" val="2825058058"/>
                    </a:ext>
                  </a:extLst>
                </a:gridCol>
                <a:gridCol w="576072">
                  <a:extLst>
                    <a:ext uri="{9D8B030D-6E8A-4147-A177-3AD203B41FA5}">
                      <a16:colId xmlns:a16="http://schemas.microsoft.com/office/drawing/2014/main" val="2787421654"/>
                    </a:ext>
                  </a:extLst>
                </a:gridCol>
                <a:gridCol w="576072">
                  <a:extLst>
                    <a:ext uri="{9D8B030D-6E8A-4147-A177-3AD203B41FA5}">
                      <a16:colId xmlns:a16="http://schemas.microsoft.com/office/drawing/2014/main" val="3918383628"/>
                    </a:ext>
                  </a:extLst>
                </a:gridCol>
                <a:gridCol w="576072">
                  <a:extLst>
                    <a:ext uri="{9D8B030D-6E8A-4147-A177-3AD203B41FA5}">
                      <a16:colId xmlns:a16="http://schemas.microsoft.com/office/drawing/2014/main" val="10365800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22047401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- 2021-08-03 10:00:26</a:t>
                      </a:r>
                      <a:r>
                        <a:rPr kumimoji="0" lang="en-US" sz="1000" b="0" i="0" u="none" strike="noStrike" kern="1200" cap="none" spc="0" normalizeH="0" baseline="0" noProof="0">
                          <a:ln>
                            <a:noFill/>
                          </a:ln>
                          <a:solidFill>
                            <a:prstClr val="black"/>
                          </a:solidFill>
                          <a:effectLst/>
                          <a:uLnTx/>
                          <a:uFillTx/>
                          <a:latin typeface="+mn-lt"/>
                          <a:ea typeface="+mn-ea"/>
                          <a:cs typeface="+mn-cs"/>
                        </a:rPr>
                        <a:t>
 Jom kita tea time dengan Kek Vanila Buttercup! Pasti akan memberikan aroma dan rasa yang pasti tidak akan dilupakan! 
#ResipiButtercup #SedapDenganButtercup #HomemadeWithLove
Kek Vanila Buttercup
Bahan-bahan: 
340g Buttercup 
465g cawan tepung kek 
1 sudu kecil garam 
2 sudu kecil serbuk penaik 
¾ sudu kecil soda bikarbonat
2 cawan gula 
3 biji telur + 2 biji telur putih sahaja
1 sudu besar esen vanila
360ml Buttermilk
Bahan-bahan krim vanila:
340g Buttercup 
5 ½ cawan gula aising 
80ml krim penuh 
1 ½ sudu kecil esen vanila
1/8 sudu kecil garam 
Arahan: 
1. Panaskan ketuhar pada suhu 177°C. Griskan dulang kek dan lapiskan dengan kertas minyak. 
2. Pukul tepung kek, garam, serbuk penaik dan soda bikarbonat bersama sehingga rata dan ketepikan. 
3. Dalam satu mesin pemukul, pukul Buttercup dan gula pada kelajuan yang tinggi sehingga ia rata dan berkrim, selama 3 minit. 
4. Campurkan 3 telur dan 2 telur putih dan esen vanila sehingga rata dalam masa 2 minit. 
5. Dalam kelajuan yang rendah, campurkan adunan tepung yang diketepikan tadi bersama dengan buttermilk dan pukul sehingga sebati. 
6. Letakkan adunan ke dalam dulang kek dan bakar dalam masa 23-26 minit sehingga kek masak sepenuhnya. Gunakan lidi dan tusuk ke tengah kek untuk memastikan kek anda telah masak. Setelah masak, biarkan ia untuk sejuk.
7. Dalam satu mesin pemukul, pukul Buttercup sehingga berkrim selama 2 minit. Dengan kelajuan perlahan, campurkan gula aising, krim penuh, susu, esen vanila dan garam. Kemudian, naikkan ke kelajuan yang tinggi dan pukul dalam masa 2 minit. Tambahkan gula aising jika krim terlihat nipis, tambahkan susu jika krim terlihat terlalu pekat atau tambahkan sedikit garam jika krim terlalu manis. 
8. Gunakan pisau roti dan potong lapisan yang nipis dari bahagian atas kek untuk membuat permukaan yang rata. Kemudian, bahagikan kek menjadi 3 lapisan yang sama.  Letakkan satu lapisan kek di atas pinggan, sapukan 1 ½ krim vanila. Kemudian letakkan lapisan kedua kek dan sapukan lagi 1 ½ krim vanila dan tutupkan dengan lapisan ketiga kek. Sapukan lebihan krim vanila ke seluruh bahagian kek. 
9. Masukkan kek ke dalam peti sejuk selama 1 jam sebelum menikmati. 
Selamat ber-tea time! Pastikan anda simpan lebihan kek di dalam bekas dan simpan di dalam peti sejuk untuk tahan lebih lama. 
Sumber: https://sallysbakingaddiction.com/vanilla-cake/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513</a:t>
                      </a:r>
                    </a:p>
                  </a:txBody>
                  <a:tcPr/>
                </a:tc>
                <a:extLst>
                  <a:ext uri="{0D108BD9-81ED-4DB2-BD59-A6C34878D82A}">
                    <a16:rowId xmlns:a16="http://schemas.microsoft.com/office/drawing/2014/main" val="3432048216"/>
                  </a:ext>
                </a:extLst>
              </a:tr>
            </a:tbl>
          </a:graphicData>
        </a:graphic>
      </p:graphicFrame>
      <p:sp>
        <p:nvSpPr>
          <p:cNvPr id="4" name="Text Placeholder 3">
            <a:extLst>
              <a:ext uri="{FF2B5EF4-FFF2-40B4-BE49-F238E27FC236}">
                <a16:creationId xmlns:a16="http://schemas.microsoft.com/office/drawing/2014/main" id="{9BFE33F4-1437-47FB-B278-0FA1231A9E2E}"/>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422998112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36E0C2-1162-4499-88D7-0A5DAEF09C25}"/>
              </a:ext>
            </a:extLst>
          </p:cNvPr>
          <p:cNvSpPr>
            <a:spLocks noGrp="1"/>
          </p:cNvSpPr>
          <p:nvPr>
            <p:ph type="title"/>
          </p:nvPr>
        </p:nvSpPr>
        <p:spPr/>
        <p:txBody>
          <a:bodyPr/>
          <a:lstStyle/>
          <a:p>
            <a:r>
              <a:rPr lang="en-US"/>
              <a:t>Facebook FB - Own Posts Table w. Custom I-Rate (Insights) | Buttercup Malaysia - 23 of 23</a:t>
            </a:r>
          </a:p>
        </p:txBody>
      </p:sp>
      <p:graphicFrame>
        <p:nvGraphicFramePr>
          <p:cNvPr id="5" name="Table Placeholder 4">
            <a:extLst>
              <a:ext uri="{FF2B5EF4-FFF2-40B4-BE49-F238E27FC236}">
                <a16:creationId xmlns:a16="http://schemas.microsoft.com/office/drawing/2014/main" id="{266C1FC6-0D6A-4BB3-A35E-DC645853BC7E}"/>
              </a:ext>
            </a:extLst>
          </p:cNvPr>
          <p:cNvGraphicFramePr>
            <a:graphicFrameLocks noGrp="1"/>
          </p:cNvGraphicFramePr>
          <p:nvPr>
            <p:ph type="tbl" sz="quarter" idx="13"/>
            <p:extLst>
              <p:ext uri="{D42A27DB-BD31-4B8C-83A1-F6EECF244321}">
                <p14:modId xmlns:p14="http://schemas.microsoft.com/office/powerpoint/2010/main" val="5206128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718426703"/>
                    </a:ext>
                  </a:extLst>
                </a:gridCol>
                <a:gridCol w="740664">
                  <a:extLst>
                    <a:ext uri="{9D8B030D-6E8A-4147-A177-3AD203B41FA5}">
                      <a16:colId xmlns:a16="http://schemas.microsoft.com/office/drawing/2014/main" val="884583531"/>
                    </a:ext>
                  </a:extLst>
                </a:gridCol>
                <a:gridCol w="740664">
                  <a:extLst>
                    <a:ext uri="{9D8B030D-6E8A-4147-A177-3AD203B41FA5}">
                      <a16:colId xmlns:a16="http://schemas.microsoft.com/office/drawing/2014/main" val="2255290669"/>
                    </a:ext>
                  </a:extLst>
                </a:gridCol>
                <a:gridCol w="576072">
                  <a:extLst>
                    <a:ext uri="{9D8B030D-6E8A-4147-A177-3AD203B41FA5}">
                      <a16:colId xmlns:a16="http://schemas.microsoft.com/office/drawing/2014/main" val="3373804760"/>
                    </a:ext>
                  </a:extLst>
                </a:gridCol>
                <a:gridCol w="576072">
                  <a:extLst>
                    <a:ext uri="{9D8B030D-6E8A-4147-A177-3AD203B41FA5}">
                      <a16:colId xmlns:a16="http://schemas.microsoft.com/office/drawing/2014/main" val="2035985231"/>
                    </a:ext>
                  </a:extLst>
                </a:gridCol>
                <a:gridCol w="493776">
                  <a:extLst>
                    <a:ext uri="{9D8B030D-6E8A-4147-A177-3AD203B41FA5}">
                      <a16:colId xmlns:a16="http://schemas.microsoft.com/office/drawing/2014/main" val="3012786059"/>
                    </a:ext>
                  </a:extLst>
                </a:gridCol>
                <a:gridCol w="576072">
                  <a:extLst>
                    <a:ext uri="{9D8B030D-6E8A-4147-A177-3AD203B41FA5}">
                      <a16:colId xmlns:a16="http://schemas.microsoft.com/office/drawing/2014/main" val="2158981686"/>
                    </a:ext>
                  </a:extLst>
                </a:gridCol>
                <a:gridCol w="576072">
                  <a:extLst>
                    <a:ext uri="{9D8B030D-6E8A-4147-A177-3AD203B41FA5}">
                      <a16:colId xmlns:a16="http://schemas.microsoft.com/office/drawing/2014/main" val="614563022"/>
                    </a:ext>
                  </a:extLst>
                </a:gridCol>
                <a:gridCol w="576072">
                  <a:extLst>
                    <a:ext uri="{9D8B030D-6E8A-4147-A177-3AD203B41FA5}">
                      <a16:colId xmlns:a16="http://schemas.microsoft.com/office/drawing/2014/main" val="3707497265"/>
                    </a:ext>
                  </a:extLst>
                </a:gridCol>
                <a:gridCol w="576072">
                  <a:extLst>
                    <a:ext uri="{9D8B030D-6E8A-4147-A177-3AD203B41FA5}">
                      <a16:colId xmlns:a16="http://schemas.microsoft.com/office/drawing/2014/main" val="2848966234"/>
                    </a:ext>
                  </a:extLst>
                </a:gridCol>
                <a:gridCol w="576072">
                  <a:extLst>
                    <a:ext uri="{9D8B030D-6E8A-4147-A177-3AD203B41FA5}">
                      <a16:colId xmlns:a16="http://schemas.microsoft.com/office/drawing/2014/main" val="20674333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20318165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- 2021-08-01 10:00:50</a:t>
                      </a:r>
                      <a:r>
                        <a:rPr kumimoji="0" lang="en-US" sz="1000" b="0" i="0" u="none" strike="noStrike" kern="1200" cap="none" spc="0" normalizeH="0" baseline="0" noProof="0">
                          <a:ln>
                            <a:noFill/>
                          </a:ln>
                          <a:solidFill>
                            <a:prstClr val="black"/>
                          </a:solidFill>
                          <a:effectLst/>
                          <a:uLnTx/>
                          <a:uFillTx/>
                          <a:latin typeface="+mn-lt"/>
                          <a:ea typeface="+mn-ea"/>
                          <a:cs typeface="+mn-cs"/>
                        </a:rPr>
                        <a:t>
 [#DutaBakingButtercup] Adakah anda berminat dan mempunyai apa yang diperlukan untuk menjadi Duta Baking Buttercup? 
Jika ya, sertai peraduan kami dan berpeluang untuk dinobatkan sebagai Duta Baking Buttercup! 
Bukan seorang baker? Jangan risau! Kongsikan post ini dengan rakan baker anda dan mereka mungkin akan berpeluang untuk menjadi duta baking Buttercup yang seterusnya! 
Ikuti langkah ini: 
1. LIKE Facebook Buttercup Malaysia.
2. Jawab 3 soalan ini di ruangan komen di bawah: 
• Mengapa anda suka baking? 
• Sudah berapa lama anda berkecimpung sebagai baker? 
• Beritahu kami bagaimana Buttercup dapat meningkatkan pengalaman baking anda. 
Kriteria:
1. Pengguna produk Buttercup dan seorang baker yang berpengalaman (tiada batasan untuk tempoh pengalaman anda sebagai baker).
2. Bersedia untuk dipaparkan di saluran media sosial Buttercup dan boleh memberikan 3 gambar makanan sekiranya dipilih sebagai pemenang. 
10 pemenang akan dipilih!
Peraduan tamat pada: 31 Ogos 2021, 11.59pm. 
#ButtercupMy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518</a:t>
                      </a:r>
                    </a:p>
                  </a:txBody>
                  <a:tcPr/>
                </a:tc>
                <a:extLst>
                  <a:ext uri="{0D108BD9-81ED-4DB2-BD59-A6C34878D82A}">
                    <a16:rowId xmlns:a16="http://schemas.microsoft.com/office/drawing/2014/main" val="2368724109"/>
                  </a:ext>
                </a:extLst>
              </a:tr>
            </a:tbl>
          </a:graphicData>
        </a:graphic>
      </p:graphicFrame>
      <p:sp>
        <p:nvSpPr>
          <p:cNvPr id="4" name="Text Placeholder 3">
            <a:extLst>
              <a:ext uri="{FF2B5EF4-FFF2-40B4-BE49-F238E27FC236}">
                <a16:creationId xmlns:a16="http://schemas.microsoft.com/office/drawing/2014/main" id="{BDC32506-7772-426F-A3E1-9E2E81B28701}"/>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92242441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1364</Words>
  <Application>Microsoft Office PowerPoint</Application>
  <PresentationFormat>On-screen Show (4:3)</PresentationFormat>
  <Paragraphs>554</Paragraphs>
  <Slides>24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24</vt:i4>
      </vt:variant>
    </vt:vector>
  </HeadingPairs>
  <TitlesOfParts>
    <vt:vector size="27" baseType="lpstr">
      <vt:lpstr>Arial</vt:lpstr>
      <vt:lpstr>Calibri</vt:lpstr>
      <vt:lpstr>quintly_template</vt:lpstr>
      <vt:lpstr>Posts with I-Rate</vt:lpstr>
      <vt:lpstr>Facebook FB - Own Posts Table w. Custom I-Rate (Insights) | Buttercup Malaysia - 1 of 23</vt:lpstr>
      <vt:lpstr>Facebook FB - Own Posts Table w. Custom I-Rate (Insights) | Buttercup Malaysia - 2 of 23</vt:lpstr>
      <vt:lpstr>Facebook FB - Own Posts Table w. Custom I-Rate (Insights) | Buttercup Malaysia - 3 of 23</vt:lpstr>
      <vt:lpstr>Facebook FB - Own Posts Table w. Custom I-Rate (Insights) | Buttercup Malaysia - 4 of 23</vt:lpstr>
      <vt:lpstr>Facebook FB - Own Posts Table w. Custom I-Rate (Insights) | Buttercup Malaysia - 5 of 23</vt:lpstr>
      <vt:lpstr>Facebook FB - Own Posts Table w. Custom I-Rate (Insights) | Buttercup Malaysia - 6 of 23</vt:lpstr>
      <vt:lpstr>Facebook FB - Own Posts Table w. Custom I-Rate (Insights) | Buttercup Malaysia - 7 of 23</vt:lpstr>
      <vt:lpstr>Facebook FB - Own Posts Table w. Custom I-Rate (Insights) | Buttercup Malaysia - 8 of 23</vt:lpstr>
      <vt:lpstr>Facebook FB - Own Posts Table w. Custom I-Rate (Insights) | Buttercup Malaysia - 9 of 23</vt:lpstr>
      <vt:lpstr>Facebook FB - Own Posts Table w. Custom I-Rate (Insights) | Buttercup Malaysia - 10 of 23</vt:lpstr>
      <vt:lpstr>Facebook FB - Own Posts Table w. Custom I-Rate (Insights) | Buttercup Malaysia - 11 of 23</vt:lpstr>
      <vt:lpstr>Facebook FB - Own Posts Table w. Custom I-Rate (Insights) | Buttercup Malaysia - 12 of 23</vt:lpstr>
      <vt:lpstr>Facebook FB - Own Posts Table w. Custom I-Rate (Insights) | Buttercup Malaysia - 13 of 23</vt:lpstr>
      <vt:lpstr>Facebook FB - Own Posts Table w. Custom I-Rate (Insights) | Buttercup Malaysia - 14 of 23</vt:lpstr>
      <vt:lpstr>Facebook FB - Own Posts Table w. Custom I-Rate (Insights) | Buttercup Malaysia - 15 of 23</vt:lpstr>
      <vt:lpstr>Facebook FB - Own Posts Table w. Custom I-Rate (Insights) | Buttercup Malaysia - 16 of 23</vt:lpstr>
      <vt:lpstr>Facebook FB - Own Posts Table w. Custom I-Rate (Insights) | Buttercup Malaysia - 17 of 23</vt:lpstr>
      <vt:lpstr>Facebook FB - Own Posts Table w. Custom I-Rate (Insights) | Buttercup Malaysia - 18 of 23</vt:lpstr>
      <vt:lpstr>Facebook FB - Own Posts Table w. Custom I-Rate (Insights) | Buttercup Malaysia - 19 of 23</vt:lpstr>
      <vt:lpstr>Facebook FB - Own Posts Table w. Custom I-Rate (Insights) | Buttercup Malaysia - 20 of 23</vt:lpstr>
      <vt:lpstr>Facebook FB - Own Posts Table w. Custom I-Rate (Insights) | Buttercup Malaysia - 21 of 23</vt:lpstr>
      <vt:lpstr>Facebook FB - Own Posts Table w. Custom I-Rate (Insights) | Buttercup Malaysia - 22 of 23</vt:lpstr>
      <vt:lpstr>Facebook FB - Own Posts Table w. Custom I-Rate (Insights) | Buttercup Malaysia - 23 of 23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Posts with I-Rate</dc:title>
  <dc:creator>Frederik Peiniger</dc:creator>
  <cp:lastModifiedBy>Frederik Peiniger</cp:lastModifiedBy>
  <cp:revision>1</cp:revision>
  <dcterms:created xsi:type="dcterms:W3CDTF">2021-09-06T14:30:28Z</dcterms:created>
  <dcterms:modified xsi:type="dcterms:W3CDTF">2021-09-06T14:30:59Z</dcterms:modified>
</cp:coreProperties>
</file>