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28049</c:v>
                </c:pt>
                <c:pt idx="1">
                  <c:v>19839</c:v>
                </c:pt>
                <c:pt idx="2">
                  <c:v>32349</c:v>
                </c:pt>
                <c:pt idx="3">
                  <c:v>17579</c:v>
                </c:pt>
                <c:pt idx="4">
                  <c:v>30061</c:v>
                </c:pt>
                <c:pt idx="5">
                  <c:v>46080</c:v>
                </c:pt>
                <c:pt idx="6">
                  <c:v>48380</c:v>
                </c:pt>
                <c:pt idx="7">
                  <c:v>36167</c:v>
                </c:pt>
                <c:pt idx="8">
                  <c:v>27157</c:v>
                </c:pt>
                <c:pt idx="9">
                  <c:v>18283</c:v>
                </c:pt>
                <c:pt idx="10">
                  <c:v>22741</c:v>
                </c:pt>
                <c:pt idx="11">
                  <c:v>21920</c:v>
                </c:pt>
                <c:pt idx="12">
                  <c:v>18716</c:v>
                </c:pt>
                <c:pt idx="13">
                  <c:v>17586</c:v>
                </c:pt>
                <c:pt idx="14">
                  <c:v>20968</c:v>
                </c:pt>
                <c:pt idx="15">
                  <c:v>6004</c:v>
                </c:pt>
                <c:pt idx="16">
                  <c:v>16950</c:v>
                </c:pt>
                <c:pt idx="17">
                  <c:v>9329</c:v>
                </c:pt>
                <c:pt idx="18">
                  <c:v>5843</c:v>
                </c:pt>
                <c:pt idx="19">
                  <c:v>8148</c:v>
                </c:pt>
                <c:pt idx="20">
                  <c:v>7231</c:v>
                </c:pt>
                <c:pt idx="21">
                  <c:v>2175</c:v>
                </c:pt>
                <c:pt idx="22">
                  <c:v>5151</c:v>
                </c:pt>
                <c:pt idx="23">
                  <c:v>3887</c:v>
                </c:pt>
                <c:pt idx="24">
                  <c:v>3840</c:v>
                </c:pt>
                <c:pt idx="25">
                  <c:v>4588</c:v>
                </c:pt>
                <c:pt idx="26">
                  <c:v>5209</c:v>
                </c:pt>
                <c:pt idx="27">
                  <c:v>4105</c:v>
                </c:pt>
                <c:pt idx="28">
                  <c:v>4754</c:v>
                </c:pt>
                <c:pt idx="29">
                  <c:v>3708</c:v>
                </c:pt>
                <c:pt idx="30">
                  <c:v>1813</c:v>
                </c:pt>
              </c:numCache>
            </c:numRef>
          </c:val>
          <c:smooth val="0"/>
          <c:extLst>
            <c:ext xmlns:c16="http://schemas.microsoft.com/office/drawing/2014/chart" uri="{C3380CC4-5D6E-409C-BE32-E72D297353CC}">
              <c16:uniqueId val="{00000000-AB4E-42C0-9716-151195913BC7}"/>
            </c:ext>
          </c:extLst>
        </c:ser>
        <c:dLbls>
          <c:showLegendKey val="0"/>
          <c:showVal val="0"/>
          <c:showCatName val="0"/>
          <c:showSerName val="0"/>
          <c:showPercent val="0"/>
          <c:showBubbleSize val="0"/>
        </c:dLbls>
        <c:smooth val="0"/>
        <c:axId val="386101480"/>
        <c:axId val="386101808"/>
      </c:lineChart>
      <c:dateAx>
        <c:axId val="386101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01808"/>
        <c:crosses val="autoZero"/>
        <c:auto val="1"/>
        <c:lblOffset val="100"/>
        <c:baseTimeUnit val="days"/>
      </c:dateAx>
      <c:valAx>
        <c:axId val="38610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01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932</c:v>
                </c:pt>
                <c:pt idx="1">
                  <c:v>709</c:v>
                </c:pt>
                <c:pt idx="2">
                  <c:v>907</c:v>
                </c:pt>
                <c:pt idx="3">
                  <c:v>603</c:v>
                </c:pt>
                <c:pt idx="4">
                  <c:v>906</c:v>
                </c:pt>
                <c:pt idx="5">
                  <c:v>1386</c:v>
                </c:pt>
                <c:pt idx="6">
                  <c:v>1068</c:v>
                </c:pt>
                <c:pt idx="7">
                  <c:v>747</c:v>
                </c:pt>
                <c:pt idx="8">
                  <c:v>664</c:v>
                </c:pt>
                <c:pt idx="9">
                  <c:v>441</c:v>
                </c:pt>
                <c:pt idx="10">
                  <c:v>619</c:v>
                </c:pt>
                <c:pt idx="11">
                  <c:v>621</c:v>
                </c:pt>
                <c:pt idx="12">
                  <c:v>533</c:v>
                </c:pt>
                <c:pt idx="13">
                  <c:v>445</c:v>
                </c:pt>
                <c:pt idx="14">
                  <c:v>624</c:v>
                </c:pt>
                <c:pt idx="15">
                  <c:v>131</c:v>
                </c:pt>
                <c:pt idx="16">
                  <c:v>661</c:v>
                </c:pt>
                <c:pt idx="17">
                  <c:v>369</c:v>
                </c:pt>
                <c:pt idx="18">
                  <c:v>213</c:v>
                </c:pt>
                <c:pt idx="19">
                  <c:v>340</c:v>
                </c:pt>
                <c:pt idx="20">
                  <c:v>259</c:v>
                </c:pt>
                <c:pt idx="21">
                  <c:v>95</c:v>
                </c:pt>
                <c:pt idx="22">
                  <c:v>240</c:v>
                </c:pt>
                <c:pt idx="23">
                  <c:v>127</c:v>
                </c:pt>
                <c:pt idx="24">
                  <c:v>128</c:v>
                </c:pt>
                <c:pt idx="25">
                  <c:v>177</c:v>
                </c:pt>
                <c:pt idx="26">
                  <c:v>155</c:v>
                </c:pt>
                <c:pt idx="27">
                  <c:v>79</c:v>
                </c:pt>
                <c:pt idx="28">
                  <c:v>104</c:v>
                </c:pt>
                <c:pt idx="29">
                  <c:v>92</c:v>
                </c:pt>
                <c:pt idx="30">
                  <c:v>73</c:v>
                </c:pt>
              </c:numCache>
            </c:numRef>
          </c:val>
          <c:smooth val="0"/>
          <c:extLst>
            <c:ext xmlns:c16="http://schemas.microsoft.com/office/drawing/2014/chart" uri="{C3380CC4-5D6E-409C-BE32-E72D297353CC}">
              <c16:uniqueId val="{00000000-6018-4EA3-8B73-ECB8D361A03E}"/>
            </c:ext>
          </c:extLst>
        </c:ser>
        <c:dLbls>
          <c:showLegendKey val="0"/>
          <c:showVal val="0"/>
          <c:showCatName val="0"/>
          <c:showSerName val="0"/>
          <c:showPercent val="0"/>
          <c:showBubbleSize val="0"/>
        </c:dLbls>
        <c:smooth val="0"/>
        <c:axId val="66570880"/>
        <c:axId val="66578096"/>
      </c:lineChart>
      <c:dateAx>
        <c:axId val="66570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578096"/>
        <c:crosses val="autoZero"/>
        <c:auto val="1"/>
        <c:lblOffset val="100"/>
        <c:baseTimeUnit val="days"/>
      </c:dateAx>
      <c:valAx>
        <c:axId val="6657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57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268</c:v>
                </c:pt>
                <c:pt idx="1">
                  <c:v>0</c:v>
                </c:pt>
                <c:pt idx="2">
                  <c:v>282</c:v>
                </c:pt>
                <c:pt idx="3">
                  <c:v>0</c:v>
                </c:pt>
                <c:pt idx="4">
                  <c:v>113</c:v>
                </c:pt>
                <c:pt idx="5">
                  <c:v>82</c:v>
                </c:pt>
                <c:pt idx="6">
                  <c:v>141</c:v>
                </c:pt>
                <c:pt idx="7">
                  <c:v>69</c:v>
                </c:pt>
                <c:pt idx="8">
                  <c:v>72</c:v>
                </c:pt>
                <c:pt idx="9">
                  <c:v>37</c:v>
                </c:pt>
                <c:pt idx="10">
                  <c:v>149</c:v>
                </c:pt>
                <c:pt idx="11">
                  <c:v>78</c:v>
                </c:pt>
                <c:pt idx="12">
                  <c:v>122</c:v>
                </c:pt>
                <c:pt idx="13">
                  <c:v>0</c:v>
                </c:pt>
                <c:pt idx="14">
                  <c:v>137</c:v>
                </c:pt>
                <c:pt idx="15">
                  <c:v>0</c:v>
                </c:pt>
                <c:pt idx="16">
                  <c:v>303</c:v>
                </c:pt>
                <c:pt idx="17">
                  <c:v>128</c:v>
                </c:pt>
                <c:pt idx="18">
                  <c:v>72</c:v>
                </c:pt>
                <c:pt idx="19">
                  <c:v>124</c:v>
                </c:pt>
                <c:pt idx="20">
                  <c:v>151</c:v>
                </c:pt>
                <c:pt idx="21">
                  <c:v>0</c:v>
                </c:pt>
                <c:pt idx="22">
                  <c:v>124</c:v>
                </c:pt>
                <c:pt idx="23">
                  <c:v>106</c:v>
                </c:pt>
                <c:pt idx="24">
                  <c:v>93</c:v>
                </c:pt>
                <c:pt idx="25">
                  <c:v>28</c:v>
                </c:pt>
                <c:pt idx="26">
                  <c:v>42</c:v>
                </c:pt>
                <c:pt idx="27">
                  <c:v>0</c:v>
                </c:pt>
                <c:pt idx="28">
                  <c:v>0</c:v>
                </c:pt>
                <c:pt idx="29">
                  <c:v>0</c:v>
                </c:pt>
                <c:pt idx="30">
                  <c:v>41</c:v>
                </c:pt>
              </c:numCache>
            </c:numRef>
          </c:val>
          <c:smooth val="0"/>
          <c:extLst>
            <c:ext xmlns:c16="http://schemas.microsoft.com/office/drawing/2014/chart" uri="{C3380CC4-5D6E-409C-BE32-E72D297353CC}">
              <c16:uniqueId val="{00000000-ADC5-4A96-8620-E7C337A9E775}"/>
            </c:ext>
          </c:extLst>
        </c:ser>
        <c:dLbls>
          <c:showLegendKey val="0"/>
          <c:showVal val="0"/>
          <c:showCatName val="0"/>
          <c:showSerName val="0"/>
          <c:showPercent val="0"/>
          <c:showBubbleSize val="0"/>
        </c:dLbls>
        <c:smooth val="0"/>
        <c:axId val="66575144"/>
        <c:axId val="66577112"/>
      </c:lineChart>
      <c:dateAx>
        <c:axId val="6657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577112"/>
        <c:crosses val="autoZero"/>
        <c:auto val="1"/>
        <c:lblOffset val="100"/>
        <c:baseTimeUnit val="days"/>
      </c:dateAx>
      <c:valAx>
        <c:axId val="6657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57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3335</c:v>
                </c:pt>
              </c:numCache>
            </c:numRef>
          </c:val>
          <c:extLst>
            <c:ext xmlns:c16="http://schemas.microsoft.com/office/drawing/2014/chart" uri="{C3380CC4-5D6E-409C-BE32-E72D297353CC}">
              <c16:uniqueId val="{00000000-FB07-4840-8BE5-3F0AB9BDDB8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69</c:v>
                </c:pt>
              </c:numCache>
            </c:numRef>
          </c:val>
          <c:extLst>
            <c:ext xmlns:c16="http://schemas.microsoft.com/office/drawing/2014/chart" uri="{C3380CC4-5D6E-409C-BE32-E72D297353CC}">
              <c16:uniqueId val="{00000001-FB07-4840-8BE5-3F0AB9BDDB8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FB07-4840-8BE5-3F0AB9BDDB8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8</c:v>
                </c:pt>
              </c:numCache>
            </c:numRef>
          </c:val>
          <c:extLst>
            <c:ext xmlns:c16="http://schemas.microsoft.com/office/drawing/2014/chart" uri="{C3380CC4-5D6E-409C-BE32-E72D297353CC}">
              <c16:uniqueId val="{00000003-FB07-4840-8BE5-3F0AB9BDDB8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1</c:v>
                </c:pt>
              </c:numCache>
            </c:numRef>
          </c:val>
          <c:extLst>
            <c:ext xmlns:c16="http://schemas.microsoft.com/office/drawing/2014/chart" uri="{C3380CC4-5D6E-409C-BE32-E72D297353CC}">
              <c16:uniqueId val="{00000004-FB07-4840-8BE5-3F0AB9BDDB8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FB07-4840-8BE5-3F0AB9BDDB8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864</c:v>
                </c:pt>
              </c:numCache>
            </c:numRef>
          </c:val>
          <c:extLst>
            <c:ext xmlns:c16="http://schemas.microsoft.com/office/drawing/2014/chart" uri="{C3380CC4-5D6E-409C-BE32-E72D297353CC}">
              <c16:uniqueId val="{00000006-FB07-4840-8BE5-3F0AB9BDDB8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977</c:v>
                </c:pt>
              </c:numCache>
            </c:numRef>
          </c:val>
          <c:extLst>
            <c:ext xmlns:c16="http://schemas.microsoft.com/office/drawing/2014/chart" uri="{C3380CC4-5D6E-409C-BE32-E72D297353CC}">
              <c16:uniqueId val="{00000007-FB07-4840-8BE5-3F0AB9BDDB87}"/>
            </c:ext>
          </c:extLst>
        </c:ser>
        <c:dLbls>
          <c:showLegendKey val="0"/>
          <c:showVal val="0"/>
          <c:showCatName val="0"/>
          <c:showSerName val="0"/>
          <c:showPercent val="0"/>
          <c:showBubbleSize val="0"/>
        </c:dLbls>
        <c:gapWidth val="150"/>
        <c:overlap val="100"/>
        <c:axId val="392860872"/>
        <c:axId val="392852016"/>
      </c:barChart>
      <c:catAx>
        <c:axId val="392860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52016"/>
        <c:crosses val="autoZero"/>
        <c:auto val="1"/>
        <c:lblAlgn val="ctr"/>
        <c:lblOffset val="100"/>
        <c:noMultiLvlLbl val="0"/>
      </c:catAx>
      <c:valAx>
        <c:axId val="392852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6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7.6915368719819494E-2</c:v>
                </c:pt>
                <c:pt idx="1">
                  <c:v>0.22505870213440099</c:v>
                </c:pt>
                <c:pt idx="2">
                  <c:v>0.125122888551256</c:v>
                </c:pt>
                <c:pt idx="3">
                  <c:v>6.9061334589978804E-2</c:v>
                </c:pt>
                <c:pt idx="4">
                  <c:v>0.132760259670618</c:v>
                </c:pt>
                <c:pt idx="5">
                  <c:v>0.24212091420957299</c:v>
                </c:pt>
                <c:pt idx="6">
                  <c:v>0.163797235921644</c:v>
                </c:pt>
              </c:numCache>
            </c:numRef>
          </c:val>
          <c:extLst>
            <c:ext xmlns:c16="http://schemas.microsoft.com/office/drawing/2014/chart" uri="{C3380CC4-5D6E-409C-BE32-E72D297353CC}">
              <c16:uniqueId val="{00000000-3316-4234-82A5-E30F4F4DF7FE}"/>
            </c:ext>
          </c:extLst>
        </c:ser>
        <c:dLbls>
          <c:showLegendKey val="0"/>
          <c:showVal val="0"/>
          <c:showCatName val="0"/>
          <c:showSerName val="0"/>
          <c:showPercent val="0"/>
          <c:showBubbleSize val="0"/>
        </c:dLbls>
        <c:gapWidth val="219"/>
        <c:overlap val="-27"/>
        <c:axId val="392856936"/>
        <c:axId val="392854968"/>
      </c:barChart>
      <c:catAx>
        <c:axId val="392856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54968"/>
        <c:crosses val="autoZero"/>
        <c:auto val="1"/>
        <c:lblAlgn val="ctr"/>
        <c:lblOffset val="100"/>
        <c:noMultiLvlLbl val="0"/>
      </c:catAx>
      <c:valAx>
        <c:axId val="392854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5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40</c:v>
                </c:pt>
                <c:pt idx="1">
                  <c:v>5601</c:v>
                </c:pt>
                <c:pt idx="2">
                  <c:v>6891</c:v>
                </c:pt>
                <c:pt idx="3">
                  <c:v>2912</c:v>
                </c:pt>
                <c:pt idx="4">
                  <c:v>1632</c:v>
                </c:pt>
                <c:pt idx="5">
                  <c:v>1123</c:v>
                </c:pt>
                <c:pt idx="6">
                  <c:v>840</c:v>
                </c:pt>
              </c:numCache>
            </c:numRef>
          </c:val>
          <c:extLst>
            <c:ext xmlns:c16="http://schemas.microsoft.com/office/drawing/2014/chart" uri="{C3380CC4-5D6E-409C-BE32-E72D297353CC}">
              <c16:uniqueId val="{00000000-CB15-4C11-B35A-504A03FC496B}"/>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145</c:v>
                </c:pt>
                <c:pt idx="1">
                  <c:v>8811</c:v>
                </c:pt>
                <c:pt idx="2">
                  <c:v>27903</c:v>
                </c:pt>
                <c:pt idx="3">
                  <c:v>31693</c:v>
                </c:pt>
                <c:pt idx="4">
                  <c:v>18748</c:v>
                </c:pt>
                <c:pt idx="5">
                  <c:v>11440</c:v>
                </c:pt>
                <c:pt idx="6">
                  <c:v>4461</c:v>
                </c:pt>
              </c:numCache>
            </c:numRef>
          </c:val>
          <c:extLst>
            <c:ext xmlns:c16="http://schemas.microsoft.com/office/drawing/2014/chart" uri="{C3380CC4-5D6E-409C-BE32-E72D297353CC}">
              <c16:uniqueId val="{00000001-CB15-4C11-B35A-504A03FC496B}"/>
            </c:ext>
          </c:extLst>
        </c:ser>
        <c:dLbls>
          <c:showLegendKey val="0"/>
          <c:showVal val="0"/>
          <c:showCatName val="0"/>
          <c:showSerName val="0"/>
          <c:showPercent val="0"/>
          <c:showBubbleSize val="0"/>
        </c:dLbls>
        <c:gapWidth val="219"/>
        <c:overlap val="-27"/>
        <c:axId val="398455832"/>
        <c:axId val="398451240"/>
      </c:barChart>
      <c:catAx>
        <c:axId val="398455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51240"/>
        <c:crosses val="autoZero"/>
        <c:auto val="1"/>
        <c:lblAlgn val="ctr"/>
        <c:lblOffset val="100"/>
        <c:noMultiLvlLbl val="0"/>
      </c:catAx>
      <c:valAx>
        <c:axId val="39845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5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0.23938249088066699</c:v>
                </c:pt>
                <c:pt idx="1">
                  <c:v>0</c:v>
                </c:pt>
                <c:pt idx="2">
                  <c:v>0.34849447131434502</c:v>
                </c:pt>
                <c:pt idx="3">
                  <c:v>0</c:v>
                </c:pt>
                <c:pt idx="4">
                  <c:v>0.10014492517627099</c:v>
                </c:pt>
                <c:pt idx="5">
                  <c:v>7.0822106265721302E-2</c:v>
                </c:pt>
                <c:pt idx="6">
                  <c:v>0.34751328607586701</c:v>
                </c:pt>
                <c:pt idx="7">
                  <c:v>0.11147455613598301</c:v>
                </c:pt>
                <c:pt idx="8">
                  <c:v>6.4272580828872203E-2</c:v>
                </c:pt>
                <c:pt idx="9">
                  <c:v>3.0099654260728099E-2</c:v>
                </c:pt>
                <c:pt idx="10">
                  <c:v>0.17081781060371901</c:v>
                </c:pt>
                <c:pt idx="11">
                  <c:v>8.2940989925109204E-2</c:v>
                </c:pt>
                <c:pt idx="12">
                  <c:v>0.104040510773883</c:v>
                </c:pt>
                <c:pt idx="13">
                  <c:v>0</c:v>
                </c:pt>
                <c:pt idx="14">
                  <c:v>0.11864131318056199</c:v>
                </c:pt>
                <c:pt idx="15">
                  <c:v>0</c:v>
                </c:pt>
                <c:pt idx="16">
                  <c:v>0.79795878567249601</c:v>
                </c:pt>
                <c:pt idx="17">
                  <c:v>0.12919476720565501</c:v>
                </c:pt>
                <c:pt idx="18">
                  <c:v>6.9464191412438606E-2</c:v>
                </c:pt>
                <c:pt idx="19">
                  <c:v>0.221763711983364</c:v>
                </c:pt>
                <c:pt idx="20">
                  <c:v>0.13726445743989599</c:v>
                </c:pt>
                <c:pt idx="21">
                  <c:v>0</c:v>
                </c:pt>
                <c:pt idx="22">
                  <c:v>0.102325052583708</c:v>
                </c:pt>
                <c:pt idx="23">
                  <c:v>0.103943350873774</c:v>
                </c:pt>
                <c:pt idx="24">
                  <c:v>7.5521340869226294E-2</c:v>
                </c:pt>
                <c:pt idx="25">
                  <c:v>2.35483268507767E-2</c:v>
                </c:pt>
                <c:pt idx="26">
                  <c:v>4.5453438633799498E-2</c:v>
                </c:pt>
                <c:pt idx="27">
                  <c:v>0</c:v>
                </c:pt>
                <c:pt idx="28">
                  <c:v>0</c:v>
                </c:pt>
                <c:pt idx="29">
                  <c:v>0</c:v>
                </c:pt>
                <c:pt idx="30">
                  <c:v>3.5268077930290798E-2</c:v>
                </c:pt>
              </c:numCache>
            </c:numRef>
          </c:val>
          <c:smooth val="0"/>
          <c:extLst>
            <c:ext xmlns:c16="http://schemas.microsoft.com/office/drawing/2014/chart" uri="{C3380CC4-5D6E-409C-BE32-E72D297353CC}">
              <c16:uniqueId val="{00000000-F555-4DA8-B443-537AAEB582E8}"/>
            </c:ext>
          </c:extLst>
        </c:ser>
        <c:dLbls>
          <c:showLegendKey val="0"/>
          <c:showVal val="0"/>
          <c:showCatName val="0"/>
          <c:showSerName val="0"/>
          <c:showPercent val="0"/>
          <c:showBubbleSize val="0"/>
        </c:dLbls>
        <c:smooth val="0"/>
        <c:axId val="398453864"/>
        <c:axId val="398451896"/>
      </c:lineChart>
      <c:dateAx>
        <c:axId val="398453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51896"/>
        <c:crosses val="autoZero"/>
        <c:auto val="1"/>
        <c:lblOffset val="100"/>
        <c:baseTimeUnit val="days"/>
      </c:dateAx>
      <c:valAx>
        <c:axId val="39845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5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122814</c:v>
                </c:pt>
                <c:pt idx="1">
                  <c:v>122814</c:v>
                </c:pt>
                <c:pt idx="2">
                  <c:v>122815</c:v>
                </c:pt>
                <c:pt idx="3">
                  <c:v>122817</c:v>
                </c:pt>
                <c:pt idx="4">
                  <c:v>122828</c:v>
                </c:pt>
                <c:pt idx="5">
                  <c:v>122859</c:v>
                </c:pt>
                <c:pt idx="6">
                  <c:v>122887</c:v>
                </c:pt>
                <c:pt idx="7">
                  <c:v>122910</c:v>
                </c:pt>
                <c:pt idx="8">
                  <c:v>122918</c:v>
                </c:pt>
                <c:pt idx="9">
                  <c:v>122932</c:v>
                </c:pt>
                <c:pt idx="10">
                  <c:v>122945</c:v>
                </c:pt>
                <c:pt idx="11">
                  <c:v>123014</c:v>
                </c:pt>
                <c:pt idx="12">
                  <c:v>123044</c:v>
                </c:pt>
                <c:pt idx="13">
                  <c:v>123055</c:v>
                </c:pt>
                <c:pt idx="14">
                  <c:v>123065</c:v>
                </c:pt>
                <c:pt idx="15">
                  <c:v>123065</c:v>
                </c:pt>
                <c:pt idx="16">
                  <c:v>123064</c:v>
                </c:pt>
                <c:pt idx="17">
                  <c:v>123077</c:v>
                </c:pt>
                <c:pt idx="18">
                  <c:v>123093</c:v>
                </c:pt>
                <c:pt idx="19">
                  <c:v>123115</c:v>
                </c:pt>
                <c:pt idx="20">
                  <c:v>123125</c:v>
                </c:pt>
                <c:pt idx="21">
                  <c:v>123131</c:v>
                </c:pt>
                <c:pt idx="22">
                  <c:v>123143</c:v>
                </c:pt>
                <c:pt idx="23">
                  <c:v>123145</c:v>
                </c:pt>
                <c:pt idx="24">
                  <c:v>123143</c:v>
                </c:pt>
                <c:pt idx="25">
                  <c:v>123159</c:v>
                </c:pt>
                <c:pt idx="26">
                  <c:v>123248</c:v>
                </c:pt>
                <c:pt idx="27">
                  <c:v>123275</c:v>
                </c:pt>
                <c:pt idx="28">
                  <c:v>123305</c:v>
                </c:pt>
                <c:pt idx="29">
                  <c:v>123338</c:v>
                </c:pt>
                <c:pt idx="30">
                  <c:v>123345</c:v>
                </c:pt>
              </c:numCache>
            </c:numRef>
          </c:val>
          <c:smooth val="0"/>
          <c:extLst>
            <c:ext xmlns:c16="http://schemas.microsoft.com/office/drawing/2014/chart" uri="{C3380CC4-5D6E-409C-BE32-E72D297353CC}">
              <c16:uniqueId val="{00000000-637B-46EB-899A-647B7658E56F}"/>
            </c:ext>
          </c:extLst>
        </c:ser>
        <c:dLbls>
          <c:showLegendKey val="0"/>
          <c:showVal val="0"/>
          <c:showCatName val="0"/>
          <c:showSerName val="0"/>
          <c:showPercent val="0"/>
          <c:showBubbleSize val="0"/>
        </c:dLbls>
        <c:smooth val="0"/>
        <c:axId val="398461080"/>
        <c:axId val="398459440"/>
      </c:lineChart>
      <c:dateAx>
        <c:axId val="398461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59440"/>
        <c:crosses val="autoZero"/>
        <c:auto val="1"/>
        <c:lblOffset val="100"/>
        <c:baseTimeUnit val="days"/>
      </c:dateAx>
      <c:valAx>
        <c:axId val="39845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6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62</c:v>
                </c:pt>
                <c:pt idx="1">
                  <c:v>34</c:v>
                </c:pt>
                <c:pt idx="2">
                  <c:v>70</c:v>
                </c:pt>
                <c:pt idx="3">
                  <c:v>53</c:v>
                </c:pt>
                <c:pt idx="4">
                  <c:v>81</c:v>
                </c:pt>
                <c:pt idx="5">
                  <c:v>111</c:v>
                </c:pt>
                <c:pt idx="6">
                  <c:v>96</c:v>
                </c:pt>
                <c:pt idx="7">
                  <c:v>89</c:v>
                </c:pt>
                <c:pt idx="8">
                  <c:v>64</c:v>
                </c:pt>
                <c:pt idx="9">
                  <c:v>54</c:v>
                </c:pt>
                <c:pt idx="10">
                  <c:v>165</c:v>
                </c:pt>
                <c:pt idx="11">
                  <c:v>184</c:v>
                </c:pt>
                <c:pt idx="12">
                  <c:v>96</c:v>
                </c:pt>
                <c:pt idx="13">
                  <c:v>60</c:v>
                </c:pt>
                <c:pt idx="14">
                  <c:v>54</c:v>
                </c:pt>
                <c:pt idx="15">
                  <c:v>35</c:v>
                </c:pt>
                <c:pt idx="16">
                  <c:v>194</c:v>
                </c:pt>
                <c:pt idx="17">
                  <c:v>98</c:v>
                </c:pt>
                <c:pt idx="18">
                  <c:v>152</c:v>
                </c:pt>
                <c:pt idx="19">
                  <c:v>117</c:v>
                </c:pt>
                <c:pt idx="20">
                  <c:v>58</c:v>
                </c:pt>
                <c:pt idx="21">
                  <c:v>70</c:v>
                </c:pt>
                <c:pt idx="22">
                  <c:v>59</c:v>
                </c:pt>
                <c:pt idx="23">
                  <c:v>68</c:v>
                </c:pt>
                <c:pt idx="24">
                  <c:v>50</c:v>
                </c:pt>
                <c:pt idx="25">
                  <c:v>210</c:v>
                </c:pt>
                <c:pt idx="26">
                  <c:v>62</c:v>
                </c:pt>
                <c:pt idx="27">
                  <c:v>55</c:v>
                </c:pt>
                <c:pt idx="28">
                  <c:v>63</c:v>
                </c:pt>
                <c:pt idx="29">
                  <c:v>68</c:v>
                </c:pt>
                <c:pt idx="30">
                  <c:v>61</c:v>
                </c:pt>
              </c:numCache>
            </c:numRef>
          </c:val>
          <c:smooth val="0"/>
          <c:extLst>
            <c:ext xmlns:c16="http://schemas.microsoft.com/office/drawing/2014/chart" uri="{C3380CC4-5D6E-409C-BE32-E72D297353CC}">
              <c16:uniqueId val="{00000000-E77C-47E8-A566-81A68E3E057A}"/>
            </c:ext>
          </c:extLst>
        </c:ser>
        <c:dLbls>
          <c:showLegendKey val="0"/>
          <c:showVal val="0"/>
          <c:showCatName val="0"/>
          <c:showSerName val="0"/>
          <c:showPercent val="0"/>
          <c:showBubbleSize val="0"/>
        </c:dLbls>
        <c:smooth val="0"/>
        <c:axId val="398462064"/>
        <c:axId val="398457144"/>
      </c:lineChart>
      <c:dateAx>
        <c:axId val="398462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57144"/>
        <c:crosses val="autoZero"/>
        <c:auto val="1"/>
        <c:lblOffset val="100"/>
        <c:baseTimeUnit val="days"/>
      </c:dateAx>
      <c:valAx>
        <c:axId val="39845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6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2021-08</c:v>
                </c:pt>
              </c:strCache>
            </c:strRef>
          </c:cat>
          <c:val>
            <c:numRef>
              <c:f>Sheet1!$B$2</c:f>
              <c:numCache>
                <c:formatCode>General</c:formatCode>
                <c:ptCount val="1"/>
                <c:pt idx="0">
                  <c:v>18956</c:v>
                </c:pt>
              </c:numCache>
            </c:numRef>
          </c:val>
          <c:extLst>
            <c:ext xmlns:c16="http://schemas.microsoft.com/office/drawing/2014/chart" uri="{C3380CC4-5D6E-409C-BE32-E72D297353CC}">
              <c16:uniqueId val="{00000000-9325-4D46-91F1-D5D772A7E6EC}"/>
            </c:ext>
          </c:extLst>
        </c:ser>
        <c:dLbls>
          <c:showLegendKey val="0"/>
          <c:showVal val="0"/>
          <c:showCatName val="0"/>
          <c:showSerName val="0"/>
          <c:showPercent val="0"/>
          <c:showBubbleSize val="0"/>
        </c:dLbls>
        <c:gapWidth val="219"/>
        <c:overlap val="-27"/>
        <c:axId val="463151160"/>
        <c:axId val="463166576"/>
      </c:barChart>
      <c:catAx>
        <c:axId val="46315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166576"/>
        <c:crosses val="autoZero"/>
        <c:auto val="1"/>
        <c:lblAlgn val="ctr"/>
        <c:lblOffset val="100"/>
        <c:noMultiLvlLbl val="0"/>
      </c:catAx>
      <c:valAx>
        <c:axId val="46316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15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B91A-8F82-4C69-97CC-12DD019D677B}"/>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7328D9B-5472-4EEF-B3B3-2640FD34B899}"/>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271385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FDD83-DFAA-40F6-AC7D-2ECE372B1DAC}"/>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F95CA537-CEED-4EB1-8A9B-423A9FA7558B}"/>
              </a:ext>
            </a:extLst>
          </p:cNvPr>
          <p:cNvGraphicFramePr>
            <a:graphicFrameLocks noGrp="1"/>
          </p:cNvGraphicFramePr>
          <p:nvPr>
            <p:ph type="tbl" sz="quarter" idx="13"/>
            <p:extLst>
              <p:ext uri="{D42A27DB-BD31-4B8C-83A1-F6EECF244321}">
                <p14:modId xmlns:p14="http://schemas.microsoft.com/office/powerpoint/2010/main" val="2638751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21382990"/>
                    </a:ext>
                  </a:extLst>
                </a:gridCol>
                <a:gridCol w="740664">
                  <a:extLst>
                    <a:ext uri="{9D8B030D-6E8A-4147-A177-3AD203B41FA5}">
                      <a16:colId xmlns:a16="http://schemas.microsoft.com/office/drawing/2014/main" val="2004040592"/>
                    </a:ext>
                  </a:extLst>
                </a:gridCol>
                <a:gridCol w="740664">
                  <a:extLst>
                    <a:ext uri="{9D8B030D-6E8A-4147-A177-3AD203B41FA5}">
                      <a16:colId xmlns:a16="http://schemas.microsoft.com/office/drawing/2014/main" val="1037713048"/>
                    </a:ext>
                  </a:extLst>
                </a:gridCol>
                <a:gridCol w="740664">
                  <a:extLst>
                    <a:ext uri="{9D8B030D-6E8A-4147-A177-3AD203B41FA5}">
                      <a16:colId xmlns:a16="http://schemas.microsoft.com/office/drawing/2014/main" val="321272626"/>
                    </a:ext>
                  </a:extLst>
                </a:gridCol>
                <a:gridCol w="740664">
                  <a:extLst>
                    <a:ext uri="{9D8B030D-6E8A-4147-A177-3AD203B41FA5}">
                      <a16:colId xmlns:a16="http://schemas.microsoft.com/office/drawing/2014/main" val="4035822132"/>
                    </a:ext>
                  </a:extLst>
                </a:gridCol>
                <a:gridCol w="740664">
                  <a:extLst>
                    <a:ext uri="{9D8B030D-6E8A-4147-A177-3AD203B41FA5}">
                      <a16:colId xmlns:a16="http://schemas.microsoft.com/office/drawing/2014/main" val="2431549180"/>
                    </a:ext>
                  </a:extLst>
                </a:gridCol>
                <a:gridCol w="740664">
                  <a:extLst>
                    <a:ext uri="{9D8B030D-6E8A-4147-A177-3AD203B41FA5}">
                      <a16:colId xmlns:a16="http://schemas.microsoft.com/office/drawing/2014/main" val="945621004"/>
                    </a:ext>
                  </a:extLst>
                </a:gridCol>
                <a:gridCol w="740664">
                  <a:extLst>
                    <a:ext uri="{9D8B030D-6E8A-4147-A177-3AD203B41FA5}">
                      <a16:colId xmlns:a16="http://schemas.microsoft.com/office/drawing/2014/main" val="1609099183"/>
                    </a:ext>
                  </a:extLst>
                </a:gridCol>
                <a:gridCol w="740664">
                  <a:extLst>
                    <a:ext uri="{9D8B030D-6E8A-4147-A177-3AD203B41FA5}">
                      <a16:colId xmlns:a16="http://schemas.microsoft.com/office/drawing/2014/main" val="3526014270"/>
                    </a:ext>
                  </a:extLst>
                </a:gridCol>
                <a:gridCol w="740664">
                  <a:extLst>
                    <a:ext uri="{9D8B030D-6E8A-4147-A177-3AD203B41FA5}">
                      <a16:colId xmlns:a16="http://schemas.microsoft.com/office/drawing/2014/main" val="42436406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23262765"/>
                  </a:ext>
                </a:extLst>
              </a:tr>
              <a:tr h="370840">
                <a:tc>
                  <a:txBody>
                    <a:bodyPr/>
                    <a:lstStyle/>
                    <a:p>
                      <a:r>
                        <a:rPr lang="en-US" sz="1000"/>
                        <a:t>SCS Dairy MY</a:t>
                      </a:r>
                    </a:p>
                  </a:txBody>
                  <a:tcPr/>
                </a:tc>
                <a:tc>
                  <a:txBody>
                    <a:bodyPr/>
                    <a:lstStyle/>
                    <a:p>
                      <a:r>
                        <a:rPr lang="en-US" sz="1000"/>
                        <a:t>123345</a:t>
                      </a:r>
                    </a:p>
                  </a:txBody>
                  <a:tcPr/>
                </a:tc>
                <a:tc>
                  <a:txBody>
                    <a:bodyPr/>
                    <a:lstStyle/>
                    <a:p>
                      <a:r>
                        <a:rPr lang="en-US" sz="1000"/>
                        <a:t>527</a:t>
                      </a:r>
                    </a:p>
                  </a:txBody>
                  <a:tcPr/>
                </a:tc>
                <a:tc>
                  <a:txBody>
                    <a:bodyPr/>
                    <a:lstStyle/>
                    <a:p>
                      <a:r>
                        <a:rPr lang="en-US" sz="1000"/>
                        <a:t>29</a:t>
                      </a:r>
                    </a:p>
                  </a:txBody>
                  <a:tcPr/>
                </a:tc>
                <a:tc>
                  <a:txBody>
                    <a:bodyPr/>
                    <a:lstStyle/>
                    <a:p>
                      <a:r>
                        <a:rPr lang="en-US" sz="1000"/>
                        <a:t>3413</a:t>
                      </a:r>
                    </a:p>
                  </a:txBody>
                  <a:tcPr/>
                </a:tc>
                <a:tc>
                  <a:txBody>
                    <a:bodyPr/>
                    <a:lstStyle/>
                    <a:p>
                      <a:r>
                        <a:rPr lang="en-US" sz="1000"/>
                        <a:t>864</a:t>
                      </a:r>
                    </a:p>
                  </a:txBody>
                  <a:tcPr/>
                </a:tc>
                <a:tc>
                  <a:txBody>
                    <a:bodyPr/>
                    <a:lstStyle/>
                    <a:p>
                      <a:r>
                        <a:rPr lang="en-US" sz="1000"/>
                        <a:t>977</a:t>
                      </a:r>
                    </a:p>
                  </a:txBody>
                  <a:tcPr/>
                </a:tc>
                <a:tc>
                  <a:txBody>
                    <a:bodyPr/>
                    <a:lstStyle/>
                    <a:p>
                      <a:r>
                        <a:rPr lang="en-US" sz="1000"/>
                        <a:t>3</a:t>
                      </a:r>
                    </a:p>
                  </a:txBody>
                  <a:tcPr/>
                </a:tc>
                <a:tc>
                  <a:txBody>
                    <a:bodyPr/>
                    <a:lstStyle/>
                    <a:p>
                      <a:r>
                        <a:rPr lang="en-US" sz="1000"/>
                        <a:t>0.1472 %</a:t>
                      </a:r>
                    </a:p>
                  </a:txBody>
                  <a:tcPr/>
                </a:tc>
                <a:tc>
                  <a:txBody>
                    <a:bodyPr/>
                    <a:lstStyle/>
                    <a:p>
                      <a:r>
                        <a:rPr lang="en-US" sz="1000"/>
                        <a:t>0.0 %</a:t>
                      </a:r>
                    </a:p>
                  </a:txBody>
                  <a:tcPr/>
                </a:tc>
                <a:extLst>
                  <a:ext uri="{0D108BD9-81ED-4DB2-BD59-A6C34878D82A}">
                    <a16:rowId xmlns:a16="http://schemas.microsoft.com/office/drawing/2014/main" val="1257628746"/>
                  </a:ext>
                </a:extLst>
              </a:tr>
            </a:tbl>
          </a:graphicData>
        </a:graphic>
      </p:graphicFrame>
      <p:sp>
        <p:nvSpPr>
          <p:cNvPr id="4" name="Text Placeholder 3">
            <a:extLst>
              <a:ext uri="{FF2B5EF4-FFF2-40B4-BE49-F238E27FC236}">
                <a16:creationId xmlns:a16="http://schemas.microsoft.com/office/drawing/2014/main" id="{835470F3-BC90-4E44-B8EA-EF04FF9749F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829808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BC103-28DD-47A5-B547-EE53DD0AC6E3}"/>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FAA9A9BB-8210-4214-8469-A6BB4A100678}"/>
              </a:ext>
            </a:extLst>
          </p:cNvPr>
          <p:cNvGraphicFramePr>
            <a:graphicFrameLocks noGrp="1"/>
          </p:cNvGraphicFramePr>
          <p:nvPr>
            <p:ph type="chart" sz="quarter" idx="13"/>
            <p:extLst>
              <p:ext uri="{D42A27DB-BD31-4B8C-83A1-F6EECF244321}">
                <p14:modId xmlns:p14="http://schemas.microsoft.com/office/powerpoint/2010/main" val="4148330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6964DA-78CA-44DD-B69D-F0569453BF0F}"/>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3E11724D-8766-4D69-AACC-B74468C2BD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8817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858AC-7CE4-4D15-A62A-DEA36C824718}"/>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8DC4CBCB-3AE5-4F93-B5E2-6E9C34302570}"/>
              </a:ext>
            </a:extLst>
          </p:cNvPr>
          <p:cNvGraphicFramePr>
            <a:graphicFrameLocks noGrp="1"/>
          </p:cNvGraphicFramePr>
          <p:nvPr>
            <p:ph type="chart" sz="quarter" idx="13"/>
            <p:extLst>
              <p:ext uri="{D42A27DB-BD31-4B8C-83A1-F6EECF244321}">
                <p14:modId xmlns:p14="http://schemas.microsoft.com/office/powerpoint/2010/main" val="1152335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A87A3D-412D-4074-8AF8-E287D3546874}"/>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BABB883B-0A53-427E-8E8E-9FCBFF9C3E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0429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7E9B1-86CB-4156-91EA-07FB645D6B21}"/>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2DBF00FB-D266-43EC-9EDE-2B6971897024}"/>
              </a:ext>
            </a:extLst>
          </p:cNvPr>
          <p:cNvGraphicFramePr>
            <a:graphicFrameLocks noGrp="1"/>
          </p:cNvGraphicFramePr>
          <p:nvPr>
            <p:ph type="chart" sz="quarter" idx="13"/>
            <p:extLst>
              <p:ext uri="{D42A27DB-BD31-4B8C-83A1-F6EECF244321}">
                <p14:modId xmlns:p14="http://schemas.microsoft.com/office/powerpoint/2010/main" val="2844560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7DA5B1-84AF-4941-A8D8-FFC7FC1D2304}"/>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30E328A9-91A5-4E28-8BFB-D3532CFEFA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3154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A04D-398C-498E-AA58-BABE8CF054D0}"/>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12631F7F-55A2-4A6D-A308-81F513440785}"/>
              </a:ext>
            </a:extLst>
          </p:cNvPr>
          <p:cNvGraphicFramePr>
            <a:graphicFrameLocks noGrp="1"/>
          </p:cNvGraphicFramePr>
          <p:nvPr>
            <p:ph type="chart" sz="quarter" idx="13"/>
            <p:extLst>
              <p:ext uri="{D42A27DB-BD31-4B8C-83A1-F6EECF244321}">
                <p14:modId xmlns:p14="http://schemas.microsoft.com/office/powerpoint/2010/main" val="680781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B1C2E1-AD14-4F04-A10D-3CC37D57F122}"/>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EF2321A7-2FB3-496C-99DC-86184A7959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4066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6383F-6B82-4973-9660-70335F8F1872}"/>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64206AD6-5F92-4351-9B6B-0A4DFF89ACE1}"/>
              </a:ext>
            </a:extLst>
          </p:cNvPr>
          <p:cNvGraphicFramePr>
            <a:graphicFrameLocks noGrp="1"/>
          </p:cNvGraphicFramePr>
          <p:nvPr>
            <p:ph type="chart" sz="quarter" idx="13"/>
            <p:extLst>
              <p:ext uri="{D42A27DB-BD31-4B8C-83A1-F6EECF244321}">
                <p14:modId xmlns:p14="http://schemas.microsoft.com/office/powerpoint/2010/main" val="2717215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9E7565-91FE-4DD5-97DF-31E08B3E0B9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4F893DF5-812A-4754-A811-97D4E3B2E3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2915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6CA84-4B7B-4607-8331-70621E0E3D35}"/>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46372A32-C8C8-472E-B566-7D209649B000}"/>
              </a:ext>
            </a:extLst>
          </p:cNvPr>
          <p:cNvGraphicFramePr>
            <a:graphicFrameLocks noGrp="1"/>
          </p:cNvGraphicFramePr>
          <p:nvPr>
            <p:ph type="tbl" sz="quarter" idx="13"/>
            <p:extLst>
              <p:ext uri="{D42A27DB-BD31-4B8C-83A1-F6EECF244321}">
                <p14:modId xmlns:p14="http://schemas.microsoft.com/office/powerpoint/2010/main" val="4181765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3104358"/>
                    </a:ext>
                  </a:extLst>
                </a:gridCol>
                <a:gridCol w="905256">
                  <a:extLst>
                    <a:ext uri="{9D8B030D-6E8A-4147-A177-3AD203B41FA5}">
                      <a16:colId xmlns:a16="http://schemas.microsoft.com/office/drawing/2014/main" val="3244343337"/>
                    </a:ext>
                  </a:extLst>
                </a:gridCol>
                <a:gridCol w="905256">
                  <a:extLst>
                    <a:ext uri="{9D8B030D-6E8A-4147-A177-3AD203B41FA5}">
                      <a16:colId xmlns:a16="http://schemas.microsoft.com/office/drawing/2014/main" val="1932133303"/>
                    </a:ext>
                  </a:extLst>
                </a:gridCol>
                <a:gridCol w="905256">
                  <a:extLst>
                    <a:ext uri="{9D8B030D-6E8A-4147-A177-3AD203B41FA5}">
                      <a16:colId xmlns:a16="http://schemas.microsoft.com/office/drawing/2014/main" val="4133943183"/>
                    </a:ext>
                  </a:extLst>
                </a:gridCol>
                <a:gridCol w="905256">
                  <a:extLst>
                    <a:ext uri="{9D8B030D-6E8A-4147-A177-3AD203B41FA5}">
                      <a16:colId xmlns:a16="http://schemas.microsoft.com/office/drawing/2014/main" val="4138310144"/>
                    </a:ext>
                  </a:extLst>
                </a:gridCol>
                <a:gridCol w="905256">
                  <a:extLst>
                    <a:ext uri="{9D8B030D-6E8A-4147-A177-3AD203B41FA5}">
                      <a16:colId xmlns:a16="http://schemas.microsoft.com/office/drawing/2014/main" val="4203661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356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- 2021-08-17 14:03:15</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Nominate &amp; Win Contest today!
Here’s how to join the contest:
1. Like SCS Dairy MY Facebook page and contest post.
2. Tag a friend or family member who loves to bake delicious treats. Tell us what is your favorite treat made by your nominated home baker!
3. Post your answers in the comment section.
4. Share our contest post and tag 5 friends. 2 lucky winners will be selected to a Luminarc Ceramic Casserole worth RM369! 
Join now! Contest ends on 24 August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90476727"/>
                  </a:ext>
                </a:extLst>
              </a:tr>
            </a:tbl>
          </a:graphicData>
        </a:graphic>
      </p:graphicFrame>
      <p:sp>
        <p:nvSpPr>
          <p:cNvPr id="4" name="Text Placeholder 3">
            <a:extLst>
              <a:ext uri="{FF2B5EF4-FFF2-40B4-BE49-F238E27FC236}">
                <a16:creationId xmlns:a16="http://schemas.microsoft.com/office/drawing/2014/main" id="{D6161306-1FFF-4F59-AF1E-F475263C806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757027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3E81C-4739-415F-A468-125D2A55F129}"/>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94D34DCA-5540-40BE-AE9E-B73F79CE8200}"/>
              </a:ext>
            </a:extLst>
          </p:cNvPr>
          <p:cNvGraphicFramePr>
            <a:graphicFrameLocks noGrp="1"/>
          </p:cNvGraphicFramePr>
          <p:nvPr>
            <p:ph type="tbl" sz="quarter" idx="13"/>
            <p:extLst>
              <p:ext uri="{D42A27DB-BD31-4B8C-83A1-F6EECF244321}">
                <p14:modId xmlns:p14="http://schemas.microsoft.com/office/powerpoint/2010/main" val="3919543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50335243"/>
                    </a:ext>
                  </a:extLst>
                </a:gridCol>
                <a:gridCol w="905256">
                  <a:extLst>
                    <a:ext uri="{9D8B030D-6E8A-4147-A177-3AD203B41FA5}">
                      <a16:colId xmlns:a16="http://schemas.microsoft.com/office/drawing/2014/main" val="179571041"/>
                    </a:ext>
                  </a:extLst>
                </a:gridCol>
                <a:gridCol w="905256">
                  <a:extLst>
                    <a:ext uri="{9D8B030D-6E8A-4147-A177-3AD203B41FA5}">
                      <a16:colId xmlns:a16="http://schemas.microsoft.com/office/drawing/2014/main" val="962307385"/>
                    </a:ext>
                  </a:extLst>
                </a:gridCol>
                <a:gridCol w="905256">
                  <a:extLst>
                    <a:ext uri="{9D8B030D-6E8A-4147-A177-3AD203B41FA5}">
                      <a16:colId xmlns:a16="http://schemas.microsoft.com/office/drawing/2014/main" val="3054865451"/>
                    </a:ext>
                  </a:extLst>
                </a:gridCol>
                <a:gridCol w="905256">
                  <a:extLst>
                    <a:ext uri="{9D8B030D-6E8A-4147-A177-3AD203B41FA5}">
                      <a16:colId xmlns:a16="http://schemas.microsoft.com/office/drawing/2014/main" val="856088268"/>
                    </a:ext>
                  </a:extLst>
                </a:gridCol>
                <a:gridCol w="905256">
                  <a:extLst>
                    <a:ext uri="{9D8B030D-6E8A-4147-A177-3AD203B41FA5}">
                      <a16:colId xmlns:a16="http://schemas.microsoft.com/office/drawing/2014/main" val="2600251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3808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- 2021-08-20 17:03:35</a:t>
                      </a:r>
                      <a:r>
                        <a:rPr kumimoji="0" lang="en-US" sz="1000" b="0" i="0" u="none" strike="noStrike" kern="1200" cap="none" spc="0" normalizeH="0" baseline="0" noProof="0">
                          <a:ln>
                            <a:noFill/>
                          </a:ln>
                          <a:solidFill>
                            <a:prstClr val="black"/>
                          </a:solidFill>
                          <a:effectLst/>
                          <a:uLnTx/>
                          <a:uFillTx/>
                          <a:latin typeface="+mn-lt"/>
                          <a:ea typeface="+mn-ea"/>
                          <a:cs typeface="+mn-cs"/>
                        </a:rPr>
                        <a:t>
 Join our Choose &amp; Win Contest! Tell us which recipe do you want to be featured on our page?
a) Matcha Brownie
b) Chocolate Cake 
Also tell us what makes food baked with SCS products special?
The recipe with the highest number of votes will be selected and featured on the page. Tell us your choice in the comments section below.
3 winners to be selected, 3 prizes to be won. Contest ends on 27 August 2021, 11:59pm.
#SCSDairyMY #SCSButter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9998565"/>
                  </a:ext>
                </a:extLst>
              </a:tr>
            </a:tbl>
          </a:graphicData>
        </a:graphic>
      </p:graphicFrame>
      <p:sp>
        <p:nvSpPr>
          <p:cNvPr id="4" name="Text Placeholder 3">
            <a:extLst>
              <a:ext uri="{FF2B5EF4-FFF2-40B4-BE49-F238E27FC236}">
                <a16:creationId xmlns:a16="http://schemas.microsoft.com/office/drawing/2014/main" id="{0E0D8E02-4FEB-42DB-9FFB-E2D5BC6DB68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698246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7F01-6EA6-41BD-9559-5B7C687E981D}"/>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16EDB13B-A48D-4AC8-B579-475F8FAAC306}"/>
              </a:ext>
            </a:extLst>
          </p:cNvPr>
          <p:cNvGraphicFramePr>
            <a:graphicFrameLocks noGrp="1"/>
          </p:cNvGraphicFramePr>
          <p:nvPr>
            <p:ph type="tbl" sz="quarter" idx="13"/>
            <p:extLst>
              <p:ext uri="{D42A27DB-BD31-4B8C-83A1-F6EECF244321}">
                <p14:modId xmlns:p14="http://schemas.microsoft.com/office/powerpoint/2010/main" val="2556059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443155"/>
                    </a:ext>
                  </a:extLst>
                </a:gridCol>
                <a:gridCol w="905256">
                  <a:extLst>
                    <a:ext uri="{9D8B030D-6E8A-4147-A177-3AD203B41FA5}">
                      <a16:colId xmlns:a16="http://schemas.microsoft.com/office/drawing/2014/main" val="3705716453"/>
                    </a:ext>
                  </a:extLst>
                </a:gridCol>
                <a:gridCol w="905256">
                  <a:extLst>
                    <a:ext uri="{9D8B030D-6E8A-4147-A177-3AD203B41FA5}">
                      <a16:colId xmlns:a16="http://schemas.microsoft.com/office/drawing/2014/main" val="3671054211"/>
                    </a:ext>
                  </a:extLst>
                </a:gridCol>
                <a:gridCol w="905256">
                  <a:extLst>
                    <a:ext uri="{9D8B030D-6E8A-4147-A177-3AD203B41FA5}">
                      <a16:colId xmlns:a16="http://schemas.microsoft.com/office/drawing/2014/main" val="2407871538"/>
                    </a:ext>
                  </a:extLst>
                </a:gridCol>
                <a:gridCol w="905256">
                  <a:extLst>
                    <a:ext uri="{9D8B030D-6E8A-4147-A177-3AD203B41FA5}">
                      <a16:colId xmlns:a16="http://schemas.microsoft.com/office/drawing/2014/main" val="3861576260"/>
                    </a:ext>
                  </a:extLst>
                </a:gridCol>
                <a:gridCol w="905256">
                  <a:extLst>
                    <a:ext uri="{9D8B030D-6E8A-4147-A177-3AD203B41FA5}">
                      <a16:colId xmlns:a16="http://schemas.microsoft.com/office/drawing/2014/main" val="34552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05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- 2021-08-01 12:04:46</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Are you a baker at heart and think you have what it takes to become a Baking Ambassador for SCS? Or if you have any baker friends then tag them here! 
If yes, then join our contest and be crowned as SCS Baking Ambassador! All you have to do is:
1. Like SCS Dairy Malaysia Facebook page.
2. Share with us why you like baking and how long you’ve been baking for in the comments section below.
3. Also tell us why baking with SCS Butter enhances your baking experience.
Criteria
1. Be a SCS product user and a baking enthusiast with baking experience (No limitation to the duration of baking experience).
2. Willing to be featured on SCS social media channels and be able to provide 3 photos of your bakes for verification purposes if selected as a winner.
10 winners to be selected! 
Contests ends on 31st August 2021, 11:59pm.
#SCSBrandAmbassador #ButterIsBetter #SCSDairyMY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1731434"/>
                  </a:ext>
                </a:extLst>
              </a:tr>
            </a:tbl>
          </a:graphicData>
        </a:graphic>
      </p:graphicFrame>
      <p:sp>
        <p:nvSpPr>
          <p:cNvPr id="4" name="Text Placeholder 3">
            <a:extLst>
              <a:ext uri="{FF2B5EF4-FFF2-40B4-BE49-F238E27FC236}">
                <a16:creationId xmlns:a16="http://schemas.microsoft.com/office/drawing/2014/main" id="{06BC3FB6-9CA1-4D82-9C8A-B64E9A23E1F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7173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1D739-AB79-4A04-851F-F07D48BFF799}"/>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855F3E45-B377-412A-ACB4-CF4158C44570}"/>
              </a:ext>
            </a:extLst>
          </p:cNvPr>
          <p:cNvGraphicFramePr>
            <a:graphicFrameLocks noGrp="1"/>
          </p:cNvGraphicFramePr>
          <p:nvPr>
            <p:ph type="tbl" sz="quarter" idx="13"/>
            <p:extLst>
              <p:ext uri="{D42A27DB-BD31-4B8C-83A1-F6EECF244321}">
                <p14:modId xmlns:p14="http://schemas.microsoft.com/office/powerpoint/2010/main" val="766910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56813523"/>
                    </a:ext>
                  </a:extLst>
                </a:gridCol>
                <a:gridCol w="905256">
                  <a:extLst>
                    <a:ext uri="{9D8B030D-6E8A-4147-A177-3AD203B41FA5}">
                      <a16:colId xmlns:a16="http://schemas.microsoft.com/office/drawing/2014/main" val="3132054262"/>
                    </a:ext>
                  </a:extLst>
                </a:gridCol>
                <a:gridCol w="905256">
                  <a:extLst>
                    <a:ext uri="{9D8B030D-6E8A-4147-A177-3AD203B41FA5}">
                      <a16:colId xmlns:a16="http://schemas.microsoft.com/office/drawing/2014/main" val="3120262363"/>
                    </a:ext>
                  </a:extLst>
                </a:gridCol>
                <a:gridCol w="905256">
                  <a:extLst>
                    <a:ext uri="{9D8B030D-6E8A-4147-A177-3AD203B41FA5}">
                      <a16:colId xmlns:a16="http://schemas.microsoft.com/office/drawing/2014/main" val="1764005641"/>
                    </a:ext>
                  </a:extLst>
                </a:gridCol>
                <a:gridCol w="905256">
                  <a:extLst>
                    <a:ext uri="{9D8B030D-6E8A-4147-A177-3AD203B41FA5}">
                      <a16:colId xmlns:a16="http://schemas.microsoft.com/office/drawing/2014/main" val="1016268070"/>
                    </a:ext>
                  </a:extLst>
                </a:gridCol>
                <a:gridCol w="905256">
                  <a:extLst>
                    <a:ext uri="{9D8B030D-6E8A-4147-A177-3AD203B41FA5}">
                      <a16:colId xmlns:a16="http://schemas.microsoft.com/office/drawing/2014/main" val="731125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9620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- 2021-08-03 17:03:07</a:t>
                      </a:r>
                      <a:r>
                        <a:rPr kumimoji="0" lang="en-US" sz="1000" b="0" i="0" u="none" strike="noStrike" kern="1200" cap="none" spc="0" normalizeH="0" baseline="0" noProof="0">
                          <a:ln>
                            <a:noFill/>
                          </a:ln>
                          <a:solidFill>
                            <a:prstClr val="black"/>
                          </a:solidFill>
                          <a:effectLst/>
                          <a:uLnTx/>
                          <a:uFillTx/>
                          <a:latin typeface="+mn-lt"/>
                          <a:ea typeface="+mn-ea"/>
                          <a:cs typeface="+mn-cs"/>
                        </a:rPr>
                        <a:t>
 Light, crisp and delicate, these classic Danish Butter cookies made with SCS Butter are absolute melt in your mouth deliciousness.
Danish Butter Cookies
Ingredients:
113g SCS Salted Butter, room temperature
50g powdered sugar
1 teaspoon vanilla extract
125g all-purpose flour
Instructions:
1. Take SCS Butter out of the refrigerator at least an hour before baking. It should be soft to the touch, but not melted.
2. Cream SCS Butter, sugar and vanilla extract with a handheld or stand mixer for 5 to 8 minutes. The creamed butter and sugar should be light in color and fluffy in texture.
3. Sift the flour, 40g at a time folding it gently into the creamed butter mixture, until all the flour has been incorporated. Use a spatula to scrape the dough from the side of the bowl. 
4. Transfer the dough to a sheet of plastic wrap and roll it to form a log. Cut a hole in one end of the plastic wrap and place it into a piping bag fitted with a flower tipped nozzle.
5. Pipe the dough onto a baking sheet lined with parchment/baking paper. 
6. Place the baking sheet into the refrigerator for 30 minutes to firm up the piped cookies. This prevents the dough from spreading while baking ensuring that the cookies keep their beautiful piped shape.
7. Bake in a preheated oven of 150°C for 15 minutes or until the edges begin to turn a golden color.
8. Remove from the oven and leave the cookies on the baking sheet to cool for 10 minutes before serving or store in an airtight container.
Source: https://thegardeningfoodie.com/danish-butter-cookies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63427168"/>
                  </a:ext>
                </a:extLst>
              </a:tr>
            </a:tbl>
          </a:graphicData>
        </a:graphic>
      </p:graphicFrame>
      <p:sp>
        <p:nvSpPr>
          <p:cNvPr id="4" name="Text Placeholder 3">
            <a:extLst>
              <a:ext uri="{FF2B5EF4-FFF2-40B4-BE49-F238E27FC236}">
                <a16:creationId xmlns:a16="http://schemas.microsoft.com/office/drawing/2014/main" id="{E5DDF935-BD6A-471A-9814-D1995920901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904767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67CD-4DF6-4688-9095-045230EAEF4A}"/>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E3577B20-99BC-4730-B59F-36BEC8B8429F}"/>
              </a:ext>
            </a:extLst>
          </p:cNvPr>
          <p:cNvGraphicFramePr>
            <a:graphicFrameLocks noGrp="1"/>
          </p:cNvGraphicFramePr>
          <p:nvPr>
            <p:ph type="tbl" sz="quarter" idx="13"/>
            <p:extLst>
              <p:ext uri="{D42A27DB-BD31-4B8C-83A1-F6EECF244321}">
                <p14:modId xmlns:p14="http://schemas.microsoft.com/office/powerpoint/2010/main" val="433190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10804157"/>
                    </a:ext>
                  </a:extLst>
                </a:gridCol>
                <a:gridCol w="905256">
                  <a:extLst>
                    <a:ext uri="{9D8B030D-6E8A-4147-A177-3AD203B41FA5}">
                      <a16:colId xmlns:a16="http://schemas.microsoft.com/office/drawing/2014/main" val="167778407"/>
                    </a:ext>
                  </a:extLst>
                </a:gridCol>
                <a:gridCol w="905256">
                  <a:extLst>
                    <a:ext uri="{9D8B030D-6E8A-4147-A177-3AD203B41FA5}">
                      <a16:colId xmlns:a16="http://schemas.microsoft.com/office/drawing/2014/main" val="4286518556"/>
                    </a:ext>
                  </a:extLst>
                </a:gridCol>
                <a:gridCol w="905256">
                  <a:extLst>
                    <a:ext uri="{9D8B030D-6E8A-4147-A177-3AD203B41FA5}">
                      <a16:colId xmlns:a16="http://schemas.microsoft.com/office/drawing/2014/main" val="1559110808"/>
                    </a:ext>
                  </a:extLst>
                </a:gridCol>
                <a:gridCol w="905256">
                  <a:extLst>
                    <a:ext uri="{9D8B030D-6E8A-4147-A177-3AD203B41FA5}">
                      <a16:colId xmlns:a16="http://schemas.microsoft.com/office/drawing/2014/main" val="3765303847"/>
                    </a:ext>
                  </a:extLst>
                </a:gridCol>
                <a:gridCol w="905256">
                  <a:extLst>
                    <a:ext uri="{9D8B030D-6E8A-4147-A177-3AD203B41FA5}">
                      <a16:colId xmlns:a16="http://schemas.microsoft.com/office/drawing/2014/main" val="4068865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46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- 2021-08-07 13:17:10</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Do you want to be crowned as a Baking Ambassador for SCS and win one year’s supply of FREE SCS products worth up to RM900? Then what are you waiting for? Join our contest today!
To take part all you have to do is:
1. Like SCS Dairy Malaysia Facebook page.
2. Share with us why you like baking and how long you’ve been baking for in the comments section below.
3. Also tell us why baking with SCS Butter enhances your baking experience.
Criteria
1. Be a SCS product user and a baking enthusiast with baking experience (No limitation to the duration of baking experience).
2. Willing to be featured on SCS social media channels and be able to provide 3 photos of your bakes for verification purposes if selected as a winner.
10 winners to be selected! 
Contests ends on 31st August 2021, 11:59pm.
#SCSBrandAmbassador #ButterIsBetter #SCSDairyMY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2027881"/>
                  </a:ext>
                </a:extLst>
              </a:tr>
            </a:tbl>
          </a:graphicData>
        </a:graphic>
      </p:graphicFrame>
      <p:sp>
        <p:nvSpPr>
          <p:cNvPr id="4" name="Text Placeholder 3">
            <a:extLst>
              <a:ext uri="{FF2B5EF4-FFF2-40B4-BE49-F238E27FC236}">
                <a16:creationId xmlns:a16="http://schemas.microsoft.com/office/drawing/2014/main" id="{A1329A0E-1549-474E-97B5-C8435030F36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658417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47489-CF6A-4C8C-9217-3EF96CC8529A}"/>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B0CD25B7-4AD3-4372-AC87-07728E65129E}"/>
              </a:ext>
            </a:extLst>
          </p:cNvPr>
          <p:cNvGraphicFramePr>
            <a:graphicFrameLocks noGrp="1"/>
          </p:cNvGraphicFramePr>
          <p:nvPr>
            <p:ph type="chart" sz="quarter" idx="13"/>
            <p:extLst>
              <p:ext uri="{D42A27DB-BD31-4B8C-83A1-F6EECF244321}">
                <p14:modId xmlns:p14="http://schemas.microsoft.com/office/powerpoint/2010/main" val="3052866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CDB06A-8A83-45EE-AA44-E7CF4C1F8611}"/>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C45CECB3-4180-4240-B217-B3E99DB80E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8824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82F7D-6173-49A7-BBA6-F6B91FA0CDB9}"/>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B25F3D39-4C05-4015-A924-86410B01DE30}"/>
              </a:ext>
            </a:extLst>
          </p:cNvPr>
          <p:cNvGraphicFramePr>
            <a:graphicFrameLocks noGrp="1"/>
          </p:cNvGraphicFramePr>
          <p:nvPr>
            <p:ph type="chart" sz="quarter" idx="13"/>
            <p:extLst>
              <p:ext uri="{D42A27DB-BD31-4B8C-83A1-F6EECF244321}">
                <p14:modId xmlns:p14="http://schemas.microsoft.com/office/powerpoint/2010/main" val="3614915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61D360-EAE1-4523-853B-82D66976C83B}"/>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98066789-E32C-4544-9C13-6594220E36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8897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08643-D106-49B0-8838-4CA69831CE8F}"/>
              </a:ext>
            </a:extLst>
          </p:cNvPr>
          <p:cNvSpPr>
            <a:spLocks noGrp="1"/>
          </p:cNvSpPr>
          <p:nvPr>
            <p:ph type="title"/>
          </p:nvPr>
        </p:nvSpPr>
        <p:spPr/>
        <p:txBody>
          <a:bodyPr/>
          <a:lstStyle/>
          <a:p>
            <a:r>
              <a:rPr lang="en-US"/>
              <a:t>Facebook Page Likes Total | SCS Dairy MY</a:t>
            </a:r>
          </a:p>
        </p:txBody>
      </p:sp>
      <p:graphicFrame>
        <p:nvGraphicFramePr>
          <p:cNvPr id="6" name="Chart Placeholder 5">
            <a:extLst>
              <a:ext uri="{FF2B5EF4-FFF2-40B4-BE49-F238E27FC236}">
                <a16:creationId xmlns:a16="http://schemas.microsoft.com/office/drawing/2014/main" id="{D6B8C086-BC39-4251-B993-FFC7D9C53960}"/>
              </a:ext>
            </a:extLst>
          </p:cNvPr>
          <p:cNvGraphicFramePr>
            <a:graphicFrameLocks noGrp="1"/>
          </p:cNvGraphicFramePr>
          <p:nvPr>
            <p:ph type="chart" sz="quarter" idx="13"/>
            <p:extLst>
              <p:ext uri="{D42A27DB-BD31-4B8C-83A1-F6EECF244321}">
                <p14:modId xmlns:p14="http://schemas.microsoft.com/office/powerpoint/2010/main" val="830554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6B45A7-E7E3-4E3B-81ED-4E984F9E0CE8}"/>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243DC55F-DD7C-473C-B5FE-77899513F1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2773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77785-2B0A-4206-8B26-26B62DA45C3F}"/>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A671C97A-BC5F-4263-9BFF-54C833A8EA30}"/>
              </a:ext>
            </a:extLst>
          </p:cNvPr>
          <p:cNvGraphicFramePr>
            <a:graphicFrameLocks noGrp="1"/>
          </p:cNvGraphicFramePr>
          <p:nvPr>
            <p:ph type="chart" sz="quarter" idx="13"/>
            <p:extLst>
              <p:ext uri="{D42A27DB-BD31-4B8C-83A1-F6EECF244321}">
                <p14:modId xmlns:p14="http://schemas.microsoft.com/office/powerpoint/2010/main" val="3104078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296C8C-33A2-4726-8D79-D1EC13CCF23F}"/>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A43B4EB3-8B29-4F3D-845A-D26042E836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7187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346C1-D5BC-4830-820E-26445616D555}"/>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9368591A-FB57-4834-BB84-A4829DA6361D}"/>
              </a:ext>
            </a:extLst>
          </p:cNvPr>
          <p:cNvGraphicFramePr>
            <a:graphicFrameLocks noGrp="1"/>
          </p:cNvGraphicFramePr>
          <p:nvPr>
            <p:ph type="tbl" sz="quarter" idx="13"/>
            <p:extLst>
              <p:ext uri="{D42A27DB-BD31-4B8C-83A1-F6EECF244321}">
                <p14:modId xmlns:p14="http://schemas.microsoft.com/office/powerpoint/2010/main" val="1304017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43103869"/>
                    </a:ext>
                  </a:extLst>
                </a:gridCol>
                <a:gridCol w="1645920">
                  <a:extLst>
                    <a:ext uri="{9D8B030D-6E8A-4147-A177-3AD203B41FA5}">
                      <a16:colId xmlns:a16="http://schemas.microsoft.com/office/drawing/2014/main" val="240469934"/>
                    </a:ext>
                  </a:extLst>
                </a:gridCol>
                <a:gridCol w="1645920">
                  <a:extLst>
                    <a:ext uri="{9D8B030D-6E8A-4147-A177-3AD203B41FA5}">
                      <a16:colId xmlns:a16="http://schemas.microsoft.com/office/drawing/2014/main" val="3366890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85630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14.4 %</a:t>
                      </a:r>
                    </a:p>
                  </a:txBody>
                  <a:tcPr/>
                </a:tc>
                <a:extLst>
                  <a:ext uri="{0D108BD9-81ED-4DB2-BD59-A6C34878D82A}">
                    <a16:rowId xmlns:a16="http://schemas.microsoft.com/office/drawing/2014/main" val="1189572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extLst>
                  <a:ext uri="{0D108BD9-81ED-4DB2-BD59-A6C34878D82A}">
                    <a16:rowId xmlns:a16="http://schemas.microsoft.com/office/drawing/2014/main" val="211624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2635072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312095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59751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164828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482692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928991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90265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71969834"/>
                  </a:ext>
                </a:extLst>
              </a:tr>
            </a:tbl>
          </a:graphicData>
        </a:graphic>
      </p:graphicFrame>
      <p:sp>
        <p:nvSpPr>
          <p:cNvPr id="4" name="Text Placeholder 3">
            <a:extLst>
              <a:ext uri="{FF2B5EF4-FFF2-40B4-BE49-F238E27FC236}">
                <a16:creationId xmlns:a16="http://schemas.microsoft.com/office/drawing/2014/main" id="{D1114A2D-836E-4E89-A9EE-87BD7EDB3B1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543259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79D78-A051-424C-8F08-23F1DBD8F516}"/>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949E3B02-BD18-4F8D-9916-9097BC09AC53}"/>
              </a:ext>
            </a:extLst>
          </p:cNvPr>
          <p:cNvGraphicFramePr>
            <a:graphicFrameLocks noGrp="1"/>
          </p:cNvGraphicFramePr>
          <p:nvPr>
            <p:ph type="tbl" sz="quarter" idx="13"/>
            <p:extLst>
              <p:ext uri="{D42A27DB-BD31-4B8C-83A1-F6EECF244321}">
                <p14:modId xmlns:p14="http://schemas.microsoft.com/office/powerpoint/2010/main" val="349568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21619296"/>
                    </a:ext>
                  </a:extLst>
                </a:gridCol>
                <a:gridCol w="1645920">
                  <a:extLst>
                    <a:ext uri="{9D8B030D-6E8A-4147-A177-3AD203B41FA5}">
                      <a16:colId xmlns:a16="http://schemas.microsoft.com/office/drawing/2014/main" val="2236373004"/>
                    </a:ext>
                  </a:extLst>
                </a:gridCol>
                <a:gridCol w="1645920">
                  <a:extLst>
                    <a:ext uri="{9D8B030D-6E8A-4147-A177-3AD203B41FA5}">
                      <a16:colId xmlns:a16="http://schemas.microsoft.com/office/drawing/2014/main" val="1280700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67169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57162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961848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28366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386821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941932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653114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333553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0811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79593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158018108"/>
                  </a:ext>
                </a:extLst>
              </a:tr>
            </a:tbl>
          </a:graphicData>
        </a:graphic>
      </p:graphicFrame>
      <p:sp>
        <p:nvSpPr>
          <p:cNvPr id="4" name="Text Placeholder 3">
            <a:extLst>
              <a:ext uri="{FF2B5EF4-FFF2-40B4-BE49-F238E27FC236}">
                <a16:creationId xmlns:a16="http://schemas.microsoft.com/office/drawing/2014/main" id="{FDD3C73F-C1A2-450A-843C-9F69651B41D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430196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6A0E3-0EFC-4F08-B776-C0A1C4A9A2C7}"/>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FCA730BF-1478-43AC-92B1-8FC1A959AF33}"/>
              </a:ext>
            </a:extLst>
          </p:cNvPr>
          <p:cNvGraphicFramePr>
            <a:graphicFrameLocks noGrp="1"/>
          </p:cNvGraphicFramePr>
          <p:nvPr>
            <p:ph type="tbl" sz="quarter" idx="13"/>
            <p:extLst>
              <p:ext uri="{D42A27DB-BD31-4B8C-83A1-F6EECF244321}">
                <p14:modId xmlns:p14="http://schemas.microsoft.com/office/powerpoint/2010/main" val="739968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87553113"/>
                    </a:ext>
                  </a:extLst>
                </a:gridCol>
                <a:gridCol w="1645920">
                  <a:extLst>
                    <a:ext uri="{9D8B030D-6E8A-4147-A177-3AD203B41FA5}">
                      <a16:colId xmlns:a16="http://schemas.microsoft.com/office/drawing/2014/main" val="1915958831"/>
                    </a:ext>
                  </a:extLst>
                </a:gridCol>
                <a:gridCol w="1645920">
                  <a:extLst>
                    <a:ext uri="{9D8B030D-6E8A-4147-A177-3AD203B41FA5}">
                      <a16:colId xmlns:a16="http://schemas.microsoft.com/office/drawing/2014/main" val="3203715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6789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28924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850752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06464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612032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976398930"/>
                  </a:ext>
                </a:extLst>
              </a:tr>
            </a:tbl>
          </a:graphicData>
        </a:graphic>
      </p:graphicFrame>
      <p:sp>
        <p:nvSpPr>
          <p:cNvPr id="4" name="Text Placeholder 3">
            <a:extLst>
              <a:ext uri="{FF2B5EF4-FFF2-40B4-BE49-F238E27FC236}">
                <a16:creationId xmlns:a16="http://schemas.microsoft.com/office/drawing/2014/main" id="{E9281254-3177-4FA6-9EA4-5ED429318D6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86764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24AC8-6F86-4A9D-8CD6-CA9BCF6946DB}"/>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859C4B98-AC6B-4CF9-A7F9-FD39C45138DD}"/>
              </a:ext>
            </a:extLst>
          </p:cNvPr>
          <p:cNvGraphicFramePr>
            <a:graphicFrameLocks noGrp="1"/>
          </p:cNvGraphicFramePr>
          <p:nvPr>
            <p:ph type="chart" sz="quarter" idx="13"/>
            <p:extLst>
              <p:ext uri="{D42A27DB-BD31-4B8C-83A1-F6EECF244321}">
                <p14:modId xmlns:p14="http://schemas.microsoft.com/office/powerpoint/2010/main" val="1633371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999F1A-D4C7-4235-922E-F56C0B3DD913}"/>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149CADCA-EC20-4EC7-92D4-2F8CAA54AE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6752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77C5B-F8E8-417D-B0B3-A1F4A594DA3D}"/>
              </a:ext>
            </a:extLst>
          </p:cNvPr>
          <p:cNvSpPr>
            <a:spLocks noGrp="1"/>
          </p:cNvSpPr>
          <p:nvPr>
            <p:ph type="title"/>
          </p:nvPr>
        </p:nvSpPr>
        <p:spPr/>
        <p:txBody>
          <a:bodyPr/>
          <a:lstStyle/>
          <a:p>
            <a:r>
              <a:rPr lang="en-US"/>
              <a:t>Facebook Own Posts Table | SCS Dairy MY - 1 of 18</a:t>
            </a:r>
          </a:p>
        </p:txBody>
      </p:sp>
      <p:graphicFrame>
        <p:nvGraphicFramePr>
          <p:cNvPr id="5" name="Table Placeholder 4">
            <a:extLst>
              <a:ext uri="{FF2B5EF4-FFF2-40B4-BE49-F238E27FC236}">
                <a16:creationId xmlns:a16="http://schemas.microsoft.com/office/drawing/2014/main" id="{AC7797EF-39D0-4432-8CA9-C036E68A0E59}"/>
              </a:ext>
            </a:extLst>
          </p:cNvPr>
          <p:cNvGraphicFramePr>
            <a:graphicFrameLocks noGrp="1"/>
          </p:cNvGraphicFramePr>
          <p:nvPr>
            <p:ph type="tbl" sz="quarter" idx="13"/>
            <p:extLst>
              <p:ext uri="{D42A27DB-BD31-4B8C-83A1-F6EECF244321}">
                <p14:modId xmlns:p14="http://schemas.microsoft.com/office/powerpoint/2010/main" val="4124116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07757073"/>
                    </a:ext>
                  </a:extLst>
                </a:gridCol>
                <a:gridCol w="822960">
                  <a:extLst>
                    <a:ext uri="{9D8B030D-6E8A-4147-A177-3AD203B41FA5}">
                      <a16:colId xmlns:a16="http://schemas.microsoft.com/office/drawing/2014/main" val="3925456070"/>
                    </a:ext>
                  </a:extLst>
                </a:gridCol>
                <a:gridCol w="822960">
                  <a:extLst>
                    <a:ext uri="{9D8B030D-6E8A-4147-A177-3AD203B41FA5}">
                      <a16:colId xmlns:a16="http://schemas.microsoft.com/office/drawing/2014/main" val="153748308"/>
                    </a:ext>
                  </a:extLst>
                </a:gridCol>
                <a:gridCol w="822960">
                  <a:extLst>
                    <a:ext uri="{9D8B030D-6E8A-4147-A177-3AD203B41FA5}">
                      <a16:colId xmlns:a16="http://schemas.microsoft.com/office/drawing/2014/main" val="347049161"/>
                    </a:ext>
                  </a:extLst>
                </a:gridCol>
                <a:gridCol w="822960">
                  <a:extLst>
                    <a:ext uri="{9D8B030D-6E8A-4147-A177-3AD203B41FA5}">
                      <a16:colId xmlns:a16="http://schemas.microsoft.com/office/drawing/2014/main" val="108613403"/>
                    </a:ext>
                  </a:extLst>
                </a:gridCol>
                <a:gridCol w="822960">
                  <a:extLst>
                    <a:ext uri="{9D8B030D-6E8A-4147-A177-3AD203B41FA5}">
                      <a16:colId xmlns:a16="http://schemas.microsoft.com/office/drawing/2014/main" val="3814951913"/>
                    </a:ext>
                  </a:extLst>
                </a:gridCol>
                <a:gridCol w="822960">
                  <a:extLst>
                    <a:ext uri="{9D8B030D-6E8A-4147-A177-3AD203B41FA5}">
                      <a16:colId xmlns:a16="http://schemas.microsoft.com/office/drawing/2014/main" val="3618964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226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- 2021-08-17 14:03:15</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Nominate &amp; Win Contest today!
Here’s how to join the contest:
1. Like SCS Dairy MY Facebook page and contest post.
2. Tag a friend or family member who loves to bake delicious treats. Tell us what is your favorite treat made by your nominated home baker!
3. Post your answers in the comment section.
4. Share our contest post and tag 5 friends. 2 lucky winners will be selected to a Luminarc Ceramic Casserole worth RM369! 
Join now! Contest ends on 24 August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8514677"/>
                  </a:ext>
                </a:extLst>
              </a:tr>
            </a:tbl>
          </a:graphicData>
        </a:graphic>
      </p:graphicFrame>
      <p:sp>
        <p:nvSpPr>
          <p:cNvPr id="4" name="Text Placeholder 3">
            <a:extLst>
              <a:ext uri="{FF2B5EF4-FFF2-40B4-BE49-F238E27FC236}">
                <a16:creationId xmlns:a16="http://schemas.microsoft.com/office/drawing/2014/main" id="{FFD0A902-0051-4A7F-AECD-357F059130D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881038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FC4F9-C919-468D-83AF-1EFB43F421F0}"/>
              </a:ext>
            </a:extLst>
          </p:cNvPr>
          <p:cNvSpPr>
            <a:spLocks noGrp="1"/>
          </p:cNvSpPr>
          <p:nvPr>
            <p:ph type="title"/>
          </p:nvPr>
        </p:nvSpPr>
        <p:spPr/>
        <p:txBody>
          <a:bodyPr/>
          <a:lstStyle/>
          <a:p>
            <a:r>
              <a:rPr lang="en-US"/>
              <a:t>Facebook Own Posts Table | SCS Dairy MY - 2 of 18</a:t>
            </a:r>
          </a:p>
        </p:txBody>
      </p:sp>
      <p:graphicFrame>
        <p:nvGraphicFramePr>
          <p:cNvPr id="5" name="Table Placeholder 4">
            <a:extLst>
              <a:ext uri="{FF2B5EF4-FFF2-40B4-BE49-F238E27FC236}">
                <a16:creationId xmlns:a16="http://schemas.microsoft.com/office/drawing/2014/main" id="{28213BBE-42CC-49BA-8FB7-D384EAD8F6F1}"/>
              </a:ext>
            </a:extLst>
          </p:cNvPr>
          <p:cNvGraphicFramePr>
            <a:graphicFrameLocks noGrp="1"/>
          </p:cNvGraphicFramePr>
          <p:nvPr>
            <p:ph type="tbl" sz="quarter" idx="13"/>
            <p:extLst>
              <p:ext uri="{D42A27DB-BD31-4B8C-83A1-F6EECF244321}">
                <p14:modId xmlns:p14="http://schemas.microsoft.com/office/powerpoint/2010/main" val="211012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2453904"/>
                    </a:ext>
                  </a:extLst>
                </a:gridCol>
                <a:gridCol w="822960">
                  <a:extLst>
                    <a:ext uri="{9D8B030D-6E8A-4147-A177-3AD203B41FA5}">
                      <a16:colId xmlns:a16="http://schemas.microsoft.com/office/drawing/2014/main" val="3971024937"/>
                    </a:ext>
                  </a:extLst>
                </a:gridCol>
                <a:gridCol w="822960">
                  <a:extLst>
                    <a:ext uri="{9D8B030D-6E8A-4147-A177-3AD203B41FA5}">
                      <a16:colId xmlns:a16="http://schemas.microsoft.com/office/drawing/2014/main" val="4120418004"/>
                    </a:ext>
                  </a:extLst>
                </a:gridCol>
                <a:gridCol w="822960">
                  <a:extLst>
                    <a:ext uri="{9D8B030D-6E8A-4147-A177-3AD203B41FA5}">
                      <a16:colId xmlns:a16="http://schemas.microsoft.com/office/drawing/2014/main" val="2503961966"/>
                    </a:ext>
                  </a:extLst>
                </a:gridCol>
                <a:gridCol w="822960">
                  <a:extLst>
                    <a:ext uri="{9D8B030D-6E8A-4147-A177-3AD203B41FA5}">
                      <a16:colId xmlns:a16="http://schemas.microsoft.com/office/drawing/2014/main" val="2632484771"/>
                    </a:ext>
                  </a:extLst>
                </a:gridCol>
                <a:gridCol w="822960">
                  <a:extLst>
                    <a:ext uri="{9D8B030D-6E8A-4147-A177-3AD203B41FA5}">
                      <a16:colId xmlns:a16="http://schemas.microsoft.com/office/drawing/2014/main" val="2919917500"/>
                    </a:ext>
                  </a:extLst>
                </a:gridCol>
                <a:gridCol w="822960">
                  <a:extLst>
                    <a:ext uri="{9D8B030D-6E8A-4147-A177-3AD203B41FA5}">
                      <a16:colId xmlns:a16="http://schemas.microsoft.com/office/drawing/2014/main" val="4036174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3188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- 2021-08-20 17:03:35</a:t>
                      </a:r>
                      <a:r>
                        <a:rPr kumimoji="0" lang="en-US" sz="1000" b="0" i="0" u="none" strike="noStrike" kern="1200" cap="none" spc="0" normalizeH="0" baseline="0" noProof="0">
                          <a:ln>
                            <a:noFill/>
                          </a:ln>
                          <a:solidFill>
                            <a:prstClr val="black"/>
                          </a:solidFill>
                          <a:effectLst/>
                          <a:uLnTx/>
                          <a:uFillTx/>
                          <a:latin typeface="+mn-lt"/>
                          <a:ea typeface="+mn-ea"/>
                          <a:cs typeface="+mn-cs"/>
                        </a:rPr>
                        <a:t>
 Join our Choose &amp; Win Contest! Tell us which recipe do you want to be featured on our page?
a) Matcha Brownie
b) Chocolate Cake 
Also tell us what makes food baked with SCS products special?
The recipe with the highest number of votes will be selected and featured on the page. Tell us your choice in the comments section below.
3 winners to be selected, 3 prizes to be won. Contest ends on 27 August 2021, 11:59pm.
#SCSDairyMY #SCSButter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4606949"/>
                  </a:ext>
                </a:extLst>
              </a:tr>
            </a:tbl>
          </a:graphicData>
        </a:graphic>
      </p:graphicFrame>
      <p:sp>
        <p:nvSpPr>
          <p:cNvPr id="4" name="Text Placeholder 3">
            <a:extLst>
              <a:ext uri="{FF2B5EF4-FFF2-40B4-BE49-F238E27FC236}">
                <a16:creationId xmlns:a16="http://schemas.microsoft.com/office/drawing/2014/main" id="{E002C9F4-CCC8-4077-89AF-A6F4E171E17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135488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26960-FF41-4352-B2F1-2546BE7765E1}"/>
              </a:ext>
            </a:extLst>
          </p:cNvPr>
          <p:cNvSpPr>
            <a:spLocks noGrp="1"/>
          </p:cNvSpPr>
          <p:nvPr>
            <p:ph type="title"/>
          </p:nvPr>
        </p:nvSpPr>
        <p:spPr/>
        <p:txBody>
          <a:bodyPr/>
          <a:lstStyle/>
          <a:p>
            <a:r>
              <a:rPr lang="en-US"/>
              <a:t>Facebook Own Posts Table | SCS Dairy MY - 3 of 18</a:t>
            </a:r>
          </a:p>
        </p:txBody>
      </p:sp>
      <p:graphicFrame>
        <p:nvGraphicFramePr>
          <p:cNvPr id="5" name="Table Placeholder 4">
            <a:extLst>
              <a:ext uri="{FF2B5EF4-FFF2-40B4-BE49-F238E27FC236}">
                <a16:creationId xmlns:a16="http://schemas.microsoft.com/office/drawing/2014/main" id="{3E8406C0-ABE3-4692-A43F-A728D008C945}"/>
              </a:ext>
            </a:extLst>
          </p:cNvPr>
          <p:cNvGraphicFramePr>
            <a:graphicFrameLocks noGrp="1"/>
          </p:cNvGraphicFramePr>
          <p:nvPr>
            <p:ph type="tbl" sz="quarter" idx="13"/>
            <p:extLst>
              <p:ext uri="{D42A27DB-BD31-4B8C-83A1-F6EECF244321}">
                <p14:modId xmlns:p14="http://schemas.microsoft.com/office/powerpoint/2010/main" val="3203085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76797449"/>
                    </a:ext>
                  </a:extLst>
                </a:gridCol>
                <a:gridCol w="822960">
                  <a:extLst>
                    <a:ext uri="{9D8B030D-6E8A-4147-A177-3AD203B41FA5}">
                      <a16:colId xmlns:a16="http://schemas.microsoft.com/office/drawing/2014/main" val="2174915029"/>
                    </a:ext>
                  </a:extLst>
                </a:gridCol>
                <a:gridCol w="822960">
                  <a:extLst>
                    <a:ext uri="{9D8B030D-6E8A-4147-A177-3AD203B41FA5}">
                      <a16:colId xmlns:a16="http://schemas.microsoft.com/office/drawing/2014/main" val="3575836180"/>
                    </a:ext>
                  </a:extLst>
                </a:gridCol>
                <a:gridCol w="822960">
                  <a:extLst>
                    <a:ext uri="{9D8B030D-6E8A-4147-A177-3AD203B41FA5}">
                      <a16:colId xmlns:a16="http://schemas.microsoft.com/office/drawing/2014/main" val="3160941029"/>
                    </a:ext>
                  </a:extLst>
                </a:gridCol>
                <a:gridCol w="822960">
                  <a:extLst>
                    <a:ext uri="{9D8B030D-6E8A-4147-A177-3AD203B41FA5}">
                      <a16:colId xmlns:a16="http://schemas.microsoft.com/office/drawing/2014/main" val="3631612869"/>
                    </a:ext>
                  </a:extLst>
                </a:gridCol>
                <a:gridCol w="822960">
                  <a:extLst>
                    <a:ext uri="{9D8B030D-6E8A-4147-A177-3AD203B41FA5}">
                      <a16:colId xmlns:a16="http://schemas.microsoft.com/office/drawing/2014/main" val="1295550612"/>
                    </a:ext>
                  </a:extLst>
                </a:gridCol>
                <a:gridCol w="822960">
                  <a:extLst>
                    <a:ext uri="{9D8B030D-6E8A-4147-A177-3AD203B41FA5}">
                      <a16:colId xmlns:a16="http://schemas.microsoft.com/office/drawing/2014/main" val="3313727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971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- 2021-08-01 12:04:46</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Are you a baker at heart and think you have what it takes to become a Baking Ambassador for SCS? Or if you have any baker friends then tag them here! 
If yes, then join our contest and be crowned as SCS Baking Ambassador! All you have to do is:
1. Like SCS Dairy Malaysia Facebook page.
2. Share with us why you like baking and how long you’ve been baking for in the comments section below.
3. Also tell us why baking with SCS Butter enhances your baking experience.
Criteria
1. Be a SCS product user and a baking enthusiast with baking experience (No limitation to the duration of baking experience).
2. Willing to be featured on SCS social media channels and be able to provide 3 photos of your bakes for verification purposes if selected as a winner.
10 winners to be selected! 
Contests ends on 31st August 2021, 11:59pm.
#SCSBrandAmbassador #ButterIsBetter #SCSDairyMY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4229156"/>
                  </a:ext>
                </a:extLst>
              </a:tr>
            </a:tbl>
          </a:graphicData>
        </a:graphic>
      </p:graphicFrame>
      <p:sp>
        <p:nvSpPr>
          <p:cNvPr id="4" name="Text Placeholder 3">
            <a:extLst>
              <a:ext uri="{FF2B5EF4-FFF2-40B4-BE49-F238E27FC236}">
                <a16:creationId xmlns:a16="http://schemas.microsoft.com/office/drawing/2014/main" id="{FAF6861C-1A98-44E2-863C-C5C384B4E9B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151519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EA410-5BF7-496D-B416-D18F882EE371}"/>
              </a:ext>
            </a:extLst>
          </p:cNvPr>
          <p:cNvSpPr>
            <a:spLocks noGrp="1"/>
          </p:cNvSpPr>
          <p:nvPr>
            <p:ph type="title"/>
          </p:nvPr>
        </p:nvSpPr>
        <p:spPr/>
        <p:txBody>
          <a:bodyPr/>
          <a:lstStyle/>
          <a:p>
            <a:r>
              <a:rPr lang="en-US"/>
              <a:t>Facebook Own Posts Table | SCS Dairy MY - 4 of 18</a:t>
            </a:r>
          </a:p>
        </p:txBody>
      </p:sp>
      <p:graphicFrame>
        <p:nvGraphicFramePr>
          <p:cNvPr id="5" name="Table Placeholder 4">
            <a:extLst>
              <a:ext uri="{FF2B5EF4-FFF2-40B4-BE49-F238E27FC236}">
                <a16:creationId xmlns:a16="http://schemas.microsoft.com/office/drawing/2014/main" id="{A00D73C5-B927-4423-BA9B-F2087B2EE981}"/>
              </a:ext>
            </a:extLst>
          </p:cNvPr>
          <p:cNvGraphicFramePr>
            <a:graphicFrameLocks noGrp="1"/>
          </p:cNvGraphicFramePr>
          <p:nvPr>
            <p:ph type="tbl" sz="quarter" idx="13"/>
            <p:extLst>
              <p:ext uri="{D42A27DB-BD31-4B8C-83A1-F6EECF244321}">
                <p14:modId xmlns:p14="http://schemas.microsoft.com/office/powerpoint/2010/main" val="1491613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03322980"/>
                    </a:ext>
                  </a:extLst>
                </a:gridCol>
                <a:gridCol w="822960">
                  <a:extLst>
                    <a:ext uri="{9D8B030D-6E8A-4147-A177-3AD203B41FA5}">
                      <a16:colId xmlns:a16="http://schemas.microsoft.com/office/drawing/2014/main" val="2239770204"/>
                    </a:ext>
                  </a:extLst>
                </a:gridCol>
                <a:gridCol w="822960">
                  <a:extLst>
                    <a:ext uri="{9D8B030D-6E8A-4147-A177-3AD203B41FA5}">
                      <a16:colId xmlns:a16="http://schemas.microsoft.com/office/drawing/2014/main" val="871424590"/>
                    </a:ext>
                  </a:extLst>
                </a:gridCol>
                <a:gridCol w="822960">
                  <a:extLst>
                    <a:ext uri="{9D8B030D-6E8A-4147-A177-3AD203B41FA5}">
                      <a16:colId xmlns:a16="http://schemas.microsoft.com/office/drawing/2014/main" val="3825333391"/>
                    </a:ext>
                  </a:extLst>
                </a:gridCol>
                <a:gridCol w="822960">
                  <a:extLst>
                    <a:ext uri="{9D8B030D-6E8A-4147-A177-3AD203B41FA5}">
                      <a16:colId xmlns:a16="http://schemas.microsoft.com/office/drawing/2014/main" val="2485245531"/>
                    </a:ext>
                  </a:extLst>
                </a:gridCol>
                <a:gridCol w="822960">
                  <a:extLst>
                    <a:ext uri="{9D8B030D-6E8A-4147-A177-3AD203B41FA5}">
                      <a16:colId xmlns:a16="http://schemas.microsoft.com/office/drawing/2014/main" val="262748139"/>
                    </a:ext>
                  </a:extLst>
                </a:gridCol>
                <a:gridCol w="822960">
                  <a:extLst>
                    <a:ext uri="{9D8B030D-6E8A-4147-A177-3AD203B41FA5}">
                      <a16:colId xmlns:a16="http://schemas.microsoft.com/office/drawing/2014/main" val="553951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8900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- 2021-08-03 17:03:07</a:t>
                      </a:r>
                      <a:r>
                        <a:rPr kumimoji="0" lang="en-US" sz="1000" b="0" i="0" u="none" strike="noStrike" kern="1200" cap="none" spc="0" normalizeH="0" baseline="0" noProof="0">
                          <a:ln>
                            <a:noFill/>
                          </a:ln>
                          <a:solidFill>
                            <a:prstClr val="black"/>
                          </a:solidFill>
                          <a:effectLst/>
                          <a:uLnTx/>
                          <a:uFillTx/>
                          <a:latin typeface="+mn-lt"/>
                          <a:ea typeface="+mn-ea"/>
                          <a:cs typeface="+mn-cs"/>
                        </a:rPr>
                        <a:t>
 Light, crisp and delicate, these classic Danish Butter cookies made with SCS Butter are absolute melt in your mouth deliciousness.
Danish Butter Cookies
Ingredients:
113g SCS Salted Butter, room temperature
50g powdered sugar
1 teaspoon vanilla extract
125g all-purpose flour
Instructions:
1. Take SCS Butter out of the refrigerator at least an hour before baking. It should be soft to the touch, but not melted.
2. Cream SCS Butter, sugar and vanilla extract with a handheld or stand mixer for 5 to 8 minutes. The creamed butter and sugar should be light in color and fluffy in texture.
3. Sift the flour, 40g at a time folding it gently into the creamed butter mixture, until all the flour has been incorporated. Use a spatula to scrape the dough from the side of the bowl. 
4. Transfer the dough to a sheet of plastic wrap and roll it to form a log. Cut a hole in one end of the plastic wrap and place it into a piping bag fitted with a flower tipped nozzle.
5. Pipe the dough onto a baking sheet lined with parchment/baking paper. 
6. Place the baking sheet into the refrigerator for 30 minutes to firm up the piped cookies. This prevents the dough from spreading while baking ensuring that the cookies keep their beautiful piped shape.
7. Bake in a preheated oven of 150°C for 15 minutes or until the edges begin to turn a golden color.
8. Remove from the oven and leave the cookies on the baking sheet to cool for 10 minutes before serving or store in an airtight container.
Source: https://thegardeningfoodie.com/danish-butter-cookies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5607102"/>
                  </a:ext>
                </a:extLst>
              </a:tr>
            </a:tbl>
          </a:graphicData>
        </a:graphic>
      </p:graphicFrame>
      <p:sp>
        <p:nvSpPr>
          <p:cNvPr id="4" name="Text Placeholder 3">
            <a:extLst>
              <a:ext uri="{FF2B5EF4-FFF2-40B4-BE49-F238E27FC236}">
                <a16:creationId xmlns:a16="http://schemas.microsoft.com/office/drawing/2014/main" id="{6539976F-AF51-4E9E-936A-D20298EC02C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673531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52F90-4B6E-447F-8F8D-B51D799BF06B}"/>
              </a:ext>
            </a:extLst>
          </p:cNvPr>
          <p:cNvSpPr>
            <a:spLocks noGrp="1"/>
          </p:cNvSpPr>
          <p:nvPr>
            <p:ph type="title"/>
          </p:nvPr>
        </p:nvSpPr>
        <p:spPr/>
        <p:txBody>
          <a:bodyPr/>
          <a:lstStyle/>
          <a:p>
            <a:r>
              <a:rPr lang="en-US"/>
              <a:t>Facebook Own Posts Table | SCS Dairy MY - 5 of 18</a:t>
            </a:r>
          </a:p>
        </p:txBody>
      </p:sp>
      <p:graphicFrame>
        <p:nvGraphicFramePr>
          <p:cNvPr id="5" name="Table Placeholder 4">
            <a:extLst>
              <a:ext uri="{FF2B5EF4-FFF2-40B4-BE49-F238E27FC236}">
                <a16:creationId xmlns:a16="http://schemas.microsoft.com/office/drawing/2014/main" id="{EBE6E6F1-C3F5-4CA5-AFEA-C9BC95A9CDBE}"/>
              </a:ext>
            </a:extLst>
          </p:cNvPr>
          <p:cNvGraphicFramePr>
            <a:graphicFrameLocks noGrp="1"/>
          </p:cNvGraphicFramePr>
          <p:nvPr>
            <p:ph type="tbl" sz="quarter" idx="13"/>
            <p:extLst>
              <p:ext uri="{D42A27DB-BD31-4B8C-83A1-F6EECF244321}">
                <p14:modId xmlns:p14="http://schemas.microsoft.com/office/powerpoint/2010/main" val="4252281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6652079"/>
                    </a:ext>
                  </a:extLst>
                </a:gridCol>
                <a:gridCol w="822960">
                  <a:extLst>
                    <a:ext uri="{9D8B030D-6E8A-4147-A177-3AD203B41FA5}">
                      <a16:colId xmlns:a16="http://schemas.microsoft.com/office/drawing/2014/main" val="1555047537"/>
                    </a:ext>
                  </a:extLst>
                </a:gridCol>
                <a:gridCol w="822960">
                  <a:extLst>
                    <a:ext uri="{9D8B030D-6E8A-4147-A177-3AD203B41FA5}">
                      <a16:colId xmlns:a16="http://schemas.microsoft.com/office/drawing/2014/main" val="1703384766"/>
                    </a:ext>
                  </a:extLst>
                </a:gridCol>
                <a:gridCol w="822960">
                  <a:extLst>
                    <a:ext uri="{9D8B030D-6E8A-4147-A177-3AD203B41FA5}">
                      <a16:colId xmlns:a16="http://schemas.microsoft.com/office/drawing/2014/main" val="3435869242"/>
                    </a:ext>
                  </a:extLst>
                </a:gridCol>
                <a:gridCol w="822960">
                  <a:extLst>
                    <a:ext uri="{9D8B030D-6E8A-4147-A177-3AD203B41FA5}">
                      <a16:colId xmlns:a16="http://schemas.microsoft.com/office/drawing/2014/main" val="186942679"/>
                    </a:ext>
                  </a:extLst>
                </a:gridCol>
                <a:gridCol w="822960">
                  <a:extLst>
                    <a:ext uri="{9D8B030D-6E8A-4147-A177-3AD203B41FA5}">
                      <a16:colId xmlns:a16="http://schemas.microsoft.com/office/drawing/2014/main" val="1118114064"/>
                    </a:ext>
                  </a:extLst>
                </a:gridCol>
                <a:gridCol w="822960">
                  <a:extLst>
                    <a:ext uri="{9D8B030D-6E8A-4147-A177-3AD203B41FA5}">
                      <a16:colId xmlns:a16="http://schemas.microsoft.com/office/drawing/2014/main" val="1482216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7788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- 2021-08-07 13:17:10</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Do you want to be crowned as a Baking Ambassador for SCS and win one year’s supply of FREE SCS products worth up to RM900? Then what are you waiting for? Join our contest today!
To take part all you have to do is:
1. Like SCS Dairy Malaysia Facebook page.
2. Share with us why you like baking and how long you’ve been baking for in the comments section below.
3. Also tell us why baking with SCS Butter enhances your baking experience.
Criteria
1. Be a SCS product user and a baking enthusiast with baking experience (No limitation to the duration of baking experience).
2. Willing to be featured on SCS social media channels and be able to provide 3 photos of your bakes for verification purposes if selected as a winner.
10 winners to be selected! 
Contests ends on 31st August 2021, 11:59pm.
#SCSBrandAmbassador #ButterIsBetter #SCSDairyMY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3307579"/>
                  </a:ext>
                </a:extLst>
              </a:tr>
            </a:tbl>
          </a:graphicData>
        </a:graphic>
      </p:graphicFrame>
      <p:sp>
        <p:nvSpPr>
          <p:cNvPr id="4" name="Text Placeholder 3">
            <a:extLst>
              <a:ext uri="{FF2B5EF4-FFF2-40B4-BE49-F238E27FC236}">
                <a16:creationId xmlns:a16="http://schemas.microsoft.com/office/drawing/2014/main" id="{BDFC056A-9B35-4848-B271-66CB7557442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631268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DD2CF-D84D-44C4-8BDD-D35C97E4CC91}"/>
              </a:ext>
            </a:extLst>
          </p:cNvPr>
          <p:cNvSpPr>
            <a:spLocks noGrp="1"/>
          </p:cNvSpPr>
          <p:nvPr>
            <p:ph type="title"/>
          </p:nvPr>
        </p:nvSpPr>
        <p:spPr/>
        <p:txBody>
          <a:bodyPr/>
          <a:lstStyle/>
          <a:p>
            <a:r>
              <a:rPr lang="en-US"/>
              <a:t>Facebook Own Posts Table | SCS Dairy MY - 6 of 18</a:t>
            </a:r>
          </a:p>
        </p:txBody>
      </p:sp>
      <p:graphicFrame>
        <p:nvGraphicFramePr>
          <p:cNvPr id="5" name="Table Placeholder 4">
            <a:extLst>
              <a:ext uri="{FF2B5EF4-FFF2-40B4-BE49-F238E27FC236}">
                <a16:creationId xmlns:a16="http://schemas.microsoft.com/office/drawing/2014/main" id="{A9B248E9-3A28-4A43-BC79-18319024DEC9}"/>
              </a:ext>
            </a:extLst>
          </p:cNvPr>
          <p:cNvGraphicFramePr>
            <a:graphicFrameLocks noGrp="1"/>
          </p:cNvGraphicFramePr>
          <p:nvPr>
            <p:ph type="tbl" sz="quarter" idx="13"/>
            <p:extLst>
              <p:ext uri="{D42A27DB-BD31-4B8C-83A1-F6EECF244321}">
                <p14:modId xmlns:p14="http://schemas.microsoft.com/office/powerpoint/2010/main" val="4195654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989598"/>
                    </a:ext>
                  </a:extLst>
                </a:gridCol>
                <a:gridCol w="822960">
                  <a:extLst>
                    <a:ext uri="{9D8B030D-6E8A-4147-A177-3AD203B41FA5}">
                      <a16:colId xmlns:a16="http://schemas.microsoft.com/office/drawing/2014/main" val="1344075764"/>
                    </a:ext>
                  </a:extLst>
                </a:gridCol>
                <a:gridCol w="822960">
                  <a:extLst>
                    <a:ext uri="{9D8B030D-6E8A-4147-A177-3AD203B41FA5}">
                      <a16:colId xmlns:a16="http://schemas.microsoft.com/office/drawing/2014/main" val="2361419220"/>
                    </a:ext>
                  </a:extLst>
                </a:gridCol>
                <a:gridCol w="822960">
                  <a:extLst>
                    <a:ext uri="{9D8B030D-6E8A-4147-A177-3AD203B41FA5}">
                      <a16:colId xmlns:a16="http://schemas.microsoft.com/office/drawing/2014/main" val="3806217437"/>
                    </a:ext>
                  </a:extLst>
                </a:gridCol>
                <a:gridCol w="822960">
                  <a:extLst>
                    <a:ext uri="{9D8B030D-6E8A-4147-A177-3AD203B41FA5}">
                      <a16:colId xmlns:a16="http://schemas.microsoft.com/office/drawing/2014/main" val="2703907766"/>
                    </a:ext>
                  </a:extLst>
                </a:gridCol>
                <a:gridCol w="822960">
                  <a:extLst>
                    <a:ext uri="{9D8B030D-6E8A-4147-A177-3AD203B41FA5}">
                      <a16:colId xmlns:a16="http://schemas.microsoft.com/office/drawing/2014/main" val="3741116879"/>
                    </a:ext>
                  </a:extLst>
                </a:gridCol>
                <a:gridCol w="822960">
                  <a:extLst>
                    <a:ext uri="{9D8B030D-6E8A-4147-A177-3AD203B41FA5}">
                      <a16:colId xmlns:a16="http://schemas.microsoft.com/office/drawing/2014/main" val="1391714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10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- 2021-08-08 16:03:02</a:t>
                      </a:r>
                      <a:r>
                        <a:rPr kumimoji="0" lang="en-US" sz="1000" b="0" i="0" u="none" strike="noStrike" kern="1200" cap="none" spc="0" normalizeH="0" baseline="0" noProof="0">
                          <a:ln>
                            <a:noFill/>
                          </a:ln>
                          <a:solidFill>
                            <a:prstClr val="black"/>
                          </a:solidFill>
                          <a:effectLst/>
                          <a:uLnTx/>
                          <a:uFillTx/>
                          <a:latin typeface="+mn-lt"/>
                          <a:ea typeface="+mn-ea"/>
                          <a:cs typeface="+mn-cs"/>
                        </a:rPr>
                        <a:t>
 Let’s have some fun! Tell us which SCS product matches your personality?
Are you:
- SCS Butter - Dependable and trustworthy
- SCS Cream Cheese - Versatile and skillful
- SCS Sliced Cheese - Fun and flexible
- SCS Spreadable Butter-  Easygoing and friendly
To take part in our mini contest:
1. Like SCS Dairy MY Facebook page
2. Tell us which SCS product matches your personality, and how you would use this product.
3. Tag 5 friends and share this post! 
Who knows you might be one of our lucky winners!
3 winners will be selected only to win Lazada The Culina Co. vouchers worth RM10 each!
Contest ends on 15 August 2021, 11:59pm.
#funwithSCS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31091314"/>
                  </a:ext>
                </a:extLst>
              </a:tr>
            </a:tbl>
          </a:graphicData>
        </a:graphic>
      </p:graphicFrame>
      <p:sp>
        <p:nvSpPr>
          <p:cNvPr id="4" name="Text Placeholder 3">
            <a:extLst>
              <a:ext uri="{FF2B5EF4-FFF2-40B4-BE49-F238E27FC236}">
                <a16:creationId xmlns:a16="http://schemas.microsoft.com/office/drawing/2014/main" id="{5E0322FD-CADA-4E4B-BE24-E3565B1E859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088587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87FB9-C6FD-4DED-88F9-305424E94B46}"/>
              </a:ext>
            </a:extLst>
          </p:cNvPr>
          <p:cNvSpPr>
            <a:spLocks noGrp="1"/>
          </p:cNvSpPr>
          <p:nvPr>
            <p:ph type="title"/>
          </p:nvPr>
        </p:nvSpPr>
        <p:spPr/>
        <p:txBody>
          <a:bodyPr/>
          <a:lstStyle/>
          <a:p>
            <a:r>
              <a:rPr lang="en-US"/>
              <a:t>Facebook Own Posts Table | SCS Dairy MY - 7 of 18</a:t>
            </a:r>
          </a:p>
        </p:txBody>
      </p:sp>
      <p:graphicFrame>
        <p:nvGraphicFramePr>
          <p:cNvPr id="5" name="Table Placeholder 4">
            <a:extLst>
              <a:ext uri="{FF2B5EF4-FFF2-40B4-BE49-F238E27FC236}">
                <a16:creationId xmlns:a16="http://schemas.microsoft.com/office/drawing/2014/main" id="{C39A9D0E-335A-4610-A4E6-F95E26A736E2}"/>
              </a:ext>
            </a:extLst>
          </p:cNvPr>
          <p:cNvGraphicFramePr>
            <a:graphicFrameLocks noGrp="1"/>
          </p:cNvGraphicFramePr>
          <p:nvPr>
            <p:ph type="tbl" sz="quarter" idx="13"/>
            <p:extLst>
              <p:ext uri="{D42A27DB-BD31-4B8C-83A1-F6EECF244321}">
                <p14:modId xmlns:p14="http://schemas.microsoft.com/office/powerpoint/2010/main" val="3435989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7492523"/>
                    </a:ext>
                  </a:extLst>
                </a:gridCol>
                <a:gridCol w="822960">
                  <a:extLst>
                    <a:ext uri="{9D8B030D-6E8A-4147-A177-3AD203B41FA5}">
                      <a16:colId xmlns:a16="http://schemas.microsoft.com/office/drawing/2014/main" val="134258356"/>
                    </a:ext>
                  </a:extLst>
                </a:gridCol>
                <a:gridCol w="822960">
                  <a:extLst>
                    <a:ext uri="{9D8B030D-6E8A-4147-A177-3AD203B41FA5}">
                      <a16:colId xmlns:a16="http://schemas.microsoft.com/office/drawing/2014/main" val="4162165800"/>
                    </a:ext>
                  </a:extLst>
                </a:gridCol>
                <a:gridCol w="822960">
                  <a:extLst>
                    <a:ext uri="{9D8B030D-6E8A-4147-A177-3AD203B41FA5}">
                      <a16:colId xmlns:a16="http://schemas.microsoft.com/office/drawing/2014/main" val="1294800915"/>
                    </a:ext>
                  </a:extLst>
                </a:gridCol>
                <a:gridCol w="822960">
                  <a:extLst>
                    <a:ext uri="{9D8B030D-6E8A-4147-A177-3AD203B41FA5}">
                      <a16:colId xmlns:a16="http://schemas.microsoft.com/office/drawing/2014/main" val="3717576337"/>
                    </a:ext>
                  </a:extLst>
                </a:gridCol>
                <a:gridCol w="822960">
                  <a:extLst>
                    <a:ext uri="{9D8B030D-6E8A-4147-A177-3AD203B41FA5}">
                      <a16:colId xmlns:a16="http://schemas.microsoft.com/office/drawing/2014/main" val="2514416515"/>
                    </a:ext>
                  </a:extLst>
                </a:gridCol>
                <a:gridCol w="822960">
                  <a:extLst>
                    <a:ext uri="{9D8B030D-6E8A-4147-A177-3AD203B41FA5}">
                      <a16:colId xmlns:a16="http://schemas.microsoft.com/office/drawing/2014/main" val="507127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811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- 2021-08-11 17:02:37</a:t>
                      </a:r>
                      <a:r>
                        <a:rPr kumimoji="0" lang="en-US" sz="1000" b="0" i="0" u="none" strike="noStrike" kern="1200" cap="none" spc="0" normalizeH="0" baseline="0" noProof="0">
                          <a:ln>
                            <a:noFill/>
                          </a:ln>
                          <a:solidFill>
                            <a:prstClr val="black"/>
                          </a:solidFill>
                          <a:effectLst/>
                          <a:uLnTx/>
                          <a:uFillTx/>
                          <a:latin typeface="+mn-lt"/>
                          <a:ea typeface="+mn-ea"/>
                          <a:cs typeface="+mn-cs"/>
                        </a:rPr>
                        <a:t>
 These thick and chewy brownies made with SCS Butter are filled with chunks of chewy salted caramels. These brownies are irresistible and perfect as a midnight snack or party dessert!
Salted Caramel Brownies
Ingredients:
28g SCS Unsalted Butter
8-10 chewy caramel candies (store-bought)
59ml water
250g granulated sugar
90g cocoa powder
78ml vegetable oil
1 tablespoon pure vanilla extract
1 large egg yolk and 1 large egg, at room temperature.
⅛ teaspoon baking soda
½ teaspoon salt
1 tablespoon cornstarch/ cornflour
60g all- purpose flour
113g chocolate (chips, chunks, or bars chopped)
½ teaspoon sea salt
Instructions:
1. Preheat the oven to 180°C  and line a 9X9 or 8X8 square pan with foil and grease heavily. 
2. Chop the chewy caramels in half and place in the freezer to harden.
3. In a large pot add water, SCS Unsalted Butter, sugar and cocoa powder. Cook on medium heat for 2-3 minutes until it is all combined together, the mixture will look weird and not liquify enough which is fine. Then add the oil and vanilla extract. Cook on low for an additional minute and mix to combine everything.
4. Take off of heat, let sit for 5 minutes then add the egg and egg yolk. Whisk to combine.
5. Add the baking soda, salt, cornstarch and mix to combine. Gently add the flour by using a spatula to fold in until just combined, Just before there are no flour streaks, add your chocolate chunks/ chips. Do not over mix, this will affect the end product.
6. Pour half of the batter into the prepared pan then place the chewy caramel chunks all over, sprinkle additional sea salt if desired, then pour remaining batter on top.
7. Bake the brownies 25-35 minutes. Don't over bake the brownies. Insert a toothpick in the center, it should come out with moist crumbs, not completely dry ones. Place the pan on a wire rack to cool completely before cutting.
8. Store in an airtight container on the counter for up to 4 days.
Source: https://confessionsofabakingqueen.com/salted-caramel-brownies/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2393195"/>
                  </a:ext>
                </a:extLst>
              </a:tr>
            </a:tbl>
          </a:graphicData>
        </a:graphic>
      </p:graphicFrame>
      <p:sp>
        <p:nvSpPr>
          <p:cNvPr id="4" name="Text Placeholder 3">
            <a:extLst>
              <a:ext uri="{FF2B5EF4-FFF2-40B4-BE49-F238E27FC236}">
                <a16:creationId xmlns:a16="http://schemas.microsoft.com/office/drawing/2014/main" id="{64DC1A9B-0904-42B1-9CC5-D375DEB6705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265372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383B7-B95D-4A1B-89CD-35070C549114}"/>
              </a:ext>
            </a:extLst>
          </p:cNvPr>
          <p:cNvSpPr>
            <a:spLocks noGrp="1"/>
          </p:cNvSpPr>
          <p:nvPr>
            <p:ph type="title"/>
          </p:nvPr>
        </p:nvSpPr>
        <p:spPr/>
        <p:txBody>
          <a:bodyPr/>
          <a:lstStyle/>
          <a:p>
            <a:r>
              <a:rPr lang="en-US"/>
              <a:t>Facebook Own Posts Table | SCS Dairy MY - 8 of 18</a:t>
            </a:r>
          </a:p>
        </p:txBody>
      </p:sp>
      <p:graphicFrame>
        <p:nvGraphicFramePr>
          <p:cNvPr id="5" name="Table Placeholder 4">
            <a:extLst>
              <a:ext uri="{FF2B5EF4-FFF2-40B4-BE49-F238E27FC236}">
                <a16:creationId xmlns:a16="http://schemas.microsoft.com/office/drawing/2014/main" id="{5D066B45-CD97-4FDC-A9B9-F974468C2FF6}"/>
              </a:ext>
            </a:extLst>
          </p:cNvPr>
          <p:cNvGraphicFramePr>
            <a:graphicFrameLocks noGrp="1"/>
          </p:cNvGraphicFramePr>
          <p:nvPr>
            <p:ph type="tbl" sz="quarter" idx="13"/>
            <p:extLst>
              <p:ext uri="{D42A27DB-BD31-4B8C-83A1-F6EECF244321}">
                <p14:modId xmlns:p14="http://schemas.microsoft.com/office/powerpoint/2010/main" val="2122343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17816414"/>
                    </a:ext>
                  </a:extLst>
                </a:gridCol>
                <a:gridCol w="822960">
                  <a:extLst>
                    <a:ext uri="{9D8B030D-6E8A-4147-A177-3AD203B41FA5}">
                      <a16:colId xmlns:a16="http://schemas.microsoft.com/office/drawing/2014/main" val="1118190355"/>
                    </a:ext>
                  </a:extLst>
                </a:gridCol>
                <a:gridCol w="822960">
                  <a:extLst>
                    <a:ext uri="{9D8B030D-6E8A-4147-A177-3AD203B41FA5}">
                      <a16:colId xmlns:a16="http://schemas.microsoft.com/office/drawing/2014/main" val="4174757863"/>
                    </a:ext>
                  </a:extLst>
                </a:gridCol>
                <a:gridCol w="822960">
                  <a:extLst>
                    <a:ext uri="{9D8B030D-6E8A-4147-A177-3AD203B41FA5}">
                      <a16:colId xmlns:a16="http://schemas.microsoft.com/office/drawing/2014/main" val="1084099376"/>
                    </a:ext>
                  </a:extLst>
                </a:gridCol>
                <a:gridCol w="822960">
                  <a:extLst>
                    <a:ext uri="{9D8B030D-6E8A-4147-A177-3AD203B41FA5}">
                      <a16:colId xmlns:a16="http://schemas.microsoft.com/office/drawing/2014/main" val="716327565"/>
                    </a:ext>
                  </a:extLst>
                </a:gridCol>
                <a:gridCol w="822960">
                  <a:extLst>
                    <a:ext uri="{9D8B030D-6E8A-4147-A177-3AD203B41FA5}">
                      <a16:colId xmlns:a16="http://schemas.microsoft.com/office/drawing/2014/main" val="1786183763"/>
                    </a:ext>
                  </a:extLst>
                </a:gridCol>
                <a:gridCol w="822960">
                  <a:extLst>
                    <a:ext uri="{9D8B030D-6E8A-4147-A177-3AD203B41FA5}">
                      <a16:colId xmlns:a16="http://schemas.microsoft.com/office/drawing/2014/main" val="3153363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7123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- 2021-08-21 17:03:34</a:t>
                      </a:r>
                      <a:r>
                        <a:rPr kumimoji="0" lang="en-US" sz="1000" b="0" i="0" u="none" strike="noStrike" kern="1200" cap="none" spc="0" normalizeH="0" baseline="0" noProof="0">
                          <a:ln>
                            <a:noFill/>
                          </a:ln>
                          <a:solidFill>
                            <a:prstClr val="black"/>
                          </a:solidFill>
                          <a:effectLst/>
                          <a:uLnTx/>
                          <a:uFillTx/>
                          <a:latin typeface="+mn-lt"/>
                          <a:ea typeface="+mn-ea"/>
                          <a:cs typeface="+mn-cs"/>
                        </a:rPr>
                        <a:t>
 Chicken coated in lemon pepper seasoning and baked to tender and juicy perfection. The brown butter garlic lemon sauce made with SCS Butter is absolutely incredible!
Lemon Pepper Chicken with Brown Butter Garlic Sauce
Ingredients:
56g SCS Butter
4  chicken thighs or breasts
2 tablespoons lemon pepper seasoning
118ml chicken broth
2 garlic cloves minced
Juice of one lemon
Instructions:
1. Preheat oven to 190°C. Season the chicken thighs with the lemon pepper seasoning. 
2. Bake on a greased baking sheet for 15-20 minutes or until completely cooked throughout. Broil the last couple of minutes to get the crisp tops.
3. In a medium skillet add SCS Butter and cook over medium high heat.
4. Continue to whisk for a few minutes until the butter starts to become frothy and brown. Add in the chicken broth, garlic, and juice of one lemon. 5. Add the chicken thighs to the skillet and coat in the sauce. Let simmer for a couple of minutes before serving.
6. This is great served over rice with the brown butter lemon garlic sauce drizzled on top! 
Source: https://therecipecritic.com/lemon-pepper-chicken-with-a-brown-butter-garlic-butter-sauce/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23876590"/>
                  </a:ext>
                </a:extLst>
              </a:tr>
            </a:tbl>
          </a:graphicData>
        </a:graphic>
      </p:graphicFrame>
      <p:sp>
        <p:nvSpPr>
          <p:cNvPr id="4" name="Text Placeholder 3">
            <a:extLst>
              <a:ext uri="{FF2B5EF4-FFF2-40B4-BE49-F238E27FC236}">
                <a16:creationId xmlns:a16="http://schemas.microsoft.com/office/drawing/2014/main" id="{1D60DF95-7E99-4729-AB45-B24F6BAF577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893117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4794A-A128-4AD4-9072-19928662A47D}"/>
              </a:ext>
            </a:extLst>
          </p:cNvPr>
          <p:cNvSpPr>
            <a:spLocks noGrp="1"/>
          </p:cNvSpPr>
          <p:nvPr>
            <p:ph type="title"/>
          </p:nvPr>
        </p:nvSpPr>
        <p:spPr/>
        <p:txBody>
          <a:bodyPr/>
          <a:lstStyle/>
          <a:p>
            <a:r>
              <a:rPr lang="en-US"/>
              <a:t>Facebook Own Posts Table | SCS Dairy MY - 9 of 18</a:t>
            </a:r>
          </a:p>
        </p:txBody>
      </p:sp>
      <p:graphicFrame>
        <p:nvGraphicFramePr>
          <p:cNvPr id="5" name="Table Placeholder 4">
            <a:extLst>
              <a:ext uri="{FF2B5EF4-FFF2-40B4-BE49-F238E27FC236}">
                <a16:creationId xmlns:a16="http://schemas.microsoft.com/office/drawing/2014/main" id="{BA066B84-BEE1-45CB-84E3-17D38A6BE03C}"/>
              </a:ext>
            </a:extLst>
          </p:cNvPr>
          <p:cNvGraphicFramePr>
            <a:graphicFrameLocks noGrp="1"/>
          </p:cNvGraphicFramePr>
          <p:nvPr>
            <p:ph type="tbl" sz="quarter" idx="13"/>
            <p:extLst>
              <p:ext uri="{D42A27DB-BD31-4B8C-83A1-F6EECF244321}">
                <p14:modId xmlns:p14="http://schemas.microsoft.com/office/powerpoint/2010/main" val="2919968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1467602"/>
                    </a:ext>
                  </a:extLst>
                </a:gridCol>
                <a:gridCol w="822960">
                  <a:extLst>
                    <a:ext uri="{9D8B030D-6E8A-4147-A177-3AD203B41FA5}">
                      <a16:colId xmlns:a16="http://schemas.microsoft.com/office/drawing/2014/main" val="3430867398"/>
                    </a:ext>
                  </a:extLst>
                </a:gridCol>
                <a:gridCol w="822960">
                  <a:extLst>
                    <a:ext uri="{9D8B030D-6E8A-4147-A177-3AD203B41FA5}">
                      <a16:colId xmlns:a16="http://schemas.microsoft.com/office/drawing/2014/main" val="2562307640"/>
                    </a:ext>
                  </a:extLst>
                </a:gridCol>
                <a:gridCol w="822960">
                  <a:extLst>
                    <a:ext uri="{9D8B030D-6E8A-4147-A177-3AD203B41FA5}">
                      <a16:colId xmlns:a16="http://schemas.microsoft.com/office/drawing/2014/main" val="2090351343"/>
                    </a:ext>
                  </a:extLst>
                </a:gridCol>
                <a:gridCol w="822960">
                  <a:extLst>
                    <a:ext uri="{9D8B030D-6E8A-4147-A177-3AD203B41FA5}">
                      <a16:colId xmlns:a16="http://schemas.microsoft.com/office/drawing/2014/main" val="4258904127"/>
                    </a:ext>
                  </a:extLst>
                </a:gridCol>
                <a:gridCol w="822960">
                  <a:extLst>
                    <a:ext uri="{9D8B030D-6E8A-4147-A177-3AD203B41FA5}">
                      <a16:colId xmlns:a16="http://schemas.microsoft.com/office/drawing/2014/main" val="1811852991"/>
                    </a:ext>
                  </a:extLst>
                </a:gridCol>
                <a:gridCol w="822960">
                  <a:extLst>
                    <a:ext uri="{9D8B030D-6E8A-4147-A177-3AD203B41FA5}">
                      <a16:colId xmlns:a16="http://schemas.microsoft.com/office/drawing/2014/main" val="2765519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1305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- 2021-08-18 08:05:48</a:t>
                      </a:r>
                      <a:r>
                        <a:rPr kumimoji="0" lang="en-US" sz="1000" b="0" i="0" u="none" strike="noStrike" kern="1200" cap="none" spc="0" normalizeH="0" baseline="0" noProof="0">
                          <a:ln>
                            <a:noFill/>
                          </a:ln>
                          <a:solidFill>
                            <a:prstClr val="black"/>
                          </a:solidFill>
                          <a:effectLst/>
                          <a:uLnTx/>
                          <a:uFillTx/>
                          <a:latin typeface="+mn-lt"/>
                          <a:ea typeface="+mn-ea"/>
                          <a:cs typeface="+mn-cs"/>
                        </a:rPr>
                        <a:t>
 Do you always wonder what are the differences between baking soda, baking powder and cream of tartar and the effect each one has on baked items?
In this post of Chef Siti bakes with SCS Butter, Chef Siti Mastura has explained the differences between these 3 leavening agents and how they play their part in the baking process. Read this informative post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36379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- 2021-08-15 12:02:27</a:t>
                      </a:r>
                      <a:r>
                        <a:rPr kumimoji="0" lang="en-US" sz="1000" b="0" i="0" u="none" strike="noStrike" kern="1200" cap="none" spc="0" normalizeH="0" baseline="0" noProof="0">
                          <a:ln>
                            <a:noFill/>
                          </a:ln>
                          <a:solidFill>
                            <a:prstClr val="black"/>
                          </a:solidFill>
                          <a:effectLst/>
                          <a:uLnTx/>
                          <a:uFillTx/>
                          <a:latin typeface="+mn-lt"/>
                          <a:ea typeface="+mn-ea"/>
                          <a:cs typeface="+mn-cs"/>
                        </a:rPr>
                        <a:t>
 To soften butter fast, cube it into small pieces. Smaller bits will soften within about 15 minutes, enough time for the oven to preheat and to measure other ingredients.
#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58701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- 2021-08-01 17:03:36</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 makes SCS Butter special? It is double churned which gives it that smooth, creamy texture and delicious taste you all know and love.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84675081"/>
                  </a:ext>
                </a:extLst>
              </a:tr>
            </a:tbl>
          </a:graphicData>
        </a:graphic>
      </p:graphicFrame>
      <p:sp>
        <p:nvSpPr>
          <p:cNvPr id="4" name="Text Placeholder 3">
            <a:extLst>
              <a:ext uri="{FF2B5EF4-FFF2-40B4-BE49-F238E27FC236}">
                <a16:creationId xmlns:a16="http://schemas.microsoft.com/office/drawing/2014/main" id="{5FE90567-CF6D-40E7-8016-E12826EF722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9500678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5C46A-A1EB-4E4A-8292-1C3E66725C9E}"/>
              </a:ext>
            </a:extLst>
          </p:cNvPr>
          <p:cNvSpPr>
            <a:spLocks noGrp="1"/>
          </p:cNvSpPr>
          <p:nvPr>
            <p:ph type="title"/>
          </p:nvPr>
        </p:nvSpPr>
        <p:spPr/>
        <p:txBody>
          <a:bodyPr/>
          <a:lstStyle/>
          <a:p>
            <a:r>
              <a:rPr lang="en-US"/>
              <a:t>Facebook Own Posts Table | SCS Dairy MY - 10 of 18</a:t>
            </a:r>
          </a:p>
        </p:txBody>
      </p:sp>
      <p:graphicFrame>
        <p:nvGraphicFramePr>
          <p:cNvPr id="5" name="Table Placeholder 4">
            <a:extLst>
              <a:ext uri="{FF2B5EF4-FFF2-40B4-BE49-F238E27FC236}">
                <a16:creationId xmlns:a16="http://schemas.microsoft.com/office/drawing/2014/main" id="{D07EFD43-8A09-48C1-8E9F-FC81DC3C02D6}"/>
              </a:ext>
            </a:extLst>
          </p:cNvPr>
          <p:cNvGraphicFramePr>
            <a:graphicFrameLocks noGrp="1"/>
          </p:cNvGraphicFramePr>
          <p:nvPr>
            <p:ph type="tbl" sz="quarter" idx="13"/>
            <p:extLst>
              <p:ext uri="{D42A27DB-BD31-4B8C-83A1-F6EECF244321}">
                <p14:modId xmlns:p14="http://schemas.microsoft.com/office/powerpoint/2010/main" val="2845270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71911706"/>
                    </a:ext>
                  </a:extLst>
                </a:gridCol>
                <a:gridCol w="822960">
                  <a:extLst>
                    <a:ext uri="{9D8B030D-6E8A-4147-A177-3AD203B41FA5}">
                      <a16:colId xmlns:a16="http://schemas.microsoft.com/office/drawing/2014/main" val="675996924"/>
                    </a:ext>
                  </a:extLst>
                </a:gridCol>
                <a:gridCol w="822960">
                  <a:extLst>
                    <a:ext uri="{9D8B030D-6E8A-4147-A177-3AD203B41FA5}">
                      <a16:colId xmlns:a16="http://schemas.microsoft.com/office/drawing/2014/main" val="2913221435"/>
                    </a:ext>
                  </a:extLst>
                </a:gridCol>
                <a:gridCol w="822960">
                  <a:extLst>
                    <a:ext uri="{9D8B030D-6E8A-4147-A177-3AD203B41FA5}">
                      <a16:colId xmlns:a16="http://schemas.microsoft.com/office/drawing/2014/main" val="1546327256"/>
                    </a:ext>
                  </a:extLst>
                </a:gridCol>
                <a:gridCol w="822960">
                  <a:extLst>
                    <a:ext uri="{9D8B030D-6E8A-4147-A177-3AD203B41FA5}">
                      <a16:colId xmlns:a16="http://schemas.microsoft.com/office/drawing/2014/main" val="1598982800"/>
                    </a:ext>
                  </a:extLst>
                </a:gridCol>
                <a:gridCol w="822960">
                  <a:extLst>
                    <a:ext uri="{9D8B030D-6E8A-4147-A177-3AD203B41FA5}">
                      <a16:colId xmlns:a16="http://schemas.microsoft.com/office/drawing/2014/main" val="2788645198"/>
                    </a:ext>
                  </a:extLst>
                </a:gridCol>
                <a:gridCol w="822960">
                  <a:extLst>
                    <a:ext uri="{9D8B030D-6E8A-4147-A177-3AD203B41FA5}">
                      <a16:colId xmlns:a16="http://schemas.microsoft.com/office/drawing/2014/main" val="4128868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7078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- 2021-08-13 17:00:20</a:t>
                      </a:r>
                      <a:r>
                        <a:rPr kumimoji="0" lang="en-US" sz="1000" b="0" i="0" u="none" strike="noStrike" kern="1200" cap="none" spc="0" normalizeH="0" baseline="0" noProof="0">
                          <a:ln>
                            <a:noFill/>
                          </a:ln>
                          <a:solidFill>
                            <a:prstClr val="black"/>
                          </a:solidFill>
                          <a:effectLst/>
                          <a:uLnTx/>
                          <a:uFillTx/>
                          <a:latin typeface="+mn-lt"/>
                          <a:ea typeface="+mn-ea"/>
                          <a:cs typeface="+mn-cs"/>
                        </a:rPr>
                        <a:t>
 Made with 100% grass fed cow’s milk, SCS Butter is natural, delicious and double churned which gives it the creamy, rich texture you love! 
SCS Butter is perfect to enjoy on its own or to bake delicious treats for your loved ones! Chef Siti Mastura, SCS Brand Ambassador recommends SCS Butter!
Get your stock of SCS Butter today and enjoy the creamy goodness! Available in supermarkets or order online from Lazada, GrabMart and Pandamart.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4114147"/>
                  </a:ext>
                </a:extLst>
              </a:tr>
            </a:tbl>
          </a:graphicData>
        </a:graphic>
      </p:graphicFrame>
      <p:sp>
        <p:nvSpPr>
          <p:cNvPr id="4" name="Text Placeholder 3">
            <a:extLst>
              <a:ext uri="{FF2B5EF4-FFF2-40B4-BE49-F238E27FC236}">
                <a16:creationId xmlns:a16="http://schemas.microsoft.com/office/drawing/2014/main" id="{C0154D4E-E86E-423B-BE89-C6098EE9D19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752593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EB3D7-4AA8-4AEE-B8CB-8CD6C01F5F98}"/>
              </a:ext>
            </a:extLst>
          </p:cNvPr>
          <p:cNvSpPr>
            <a:spLocks noGrp="1"/>
          </p:cNvSpPr>
          <p:nvPr>
            <p:ph type="title"/>
          </p:nvPr>
        </p:nvSpPr>
        <p:spPr/>
        <p:txBody>
          <a:bodyPr/>
          <a:lstStyle/>
          <a:p>
            <a:r>
              <a:rPr lang="en-US"/>
              <a:t>Facebook Own Posts Table | SCS Dairy MY - 11 of 18</a:t>
            </a:r>
          </a:p>
        </p:txBody>
      </p:sp>
      <p:graphicFrame>
        <p:nvGraphicFramePr>
          <p:cNvPr id="5" name="Table Placeholder 4">
            <a:extLst>
              <a:ext uri="{FF2B5EF4-FFF2-40B4-BE49-F238E27FC236}">
                <a16:creationId xmlns:a16="http://schemas.microsoft.com/office/drawing/2014/main" id="{9638F6FC-24D9-435D-BA3B-6FE5D147CEEF}"/>
              </a:ext>
            </a:extLst>
          </p:cNvPr>
          <p:cNvGraphicFramePr>
            <a:graphicFrameLocks noGrp="1"/>
          </p:cNvGraphicFramePr>
          <p:nvPr>
            <p:ph type="tbl" sz="quarter" idx="13"/>
            <p:extLst>
              <p:ext uri="{D42A27DB-BD31-4B8C-83A1-F6EECF244321}">
                <p14:modId xmlns:p14="http://schemas.microsoft.com/office/powerpoint/2010/main" val="1738630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168258"/>
                    </a:ext>
                  </a:extLst>
                </a:gridCol>
                <a:gridCol w="822960">
                  <a:extLst>
                    <a:ext uri="{9D8B030D-6E8A-4147-A177-3AD203B41FA5}">
                      <a16:colId xmlns:a16="http://schemas.microsoft.com/office/drawing/2014/main" val="2459256462"/>
                    </a:ext>
                  </a:extLst>
                </a:gridCol>
                <a:gridCol w="822960">
                  <a:extLst>
                    <a:ext uri="{9D8B030D-6E8A-4147-A177-3AD203B41FA5}">
                      <a16:colId xmlns:a16="http://schemas.microsoft.com/office/drawing/2014/main" val="3495585128"/>
                    </a:ext>
                  </a:extLst>
                </a:gridCol>
                <a:gridCol w="822960">
                  <a:extLst>
                    <a:ext uri="{9D8B030D-6E8A-4147-A177-3AD203B41FA5}">
                      <a16:colId xmlns:a16="http://schemas.microsoft.com/office/drawing/2014/main" val="3145010955"/>
                    </a:ext>
                  </a:extLst>
                </a:gridCol>
                <a:gridCol w="822960">
                  <a:extLst>
                    <a:ext uri="{9D8B030D-6E8A-4147-A177-3AD203B41FA5}">
                      <a16:colId xmlns:a16="http://schemas.microsoft.com/office/drawing/2014/main" val="662059983"/>
                    </a:ext>
                  </a:extLst>
                </a:gridCol>
                <a:gridCol w="822960">
                  <a:extLst>
                    <a:ext uri="{9D8B030D-6E8A-4147-A177-3AD203B41FA5}">
                      <a16:colId xmlns:a16="http://schemas.microsoft.com/office/drawing/2014/main" val="1188553103"/>
                    </a:ext>
                  </a:extLst>
                </a:gridCol>
                <a:gridCol w="822960">
                  <a:extLst>
                    <a:ext uri="{9D8B030D-6E8A-4147-A177-3AD203B41FA5}">
                      <a16:colId xmlns:a16="http://schemas.microsoft.com/office/drawing/2014/main" val="1815821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629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- 2021-08-24 11:37:09</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LAST CALL - How would you like to win one year’s supply of FREE SCS products worth up to RM900 and given the title of SCS Baking Ambassador? Now is your chance to make this title yours by taking part in SCS Baking Ambassador Contest. Hurry and join now! Contest ends on 31 August 2021! 
To take part all you have to do is:
1. Like SCS Dairy Malaysia Facebook page.
2. Share with us why you like baking and how long you’ve been baking for in the comments section below.
3. Also tell us why baking with SCS Butter enhances your baking experience.
Criteria
1. Be a SCS product user and a baking enthusiast with baking experience (No limitation to the duration of baking experience).
2. Willing to be featured on SCS social media channels and be able to provide 3 photos of your bakes for verification purposes if selected as a winner.
10 winners to be selected! 
Contests ends on 31st August 2021, 11:59pm.
#SCSBrandAmbassador #ButterIsBetter #SCSDairyMY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5941683"/>
                  </a:ext>
                </a:extLst>
              </a:tr>
            </a:tbl>
          </a:graphicData>
        </a:graphic>
      </p:graphicFrame>
      <p:sp>
        <p:nvSpPr>
          <p:cNvPr id="4" name="Text Placeholder 3">
            <a:extLst>
              <a:ext uri="{FF2B5EF4-FFF2-40B4-BE49-F238E27FC236}">
                <a16:creationId xmlns:a16="http://schemas.microsoft.com/office/drawing/2014/main" id="{C5D31B36-0369-44F8-8F3B-FA39D7EB83B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923055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1D82C-EFC9-4A48-946A-B9D255712CFD}"/>
              </a:ext>
            </a:extLst>
          </p:cNvPr>
          <p:cNvSpPr>
            <a:spLocks noGrp="1"/>
          </p:cNvSpPr>
          <p:nvPr>
            <p:ph type="title"/>
          </p:nvPr>
        </p:nvSpPr>
        <p:spPr/>
        <p:txBody>
          <a:bodyPr/>
          <a:lstStyle/>
          <a:p>
            <a:r>
              <a:rPr lang="en-US"/>
              <a:t>Facebook Own Posts Table | SCS Dairy MY - 12 of 18</a:t>
            </a:r>
          </a:p>
        </p:txBody>
      </p:sp>
      <p:graphicFrame>
        <p:nvGraphicFramePr>
          <p:cNvPr id="5" name="Table Placeholder 4">
            <a:extLst>
              <a:ext uri="{FF2B5EF4-FFF2-40B4-BE49-F238E27FC236}">
                <a16:creationId xmlns:a16="http://schemas.microsoft.com/office/drawing/2014/main" id="{D82DC737-3250-4797-82FF-4AA719482671}"/>
              </a:ext>
            </a:extLst>
          </p:cNvPr>
          <p:cNvGraphicFramePr>
            <a:graphicFrameLocks noGrp="1"/>
          </p:cNvGraphicFramePr>
          <p:nvPr>
            <p:ph type="tbl" sz="quarter" idx="13"/>
            <p:extLst>
              <p:ext uri="{D42A27DB-BD31-4B8C-83A1-F6EECF244321}">
                <p14:modId xmlns:p14="http://schemas.microsoft.com/office/powerpoint/2010/main" val="2733864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09281393"/>
                    </a:ext>
                  </a:extLst>
                </a:gridCol>
                <a:gridCol w="822960">
                  <a:extLst>
                    <a:ext uri="{9D8B030D-6E8A-4147-A177-3AD203B41FA5}">
                      <a16:colId xmlns:a16="http://schemas.microsoft.com/office/drawing/2014/main" val="3316724354"/>
                    </a:ext>
                  </a:extLst>
                </a:gridCol>
                <a:gridCol w="822960">
                  <a:extLst>
                    <a:ext uri="{9D8B030D-6E8A-4147-A177-3AD203B41FA5}">
                      <a16:colId xmlns:a16="http://schemas.microsoft.com/office/drawing/2014/main" val="1468747159"/>
                    </a:ext>
                  </a:extLst>
                </a:gridCol>
                <a:gridCol w="822960">
                  <a:extLst>
                    <a:ext uri="{9D8B030D-6E8A-4147-A177-3AD203B41FA5}">
                      <a16:colId xmlns:a16="http://schemas.microsoft.com/office/drawing/2014/main" val="686406878"/>
                    </a:ext>
                  </a:extLst>
                </a:gridCol>
                <a:gridCol w="822960">
                  <a:extLst>
                    <a:ext uri="{9D8B030D-6E8A-4147-A177-3AD203B41FA5}">
                      <a16:colId xmlns:a16="http://schemas.microsoft.com/office/drawing/2014/main" val="2789730331"/>
                    </a:ext>
                  </a:extLst>
                </a:gridCol>
                <a:gridCol w="822960">
                  <a:extLst>
                    <a:ext uri="{9D8B030D-6E8A-4147-A177-3AD203B41FA5}">
                      <a16:colId xmlns:a16="http://schemas.microsoft.com/office/drawing/2014/main" val="1154395288"/>
                    </a:ext>
                  </a:extLst>
                </a:gridCol>
                <a:gridCol w="822960">
                  <a:extLst>
                    <a:ext uri="{9D8B030D-6E8A-4147-A177-3AD203B41FA5}">
                      <a16:colId xmlns:a16="http://schemas.microsoft.com/office/drawing/2014/main" val="1994712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872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- 2021-08-23 17:01:00</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SCS Brand Ambassador recommends SCS Spreadable Butter! Made with grass fed cow’s milk which makes it 100% natural and enriched with vitamins A &amp; D, it is delicious and spreadable straight out of the refrigerator.
Enjoy it on its own or add it to your recipes for that delicious buttery taste!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35312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- 2021-08-05 14:05:32</a:t>
                      </a:r>
                      <a:r>
                        <a:rPr kumimoji="0" lang="en-US" sz="1000" b="0" i="0" u="none" strike="noStrike" kern="1200" cap="none" spc="0" normalizeH="0" baseline="0" noProof="0">
                          <a:ln>
                            <a:noFill/>
                          </a:ln>
                          <a:solidFill>
                            <a:prstClr val="black"/>
                          </a:solidFill>
                          <a:effectLst/>
                          <a:uLnTx/>
                          <a:uFillTx/>
                          <a:latin typeface="+mn-lt"/>
                          <a:ea typeface="+mn-ea"/>
                          <a:cs typeface="+mn-cs"/>
                        </a:rPr>
                        <a:t>
 SCS Extra Virgin Olive Oil Spreadable Butter is 100% natural, delicious and spreadable straight out of the refrigerator.
Made with real butter and blended with the finest olive oil, it is goodness, taste and convenience in a tub!  
Chef Siti Mastura, SCS Brand Ambassador recommends SCS Spreadable Butter!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8877498"/>
                  </a:ext>
                </a:extLst>
              </a:tr>
            </a:tbl>
          </a:graphicData>
        </a:graphic>
      </p:graphicFrame>
      <p:sp>
        <p:nvSpPr>
          <p:cNvPr id="4" name="Text Placeholder 3">
            <a:extLst>
              <a:ext uri="{FF2B5EF4-FFF2-40B4-BE49-F238E27FC236}">
                <a16:creationId xmlns:a16="http://schemas.microsoft.com/office/drawing/2014/main" id="{5AEF7F5D-53A7-49A5-96E8-77D404DAF14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275042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B5383-F488-4B12-B63B-8AB22F72F18F}"/>
              </a:ext>
            </a:extLst>
          </p:cNvPr>
          <p:cNvSpPr>
            <a:spLocks noGrp="1"/>
          </p:cNvSpPr>
          <p:nvPr>
            <p:ph type="title"/>
          </p:nvPr>
        </p:nvSpPr>
        <p:spPr/>
        <p:txBody>
          <a:bodyPr/>
          <a:lstStyle/>
          <a:p>
            <a:r>
              <a:rPr lang="en-US"/>
              <a:t>Facebook Own Posts Table | SCS Dairy MY - 13 of 18</a:t>
            </a:r>
          </a:p>
        </p:txBody>
      </p:sp>
      <p:graphicFrame>
        <p:nvGraphicFramePr>
          <p:cNvPr id="5" name="Table Placeholder 4">
            <a:extLst>
              <a:ext uri="{FF2B5EF4-FFF2-40B4-BE49-F238E27FC236}">
                <a16:creationId xmlns:a16="http://schemas.microsoft.com/office/drawing/2014/main" id="{133C76DC-23E7-4C50-9B9E-816A9D1A7EA5}"/>
              </a:ext>
            </a:extLst>
          </p:cNvPr>
          <p:cNvGraphicFramePr>
            <a:graphicFrameLocks noGrp="1"/>
          </p:cNvGraphicFramePr>
          <p:nvPr>
            <p:ph type="tbl" sz="quarter" idx="13"/>
            <p:extLst>
              <p:ext uri="{D42A27DB-BD31-4B8C-83A1-F6EECF244321}">
                <p14:modId xmlns:p14="http://schemas.microsoft.com/office/powerpoint/2010/main" val="456180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75471446"/>
                    </a:ext>
                  </a:extLst>
                </a:gridCol>
                <a:gridCol w="822960">
                  <a:extLst>
                    <a:ext uri="{9D8B030D-6E8A-4147-A177-3AD203B41FA5}">
                      <a16:colId xmlns:a16="http://schemas.microsoft.com/office/drawing/2014/main" val="2702298242"/>
                    </a:ext>
                  </a:extLst>
                </a:gridCol>
                <a:gridCol w="822960">
                  <a:extLst>
                    <a:ext uri="{9D8B030D-6E8A-4147-A177-3AD203B41FA5}">
                      <a16:colId xmlns:a16="http://schemas.microsoft.com/office/drawing/2014/main" val="3581583324"/>
                    </a:ext>
                  </a:extLst>
                </a:gridCol>
                <a:gridCol w="822960">
                  <a:extLst>
                    <a:ext uri="{9D8B030D-6E8A-4147-A177-3AD203B41FA5}">
                      <a16:colId xmlns:a16="http://schemas.microsoft.com/office/drawing/2014/main" val="523784811"/>
                    </a:ext>
                  </a:extLst>
                </a:gridCol>
                <a:gridCol w="822960">
                  <a:extLst>
                    <a:ext uri="{9D8B030D-6E8A-4147-A177-3AD203B41FA5}">
                      <a16:colId xmlns:a16="http://schemas.microsoft.com/office/drawing/2014/main" val="62680004"/>
                    </a:ext>
                  </a:extLst>
                </a:gridCol>
                <a:gridCol w="822960">
                  <a:extLst>
                    <a:ext uri="{9D8B030D-6E8A-4147-A177-3AD203B41FA5}">
                      <a16:colId xmlns:a16="http://schemas.microsoft.com/office/drawing/2014/main" val="805556528"/>
                    </a:ext>
                  </a:extLst>
                </a:gridCol>
                <a:gridCol w="822960">
                  <a:extLst>
                    <a:ext uri="{9D8B030D-6E8A-4147-A177-3AD203B41FA5}">
                      <a16:colId xmlns:a16="http://schemas.microsoft.com/office/drawing/2014/main" val="2463985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0108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- 2021-08-19 11:52:39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Pushpa Natarajan
Ruth Art
Christine Teoh
Kindly send us a Facebook message with the following details mentioned below before 23 August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610960"/>
                  </a:ext>
                </a:extLst>
              </a:tr>
            </a:tbl>
          </a:graphicData>
        </a:graphic>
      </p:graphicFrame>
      <p:sp>
        <p:nvSpPr>
          <p:cNvPr id="4" name="Text Placeholder 3">
            <a:extLst>
              <a:ext uri="{FF2B5EF4-FFF2-40B4-BE49-F238E27FC236}">
                <a16:creationId xmlns:a16="http://schemas.microsoft.com/office/drawing/2014/main" id="{F9BD1DDC-A3CE-4388-952B-AB5F4D5700E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0515306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8498B-A1B5-484E-8C6F-F8B918EACA6B}"/>
              </a:ext>
            </a:extLst>
          </p:cNvPr>
          <p:cNvSpPr>
            <a:spLocks noGrp="1"/>
          </p:cNvSpPr>
          <p:nvPr>
            <p:ph type="title"/>
          </p:nvPr>
        </p:nvSpPr>
        <p:spPr/>
        <p:txBody>
          <a:bodyPr/>
          <a:lstStyle/>
          <a:p>
            <a:r>
              <a:rPr lang="en-US"/>
              <a:t>Facebook Own Posts Table | SCS Dairy MY - 14 of 18</a:t>
            </a:r>
          </a:p>
        </p:txBody>
      </p:sp>
      <p:graphicFrame>
        <p:nvGraphicFramePr>
          <p:cNvPr id="5" name="Table Placeholder 4">
            <a:extLst>
              <a:ext uri="{FF2B5EF4-FFF2-40B4-BE49-F238E27FC236}">
                <a16:creationId xmlns:a16="http://schemas.microsoft.com/office/drawing/2014/main" id="{ABCA9AE1-8C1D-4D77-8C2E-C7382708C381}"/>
              </a:ext>
            </a:extLst>
          </p:cNvPr>
          <p:cNvGraphicFramePr>
            <a:graphicFrameLocks noGrp="1"/>
          </p:cNvGraphicFramePr>
          <p:nvPr>
            <p:ph type="tbl" sz="quarter" idx="13"/>
            <p:extLst>
              <p:ext uri="{D42A27DB-BD31-4B8C-83A1-F6EECF244321}">
                <p14:modId xmlns:p14="http://schemas.microsoft.com/office/powerpoint/2010/main" val="3702021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1550545"/>
                    </a:ext>
                  </a:extLst>
                </a:gridCol>
                <a:gridCol w="822960">
                  <a:extLst>
                    <a:ext uri="{9D8B030D-6E8A-4147-A177-3AD203B41FA5}">
                      <a16:colId xmlns:a16="http://schemas.microsoft.com/office/drawing/2014/main" val="2651558069"/>
                    </a:ext>
                  </a:extLst>
                </a:gridCol>
                <a:gridCol w="822960">
                  <a:extLst>
                    <a:ext uri="{9D8B030D-6E8A-4147-A177-3AD203B41FA5}">
                      <a16:colId xmlns:a16="http://schemas.microsoft.com/office/drawing/2014/main" val="3733956113"/>
                    </a:ext>
                  </a:extLst>
                </a:gridCol>
                <a:gridCol w="822960">
                  <a:extLst>
                    <a:ext uri="{9D8B030D-6E8A-4147-A177-3AD203B41FA5}">
                      <a16:colId xmlns:a16="http://schemas.microsoft.com/office/drawing/2014/main" val="146592362"/>
                    </a:ext>
                  </a:extLst>
                </a:gridCol>
                <a:gridCol w="822960">
                  <a:extLst>
                    <a:ext uri="{9D8B030D-6E8A-4147-A177-3AD203B41FA5}">
                      <a16:colId xmlns:a16="http://schemas.microsoft.com/office/drawing/2014/main" val="2078905677"/>
                    </a:ext>
                  </a:extLst>
                </a:gridCol>
                <a:gridCol w="822960">
                  <a:extLst>
                    <a:ext uri="{9D8B030D-6E8A-4147-A177-3AD203B41FA5}">
                      <a16:colId xmlns:a16="http://schemas.microsoft.com/office/drawing/2014/main" val="2277700651"/>
                    </a:ext>
                  </a:extLst>
                </a:gridCol>
                <a:gridCol w="822960">
                  <a:extLst>
                    <a:ext uri="{9D8B030D-6E8A-4147-A177-3AD203B41FA5}">
                      <a16:colId xmlns:a16="http://schemas.microsoft.com/office/drawing/2014/main" val="2648048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8343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- 2021-08-12 16:49:18</a:t>
                      </a:r>
                      <a:r>
                        <a:rPr kumimoji="0" lang="en-US" sz="1000" b="0" i="0" u="none" strike="noStrike" kern="1200" cap="none" spc="0" normalizeH="0" baseline="0" noProof="0">
                          <a:ln>
                            <a:noFill/>
                          </a:ln>
                          <a:solidFill>
                            <a:prstClr val="black"/>
                          </a:solidFill>
                          <a:effectLst/>
                          <a:uLnTx/>
                          <a:uFillTx/>
                          <a:latin typeface="+mn-lt"/>
                          <a:ea typeface="+mn-ea"/>
                          <a:cs typeface="+mn-cs"/>
                        </a:rPr>
                        <a:t>
 Hello fans! SCS and Chef Siti Mastura have brought something exciting for you all! How would you like to win exclusive SCS Measuring Cups with Chef Siti's signature on them? Excited?! Then join our contest and stand a chance to win these limited edition SCS X Chef Siti Mastura Measuring Cups! 
Check out Chef Siti's post and submit your contest entry on her post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13240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- 2021-08-09 16:20:43</a:t>
                      </a:r>
                      <a:r>
                        <a:rPr kumimoji="0" lang="en-US" sz="1000" b="0" i="0" u="none" strike="noStrike" kern="1200" cap="none" spc="0" normalizeH="0" baseline="0" noProof="0">
                          <a:ln>
                            <a:noFill/>
                          </a:ln>
                          <a:solidFill>
                            <a:prstClr val="black"/>
                          </a:solidFill>
                          <a:effectLst/>
                          <a:uLnTx/>
                          <a:uFillTx/>
                          <a:latin typeface="+mn-lt"/>
                          <a:ea typeface="+mn-ea"/>
                          <a:cs typeface="+mn-cs"/>
                        </a:rPr>
                        <a:t>
 You don't need any special occasion to bake cookies especially if they are almond cookies baked with SCS Butter. In this new post of Chef Siti Bakes with SCS Butter, Chef Siti Mastura shares a delicious recipe of almond cookies baked with SCS Butter. Plus she has also shared some important tips on which type of sugar to use when baking cakes or cookies. Read on to find out more.
#SCSButter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8613591"/>
                  </a:ext>
                </a:extLst>
              </a:tr>
            </a:tbl>
          </a:graphicData>
        </a:graphic>
      </p:graphicFrame>
      <p:sp>
        <p:nvSpPr>
          <p:cNvPr id="4" name="Text Placeholder 3">
            <a:extLst>
              <a:ext uri="{FF2B5EF4-FFF2-40B4-BE49-F238E27FC236}">
                <a16:creationId xmlns:a16="http://schemas.microsoft.com/office/drawing/2014/main" id="{AB1AE44F-12F2-49E5-A2B1-F904C1E1F30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0546635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AA021-4BD6-410A-A773-B4CD3A7963C1}"/>
              </a:ext>
            </a:extLst>
          </p:cNvPr>
          <p:cNvSpPr>
            <a:spLocks noGrp="1"/>
          </p:cNvSpPr>
          <p:nvPr>
            <p:ph type="title"/>
          </p:nvPr>
        </p:nvSpPr>
        <p:spPr/>
        <p:txBody>
          <a:bodyPr/>
          <a:lstStyle/>
          <a:p>
            <a:r>
              <a:rPr lang="en-US"/>
              <a:t>Facebook Own Posts Table | SCS Dairy MY - 15 of 18</a:t>
            </a:r>
          </a:p>
        </p:txBody>
      </p:sp>
      <p:graphicFrame>
        <p:nvGraphicFramePr>
          <p:cNvPr id="5" name="Table Placeholder 4">
            <a:extLst>
              <a:ext uri="{FF2B5EF4-FFF2-40B4-BE49-F238E27FC236}">
                <a16:creationId xmlns:a16="http://schemas.microsoft.com/office/drawing/2014/main" id="{CC402995-FED8-40D5-95C2-86C3074E430B}"/>
              </a:ext>
            </a:extLst>
          </p:cNvPr>
          <p:cNvGraphicFramePr>
            <a:graphicFrameLocks noGrp="1"/>
          </p:cNvGraphicFramePr>
          <p:nvPr>
            <p:ph type="tbl" sz="quarter" idx="13"/>
            <p:extLst>
              <p:ext uri="{D42A27DB-BD31-4B8C-83A1-F6EECF244321}">
                <p14:modId xmlns:p14="http://schemas.microsoft.com/office/powerpoint/2010/main" val="4126718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38793898"/>
                    </a:ext>
                  </a:extLst>
                </a:gridCol>
                <a:gridCol w="822960">
                  <a:extLst>
                    <a:ext uri="{9D8B030D-6E8A-4147-A177-3AD203B41FA5}">
                      <a16:colId xmlns:a16="http://schemas.microsoft.com/office/drawing/2014/main" val="2205144183"/>
                    </a:ext>
                  </a:extLst>
                </a:gridCol>
                <a:gridCol w="822960">
                  <a:extLst>
                    <a:ext uri="{9D8B030D-6E8A-4147-A177-3AD203B41FA5}">
                      <a16:colId xmlns:a16="http://schemas.microsoft.com/office/drawing/2014/main" val="2093327075"/>
                    </a:ext>
                  </a:extLst>
                </a:gridCol>
                <a:gridCol w="822960">
                  <a:extLst>
                    <a:ext uri="{9D8B030D-6E8A-4147-A177-3AD203B41FA5}">
                      <a16:colId xmlns:a16="http://schemas.microsoft.com/office/drawing/2014/main" val="3001177680"/>
                    </a:ext>
                  </a:extLst>
                </a:gridCol>
                <a:gridCol w="822960">
                  <a:extLst>
                    <a:ext uri="{9D8B030D-6E8A-4147-A177-3AD203B41FA5}">
                      <a16:colId xmlns:a16="http://schemas.microsoft.com/office/drawing/2014/main" val="3343713084"/>
                    </a:ext>
                  </a:extLst>
                </a:gridCol>
                <a:gridCol w="822960">
                  <a:extLst>
                    <a:ext uri="{9D8B030D-6E8A-4147-A177-3AD203B41FA5}">
                      <a16:colId xmlns:a16="http://schemas.microsoft.com/office/drawing/2014/main" val="3411516523"/>
                    </a:ext>
                  </a:extLst>
                </a:gridCol>
                <a:gridCol w="822960">
                  <a:extLst>
                    <a:ext uri="{9D8B030D-6E8A-4147-A177-3AD203B41FA5}">
                      <a16:colId xmlns:a16="http://schemas.microsoft.com/office/drawing/2014/main" val="624011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0408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- 2021-08-25 17:02:38</a:t>
                      </a:r>
                      <a:r>
                        <a:rPr kumimoji="0" lang="en-US" sz="1000" b="0" i="0" u="none" strike="noStrike" kern="1200" cap="none" spc="0" normalizeH="0" baseline="0" noProof="0">
                          <a:ln>
                            <a:noFill/>
                          </a:ln>
                          <a:solidFill>
                            <a:prstClr val="black"/>
                          </a:solidFill>
                          <a:effectLst/>
                          <a:uLnTx/>
                          <a:uFillTx/>
                          <a:latin typeface="+mn-lt"/>
                          <a:ea typeface="+mn-ea"/>
                          <a:cs typeface="+mn-cs"/>
                        </a:rPr>
                        <a:t>
 Medium heat is best to allow the butter to enhance the flavors and perfectly brown the food you’re cooking. High heat needs to be watched closely and may result in burned butter.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763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- 2021-08-06 00:01:01</a:t>
                      </a:r>
                      <a:r>
                        <a:rPr kumimoji="0" lang="en-US" sz="1000" b="0" i="0" u="none" strike="noStrike" kern="1200" cap="none" spc="0" normalizeH="0" baseline="0" noProof="0">
                          <a:ln>
                            <a:noFill/>
                          </a:ln>
                          <a:solidFill>
                            <a:prstClr val="black"/>
                          </a:solidFill>
                          <a:effectLst/>
                          <a:uLnTx/>
                          <a:uFillTx/>
                          <a:latin typeface="+mn-lt"/>
                          <a:ea typeface="+mn-ea"/>
                          <a:cs typeface="+mn-cs"/>
                        </a:rPr>
                        <a:t>
 🎉 It is time for SCS Lazada 8.8 Sale! Enjoy up to 24% OFF on all your favourite SCS products!🎉😱 
Also get FREE delivery when you purchase SCS products worth RM50 and above!
Do not miss this awesome opportunity to stock up on all the SCS products you love! 
Add to cart now and check out on 8.8! 👉 https://bit.ly/SCSMYLazada
Prices are valid on 8.8.2021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66416919"/>
                  </a:ext>
                </a:extLst>
              </a:tr>
            </a:tbl>
          </a:graphicData>
        </a:graphic>
      </p:graphicFrame>
      <p:sp>
        <p:nvSpPr>
          <p:cNvPr id="4" name="Text Placeholder 3">
            <a:extLst>
              <a:ext uri="{FF2B5EF4-FFF2-40B4-BE49-F238E27FC236}">
                <a16:creationId xmlns:a16="http://schemas.microsoft.com/office/drawing/2014/main" id="{BFA97B69-7BDB-4940-8F75-5270E16CC52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2069676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AFDB7-6A55-40A8-90A9-57888AB21C2E}"/>
              </a:ext>
            </a:extLst>
          </p:cNvPr>
          <p:cNvSpPr>
            <a:spLocks noGrp="1"/>
          </p:cNvSpPr>
          <p:nvPr>
            <p:ph type="title"/>
          </p:nvPr>
        </p:nvSpPr>
        <p:spPr/>
        <p:txBody>
          <a:bodyPr/>
          <a:lstStyle/>
          <a:p>
            <a:r>
              <a:rPr lang="en-US"/>
              <a:t>Facebook Own Posts Table | SCS Dairy MY - 16 of 18</a:t>
            </a:r>
          </a:p>
        </p:txBody>
      </p:sp>
      <p:graphicFrame>
        <p:nvGraphicFramePr>
          <p:cNvPr id="5" name="Table Placeholder 4">
            <a:extLst>
              <a:ext uri="{FF2B5EF4-FFF2-40B4-BE49-F238E27FC236}">
                <a16:creationId xmlns:a16="http://schemas.microsoft.com/office/drawing/2014/main" id="{905DC158-BAC9-471C-8D2E-29284C742C05}"/>
              </a:ext>
            </a:extLst>
          </p:cNvPr>
          <p:cNvGraphicFramePr>
            <a:graphicFrameLocks noGrp="1"/>
          </p:cNvGraphicFramePr>
          <p:nvPr>
            <p:ph type="tbl" sz="quarter" idx="13"/>
            <p:extLst>
              <p:ext uri="{D42A27DB-BD31-4B8C-83A1-F6EECF244321}">
                <p14:modId xmlns:p14="http://schemas.microsoft.com/office/powerpoint/2010/main" val="1636659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37002144"/>
                    </a:ext>
                  </a:extLst>
                </a:gridCol>
                <a:gridCol w="822960">
                  <a:extLst>
                    <a:ext uri="{9D8B030D-6E8A-4147-A177-3AD203B41FA5}">
                      <a16:colId xmlns:a16="http://schemas.microsoft.com/office/drawing/2014/main" val="3624582353"/>
                    </a:ext>
                  </a:extLst>
                </a:gridCol>
                <a:gridCol w="822960">
                  <a:extLst>
                    <a:ext uri="{9D8B030D-6E8A-4147-A177-3AD203B41FA5}">
                      <a16:colId xmlns:a16="http://schemas.microsoft.com/office/drawing/2014/main" val="3376164406"/>
                    </a:ext>
                  </a:extLst>
                </a:gridCol>
                <a:gridCol w="822960">
                  <a:extLst>
                    <a:ext uri="{9D8B030D-6E8A-4147-A177-3AD203B41FA5}">
                      <a16:colId xmlns:a16="http://schemas.microsoft.com/office/drawing/2014/main" val="1671003952"/>
                    </a:ext>
                  </a:extLst>
                </a:gridCol>
                <a:gridCol w="822960">
                  <a:extLst>
                    <a:ext uri="{9D8B030D-6E8A-4147-A177-3AD203B41FA5}">
                      <a16:colId xmlns:a16="http://schemas.microsoft.com/office/drawing/2014/main" val="330746656"/>
                    </a:ext>
                  </a:extLst>
                </a:gridCol>
                <a:gridCol w="822960">
                  <a:extLst>
                    <a:ext uri="{9D8B030D-6E8A-4147-A177-3AD203B41FA5}">
                      <a16:colId xmlns:a16="http://schemas.microsoft.com/office/drawing/2014/main" val="913600859"/>
                    </a:ext>
                  </a:extLst>
                </a:gridCol>
                <a:gridCol w="822960">
                  <a:extLst>
                    <a:ext uri="{9D8B030D-6E8A-4147-A177-3AD203B41FA5}">
                      <a16:colId xmlns:a16="http://schemas.microsoft.com/office/drawing/2014/main" val="2251814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2656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- 2021-08-09 17:06:47</a:t>
                      </a:r>
                      <a:r>
                        <a:rPr kumimoji="0" lang="en-US" sz="1000" b="0" i="0" u="none" strike="noStrike" kern="1200" cap="none" spc="0" normalizeH="0" baseline="0" noProof="0">
                          <a:ln>
                            <a:noFill/>
                          </a:ln>
                          <a:solidFill>
                            <a:prstClr val="black"/>
                          </a:solidFill>
                          <a:effectLst/>
                          <a:uLnTx/>
                          <a:uFillTx/>
                          <a:latin typeface="+mn-lt"/>
                          <a:ea typeface="+mn-ea"/>
                          <a:cs typeface="+mn-cs"/>
                        </a:rPr>
                        <a:t>
 “I love to use SCS butter when I bake shortbread. It gives the shortbread that delicious buttery flavour and makes every bite so satisfying!”
Sue Ann Chong - Avid Baker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710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- 2021-08-27 17:01:32</a:t>
                      </a:r>
                      <a:r>
                        <a:rPr kumimoji="0" lang="en-US" sz="1000" b="0" i="0" u="none" strike="noStrike" kern="1200" cap="none" spc="0" normalizeH="0" baseline="0" noProof="0">
                          <a:ln>
                            <a:noFill/>
                          </a:ln>
                          <a:solidFill>
                            <a:prstClr val="black"/>
                          </a:solidFill>
                          <a:effectLst/>
                          <a:uLnTx/>
                          <a:uFillTx/>
                          <a:latin typeface="+mn-lt"/>
                          <a:ea typeface="+mn-ea"/>
                          <a:cs typeface="+mn-cs"/>
                        </a:rPr>
                        <a:t>
 Did you know all SCS products are made with 100% grass fed cow’s milk?
The goodness of grass fed cow’s milk make our products natural, delicious and nutritious.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6613809"/>
                  </a:ext>
                </a:extLst>
              </a:tr>
            </a:tbl>
          </a:graphicData>
        </a:graphic>
      </p:graphicFrame>
      <p:sp>
        <p:nvSpPr>
          <p:cNvPr id="4" name="Text Placeholder 3">
            <a:extLst>
              <a:ext uri="{FF2B5EF4-FFF2-40B4-BE49-F238E27FC236}">
                <a16:creationId xmlns:a16="http://schemas.microsoft.com/office/drawing/2014/main" id="{39526872-164B-4023-B56C-652CA4BA557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711504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90652-DDFF-46AB-820C-473C609A55A4}"/>
              </a:ext>
            </a:extLst>
          </p:cNvPr>
          <p:cNvSpPr>
            <a:spLocks noGrp="1"/>
          </p:cNvSpPr>
          <p:nvPr>
            <p:ph type="title"/>
          </p:nvPr>
        </p:nvSpPr>
        <p:spPr/>
        <p:txBody>
          <a:bodyPr/>
          <a:lstStyle/>
          <a:p>
            <a:r>
              <a:rPr lang="en-US"/>
              <a:t>Facebook Own Posts Table | SCS Dairy MY - 17 of 18</a:t>
            </a:r>
          </a:p>
        </p:txBody>
      </p:sp>
      <p:graphicFrame>
        <p:nvGraphicFramePr>
          <p:cNvPr id="5" name="Table Placeholder 4">
            <a:extLst>
              <a:ext uri="{FF2B5EF4-FFF2-40B4-BE49-F238E27FC236}">
                <a16:creationId xmlns:a16="http://schemas.microsoft.com/office/drawing/2014/main" id="{9F4A434D-8E1D-4614-83E6-80B1DCEFA8AF}"/>
              </a:ext>
            </a:extLst>
          </p:cNvPr>
          <p:cNvGraphicFramePr>
            <a:graphicFrameLocks noGrp="1"/>
          </p:cNvGraphicFramePr>
          <p:nvPr>
            <p:ph type="tbl" sz="quarter" idx="13"/>
            <p:extLst>
              <p:ext uri="{D42A27DB-BD31-4B8C-83A1-F6EECF244321}">
                <p14:modId xmlns:p14="http://schemas.microsoft.com/office/powerpoint/2010/main" val="3694665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65346376"/>
                    </a:ext>
                  </a:extLst>
                </a:gridCol>
                <a:gridCol w="822960">
                  <a:extLst>
                    <a:ext uri="{9D8B030D-6E8A-4147-A177-3AD203B41FA5}">
                      <a16:colId xmlns:a16="http://schemas.microsoft.com/office/drawing/2014/main" val="3247630710"/>
                    </a:ext>
                  </a:extLst>
                </a:gridCol>
                <a:gridCol w="822960">
                  <a:extLst>
                    <a:ext uri="{9D8B030D-6E8A-4147-A177-3AD203B41FA5}">
                      <a16:colId xmlns:a16="http://schemas.microsoft.com/office/drawing/2014/main" val="667948570"/>
                    </a:ext>
                  </a:extLst>
                </a:gridCol>
                <a:gridCol w="822960">
                  <a:extLst>
                    <a:ext uri="{9D8B030D-6E8A-4147-A177-3AD203B41FA5}">
                      <a16:colId xmlns:a16="http://schemas.microsoft.com/office/drawing/2014/main" val="2749652138"/>
                    </a:ext>
                  </a:extLst>
                </a:gridCol>
                <a:gridCol w="822960">
                  <a:extLst>
                    <a:ext uri="{9D8B030D-6E8A-4147-A177-3AD203B41FA5}">
                      <a16:colId xmlns:a16="http://schemas.microsoft.com/office/drawing/2014/main" val="2355143792"/>
                    </a:ext>
                  </a:extLst>
                </a:gridCol>
                <a:gridCol w="822960">
                  <a:extLst>
                    <a:ext uri="{9D8B030D-6E8A-4147-A177-3AD203B41FA5}">
                      <a16:colId xmlns:a16="http://schemas.microsoft.com/office/drawing/2014/main" val="3042004542"/>
                    </a:ext>
                  </a:extLst>
                </a:gridCol>
                <a:gridCol w="822960">
                  <a:extLst>
                    <a:ext uri="{9D8B030D-6E8A-4147-A177-3AD203B41FA5}">
                      <a16:colId xmlns:a16="http://schemas.microsoft.com/office/drawing/2014/main" val="2760370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445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- 2021-08-31 14:06:00</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secret behind SCS Spreadable Butter’s creamy and rich texture? 
It is double churned which gives it that smooth, creamy texture and delicious buttery taste that you love! Made with grass fed cow’s milk which makes it 100% natural and enriched with vitamins A &amp; D, it is delicious and spreadable straight out of the refrigerator.
Chef Siti Mastura, SCS Brand Ambassador loves our spreadable butter and recommends it!
Which is your favourite? SCS Extra Virgin Olive Oil Spreadable Butter or SCS Salted Spreadable Butter? Tell us in the comments section below.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8659306"/>
                  </a:ext>
                </a:extLst>
              </a:tr>
            </a:tbl>
          </a:graphicData>
        </a:graphic>
      </p:graphicFrame>
      <p:sp>
        <p:nvSpPr>
          <p:cNvPr id="4" name="Text Placeholder 3">
            <a:extLst>
              <a:ext uri="{FF2B5EF4-FFF2-40B4-BE49-F238E27FC236}">
                <a16:creationId xmlns:a16="http://schemas.microsoft.com/office/drawing/2014/main" id="{1F2BBCC9-2EA0-4109-8CE2-F4768CD8CCF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750341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0396A-860E-485E-BE10-BCE51EA80DE3}"/>
              </a:ext>
            </a:extLst>
          </p:cNvPr>
          <p:cNvSpPr>
            <a:spLocks noGrp="1"/>
          </p:cNvSpPr>
          <p:nvPr>
            <p:ph type="title"/>
          </p:nvPr>
        </p:nvSpPr>
        <p:spPr/>
        <p:txBody>
          <a:bodyPr/>
          <a:lstStyle/>
          <a:p>
            <a:r>
              <a:rPr lang="en-US"/>
              <a:t>Facebook Own Posts Table | SCS Dairy MY - 18 of 18</a:t>
            </a:r>
          </a:p>
        </p:txBody>
      </p:sp>
      <p:graphicFrame>
        <p:nvGraphicFramePr>
          <p:cNvPr id="5" name="Table Placeholder 4">
            <a:extLst>
              <a:ext uri="{FF2B5EF4-FFF2-40B4-BE49-F238E27FC236}">
                <a16:creationId xmlns:a16="http://schemas.microsoft.com/office/drawing/2014/main" id="{B7C55D44-7F86-46B3-B344-F87523E7E751}"/>
              </a:ext>
            </a:extLst>
          </p:cNvPr>
          <p:cNvGraphicFramePr>
            <a:graphicFrameLocks noGrp="1"/>
          </p:cNvGraphicFramePr>
          <p:nvPr>
            <p:ph type="tbl" sz="quarter" idx="13"/>
            <p:extLst>
              <p:ext uri="{D42A27DB-BD31-4B8C-83A1-F6EECF244321}">
                <p14:modId xmlns:p14="http://schemas.microsoft.com/office/powerpoint/2010/main" val="368653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09970208"/>
                    </a:ext>
                  </a:extLst>
                </a:gridCol>
                <a:gridCol w="822960">
                  <a:extLst>
                    <a:ext uri="{9D8B030D-6E8A-4147-A177-3AD203B41FA5}">
                      <a16:colId xmlns:a16="http://schemas.microsoft.com/office/drawing/2014/main" val="2969487028"/>
                    </a:ext>
                  </a:extLst>
                </a:gridCol>
                <a:gridCol w="822960">
                  <a:extLst>
                    <a:ext uri="{9D8B030D-6E8A-4147-A177-3AD203B41FA5}">
                      <a16:colId xmlns:a16="http://schemas.microsoft.com/office/drawing/2014/main" val="1587909034"/>
                    </a:ext>
                  </a:extLst>
                </a:gridCol>
                <a:gridCol w="822960">
                  <a:extLst>
                    <a:ext uri="{9D8B030D-6E8A-4147-A177-3AD203B41FA5}">
                      <a16:colId xmlns:a16="http://schemas.microsoft.com/office/drawing/2014/main" val="2821421532"/>
                    </a:ext>
                  </a:extLst>
                </a:gridCol>
                <a:gridCol w="822960">
                  <a:extLst>
                    <a:ext uri="{9D8B030D-6E8A-4147-A177-3AD203B41FA5}">
                      <a16:colId xmlns:a16="http://schemas.microsoft.com/office/drawing/2014/main" val="794780823"/>
                    </a:ext>
                  </a:extLst>
                </a:gridCol>
                <a:gridCol w="822960">
                  <a:extLst>
                    <a:ext uri="{9D8B030D-6E8A-4147-A177-3AD203B41FA5}">
                      <a16:colId xmlns:a16="http://schemas.microsoft.com/office/drawing/2014/main" val="1419181044"/>
                    </a:ext>
                  </a:extLst>
                </a:gridCol>
                <a:gridCol w="822960">
                  <a:extLst>
                    <a:ext uri="{9D8B030D-6E8A-4147-A177-3AD203B41FA5}">
                      <a16:colId xmlns:a16="http://schemas.microsoft.com/office/drawing/2014/main" val="1897686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189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- 2021-08-19 14:05:18</a:t>
                      </a:r>
                      <a:r>
                        <a:rPr kumimoji="0" lang="en-US" sz="1000" b="0" i="0" u="none" strike="noStrike" kern="1200" cap="none" spc="0" normalizeH="0" baseline="0" noProof="0">
                          <a:ln>
                            <a:noFill/>
                          </a:ln>
                          <a:solidFill>
                            <a:prstClr val="black"/>
                          </a:solidFill>
                          <a:effectLst/>
                          <a:uLnTx/>
                          <a:uFillTx/>
                          <a:latin typeface="+mn-lt"/>
                          <a:ea typeface="+mn-ea"/>
                          <a:cs typeface="+mn-cs"/>
                        </a:rPr>
                        <a:t>
 “SCS butter is a trusted brand since my mom's generation and now passed down to me and my kids.”
Shirly Chew Masato - SCS Fan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0308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- 2021-08-20 16:57:28</a:t>
                      </a:r>
                      <a:r>
                        <a:rPr kumimoji="0" lang="en-US" sz="1000" b="0" i="0" u="none" strike="noStrike" kern="1200" cap="none" spc="0" normalizeH="0" baseline="0" noProof="0">
                          <a:ln>
                            <a:noFill/>
                          </a:ln>
                          <a:solidFill>
                            <a:prstClr val="black"/>
                          </a:solidFill>
                          <a:effectLst/>
                          <a:uLnTx/>
                          <a:uFillTx/>
                          <a:latin typeface="+mn-lt"/>
                          <a:ea typeface="+mn-ea"/>
                          <a:cs typeface="+mn-cs"/>
                        </a:rPr>
                        <a:t>
 If you still haven't taken part in this easy contest by Chef Siti Mastura now is your chance to do so! Who knows you might just win these exclusive Chef Siti Mastura signed SCS Measuring Cups! 
Contest ends on 31 August 2021 so hurry and join now! Follow the simple steps mentioned in Chef Siti Mastura's post below to 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51448363"/>
                  </a:ext>
                </a:extLst>
              </a:tr>
            </a:tbl>
          </a:graphicData>
        </a:graphic>
      </p:graphicFrame>
      <p:sp>
        <p:nvSpPr>
          <p:cNvPr id="4" name="Text Placeholder 3">
            <a:extLst>
              <a:ext uri="{FF2B5EF4-FFF2-40B4-BE49-F238E27FC236}">
                <a16:creationId xmlns:a16="http://schemas.microsoft.com/office/drawing/2014/main" id="{34E8B4C7-D781-453B-93D6-369CE8015C3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1126630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1290</Words>
  <Application>Microsoft Office PowerPoint</Application>
  <PresentationFormat>On-screen Show (4:3)</PresentationFormat>
  <Paragraphs>551</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Page Likes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18</vt:lpstr>
      <vt:lpstr>Facebook Own Posts Table | SCS Dairy MY - 2 of 18</vt:lpstr>
      <vt:lpstr>Facebook Own Posts Table | SCS Dairy MY - 3 of 18</vt:lpstr>
      <vt:lpstr>Facebook Own Posts Table | SCS Dairy MY - 4 of 18</vt:lpstr>
      <vt:lpstr>Facebook Own Posts Table | SCS Dairy MY - 5 of 18</vt:lpstr>
      <vt:lpstr>Facebook Own Posts Table | SCS Dairy MY - 6 of 18</vt:lpstr>
      <vt:lpstr>Facebook Own Posts Table | SCS Dairy MY - 7 of 18</vt:lpstr>
      <vt:lpstr>Facebook Own Posts Table | SCS Dairy MY - 8 of 18</vt:lpstr>
      <vt:lpstr>Facebook Own Posts Table | SCS Dairy MY - 9 of 18</vt:lpstr>
      <vt:lpstr>Facebook Own Posts Table | SCS Dairy MY - 10 of 18</vt:lpstr>
      <vt:lpstr>Facebook Own Posts Table | SCS Dairy MY - 11 of 18</vt:lpstr>
      <vt:lpstr>Facebook Own Posts Table | SCS Dairy MY - 12 of 18</vt:lpstr>
      <vt:lpstr>Facebook Own Posts Table | SCS Dairy MY - 13 of 18</vt:lpstr>
      <vt:lpstr>Facebook Own Posts Table | SCS Dairy MY - 14 of 18</vt:lpstr>
      <vt:lpstr>Facebook Own Posts Table | SCS Dairy MY - 15 of 18</vt:lpstr>
      <vt:lpstr>Facebook Own Posts Table | SCS Dairy MY - 16 of 18</vt:lpstr>
      <vt:lpstr>Facebook Own Posts Table | SCS Dairy MY - 17 of 18</vt:lpstr>
      <vt:lpstr>Facebook Own Posts Table | SCS Dairy MY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2021-09-01T08:35:13Z</dcterms:created>
  <dcterms:modified xsi:type="dcterms:W3CDTF">2021-09-01T08:36:01Z</dcterms:modified>
</cp:coreProperties>
</file>