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5D2D1-679E-469A-AA22-0C1F7C07B8AC}"/>
              </a:ext>
            </a:extLst>
          </p:cNvPr>
          <p:cNvSpPr>
            <a:spLocks noGrp="1"/>
          </p:cNvSpPr>
          <p:nvPr>
            <p:ph type="title"/>
          </p:nvPr>
        </p:nvSpPr>
        <p:spPr/>
        <p:txBody>
          <a:bodyPr/>
          <a:lstStyle/>
          <a:p>
            <a:r>
              <a:rPr lang="en-US"/>
              <a:t>Facebook FB - Own Posts Table w. Custom I-Rate (Insights) | SCS Dairy MY - 1 of 14</a:t>
            </a:r>
          </a:p>
        </p:txBody>
      </p:sp>
      <p:graphicFrame>
        <p:nvGraphicFramePr>
          <p:cNvPr id="5" name="Table Placeholder 4">
            <a:extLst>
              <a:ext uri="{FF2B5EF4-FFF2-40B4-BE49-F238E27FC236}">
                <a16:creationId xmlns:a16="http://schemas.microsoft.com/office/drawing/2014/main" id="{B4AE15C8-08EA-43A3-80A0-63C227E2D971}"/>
              </a:ext>
            </a:extLst>
          </p:cNvPr>
          <p:cNvGraphicFramePr>
            <a:graphicFrameLocks noGrp="1"/>
          </p:cNvGraphicFramePr>
          <p:nvPr>
            <p:ph type="tbl" sz="quarter" idx="13"/>
            <p:extLst>
              <p:ext uri="{D42A27DB-BD31-4B8C-83A1-F6EECF244321}">
                <p14:modId xmlns:p14="http://schemas.microsoft.com/office/powerpoint/2010/main" val="1605370192"/>
              </p:ext>
            </p:extLst>
          </p:nvPr>
        </p:nvGraphicFramePr>
        <p:xfrm>
          <a:off x="457200" y="1731963"/>
          <a:ext cx="7653528" cy="701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8855263"/>
                    </a:ext>
                  </a:extLst>
                </a:gridCol>
                <a:gridCol w="987552">
                  <a:extLst>
                    <a:ext uri="{9D8B030D-6E8A-4147-A177-3AD203B41FA5}">
                      <a16:colId xmlns:a16="http://schemas.microsoft.com/office/drawing/2014/main" val="2407163318"/>
                    </a:ext>
                  </a:extLst>
                </a:gridCol>
                <a:gridCol w="658368">
                  <a:extLst>
                    <a:ext uri="{9D8B030D-6E8A-4147-A177-3AD203B41FA5}">
                      <a16:colId xmlns:a16="http://schemas.microsoft.com/office/drawing/2014/main" val="1296610171"/>
                    </a:ext>
                  </a:extLst>
                </a:gridCol>
                <a:gridCol w="658368">
                  <a:extLst>
                    <a:ext uri="{9D8B030D-6E8A-4147-A177-3AD203B41FA5}">
                      <a16:colId xmlns:a16="http://schemas.microsoft.com/office/drawing/2014/main" val="4204436905"/>
                    </a:ext>
                  </a:extLst>
                </a:gridCol>
                <a:gridCol w="493776">
                  <a:extLst>
                    <a:ext uri="{9D8B030D-6E8A-4147-A177-3AD203B41FA5}">
                      <a16:colId xmlns:a16="http://schemas.microsoft.com/office/drawing/2014/main" val="350187714"/>
                    </a:ext>
                  </a:extLst>
                </a:gridCol>
                <a:gridCol w="493776">
                  <a:extLst>
                    <a:ext uri="{9D8B030D-6E8A-4147-A177-3AD203B41FA5}">
                      <a16:colId xmlns:a16="http://schemas.microsoft.com/office/drawing/2014/main" val="3469596036"/>
                    </a:ext>
                  </a:extLst>
                </a:gridCol>
                <a:gridCol w="411480">
                  <a:extLst>
                    <a:ext uri="{9D8B030D-6E8A-4147-A177-3AD203B41FA5}">
                      <a16:colId xmlns:a16="http://schemas.microsoft.com/office/drawing/2014/main" val="85391454"/>
                    </a:ext>
                  </a:extLst>
                </a:gridCol>
                <a:gridCol w="493776">
                  <a:extLst>
                    <a:ext uri="{9D8B030D-6E8A-4147-A177-3AD203B41FA5}">
                      <a16:colId xmlns:a16="http://schemas.microsoft.com/office/drawing/2014/main" val="1365359613"/>
                    </a:ext>
                  </a:extLst>
                </a:gridCol>
                <a:gridCol w="493776">
                  <a:extLst>
                    <a:ext uri="{9D8B030D-6E8A-4147-A177-3AD203B41FA5}">
                      <a16:colId xmlns:a16="http://schemas.microsoft.com/office/drawing/2014/main" val="1756538384"/>
                    </a:ext>
                  </a:extLst>
                </a:gridCol>
                <a:gridCol w="493776">
                  <a:extLst>
                    <a:ext uri="{9D8B030D-6E8A-4147-A177-3AD203B41FA5}">
                      <a16:colId xmlns:a16="http://schemas.microsoft.com/office/drawing/2014/main" val="1522286137"/>
                    </a:ext>
                  </a:extLst>
                </a:gridCol>
                <a:gridCol w="493776">
                  <a:extLst>
                    <a:ext uri="{9D8B030D-6E8A-4147-A177-3AD203B41FA5}">
                      <a16:colId xmlns:a16="http://schemas.microsoft.com/office/drawing/2014/main" val="1209961607"/>
                    </a:ext>
                  </a:extLst>
                </a:gridCol>
                <a:gridCol w="493776">
                  <a:extLst>
                    <a:ext uri="{9D8B030D-6E8A-4147-A177-3AD203B41FA5}">
                      <a16:colId xmlns:a16="http://schemas.microsoft.com/office/drawing/2014/main" val="134743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98192069"/>
                  </a:ext>
                </a:extLst>
              </a:tr>
            </a:tbl>
          </a:graphicData>
        </a:graphic>
      </p:graphicFrame>
      <p:sp>
        <p:nvSpPr>
          <p:cNvPr id="4" name="Text Placeholder 3">
            <a:extLst>
              <a:ext uri="{FF2B5EF4-FFF2-40B4-BE49-F238E27FC236}">
                <a16:creationId xmlns:a16="http://schemas.microsoft.com/office/drawing/2014/main" id="{2A9649BC-1E46-4EF9-BC42-540C10EEBC32}"/>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241850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6B4A-7605-4048-8DD6-606F9A35831F}"/>
              </a:ext>
            </a:extLst>
          </p:cNvPr>
          <p:cNvSpPr>
            <a:spLocks noGrp="1"/>
          </p:cNvSpPr>
          <p:nvPr>
            <p:ph type="title"/>
          </p:nvPr>
        </p:nvSpPr>
        <p:spPr/>
        <p:txBody>
          <a:bodyPr/>
          <a:lstStyle/>
          <a:p>
            <a:r>
              <a:rPr lang="en-US"/>
              <a:t>Facebook FB - Own Posts Table w. Custom I-Rate (Insights) | SCS Dairy MY - 2 of 14</a:t>
            </a:r>
          </a:p>
        </p:txBody>
      </p:sp>
      <p:graphicFrame>
        <p:nvGraphicFramePr>
          <p:cNvPr id="5" name="Table Placeholder 4">
            <a:extLst>
              <a:ext uri="{FF2B5EF4-FFF2-40B4-BE49-F238E27FC236}">
                <a16:creationId xmlns:a16="http://schemas.microsoft.com/office/drawing/2014/main" id="{6601185B-1573-480B-8018-A3D5430295EE}"/>
              </a:ext>
            </a:extLst>
          </p:cNvPr>
          <p:cNvGraphicFramePr>
            <a:graphicFrameLocks noGrp="1"/>
          </p:cNvGraphicFramePr>
          <p:nvPr>
            <p:ph type="tbl" sz="quarter" idx="13"/>
            <p:extLst>
              <p:ext uri="{D42A27DB-BD31-4B8C-83A1-F6EECF244321}">
                <p14:modId xmlns:p14="http://schemas.microsoft.com/office/powerpoint/2010/main" val="555364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71977562"/>
                    </a:ext>
                  </a:extLst>
                </a:gridCol>
                <a:gridCol w="987552">
                  <a:extLst>
                    <a:ext uri="{9D8B030D-6E8A-4147-A177-3AD203B41FA5}">
                      <a16:colId xmlns:a16="http://schemas.microsoft.com/office/drawing/2014/main" val="624469389"/>
                    </a:ext>
                  </a:extLst>
                </a:gridCol>
                <a:gridCol w="658368">
                  <a:extLst>
                    <a:ext uri="{9D8B030D-6E8A-4147-A177-3AD203B41FA5}">
                      <a16:colId xmlns:a16="http://schemas.microsoft.com/office/drawing/2014/main" val="3998777909"/>
                    </a:ext>
                  </a:extLst>
                </a:gridCol>
                <a:gridCol w="658368">
                  <a:extLst>
                    <a:ext uri="{9D8B030D-6E8A-4147-A177-3AD203B41FA5}">
                      <a16:colId xmlns:a16="http://schemas.microsoft.com/office/drawing/2014/main" val="3027155197"/>
                    </a:ext>
                  </a:extLst>
                </a:gridCol>
                <a:gridCol w="493776">
                  <a:extLst>
                    <a:ext uri="{9D8B030D-6E8A-4147-A177-3AD203B41FA5}">
                      <a16:colId xmlns:a16="http://schemas.microsoft.com/office/drawing/2014/main" val="1214580634"/>
                    </a:ext>
                  </a:extLst>
                </a:gridCol>
                <a:gridCol w="493776">
                  <a:extLst>
                    <a:ext uri="{9D8B030D-6E8A-4147-A177-3AD203B41FA5}">
                      <a16:colId xmlns:a16="http://schemas.microsoft.com/office/drawing/2014/main" val="1906744143"/>
                    </a:ext>
                  </a:extLst>
                </a:gridCol>
                <a:gridCol w="411480">
                  <a:extLst>
                    <a:ext uri="{9D8B030D-6E8A-4147-A177-3AD203B41FA5}">
                      <a16:colId xmlns:a16="http://schemas.microsoft.com/office/drawing/2014/main" val="4114829478"/>
                    </a:ext>
                  </a:extLst>
                </a:gridCol>
                <a:gridCol w="493776">
                  <a:extLst>
                    <a:ext uri="{9D8B030D-6E8A-4147-A177-3AD203B41FA5}">
                      <a16:colId xmlns:a16="http://schemas.microsoft.com/office/drawing/2014/main" val="2255444698"/>
                    </a:ext>
                  </a:extLst>
                </a:gridCol>
                <a:gridCol w="493776">
                  <a:extLst>
                    <a:ext uri="{9D8B030D-6E8A-4147-A177-3AD203B41FA5}">
                      <a16:colId xmlns:a16="http://schemas.microsoft.com/office/drawing/2014/main" val="969258058"/>
                    </a:ext>
                  </a:extLst>
                </a:gridCol>
                <a:gridCol w="493776">
                  <a:extLst>
                    <a:ext uri="{9D8B030D-6E8A-4147-A177-3AD203B41FA5}">
                      <a16:colId xmlns:a16="http://schemas.microsoft.com/office/drawing/2014/main" val="2700825299"/>
                    </a:ext>
                  </a:extLst>
                </a:gridCol>
                <a:gridCol w="493776">
                  <a:extLst>
                    <a:ext uri="{9D8B030D-6E8A-4147-A177-3AD203B41FA5}">
                      <a16:colId xmlns:a16="http://schemas.microsoft.com/office/drawing/2014/main" val="41948909"/>
                    </a:ext>
                  </a:extLst>
                </a:gridCol>
                <a:gridCol w="493776">
                  <a:extLst>
                    <a:ext uri="{9D8B030D-6E8A-4147-A177-3AD203B41FA5}">
                      <a16:colId xmlns:a16="http://schemas.microsoft.com/office/drawing/2014/main" val="107687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4248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- 2021-07-28 17:02:52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Yenjai Net
Koay Joo Bee
Avena Kam
Kindly send us a Facebook message with the following details mentioned below before 2nd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https://quintly-image-storage.s3.amazonaws.com/21f98fd4f102d597bb025988a0e4af7d/3254cd27924e1c8f86e1c5f06e3e8734.png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extLst>
                  <a:ext uri="{0D108BD9-81ED-4DB2-BD59-A6C34878D82A}">
                    <a16:rowId xmlns:a16="http://schemas.microsoft.com/office/drawing/2014/main" val="3092599542"/>
                  </a:ext>
                </a:extLst>
              </a:tr>
            </a:tbl>
          </a:graphicData>
        </a:graphic>
      </p:graphicFrame>
      <p:sp>
        <p:nvSpPr>
          <p:cNvPr id="4" name="Text Placeholder 3">
            <a:extLst>
              <a:ext uri="{FF2B5EF4-FFF2-40B4-BE49-F238E27FC236}">
                <a16:creationId xmlns:a16="http://schemas.microsoft.com/office/drawing/2014/main" id="{630147F2-7BF9-42B2-B0AD-7E07BFC97F5C}"/>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91058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883A-B932-4745-B434-884C16AD0358}"/>
              </a:ext>
            </a:extLst>
          </p:cNvPr>
          <p:cNvSpPr>
            <a:spLocks noGrp="1"/>
          </p:cNvSpPr>
          <p:nvPr>
            <p:ph type="title"/>
          </p:nvPr>
        </p:nvSpPr>
        <p:spPr/>
        <p:txBody>
          <a:bodyPr/>
          <a:lstStyle/>
          <a:p>
            <a:r>
              <a:rPr lang="en-US"/>
              <a:t>Facebook FB - Own Posts Table w. Custom I-Rate (Insights) | SCS Dairy MY - 3 of 14</a:t>
            </a:r>
          </a:p>
        </p:txBody>
      </p:sp>
      <p:graphicFrame>
        <p:nvGraphicFramePr>
          <p:cNvPr id="5" name="Table Placeholder 4">
            <a:extLst>
              <a:ext uri="{FF2B5EF4-FFF2-40B4-BE49-F238E27FC236}">
                <a16:creationId xmlns:a16="http://schemas.microsoft.com/office/drawing/2014/main" id="{91D385B3-0F98-4548-9A84-5C1A5F7843BF}"/>
              </a:ext>
            </a:extLst>
          </p:cNvPr>
          <p:cNvGraphicFramePr>
            <a:graphicFrameLocks noGrp="1"/>
          </p:cNvGraphicFramePr>
          <p:nvPr>
            <p:ph type="tbl" sz="quarter" idx="13"/>
            <p:extLst>
              <p:ext uri="{D42A27DB-BD31-4B8C-83A1-F6EECF244321}">
                <p14:modId xmlns:p14="http://schemas.microsoft.com/office/powerpoint/2010/main" val="163891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45662022"/>
                    </a:ext>
                  </a:extLst>
                </a:gridCol>
                <a:gridCol w="987552">
                  <a:extLst>
                    <a:ext uri="{9D8B030D-6E8A-4147-A177-3AD203B41FA5}">
                      <a16:colId xmlns:a16="http://schemas.microsoft.com/office/drawing/2014/main" val="4197382560"/>
                    </a:ext>
                  </a:extLst>
                </a:gridCol>
                <a:gridCol w="658368">
                  <a:extLst>
                    <a:ext uri="{9D8B030D-6E8A-4147-A177-3AD203B41FA5}">
                      <a16:colId xmlns:a16="http://schemas.microsoft.com/office/drawing/2014/main" val="1098982802"/>
                    </a:ext>
                  </a:extLst>
                </a:gridCol>
                <a:gridCol w="658368">
                  <a:extLst>
                    <a:ext uri="{9D8B030D-6E8A-4147-A177-3AD203B41FA5}">
                      <a16:colId xmlns:a16="http://schemas.microsoft.com/office/drawing/2014/main" val="2182101905"/>
                    </a:ext>
                  </a:extLst>
                </a:gridCol>
                <a:gridCol w="493776">
                  <a:extLst>
                    <a:ext uri="{9D8B030D-6E8A-4147-A177-3AD203B41FA5}">
                      <a16:colId xmlns:a16="http://schemas.microsoft.com/office/drawing/2014/main" val="626951804"/>
                    </a:ext>
                  </a:extLst>
                </a:gridCol>
                <a:gridCol w="493776">
                  <a:extLst>
                    <a:ext uri="{9D8B030D-6E8A-4147-A177-3AD203B41FA5}">
                      <a16:colId xmlns:a16="http://schemas.microsoft.com/office/drawing/2014/main" val="3751570646"/>
                    </a:ext>
                  </a:extLst>
                </a:gridCol>
                <a:gridCol w="411480">
                  <a:extLst>
                    <a:ext uri="{9D8B030D-6E8A-4147-A177-3AD203B41FA5}">
                      <a16:colId xmlns:a16="http://schemas.microsoft.com/office/drawing/2014/main" val="1100099475"/>
                    </a:ext>
                  </a:extLst>
                </a:gridCol>
                <a:gridCol w="493776">
                  <a:extLst>
                    <a:ext uri="{9D8B030D-6E8A-4147-A177-3AD203B41FA5}">
                      <a16:colId xmlns:a16="http://schemas.microsoft.com/office/drawing/2014/main" val="4139202181"/>
                    </a:ext>
                  </a:extLst>
                </a:gridCol>
                <a:gridCol w="493776">
                  <a:extLst>
                    <a:ext uri="{9D8B030D-6E8A-4147-A177-3AD203B41FA5}">
                      <a16:colId xmlns:a16="http://schemas.microsoft.com/office/drawing/2014/main" val="537383420"/>
                    </a:ext>
                  </a:extLst>
                </a:gridCol>
                <a:gridCol w="493776">
                  <a:extLst>
                    <a:ext uri="{9D8B030D-6E8A-4147-A177-3AD203B41FA5}">
                      <a16:colId xmlns:a16="http://schemas.microsoft.com/office/drawing/2014/main" val="2807526934"/>
                    </a:ext>
                  </a:extLst>
                </a:gridCol>
                <a:gridCol w="493776">
                  <a:extLst>
                    <a:ext uri="{9D8B030D-6E8A-4147-A177-3AD203B41FA5}">
                      <a16:colId xmlns:a16="http://schemas.microsoft.com/office/drawing/2014/main" val="3875772903"/>
                    </a:ext>
                  </a:extLst>
                </a:gridCol>
                <a:gridCol w="493776">
                  <a:extLst>
                    <a:ext uri="{9D8B030D-6E8A-4147-A177-3AD203B41FA5}">
                      <a16:colId xmlns:a16="http://schemas.microsoft.com/office/drawing/2014/main" val="317828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4709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- 2021-07-28 14:05:24</a:t>
                      </a:r>
                      <a:r>
                        <a:rPr kumimoji="0" lang="en-US" sz="1000" b="0" i="0" u="none" strike="noStrike" kern="1200" cap="none" spc="0" normalizeH="0" baseline="0" noProof="0">
                          <a:ln>
                            <a:noFill/>
                          </a:ln>
                          <a:solidFill>
                            <a:prstClr val="black"/>
                          </a:solidFill>
                          <a:effectLst/>
                          <a:uLnTx/>
                          <a:uFillTx/>
                          <a:latin typeface="+mn-lt"/>
                          <a:ea typeface="+mn-ea"/>
                          <a:cs typeface="+mn-cs"/>
                        </a:rPr>
                        <a:t>
 “SCS Butter has always been my first choice when I bake cakes, breads, tarts and cook. My most favourite food made with SCS Butter is definitely Madeira Cake. The aroma that fills my house when I bake with SCS butter, just makes people happy and everyone will come to the kitchen to check what I'm baking.”
Sasha Tan - Avid Home Baker
The love and appreciation of our fans is of utmost value and we are truly grateful to them for it! Thank you so much!
#SCSfans #premiumbutter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https://quintly-image-storage.s3.amazonaws.com/21f98fd4f102d597bb025988a0e4af7d/f5c4a72198a5cffa8d30d23f6bfb5d9c.png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393590431"/>
                  </a:ext>
                </a:extLst>
              </a:tr>
            </a:tbl>
          </a:graphicData>
        </a:graphic>
      </p:graphicFrame>
      <p:sp>
        <p:nvSpPr>
          <p:cNvPr id="4" name="Text Placeholder 3">
            <a:extLst>
              <a:ext uri="{FF2B5EF4-FFF2-40B4-BE49-F238E27FC236}">
                <a16:creationId xmlns:a16="http://schemas.microsoft.com/office/drawing/2014/main" id="{E456997C-1DB5-4D33-A71F-4E0D33446E21}"/>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818846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6906-364C-4932-8FA4-B4282CE53E0E}"/>
              </a:ext>
            </a:extLst>
          </p:cNvPr>
          <p:cNvSpPr>
            <a:spLocks noGrp="1"/>
          </p:cNvSpPr>
          <p:nvPr>
            <p:ph type="title"/>
          </p:nvPr>
        </p:nvSpPr>
        <p:spPr/>
        <p:txBody>
          <a:bodyPr/>
          <a:lstStyle/>
          <a:p>
            <a:r>
              <a:rPr lang="en-US"/>
              <a:t>Facebook FB - Own Posts Table w. Custom I-Rate (Insights) | SCS Dairy MY - 4 of 14</a:t>
            </a:r>
          </a:p>
        </p:txBody>
      </p:sp>
      <p:graphicFrame>
        <p:nvGraphicFramePr>
          <p:cNvPr id="5" name="Table Placeholder 4">
            <a:extLst>
              <a:ext uri="{FF2B5EF4-FFF2-40B4-BE49-F238E27FC236}">
                <a16:creationId xmlns:a16="http://schemas.microsoft.com/office/drawing/2014/main" id="{7A4259D8-A979-4EAD-A9C4-C9FE28055756}"/>
              </a:ext>
            </a:extLst>
          </p:cNvPr>
          <p:cNvGraphicFramePr>
            <a:graphicFrameLocks noGrp="1"/>
          </p:cNvGraphicFramePr>
          <p:nvPr>
            <p:ph type="tbl" sz="quarter" idx="13"/>
            <p:extLst>
              <p:ext uri="{D42A27DB-BD31-4B8C-83A1-F6EECF244321}">
                <p14:modId xmlns:p14="http://schemas.microsoft.com/office/powerpoint/2010/main" val="225529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98630068"/>
                    </a:ext>
                  </a:extLst>
                </a:gridCol>
                <a:gridCol w="987552">
                  <a:extLst>
                    <a:ext uri="{9D8B030D-6E8A-4147-A177-3AD203B41FA5}">
                      <a16:colId xmlns:a16="http://schemas.microsoft.com/office/drawing/2014/main" val="3742170783"/>
                    </a:ext>
                  </a:extLst>
                </a:gridCol>
                <a:gridCol w="658368">
                  <a:extLst>
                    <a:ext uri="{9D8B030D-6E8A-4147-A177-3AD203B41FA5}">
                      <a16:colId xmlns:a16="http://schemas.microsoft.com/office/drawing/2014/main" val="4194869282"/>
                    </a:ext>
                  </a:extLst>
                </a:gridCol>
                <a:gridCol w="658368">
                  <a:extLst>
                    <a:ext uri="{9D8B030D-6E8A-4147-A177-3AD203B41FA5}">
                      <a16:colId xmlns:a16="http://schemas.microsoft.com/office/drawing/2014/main" val="501860504"/>
                    </a:ext>
                  </a:extLst>
                </a:gridCol>
                <a:gridCol w="493776">
                  <a:extLst>
                    <a:ext uri="{9D8B030D-6E8A-4147-A177-3AD203B41FA5}">
                      <a16:colId xmlns:a16="http://schemas.microsoft.com/office/drawing/2014/main" val="3694490192"/>
                    </a:ext>
                  </a:extLst>
                </a:gridCol>
                <a:gridCol w="493776">
                  <a:extLst>
                    <a:ext uri="{9D8B030D-6E8A-4147-A177-3AD203B41FA5}">
                      <a16:colId xmlns:a16="http://schemas.microsoft.com/office/drawing/2014/main" val="4276270503"/>
                    </a:ext>
                  </a:extLst>
                </a:gridCol>
                <a:gridCol w="411480">
                  <a:extLst>
                    <a:ext uri="{9D8B030D-6E8A-4147-A177-3AD203B41FA5}">
                      <a16:colId xmlns:a16="http://schemas.microsoft.com/office/drawing/2014/main" val="1724236378"/>
                    </a:ext>
                  </a:extLst>
                </a:gridCol>
                <a:gridCol w="493776">
                  <a:extLst>
                    <a:ext uri="{9D8B030D-6E8A-4147-A177-3AD203B41FA5}">
                      <a16:colId xmlns:a16="http://schemas.microsoft.com/office/drawing/2014/main" val="3507893775"/>
                    </a:ext>
                  </a:extLst>
                </a:gridCol>
                <a:gridCol w="493776">
                  <a:extLst>
                    <a:ext uri="{9D8B030D-6E8A-4147-A177-3AD203B41FA5}">
                      <a16:colId xmlns:a16="http://schemas.microsoft.com/office/drawing/2014/main" val="3459792093"/>
                    </a:ext>
                  </a:extLst>
                </a:gridCol>
                <a:gridCol w="493776">
                  <a:extLst>
                    <a:ext uri="{9D8B030D-6E8A-4147-A177-3AD203B41FA5}">
                      <a16:colId xmlns:a16="http://schemas.microsoft.com/office/drawing/2014/main" val="2599449304"/>
                    </a:ext>
                  </a:extLst>
                </a:gridCol>
                <a:gridCol w="493776">
                  <a:extLst>
                    <a:ext uri="{9D8B030D-6E8A-4147-A177-3AD203B41FA5}">
                      <a16:colId xmlns:a16="http://schemas.microsoft.com/office/drawing/2014/main" val="1956915623"/>
                    </a:ext>
                  </a:extLst>
                </a:gridCol>
                <a:gridCol w="493776">
                  <a:extLst>
                    <a:ext uri="{9D8B030D-6E8A-4147-A177-3AD203B41FA5}">
                      <a16:colId xmlns:a16="http://schemas.microsoft.com/office/drawing/2014/main" val="823511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3055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- 2021-07-26 17:02:33</a:t>
                      </a:r>
                      <a:r>
                        <a:rPr kumimoji="0" lang="en-US" sz="1000" b="0" i="0" u="none" strike="noStrike" kern="1200" cap="none" spc="0" normalizeH="0" baseline="0" noProof="0">
                          <a:ln>
                            <a:noFill/>
                          </a:ln>
                          <a:solidFill>
                            <a:prstClr val="black"/>
                          </a:solidFill>
                          <a:effectLst/>
                          <a:uLnTx/>
                          <a:uFillTx/>
                          <a:latin typeface="+mn-lt"/>
                          <a:ea typeface="+mn-ea"/>
                          <a:cs typeface="+mn-cs"/>
                        </a:rPr>
                        <a:t>
 Can you tell which is the right piece? To take part in our mini contest: Tell us your answer in the comment section, Like SCS Dairy MY Facebook page, tag 5 friends, share this post. Who knows you might be one of our lucky winners to walk away with an O’Cuisine Square Roaster worth RM42.45 each!
3 winners will be selected only! 3 prizes to be won!
Contest ends on 27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https://quintly-image-storage.s3.amazonaws.com/21f98fd4f102d597bb025988a0e4af7d/7f253745b80856432a5149907f2cb9cb.jpg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extLst>
                  <a:ext uri="{0D108BD9-81ED-4DB2-BD59-A6C34878D82A}">
                    <a16:rowId xmlns:a16="http://schemas.microsoft.com/office/drawing/2014/main" val="1333853441"/>
                  </a:ext>
                </a:extLst>
              </a:tr>
            </a:tbl>
          </a:graphicData>
        </a:graphic>
      </p:graphicFrame>
      <p:sp>
        <p:nvSpPr>
          <p:cNvPr id="4" name="Text Placeholder 3">
            <a:extLst>
              <a:ext uri="{FF2B5EF4-FFF2-40B4-BE49-F238E27FC236}">
                <a16:creationId xmlns:a16="http://schemas.microsoft.com/office/drawing/2014/main" id="{1B1801A8-7B8B-4F2D-91AB-DA38993C5A9B}"/>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3194542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2DA1-3F30-423D-A3CD-E0D20B29519C}"/>
              </a:ext>
            </a:extLst>
          </p:cNvPr>
          <p:cNvSpPr>
            <a:spLocks noGrp="1"/>
          </p:cNvSpPr>
          <p:nvPr>
            <p:ph type="title"/>
          </p:nvPr>
        </p:nvSpPr>
        <p:spPr/>
        <p:txBody>
          <a:bodyPr/>
          <a:lstStyle/>
          <a:p>
            <a:r>
              <a:rPr lang="en-US"/>
              <a:t>Facebook FB - Own Posts Table w. Custom I-Rate (Insights) | SCS Dairy MY - 5 of 14</a:t>
            </a:r>
          </a:p>
        </p:txBody>
      </p:sp>
      <p:graphicFrame>
        <p:nvGraphicFramePr>
          <p:cNvPr id="5" name="Table Placeholder 4">
            <a:extLst>
              <a:ext uri="{FF2B5EF4-FFF2-40B4-BE49-F238E27FC236}">
                <a16:creationId xmlns:a16="http://schemas.microsoft.com/office/drawing/2014/main" id="{D3F0AD89-21D4-4058-BEB9-169D9B87A849}"/>
              </a:ext>
            </a:extLst>
          </p:cNvPr>
          <p:cNvGraphicFramePr>
            <a:graphicFrameLocks noGrp="1"/>
          </p:cNvGraphicFramePr>
          <p:nvPr>
            <p:ph type="tbl" sz="quarter" idx="13"/>
            <p:extLst>
              <p:ext uri="{D42A27DB-BD31-4B8C-83A1-F6EECF244321}">
                <p14:modId xmlns:p14="http://schemas.microsoft.com/office/powerpoint/2010/main" val="31060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6342248"/>
                    </a:ext>
                  </a:extLst>
                </a:gridCol>
                <a:gridCol w="987552">
                  <a:extLst>
                    <a:ext uri="{9D8B030D-6E8A-4147-A177-3AD203B41FA5}">
                      <a16:colId xmlns:a16="http://schemas.microsoft.com/office/drawing/2014/main" val="1751931039"/>
                    </a:ext>
                  </a:extLst>
                </a:gridCol>
                <a:gridCol w="658368">
                  <a:extLst>
                    <a:ext uri="{9D8B030D-6E8A-4147-A177-3AD203B41FA5}">
                      <a16:colId xmlns:a16="http://schemas.microsoft.com/office/drawing/2014/main" val="956389284"/>
                    </a:ext>
                  </a:extLst>
                </a:gridCol>
                <a:gridCol w="658368">
                  <a:extLst>
                    <a:ext uri="{9D8B030D-6E8A-4147-A177-3AD203B41FA5}">
                      <a16:colId xmlns:a16="http://schemas.microsoft.com/office/drawing/2014/main" val="756010876"/>
                    </a:ext>
                  </a:extLst>
                </a:gridCol>
                <a:gridCol w="493776">
                  <a:extLst>
                    <a:ext uri="{9D8B030D-6E8A-4147-A177-3AD203B41FA5}">
                      <a16:colId xmlns:a16="http://schemas.microsoft.com/office/drawing/2014/main" val="2507444826"/>
                    </a:ext>
                  </a:extLst>
                </a:gridCol>
                <a:gridCol w="493776">
                  <a:extLst>
                    <a:ext uri="{9D8B030D-6E8A-4147-A177-3AD203B41FA5}">
                      <a16:colId xmlns:a16="http://schemas.microsoft.com/office/drawing/2014/main" val="3734909057"/>
                    </a:ext>
                  </a:extLst>
                </a:gridCol>
                <a:gridCol w="411480">
                  <a:extLst>
                    <a:ext uri="{9D8B030D-6E8A-4147-A177-3AD203B41FA5}">
                      <a16:colId xmlns:a16="http://schemas.microsoft.com/office/drawing/2014/main" val="600918215"/>
                    </a:ext>
                  </a:extLst>
                </a:gridCol>
                <a:gridCol w="493776">
                  <a:extLst>
                    <a:ext uri="{9D8B030D-6E8A-4147-A177-3AD203B41FA5}">
                      <a16:colId xmlns:a16="http://schemas.microsoft.com/office/drawing/2014/main" val="2152272549"/>
                    </a:ext>
                  </a:extLst>
                </a:gridCol>
                <a:gridCol w="493776">
                  <a:extLst>
                    <a:ext uri="{9D8B030D-6E8A-4147-A177-3AD203B41FA5}">
                      <a16:colId xmlns:a16="http://schemas.microsoft.com/office/drawing/2014/main" val="2038970096"/>
                    </a:ext>
                  </a:extLst>
                </a:gridCol>
                <a:gridCol w="493776">
                  <a:extLst>
                    <a:ext uri="{9D8B030D-6E8A-4147-A177-3AD203B41FA5}">
                      <a16:colId xmlns:a16="http://schemas.microsoft.com/office/drawing/2014/main" val="2195709117"/>
                    </a:ext>
                  </a:extLst>
                </a:gridCol>
                <a:gridCol w="493776">
                  <a:extLst>
                    <a:ext uri="{9D8B030D-6E8A-4147-A177-3AD203B41FA5}">
                      <a16:colId xmlns:a16="http://schemas.microsoft.com/office/drawing/2014/main" val="1816947159"/>
                    </a:ext>
                  </a:extLst>
                </a:gridCol>
                <a:gridCol w="493776">
                  <a:extLst>
                    <a:ext uri="{9D8B030D-6E8A-4147-A177-3AD203B41FA5}">
                      <a16:colId xmlns:a16="http://schemas.microsoft.com/office/drawing/2014/main" val="301669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6053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- 2021-07-25 16:02:02</a:t>
                      </a:r>
                      <a:r>
                        <a:rPr kumimoji="0" lang="en-US" sz="1000" b="0" i="0" u="none" strike="noStrike" kern="1200" cap="none" spc="0" normalizeH="0" baseline="0" noProof="0">
                          <a:ln>
                            <a:noFill/>
                          </a:ln>
                          <a:solidFill>
                            <a:prstClr val="black"/>
                          </a:solidFill>
                          <a:effectLst/>
                          <a:uLnTx/>
                          <a:uFillTx/>
                          <a:latin typeface="+mn-lt"/>
                          <a:ea typeface="+mn-ea"/>
                          <a:cs typeface="+mn-cs"/>
                        </a:rPr>
                        <a:t>
 Made with 100% natural butter, SCS Spreadable Butter is convenience and versatility in a tub.
With its soft, smooth, creamy texture and irresistible taste and aroma, you can spread it on your toast straight out of the refrigerator or use it to enhance the flavour of your everyday recipes.
Available on Lazada and supermarkets near you. Shop now!
#SCSButter #ButterIsBetter #premiumbutter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https://quintly-image-storage.s3.amazonaws.com/21f98fd4f102d597bb025988a0e4af7d/3e5306814771680cad1638012b576c89.jpg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3583869381"/>
                  </a:ext>
                </a:extLst>
              </a:tr>
            </a:tbl>
          </a:graphicData>
        </a:graphic>
      </p:graphicFrame>
      <p:sp>
        <p:nvSpPr>
          <p:cNvPr id="4" name="Text Placeholder 3">
            <a:extLst>
              <a:ext uri="{FF2B5EF4-FFF2-40B4-BE49-F238E27FC236}">
                <a16:creationId xmlns:a16="http://schemas.microsoft.com/office/drawing/2014/main" id="{0BFECF82-109A-41E9-9A63-675C1BF6095D}"/>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973942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C6578-F7C6-40ED-8C48-13B20456CB18}"/>
              </a:ext>
            </a:extLst>
          </p:cNvPr>
          <p:cNvSpPr>
            <a:spLocks noGrp="1"/>
          </p:cNvSpPr>
          <p:nvPr>
            <p:ph type="title"/>
          </p:nvPr>
        </p:nvSpPr>
        <p:spPr/>
        <p:txBody>
          <a:bodyPr/>
          <a:lstStyle/>
          <a:p>
            <a:r>
              <a:rPr lang="en-US"/>
              <a:t>Facebook FB - Own Posts Table w. Custom I-Rate (Insights) | SCS Dairy MY - 6 of 14</a:t>
            </a:r>
          </a:p>
        </p:txBody>
      </p:sp>
      <p:graphicFrame>
        <p:nvGraphicFramePr>
          <p:cNvPr id="5" name="Table Placeholder 4">
            <a:extLst>
              <a:ext uri="{FF2B5EF4-FFF2-40B4-BE49-F238E27FC236}">
                <a16:creationId xmlns:a16="http://schemas.microsoft.com/office/drawing/2014/main" id="{47E17AAA-AC73-4390-A281-C3074F7CBE20}"/>
              </a:ext>
            </a:extLst>
          </p:cNvPr>
          <p:cNvGraphicFramePr>
            <a:graphicFrameLocks noGrp="1"/>
          </p:cNvGraphicFramePr>
          <p:nvPr>
            <p:ph type="tbl" sz="quarter" idx="13"/>
            <p:extLst>
              <p:ext uri="{D42A27DB-BD31-4B8C-83A1-F6EECF244321}">
                <p14:modId xmlns:p14="http://schemas.microsoft.com/office/powerpoint/2010/main" val="3498716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9321940"/>
                    </a:ext>
                  </a:extLst>
                </a:gridCol>
                <a:gridCol w="987552">
                  <a:extLst>
                    <a:ext uri="{9D8B030D-6E8A-4147-A177-3AD203B41FA5}">
                      <a16:colId xmlns:a16="http://schemas.microsoft.com/office/drawing/2014/main" val="1571086241"/>
                    </a:ext>
                  </a:extLst>
                </a:gridCol>
                <a:gridCol w="658368">
                  <a:extLst>
                    <a:ext uri="{9D8B030D-6E8A-4147-A177-3AD203B41FA5}">
                      <a16:colId xmlns:a16="http://schemas.microsoft.com/office/drawing/2014/main" val="3534239356"/>
                    </a:ext>
                  </a:extLst>
                </a:gridCol>
                <a:gridCol w="658368">
                  <a:extLst>
                    <a:ext uri="{9D8B030D-6E8A-4147-A177-3AD203B41FA5}">
                      <a16:colId xmlns:a16="http://schemas.microsoft.com/office/drawing/2014/main" val="1985635099"/>
                    </a:ext>
                  </a:extLst>
                </a:gridCol>
                <a:gridCol w="493776">
                  <a:extLst>
                    <a:ext uri="{9D8B030D-6E8A-4147-A177-3AD203B41FA5}">
                      <a16:colId xmlns:a16="http://schemas.microsoft.com/office/drawing/2014/main" val="3115623045"/>
                    </a:ext>
                  </a:extLst>
                </a:gridCol>
                <a:gridCol w="493776">
                  <a:extLst>
                    <a:ext uri="{9D8B030D-6E8A-4147-A177-3AD203B41FA5}">
                      <a16:colId xmlns:a16="http://schemas.microsoft.com/office/drawing/2014/main" val="3786639603"/>
                    </a:ext>
                  </a:extLst>
                </a:gridCol>
                <a:gridCol w="411480">
                  <a:extLst>
                    <a:ext uri="{9D8B030D-6E8A-4147-A177-3AD203B41FA5}">
                      <a16:colId xmlns:a16="http://schemas.microsoft.com/office/drawing/2014/main" val="3491765921"/>
                    </a:ext>
                  </a:extLst>
                </a:gridCol>
                <a:gridCol w="493776">
                  <a:extLst>
                    <a:ext uri="{9D8B030D-6E8A-4147-A177-3AD203B41FA5}">
                      <a16:colId xmlns:a16="http://schemas.microsoft.com/office/drawing/2014/main" val="1208379152"/>
                    </a:ext>
                  </a:extLst>
                </a:gridCol>
                <a:gridCol w="493776">
                  <a:extLst>
                    <a:ext uri="{9D8B030D-6E8A-4147-A177-3AD203B41FA5}">
                      <a16:colId xmlns:a16="http://schemas.microsoft.com/office/drawing/2014/main" val="808810487"/>
                    </a:ext>
                  </a:extLst>
                </a:gridCol>
                <a:gridCol w="493776">
                  <a:extLst>
                    <a:ext uri="{9D8B030D-6E8A-4147-A177-3AD203B41FA5}">
                      <a16:colId xmlns:a16="http://schemas.microsoft.com/office/drawing/2014/main" val="1489773183"/>
                    </a:ext>
                  </a:extLst>
                </a:gridCol>
                <a:gridCol w="493776">
                  <a:extLst>
                    <a:ext uri="{9D8B030D-6E8A-4147-A177-3AD203B41FA5}">
                      <a16:colId xmlns:a16="http://schemas.microsoft.com/office/drawing/2014/main" val="976672908"/>
                    </a:ext>
                  </a:extLst>
                </a:gridCol>
                <a:gridCol w="493776">
                  <a:extLst>
                    <a:ext uri="{9D8B030D-6E8A-4147-A177-3AD203B41FA5}">
                      <a16:colId xmlns:a16="http://schemas.microsoft.com/office/drawing/2014/main" val="294202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8451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- 2021-07-24 16:16:51</a:t>
                      </a:r>
                      <a:r>
                        <a:rPr kumimoji="0" lang="en-US" sz="1000" b="0" i="0" u="none" strike="noStrike" kern="1200" cap="none" spc="0" normalizeH="0" baseline="0" noProof="0">
                          <a:ln>
                            <a:noFill/>
                          </a:ln>
                          <a:solidFill>
                            <a:prstClr val="black"/>
                          </a:solidFill>
                          <a:effectLst/>
                          <a:uLnTx/>
                          <a:uFillTx/>
                          <a:latin typeface="+mn-lt"/>
                          <a:ea typeface="+mn-ea"/>
                          <a:cs typeface="+mn-cs"/>
                        </a:rPr>
                        <a:t>
 Sugar gives all desserts the sweet and delicious taste we all love and it is a very important ingredient when it comes to baking. It is responsible for a lot of essential functions in cakes, cookies and other baked goods. In this post Chef Siti Mastura has discussed the importance of sugar and the different types of sugars available in the market. Read this informative post and learn all about sugar.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https://quintly-image-storage.s3.amazonaws.com/21f98fd4f102d597bb025988a0e4af7d/1a99a72c6c049f37e289b42a3eaffb18.jpg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2496496744"/>
                  </a:ext>
                </a:extLst>
              </a:tr>
            </a:tbl>
          </a:graphicData>
        </a:graphic>
      </p:graphicFrame>
      <p:sp>
        <p:nvSpPr>
          <p:cNvPr id="4" name="Text Placeholder 3">
            <a:extLst>
              <a:ext uri="{FF2B5EF4-FFF2-40B4-BE49-F238E27FC236}">
                <a16:creationId xmlns:a16="http://schemas.microsoft.com/office/drawing/2014/main" id="{AEBEC3F1-0BC5-456D-82DA-C509B5045BD6}"/>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967470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F9987-17BE-4C0D-844E-21F4D6AFBE40}"/>
              </a:ext>
            </a:extLst>
          </p:cNvPr>
          <p:cNvSpPr>
            <a:spLocks noGrp="1"/>
          </p:cNvSpPr>
          <p:nvPr>
            <p:ph type="title"/>
          </p:nvPr>
        </p:nvSpPr>
        <p:spPr/>
        <p:txBody>
          <a:bodyPr/>
          <a:lstStyle/>
          <a:p>
            <a:r>
              <a:rPr lang="en-US"/>
              <a:t>Facebook FB - Own Posts Table w. Custom I-Rate (Insights) | SCS Dairy MY - 7 of 14</a:t>
            </a:r>
          </a:p>
        </p:txBody>
      </p:sp>
      <p:graphicFrame>
        <p:nvGraphicFramePr>
          <p:cNvPr id="5" name="Table Placeholder 4">
            <a:extLst>
              <a:ext uri="{FF2B5EF4-FFF2-40B4-BE49-F238E27FC236}">
                <a16:creationId xmlns:a16="http://schemas.microsoft.com/office/drawing/2014/main" id="{33833F2A-E5F6-4AE4-A64F-BEDCFE62D8FD}"/>
              </a:ext>
            </a:extLst>
          </p:cNvPr>
          <p:cNvGraphicFramePr>
            <a:graphicFrameLocks noGrp="1"/>
          </p:cNvGraphicFramePr>
          <p:nvPr>
            <p:ph type="tbl" sz="quarter" idx="13"/>
            <p:extLst>
              <p:ext uri="{D42A27DB-BD31-4B8C-83A1-F6EECF244321}">
                <p14:modId xmlns:p14="http://schemas.microsoft.com/office/powerpoint/2010/main" val="306286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61671118"/>
                    </a:ext>
                  </a:extLst>
                </a:gridCol>
                <a:gridCol w="987552">
                  <a:extLst>
                    <a:ext uri="{9D8B030D-6E8A-4147-A177-3AD203B41FA5}">
                      <a16:colId xmlns:a16="http://schemas.microsoft.com/office/drawing/2014/main" val="852710089"/>
                    </a:ext>
                  </a:extLst>
                </a:gridCol>
                <a:gridCol w="658368">
                  <a:extLst>
                    <a:ext uri="{9D8B030D-6E8A-4147-A177-3AD203B41FA5}">
                      <a16:colId xmlns:a16="http://schemas.microsoft.com/office/drawing/2014/main" val="1202297822"/>
                    </a:ext>
                  </a:extLst>
                </a:gridCol>
                <a:gridCol w="658368">
                  <a:extLst>
                    <a:ext uri="{9D8B030D-6E8A-4147-A177-3AD203B41FA5}">
                      <a16:colId xmlns:a16="http://schemas.microsoft.com/office/drawing/2014/main" val="4199657880"/>
                    </a:ext>
                  </a:extLst>
                </a:gridCol>
                <a:gridCol w="493776">
                  <a:extLst>
                    <a:ext uri="{9D8B030D-6E8A-4147-A177-3AD203B41FA5}">
                      <a16:colId xmlns:a16="http://schemas.microsoft.com/office/drawing/2014/main" val="3411353368"/>
                    </a:ext>
                  </a:extLst>
                </a:gridCol>
                <a:gridCol w="493776">
                  <a:extLst>
                    <a:ext uri="{9D8B030D-6E8A-4147-A177-3AD203B41FA5}">
                      <a16:colId xmlns:a16="http://schemas.microsoft.com/office/drawing/2014/main" val="2362744163"/>
                    </a:ext>
                  </a:extLst>
                </a:gridCol>
                <a:gridCol w="411480">
                  <a:extLst>
                    <a:ext uri="{9D8B030D-6E8A-4147-A177-3AD203B41FA5}">
                      <a16:colId xmlns:a16="http://schemas.microsoft.com/office/drawing/2014/main" val="3053091302"/>
                    </a:ext>
                  </a:extLst>
                </a:gridCol>
                <a:gridCol w="493776">
                  <a:extLst>
                    <a:ext uri="{9D8B030D-6E8A-4147-A177-3AD203B41FA5}">
                      <a16:colId xmlns:a16="http://schemas.microsoft.com/office/drawing/2014/main" val="66303029"/>
                    </a:ext>
                  </a:extLst>
                </a:gridCol>
                <a:gridCol w="493776">
                  <a:extLst>
                    <a:ext uri="{9D8B030D-6E8A-4147-A177-3AD203B41FA5}">
                      <a16:colId xmlns:a16="http://schemas.microsoft.com/office/drawing/2014/main" val="1414522899"/>
                    </a:ext>
                  </a:extLst>
                </a:gridCol>
                <a:gridCol w="493776">
                  <a:extLst>
                    <a:ext uri="{9D8B030D-6E8A-4147-A177-3AD203B41FA5}">
                      <a16:colId xmlns:a16="http://schemas.microsoft.com/office/drawing/2014/main" val="2207337365"/>
                    </a:ext>
                  </a:extLst>
                </a:gridCol>
                <a:gridCol w="493776">
                  <a:extLst>
                    <a:ext uri="{9D8B030D-6E8A-4147-A177-3AD203B41FA5}">
                      <a16:colId xmlns:a16="http://schemas.microsoft.com/office/drawing/2014/main" val="2537409463"/>
                    </a:ext>
                  </a:extLst>
                </a:gridCol>
                <a:gridCol w="493776">
                  <a:extLst>
                    <a:ext uri="{9D8B030D-6E8A-4147-A177-3AD203B41FA5}">
                      <a16:colId xmlns:a16="http://schemas.microsoft.com/office/drawing/2014/main" val="317041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3523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- 2021-07-24 12:04:30</a:t>
                      </a:r>
                      <a:r>
                        <a:rPr kumimoji="0" lang="en-US" sz="1000" b="0" i="0" u="none" strike="noStrike" kern="1200" cap="none" spc="0" normalizeH="0" baseline="0" noProof="0">
                          <a:ln>
                            <a:noFill/>
                          </a:ln>
                          <a:solidFill>
                            <a:prstClr val="black"/>
                          </a:solidFill>
                          <a:effectLst/>
                          <a:uLnTx/>
                          <a:uFillTx/>
                          <a:latin typeface="+mn-lt"/>
                          <a:ea typeface="+mn-ea"/>
                          <a:cs typeface="+mn-cs"/>
                        </a:rPr>
                        <a:t>
 Take note of this useful tip by Chef Siti Mastura and bake a perfect cake every time.
“Cakes with too much fruit or butter cannot be “knocked” before baking. But for light cakes such as rolls, 'sponge' cakes, you must knock the cake tray before baking.”
- Chef Siti Mastura
#SCSbutter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https://quintly-image-storage.s3.amazonaws.com/21f98fd4f102d597bb025988a0e4af7d/e1d849e41f8f05a5e051d89375179983.jpg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586302137"/>
                  </a:ext>
                </a:extLst>
              </a:tr>
            </a:tbl>
          </a:graphicData>
        </a:graphic>
      </p:graphicFrame>
      <p:sp>
        <p:nvSpPr>
          <p:cNvPr id="4" name="Text Placeholder 3">
            <a:extLst>
              <a:ext uri="{FF2B5EF4-FFF2-40B4-BE49-F238E27FC236}">
                <a16:creationId xmlns:a16="http://schemas.microsoft.com/office/drawing/2014/main" id="{34517316-F192-441D-99F5-689927A3FE3D}"/>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181670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D1373-46FB-4BCF-928C-E7EF5CA1218F}"/>
              </a:ext>
            </a:extLst>
          </p:cNvPr>
          <p:cNvSpPr>
            <a:spLocks noGrp="1"/>
          </p:cNvSpPr>
          <p:nvPr>
            <p:ph type="title"/>
          </p:nvPr>
        </p:nvSpPr>
        <p:spPr/>
        <p:txBody>
          <a:bodyPr/>
          <a:lstStyle/>
          <a:p>
            <a:r>
              <a:rPr lang="en-US"/>
              <a:t>Facebook FB - Own Posts Table w. Custom I-Rate (Insights) | SCS Dairy MY - 8 of 14</a:t>
            </a:r>
          </a:p>
        </p:txBody>
      </p:sp>
      <p:graphicFrame>
        <p:nvGraphicFramePr>
          <p:cNvPr id="5" name="Table Placeholder 4">
            <a:extLst>
              <a:ext uri="{FF2B5EF4-FFF2-40B4-BE49-F238E27FC236}">
                <a16:creationId xmlns:a16="http://schemas.microsoft.com/office/drawing/2014/main" id="{AFF789C4-352C-4F1E-B6D1-DB9FBEF38847}"/>
              </a:ext>
            </a:extLst>
          </p:cNvPr>
          <p:cNvGraphicFramePr>
            <a:graphicFrameLocks noGrp="1"/>
          </p:cNvGraphicFramePr>
          <p:nvPr>
            <p:ph type="tbl" sz="quarter" idx="13"/>
            <p:extLst>
              <p:ext uri="{D42A27DB-BD31-4B8C-83A1-F6EECF244321}">
                <p14:modId xmlns:p14="http://schemas.microsoft.com/office/powerpoint/2010/main" val="326480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64889378"/>
                    </a:ext>
                  </a:extLst>
                </a:gridCol>
                <a:gridCol w="987552">
                  <a:extLst>
                    <a:ext uri="{9D8B030D-6E8A-4147-A177-3AD203B41FA5}">
                      <a16:colId xmlns:a16="http://schemas.microsoft.com/office/drawing/2014/main" val="1844335865"/>
                    </a:ext>
                  </a:extLst>
                </a:gridCol>
                <a:gridCol w="658368">
                  <a:extLst>
                    <a:ext uri="{9D8B030D-6E8A-4147-A177-3AD203B41FA5}">
                      <a16:colId xmlns:a16="http://schemas.microsoft.com/office/drawing/2014/main" val="1969067189"/>
                    </a:ext>
                  </a:extLst>
                </a:gridCol>
                <a:gridCol w="658368">
                  <a:extLst>
                    <a:ext uri="{9D8B030D-6E8A-4147-A177-3AD203B41FA5}">
                      <a16:colId xmlns:a16="http://schemas.microsoft.com/office/drawing/2014/main" val="770764399"/>
                    </a:ext>
                  </a:extLst>
                </a:gridCol>
                <a:gridCol w="493776">
                  <a:extLst>
                    <a:ext uri="{9D8B030D-6E8A-4147-A177-3AD203B41FA5}">
                      <a16:colId xmlns:a16="http://schemas.microsoft.com/office/drawing/2014/main" val="2359018687"/>
                    </a:ext>
                  </a:extLst>
                </a:gridCol>
                <a:gridCol w="493776">
                  <a:extLst>
                    <a:ext uri="{9D8B030D-6E8A-4147-A177-3AD203B41FA5}">
                      <a16:colId xmlns:a16="http://schemas.microsoft.com/office/drawing/2014/main" val="869312689"/>
                    </a:ext>
                  </a:extLst>
                </a:gridCol>
                <a:gridCol w="411480">
                  <a:extLst>
                    <a:ext uri="{9D8B030D-6E8A-4147-A177-3AD203B41FA5}">
                      <a16:colId xmlns:a16="http://schemas.microsoft.com/office/drawing/2014/main" val="91746629"/>
                    </a:ext>
                  </a:extLst>
                </a:gridCol>
                <a:gridCol w="493776">
                  <a:extLst>
                    <a:ext uri="{9D8B030D-6E8A-4147-A177-3AD203B41FA5}">
                      <a16:colId xmlns:a16="http://schemas.microsoft.com/office/drawing/2014/main" val="2095177310"/>
                    </a:ext>
                  </a:extLst>
                </a:gridCol>
                <a:gridCol w="493776">
                  <a:extLst>
                    <a:ext uri="{9D8B030D-6E8A-4147-A177-3AD203B41FA5}">
                      <a16:colId xmlns:a16="http://schemas.microsoft.com/office/drawing/2014/main" val="3255631214"/>
                    </a:ext>
                  </a:extLst>
                </a:gridCol>
                <a:gridCol w="493776">
                  <a:extLst>
                    <a:ext uri="{9D8B030D-6E8A-4147-A177-3AD203B41FA5}">
                      <a16:colId xmlns:a16="http://schemas.microsoft.com/office/drawing/2014/main" val="586124866"/>
                    </a:ext>
                  </a:extLst>
                </a:gridCol>
                <a:gridCol w="493776">
                  <a:extLst>
                    <a:ext uri="{9D8B030D-6E8A-4147-A177-3AD203B41FA5}">
                      <a16:colId xmlns:a16="http://schemas.microsoft.com/office/drawing/2014/main" val="4225849267"/>
                    </a:ext>
                  </a:extLst>
                </a:gridCol>
                <a:gridCol w="493776">
                  <a:extLst>
                    <a:ext uri="{9D8B030D-6E8A-4147-A177-3AD203B41FA5}">
                      <a16:colId xmlns:a16="http://schemas.microsoft.com/office/drawing/2014/main" val="315143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6980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- 2021-07-22 14:02:46</a:t>
                      </a:r>
                      <a:r>
                        <a:rPr kumimoji="0" lang="en-US" sz="1000" b="0" i="0" u="none" strike="noStrike" kern="1200" cap="none" spc="0" normalizeH="0" baseline="0" noProof="0">
                          <a:ln>
                            <a:noFill/>
                          </a:ln>
                          <a:solidFill>
                            <a:prstClr val="black"/>
                          </a:solidFill>
                          <a:effectLst/>
                          <a:uLnTx/>
                          <a:uFillTx/>
                          <a:latin typeface="+mn-lt"/>
                          <a:ea typeface="+mn-ea"/>
                          <a:cs typeface="+mn-cs"/>
                        </a:rPr>
                        <a:t>
 Wholesome and delicious, SCS Cream Cheese is perfect for a quick snack, to bake a scrumptious cheesecake or simply on a spoon!
Your favourite SCS Cream Cheese and other SCS products are available on Lazada (only in Klang Valley)!
Click on the link below and shop away: https://bit.ly/SCSMYLazada
#SCSCreamCheese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https://quintly-image-storage.s3.amazonaws.com/21f98fd4f102d597bb025988a0e4af7d/0b0938e66b9d1130a6b3f2e8b5a6cf32.jpg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259354822"/>
                  </a:ext>
                </a:extLst>
              </a:tr>
            </a:tbl>
          </a:graphicData>
        </a:graphic>
      </p:graphicFrame>
      <p:sp>
        <p:nvSpPr>
          <p:cNvPr id="4" name="Text Placeholder 3">
            <a:extLst>
              <a:ext uri="{FF2B5EF4-FFF2-40B4-BE49-F238E27FC236}">
                <a16:creationId xmlns:a16="http://schemas.microsoft.com/office/drawing/2014/main" id="{E2266D18-C86E-40A6-BD38-8913E6C739FB}"/>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191242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15212-EE3A-4F9B-9CD0-9AFA4F93789D}"/>
              </a:ext>
            </a:extLst>
          </p:cNvPr>
          <p:cNvSpPr>
            <a:spLocks noGrp="1"/>
          </p:cNvSpPr>
          <p:nvPr>
            <p:ph type="title"/>
          </p:nvPr>
        </p:nvSpPr>
        <p:spPr/>
        <p:txBody>
          <a:bodyPr/>
          <a:lstStyle/>
          <a:p>
            <a:r>
              <a:rPr lang="en-US"/>
              <a:t>Facebook FB - Own Posts Table w. Custom I-Rate (Insights) | SCS Dairy MY - 9 of 14</a:t>
            </a:r>
          </a:p>
        </p:txBody>
      </p:sp>
      <p:graphicFrame>
        <p:nvGraphicFramePr>
          <p:cNvPr id="5" name="Table Placeholder 4">
            <a:extLst>
              <a:ext uri="{FF2B5EF4-FFF2-40B4-BE49-F238E27FC236}">
                <a16:creationId xmlns:a16="http://schemas.microsoft.com/office/drawing/2014/main" id="{B776BBB8-59E4-412B-89B8-CCC01A8D2C37}"/>
              </a:ext>
            </a:extLst>
          </p:cNvPr>
          <p:cNvGraphicFramePr>
            <a:graphicFrameLocks noGrp="1"/>
          </p:cNvGraphicFramePr>
          <p:nvPr>
            <p:ph type="tbl" sz="quarter" idx="13"/>
            <p:extLst>
              <p:ext uri="{D42A27DB-BD31-4B8C-83A1-F6EECF244321}">
                <p14:modId xmlns:p14="http://schemas.microsoft.com/office/powerpoint/2010/main" val="1215038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5224974"/>
                    </a:ext>
                  </a:extLst>
                </a:gridCol>
                <a:gridCol w="987552">
                  <a:extLst>
                    <a:ext uri="{9D8B030D-6E8A-4147-A177-3AD203B41FA5}">
                      <a16:colId xmlns:a16="http://schemas.microsoft.com/office/drawing/2014/main" val="3487246298"/>
                    </a:ext>
                  </a:extLst>
                </a:gridCol>
                <a:gridCol w="658368">
                  <a:extLst>
                    <a:ext uri="{9D8B030D-6E8A-4147-A177-3AD203B41FA5}">
                      <a16:colId xmlns:a16="http://schemas.microsoft.com/office/drawing/2014/main" val="1547987098"/>
                    </a:ext>
                  </a:extLst>
                </a:gridCol>
                <a:gridCol w="658368">
                  <a:extLst>
                    <a:ext uri="{9D8B030D-6E8A-4147-A177-3AD203B41FA5}">
                      <a16:colId xmlns:a16="http://schemas.microsoft.com/office/drawing/2014/main" val="3092893348"/>
                    </a:ext>
                  </a:extLst>
                </a:gridCol>
                <a:gridCol w="493776">
                  <a:extLst>
                    <a:ext uri="{9D8B030D-6E8A-4147-A177-3AD203B41FA5}">
                      <a16:colId xmlns:a16="http://schemas.microsoft.com/office/drawing/2014/main" val="4256641989"/>
                    </a:ext>
                  </a:extLst>
                </a:gridCol>
                <a:gridCol w="493776">
                  <a:extLst>
                    <a:ext uri="{9D8B030D-6E8A-4147-A177-3AD203B41FA5}">
                      <a16:colId xmlns:a16="http://schemas.microsoft.com/office/drawing/2014/main" val="3822716504"/>
                    </a:ext>
                  </a:extLst>
                </a:gridCol>
                <a:gridCol w="411480">
                  <a:extLst>
                    <a:ext uri="{9D8B030D-6E8A-4147-A177-3AD203B41FA5}">
                      <a16:colId xmlns:a16="http://schemas.microsoft.com/office/drawing/2014/main" val="3491709822"/>
                    </a:ext>
                  </a:extLst>
                </a:gridCol>
                <a:gridCol w="493776">
                  <a:extLst>
                    <a:ext uri="{9D8B030D-6E8A-4147-A177-3AD203B41FA5}">
                      <a16:colId xmlns:a16="http://schemas.microsoft.com/office/drawing/2014/main" val="1877295409"/>
                    </a:ext>
                  </a:extLst>
                </a:gridCol>
                <a:gridCol w="493776">
                  <a:extLst>
                    <a:ext uri="{9D8B030D-6E8A-4147-A177-3AD203B41FA5}">
                      <a16:colId xmlns:a16="http://schemas.microsoft.com/office/drawing/2014/main" val="1270743220"/>
                    </a:ext>
                  </a:extLst>
                </a:gridCol>
                <a:gridCol w="493776">
                  <a:extLst>
                    <a:ext uri="{9D8B030D-6E8A-4147-A177-3AD203B41FA5}">
                      <a16:colId xmlns:a16="http://schemas.microsoft.com/office/drawing/2014/main" val="1669315504"/>
                    </a:ext>
                  </a:extLst>
                </a:gridCol>
                <a:gridCol w="493776">
                  <a:extLst>
                    <a:ext uri="{9D8B030D-6E8A-4147-A177-3AD203B41FA5}">
                      <a16:colId xmlns:a16="http://schemas.microsoft.com/office/drawing/2014/main" val="2424268170"/>
                    </a:ext>
                  </a:extLst>
                </a:gridCol>
                <a:gridCol w="493776">
                  <a:extLst>
                    <a:ext uri="{9D8B030D-6E8A-4147-A177-3AD203B41FA5}">
                      <a16:colId xmlns:a16="http://schemas.microsoft.com/office/drawing/2014/main" val="1963044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6999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- 2021-07-20 09:05:39</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 from SCS!
#SCSButter #HariRayaHaji2021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https://quintly-image-storage.s3.amazonaws.com/21f98fd4f102d597bb025988a0e4af7d/e9c6361f595accd0417384854c6a4a76.png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42927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- 2021-07-18 16:04:00</a:t>
                      </a:r>
                      <a:r>
                        <a:rPr kumimoji="0" lang="en-US" sz="1000" b="0" i="0" u="none" strike="noStrike" kern="1200" cap="none" spc="0" normalizeH="0" baseline="0" noProof="0">
                          <a:ln>
                            <a:noFill/>
                          </a:ln>
                          <a:solidFill>
                            <a:prstClr val="black"/>
                          </a:solidFill>
                          <a:effectLst/>
                          <a:uLnTx/>
                          <a:uFillTx/>
                          <a:latin typeface="+mn-lt"/>
                          <a:ea typeface="+mn-ea"/>
                          <a:cs typeface="+mn-cs"/>
                        </a:rPr>
                        <a:t>
 Watch this video as Chef Siti Mastura shares a quick tip on when to use SCS Salted Butter and SCS Unsalted Butter.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https://quintly-image-storage.s3.amazonaws.com/21f98fd4f102d597bb025988a0e4af7d/3c71e9cf88d05d4e36a92c5aae6e2e15.jpg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2251655569"/>
                  </a:ext>
                </a:extLst>
              </a:tr>
            </a:tbl>
          </a:graphicData>
        </a:graphic>
      </p:graphicFrame>
      <p:sp>
        <p:nvSpPr>
          <p:cNvPr id="4" name="Text Placeholder 3">
            <a:extLst>
              <a:ext uri="{FF2B5EF4-FFF2-40B4-BE49-F238E27FC236}">
                <a16:creationId xmlns:a16="http://schemas.microsoft.com/office/drawing/2014/main" id="{B00AE3EA-7769-44E9-A862-E04614578216}"/>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4277427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4CD7-0BB8-4C51-BFF8-CC637C862412}"/>
              </a:ext>
            </a:extLst>
          </p:cNvPr>
          <p:cNvSpPr>
            <a:spLocks noGrp="1"/>
          </p:cNvSpPr>
          <p:nvPr>
            <p:ph type="title"/>
          </p:nvPr>
        </p:nvSpPr>
        <p:spPr/>
        <p:txBody>
          <a:bodyPr/>
          <a:lstStyle/>
          <a:p>
            <a:r>
              <a:rPr lang="en-US"/>
              <a:t>Facebook FB - Own Posts Table w. Custom I-Rate (Insights) | SCS Dairy MY - 10 of 14</a:t>
            </a:r>
          </a:p>
        </p:txBody>
      </p:sp>
      <p:graphicFrame>
        <p:nvGraphicFramePr>
          <p:cNvPr id="5" name="Table Placeholder 4">
            <a:extLst>
              <a:ext uri="{FF2B5EF4-FFF2-40B4-BE49-F238E27FC236}">
                <a16:creationId xmlns:a16="http://schemas.microsoft.com/office/drawing/2014/main" id="{22AD4008-F8C5-4048-82BB-D6F612575938}"/>
              </a:ext>
            </a:extLst>
          </p:cNvPr>
          <p:cNvGraphicFramePr>
            <a:graphicFrameLocks noGrp="1"/>
          </p:cNvGraphicFramePr>
          <p:nvPr>
            <p:ph type="tbl" sz="quarter" idx="13"/>
            <p:extLst>
              <p:ext uri="{D42A27DB-BD31-4B8C-83A1-F6EECF244321}">
                <p14:modId xmlns:p14="http://schemas.microsoft.com/office/powerpoint/2010/main" val="371739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79151660"/>
                    </a:ext>
                  </a:extLst>
                </a:gridCol>
                <a:gridCol w="987552">
                  <a:extLst>
                    <a:ext uri="{9D8B030D-6E8A-4147-A177-3AD203B41FA5}">
                      <a16:colId xmlns:a16="http://schemas.microsoft.com/office/drawing/2014/main" val="3807329468"/>
                    </a:ext>
                  </a:extLst>
                </a:gridCol>
                <a:gridCol w="658368">
                  <a:extLst>
                    <a:ext uri="{9D8B030D-6E8A-4147-A177-3AD203B41FA5}">
                      <a16:colId xmlns:a16="http://schemas.microsoft.com/office/drawing/2014/main" val="1352981874"/>
                    </a:ext>
                  </a:extLst>
                </a:gridCol>
                <a:gridCol w="658368">
                  <a:extLst>
                    <a:ext uri="{9D8B030D-6E8A-4147-A177-3AD203B41FA5}">
                      <a16:colId xmlns:a16="http://schemas.microsoft.com/office/drawing/2014/main" val="256431200"/>
                    </a:ext>
                  </a:extLst>
                </a:gridCol>
                <a:gridCol w="493776">
                  <a:extLst>
                    <a:ext uri="{9D8B030D-6E8A-4147-A177-3AD203B41FA5}">
                      <a16:colId xmlns:a16="http://schemas.microsoft.com/office/drawing/2014/main" val="1821175481"/>
                    </a:ext>
                  </a:extLst>
                </a:gridCol>
                <a:gridCol w="493776">
                  <a:extLst>
                    <a:ext uri="{9D8B030D-6E8A-4147-A177-3AD203B41FA5}">
                      <a16:colId xmlns:a16="http://schemas.microsoft.com/office/drawing/2014/main" val="2055070564"/>
                    </a:ext>
                  </a:extLst>
                </a:gridCol>
                <a:gridCol w="411480">
                  <a:extLst>
                    <a:ext uri="{9D8B030D-6E8A-4147-A177-3AD203B41FA5}">
                      <a16:colId xmlns:a16="http://schemas.microsoft.com/office/drawing/2014/main" val="2268859448"/>
                    </a:ext>
                  </a:extLst>
                </a:gridCol>
                <a:gridCol w="493776">
                  <a:extLst>
                    <a:ext uri="{9D8B030D-6E8A-4147-A177-3AD203B41FA5}">
                      <a16:colId xmlns:a16="http://schemas.microsoft.com/office/drawing/2014/main" val="1267251360"/>
                    </a:ext>
                  </a:extLst>
                </a:gridCol>
                <a:gridCol w="493776">
                  <a:extLst>
                    <a:ext uri="{9D8B030D-6E8A-4147-A177-3AD203B41FA5}">
                      <a16:colId xmlns:a16="http://schemas.microsoft.com/office/drawing/2014/main" val="3358177572"/>
                    </a:ext>
                  </a:extLst>
                </a:gridCol>
                <a:gridCol w="493776">
                  <a:extLst>
                    <a:ext uri="{9D8B030D-6E8A-4147-A177-3AD203B41FA5}">
                      <a16:colId xmlns:a16="http://schemas.microsoft.com/office/drawing/2014/main" val="4160439783"/>
                    </a:ext>
                  </a:extLst>
                </a:gridCol>
                <a:gridCol w="493776">
                  <a:extLst>
                    <a:ext uri="{9D8B030D-6E8A-4147-A177-3AD203B41FA5}">
                      <a16:colId xmlns:a16="http://schemas.microsoft.com/office/drawing/2014/main" val="2149663947"/>
                    </a:ext>
                  </a:extLst>
                </a:gridCol>
                <a:gridCol w="493776">
                  <a:extLst>
                    <a:ext uri="{9D8B030D-6E8A-4147-A177-3AD203B41FA5}">
                      <a16:colId xmlns:a16="http://schemas.microsoft.com/office/drawing/2014/main" val="254827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7966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- 2021-07-17 12:02:52</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Snap &amp; Win Contest today!
Here’s how to join the contest:
1. Like SCS Dairy MY Facebook page and contest post.
2. Show us a photo of something you baked or cooked using any SCS product in the comments section below.
3. Complete the following sentence: “SCS Butter gives the perfect start to my day because______________?”
4. Post your answers in the comment section.
5. Share our contest post and tag 5 friends. Only 3 lucky winners will be selected to win supermarket shopping vouchers worth RM50! 
Join now! Contest ends on 24 July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https://quintly-image-storage.s3.amazonaws.com/21f98fd4f102d597bb025988a0e4af7d/129075885bdf0863dff8f714a88fe0bd.png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extLst>
                  <a:ext uri="{0D108BD9-81ED-4DB2-BD59-A6C34878D82A}">
                    <a16:rowId xmlns:a16="http://schemas.microsoft.com/office/drawing/2014/main" val="3634151922"/>
                  </a:ext>
                </a:extLst>
              </a:tr>
            </a:tbl>
          </a:graphicData>
        </a:graphic>
      </p:graphicFrame>
      <p:sp>
        <p:nvSpPr>
          <p:cNvPr id="4" name="Text Placeholder 3">
            <a:extLst>
              <a:ext uri="{FF2B5EF4-FFF2-40B4-BE49-F238E27FC236}">
                <a16:creationId xmlns:a16="http://schemas.microsoft.com/office/drawing/2014/main" id="{3B6443BD-C11C-4714-872F-BE74CCDD2C0A}"/>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4212303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CFC4E-7F4A-4BE3-96A7-20A38BDEF344}"/>
              </a:ext>
            </a:extLst>
          </p:cNvPr>
          <p:cNvSpPr>
            <a:spLocks noGrp="1"/>
          </p:cNvSpPr>
          <p:nvPr>
            <p:ph type="title"/>
          </p:nvPr>
        </p:nvSpPr>
        <p:spPr/>
        <p:txBody>
          <a:bodyPr/>
          <a:lstStyle/>
          <a:p>
            <a:r>
              <a:rPr lang="en-US"/>
              <a:t>Facebook FB - Own Posts Table w. Custom I-Rate (Insights) | SCS Dairy MY - 11 of 14</a:t>
            </a:r>
          </a:p>
        </p:txBody>
      </p:sp>
      <p:graphicFrame>
        <p:nvGraphicFramePr>
          <p:cNvPr id="5" name="Table Placeholder 4">
            <a:extLst>
              <a:ext uri="{FF2B5EF4-FFF2-40B4-BE49-F238E27FC236}">
                <a16:creationId xmlns:a16="http://schemas.microsoft.com/office/drawing/2014/main" id="{6B285FAA-6FB4-43BA-8A11-2E999159201A}"/>
              </a:ext>
            </a:extLst>
          </p:cNvPr>
          <p:cNvGraphicFramePr>
            <a:graphicFrameLocks noGrp="1"/>
          </p:cNvGraphicFramePr>
          <p:nvPr>
            <p:ph type="tbl" sz="quarter" idx="13"/>
            <p:extLst>
              <p:ext uri="{D42A27DB-BD31-4B8C-83A1-F6EECF244321}">
                <p14:modId xmlns:p14="http://schemas.microsoft.com/office/powerpoint/2010/main" val="116353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48133142"/>
                    </a:ext>
                  </a:extLst>
                </a:gridCol>
                <a:gridCol w="987552">
                  <a:extLst>
                    <a:ext uri="{9D8B030D-6E8A-4147-A177-3AD203B41FA5}">
                      <a16:colId xmlns:a16="http://schemas.microsoft.com/office/drawing/2014/main" val="1583442876"/>
                    </a:ext>
                  </a:extLst>
                </a:gridCol>
                <a:gridCol w="658368">
                  <a:extLst>
                    <a:ext uri="{9D8B030D-6E8A-4147-A177-3AD203B41FA5}">
                      <a16:colId xmlns:a16="http://schemas.microsoft.com/office/drawing/2014/main" val="880478045"/>
                    </a:ext>
                  </a:extLst>
                </a:gridCol>
                <a:gridCol w="658368">
                  <a:extLst>
                    <a:ext uri="{9D8B030D-6E8A-4147-A177-3AD203B41FA5}">
                      <a16:colId xmlns:a16="http://schemas.microsoft.com/office/drawing/2014/main" val="2516856567"/>
                    </a:ext>
                  </a:extLst>
                </a:gridCol>
                <a:gridCol w="493776">
                  <a:extLst>
                    <a:ext uri="{9D8B030D-6E8A-4147-A177-3AD203B41FA5}">
                      <a16:colId xmlns:a16="http://schemas.microsoft.com/office/drawing/2014/main" val="1230750768"/>
                    </a:ext>
                  </a:extLst>
                </a:gridCol>
                <a:gridCol w="493776">
                  <a:extLst>
                    <a:ext uri="{9D8B030D-6E8A-4147-A177-3AD203B41FA5}">
                      <a16:colId xmlns:a16="http://schemas.microsoft.com/office/drawing/2014/main" val="1120330379"/>
                    </a:ext>
                  </a:extLst>
                </a:gridCol>
                <a:gridCol w="411480">
                  <a:extLst>
                    <a:ext uri="{9D8B030D-6E8A-4147-A177-3AD203B41FA5}">
                      <a16:colId xmlns:a16="http://schemas.microsoft.com/office/drawing/2014/main" val="4284238727"/>
                    </a:ext>
                  </a:extLst>
                </a:gridCol>
                <a:gridCol w="493776">
                  <a:extLst>
                    <a:ext uri="{9D8B030D-6E8A-4147-A177-3AD203B41FA5}">
                      <a16:colId xmlns:a16="http://schemas.microsoft.com/office/drawing/2014/main" val="4219939279"/>
                    </a:ext>
                  </a:extLst>
                </a:gridCol>
                <a:gridCol w="493776">
                  <a:extLst>
                    <a:ext uri="{9D8B030D-6E8A-4147-A177-3AD203B41FA5}">
                      <a16:colId xmlns:a16="http://schemas.microsoft.com/office/drawing/2014/main" val="1479295784"/>
                    </a:ext>
                  </a:extLst>
                </a:gridCol>
                <a:gridCol w="493776">
                  <a:extLst>
                    <a:ext uri="{9D8B030D-6E8A-4147-A177-3AD203B41FA5}">
                      <a16:colId xmlns:a16="http://schemas.microsoft.com/office/drawing/2014/main" val="2313064419"/>
                    </a:ext>
                  </a:extLst>
                </a:gridCol>
                <a:gridCol w="493776">
                  <a:extLst>
                    <a:ext uri="{9D8B030D-6E8A-4147-A177-3AD203B41FA5}">
                      <a16:colId xmlns:a16="http://schemas.microsoft.com/office/drawing/2014/main" val="3157726719"/>
                    </a:ext>
                  </a:extLst>
                </a:gridCol>
                <a:gridCol w="493776">
                  <a:extLst>
                    <a:ext uri="{9D8B030D-6E8A-4147-A177-3AD203B41FA5}">
                      <a16:colId xmlns:a16="http://schemas.microsoft.com/office/drawing/2014/main" val="386768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7333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20:18:38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Lim Alice
Fun Yen
EKin Khalim
Kindly send us a Facebook message with the following details mentioned below before 20th July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https://quintly-image-storage.s3.amazonaws.com/21f98fd4f102d597bb025988a0e4af7d/ed55bcdd798683512bd9d265ea0e2f9a.png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589757119"/>
                  </a:ext>
                </a:extLst>
              </a:tr>
            </a:tbl>
          </a:graphicData>
        </a:graphic>
      </p:graphicFrame>
      <p:sp>
        <p:nvSpPr>
          <p:cNvPr id="4" name="Text Placeholder 3">
            <a:extLst>
              <a:ext uri="{FF2B5EF4-FFF2-40B4-BE49-F238E27FC236}">
                <a16:creationId xmlns:a16="http://schemas.microsoft.com/office/drawing/2014/main" id="{0BCE4FC6-002E-4134-B62D-82AED0A80EDA}"/>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3819821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41C5-3C69-4A15-8A3A-FB11694A467A}"/>
              </a:ext>
            </a:extLst>
          </p:cNvPr>
          <p:cNvSpPr>
            <a:spLocks noGrp="1"/>
          </p:cNvSpPr>
          <p:nvPr>
            <p:ph type="title"/>
          </p:nvPr>
        </p:nvSpPr>
        <p:spPr/>
        <p:txBody>
          <a:bodyPr/>
          <a:lstStyle/>
          <a:p>
            <a:r>
              <a:rPr lang="en-US"/>
              <a:t>Facebook FB - Own Posts Table w. Custom I-Rate (Insights) | SCS Dairy MY - 12 of 14</a:t>
            </a:r>
          </a:p>
        </p:txBody>
      </p:sp>
      <p:graphicFrame>
        <p:nvGraphicFramePr>
          <p:cNvPr id="5" name="Table Placeholder 4">
            <a:extLst>
              <a:ext uri="{FF2B5EF4-FFF2-40B4-BE49-F238E27FC236}">
                <a16:creationId xmlns:a16="http://schemas.microsoft.com/office/drawing/2014/main" id="{752477AB-513A-4709-A222-9921CDDECECA}"/>
              </a:ext>
            </a:extLst>
          </p:cNvPr>
          <p:cNvGraphicFramePr>
            <a:graphicFrameLocks noGrp="1"/>
          </p:cNvGraphicFramePr>
          <p:nvPr>
            <p:ph type="tbl" sz="quarter" idx="13"/>
            <p:extLst>
              <p:ext uri="{D42A27DB-BD31-4B8C-83A1-F6EECF244321}">
                <p14:modId xmlns:p14="http://schemas.microsoft.com/office/powerpoint/2010/main" val="57310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58665752"/>
                    </a:ext>
                  </a:extLst>
                </a:gridCol>
                <a:gridCol w="987552">
                  <a:extLst>
                    <a:ext uri="{9D8B030D-6E8A-4147-A177-3AD203B41FA5}">
                      <a16:colId xmlns:a16="http://schemas.microsoft.com/office/drawing/2014/main" val="1964822097"/>
                    </a:ext>
                  </a:extLst>
                </a:gridCol>
                <a:gridCol w="658368">
                  <a:extLst>
                    <a:ext uri="{9D8B030D-6E8A-4147-A177-3AD203B41FA5}">
                      <a16:colId xmlns:a16="http://schemas.microsoft.com/office/drawing/2014/main" val="870635927"/>
                    </a:ext>
                  </a:extLst>
                </a:gridCol>
                <a:gridCol w="658368">
                  <a:extLst>
                    <a:ext uri="{9D8B030D-6E8A-4147-A177-3AD203B41FA5}">
                      <a16:colId xmlns:a16="http://schemas.microsoft.com/office/drawing/2014/main" val="2001711253"/>
                    </a:ext>
                  </a:extLst>
                </a:gridCol>
                <a:gridCol w="493776">
                  <a:extLst>
                    <a:ext uri="{9D8B030D-6E8A-4147-A177-3AD203B41FA5}">
                      <a16:colId xmlns:a16="http://schemas.microsoft.com/office/drawing/2014/main" val="1216152938"/>
                    </a:ext>
                  </a:extLst>
                </a:gridCol>
                <a:gridCol w="493776">
                  <a:extLst>
                    <a:ext uri="{9D8B030D-6E8A-4147-A177-3AD203B41FA5}">
                      <a16:colId xmlns:a16="http://schemas.microsoft.com/office/drawing/2014/main" val="106040140"/>
                    </a:ext>
                  </a:extLst>
                </a:gridCol>
                <a:gridCol w="411480">
                  <a:extLst>
                    <a:ext uri="{9D8B030D-6E8A-4147-A177-3AD203B41FA5}">
                      <a16:colId xmlns:a16="http://schemas.microsoft.com/office/drawing/2014/main" val="800726814"/>
                    </a:ext>
                  </a:extLst>
                </a:gridCol>
                <a:gridCol w="493776">
                  <a:extLst>
                    <a:ext uri="{9D8B030D-6E8A-4147-A177-3AD203B41FA5}">
                      <a16:colId xmlns:a16="http://schemas.microsoft.com/office/drawing/2014/main" val="4230793941"/>
                    </a:ext>
                  </a:extLst>
                </a:gridCol>
                <a:gridCol w="493776">
                  <a:extLst>
                    <a:ext uri="{9D8B030D-6E8A-4147-A177-3AD203B41FA5}">
                      <a16:colId xmlns:a16="http://schemas.microsoft.com/office/drawing/2014/main" val="2032148412"/>
                    </a:ext>
                  </a:extLst>
                </a:gridCol>
                <a:gridCol w="493776">
                  <a:extLst>
                    <a:ext uri="{9D8B030D-6E8A-4147-A177-3AD203B41FA5}">
                      <a16:colId xmlns:a16="http://schemas.microsoft.com/office/drawing/2014/main" val="3496079940"/>
                    </a:ext>
                  </a:extLst>
                </a:gridCol>
                <a:gridCol w="493776">
                  <a:extLst>
                    <a:ext uri="{9D8B030D-6E8A-4147-A177-3AD203B41FA5}">
                      <a16:colId xmlns:a16="http://schemas.microsoft.com/office/drawing/2014/main" val="1226699187"/>
                    </a:ext>
                  </a:extLst>
                </a:gridCol>
                <a:gridCol w="493776">
                  <a:extLst>
                    <a:ext uri="{9D8B030D-6E8A-4147-A177-3AD203B41FA5}">
                      <a16:colId xmlns:a16="http://schemas.microsoft.com/office/drawing/2014/main" val="205984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2788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17:02:19</a:t>
                      </a:r>
                      <a:r>
                        <a:rPr kumimoji="0" lang="en-US" sz="1000" b="0" i="0" u="none" strike="noStrike" kern="1200" cap="none" spc="0" normalizeH="0" baseline="0" noProof="0">
                          <a:ln>
                            <a:noFill/>
                          </a:ln>
                          <a:solidFill>
                            <a:prstClr val="black"/>
                          </a:solidFill>
                          <a:effectLst/>
                          <a:uLnTx/>
                          <a:uFillTx/>
                          <a:latin typeface="+mn-lt"/>
                          <a:ea typeface="+mn-ea"/>
                          <a:cs typeface="+mn-cs"/>
                        </a:rPr>
                        <a:t>
 These easy 3 ingredient cheese drop biscuits made with SCS Sliced Cheese Original is an easy, fuss-free recipe using just one bowl and ready in 20 minutes!
Easy Cheese Drop Biscuits
Ingredients:
166g SCS Sliced Cheese Original (8 slices, torn into small pieces)
240g self-rising flour gluten-free
315ml milk 
Instructions:
1. Preheat the oven to 180°C. Lightly grease a baking tray and set aside.
2. In a large mixing bowl, add SCS Sliced Cheese Original and all other ingredients and mix well.
3. Using a cookie scoop, pour biscuits onto the greased baking tray, forming a dome-like shape. 
4. Ensure the biscuits are spaced out evenly as they rise and spread. 
5. Bake for 20-25 minutes, or until lightly golden on top and cooked through the center, but not overcooked- It should be 
fluffy.
6. Remove from oven and enjoy immediately or cool completely before storing in an air-tight container. 
Source: https://thebigmansworld.com/healthy-3-ingredient-cheese-biscuits-gluten-free-vegan/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https://quintly-image-storage.s3.amazonaws.com/21f98fd4f102d597bb025988a0e4af7d/ce95b11bdbd5e275649c6632a60eeaaa.jpg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177229799"/>
                  </a:ext>
                </a:extLst>
              </a:tr>
            </a:tbl>
          </a:graphicData>
        </a:graphic>
      </p:graphicFrame>
      <p:sp>
        <p:nvSpPr>
          <p:cNvPr id="4" name="Text Placeholder 3">
            <a:extLst>
              <a:ext uri="{FF2B5EF4-FFF2-40B4-BE49-F238E27FC236}">
                <a16:creationId xmlns:a16="http://schemas.microsoft.com/office/drawing/2014/main" id="{18412238-BC98-4AFA-AEE0-87041BB84E7F}"/>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3242129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2911F-6C9E-4272-BD58-94979FF67A52}"/>
              </a:ext>
            </a:extLst>
          </p:cNvPr>
          <p:cNvSpPr>
            <a:spLocks noGrp="1"/>
          </p:cNvSpPr>
          <p:nvPr>
            <p:ph type="title"/>
          </p:nvPr>
        </p:nvSpPr>
        <p:spPr/>
        <p:txBody>
          <a:bodyPr/>
          <a:lstStyle/>
          <a:p>
            <a:r>
              <a:rPr lang="en-US"/>
              <a:t>Facebook FB - Own Posts Table w. Custom I-Rate (Insights) | SCS Dairy MY - 13 of 14</a:t>
            </a:r>
          </a:p>
        </p:txBody>
      </p:sp>
      <p:graphicFrame>
        <p:nvGraphicFramePr>
          <p:cNvPr id="5" name="Table Placeholder 4">
            <a:extLst>
              <a:ext uri="{FF2B5EF4-FFF2-40B4-BE49-F238E27FC236}">
                <a16:creationId xmlns:a16="http://schemas.microsoft.com/office/drawing/2014/main" id="{10DC7D4D-C6C1-44ED-8EFA-D9778A933387}"/>
              </a:ext>
            </a:extLst>
          </p:cNvPr>
          <p:cNvGraphicFramePr>
            <a:graphicFrameLocks noGrp="1"/>
          </p:cNvGraphicFramePr>
          <p:nvPr>
            <p:ph type="tbl" sz="quarter" idx="13"/>
            <p:extLst>
              <p:ext uri="{D42A27DB-BD31-4B8C-83A1-F6EECF244321}">
                <p14:modId xmlns:p14="http://schemas.microsoft.com/office/powerpoint/2010/main" val="80226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5793797"/>
                    </a:ext>
                  </a:extLst>
                </a:gridCol>
                <a:gridCol w="987552">
                  <a:extLst>
                    <a:ext uri="{9D8B030D-6E8A-4147-A177-3AD203B41FA5}">
                      <a16:colId xmlns:a16="http://schemas.microsoft.com/office/drawing/2014/main" val="2289394170"/>
                    </a:ext>
                  </a:extLst>
                </a:gridCol>
                <a:gridCol w="658368">
                  <a:extLst>
                    <a:ext uri="{9D8B030D-6E8A-4147-A177-3AD203B41FA5}">
                      <a16:colId xmlns:a16="http://schemas.microsoft.com/office/drawing/2014/main" val="4065019571"/>
                    </a:ext>
                  </a:extLst>
                </a:gridCol>
                <a:gridCol w="658368">
                  <a:extLst>
                    <a:ext uri="{9D8B030D-6E8A-4147-A177-3AD203B41FA5}">
                      <a16:colId xmlns:a16="http://schemas.microsoft.com/office/drawing/2014/main" val="3569957826"/>
                    </a:ext>
                  </a:extLst>
                </a:gridCol>
                <a:gridCol w="493776">
                  <a:extLst>
                    <a:ext uri="{9D8B030D-6E8A-4147-A177-3AD203B41FA5}">
                      <a16:colId xmlns:a16="http://schemas.microsoft.com/office/drawing/2014/main" val="3518569902"/>
                    </a:ext>
                  </a:extLst>
                </a:gridCol>
                <a:gridCol w="493776">
                  <a:extLst>
                    <a:ext uri="{9D8B030D-6E8A-4147-A177-3AD203B41FA5}">
                      <a16:colId xmlns:a16="http://schemas.microsoft.com/office/drawing/2014/main" val="3317976902"/>
                    </a:ext>
                  </a:extLst>
                </a:gridCol>
                <a:gridCol w="411480">
                  <a:extLst>
                    <a:ext uri="{9D8B030D-6E8A-4147-A177-3AD203B41FA5}">
                      <a16:colId xmlns:a16="http://schemas.microsoft.com/office/drawing/2014/main" val="803158045"/>
                    </a:ext>
                  </a:extLst>
                </a:gridCol>
                <a:gridCol w="493776">
                  <a:extLst>
                    <a:ext uri="{9D8B030D-6E8A-4147-A177-3AD203B41FA5}">
                      <a16:colId xmlns:a16="http://schemas.microsoft.com/office/drawing/2014/main" val="1729067605"/>
                    </a:ext>
                  </a:extLst>
                </a:gridCol>
                <a:gridCol w="493776">
                  <a:extLst>
                    <a:ext uri="{9D8B030D-6E8A-4147-A177-3AD203B41FA5}">
                      <a16:colId xmlns:a16="http://schemas.microsoft.com/office/drawing/2014/main" val="2237496766"/>
                    </a:ext>
                  </a:extLst>
                </a:gridCol>
                <a:gridCol w="493776">
                  <a:extLst>
                    <a:ext uri="{9D8B030D-6E8A-4147-A177-3AD203B41FA5}">
                      <a16:colId xmlns:a16="http://schemas.microsoft.com/office/drawing/2014/main" val="2372435172"/>
                    </a:ext>
                  </a:extLst>
                </a:gridCol>
                <a:gridCol w="493776">
                  <a:extLst>
                    <a:ext uri="{9D8B030D-6E8A-4147-A177-3AD203B41FA5}">
                      <a16:colId xmlns:a16="http://schemas.microsoft.com/office/drawing/2014/main" val="1644593351"/>
                    </a:ext>
                  </a:extLst>
                </a:gridCol>
                <a:gridCol w="493776">
                  <a:extLst>
                    <a:ext uri="{9D8B030D-6E8A-4147-A177-3AD203B41FA5}">
                      <a16:colId xmlns:a16="http://schemas.microsoft.com/office/drawing/2014/main" val="336270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2020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- 2021-07-16 16:49:23</a:t>
                      </a:r>
                      <a:r>
                        <a:rPr kumimoji="0" lang="en-US" sz="1000" b="0" i="0" u="none" strike="noStrike" kern="1200" cap="none" spc="0" normalizeH="0" baseline="0" noProof="0">
                          <a:ln>
                            <a:noFill/>
                          </a:ln>
                          <a:solidFill>
                            <a:prstClr val="black"/>
                          </a:solidFill>
                          <a:effectLst/>
                          <a:uLnTx/>
                          <a:uFillTx/>
                          <a:latin typeface="+mn-lt"/>
                          <a:ea typeface="+mn-ea"/>
                          <a:cs typeface="+mn-cs"/>
                        </a:rPr>
                        <a:t>
 Learn to bake delicious and mouthwatering Toffee Almond Bars with SCS Unsalted Butter in this new video by Chef Siti Mastura. Watch the video and bake these little bites of heaven over the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https://quintly-image-storage.s3.amazonaws.com/21f98fd4f102d597bb025988a0e4af7d/32f7f9ae925701767bc3a63c89657af3.jpg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738841920"/>
                  </a:ext>
                </a:extLst>
              </a:tr>
            </a:tbl>
          </a:graphicData>
        </a:graphic>
      </p:graphicFrame>
      <p:sp>
        <p:nvSpPr>
          <p:cNvPr id="4" name="Text Placeholder 3">
            <a:extLst>
              <a:ext uri="{FF2B5EF4-FFF2-40B4-BE49-F238E27FC236}">
                <a16:creationId xmlns:a16="http://schemas.microsoft.com/office/drawing/2014/main" id="{0EBA22ED-1349-4081-A29A-8CCBE69810C1}"/>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1417977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87FA-BF98-42ED-9E1D-07EA76D83FF4}"/>
              </a:ext>
            </a:extLst>
          </p:cNvPr>
          <p:cNvSpPr>
            <a:spLocks noGrp="1"/>
          </p:cNvSpPr>
          <p:nvPr>
            <p:ph type="title"/>
          </p:nvPr>
        </p:nvSpPr>
        <p:spPr/>
        <p:txBody>
          <a:bodyPr/>
          <a:lstStyle/>
          <a:p>
            <a:r>
              <a:rPr lang="en-US"/>
              <a:t>Facebook FB - Own Posts Table w. Custom I-Rate (Insights) | SCS Dairy MY - 14 of 14</a:t>
            </a:r>
          </a:p>
        </p:txBody>
      </p:sp>
      <p:graphicFrame>
        <p:nvGraphicFramePr>
          <p:cNvPr id="5" name="Table Placeholder 4">
            <a:extLst>
              <a:ext uri="{FF2B5EF4-FFF2-40B4-BE49-F238E27FC236}">
                <a16:creationId xmlns:a16="http://schemas.microsoft.com/office/drawing/2014/main" id="{F9F46583-963D-4CBB-A7D9-6EEEE6867779}"/>
              </a:ext>
            </a:extLst>
          </p:cNvPr>
          <p:cNvGraphicFramePr>
            <a:graphicFrameLocks noGrp="1"/>
          </p:cNvGraphicFramePr>
          <p:nvPr>
            <p:ph type="tbl" sz="quarter" idx="13"/>
            <p:extLst>
              <p:ext uri="{D42A27DB-BD31-4B8C-83A1-F6EECF244321}">
                <p14:modId xmlns:p14="http://schemas.microsoft.com/office/powerpoint/2010/main" val="18190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3160360"/>
                    </a:ext>
                  </a:extLst>
                </a:gridCol>
                <a:gridCol w="987552">
                  <a:extLst>
                    <a:ext uri="{9D8B030D-6E8A-4147-A177-3AD203B41FA5}">
                      <a16:colId xmlns:a16="http://schemas.microsoft.com/office/drawing/2014/main" val="1605061212"/>
                    </a:ext>
                  </a:extLst>
                </a:gridCol>
                <a:gridCol w="658368">
                  <a:extLst>
                    <a:ext uri="{9D8B030D-6E8A-4147-A177-3AD203B41FA5}">
                      <a16:colId xmlns:a16="http://schemas.microsoft.com/office/drawing/2014/main" val="3627743897"/>
                    </a:ext>
                  </a:extLst>
                </a:gridCol>
                <a:gridCol w="658368">
                  <a:extLst>
                    <a:ext uri="{9D8B030D-6E8A-4147-A177-3AD203B41FA5}">
                      <a16:colId xmlns:a16="http://schemas.microsoft.com/office/drawing/2014/main" val="2542721504"/>
                    </a:ext>
                  </a:extLst>
                </a:gridCol>
                <a:gridCol w="493776">
                  <a:extLst>
                    <a:ext uri="{9D8B030D-6E8A-4147-A177-3AD203B41FA5}">
                      <a16:colId xmlns:a16="http://schemas.microsoft.com/office/drawing/2014/main" val="3123365657"/>
                    </a:ext>
                  </a:extLst>
                </a:gridCol>
                <a:gridCol w="493776">
                  <a:extLst>
                    <a:ext uri="{9D8B030D-6E8A-4147-A177-3AD203B41FA5}">
                      <a16:colId xmlns:a16="http://schemas.microsoft.com/office/drawing/2014/main" val="265616857"/>
                    </a:ext>
                  </a:extLst>
                </a:gridCol>
                <a:gridCol w="411480">
                  <a:extLst>
                    <a:ext uri="{9D8B030D-6E8A-4147-A177-3AD203B41FA5}">
                      <a16:colId xmlns:a16="http://schemas.microsoft.com/office/drawing/2014/main" val="288942456"/>
                    </a:ext>
                  </a:extLst>
                </a:gridCol>
                <a:gridCol w="493776">
                  <a:extLst>
                    <a:ext uri="{9D8B030D-6E8A-4147-A177-3AD203B41FA5}">
                      <a16:colId xmlns:a16="http://schemas.microsoft.com/office/drawing/2014/main" val="3722439421"/>
                    </a:ext>
                  </a:extLst>
                </a:gridCol>
                <a:gridCol w="493776">
                  <a:extLst>
                    <a:ext uri="{9D8B030D-6E8A-4147-A177-3AD203B41FA5}">
                      <a16:colId xmlns:a16="http://schemas.microsoft.com/office/drawing/2014/main" val="4029985773"/>
                    </a:ext>
                  </a:extLst>
                </a:gridCol>
                <a:gridCol w="493776">
                  <a:extLst>
                    <a:ext uri="{9D8B030D-6E8A-4147-A177-3AD203B41FA5}">
                      <a16:colId xmlns:a16="http://schemas.microsoft.com/office/drawing/2014/main" val="1355600910"/>
                    </a:ext>
                  </a:extLst>
                </a:gridCol>
                <a:gridCol w="493776">
                  <a:extLst>
                    <a:ext uri="{9D8B030D-6E8A-4147-A177-3AD203B41FA5}">
                      <a16:colId xmlns:a16="http://schemas.microsoft.com/office/drawing/2014/main" val="1278567768"/>
                    </a:ext>
                  </a:extLst>
                </a:gridCol>
                <a:gridCol w="493776">
                  <a:extLst>
                    <a:ext uri="{9D8B030D-6E8A-4147-A177-3AD203B41FA5}">
                      <a16:colId xmlns:a16="http://schemas.microsoft.com/office/drawing/2014/main" val="395135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9562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- 2021-07-15 14:03:38</a:t>
                      </a:r>
                      <a:r>
                        <a:rPr kumimoji="0" lang="en-US" sz="1000" b="0" i="0" u="none" strike="noStrike" kern="1200" cap="none" spc="0" normalizeH="0" baseline="0" noProof="0">
                          <a:ln>
                            <a:noFill/>
                          </a:ln>
                          <a:solidFill>
                            <a:prstClr val="black"/>
                          </a:solidFill>
                          <a:effectLst/>
                          <a:uLnTx/>
                          <a:uFillTx/>
                          <a:latin typeface="+mn-lt"/>
                          <a:ea typeface="+mn-ea"/>
                          <a:cs typeface="+mn-cs"/>
                        </a:rPr>
                        <a:t>
 Bake these Tangerine Cupcakes with Lemon Cream Cheese Frosting for the weekend and give your family a delicious surprise! 
The zesty flavour of tangerines coupled with smooth lemon cream cheese frosting made with SCS Cream Cheese will make for that perfect dessert!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https://quintly-image-storage.s3.amazonaws.com/21f98fd4f102d597bb025988a0e4af7d/37622b83cb301be90e89ae6994c03f79.png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extLst>
                  <a:ext uri="{0D108BD9-81ED-4DB2-BD59-A6C34878D82A}">
                    <a16:rowId xmlns:a16="http://schemas.microsoft.com/office/drawing/2014/main" val="1857328324"/>
                  </a:ext>
                </a:extLst>
              </a:tr>
            </a:tbl>
          </a:graphicData>
        </a:graphic>
      </p:graphicFrame>
      <p:sp>
        <p:nvSpPr>
          <p:cNvPr id="4" name="Text Placeholder 3">
            <a:extLst>
              <a:ext uri="{FF2B5EF4-FFF2-40B4-BE49-F238E27FC236}">
                <a16:creationId xmlns:a16="http://schemas.microsoft.com/office/drawing/2014/main" id="{D3B453A1-825B-406B-88B1-EF120C203331}"/>
              </a:ext>
            </a:extLst>
          </p:cNvPr>
          <p:cNvSpPr>
            <a:spLocks noGrp="1"/>
          </p:cNvSpPr>
          <p:nvPr>
            <p:ph type="body" sz="quarter" idx="14"/>
          </p:nvPr>
        </p:nvSpPr>
        <p:spPr/>
        <p:txBody>
          <a:bodyPr/>
          <a:lstStyle/>
          <a:p>
            <a:r>
              <a:rPr lang="en-US"/>
              <a:t>07/15/2021 - 07/31/2021</a:t>
            </a:r>
          </a:p>
        </p:txBody>
      </p:sp>
    </p:spTree>
    <p:extLst>
      <p:ext uri="{BB962C8B-B14F-4D97-AF65-F5344CB8AC3E}">
        <p14:creationId xmlns:p14="http://schemas.microsoft.com/office/powerpoint/2010/main" val="7962695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1078</Words>
  <Application>Microsoft Office PowerPoint</Application>
  <PresentationFormat>On-screen Show (4:3)</PresentationFormat>
  <Paragraphs>364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FB - Own Posts Table w. Custom I-Rate (Insights) | SCS Dairy MY - 1 of 14</vt:lpstr>
      <vt:lpstr>Facebook FB - Own Posts Table w. Custom I-Rate (Insights) | SCS Dairy MY - 2 of 14</vt:lpstr>
      <vt:lpstr>Facebook FB - Own Posts Table w. Custom I-Rate (Insights) | SCS Dairy MY - 3 of 14</vt:lpstr>
      <vt:lpstr>Facebook FB - Own Posts Table w. Custom I-Rate (Insights) | SCS Dairy MY - 4 of 14</vt:lpstr>
      <vt:lpstr>Facebook FB - Own Posts Table w. Custom I-Rate (Insights) | SCS Dairy MY - 5 of 14</vt:lpstr>
      <vt:lpstr>Facebook FB - Own Posts Table w. Custom I-Rate (Insights) | SCS Dairy MY - 6 of 14</vt:lpstr>
      <vt:lpstr>Facebook FB - Own Posts Table w. Custom I-Rate (Insights) | SCS Dairy MY - 7 of 14</vt:lpstr>
      <vt:lpstr>Facebook FB - Own Posts Table w. Custom I-Rate (Insights) | SCS Dairy MY - 8 of 14</vt:lpstr>
      <vt:lpstr>Facebook FB - Own Posts Table w. Custom I-Rate (Insights) | SCS Dairy MY - 9 of 14</vt:lpstr>
      <vt:lpstr>Facebook FB - Own Posts Table w. Custom I-Rate (Insights) | SCS Dairy MY - 10 of 14</vt:lpstr>
      <vt:lpstr>Facebook FB - Own Posts Table w. Custom I-Rate (Insights) | SCS Dairy MY - 11 of 14</vt:lpstr>
      <vt:lpstr>Facebook FB - Own Posts Table w. Custom I-Rate (Insights) | SCS Dairy MY - 12 of 14</vt:lpstr>
      <vt:lpstr>Facebook FB - Own Posts Table w. Custom I-Rate (Insights) | SCS Dairy MY - 13 of 14</vt:lpstr>
      <vt:lpstr>Facebook FB - Own Posts Table w. Custom I-Rate (Insights) | SCS Dairy MY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14</dc:title>
  <dc:creator>Frederik Peiniger</dc:creator>
  <cp:lastModifiedBy>Frederik Peiniger</cp:lastModifiedBy>
  <cp:revision>1</cp:revision>
  <dcterms:created xsi:type="dcterms:W3CDTF">2021-08-05T10:13:53Z</dcterms:created>
  <dcterms:modified xsi:type="dcterms:W3CDTF">2021-08-05T10:15:13Z</dcterms:modified>
</cp:coreProperties>
</file>