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9B284-A12F-4E75-A98A-8B4299F2886C}"/>
              </a:ext>
            </a:extLst>
          </p:cNvPr>
          <p:cNvSpPr>
            <a:spLocks noGrp="1"/>
          </p:cNvSpPr>
          <p:nvPr>
            <p:ph type="title"/>
          </p:nvPr>
        </p:nvSpPr>
        <p:spPr/>
        <p:txBody>
          <a:bodyPr/>
          <a:lstStyle/>
          <a:p>
            <a:r>
              <a:rPr lang="en-US"/>
              <a:t>Facebook FB - Own Posts Table w. Custom I-Rate (Insights) | Buttercup Malaysia - 1 of 5</a:t>
            </a:r>
          </a:p>
        </p:txBody>
      </p:sp>
      <p:graphicFrame>
        <p:nvGraphicFramePr>
          <p:cNvPr id="5" name="Table Placeholder 4">
            <a:extLst>
              <a:ext uri="{FF2B5EF4-FFF2-40B4-BE49-F238E27FC236}">
                <a16:creationId xmlns:a16="http://schemas.microsoft.com/office/drawing/2014/main" id="{C974DDB8-74B3-435A-A2F3-52B145984A95}"/>
              </a:ext>
            </a:extLst>
          </p:cNvPr>
          <p:cNvGraphicFramePr>
            <a:graphicFrameLocks noGrp="1"/>
          </p:cNvGraphicFramePr>
          <p:nvPr>
            <p:ph type="tbl" sz="quarter" idx="13"/>
            <p:extLst>
              <p:ext uri="{D42A27DB-BD31-4B8C-83A1-F6EECF244321}">
                <p14:modId xmlns:p14="http://schemas.microsoft.com/office/powerpoint/2010/main" val="4182792596"/>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90333825"/>
                    </a:ext>
                  </a:extLst>
                </a:gridCol>
                <a:gridCol w="740664">
                  <a:extLst>
                    <a:ext uri="{9D8B030D-6E8A-4147-A177-3AD203B41FA5}">
                      <a16:colId xmlns:a16="http://schemas.microsoft.com/office/drawing/2014/main" val="1624130775"/>
                    </a:ext>
                  </a:extLst>
                </a:gridCol>
                <a:gridCol w="740664">
                  <a:extLst>
                    <a:ext uri="{9D8B030D-6E8A-4147-A177-3AD203B41FA5}">
                      <a16:colId xmlns:a16="http://schemas.microsoft.com/office/drawing/2014/main" val="3615005487"/>
                    </a:ext>
                  </a:extLst>
                </a:gridCol>
                <a:gridCol w="576072">
                  <a:extLst>
                    <a:ext uri="{9D8B030D-6E8A-4147-A177-3AD203B41FA5}">
                      <a16:colId xmlns:a16="http://schemas.microsoft.com/office/drawing/2014/main" val="3856174431"/>
                    </a:ext>
                  </a:extLst>
                </a:gridCol>
                <a:gridCol w="576072">
                  <a:extLst>
                    <a:ext uri="{9D8B030D-6E8A-4147-A177-3AD203B41FA5}">
                      <a16:colId xmlns:a16="http://schemas.microsoft.com/office/drawing/2014/main" val="477032989"/>
                    </a:ext>
                  </a:extLst>
                </a:gridCol>
                <a:gridCol w="493776">
                  <a:extLst>
                    <a:ext uri="{9D8B030D-6E8A-4147-A177-3AD203B41FA5}">
                      <a16:colId xmlns:a16="http://schemas.microsoft.com/office/drawing/2014/main" val="579073586"/>
                    </a:ext>
                  </a:extLst>
                </a:gridCol>
                <a:gridCol w="576072">
                  <a:extLst>
                    <a:ext uri="{9D8B030D-6E8A-4147-A177-3AD203B41FA5}">
                      <a16:colId xmlns:a16="http://schemas.microsoft.com/office/drawing/2014/main" val="4264846919"/>
                    </a:ext>
                  </a:extLst>
                </a:gridCol>
                <a:gridCol w="576072">
                  <a:extLst>
                    <a:ext uri="{9D8B030D-6E8A-4147-A177-3AD203B41FA5}">
                      <a16:colId xmlns:a16="http://schemas.microsoft.com/office/drawing/2014/main" val="983916162"/>
                    </a:ext>
                  </a:extLst>
                </a:gridCol>
                <a:gridCol w="576072">
                  <a:extLst>
                    <a:ext uri="{9D8B030D-6E8A-4147-A177-3AD203B41FA5}">
                      <a16:colId xmlns:a16="http://schemas.microsoft.com/office/drawing/2014/main" val="595995228"/>
                    </a:ext>
                  </a:extLst>
                </a:gridCol>
                <a:gridCol w="576072">
                  <a:extLst>
                    <a:ext uri="{9D8B030D-6E8A-4147-A177-3AD203B41FA5}">
                      <a16:colId xmlns:a16="http://schemas.microsoft.com/office/drawing/2014/main" val="2500190246"/>
                    </a:ext>
                  </a:extLst>
                </a:gridCol>
                <a:gridCol w="576072">
                  <a:extLst>
                    <a:ext uri="{9D8B030D-6E8A-4147-A177-3AD203B41FA5}">
                      <a16:colId xmlns:a16="http://schemas.microsoft.com/office/drawing/2014/main" val="829640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53347814"/>
                  </a:ext>
                </a:extLst>
              </a:tr>
            </a:tbl>
          </a:graphicData>
        </a:graphic>
      </p:graphicFrame>
      <p:sp>
        <p:nvSpPr>
          <p:cNvPr id="4" name="Text Placeholder 3">
            <a:extLst>
              <a:ext uri="{FF2B5EF4-FFF2-40B4-BE49-F238E27FC236}">
                <a16:creationId xmlns:a16="http://schemas.microsoft.com/office/drawing/2014/main" id="{8E30AE19-DD7E-4D29-8F12-8119F4859173}"/>
              </a:ext>
            </a:extLst>
          </p:cNvPr>
          <p:cNvSpPr>
            <a:spLocks noGrp="1"/>
          </p:cNvSpPr>
          <p:nvPr>
            <p:ph type="body" sz="quarter" idx="14"/>
          </p:nvPr>
        </p:nvSpPr>
        <p:spPr/>
        <p:txBody>
          <a:bodyPr/>
          <a:lstStyle/>
          <a:p>
            <a:r>
              <a:rPr lang="en-US"/>
              <a:t>07/22/2021 - 07/31/2021</a:t>
            </a:r>
          </a:p>
        </p:txBody>
      </p:sp>
    </p:spTree>
    <p:extLst>
      <p:ext uri="{BB962C8B-B14F-4D97-AF65-F5344CB8AC3E}">
        <p14:creationId xmlns:p14="http://schemas.microsoft.com/office/powerpoint/2010/main" val="651907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38B0D-3E17-4033-A6A2-FACEDB1764B8}"/>
              </a:ext>
            </a:extLst>
          </p:cNvPr>
          <p:cNvSpPr>
            <a:spLocks noGrp="1"/>
          </p:cNvSpPr>
          <p:nvPr>
            <p:ph type="title"/>
          </p:nvPr>
        </p:nvSpPr>
        <p:spPr/>
        <p:txBody>
          <a:bodyPr/>
          <a:lstStyle/>
          <a:p>
            <a:r>
              <a:rPr lang="en-US"/>
              <a:t>Facebook FB - Own Posts Table w. Custom I-Rate (Insights) | Buttercup Malaysia - 2 of 5</a:t>
            </a:r>
          </a:p>
        </p:txBody>
      </p:sp>
      <p:graphicFrame>
        <p:nvGraphicFramePr>
          <p:cNvPr id="5" name="Table Placeholder 4">
            <a:extLst>
              <a:ext uri="{FF2B5EF4-FFF2-40B4-BE49-F238E27FC236}">
                <a16:creationId xmlns:a16="http://schemas.microsoft.com/office/drawing/2014/main" id="{D9DF8A5F-58CF-4430-999F-8037A2DCDA70}"/>
              </a:ext>
            </a:extLst>
          </p:cNvPr>
          <p:cNvGraphicFramePr>
            <a:graphicFrameLocks noGrp="1"/>
          </p:cNvGraphicFramePr>
          <p:nvPr>
            <p:ph type="tbl" sz="quarter" idx="13"/>
            <p:extLst>
              <p:ext uri="{D42A27DB-BD31-4B8C-83A1-F6EECF244321}">
                <p14:modId xmlns:p14="http://schemas.microsoft.com/office/powerpoint/2010/main" val="221848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98641385"/>
                    </a:ext>
                  </a:extLst>
                </a:gridCol>
                <a:gridCol w="740664">
                  <a:extLst>
                    <a:ext uri="{9D8B030D-6E8A-4147-A177-3AD203B41FA5}">
                      <a16:colId xmlns:a16="http://schemas.microsoft.com/office/drawing/2014/main" val="2766486639"/>
                    </a:ext>
                  </a:extLst>
                </a:gridCol>
                <a:gridCol w="740664">
                  <a:extLst>
                    <a:ext uri="{9D8B030D-6E8A-4147-A177-3AD203B41FA5}">
                      <a16:colId xmlns:a16="http://schemas.microsoft.com/office/drawing/2014/main" val="961332138"/>
                    </a:ext>
                  </a:extLst>
                </a:gridCol>
                <a:gridCol w="576072">
                  <a:extLst>
                    <a:ext uri="{9D8B030D-6E8A-4147-A177-3AD203B41FA5}">
                      <a16:colId xmlns:a16="http://schemas.microsoft.com/office/drawing/2014/main" val="3000544309"/>
                    </a:ext>
                  </a:extLst>
                </a:gridCol>
                <a:gridCol w="576072">
                  <a:extLst>
                    <a:ext uri="{9D8B030D-6E8A-4147-A177-3AD203B41FA5}">
                      <a16:colId xmlns:a16="http://schemas.microsoft.com/office/drawing/2014/main" val="2546405848"/>
                    </a:ext>
                  </a:extLst>
                </a:gridCol>
                <a:gridCol w="493776">
                  <a:extLst>
                    <a:ext uri="{9D8B030D-6E8A-4147-A177-3AD203B41FA5}">
                      <a16:colId xmlns:a16="http://schemas.microsoft.com/office/drawing/2014/main" val="4139103752"/>
                    </a:ext>
                  </a:extLst>
                </a:gridCol>
                <a:gridCol w="576072">
                  <a:extLst>
                    <a:ext uri="{9D8B030D-6E8A-4147-A177-3AD203B41FA5}">
                      <a16:colId xmlns:a16="http://schemas.microsoft.com/office/drawing/2014/main" val="2973842944"/>
                    </a:ext>
                  </a:extLst>
                </a:gridCol>
                <a:gridCol w="576072">
                  <a:extLst>
                    <a:ext uri="{9D8B030D-6E8A-4147-A177-3AD203B41FA5}">
                      <a16:colId xmlns:a16="http://schemas.microsoft.com/office/drawing/2014/main" val="3531294324"/>
                    </a:ext>
                  </a:extLst>
                </a:gridCol>
                <a:gridCol w="576072">
                  <a:extLst>
                    <a:ext uri="{9D8B030D-6E8A-4147-A177-3AD203B41FA5}">
                      <a16:colId xmlns:a16="http://schemas.microsoft.com/office/drawing/2014/main" val="1249229031"/>
                    </a:ext>
                  </a:extLst>
                </a:gridCol>
                <a:gridCol w="576072">
                  <a:extLst>
                    <a:ext uri="{9D8B030D-6E8A-4147-A177-3AD203B41FA5}">
                      <a16:colId xmlns:a16="http://schemas.microsoft.com/office/drawing/2014/main" val="2319800147"/>
                    </a:ext>
                  </a:extLst>
                </a:gridCol>
                <a:gridCol w="576072">
                  <a:extLst>
                    <a:ext uri="{9D8B030D-6E8A-4147-A177-3AD203B41FA5}">
                      <a16:colId xmlns:a16="http://schemas.microsoft.com/office/drawing/2014/main" val="2660190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5682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extLst>
                  <a:ext uri="{0D108BD9-81ED-4DB2-BD59-A6C34878D82A}">
                    <a16:rowId xmlns:a16="http://schemas.microsoft.com/office/drawing/2014/main" val="1540756978"/>
                  </a:ext>
                </a:extLst>
              </a:tr>
            </a:tbl>
          </a:graphicData>
        </a:graphic>
      </p:graphicFrame>
      <p:sp>
        <p:nvSpPr>
          <p:cNvPr id="4" name="Text Placeholder 3">
            <a:extLst>
              <a:ext uri="{FF2B5EF4-FFF2-40B4-BE49-F238E27FC236}">
                <a16:creationId xmlns:a16="http://schemas.microsoft.com/office/drawing/2014/main" id="{622AC11E-D3E9-4411-9D74-182DFCE146F9}"/>
              </a:ext>
            </a:extLst>
          </p:cNvPr>
          <p:cNvSpPr>
            <a:spLocks noGrp="1"/>
          </p:cNvSpPr>
          <p:nvPr>
            <p:ph type="body" sz="quarter" idx="14"/>
          </p:nvPr>
        </p:nvSpPr>
        <p:spPr/>
        <p:txBody>
          <a:bodyPr/>
          <a:lstStyle/>
          <a:p>
            <a:r>
              <a:rPr lang="en-US"/>
              <a:t>07/22/2021 - 07/31/2021</a:t>
            </a:r>
          </a:p>
        </p:txBody>
      </p:sp>
    </p:spTree>
    <p:extLst>
      <p:ext uri="{BB962C8B-B14F-4D97-AF65-F5344CB8AC3E}">
        <p14:creationId xmlns:p14="http://schemas.microsoft.com/office/powerpoint/2010/main" val="4229828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2EE1F-70B9-41D6-89AF-38CCD76DEF58}"/>
              </a:ext>
            </a:extLst>
          </p:cNvPr>
          <p:cNvSpPr>
            <a:spLocks noGrp="1"/>
          </p:cNvSpPr>
          <p:nvPr>
            <p:ph type="title"/>
          </p:nvPr>
        </p:nvSpPr>
        <p:spPr/>
        <p:txBody>
          <a:bodyPr/>
          <a:lstStyle/>
          <a:p>
            <a:r>
              <a:rPr lang="en-US"/>
              <a:t>Facebook FB - Own Posts Table w. Custom I-Rate (Insights) | Buttercup Malaysia - 3 of 5</a:t>
            </a:r>
          </a:p>
        </p:txBody>
      </p:sp>
      <p:graphicFrame>
        <p:nvGraphicFramePr>
          <p:cNvPr id="5" name="Table Placeholder 4">
            <a:extLst>
              <a:ext uri="{FF2B5EF4-FFF2-40B4-BE49-F238E27FC236}">
                <a16:creationId xmlns:a16="http://schemas.microsoft.com/office/drawing/2014/main" id="{04C16DDD-A399-4EA1-9211-A99FD1DD60AE}"/>
              </a:ext>
            </a:extLst>
          </p:cNvPr>
          <p:cNvGraphicFramePr>
            <a:graphicFrameLocks noGrp="1"/>
          </p:cNvGraphicFramePr>
          <p:nvPr>
            <p:ph type="tbl" sz="quarter" idx="13"/>
            <p:extLst>
              <p:ext uri="{D42A27DB-BD31-4B8C-83A1-F6EECF244321}">
                <p14:modId xmlns:p14="http://schemas.microsoft.com/office/powerpoint/2010/main" val="160144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72708263"/>
                    </a:ext>
                  </a:extLst>
                </a:gridCol>
                <a:gridCol w="740664">
                  <a:extLst>
                    <a:ext uri="{9D8B030D-6E8A-4147-A177-3AD203B41FA5}">
                      <a16:colId xmlns:a16="http://schemas.microsoft.com/office/drawing/2014/main" val="2286938654"/>
                    </a:ext>
                  </a:extLst>
                </a:gridCol>
                <a:gridCol w="740664">
                  <a:extLst>
                    <a:ext uri="{9D8B030D-6E8A-4147-A177-3AD203B41FA5}">
                      <a16:colId xmlns:a16="http://schemas.microsoft.com/office/drawing/2014/main" val="3550831442"/>
                    </a:ext>
                  </a:extLst>
                </a:gridCol>
                <a:gridCol w="576072">
                  <a:extLst>
                    <a:ext uri="{9D8B030D-6E8A-4147-A177-3AD203B41FA5}">
                      <a16:colId xmlns:a16="http://schemas.microsoft.com/office/drawing/2014/main" val="369750542"/>
                    </a:ext>
                  </a:extLst>
                </a:gridCol>
                <a:gridCol w="576072">
                  <a:extLst>
                    <a:ext uri="{9D8B030D-6E8A-4147-A177-3AD203B41FA5}">
                      <a16:colId xmlns:a16="http://schemas.microsoft.com/office/drawing/2014/main" val="293307197"/>
                    </a:ext>
                  </a:extLst>
                </a:gridCol>
                <a:gridCol w="493776">
                  <a:extLst>
                    <a:ext uri="{9D8B030D-6E8A-4147-A177-3AD203B41FA5}">
                      <a16:colId xmlns:a16="http://schemas.microsoft.com/office/drawing/2014/main" val="3743862419"/>
                    </a:ext>
                  </a:extLst>
                </a:gridCol>
                <a:gridCol w="576072">
                  <a:extLst>
                    <a:ext uri="{9D8B030D-6E8A-4147-A177-3AD203B41FA5}">
                      <a16:colId xmlns:a16="http://schemas.microsoft.com/office/drawing/2014/main" val="274911662"/>
                    </a:ext>
                  </a:extLst>
                </a:gridCol>
                <a:gridCol w="576072">
                  <a:extLst>
                    <a:ext uri="{9D8B030D-6E8A-4147-A177-3AD203B41FA5}">
                      <a16:colId xmlns:a16="http://schemas.microsoft.com/office/drawing/2014/main" val="3995472645"/>
                    </a:ext>
                  </a:extLst>
                </a:gridCol>
                <a:gridCol w="576072">
                  <a:extLst>
                    <a:ext uri="{9D8B030D-6E8A-4147-A177-3AD203B41FA5}">
                      <a16:colId xmlns:a16="http://schemas.microsoft.com/office/drawing/2014/main" val="1815456074"/>
                    </a:ext>
                  </a:extLst>
                </a:gridCol>
                <a:gridCol w="576072">
                  <a:extLst>
                    <a:ext uri="{9D8B030D-6E8A-4147-A177-3AD203B41FA5}">
                      <a16:colId xmlns:a16="http://schemas.microsoft.com/office/drawing/2014/main" val="3651905958"/>
                    </a:ext>
                  </a:extLst>
                </a:gridCol>
                <a:gridCol w="576072">
                  <a:extLst>
                    <a:ext uri="{9D8B030D-6E8A-4147-A177-3AD203B41FA5}">
                      <a16:colId xmlns:a16="http://schemas.microsoft.com/office/drawing/2014/main" val="114006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4118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3236952843"/>
                  </a:ext>
                </a:extLst>
              </a:tr>
            </a:tbl>
          </a:graphicData>
        </a:graphic>
      </p:graphicFrame>
      <p:sp>
        <p:nvSpPr>
          <p:cNvPr id="4" name="Text Placeholder 3">
            <a:extLst>
              <a:ext uri="{FF2B5EF4-FFF2-40B4-BE49-F238E27FC236}">
                <a16:creationId xmlns:a16="http://schemas.microsoft.com/office/drawing/2014/main" id="{85FD711E-504F-42FE-9231-CC943CBD8E5E}"/>
              </a:ext>
            </a:extLst>
          </p:cNvPr>
          <p:cNvSpPr>
            <a:spLocks noGrp="1"/>
          </p:cNvSpPr>
          <p:nvPr>
            <p:ph type="body" sz="quarter" idx="14"/>
          </p:nvPr>
        </p:nvSpPr>
        <p:spPr/>
        <p:txBody>
          <a:bodyPr/>
          <a:lstStyle/>
          <a:p>
            <a:r>
              <a:rPr lang="en-US"/>
              <a:t>07/22/2021 - 07/31/2021</a:t>
            </a:r>
          </a:p>
        </p:txBody>
      </p:sp>
    </p:spTree>
    <p:extLst>
      <p:ext uri="{BB962C8B-B14F-4D97-AF65-F5344CB8AC3E}">
        <p14:creationId xmlns:p14="http://schemas.microsoft.com/office/powerpoint/2010/main" val="151454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A30D9-EB43-4ED0-B8EA-D0B55331EEAE}"/>
              </a:ext>
            </a:extLst>
          </p:cNvPr>
          <p:cNvSpPr>
            <a:spLocks noGrp="1"/>
          </p:cNvSpPr>
          <p:nvPr>
            <p:ph type="title"/>
          </p:nvPr>
        </p:nvSpPr>
        <p:spPr/>
        <p:txBody>
          <a:bodyPr/>
          <a:lstStyle/>
          <a:p>
            <a:r>
              <a:rPr lang="en-US"/>
              <a:t>Facebook FB - Own Posts Table w. Custom I-Rate (Insights) | Buttercup Malaysia - 4 of 5</a:t>
            </a:r>
          </a:p>
        </p:txBody>
      </p:sp>
      <p:graphicFrame>
        <p:nvGraphicFramePr>
          <p:cNvPr id="5" name="Table Placeholder 4">
            <a:extLst>
              <a:ext uri="{FF2B5EF4-FFF2-40B4-BE49-F238E27FC236}">
                <a16:creationId xmlns:a16="http://schemas.microsoft.com/office/drawing/2014/main" id="{33D05FB4-3D6E-4ECE-804D-B1A05F887CB3}"/>
              </a:ext>
            </a:extLst>
          </p:cNvPr>
          <p:cNvGraphicFramePr>
            <a:graphicFrameLocks noGrp="1"/>
          </p:cNvGraphicFramePr>
          <p:nvPr>
            <p:ph type="tbl" sz="quarter" idx="13"/>
            <p:extLst>
              <p:ext uri="{D42A27DB-BD31-4B8C-83A1-F6EECF244321}">
                <p14:modId xmlns:p14="http://schemas.microsoft.com/office/powerpoint/2010/main" val="1520853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2036179"/>
                    </a:ext>
                  </a:extLst>
                </a:gridCol>
                <a:gridCol w="740664">
                  <a:extLst>
                    <a:ext uri="{9D8B030D-6E8A-4147-A177-3AD203B41FA5}">
                      <a16:colId xmlns:a16="http://schemas.microsoft.com/office/drawing/2014/main" val="2806930810"/>
                    </a:ext>
                  </a:extLst>
                </a:gridCol>
                <a:gridCol w="740664">
                  <a:extLst>
                    <a:ext uri="{9D8B030D-6E8A-4147-A177-3AD203B41FA5}">
                      <a16:colId xmlns:a16="http://schemas.microsoft.com/office/drawing/2014/main" val="274241725"/>
                    </a:ext>
                  </a:extLst>
                </a:gridCol>
                <a:gridCol w="576072">
                  <a:extLst>
                    <a:ext uri="{9D8B030D-6E8A-4147-A177-3AD203B41FA5}">
                      <a16:colId xmlns:a16="http://schemas.microsoft.com/office/drawing/2014/main" val="173835928"/>
                    </a:ext>
                  </a:extLst>
                </a:gridCol>
                <a:gridCol w="576072">
                  <a:extLst>
                    <a:ext uri="{9D8B030D-6E8A-4147-A177-3AD203B41FA5}">
                      <a16:colId xmlns:a16="http://schemas.microsoft.com/office/drawing/2014/main" val="518362501"/>
                    </a:ext>
                  </a:extLst>
                </a:gridCol>
                <a:gridCol w="493776">
                  <a:extLst>
                    <a:ext uri="{9D8B030D-6E8A-4147-A177-3AD203B41FA5}">
                      <a16:colId xmlns:a16="http://schemas.microsoft.com/office/drawing/2014/main" val="1866403800"/>
                    </a:ext>
                  </a:extLst>
                </a:gridCol>
                <a:gridCol w="576072">
                  <a:extLst>
                    <a:ext uri="{9D8B030D-6E8A-4147-A177-3AD203B41FA5}">
                      <a16:colId xmlns:a16="http://schemas.microsoft.com/office/drawing/2014/main" val="2836572044"/>
                    </a:ext>
                  </a:extLst>
                </a:gridCol>
                <a:gridCol w="576072">
                  <a:extLst>
                    <a:ext uri="{9D8B030D-6E8A-4147-A177-3AD203B41FA5}">
                      <a16:colId xmlns:a16="http://schemas.microsoft.com/office/drawing/2014/main" val="2684716677"/>
                    </a:ext>
                  </a:extLst>
                </a:gridCol>
                <a:gridCol w="576072">
                  <a:extLst>
                    <a:ext uri="{9D8B030D-6E8A-4147-A177-3AD203B41FA5}">
                      <a16:colId xmlns:a16="http://schemas.microsoft.com/office/drawing/2014/main" val="3139131334"/>
                    </a:ext>
                  </a:extLst>
                </a:gridCol>
                <a:gridCol w="576072">
                  <a:extLst>
                    <a:ext uri="{9D8B030D-6E8A-4147-A177-3AD203B41FA5}">
                      <a16:colId xmlns:a16="http://schemas.microsoft.com/office/drawing/2014/main" val="1553286109"/>
                    </a:ext>
                  </a:extLst>
                </a:gridCol>
                <a:gridCol w="576072">
                  <a:extLst>
                    <a:ext uri="{9D8B030D-6E8A-4147-A177-3AD203B41FA5}">
                      <a16:colId xmlns:a16="http://schemas.microsoft.com/office/drawing/2014/main" val="2283794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935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extLst>
                  <a:ext uri="{0D108BD9-81ED-4DB2-BD59-A6C34878D82A}">
                    <a16:rowId xmlns:a16="http://schemas.microsoft.com/office/drawing/2014/main" val="644895496"/>
                  </a:ext>
                </a:extLst>
              </a:tr>
            </a:tbl>
          </a:graphicData>
        </a:graphic>
      </p:graphicFrame>
      <p:sp>
        <p:nvSpPr>
          <p:cNvPr id="4" name="Text Placeholder 3">
            <a:extLst>
              <a:ext uri="{FF2B5EF4-FFF2-40B4-BE49-F238E27FC236}">
                <a16:creationId xmlns:a16="http://schemas.microsoft.com/office/drawing/2014/main" id="{503D2542-F802-483E-B175-72F3DACD7F20}"/>
              </a:ext>
            </a:extLst>
          </p:cNvPr>
          <p:cNvSpPr>
            <a:spLocks noGrp="1"/>
          </p:cNvSpPr>
          <p:nvPr>
            <p:ph type="body" sz="quarter" idx="14"/>
          </p:nvPr>
        </p:nvSpPr>
        <p:spPr/>
        <p:txBody>
          <a:bodyPr/>
          <a:lstStyle/>
          <a:p>
            <a:r>
              <a:rPr lang="en-US"/>
              <a:t>07/22/2021 - 07/31/2021</a:t>
            </a:r>
          </a:p>
        </p:txBody>
      </p:sp>
    </p:spTree>
    <p:extLst>
      <p:ext uri="{BB962C8B-B14F-4D97-AF65-F5344CB8AC3E}">
        <p14:creationId xmlns:p14="http://schemas.microsoft.com/office/powerpoint/2010/main" val="3698298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9E74-44B8-439E-9F6C-FDC047E12B99}"/>
              </a:ext>
            </a:extLst>
          </p:cNvPr>
          <p:cNvSpPr>
            <a:spLocks noGrp="1"/>
          </p:cNvSpPr>
          <p:nvPr>
            <p:ph type="title"/>
          </p:nvPr>
        </p:nvSpPr>
        <p:spPr/>
        <p:txBody>
          <a:bodyPr/>
          <a:lstStyle/>
          <a:p>
            <a:r>
              <a:rPr lang="en-US"/>
              <a:t>Facebook FB - Own Posts Table w. Custom I-Rate (Insights) | Buttercup Malaysia - 5 of 5</a:t>
            </a:r>
          </a:p>
        </p:txBody>
      </p:sp>
      <p:graphicFrame>
        <p:nvGraphicFramePr>
          <p:cNvPr id="5" name="Table Placeholder 4">
            <a:extLst>
              <a:ext uri="{FF2B5EF4-FFF2-40B4-BE49-F238E27FC236}">
                <a16:creationId xmlns:a16="http://schemas.microsoft.com/office/drawing/2014/main" id="{61B37D45-8EA9-4E3D-8197-812453318E88}"/>
              </a:ext>
            </a:extLst>
          </p:cNvPr>
          <p:cNvGraphicFramePr>
            <a:graphicFrameLocks noGrp="1"/>
          </p:cNvGraphicFramePr>
          <p:nvPr>
            <p:ph type="tbl" sz="quarter" idx="13"/>
            <p:extLst>
              <p:ext uri="{D42A27DB-BD31-4B8C-83A1-F6EECF244321}">
                <p14:modId xmlns:p14="http://schemas.microsoft.com/office/powerpoint/2010/main" val="191032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77987706"/>
                    </a:ext>
                  </a:extLst>
                </a:gridCol>
                <a:gridCol w="740664">
                  <a:extLst>
                    <a:ext uri="{9D8B030D-6E8A-4147-A177-3AD203B41FA5}">
                      <a16:colId xmlns:a16="http://schemas.microsoft.com/office/drawing/2014/main" val="3969552607"/>
                    </a:ext>
                  </a:extLst>
                </a:gridCol>
                <a:gridCol w="740664">
                  <a:extLst>
                    <a:ext uri="{9D8B030D-6E8A-4147-A177-3AD203B41FA5}">
                      <a16:colId xmlns:a16="http://schemas.microsoft.com/office/drawing/2014/main" val="1756925116"/>
                    </a:ext>
                  </a:extLst>
                </a:gridCol>
                <a:gridCol w="576072">
                  <a:extLst>
                    <a:ext uri="{9D8B030D-6E8A-4147-A177-3AD203B41FA5}">
                      <a16:colId xmlns:a16="http://schemas.microsoft.com/office/drawing/2014/main" val="3741481541"/>
                    </a:ext>
                  </a:extLst>
                </a:gridCol>
                <a:gridCol w="576072">
                  <a:extLst>
                    <a:ext uri="{9D8B030D-6E8A-4147-A177-3AD203B41FA5}">
                      <a16:colId xmlns:a16="http://schemas.microsoft.com/office/drawing/2014/main" val="1181584233"/>
                    </a:ext>
                  </a:extLst>
                </a:gridCol>
                <a:gridCol w="493776">
                  <a:extLst>
                    <a:ext uri="{9D8B030D-6E8A-4147-A177-3AD203B41FA5}">
                      <a16:colId xmlns:a16="http://schemas.microsoft.com/office/drawing/2014/main" val="418508814"/>
                    </a:ext>
                  </a:extLst>
                </a:gridCol>
                <a:gridCol w="576072">
                  <a:extLst>
                    <a:ext uri="{9D8B030D-6E8A-4147-A177-3AD203B41FA5}">
                      <a16:colId xmlns:a16="http://schemas.microsoft.com/office/drawing/2014/main" val="1248623882"/>
                    </a:ext>
                  </a:extLst>
                </a:gridCol>
                <a:gridCol w="576072">
                  <a:extLst>
                    <a:ext uri="{9D8B030D-6E8A-4147-A177-3AD203B41FA5}">
                      <a16:colId xmlns:a16="http://schemas.microsoft.com/office/drawing/2014/main" val="2435747422"/>
                    </a:ext>
                  </a:extLst>
                </a:gridCol>
                <a:gridCol w="576072">
                  <a:extLst>
                    <a:ext uri="{9D8B030D-6E8A-4147-A177-3AD203B41FA5}">
                      <a16:colId xmlns:a16="http://schemas.microsoft.com/office/drawing/2014/main" val="4170228103"/>
                    </a:ext>
                  </a:extLst>
                </a:gridCol>
                <a:gridCol w="576072">
                  <a:extLst>
                    <a:ext uri="{9D8B030D-6E8A-4147-A177-3AD203B41FA5}">
                      <a16:colId xmlns:a16="http://schemas.microsoft.com/office/drawing/2014/main" val="131265017"/>
                    </a:ext>
                  </a:extLst>
                </a:gridCol>
                <a:gridCol w="576072">
                  <a:extLst>
                    <a:ext uri="{9D8B030D-6E8A-4147-A177-3AD203B41FA5}">
                      <a16:colId xmlns:a16="http://schemas.microsoft.com/office/drawing/2014/main" val="3737281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6633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extLst>
                  <a:ext uri="{0D108BD9-81ED-4DB2-BD59-A6C34878D82A}">
                    <a16:rowId xmlns:a16="http://schemas.microsoft.com/office/drawing/2014/main" val="1110448650"/>
                  </a:ext>
                </a:extLst>
              </a:tr>
            </a:tbl>
          </a:graphicData>
        </a:graphic>
      </p:graphicFrame>
      <p:sp>
        <p:nvSpPr>
          <p:cNvPr id="4" name="Text Placeholder 3">
            <a:extLst>
              <a:ext uri="{FF2B5EF4-FFF2-40B4-BE49-F238E27FC236}">
                <a16:creationId xmlns:a16="http://schemas.microsoft.com/office/drawing/2014/main" id="{35E89D54-73EE-473F-BC25-593428599157}"/>
              </a:ext>
            </a:extLst>
          </p:cNvPr>
          <p:cNvSpPr>
            <a:spLocks noGrp="1"/>
          </p:cNvSpPr>
          <p:nvPr>
            <p:ph type="body" sz="quarter" idx="14"/>
          </p:nvPr>
        </p:nvSpPr>
        <p:spPr/>
        <p:txBody>
          <a:bodyPr/>
          <a:lstStyle/>
          <a:p>
            <a:r>
              <a:rPr lang="en-US"/>
              <a:t>07/22/2021 - 07/31/2021</a:t>
            </a:r>
          </a:p>
        </p:txBody>
      </p:sp>
    </p:spTree>
    <p:extLst>
      <p:ext uri="{BB962C8B-B14F-4D97-AF65-F5344CB8AC3E}">
        <p14:creationId xmlns:p14="http://schemas.microsoft.com/office/powerpoint/2010/main" val="2790113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279</Words>
  <Application>Microsoft Office PowerPoint</Application>
  <PresentationFormat>On-screen Show (4:3)</PresentationFormat>
  <Paragraphs>109</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Facebook FB - Own Posts Table w. Custom I-Rate (Insights) | Buttercup Malaysia - 1 of 5</vt:lpstr>
      <vt:lpstr>Facebook FB - Own Posts Table w. Custom I-Rate (Insights) | Buttercup Malaysia - 2 of 5</vt:lpstr>
      <vt:lpstr>Facebook FB - Own Posts Table w. Custom I-Rate (Insights) | Buttercup Malaysia - 3 of 5</vt:lpstr>
      <vt:lpstr>Facebook FB - Own Posts Table w. Custom I-Rate (Insights) | Buttercup Malaysia - 4 of 5</vt:lpstr>
      <vt:lpstr>Facebook FB - Own Posts Table w. Custom I-Rate (Insights) | Buttercup Malaysia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5</dc:title>
  <dc:creator>Frederik Peiniger</dc:creator>
  <cp:lastModifiedBy>Frederik Peiniger</cp:lastModifiedBy>
  <cp:revision>1</cp:revision>
  <dcterms:created xsi:type="dcterms:W3CDTF">2021-08-05T10:05:53Z</dcterms:created>
  <dcterms:modified xsi:type="dcterms:W3CDTF">2021-08-05T10:06:12Z</dcterms:modified>
</cp:coreProperties>
</file>