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8FD48-4FAF-4D34-9838-CF27F8C72E22}"/>
              </a:ext>
            </a:extLst>
          </p:cNvPr>
          <p:cNvSpPr>
            <a:spLocks noGrp="1"/>
          </p:cNvSpPr>
          <p:nvPr>
            <p:ph type="title"/>
          </p:nvPr>
        </p:nvSpPr>
        <p:spPr/>
        <p:txBody>
          <a:bodyPr/>
          <a:lstStyle/>
          <a:p>
            <a:r>
              <a:rPr lang="en-US"/>
              <a:t>Facebook FB - Own Posts Table w. Custom I-Rate (Insights) | Buttercup Malaysia - 1 of 6</a:t>
            </a:r>
          </a:p>
        </p:txBody>
      </p:sp>
      <p:graphicFrame>
        <p:nvGraphicFramePr>
          <p:cNvPr id="5" name="Table Placeholder 4">
            <a:extLst>
              <a:ext uri="{FF2B5EF4-FFF2-40B4-BE49-F238E27FC236}">
                <a16:creationId xmlns:a16="http://schemas.microsoft.com/office/drawing/2014/main" id="{483C37B1-9792-465B-B968-EAEDFB525CB1}"/>
              </a:ext>
            </a:extLst>
          </p:cNvPr>
          <p:cNvGraphicFramePr>
            <a:graphicFrameLocks noGrp="1"/>
          </p:cNvGraphicFramePr>
          <p:nvPr>
            <p:ph type="tbl" sz="quarter" idx="13"/>
            <p:extLst>
              <p:ext uri="{D42A27DB-BD31-4B8C-83A1-F6EECF244321}">
                <p14:modId xmlns:p14="http://schemas.microsoft.com/office/powerpoint/2010/main" val="2706199466"/>
              </p:ext>
            </p:extLst>
          </p:nvPr>
        </p:nvGraphicFramePr>
        <p:xfrm>
          <a:off x="457200" y="1731963"/>
          <a:ext cx="7653527" cy="377952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067085903"/>
                    </a:ext>
                  </a:extLst>
                </a:gridCol>
                <a:gridCol w="740664">
                  <a:extLst>
                    <a:ext uri="{9D8B030D-6E8A-4147-A177-3AD203B41FA5}">
                      <a16:colId xmlns:a16="http://schemas.microsoft.com/office/drawing/2014/main" val="3206192108"/>
                    </a:ext>
                  </a:extLst>
                </a:gridCol>
                <a:gridCol w="740664">
                  <a:extLst>
                    <a:ext uri="{9D8B030D-6E8A-4147-A177-3AD203B41FA5}">
                      <a16:colId xmlns:a16="http://schemas.microsoft.com/office/drawing/2014/main" val="3349015591"/>
                    </a:ext>
                  </a:extLst>
                </a:gridCol>
                <a:gridCol w="576072">
                  <a:extLst>
                    <a:ext uri="{9D8B030D-6E8A-4147-A177-3AD203B41FA5}">
                      <a16:colId xmlns:a16="http://schemas.microsoft.com/office/drawing/2014/main" val="1185122908"/>
                    </a:ext>
                  </a:extLst>
                </a:gridCol>
                <a:gridCol w="576072">
                  <a:extLst>
                    <a:ext uri="{9D8B030D-6E8A-4147-A177-3AD203B41FA5}">
                      <a16:colId xmlns:a16="http://schemas.microsoft.com/office/drawing/2014/main" val="2096534067"/>
                    </a:ext>
                  </a:extLst>
                </a:gridCol>
                <a:gridCol w="493776">
                  <a:extLst>
                    <a:ext uri="{9D8B030D-6E8A-4147-A177-3AD203B41FA5}">
                      <a16:colId xmlns:a16="http://schemas.microsoft.com/office/drawing/2014/main" val="2362099392"/>
                    </a:ext>
                  </a:extLst>
                </a:gridCol>
                <a:gridCol w="576072">
                  <a:extLst>
                    <a:ext uri="{9D8B030D-6E8A-4147-A177-3AD203B41FA5}">
                      <a16:colId xmlns:a16="http://schemas.microsoft.com/office/drawing/2014/main" val="799191749"/>
                    </a:ext>
                  </a:extLst>
                </a:gridCol>
                <a:gridCol w="576072">
                  <a:extLst>
                    <a:ext uri="{9D8B030D-6E8A-4147-A177-3AD203B41FA5}">
                      <a16:colId xmlns:a16="http://schemas.microsoft.com/office/drawing/2014/main" val="2764874022"/>
                    </a:ext>
                  </a:extLst>
                </a:gridCol>
                <a:gridCol w="576072">
                  <a:extLst>
                    <a:ext uri="{9D8B030D-6E8A-4147-A177-3AD203B41FA5}">
                      <a16:colId xmlns:a16="http://schemas.microsoft.com/office/drawing/2014/main" val="924744086"/>
                    </a:ext>
                  </a:extLst>
                </a:gridCol>
                <a:gridCol w="576072">
                  <a:extLst>
                    <a:ext uri="{9D8B030D-6E8A-4147-A177-3AD203B41FA5}">
                      <a16:colId xmlns:a16="http://schemas.microsoft.com/office/drawing/2014/main" val="357087442"/>
                    </a:ext>
                  </a:extLst>
                </a:gridCol>
                <a:gridCol w="576072">
                  <a:extLst>
                    <a:ext uri="{9D8B030D-6E8A-4147-A177-3AD203B41FA5}">
                      <a16:colId xmlns:a16="http://schemas.microsoft.com/office/drawing/2014/main" val="21017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157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extLst>
                  <a:ext uri="{0D108BD9-81ED-4DB2-BD59-A6C34878D82A}">
                    <a16:rowId xmlns:a16="http://schemas.microsoft.com/office/drawing/2014/main" val="252724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496629930"/>
                  </a:ext>
                </a:extLst>
              </a:tr>
            </a:tbl>
          </a:graphicData>
        </a:graphic>
      </p:graphicFrame>
      <p:sp>
        <p:nvSpPr>
          <p:cNvPr id="4" name="Text Placeholder 3">
            <a:extLst>
              <a:ext uri="{FF2B5EF4-FFF2-40B4-BE49-F238E27FC236}">
                <a16:creationId xmlns:a16="http://schemas.microsoft.com/office/drawing/2014/main" id="{77044E94-0C24-49F6-829C-4CC22E6DC9C2}"/>
              </a:ext>
            </a:extLst>
          </p:cNvPr>
          <p:cNvSpPr>
            <a:spLocks noGrp="1"/>
          </p:cNvSpPr>
          <p:nvPr>
            <p:ph type="body" sz="quarter" idx="14"/>
          </p:nvPr>
        </p:nvSpPr>
        <p:spPr/>
        <p:txBody>
          <a:bodyPr/>
          <a:lstStyle/>
          <a:p>
            <a:r>
              <a:rPr lang="en-US"/>
              <a:t>07/15/2021 - 07/21/2021</a:t>
            </a:r>
          </a:p>
        </p:txBody>
      </p:sp>
    </p:spTree>
    <p:extLst>
      <p:ext uri="{BB962C8B-B14F-4D97-AF65-F5344CB8AC3E}">
        <p14:creationId xmlns:p14="http://schemas.microsoft.com/office/powerpoint/2010/main" val="3542896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8F280-1418-442A-BD90-FA6169B9151D}"/>
              </a:ext>
            </a:extLst>
          </p:cNvPr>
          <p:cNvSpPr>
            <a:spLocks noGrp="1"/>
          </p:cNvSpPr>
          <p:nvPr>
            <p:ph type="title"/>
          </p:nvPr>
        </p:nvSpPr>
        <p:spPr/>
        <p:txBody>
          <a:bodyPr/>
          <a:lstStyle/>
          <a:p>
            <a:r>
              <a:rPr lang="en-US"/>
              <a:t>Facebook FB - Own Posts Table w. Custom I-Rate (Insights) | Buttercup Malaysia - 2 of 6</a:t>
            </a:r>
          </a:p>
        </p:txBody>
      </p:sp>
      <p:graphicFrame>
        <p:nvGraphicFramePr>
          <p:cNvPr id="5" name="Table Placeholder 4">
            <a:extLst>
              <a:ext uri="{FF2B5EF4-FFF2-40B4-BE49-F238E27FC236}">
                <a16:creationId xmlns:a16="http://schemas.microsoft.com/office/drawing/2014/main" id="{D5D9DE9F-4317-486C-A015-D27238D2E905}"/>
              </a:ext>
            </a:extLst>
          </p:cNvPr>
          <p:cNvGraphicFramePr>
            <a:graphicFrameLocks noGrp="1"/>
          </p:cNvGraphicFramePr>
          <p:nvPr>
            <p:ph type="tbl" sz="quarter" idx="13"/>
            <p:extLst>
              <p:ext uri="{D42A27DB-BD31-4B8C-83A1-F6EECF244321}">
                <p14:modId xmlns:p14="http://schemas.microsoft.com/office/powerpoint/2010/main" val="2406199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822398567"/>
                    </a:ext>
                  </a:extLst>
                </a:gridCol>
                <a:gridCol w="740664">
                  <a:extLst>
                    <a:ext uri="{9D8B030D-6E8A-4147-A177-3AD203B41FA5}">
                      <a16:colId xmlns:a16="http://schemas.microsoft.com/office/drawing/2014/main" val="84195158"/>
                    </a:ext>
                  </a:extLst>
                </a:gridCol>
                <a:gridCol w="740664">
                  <a:extLst>
                    <a:ext uri="{9D8B030D-6E8A-4147-A177-3AD203B41FA5}">
                      <a16:colId xmlns:a16="http://schemas.microsoft.com/office/drawing/2014/main" val="3569398413"/>
                    </a:ext>
                  </a:extLst>
                </a:gridCol>
                <a:gridCol w="576072">
                  <a:extLst>
                    <a:ext uri="{9D8B030D-6E8A-4147-A177-3AD203B41FA5}">
                      <a16:colId xmlns:a16="http://schemas.microsoft.com/office/drawing/2014/main" val="2352193395"/>
                    </a:ext>
                  </a:extLst>
                </a:gridCol>
                <a:gridCol w="576072">
                  <a:extLst>
                    <a:ext uri="{9D8B030D-6E8A-4147-A177-3AD203B41FA5}">
                      <a16:colId xmlns:a16="http://schemas.microsoft.com/office/drawing/2014/main" val="1820650711"/>
                    </a:ext>
                  </a:extLst>
                </a:gridCol>
                <a:gridCol w="493776">
                  <a:extLst>
                    <a:ext uri="{9D8B030D-6E8A-4147-A177-3AD203B41FA5}">
                      <a16:colId xmlns:a16="http://schemas.microsoft.com/office/drawing/2014/main" val="1945817461"/>
                    </a:ext>
                  </a:extLst>
                </a:gridCol>
                <a:gridCol w="576072">
                  <a:extLst>
                    <a:ext uri="{9D8B030D-6E8A-4147-A177-3AD203B41FA5}">
                      <a16:colId xmlns:a16="http://schemas.microsoft.com/office/drawing/2014/main" val="4049284556"/>
                    </a:ext>
                  </a:extLst>
                </a:gridCol>
                <a:gridCol w="576072">
                  <a:extLst>
                    <a:ext uri="{9D8B030D-6E8A-4147-A177-3AD203B41FA5}">
                      <a16:colId xmlns:a16="http://schemas.microsoft.com/office/drawing/2014/main" val="2196252581"/>
                    </a:ext>
                  </a:extLst>
                </a:gridCol>
                <a:gridCol w="576072">
                  <a:extLst>
                    <a:ext uri="{9D8B030D-6E8A-4147-A177-3AD203B41FA5}">
                      <a16:colId xmlns:a16="http://schemas.microsoft.com/office/drawing/2014/main" val="585385465"/>
                    </a:ext>
                  </a:extLst>
                </a:gridCol>
                <a:gridCol w="576072">
                  <a:extLst>
                    <a:ext uri="{9D8B030D-6E8A-4147-A177-3AD203B41FA5}">
                      <a16:colId xmlns:a16="http://schemas.microsoft.com/office/drawing/2014/main" val="2875252959"/>
                    </a:ext>
                  </a:extLst>
                </a:gridCol>
                <a:gridCol w="576072">
                  <a:extLst>
                    <a:ext uri="{9D8B030D-6E8A-4147-A177-3AD203B41FA5}">
                      <a16:colId xmlns:a16="http://schemas.microsoft.com/office/drawing/2014/main" val="556437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9180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3373991129"/>
                  </a:ext>
                </a:extLst>
              </a:tr>
            </a:tbl>
          </a:graphicData>
        </a:graphic>
      </p:graphicFrame>
      <p:sp>
        <p:nvSpPr>
          <p:cNvPr id="4" name="Text Placeholder 3">
            <a:extLst>
              <a:ext uri="{FF2B5EF4-FFF2-40B4-BE49-F238E27FC236}">
                <a16:creationId xmlns:a16="http://schemas.microsoft.com/office/drawing/2014/main" id="{62746EB0-9A47-42C0-8382-91FD5AC013E4}"/>
              </a:ext>
            </a:extLst>
          </p:cNvPr>
          <p:cNvSpPr>
            <a:spLocks noGrp="1"/>
          </p:cNvSpPr>
          <p:nvPr>
            <p:ph type="body" sz="quarter" idx="14"/>
          </p:nvPr>
        </p:nvSpPr>
        <p:spPr/>
        <p:txBody>
          <a:bodyPr/>
          <a:lstStyle/>
          <a:p>
            <a:r>
              <a:rPr lang="en-US"/>
              <a:t>07/15/2021 - 07/21/2021</a:t>
            </a:r>
          </a:p>
        </p:txBody>
      </p:sp>
    </p:spTree>
    <p:extLst>
      <p:ext uri="{BB962C8B-B14F-4D97-AF65-F5344CB8AC3E}">
        <p14:creationId xmlns:p14="http://schemas.microsoft.com/office/powerpoint/2010/main" val="9261094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12A3E5-B858-455E-8BD8-06E9A69E6315}"/>
              </a:ext>
            </a:extLst>
          </p:cNvPr>
          <p:cNvSpPr>
            <a:spLocks noGrp="1"/>
          </p:cNvSpPr>
          <p:nvPr>
            <p:ph type="title"/>
          </p:nvPr>
        </p:nvSpPr>
        <p:spPr/>
        <p:txBody>
          <a:bodyPr/>
          <a:lstStyle/>
          <a:p>
            <a:r>
              <a:rPr lang="en-US"/>
              <a:t>Facebook FB - Own Posts Table w. Custom I-Rate (Insights) | Buttercup Malaysia - 3 of 6</a:t>
            </a:r>
          </a:p>
        </p:txBody>
      </p:sp>
      <p:graphicFrame>
        <p:nvGraphicFramePr>
          <p:cNvPr id="5" name="Table Placeholder 4">
            <a:extLst>
              <a:ext uri="{FF2B5EF4-FFF2-40B4-BE49-F238E27FC236}">
                <a16:creationId xmlns:a16="http://schemas.microsoft.com/office/drawing/2014/main" id="{99936AEB-9828-4F75-AF34-FBB2DA602198}"/>
              </a:ext>
            </a:extLst>
          </p:cNvPr>
          <p:cNvGraphicFramePr>
            <a:graphicFrameLocks noGrp="1"/>
          </p:cNvGraphicFramePr>
          <p:nvPr>
            <p:ph type="tbl" sz="quarter" idx="13"/>
            <p:extLst>
              <p:ext uri="{D42A27DB-BD31-4B8C-83A1-F6EECF244321}">
                <p14:modId xmlns:p14="http://schemas.microsoft.com/office/powerpoint/2010/main" val="3770505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87532243"/>
                    </a:ext>
                  </a:extLst>
                </a:gridCol>
                <a:gridCol w="740664">
                  <a:extLst>
                    <a:ext uri="{9D8B030D-6E8A-4147-A177-3AD203B41FA5}">
                      <a16:colId xmlns:a16="http://schemas.microsoft.com/office/drawing/2014/main" val="2548775985"/>
                    </a:ext>
                  </a:extLst>
                </a:gridCol>
                <a:gridCol w="740664">
                  <a:extLst>
                    <a:ext uri="{9D8B030D-6E8A-4147-A177-3AD203B41FA5}">
                      <a16:colId xmlns:a16="http://schemas.microsoft.com/office/drawing/2014/main" val="3514227555"/>
                    </a:ext>
                  </a:extLst>
                </a:gridCol>
                <a:gridCol w="576072">
                  <a:extLst>
                    <a:ext uri="{9D8B030D-6E8A-4147-A177-3AD203B41FA5}">
                      <a16:colId xmlns:a16="http://schemas.microsoft.com/office/drawing/2014/main" val="3929436106"/>
                    </a:ext>
                  </a:extLst>
                </a:gridCol>
                <a:gridCol w="576072">
                  <a:extLst>
                    <a:ext uri="{9D8B030D-6E8A-4147-A177-3AD203B41FA5}">
                      <a16:colId xmlns:a16="http://schemas.microsoft.com/office/drawing/2014/main" val="586735099"/>
                    </a:ext>
                  </a:extLst>
                </a:gridCol>
                <a:gridCol w="493776">
                  <a:extLst>
                    <a:ext uri="{9D8B030D-6E8A-4147-A177-3AD203B41FA5}">
                      <a16:colId xmlns:a16="http://schemas.microsoft.com/office/drawing/2014/main" val="1806813041"/>
                    </a:ext>
                  </a:extLst>
                </a:gridCol>
                <a:gridCol w="576072">
                  <a:extLst>
                    <a:ext uri="{9D8B030D-6E8A-4147-A177-3AD203B41FA5}">
                      <a16:colId xmlns:a16="http://schemas.microsoft.com/office/drawing/2014/main" val="615000256"/>
                    </a:ext>
                  </a:extLst>
                </a:gridCol>
                <a:gridCol w="576072">
                  <a:extLst>
                    <a:ext uri="{9D8B030D-6E8A-4147-A177-3AD203B41FA5}">
                      <a16:colId xmlns:a16="http://schemas.microsoft.com/office/drawing/2014/main" val="3399290600"/>
                    </a:ext>
                  </a:extLst>
                </a:gridCol>
                <a:gridCol w="576072">
                  <a:extLst>
                    <a:ext uri="{9D8B030D-6E8A-4147-A177-3AD203B41FA5}">
                      <a16:colId xmlns:a16="http://schemas.microsoft.com/office/drawing/2014/main" val="292599058"/>
                    </a:ext>
                  </a:extLst>
                </a:gridCol>
                <a:gridCol w="576072">
                  <a:extLst>
                    <a:ext uri="{9D8B030D-6E8A-4147-A177-3AD203B41FA5}">
                      <a16:colId xmlns:a16="http://schemas.microsoft.com/office/drawing/2014/main" val="2542662848"/>
                    </a:ext>
                  </a:extLst>
                </a:gridCol>
                <a:gridCol w="576072">
                  <a:extLst>
                    <a:ext uri="{9D8B030D-6E8A-4147-A177-3AD203B41FA5}">
                      <a16:colId xmlns:a16="http://schemas.microsoft.com/office/drawing/2014/main" val="70370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53724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extLst>
                  <a:ext uri="{0D108BD9-81ED-4DB2-BD59-A6C34878D82A}">
                    <a16:rowId xmlns:a16="http://schemas.microsoft.com/office/drawing/2014/main" val="2478896116"/>
                  </a:ext>
                </a:extLst>
              </a:tr>
            </a:tbl>
          </a:graphicData>
        </a:graphic>
      </p:graphicFrame>
      <p:sp>
        <p:nvSpPr>
          <p:cNvPr id="4" name="Text Placeholder 3">
            <a:extLst>
              <a:ext uri="{FF2B5EF4-FFF2-40B4-BE49-F238E27FC236}">
                <a16:creationId xmlns:a16="http://schemas.microsoft.com/office/drawing/2014/main" id="{7E33B571-779C-421E-841F-F2B224773702}"/>
              </a:ext>
            </a:extLst>
          </p:cNvPr>
          <p:cNvSpPr>
            <a:spLocks noGrp="1"/>
          </p:cNvSpPr>
          <p:nvPr>
            <p:ph type="body" sz="quarter" idx="14"/>
          </p:nvPr>
        </p:nvSpPr>
        <p:spPr/>
        <p:txBody>
          <a:bodyPr/>
          <a:lstStyle/>
          <a:p>
            <a:r>
              <a:rPr lang="en-US"/>
              <a:t>07/15/2021 - 07/21/2021</a:t>
            </a:r>
          </a:p>
        </p:txBody>
      </p:sp>
    </p:spTree>
    <p:extLst>
      <p:ext uri="{BB962C8B-B14F-4D97-AF65-F5344CB8AC3E}">
        <p14:creationId xmlns:p14="http://schemas.microsoft.com/office/powerpoint/2010/main" val="1736067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050A6-9A4F-4606-B50B-4BFDE72B1AB1}"/>
              </a:ext>
            </a:extLst>
          </p:cNvPr>
          <p:cNvSpPr>
            <a:spLocks noGrp="1"/>
          </p:cNvSpPr>
          <p:nvPr>
            <p:ph type="title"/>
          </p:nvPr>
        </p:nvSpPr>
        <p:spPr/>
        <p:txBody>
          <a:bodyPr/>
          <a:lstStyle/>
          <a:p>
            <a:r>
              <a:rPr lang="en-US"/>
              <a:t>Facebook FB - Own Posts Table w. Custom I-Rate (Insights) | Buttercup Malaysia - 4 of 6</a:t>
            </a:r>
          </a:p>
        </p:txBody>
      </p:sp>
      <p:graphicFrame>
        <p:nvGraphicFramePr>
          <p:cNvPr id="5" name="Table Placeholder 4">
            <a:extLst>
              <a:ext uri="{FF2B5EF4-FFF2-40B4-BE49-F238E27FC236}">
                <a16:creationId xmlns:a16="http://schemas.microsoft.com/office/drawing/2014/main" id="{417CBB54-A604-4FC9-BB6F-3DA0C9A3E810}"/>
              </a:ext>
            </a:extLst>
          </p:cNvPr>
          <p:cNvGraphicFramePr>
            <a:graphicFrameLocks noGrp="1"/>
          </p:cNvGraphicFramePr>
          <p:nvPr>
            <p:ph type="tbl" sz="quarter" idx="13"/>
            <p:extLst>
              <p:ext uri="{D42A27DB-BD31-4B8C-83A1-F6EECF244321}">
                <p14:modId xmlns:p14="http://schemas.microsoft.com/office/powerpoint/2010/main" val="982173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510857121"/>
                    </a:ext>
                  </a:extLst>
                </a:gridCol>
                <a:gridCol w="740664">
                  <a:extLst>
                    <a:ext uri="{9D8B030D-6E8A-4147-A177-3AD203B41FA5}">
                      <a16:colId xmlns:a16="http://schemas.microsoft.com/office/drawing/2014/main" val="2652121773"/>
                    </a:ext>
                  </a:extLst>
                </a:gridCol>
                <a:gridCol w="740664">
                  <a:extLst>
                    <a:ext uri="{9D8B030D-6E8A-4147-A177-3AD203B41FA5}">
                      <a16:colId xmlns:a16="http://schemas.microsoft.com/office/drawing/2014/main" val="2476027764"/>
                    </a:ext>
                  </a:extLst>
                </a:gridCol>
                <a:gridCol w="576072">
                  <a:extLst>
                    <a:ext uri="{9D8B030D-6E8A-4147-A177-3AD203B41FA5}">
                      <a16:colId xmlns:a16="http://schemas.microsoft.com/office/drawing/2014/main" val="787796416"/>
                    </a:ext>
                  </a:extLst>
                </a:gridCol>
                <a:gridCol w="576072">
                  <a:extLst>
                    <a:ext uri="{9D8B030D-6E8A-4147-A177-3AD203B41FA5}">
                      <a16:colId xmlns:a16="http://schemas.microsoft.com/office/drawing/2014/main" val="3280719518"/>
                    </a:ext>
                  </a:extLst>
                </a:gridCol>
                <a:gridCol w="493776">
                  <a:extLst>
                    <a:ext uri="{9D8B030D-6E8A-4147-A177-3AD203B41FA5}">
                      <a16:colId xmlns:a16="http://schemas.microsoft.com/office/drawing/2014/main" val="2885450980"/>
                    </a:ext>
                  </a:extLst>
                </a:gridCol>
                <a:gridCol w="576072">
                  <a:extLst>
                    <a:ext uri="{9D8B030D-6E8A-4147-A177-3AD203B41FA5}">
                      <a16:colId xmlns:a16="http://schemas.microsoft.com/office/drawing/2014/main" val="2677961788"/>
                    </a:ext>
                  </a:extLst>
                </a:gridCol>
                <a:gridCol w="576072">
                  <a:extLst>
                    <a:ext uri="{9D8B030D-6E8A-4147-A177-3AD203B41FA5}">
                      <a16:colId xmlns:a16="http://schemas.microsoft.com/office/drawing/2014/main" val="975708786"/>
                    </a:ext>
                  </a:extLst>
                </a:gridCol>
                <a:gridCol w="576072">
                  <a:extLst>
                    <a:ext uri="{9D8B030D-6E8A-4147-A177-3AD203B41FA5}">
                      <a16:colId xmlns:a16="http://schemas.microsoft.com/office/drawing/2014/main" val="1573199393"/>
                    </a:ext>
                  </a:extLst>
                </a:gridCol>
                <a:gridCol w="576072">
                  <a:extLst>
                    <a:ext uri="{9D8B030D-6E8A-4147-A177-3AD203B41FA5}">
                      <a16:colId xmlns:a16="http://schemas.microsoft.com/office/drawing/2014/main" val="2829143162"/>
                    </a:ext>
                  </a:extLst>
                </a:gridCol>
                <a:gridCol w="576072">
                  <a:extLst>
                    <a:ext uri="{9D8B030D-6E8A-4147-A177-3AD203B41FA5}">
                      <a16:colId xmlns:a16="http://schemas.microsoft.com/office/drawing/2014/main" val="139765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543433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extLst>
                  <a:ext uri="{0D108BD9-81ED-4DB2-BD59-A6C34878D82A}">
                    <a16:rowId xmlns:a16="http://schemas.microsoft.com/office/drawing/2014/main" val="959579966"/>
                  </a:ext>
                </a:extLst>
              </a:tr>
            </a:tbl>
          </a:graphicData>
        </a:graphic>
      </p:graphicFrame>
      <p:sp>
        <p:nvSpPr>
          <p:cNvPr id="4" name="Text Placeholder 3">
            <a:extLst>
              <a:ext uri="{FF2B5EF4-FFF2-40B4-BE49-F238E27FC236}">
                <a16:creationId xmlns:a16="http://schemas.microsoft.com/office/drawing/2014/main" id="{8A39CE40-9CC3-4FC6-A6A6-52C914CA0B4D}"/>
              </a:ext>
            </a:extLst>
          </p:cNvPr>
          <p:cNvSpPr>
            <a:spLocks noGrp="1"/>
          </p:cNvSpPr>
          <p:nvPr>
            <p:ph type="body" sz="quarter" idx="14"/>
          </p:nvPr>
        </p:nvSpPr>
        <p:spPr/>
        <p:txBody>
          <a:bodyPr/>
          <a:lstStyle/>
          <a:p>
            <a:r>
              <a:rPr lang="en-US"/>
              <a:t>07/15/2021 - 07/21/2021</a:t>
            </a:r>
          </a:p>
        </p:txBody>
      </p:sp>
    </p:spTree>
    <p:extLst>
      <p:ext uri="{BB962C8B-B14F-4D97-AF65-F5344CB8AC3E}">
        <p14:creationId xmlns:p14="http://schemas.microsoft.com/office/powerpoint/2010/main" val="32400974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5CE24-ABC6-480D-B52F-8D6B3306DFE6}"/>
              </a:ext>
            </a:extLst>
          </p:cNvPr>
          <p:cNvSpPr>
            <a:spLocks noGrp="1"/>
          </p:cNvSpPr>
          <p:nvPr>
            <p:ph type="title"/>
          </p:nvPr>
        </p:nvSpPr>
        <p:spPr/>
        <p:txBody>
          <a:bodyPr/>
          <a:lstStyle/>
          <a:p>
            <a:r>
              <a:rPr lang="en-US"/>
              <a:t>Facebook FB - Own Posts Table w. Custom I-Rate (Insights) | Buttercup Malaysia - 5 of 6</a:t>
            </a:r>
          </a:p>
        </p:txBody>
      </p:sp>
      <p:graphicFrame>
        <p:nvGraphicFramePr>
          <p:cNvPr id="5" name="Table Placeholder 4">
            <a:extLst>
              <a:ext uri="{FF2B5EF4-FFF2-40B4-BE49-F238E27FC236}">
                <a16:creationId xmlns:a16="http://schemas.microsoft.com/office/drawing/2014/main" id="{A35863D0-CE65-4127-B3AF-6D4071A5BBEF}"/>
              </a:ext>
            </a:extLst>
          </p:cNvPr>
          <p:cNvGraphicFramePr>
            <a:graphicFrameLocks noGrp="1"/>
          </p:cNvGraphicFramePr>
          <p:nvPr>
            <p:ph type="tbl" sz="quarter" idx="13"/>
            <p:extLst>
              <p:ext uri="{D42A27DB-BD31-4B8C-83A1-F6EECF244321}">
                <p14:modId xmlns:p14="http://schemas.microsoft.com/office/powerpoint/2010/main" val="4064929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334457"/>
                    </a:ext>
                  </a:extLst>
                </a:gridCol>
                <a:gridCol w="740664">
                  <a:extLst>
                    <a:ext uri="{9D8B030D-6E8A-4147-A177-3AD203B41FA5}">
                      <a16:colId xmlns:a16="http://schemas.microsoft.com/office/drawing/2014/main" val="4011194243"/>
                    </a:ext>
                  </a:extLst>
                </a:gridCol>
                <a:gridCol w="740664">
                  <a:extLst>
                    <a:ext uri="{9D8B030D-6E8A-4147-A177-3AD203B41FA5}">
                      <a16:colId xmlns:a16="http://schemas.microsoft.com/office/drawing/2014/main" val="2555193502"/>
                    </a:ext>
                  </a:extLst>
                </a:gridCol>
                <a:gridCol w="576072">
                  <a:extLst>
                    <a:ext uri="{9D8B030D-6E8A-4147-A177-3AD203B41FA5}">
                      <a16:colId xmlns:a16="http://schemas.microsoft.com/office/drawing/2014/main" val="4077646002"/>
                    </a:ext>
                  </a:extLst>
                </a:gridCol>
                <a:gridCol w="576072">
                  <a:extLst>
                    <a:ext uri="{9D8B030D-6E8A-4147-A177-3AD203B41FA5}">
                      <a16:colId xmlns:a16="http://schemas.microsoft.com/office/drawing/2014/main" val="982226092"/>
                    </a:ext>
                  </a:extLst>
                </a:gridCol>
                <a:gridCol w="493776">
                  <a:extLst>
                    <a:ext uri="{9D8B030D-6E8A-4147-A177-3AD203B41FA5}">
                      <a16:colId xmlns:a16="http://schemas.microsoft.com/office/drawing/2014/main" val="1071680237"/>
                    </a:ext>
                  </a:extLst>
                </a:gridCol>
                <a:gridCol w="576072">
                  <a:extLst>
                    <a:ext uri="{9D8B030D-6E8A-4147-A177-3AD203B41FA5}">
                      <a16:colId xmlns:a16="http://schemas.microsoft.com/office/drawing/2014/main" val="827786819"/>
                    </a:ext>
                  </a:extLst>
                </a:gridCol>
                <a:gridCol w="576072">
                  <a:extLst>
                    <a:ext uri="{9D8B030D-6E8A-4147-A177-3AD203B41FA5}">
                      <a16:colId xmlns:a16="http://schemas.microsoft.com/office/drawing/2014/main" val="629065970"/>
                    </a:ext>
                  </a:extLst>
                </a:gridCol>
                <a:gridCol w="576072">
                  <a:extLst>
                    <a:ext uri="{9D8B030D-6E8A-4147-A177-3AD203B41FA5}">
                      <a16:colId xmlns:a16="http://schemas.microsoft.com/office/drawing/2014/main" val="3503704879"/>
                    </a:ext>
                  </a:extLst>
                </a:gridCol>
                <a:gridCol w="576072">
                  <a:extLst>
                    <a:ext uri="{9D8B030D-6E8A-4147-A177-3AD203B41FA5}">
                      <a16:colId xmlns:a16="http://schemas.microsoft.com/office/drawing/2014/main" val="119457017"/>
                    </a:ext>
                  </a:extLst>
                </a:gridCol>
                <a:gridCol w="576072">
                  <a:extLst>
                    <a:ext uri="{9D8B030D-6E8A-4147-A177-3AD203B41FA5}">
                      <a16:colId xmlns:a16="http://schemas.microsoft.com/office/drawing/2014/main" val="31945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01376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extLst>
                  <a:ext uri="{0D108BD9-81ED-4DB2-BD59-A6C34878D82A}">
                    <a16:rowId xmlns:a16="http://schemas.microsoft.com/office/drawing/2014/main" val="1723420064"/>
                  </a:ext>
                </a:extLst>
              </a:tr>
            </a:tbl>
          </a:graphicData>
        </a:graphic>
      </p:graphicFrame>
      <p:sp>
        <p:nvSpPr>
          <p:cNvPr id="4" name="Text Placeholder 3">
            <a:extLst>
              <a:ext uri="{FF2B5EF4-FFF2-40B4-BE49-F238E27FC236}">
                <a16:creationId xmlns:a16="http://schemas.microsoft.com/office/drawing/2014/main" id="{C3C59783-33DF-4275-8443-B6EE920FCBA6}"/>
              </a:ext>
            </a:extLst>
          </p:cNvPr>
          <p:cNvSpPr>
            <a:spLocks noGrp="1"/>
          </p:cNvSpPr>
          <p:nvPr>
            <p:ph type="body" sz="quarter" idx="14"/>
          </p:nvPr>
        </p:nvSpPr>
        <p:spPr/>
        <p:txBody>
          <a:bodyPr/>
          <a:lstStyle/>
          <a:p>
            <a:r>
              <a:rPr lang="en-US"/>
              <a:t>07/15/2021 - 07/21/2021</a:t>
            </a:r>
          </a:p>
        </p:txBody>
      </p:sp>
    </p:spTree>
    <p:extLst>
      <p:ext uri="{BB962C8B-B14F-4D97-AF65-F5344CB8AC3E}">
        <p14:creationId xmlns:p14="http://schemas.microsoft.com/office/powerpoint/2010/main" val="2969459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FD1F1-A7F1-4655-BB2C-5FB374A6BAF8}"/>
              </a:ext>
            </a:extLst>
          </p:cNvPr>
          <p:cNvSpPr>
            <a:spLocks noGrp="1"/>
          </p:cNvSpPr>
          <p:nvPr>
            <p:ph type="title"/>
          </p:nvPr>
        </p:nvSpPr>
        <p:spPr/>
        <p:txBody>
          <a:bodyPr/>
          <a:lstStyle/>
          <a:p>
            <a:r>
              <a:rPr lang="en-US"/>
              <a:t>Facebook FB - Own Posts Table w. Custom I-Rate (Insights) | Buttercup Malaysia - 6 of 6</a:t>
            </a:r>
          </a:p>
        </p:txBody>
      </p:sp>
      <p:graphicFrame>
        <p:nvGraphicFramePr>
          <p:cNvPr id="5" name="Table Placeholder 4">
            <a:extLst>
              <a:ext uri="{FF2B5EF4-FFF2-40B4-BE49-F238E27FC236}">
                <a16:creationId xmlns:a16="http://schemas.microsoft.com/office/drawing/2014/main" id="{BCD9A264-46A9-4D93-BF85-E137FC815A9E}"/>
              </a:ext>
            </a:extLst>
          </p:cNvPr>
          <p:cNvGraphicFramePr>
            <a:graphicFrameLocks noGrp="1"/>
          </p:cNvGraphicFramePr>
          <p:nvPr>
            <p:ph type="tbl" sz="quarter" idx="13"/>
            <p:extLst>
              <p:ext uri="{D42A27DB-BD31-4B8C-83A1-F6EECF244321}">
                <p14:modId xmlns:p14="http://schemas.microsoft.com/office/powerpoint/2010/main" val="2227782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840502827"/>
                    </a:ext>
                  </a:extLst>
                </a:gridCol>
                <a:gridCol w="740664">
                  <a:extLst>
                    <a:ext uri="{9D8B030D-6E8A-4147-A177-3AD203B41FA5}">
                      <a16:colId xmlns:a16="http://schemas.microsoft.com/office/drawing/2014/main" val="595897201"/>
                    </a:ext>
                  </a:extLst>
                </a:gridCol>
                <a:gridCol w="740664">
                  <a:extLst>
                    <a:ext uri="{9D8B030D-6E8A-4147-A177-3AD203B41FA5}">
                      <a16:colId xmlns:a16="http://schemas.microsoft.com/office/drawing/2014/main" val="3656657788"/>
                    </a:ext>
                  </a:extLst>
                </a:gridCol>
                <a:gridCol w="576072">
                  <a:extLst>
                    <a:ext uri="{9D8B030D-6E8A-4147-A177-3AD203B41FA5}">
                      <a16:colId xmlns:a16="http://schemas.microsoft.com/office/drawing/2014/main" val="2005229359"/>
                    </a:ext>
                  </a:extLst>
                </a:gridCol>
                <a:gridCol w="576072">
                  <a:extLst>
                    <a:ext uri="{9D8B030D-6E8A-4147-A177-3AD203B41FA5}">
                      <a16:colId xmlns:a16="http://schemas.microsoft.com/office/drawing/2014/main" val="4128017642"/>
                    </a:ext>
                  </a:extLst>
                </a:gridCol>
                <a:gridCol w="493776">
                  <a:extLst>
                    <a:ext uri="{9D8B030D-6E8A-4147-A177-3AD203B41FA5}">
                      <a16:colId xmlns:a16="http://schemas.microsoft.com/office/drawing/2014/main" val="1169840108"/>
                    </a:ext>
                  </a:extLst>
                </a:gridCol>
                <a:gridCol w="576072">
                  <a:extLst>
                    <a:ext uri="{9D8B030D-6E8A-4147-A177-3AD203B41FA5}">
                      <a16:colId xmlns:a16="http://schemas.microsoft.com/office/drawing/2014/main" val="920584656"/>
                    </a:ext>
                  </a:extLst>
                </a:gridCol>
                <a:gridCol w="576072">
                  <a:extLst>
                    <a:ext uri="{9D8B030D-6E8A-4147-A177-3AD203B41FA5}">
                      <a16:colId xmlns:a16="http://schemas.microsoft.com/office/drawing/2014/main" val="141023597"/>
                    </a:ext>
                  </a:extLst>
                </a:gridCol>
                <a:gridCol w="576072">
                  <a:extLst>
                    <a:ext uri="{9D8B030D-6E8A-4147-A177-3AD203B41FA5}">
                      <a16:colId xmlns:a16="http://schemas.microsoft.com/office/drawing/2014/main" val="2538623186"/>
                    </a:ext>
                  </a:extLst>
                </a:gridCol>
                <a:gridCol w="576072">
                  <a:extLst>
                    <a:ext uri="{9D8B030D-6E8A-4147-A177-3AD203B41FA5}">
                      <a16:colId xmlns:a16="http://schemas.microsoft.com/office/drawing/2014/main" val="917029074"/>
                    </a:ext>
                  </a:extLst>
                </a:gridCol>
                <a:gridCol w="576072">
                  <a:extLst>
                    <a:ext uri="{9D8B030D-6E8A-4147-A177-3AD203B41FA5}">
                      <a16:colId xmlns:a16="http://schemas.microsoft.com/office/drawing/2014/main" val="2380491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66787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extLst>
                  <a:ext uri="{0D108BD9-81ED-4DB2-BD59-A6C34878D82A}">
                    <a16:rowId xmlns:a16="http://schemas.microsoft.com/office/drawing/2014/main" val="3433941080"/>
                  </a:ext>
                </a:extLst>
              </a:tr>
            </a:tbl>
          </a:graphicData>
        </a:graphic>
      </p:graphicFrame>
      <p:sp>
        <p:nvSpPr>
          <p:cNvPr id="4" name="Text Placeholder 3">
            <a:extLst>
              <a:ext uri="{FF2B5EF4-FFF2-40B4-BE49-F238E27FC236}">
                <a16:creationId xmlns:a16="http://schemas.microsoft.com/office/drawing/2014/main" id="{19358A7D-A61E-49B7-A03C-DB869ABEF8E0}"/>
              </a:ext>
            </a:extLst>
          </p:cNvPr>
          <p:cNvSpPr>
            <a:spLocks noGrp="1"/>
          </p:cNvSpPr>
          <p:nvPr>
            <p:ph type="body" sz="quarter" idx="14"/>
          </p:nvPr>
        </p:nvSpPr>
        <p:spPr/>
        <p:txBody>
          <a:bodyPr/>
          <a:lstStyle/>
          <a:p>
            <a:r>
              <a:rPr lang="en-US"/>
              <a:t>07/15/2021 - 07/21/2021</a:t>
            </a:r>
          </a:p>
        </p:txBody>
      </p:sp>
    </p:spTree>
    <p:extLst>
      <p:ext uri="{BB962C8B-B14F-4D97-AF65-F5344CB8AC3E}">
        <p14:creationId xmlns:p14="http://schemas.microsoft.com/office/powerpoint/2010/main" val="40288079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370</Words>
  <Application>Microsoft Office PowerPoint</Application>
  <PresentationFormat>On-screen Show (4:3)</PresentationFormat>
  <Paragraphs>155</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Facebook FB - Own Posts Table w. Custom I-Rate (Insights) | Buttercup Malaysia - 1 of 6</vt:lpstr>
      <vt:lpstr>Facebook FB - Own Posts Table w. Custom I-Rate (Insights) | Buttercup Malaysia - 2 of 6</vt:lpstr>
      <vt:lpstr>Facebook FB - Own Posts Table w. Custom I-Rate (Insights) | Buttercup Malaysia - 3 of 6</vt:lpstr>
      <vt:lpstr>Facebook FB - Own Posts Table w. Custom I-Rate (Insights) | Buttercup Malaysia - 4 of 6</vt:lpstr>
      <vt:lpstr>Facebook FB - Own Posts Table w. Custom I-Rate (Insights) | Buttercup Malaysia - 5 of 6</vt:lpstr>
      <vt:lpstr>Facebook FB - Own Posts Table w. Custom I-Rate (Insights) | Buttercup Malaysia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6</dc:title>
  <dc:creator>Frederik Peiniger</dc:creator>
  <cp:lastModifiedBy>Frederik Peiniger</cp:lastModifiedBy>
  <cp:revision>1</cp:revision>
  <dcterms:created xsi:type="dcterms:W3CDTF">2021-08-05T10:05:05Z</dcterms:created>
  <dcterms:modified xsi:type="dcterms:W3CDTF">2021-08-05T10:05:36Z</dcterms:modified>
</cp:coreProperties>
</file>