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54FEE-AE59-4C24-AC10-F6AF416E5597}"/>
              </a:ext>
            </a:extLst>
          </p:cNvPr>
          <p:cNvSpPr>
            <a:spLocks noGrp="1"/>
          </p:cNvSpPr>
          <p:nvPr>
            <p:ph type="title"/>
          </p:nvPr>
        </p:nvSpPr>
        <p:spPr/>
        <p:txBody>
          <a:bodyPr/>
          <a:lstStyle/>
          <a:p>
            <a:r>
              <a:rPr lang="en-US"/>
              <a:t>Facebook FB - Own Posts Table w. Custom I-Rate (Insights) | Buttercup Malaysia - 1 of 4</a:t>
            </a:r>
          </a:p>
        </p:txBody>
      </p:sp>
      <p:graphicFrame>
        <p:nvGraphicFramePr>
          <p:cNvPr id="5" name="Table Placeholder 4">
            <a:extLst>
              <a:ext uri="{FF2B5EF4-FFF2-40B4-BE49-F238E27FC236}">
                <a16:creationId xmlns:a16="http://schemas.microsoft.com/office/drawing/2014/main" id="{1A4FDFED-1D42-4377-BE02-5BBEDA088FBD}"/>
              </a:ext>
            </a:extLst>
          </p:cNvPr>
          <p:cNvGraphicFramePr>
            <a:graphicFrameLocks noGrp="1"/>
          </p:cNvGraphicFramePr>
          <p:nvPr>
            <p:ph type="tbl" sz="quarter" idx="13"/>
            <p:extLst>
              <p:ext uri="{D42A27DB-BD31-4B8C-83A1-F6EECF244321}">
                <p14:modId xmlns:p14="http://schemas.microsoft.com/office/powerpoint/2010/main" val="2012538305"/>
              </p:ext>
            </p:extLst>
          </p:nvPr>
        </p:nvGraphicFramePr>
        <p:xfrm>
          <a:off x="457200" y="1731963"/>
          <a:ext cx="7653527" cy="70104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40228706"/>
                    </a:ext>
                  </a:extLst>
                </a:gridCol>
                <a:gridCol w="740664">
                  <a:extLst>
                    <a:ext uri="{9D8B030D-6E8A-4147-A177-3AD203B41FA5}">
                      <a16:colId xmlns:a16="http://schemas.microsoft.com/office/drawing/2014/main" val="3220394806"/>
                    </a:ext>
                  </a:extLst>
                </a:gridCol>
                <a:gridCol w="740664">
                  <a:extLst>
                    <a:ext uri="{9D8B030D-6E8A-4147-A177-3AD203B41FA5}">
                      <a16:colId xmlns:a16="http://schemas.microsoft.com/office/drawing/2014/main" val="825392543"/>
                    </a:ext>
                  </a:extLst>
                </a:gridCol>
                <a:gridCol w="576072">
                  <a:extLst>
                    <a:ext uri="{9D8B030D-6E8A-4147-A177-3AD203B41FA5}">
                      <a16:colId xmlns:a16="http://schemas.microsoft.com/office/drawing/2014/main" val="910099774"/>
                    </a:ext>
                  </a:extLst>
                </a:gridCol>
                <a:gridCol w="576072">
                  <a:extLst>
                    <a:ext uri="{9D8B030D-6E8A-4147-A177-3AD203B41FA5}">
                      <a16:colId xmlns:a16="http://schemas.microsoft.com/office/drawing/2014/main" val="1293557860"/>
                    </a:ext>
                  </a:extLst>
                </a:gridCol>
                <a:gridCol w="493776">
                  <a:extLst>
                    <a:ext uri="{9D8B030D-6E8A-4147-A177-3AD203B41FA5}">
                      <a16:colId xmlns:a16="http://schemas.microsoft.com/office/drawing/2014/main" val="264706010"/>
                    </a:ext>
                  </a:extLst>
                </a:gridCol>
                <a:gridCol w="576072">
                  <a:extLst>
                    <a:ext uri="{9D8B030D-6E8A-4147-A177-3AD203B41FA5}">
                      <a16:colId xmlns:a16="http://schemas.microsoft.com/office/drawing/2014/main" val="4218792780"/>
                    </a:ext>
                  </a:extLst>
                </a:gridCol>
                <a:gridCol w="576072">
                  <a:extLst>
                    <a:ext uri="{9D8B030D-6E8A-4147-A177-3AD203B41FA5}">
                      <a16:colId xmlns:a16="http://schemas.microsoft.com/office/drawing/2014/main" val="2004164907"/>
                    </a:ext>
                  </a:extLst>
                </a:gridCol>
                <a:gridCol w="576072">
                  <a:extLst>
                    <a:ext uri="{9D8B030D-6E8A-4147-A177-3AD203B41FA5}">
                      <a16:colId xmlns:a16="http://schemas.microsoft.com/office/drawing/2014/main" val="2711920990"/>
                    </a:ext>
                  </a:extLst>
                </a:gridCol>
                <a:gridCol w="576072">
                  <a:extLst>
                    <a:ext uri="{9D8B030D-6E8A-4147-A177-3AD203B41FA5}">
                      <a16:colId xmlns:a16="http://schemas.microsoft.com/office/drawing/2014/main" val="587381364"/>
                    </a:ext>
                  </a:extLst>
                </a:gridCol>
                <a:gridCol w="576072">
                  <a:extLst>
                    <a:ext uri="{9D8B030D-6E8A-4147-A177-3AD203B41FA5}">
                      <a16:colId xmlns:a16="http://schemas.microsoft.com/office/drawing/2014/main" val="2640636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503062664"/>
                  </a:ext>
                </a:extLst>
              </a:tr>
            </a:tbl>
          </a:graphicData>
        </a:graphic>
      </p:graphicFrame>
      <p:sp>
        <p:nvSpPr>
          <p:cNvPr id="4" name="Text Placeholder 3">
            <a:extLst>
              <a:ext uri="{FF2B5EF4-FFF2-40B4-BE49-F238E27FC236}">
                <a16:creationId xmlns:a16="http://schemas.microsoft.com/office/drawing/2014/main" id="{3B889ECF-758F-41DC-88AF-653419A20DAE}"/>
              </a:ext>
            </a:extLst>
          </p:cNvPr>
          <p:cNvSpPr>
            <a:spLocks noGrp="1"/>
          </p:cNvSpPr>
          <p:nvPr>
            <p:ph type="body" sz="quarter" idx="14"/>
          </p:nvPr>
        </p:nvSpPr>
        <p:spPr/>
        <p:txBody>
          <a:bodyPr/>
          <a:lstStyle/>
          <a:p>
            <a:r>
              <a:rPr lang="en-US"/>
              <a:t>07/08/2021 - 07/14/2021</a:t>
            </a:r>
          </a:p>
        </p:txBody>
      </p:sp>
    </p:spTree>
    <p:extLst>
      <p:ext uri="{BB962C8B-B14F-4D97-AF65-F5344CB8AC3E}">
        <p14:creationId xmlns:p14="http://schemas.microsoft.com/office/powerpoint/2010/main" val="3446067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088F3-0B43-4967-ACE7-BDD73B5E68FE}"/>
              </a:ext>
            </a:extLst>
          </p:cNvPr>
          <p:cNvSpPr>
            <a:spLocks noGrp="1"/>
          </p:cNvSpPr>
          <p:nvPr>
            <p:ph type="title"/>
          </p:nvPr>
        </p:nvSpPr>
        <p:spPr/>
        <p:txBody>
          <a:bodyPr/>
          <a:lstStyle/>
          <a:p>
            <a:r>
              <a:rPr lang="en-US"/>
              <a:t>Facebook FB - Own Posts Table w. Custom I-Rate (Insights) | Buttercup Malaysia - 2 of 4</a:t>
            </a:r>
          </a:p>
        </p:txBody>
      </p:sp>
      <p:graphicFrame>
        <p:nvGraphicFramePr>
          <p:cNvPr id="5" name="Table Placeholder 4">
            <a:extLst>
              <a:ext uri="{FF2B5EF4-FFF2-40B4-BE49-F238E27FC236}">
                <a16:creationId xmlns:a16="http://schemas.microsoft.com/office/drawing/2014/main" id="{EA13E81B-300A-4A3D-AE37-006666111851}"/>
              </a:ext>
            </a:extLst>
          </p:cNvPr>
          <p:cNvGraphicFramePr>
            <a:graphicFrameLocks noGrp="1"/>
          </p:cNvGraphicFramePr>
          <p:nvPr>
            <p:ph type="tbl" sz="quarter" idx="13"/>
            <p:extLst>
              <p:ext uri="{D42A27DB-BD31-4B8C-83A1-F6EECF244321}">
                <p14:modId xmlns:p14="http://schemas.microsoft.com/office/powerpoint/2010/main" val="739876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08591165"/>
                    </a:ext>
                  </a:extLst>
                </a:gridCol>
                <a:gridCol w="740664">
                  <a:extLst>
                    <a:ext uri="{9D8B030D-6E8A-4147-A177-3AD203B41FA5}">
                      <a16:colId xmlns:a16="http://schemas.microsoft.com/office/drawing/2014/main" val="579780479"/>
                    </a:ext>
                  </a:extLst>
                </a:gridCol>
                <a:gridCol w="740664">
                  <a:extLst>
                    <a:ext uri="{9D8B030D-6E8A-4147-A177-3AD203B41FA5}">
                      <a16:colId xmlns:a16="http://schemas.microsoft.com/office/drawing/2014/main" val="780747657"/>
                    </a:ext>
                  </a:extLst>
                </a:gridCol>
                <a:gridCol w="576072">
                  <a:extLst>
                    <a:ext uri="{9D8B030D-6E8A-4147-A177-3AD203B41FA5}">
                      <a16:colId xmlns:a16="http://schemas.microsoft.com/office/drawing/2014/main" val="1342212094"/>
                    </a:ext>
                  </a:extLst>
                </a:gridCol>
                <a:gridCol w="576072">
                  <a:extLst>
                    <a:ext uri="{9D8B030D-6E8A-4147-A177-3AD203B41FA5}">
                      <a16:colId xmlns:a16="http://schemas.microsoft.com/office/drawing/2014/main" val="1815706006"/>
                    </a:ext>
                  </a:extLst>
                </a:gridCol>
                <a:gridCol w="493776">
                  <a:extLst>
                    <a:ext uri="{9D8B030D-6E8A-4147-A177-3AD203B41FA5}">
                      <a16:colId xmlns:a16="http://schemas.microsoft.com/office/drawing/2014/main" val="4251277570"/>
                    </a:ext>
                  </a:extLst>
                </a:gridCol>
                <a:gridCol w="576072">
                  <a:extLst>
                    <a:ext uri="{9D8B030D-6E8A-4147-A177-3AD203B41FA5}">
                      <a16:colId xmlns:a16="http://schemas.microsoft.com/office/drawing/2014/main" val="3640563784"/>
                    </a:ext>
                  </a:extLst>
                </a:gridCol>
                <a:gridCol w="576072">
                  <a:extLst>
                    <a:ext uri="{9D8B030D-6E8A-4147-A177-3AD203B41FA5}">
                      <a16:colId xmlns:a16="http://schemas.microsoft.com/office/drawing/2014/main" val="483288366"/>
                    </a:ext>
                  </a:extLst>
                </a:gridCol>
                <a:gridCol w="576072">
                  <a:extLst>
                    <a:ext uri="{9D8B030D-6E8A-4147-A177-3AD203B41FA5}">
                      <a16:colId xmlns:a16="http://schemas.microsoft.com/office/drawing/2014/main" val="1335694012"/>
                    </a:ext>
                  </a:extLst>
                </a:gridCol>
                <a:gridCol w="576072">
                  <a:extLst>
                    <a:ext uri="{9D8B030D-6E8A-4147-A177-3AD203B41FA5}">
                      <a16:colId xmlns:a16="http://schemas.microsoft.com/office/drawing/2014/main" val="2109388207"/>
                    </a:ext>
                  </a:extLst>
                </a:gridCol>
                <a:gridCol w="576072">
                  <a:extLst>
                    <a:ext uri="{9D8B030D-6E8A-4147-A177-3AD203B41FA5}">
                      <a16:colId xmlns:a16="http://schemas.microsoft.com/office/drawing/2014/main" val="1524858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85462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- 2021-07-14 11:35:36</a:t>
                      </a:r>
                      <a:r>
                        <a:rPr kumimoji="0" lang="en-US" sz="1000" b="0" i="0" u="none" strike="noStrike" kern="1200" cap="none" spc="0" normalizeH="0" baseline="0" noProof="0">
                          <a:ln>
                            <a:noFill/>
                          </a:ln>
                          <a:solidFill>
                            <a:prstClr val="black"/>
                          </a:solidFill>
                          <a:effectLst/>
                          <a:uLnTx/>
                          <a:uFillTx/>
                          <a:latin typeface="+mn-lt"/>
                          <a:ea typeface="+mn-ea"/>
                          <a:cs typeface="+mn-cs"/>
                        </a:rPr>
                        <a:t>
 Kecil tapi padu! Buttercup Luxury Spread Portion kini telah dilancarkan! 🎉
Bukan sahaja ianya SIHAT dan BEBAS KOLESTROL, ianya juga sesuai untuk sarapan harian anda! 
Dapatkan Buttercup Luxury Spread Portion anda secara online di Lazada dan juga di pasar raya Giant, Mydin, TF Value-Mart, Village Grocer, Pasaraya OTK, BIG, Billion &amp; BSC Fine Foods terdekat anda sekarang (akan datang ke lebih pasar raya berdekatan anda, sila ikuti Facebook kami untuk maklumat terkini)!
https://bit.ly/ButtercupMYLazada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extLst>
                  <a:ext uri="{0D108BD9-81ED-4DB2-BD59-A6C34878D82A}">
                    <a16:rowId xmlns:a16="http://schemas.microsoft.com/office/drawing/2014/main" val="3644126691"/>
                  </a:ext>
                </a:extLst>
              </a:tr>
            </a:tbl>
          </a:graphicData>
        </a:graphic>
      </p:graphicFrame>
      <p:sp>
        <p:nvSpPr>
          <p:cNvPr id="4" name="Text Placeholder 3">
            <a:extLst>
              <a:ext uri="{FF2B5EF4-FFF2-40B4-BE49-F238E27FC236}">
                <a16:creationId xmlns:a16="http://schemas.microsoft.com/office/drawing/2014/main" id="{967B23D5-73D8-474A-836E-0CFF06490FB5}"/>
              </a:ext>
            </a:extLst>
          </p:cNvPr>
          <p:cNvSpPr>
            <a:spLocks noGrp="1"/>
          </p:cNvSpPr>
          <p:nvPr>
            <p:ph type="body" sz="quarter" idx="14"/>
          </p:nvPr>
        </p:nvSpPr>
        <p:spPr/>
        <p:txBody>
          <a:bodyPr/>
          <a:lstStyle/>
          <a:p>
            <a:r>
              <a:rPr lang="en-US"/>
              <a:t>07/08/2021 - 07/14/2021</a:t>
            </a:r>
          </a:p>
        </p:txBody>
      </p:sp>
    </p:spTree>
    <p:extLst>
      <p:ext uri="{BB962C8B-B14F-4D97-AF65-F5344CB8AC3E}">
        <p14:creationId xmlns:p14="http://schemas.microsoft.com/office/powerpoint/2010/main" val="749155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172C8-FC54-464B-8F34-D9C978F20915}"/>
              </a:ext>
            </a:extLst>
          </p:cNvPr>
          <p:cNvSpPr>
            <a:spLocks noGrp="1"/>
          </p:cNvSpPr>
          <p:nvPr>
            <p:ph type="title"/>
          </p:nvPr>
        </p:nvSpPr>
        <p:spPr/>
        <p:txBody>
          <a:bodyPr/>
          <a:lstStyle/>
          <a:p>
            <a:r>
              <a:rPr lang="en-US"/>
              <a:t>Facebook FB - Own Posts Table w. Custom I-Rate (Insights) | Buttercup Malaysia - 3 of 4</a:t>
            </a:r>
          </a:p>
        </p:txBody>
      </p:sp>
      <p:graphicFrame>
        <p:nvGraphicFramePr>
          <p:cNvPr id="5" name="Table Placeholder 4">
            <a:extLst>
              <a:ext uri="{FF2B5EF4-FFF2-40B4-BE49-F238E27FC236}">
                <a16:creationId xmlns:a16="http://schemas.microsoft.com/office/drawing/2014/main" id="{9222190F-9BD2-4307-9352-54246B7654EC}"/>
              </a:ext>
            </a:extLst>
          </p:cNvPr>
          <p:cNvGraphicFramePr>
            <a:graphicFrameLocks noGrp="1"/>
          </p:cNvGraphicFramePr>
          <p:nvPr>
            <p:ph type="tbl" sz="quarter" idx="13"/>
            <p:extLst>
              <p:ext uri="{D42A27DB-BD31-4B8C-83A1-F6EECF244321}">
                <p14:modId xmlns:p14="http://schemas.microsoft.com/office/powerpoint/2010/main" val="2137177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49475055"/>
                    </a:ext>
                  </a:extLst>
                </a:gridCol>
                <a:gridCol w="740664">
                  <a:extLst>
                    <a:ext uri="{9D8B030D-6E8A-4147-A177-3AD203B41FA5}">
                      <a16:colId xmlns:a16="http://schemas.microsoft.com/office/drawing/2014/main" val="3394380579"/>
                    </a:ext>
                  </a:extLst>
                </a:gridCol>
                <a:gridCol w="740664">
                  <a:extLst>
                    <a:ext uri="{9D8B030D-6E8A-4147-A177-3AD203B41FA5}">
                      <a16:colId xmlns:a16="http://schemas.microsoft.com/office/drawing/2014/main" val="1931713144"/>
                    </a:ext>
                  </a:extLst>
                </a:gridCol>
                <a:gridCol w="576072">
                  <a:extLst>
                    <a:ext uri="{9D8B030D-6E8A-4147-A177-3AD203B41FA5}">
                      <a16:colId xmlns:a16="http://schemas.microsoft.com/office/drawing/2014/main" val="1582333596"/>
                    </a:ext>
                  </a:extLst>
                </a:gridCol>
                <a:gridCol w="576072">
                  <a:extLst>
                    <a:ext uri="{9D8B030D-6E8A-4147-A177-3AD203B41FA5}">
                      <a16:colId xmlns:a16="http://schemas.microsoft.com/office/drawing/2014/main" val="2011442937"/>
                    </a:ext>
                  </a:extLst>
                </a:gridCol>
                <a:gridCol w="493776">
                  <a:extLst>
                    <a:ext uri="{9D8B030D-6E8A-4147-A177-3AD203B41FA5}">
                      <a16:colId xmlns:a16="http://schemas.microsoft.com/office/drawing/2014/main" val="156275697"/>
                    </a:ext>
                  </a:extLst>
                </a:gridCol>
                <a:gridCol w="576072">
                  <a:extLst>
                    <a:ext uri="{9D8B030D-6E8A-4147-A177-3AD203B41FA5}">
                      <a16:colId xmlns:a16="http://schemas.microsoft.com/office/drawing/2014/main" val="2370057901"/>
                    </a:ext>
                  </a:extLst>
                </a:gridCol>
                <a:gridCol w="576072">
                  <a:extLst>
                    <a:ext uri="{9D8B030D-6E8A-4147-A177-3AD203B41FA5}">
                      <a16:colId xmlns:a16="http://schemas.microsoft.com/office/drawing/2014/main" val="1708104546"/>
                    </a:ext>
                  </a:extLst>
                </a:gridCol>
                <a:gridCol w="576072">
                  <a:extLst>
                    <a:ext uri="{9D8B030D-6E8A-4147-A177-3AD203B41FA5}">
                      <a16:colId xmlns:a16="http://schemas.microsoft.com/office/drawing/2014/main" val="1524803220"/>
                    </a:ext>
                  </a:extLst>
                </a:gridCol>
                <a:gridCol w="576072">
                  <a:extLst>
                    <a:ext uri="{9D8B030D-6E8A-4147-A177-3AD203B41FA5}">
                      <a16:colId xmlns:a16="http://schemas.microsoft.com/office/drawing/2014/main" val="3368394880"/>
                    </a:ext>
                  </a:extLst>
                </a:gridCol>
                <a:gridCol w="576072">
                  <a:extLst>
                    <a:ext uri="{9D8B030D-6E8A-4147-A177-3AD203B41FA5}">
                      <a16:colId xmlns:a16="http://schemas.microsoft.com/office/drawing/2014/main" val="973692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671887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- 2021-07-12 16:00:58</a:t>
                      </a:r>
                      <a:r>
                        <a:rPr kumimoji="0" lang="en-US" sz="1000" b="0" i="0" u="none" strike="noStrike" kern="1200" cap="none" spc="0" normalizeH="0" baseline="0" noProof="0">
                          <a:ln>
                            <a:noFill/>
                          </a:ln>
                          <a:solidFill>
                            <a:prstClr val="black"/>
                          </a:solidFill>
                          <a:effectLst/>
                          <a:uLnTx/>
                          <a:uFillTx/>
                          <a:latin typeface="+mn-lt"/>
                          <a:ea typeface="+mn-ea"/>
                          <a:cs typeface="+mn-cs"/>
                        </a:rPr>
                        <a:t>
 Nak makan donut tapi kedai jauh dari rumah? Tak apa, Buttercup ada solusi untuk anda!
#ResipiButtercup #SedapDenganButtercup #HomemadeWithLove
Donut Berkaca Buttercup
Bahan-bahan: 
6 sudu besar Buttercup 
1 cawan susu penuh (disuamkan)
1 sudu besar yis 
1/3 cawan gula 
2 biji telur 
1 sudu kecil esen vanila
¼ sudu kecil serbuk buah pala 
½ sudu kecil garam
4 cawan tepung serbaguna 
1-2 liter minyak sayuran
Bahan-bahan salutan gula: 
2 cawan gula aising 
½ cawan krim putar 
½ sudu kecil esen vanila
Arahan: 
1. Pukul susu penuh yang telah disuamkan, yis dan gula dalam satu mesin sehingga rata. Kemudian, tutup dan biarkan selama 5 minit. Campuran harus menjadi sedikit berbuih di atas selepas 5 minit. 
2. Masukkan telur, Buttercup, esen vanila, serbuk buah pala, garam dan 2 cawan tepung. Pukul pada kadar yang perlahan selama 1 minit. Kemudian, masukkan lebihan tepung dan pukul pada kadar sederhana sehingga semua bahan sebati dalam masa 2 minit. 
3. Biarkan doh di dalam mesin dan pukul lagi selama 2 minit atau uli menggunakan tangan. 
4. Griskan satu mangkuk besar dengan minyak dan pindahkan doh ke dalam mangkuk. Pastikan doh disalutkan oleh minyak sepenuhnya. Kemudian, tutup mangkuk dan biarkan doh untuk naik selama 1.5-2 jam. 
5. Setelah doh siap, tumbuk doh ke bawah untuk melepaskan angin. 
6. Keluarkan doh dari mangkuk dan letakkan ia di atas permukaan yang telah disalut tepung. Jika perlu, tumbuk lagi doh untuk mengeluarkan lebihan angin. 
7. Gunakan penggelek untuk gulung doh dengan ketebalan ½ inci. Gunakan pemotong donut (3-3.5 inci) dan potongkan donut menjadi 12 bahagian. 
8. Letakkan donut dan lubang donut (anda boleh buang lubang donut jika tidak perlukannya) di atas kertas minyak. Tutupkan dengan longgar dan biarkan ia berehat sementara.
9. Tuangkan minyak ke dalam periuk dengan api sederhana dan biarkan ia panas pada suhu 191°C. 
10. Masukkan 2-3 donut dalam satu masa ke dalam periuk dan gorengkan selama 1 minit pada setiap bahagian. Kemudian, keluarkan dan gorengkan lebihan donut menggunakan cara yang sama. 
11. Untuk salutan gula, pukul semua bahan salutan sehingga sebati. Celupkan setiap donut yang suam sepenuhnya (jangan biarkan ia sejuk untuk dicelup).
12. Letakkan donut yang telah dicelup ke atas rak dan biarkan lebihan salutan untuk menitis ke bawah. Selepas kira-kira 20 minit, salutan donut anda akan mengeras dan siap untuk dinikmati!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Sumber: https://sallysbakingaddiction.com/how-to-make-homemade-glazed-doughnuts/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extLst>
                  <a:ext uri="{0D108BD9-81ED-4DB2-BD59-A6C34878D82A}">
                    <a16:rowId xmlns:a16="http://schemas.microsoft.com/office/drawing/2014/main" val="2225883029"/>
                  </a:ext>
                </a:extLst>
              </a:tr>
            </a:tbl>
          </a:graphicData>
        </a:graphic>
      </p:graphicFrame>
      <p:sp>
        <p:nvSpPr>
          <p:cNvPr id="4" name="Text Placeholder 3">
            <a:extLst>
              <a:ext uri="{FF2B5EF4-FFF2-40B4-BE49-F238E27FC236}">
                <a16:creationId xmlns:a16="http://schemas.microsoft.com/office/drawing/2014/main" id="{06F1AA17-3626-40DD-A41C-273085268AFE}"/>
              </a:ext>
            </a:extLst>
          </p:cNvPr>
          <p:cNvSpPr>
            <a:spLocks noGrp="1"/>
          </p:cNvSpPr>
          <p:nvPr>
            <p:ph type="body" sz="quarter" idx="14"/>
          </p:nvPr>
        </p:nvSpPr>
        <p:spPr/>
        <p:txBody>
          <a:bodyPr/>
          <a:lstStyle/>
          <a:p>
            <a:r>
              <a:rPr lang="en-US"/>
              <a:t>07/08/2021 - 07/14/2021</a:t>
            </a:r>
          </a:p>
        </p:txBody>
      </p:sp>
    </p:spTree>
    <p:extLst>
      <p:ext uri="{BB962C8B-B14F-4D97-AF65-F5344CB8AC3E}">
        <p14:creationId xmlns:p14="http://schemas.microsoft.com/office/powerpoint/2010/main" val="673712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7CCDC-92E5-4E7A-8D27-2A385C14F00A}"/>
              </a:ext>
            </a:extLst>
          </p:cNvPr>
          <p:cNvSpPr>
            <a:spLocks noGrp="1"/>
          </p:cNvSpPr>
          <p:nvPr>
            <p:ph type="title"/>
          </p:nvPr>
        </p:nvSpPr>
        <p:spPr/>
        <p:txBody>
          <a:bodyPr/>
          <a:lstStyle/>
          <a:p>
            <a:r>
              <a:rPr lang="en-US"/>
              <a:t>Facebook FB - Own Posts Table w. Custom I-Rate (Insights) | Buttercup Malaysia - 4 of 4</a:t>
            </a:r>
          </a:p>
        </p:txBody>
      </p:sp>
      <p:graphicFrame>
        <p:nvGraphicFramePr>
          <p:cNvPr id="5" name="Table Placeholder 4">
            <a:extLst>
              <a:ext uri="{FF2B5EF4-FFF2-40B4-BE49-F238E27FC236}">
                <a16:creationId xmlns:a16="http://schemas.microsoft.com/office/drawing/2014/main" id="{C3BF5569-DDCD-411A-A9D4-2F4A73B18EEF}"/>
              </a:ext>
            </a:extLst>
          </p:cNvPr>
          <p:cNvGraphicFramePr>
            <a:graphicFrameLocks noGrp="1"/>
          </p:cNvGraphicFramePr>
          <p:nvPr>
            <p:ph type="tbl" sz="quarter" idx="13"/>
            <p:extLst>
              <p:ext uri="{D42A27DB-BD31-4B8C-83A1-F6EECF244321}">
                <p14:modId xmlns:p14="http://schemas.microsoft.com/office/powerpoint/2010/main" val="1740827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01562077"/>
                    </a:ext>
                  </a:extLst>
                </a:gridCol>
                <a:gridCol w="740664">
                  <a:extLst>
                    <a:ext uri="{9D8B030D-6E8A-4147-A177-3AD203B41FA5}">
                      <a16:colId xmlns:a16="http://schemas.microsoft.com/office/drawing/2014/main" val="2870728544"/>
                    </a:ext>
                  </a:extLst>
                </a:gridCol>
                <a:gridCol w="740664">
                  <a:extLst>
                    <a:ext uri="{9D8B030D-6E8A-4147-A177-3AD203B41FA5}">
                      <a16:colId xmlns:a16="http://schemas.microsoft.com/office/drawing/2014/main" val="3962294927"/>
                    </a:ext>
                  </a:extLst>
                </a:gridCol>
                <a:gridCol w="576072">
                  <a:extLst>
                    <a:ext uri="{9D8B030D-6E8A-4147-A177-3AD203B41FA5}">
                      <a16:colId xmlns:a16="http://schemas.microsoft.com/office/drawing/2014/main" val="1173165381"/>
                    </a:ext>
                  </a:extLst>
                </a:gridCol>
                <a:gridCol w="576072">
                  <a:extLst>
                    <a:ext uri="{9D8B030D-6E8A-4147-A177-3AD203B41FA5}">
                      <a16:colId xmlns:a16="http://schemas.microsoft.com/office/drawing/2014/main" val="2708204600"/>
                    </a:ext>
                  </a:extLst>
                </a:gridCol>
                <a:gridCol w="493776">
                  <a:extLst>
                    <a:ext uri="{9D8B030D-6E8A-4147-A177-3AD203B41FA5}">
                      <a16:colId xmlns:a16="http://schemas.microsoft.com/office/drawing/2014/main" val="1696344137"/>
                    </a:ext>
                  </a:extLst>
                </a:gridCol>
                <a:gridCol w="576072">
                  <a:extLst>
                    <a:ext uri="{9D8B030D-6E8A-4147-A177-3AD203B41FA5}">
                      <a16:colId xmlns:a16="http://schemas.microsoft.com/office/drawing/2014/main" val="2748407609"/>
                    </a:ext>
                  </a:extLst>
                </a:gridCol>
                <a:gridCol w="576072">
                  <a:extLst>
                    <a:ext uri="{9D8B030D-6E8A-4147-A177-3AD203B41FA5}">
                      <a16:colId xmlns:a16="http://schemas.microsoft.com/office/drawing/2014/main" val="1430192926"/>
                    </a:ext>
                  </a:extLst>
                </a:gridCol>
                <a:gridCol w="576072">
                  <a:extLst>
                    <a:ext uri="{9D8B030D-6E8A-4147-A177-3AD203B41FA5}">
                      <a16:colId xmlns:a16="http://schemas.microsoft.com/office/drawing/2014/main" val="704282807"/>
                    </a:ext>
                  </a:extLst>
                </a:gridCol>
                <a:gridCol w="576072">
                  <a:extLst>
                    <a:ext uri="{9D8B030D-6E8A-4147-A177-3AD203B41FA5}">
                      <a16:colId xmlns:a16="http://schemas.microsoft.com/office/drawing/2014/main" val="1730713940"/>
                    </a:ext>
                  </a:extLst>
                </a:gridCol>
                <a:gridCol w="576072">
                  <a:extLst>
                    <a:ext uri="{9D8B030D-6E8A-4147-A177-3AD203B41FA5}">
                      <a16:colId xmlns:a16="http://schemas.microsoft.com/office/drawing/2014/main" val="232644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863685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- 2021-07-09 10:30:29</a:t>
                      </a:r>
                      <a:r>
                        <a:rPr kumimoji="0" lang="en-US" sz="1000" b="0" i="0" u="none" strike="noStrike" kern="1200" cap="none" spc="0" normalizeH="0" baseline="0" noProof="0">
                          <a:ln>
                            <a:noFill/>
                          </a:ln>
                          <a:solidFill>
                            <a:prstClr val="black"/>
                          </a:solidFill>
                          <a:effectLst/>
                          <a:uLnTx/>
                          <a:uFillTx/>
                          <a:latin typeface="+mn-lt"/>
                          <a:ea typeface="+mn-ea"/>
                          <a:cs typeface="+mn-cs"/>
                        </a:rPr>
                        <a:t>
 Peringatan untuk semua bahawa anda telah melakukan yang terbaik sebagai rakyat Malaysia dan Buttercup akan sentiasa menemani anda walau di mana jua anda berada! SHARE post ini dan tag kawan-kawan atau keluarga anda sebagai tanda peringatan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extLst>
                  <a:ext uri="{0D108BD9-81ED-4DB2-BD59-A6C34878D82A}">
                    <a16:rowId xmlns:a16="http://schemas.microsoft.com/office/drawing/2014/main" val="3796664044"/>
                  </a:ext>
                </a:extLst>
              </a:tr>
            </a:tbl>
          </a:graphicData>
        </a:graphic>
      </p:graphicFrame>
      <p:sp>
        <p:nvSpPr>
          <p:cNvPr id="4" name="Text Placeholder 3">
            <a:extLst>
              <a:ext uri="{FF2B5EF4-FFF2-40B4-BE49-F238E27FC236}">
                <a16:creationId xmlns:a16="http://schemas.microsoft.com/office/drawing/2014/main" id="{B48D7899-6B0B-4D49-9512-4CEEE7073ED7}"/>
              </a:ext>
            </a:extLst>
          </p:cNvPr>
          <p:cNvSpPr>
            <a:spLocks noGrp="1"/>
          </p:cNvSpPr>
          <p:nvPr>
            <p:ph type="body" sz="quarter" idx="14"/>
          </p:nvPr>
        </p:nvSpPr>
        <p:spPr/>
        <p:txBody>
          <a:bodyPr/>
          <a:lstStyle/>
          <a:p>
            <a:r>
              <a:rPr lang="en-US"/>
              <a:t>07/08/2021 - 07/14/2021</a:t>
            </a:r>
          </a:p>
        </p:txBody>
      </p:sp>
    </p:spTree>
    <p:extLst>
      <p:ext uri="{BB962C8B-B14F-4D97-AF65-F5344CB8AC3E}">
        <p14:creationId xmlns:p14="http://schemas.microsoft.com/office/powerpoint/2010/main" val="9628019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220</Words>
  <Application>Microsoft Office PowerPoint</Application>
  <PresentationFormat>On-screen Show (4:3)</PresentationFormat>
  <Paragraphs>85</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Facebook FB - Own Posts Table w. Custom I-Rate (Insights) | Buttercup Malaysia - 1 of 4</vt:lpstr>
      <vt:lpstr>Facebook FB - Own Posts Table w. Custom I-Rate (Insights) | Buttercup Malaysia - 2 of 4</vt:lpstr>
      <vt:lpstr>Facebook FB - Own Posts Table w. Custom I-Rate (Insights) | Buttercup Malaysia - 3 of 4</vt:lpstr>
      <vt:lpstr>Facebook FB - Own Posts Table w. Custom I-Rate (Insights) | Buttercup Malaysia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Buttercup Malaysia - 1 of 4</dc:title>
  <dc:creator>Frederik Peiniger</dc:creator>
  <cp:lastModifiedBy>Frederik Peiniger</cp:lastModifiedBy>
  <cp:revision>1</cp:revision>
  <dcterms:created xsi:type="dcterms:W3CDTF">2021-08-05T10:04:25Z</dcterms:created>
  <dcterms:modified xsi:type="dcterms:W3CDTF">2021-08-05T10:04:42Z</dcterms:modified>
</cp:coreProperties>
</file>