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D71BD-FEFE-48EB-A195-257F65049334}"/>
              </a:ext>
            </a:extLst>
          </p:cNvPr>
          <p:cNvSpPr>
            <a:spLocks noGrp="1"/>
          </p:cNvSpPr>
          <p:nvPr>
            <p:ph type="title"/>
          </p:nvPr>
        </p:nvSpPr>
        <p:spPr/>
        <p:txBody>
          <a:bodyPr/>
          <a:lstStyle/>
          <a:p>
            <a:r>
              <a:rPr lang="en-US"/>
              <a:t>Facebook FB - Own Posts Table w. Custom I-Rate (Insights) | Buttercup Malaysia - 1 of 14</a:t>
            </a:r>
          </a:p>
        </p:txBody>
      </p:sp>
      <p:graphicFrame>
        <p:nvGraphicFramePr>
          <p:cNvPr id="5" name="Table Placeholder 4">
            <a:extLst>
              <a:ext uri="{FF2B5EF4-FFF2-40B4-BE49-F238E27FC236}">
                <a16:creationId xmlns:a16="http://schemas.microsoft.com/office/drawing/2014/main" id="{8AC83F28-7AE4-4FE3-B81C-D0651AE7F888}"/>
              </a:ext>
            </a:extLst>
          </p:cNvPr>
          <p:cNvGraphicFramePr>
            <a:graphicFrameLocks noGrp="1"/>
          </p:cNvGraphicFramePr>
          <p:nvPr>
            <p:ph type="tbl" sz="quarter" idx="13"/>
            <p:extLst>
              <p:ext uri="{D42A27DB-BD31-4B8C-83A1-F6EECF244321}">
                <p14:modId xmlns:p14="http://schemas.microsoft.com/office/powerpoint/2010/main" val="3705273577"/>
              </p:ext>
            </p:extLst>
          </p:nvPr>
        </p:nvGraphicFramePr>
        <p:xfrm>
          <a:off x="457200" y="1731963"/>
          <a:ext cx="7653527" cy="7010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01838679"/>
                    </a:ext>
                  </a:extLst>
                </a:gridCol>
                <a:gridCol w="740664">
                  <a:extLst>
                    <a:ext uri="{9D8B030D-6E8A-4147-A177-3AD203B41FA5}">
                      <a16:colId xmlns:a16="http://schemas.microsoft.com/office/drawing/2014/main" val="1651787624"/>
                    </a:ext>
                  </a:extLst>
                </a:gridCol>
                <a:gridCol w="740664">
                  <a:extLst>
                    <a:ext uri="{9D8B030D-6E8A-4147-A177-3AD203B41FA5}">
                      <a16:colId xmlns:a16="http://schemas.microsoft.com/office/drawing/2014/main" val="2942789976"/>
                    </a:ext>
                  </a:extLst>
                </a:gridCol>
                <a:gridCol w="576072">
                  <a:extLst>
                    <a:ext uri="{9D8B030D-6E8A-4147-A177-3AD203B41FA5}">
                      <a16:colId xmlns:a16="http://schemas.microsoft.com/office/drawing/2014/main" val="3039641537"/>
                    </a:ext>
                  </a:extLst>
                </a:gridCol>
                <a:gridCol w="576072">
                  <a:extLst>
                    <a:ext uri="{9D8B030D-6E8A-4147-A177-3AD203B41FA5}">
                      <a16:colId xmlns:a16="http://schemas.microsoft.com/office/drawing/2014/main" val="2474924021"/>
                    </a:ext>
                  </a:extLst>
                </a:gridCol>
                <a:gridCol w="493776">
                  <a:extLst>
                    <a:ext uri="{9D8B030D-6E8A-4147-A177-3AD203B41FA5}">
                      <a16:colId xmlns:a16="http://schemas.microsoft.com/office/drawing/2014/main" val="268902240"/>
                    </a:ext>
                  </a:extLst>
                </a:gridCol>
                <a:gridCol w="576072">
                  <a:extLst>
                    <a:ext uri="{9D8B030D-6E8A-4147-A177-3AD203B41FA5}">
                      <a16:colId xmlns:a16="http://schemas.microsoft.com/office/drawing/2014/main" val="2230807942"/>
                    </a:ext>
                  </a:extLst>
                </a:gridCol>
                <a:gridCol w="576072">
                  <a:extLst>
                    <a:ext uri="{9D8B030D-6E8A-4147-A177-3AD203B41FA5}">
                      <a16:colId xmlns:a16="http://schemas.microsoft.com/office/drawing/2014/main" val="4005675977"/>
                    </a:ext>
                  </a:extLst>
                </a:gridCol>
                <a:gridCol w="576072">
                  <a:extLst>
                    <a:ext uri="{9D8B030D-6E8A-4147-A177-3AD203B41FA5}">
                      <a16:colId xmlns:a16="http://schemas.microsoft.com/office/drawing/2014/main" val="272011635"/>
                    </a:ext>
                  </a:extLst>
                </a:gridCol>
                <a:gridCol w="576072">
                  <a:extLst>
                    <a:ext uri="{9D8B030D-6E8A-4147-A177-3AD203B41FA5}">
                      <a16:colId xmlns:a16="http://schemas.microsoft.com/office/drawing/2014/main" val="4217483773"/>
                    </a:ext>
                  </a:extLst>
                </a:gridCol>
                <a:gridCol w="576072">
                  <a:extLst>
                    <a:ext uri="{9D8B030D-6E8A-4147-A177-3AD203B41FA5}">
                      <a16:colId xmlns:a16="http://schemas.microsoft.com/office/drawing/2014/main" val="2027480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81008504"/>
                  </a:ext>
                </a:extLst>
              </a:tr>
            </a:tbl>
          </a:graphicData>
        </a:graphic>
      </p:graphicFrame>
      <p:sp>
        <p:nvSpPr>
          <p:cNvPr id="4" name="Text Placeholder 3">
            <a:extLst>
              <a:ext uri="{FF2B5EF4-FFF2-40B4-BE49-F238E27FC236}">
                <a16:creationId xmlns:a16="http://schemas.microsoft.com/office/drawing/2014/main" id="{6C868905-4F6A-4E33-9548-A9816D5BF03C}"/>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2167109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20532-23C5-4C18-BA40-B9E68CBFB0D0}"/>
              </a:ext>
            </a:extLst>
          </p:cNvPr>
          <p:cNvSpPr>
            <a:spLocks noGrp="1"/>
          </p:cNvSpPr>
          <p:nvPr>
            <p:ph type="title"/>
          </p:nvPr>
        </p:nvSpPr>
        <p:spPr/>
        <p:txBody>
          <a:bodyPr/>
          <a:lstStyle/>
          <a:p>
            <a:r>
              <a:rPr lang="en-US"/>
              <a:t>Facebook FB - Own Posts Table w. Custom I-Rate (Insights) | Buttercup Malaysia - 2 of 14</a:t>
            </a:r>
          </a:p>
        </p:txBody>
      </p:sp>
      <p:graphicFrame>
        <p:nvGraphicFramePr>
          <p:cNvPr id="5" name="Table Placeholder 4">
            <a:extLst>
              <a:ext uri="{FF2B5EF4-FFF2-40B4-BE49-F238E27FC236}">
                <a16:creationId xmlns:a16="http://schemas.microsoft.com/office/drawing/2014/main" id="{17F3551F-A5F7-4A09-96A9-FAAE5AA539DB}"/>
              </a:ext>
            </a:extLst>
          </p:cNvPr>
          <p:cNvGraphicFramePr>
            <a:graphicFrameLocks noGrp="1"/>
          </p:cNvGraphicFramePr>
          <p:nvPr>
            <p:ph type="tbl" sz="quarter" idx="13"/>
            <p:extLst>
              <p:ext uri="{D42A27DB-BD31-4B8C-83A1-F6EECF244321}">
                <p14:modId xmlns:p14="http://schemas.microsoft.com/office/powerpoint/2010/main" val="132639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56615525"/>
                    </a:ext>
                  </a:extLst>
                </a:gridCol>
                <a:gridCol w="740664">
                  <a:extLst>
                    <a:ext uri="{9D8B030D-6E8A-4147-A177-3AD203B41FA5}">
                      <a16:colId xmlns:a16="http://schemas.microsoft.com/office/drawing/2014/main" val="630924558"/>
                    </a:ext>
                  </a:extLst>
                </a:gridCol>
                <a:gridCol w="740664">
                  <a:extLst>
                    <a:ext uri="{9D8B030D-6E8A-4147-A177-3AD203B41FA5}">
                      <a16:colId xmlns:a16="http://schemas.microsoft.com/office/drawing/2014/main" val="3703946180"/>
                    </a:ext>
                  </a:extLst>
                </a:gridCol>
                <a:gridCol w="576072">
                  <a:extLst>
                    <a:ext uri="{9D8B030D-6E8A-4147-A177-3AD203B41FA5}">
                      <a16:colId xmlns:a16="http://schemas.microsoft.com/office/drawing/2014/main" val="4232881590"/>
                    </a:ext>
                  </a:extLst>
                </a:gridCol>
                <a:gridCol w="576072">
                  <a:extLst>
                    <a:ext uri="{9D8B030D-6E8A-4147-A177-3AD203B41FA5}">
                      <a16:colId xmlns:a16="http://schemas.microsoft.com/office/drawing/2014/main" val="4188577408"/>
                    </a:ext>
                  </a:extLst>
                </a:gridCol>
                <a:gridCol w="493776">
                  <a:extLst>
                    <a:ext uri="{9D8B030D-6E8A-4147-A177-3AD203B41FA5}">
                      <a16:colId xmlns:a16="http://schemas.microsoft.com/office/drawing/2014/main" val="2218431417"/>
                    </a:ext>
                  </a:extLst>
                </a:gridCol>
                <a:gridCol w="576072">
                  <a:extLst>
                    <a:ext uri="{9D8B030D-6E8A-4147-A177-3AD203B41FA5}">
                      <a16:colId xmlns:a16="http://schemas.microsoft.com/office/drawing/2014/main" val="3105573662"/>
                    </a:ext>
                  </a:extLst>
                </a:gridCol>
                <a:gridCol w="576072">
                  <a:extLst>
                    <a:ext uri="{9D8B030D-6E8A-4147-A177-3AD203B41FA5}">
                      <a16:colId xmlns:a16="http://schemas.microsoft.com/office/drawing/2014/main" val="3955789612"/>
                    </a:ext>
                  </a:extLst>
                </a:gridCol>
                <a:gridCol w="576072">
                  <a:extLst>
                    <a:ext uri="{9D8B030D-6E8A-4147-A177-3AD203B41FA5}">
                      <a16:colId xmlns:a16="http://schemas.microsoft.com/office/drawing/2014/main" val="3327273087"/>
                    </a:ext>
                  </a:extLst>
                </a:gridCol>
                <a:gridCol w="576072">
                  <a:extLst>
                    <a:ext uri="{9D8B030D-6E8A-4147-A177-3AD203B41FA5}">
                      <a16:colId xmlns:a16="http://schemas.microsoft.com/office/drawing/2014/main" val="1317517752"/>
                    </a:ext>
                  </a:extLst>
                </a:gridCol>
                <a:gridCol w="576072">
                  <a:extLst>
                    <a:ext uri="{9D8B030D-6E8A-4147-A177-3AD203B41FA5}">
                      <a16:colId xmlns:a16="http://schemas.microsoft.com/office/drawing/2014/main" val="3827900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16617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extLst>
                  <a:ext uri="{0D108BD9-81ED-4DB2-BD59-A6C34878D82A}">
                    <a16:rowId xmlns:a16="http://schemas.microsoft.com/office/drawing/2014/main" val="1499357302"/>
                  </a:ext>
                </a:extLst>
              </a:tr>
            </a:tbl>
          </a:graphicData>
        </a:graphic>
      </p:graphicFrame>
      <p:sp>
        <p:nvSpPr>
          <p:cNvPr id="4" name="Text Placeholder 3">
            <a:extLst>
              <a:ext uri="{FF2B5EF4-FFF2-40B4-BE49-F238E27FC236}">
                <a16:creationId xmlns:a16="http://schemas.microsoft.com/office/drawing/2014/main" id="{020A9F67-F425-409D-9F72-3978123A6426}"/>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3216670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637FC-721C-4959-8E0B-51517E416C81}"/>
              </a:ext>
            </a:extLst>
          </p:cNvPr>
          <p:cNvSpPr>
            <a:spLocks noGrp="1"/>
          </p:cNvSpPr>
          <p:nvPr>
            <p:ph type="title"/>
          </p:nvPr>
        </p:nvSpPr>
        <p:spPr/>
        <p:txBody>
          <a:bodyPr/>
          <a:lstStyle/>
          <a:p>
            <a:r>
              <a:rPr lang="en-US"/>
              <a:t>Facebook FB - Own Posts Table w. Custom I-Rate (Insights) | Buttercup Malaysia - 3 of 14</a:t>
            </a:r>
          </a:p>
        </p:txBody>
      </p:sp>
      <p:graphicFrame>
        <p:nvGraphicFramePr>
          <p:cNvPr id="5" name="Table Placeholder 4">
            <a:extLst>
              <a:ext uri="{FF2B5EF4-FFF2-40B4-BE49-F238E27FC236}">
                <a16:creationId xmlns:a16="http://schemas.microsoft.com/office/drawing/2014/main" id="{F6BBD5DB-80D0-4E9B-8871-1200FD911DDE}"/>
              </a:ext>
            </a:extLst>
          </p:cNvPr>
          <p:cNvGraphicFramePr>
            <a:graphicFrameLocks noGrp="1"/>
          </p:cNvGraphicFramePr>
          <p:nvPr>
            <p:ph type="tbl" sz="quarter" idx="13"/>
            <p:extLst>
              <p:ext uri="{D42A27DB-BD31-4B8C-83A1-F6EECF244321}">
                <p14:modId xmlns:p14="http://schemas.microsoft.com/office/powerpoint/2010/main" val="1849317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2083946"/>
                    </a:ext>
                  </a:extLst>
                </a:gridCol>
                <a:gridCol w="740664">
                  <a:extLst>
                    <a:ext uri="{9D8B030D-6E8A-4147-A177-3AD203B41FA5}">
                      <a16:colId xmlns:a16="http://schemas.microsoft.com/office/drawing/2014/main" val="174563880"/>
                    </a:ext>
                  </a:extLst>
                </a:gridCol>
                <a:gridCol w="740664">
                  <a:extLst>
                    <a:ext uri="{9D8B030D-6E8A-4147-A177-3AD203B41FA5}">
                      <a16:colId xmlns:a16="http://schemas.microsoft.com/office/drawing/2014/main" val="2516781676"/>
                    </a:ext>
                  </a:extLst>
                </a:gridCol>
                <a:gridCol w="576072">
                  <a:extLst>
                    <a:ext uri="{9D8B030D-6E8A-4147-A177-3AD203B41FA5}">
                      <a16:colId xmlns:a16="http://schemas.microsoft.com/office/drawing/2014/main" val="304405254"/>
                    </a:ext>
                  </a:extLst>
                </a:gridCol>
                <a:gridCol w="576072">
                  <a:extLst>
                    <a:ext uri="{9D8B030D-6E8A-4147-A177-3AD203B41FA5}">
                      <a16:colId xmlns:a16="http://schemas.microsoft.com/office/drawing/2014/main" val="4078404862"/>
                    </a:ext>
                  </a:extLst>
                </a:gridCol>
                <a:gridCol w="493776">
                  <a:extLst>
                    <a:ext uri="{9D8B030D-6E8A-4147-A177-3AD203B41FA5}">
                      <a16:colId xmlns:a16="http://schemas.microsoft.com/office/drawing/2014/main" val="3325494657"/>
                    </a:ext>
                  </a:extLst>
                </a:gridCol>
                <a:gridCol w="576072">
                  <a:extLst>
                    <a:ext uri="{9D8B030D-6E8A-4147-A177-3AD203B41FA5}">
                      <a16:colId xmlns:a16="http://schemas.microsoft.com/office/drawing/2014/main" val="2536162194"/>
                    </a:ext>
                  </a:extLst>
                </a:gridCol>
                <a:gridCol w="576072">
                  <a:extLst>
                    <a:ext uri="{9D8B030D-6E8A-4147-A177-3AD203B41FA5}">
                      <a16:colId xmlns:a16="http://schemas.microsoft.com/office/drawing/2014/main" val="4265325723"/>
                    </a:ext>
                  </a:extLst>
                </a:gridCol>
                <a:gridCol w="576072">
                  <a:extLst>
                    <a:ext uri="{9D8B030D-6E8A-4147-A177-3AD203B41FA5}">
                      <a16:colId xmlns:a16="http://schemas.microsoft.com/office/drawing/2014/main" val="3879776337"/>
                    </a:ext>
                  </a:extLst>
                </a:gridCol>
                <a:gridCol w="576072">
                  <a:extLst>
                    <a:ext uri="{9D8B030D-6E8A-4147-A177-3AD203B41FA5}">
                      <a16:colId xmlns:a16="http://schemas.microsoft.com/office/drawing/2014/main" val="1125356023"/>
                    </a:ext>
                  </a:extLst>
                </a:gridCol>
                <a:gridCol w="576072">
                  <a:extLst>
                    <a:ext uri="{9D8B030D-6E8A-4147-A177-3AD203B41FA5}">
                      <a16:colId xmlns:a16="http://schemas.microsoft.com/office/drawing/2014/main" val="893473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87564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extLst>
                  <a:ext uri="{0D108BD9-81ED-4DB2-BD59-A6C34878D82A}">
                    <a16:rowId xmlns:a16="http://schemas.microsoft.com/office/drawing/2014/main" val="2580557175"/>
                  </a:ext>
                </a:extLst>
              </a:tr>
            </a:tbl>
          </a:graphicData>
        </a:graphic>
      </p:graphicFrame>
      <p:sp>
        <p:nvSpPr>
          <p:cNvPr id="4" name="Text Placeholder 3">
            <a:extLst>
              <a:ext uri="{FF2B5EF4-FFF2-40B4-BE49-F238E27FC236}">
                <a16:creationId xmlns:a16="http://schemas.microsoft.com/office/drawing/2014/main" id="{62F923C0-050F-4632-8B7F-9F17DBE1FF8C}"/>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2767012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6A620-8A5C-4920-870A-EE15502B4FD9}"/>
              </a:ext>
            </a:extLst>
          </p:cNvPr>
          <p:cNvSpPr>
            <a:spLocks noGrp="1"/>
          </p:cNvSpPr>
          <p:nvPr>
            <p:ph type="title"/>
          </p:nvPr>
        </p:nvSpPr>
        <p:spPr/>
        <p:txBody>
          <a:bodyPr/>
          <a:lstStyle/>
          <a:p>
            <a:r>
              <a:rPr lang="en-US"/>
              <a:t>Facebook FB - Own Posts Table w. Custom I-Rate (Insights) | Buttercup Malaysia - 4 of 14</a:t>
            </a:r>
          </a:p>
        </p:txBody>
      </p:sp>
      <p:graphicFrame>
        <p:nvGraphicFramePr>
          <p:cNvPr id="5" name="Table Placeholder 4">
            <a:extLst>
              <a:ext uri="{FF2B5EF4-FFF2-40B4-BE49-F238E27FC236}">
                <a16:creationId xmlns:a16="http://schemas.microsoft.com/office/drawing/2014/main" id="{235D2534-7A23-4220-8FCD-1323FC9CFB76}"/>
              </a:ext>
            </a:extLst>
          </p:cNvPr>
          <p:cNvGraphicFramePr>
            <a:graphicFrameLocks noGrp="1"/>
          </p:cNvGraphicFramePr>
          <p:nvPr>
            <p:ph type="tbl" sz="quarter" idx="13"/>
            <p:extLst>
              <p:ext uri="{D42A27DB-BD31-4B8C-83A1-F6EECF244321}">
                <p14:modId xmlns:p14="http://schemas.microsoft.com/office/powerpoint/2010/main" val="402904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2033591"/>
                    </a:ext>
                  </a:extLst>
                </a:gridCol>
                <a:gridCol w="740664">
                  <a:extLst>
                    <a:ext uri="{9D8B030D-6E8A-4147-A177-3AD203B41FA5}">
                      <a16:colId xmlns:a16="http://schemas.microsoft.com/office/drawing/2014/main" val="527559358"/>
                    </a:ext>
                  </a:extLst>
                </a:gridCol>
                <a:gridCol w="740664">
                  <a:extLst>
                    <a:ext uri="{9D8B030D-6E8A-4147-A177-3AD203B41FA5}">
                      <a16:colId xmlns:a16="http://schemas.microsoft.com/office/drawing/2014/main" val="508292228"/>
                    </a:ext>
                  </a:extLst>
                </a:gridCol>
                <a:gridCol w="576072">
                  <a:extLst>
                    <a:ext uri="{9D8B030D-6E8A-4147-A177-3AD203B41FA5}">
                      <a16:colId xmlns:a16="http://schemas.microsoft.com/office/drawing/2014/main" val="1436177329"/>
                    </a:ext>
                  </a:extLst>
                </a:gridCol>
                <a:gridCol w="576072">
                  <a:extLst>
                    <a:ext uri="{9D8B030D-6E8A-4147-A177-3AD203B41FA5}">
                      <a16:colId xmlns:a16="http://schemas.microsoft.com/office/drawing/2014/main" val="1985554313"/>
                    </a:ext>
                  </a:extLst>
                </a:gridCol>
                <a:gridCol w="493776">
                  <a:extLst>
                    <a:ext uri="{9D8B030D-6E8A-4147-A177-3AD203B41FA5}">
                      <a16:colId xmlns:a16="http://schemas.microsoft.com/office/drawing/2014/main" val="2316757043"/>
                    </a:ext>
                  </a:extLst>
                </a:gridCol>
                <a:gridCol w="576072">
                  <a:extLst>
                    <a:ext uri="{9D8B030D-6E8A-4147-A177-3AD203B41FA5}">
                      <a16:colId xmlns:a16="http://schemas.microsoft.com/office/drawing/2014/main" val="3031288291"/>
                    </a:ext>
                  </a:extLst>
                </a:gridCol>
                <a:gridCol w="576072">
                  <a:extLst>
                    <a:ext uri="{9D8B030D-6E8A-4147-A177-3AD203B41FA5}">
                      <a16:colId xmlns:a16="http://schemas.microsoft.com/office/drawing/2014/main" val="2836264640"/>
                    </a:ext>
                  </a:extLst>
                </a:gridCol>
                <a:gridCol w="576072">
                  <a:extLst>
                    <a:ext uri="{9D8B030D-6E8A-4147-A177-3AD203B41FA5}">
                      <a16:colId xmlns:a16="http://schemas.microsoft.com/office/drawing/2014/main" val="530060728"/>
                    </a:ext>
                  </a:extLst>
                </a:gridCol>
                <a:gridCol w="576072">
                  <a:extLst>
                    <a:ext uri="{9D8B030D-6E8A-4147-A177-3AD203B41FA5}">
                      <a16:colId xmlns:a16="http://schemas.microsoft.com/office/drawing/2014/main" val="1064308452"/>
                    </a:ext>
                  </a:extLst>
                </a:gridCol>
                <a:gridCol w="576072">
                  <a:extLst>
                    <a:ext uri="{9D8B030D-6E8A-4147-A177-3AD203B41FA5}">
                      <a16:colId xmlns:a16="http://schemas.microsoft.com/office/drawing/2014/main" val="229324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8127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extLst>
                  <a:ext uri="{0D108BD9-81ED-4DB2-BD59-A6C34878D82A}">
                    <a16:rowId xmlns:a16="http://schemas.microsoft.com/office/drawing/2014/main" val="3340506959"/>
                  </a:ext>
                </a:extLst>
              </a:tr>
            </a:tbl>
          </a:graphicData>
        </a:graphic>
      </p:graphicFrame>
      <p:sp>
        <p:nvSpPr>
          <p:cNvPr id="4" name="Text Placeholder 3">
            <a:extLst>
              <a:ext uri="{FF2B5EF4-FFF2-40B4-BE49-F238E27FC236}">
                <a16:creationId xmlns:a16="http://schemas.microsoft.com/office/drawing/2014/main" id="{575FAE1C-9135-4FD0-B62A-046DD651FD32}"/>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613810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2847E-3DA2-40E2-B04A-83DEA1F1A5FB}"/>
              </a:ext>
            </a:extLst>
          </p:cNvPr>
          <p:cNvSpPr>
            <a:spLocks noGrp="1"/>
          </p:cNvSpPr>
          <p:nvPr>
            <p:ph type="title"/>
          </p:nvPr>
        </p:nvSpPr>
        <p:spPr/>
        <p:txBody>
          <a:bodyPr/>
          <a:lstStyle/>
          <a:p>
            <a:r>
              <a:rPr lang="en-US"/>
              <a:t>Facebook FB - Own Posts Table w. Custom I-Rate (Insights) | Buttercup Malaysia - 5 of 14</a:t>
            </a:r>
          </a:p>
        </p:txBody>
      </p:sp>
      <p:graphicFrame>
        <p:nvGraphicFramePr>
          <p:cNvPr id="5" name="Table Placeholder 4">
            <a:extLst>
              <a:ext uri="{FF2B5EF4-FFF2-40B4-BE49-F238E27FC236}">
                <a16:creationId xmlns:a16="http://schemas.microsoft.com/office/drawing/2014/main" id="{D454A273-1744-4150-A4CA-625BA5E7BA67}"/>
              </a:ext>
            </a:extLst>
          </p:cNvPr>
          <p:cNvGraphicFramePr>
            <a:graphicFrameLocks noGrp="1"/>
          </p:cNvGraphicFramePr>
          <p:nvPr>
            <p:ph type="tbl" sz="quarter" idx="13"/>
            <p:extLst>
              <p:ext uri="{D42A27DB-BD31-4B8C-83A1-F6EECF244321}">
                <p14:modId xmlns:p14="http://schemas.microsoft.com/office/powerpoint/2010/main" val="2887391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41637351"/>
                    </a:ext>
                  </a:extLst>
                </a:gridCol>
                <a:gridCol w="740664">
                  <a:extLst>
                    <a:ext uri="{9D8B030D-6E8A-4147-A177-3AD203B41FA5}">
                      <a16:colId xmlns:a16="http://schemas.microsoft.com/office/drawing/2014/main" val="803020597"/>
                    </a:ext>
                  </a:extLst>
                </a:gridCol>
                <a:gridCol w="740664">
                  <a:extLst>
                    <a:ext uri="{9D8B030D-6E8A-4147-A177-3AD203B41FA5}">
                      <a16:colId xmlns:a16="http://schemas.microsoft.com/office/drawing/2014/main" val="4283174504"/>
                    </a:ext>
                  </a:extLst>
                </a:gridCol>
                <a:gridCol w="576072">
                  <a:extLst>
                    <a:ext uri="{9D8B030D-6E8A-4147-A177-3AD203B41FA5}">
                      <a16:colId xmlns:a16="http://schemas.microsoft.com/office/drawing/2014/main" val="4135345532"/>
                    </a:ext>
                  </a:extLst>
                </a:gridCol>
                <a:gridCol w="576072">
                  <a:extLst>
                    <a:ext uri="{9D8B030D-6E8A-4147-A177-3AD203B41FA5}">
                      <a16:colId xmlns:a16="http://schemas.microsoft.com/office/drawing/2014/main" val="1666968956"/>
                    </a:ext>
                  </a:extLst>
                </a:gridCol>
                <a:gridCol w="493776">
                  <a:extLst>
                    <a:ext uri="{9D8B030D-6E8A-4147-A177-3AD203B41FA5}">
                      <a16:colId xmlns:a16="http://schemas.microsoft.com/office/drawing/2014/main" val="161145483"/>
                    </a:ext>
                  </a:extLst>
                </a:gridCol>
                <a:gridCol w="576072">
                  <a:extLst>
                    <a:ext uri="{9D8B030D-6E8A-4147-A177-3AD203B41FA5}">
                      <a16:colId xmlns:a16="http://schemas.microsoft.com/office/drawing/2014/main" val="2303948083"/>
                    </a:ext>
                  </a:extLst>
                </a:gridCol>
                <a:gridCol w="576072">
                  <a:extLst>
                    <a:ext uri="{9D8B030D-6E8A-4147-A177-3AD203B41FA5}">
                      <a16:colId xmlns:a16="http://schemas.microsoft.com/office/drawing/2014/main" val="3747246791"/>
                    </a:ext>
                  </a:extLst>
                </a:gridCol>
                <a:gridCol w="576072">
                  <a:extLst>
                    <a:ext uri="{9D8B030D-6E8A-4147-A177-3AD203B41FA5}">
                      <a16:colId xmlns:a16="http://schemas.microsoft.com/office/drawing/2014/main" val="1662701522"/>
                    </a:ext>
                  </a:extLst>
                </a:gridCol>
                <a:gridCol w="576072">
                  <a:extLst>
                    <a:ext uri="{9D8B030D-6E8A-4147-A177-3AD203B41FA5}">
                      <a16:colId xmlns:a16="http://schemas.microsoft.com/office/drawing/2014/main" val="3792594284"/>
                    </a:ext>
                  </a:extLst>
                </a:gridCol>
                <a:gridCol w="576072">
                  <a:extLst>
                    <a:ext uri="{9D8B030D-6E8A-4147-A177-3AD203B41FA5}">
                      <a16:colId xmlns:a16="http://schemas.microsoft.com/office/drawing/2014/main" val="4287523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77904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00:00:00</a:t>
                      </a:r>
                      <a:r>
                        <a:rPr kumimoji="0" lang="en-US" sz="1000" b="0" i="0" u="none" strike="noStrike" kern="1200" cap="none" spc="0" normalizeH="0" baseline="0" noProof="0">
                          <a:ln>
                            <a:noFill/>
                          </a:ln>
                          <a:solidFill>
                            <a:prstClr val="black"/>
                          </a:solidFill>
                          <a:effectLst/>
                          <a:uLnTx/>
                          <a:uFillTx/>
                          <a:latin typeface="+mn-lt"/>
                          <a:ea typeface="+mn-ea"/>
                          <a:cs typeface="+mn-cs"/>
                        </a:rPr>
                        <a:t>
 Caption: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87837332"/>
                  </a:ext>
                </a:extLst>
              </a:tr>
            </a:tbl>
          </a:graphicData>
        </a:graphic>
      </p:graphicFrame>
      <p:sp>
        <p:nvSpPr>
          <p:cNvPr id="4" name="Text Placeholder 3">
            <a:extLst>
              <a:ext uri="{FF2B5EF4-FFF2-40B4-BE49-F238E27FC236}">
                <a16:creationId xmlns:a16="http://schemas.microsoft.com/office/drawing/2014/main" id="{B7E4AB82-346A-472D-A167-989E6DE02BE3}"/>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3279030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583B7-8995-4089-8908-A083B06D6BBF}"/>
              </a:ext>
            </a:extLst>
          </p:cNvPr>
          <p:cNvSpPr>
            <a:spLocks noGrp="1"/>
          </p:cNvSpPr>
          <p:nvPr>
            <p:ph type="title"/>
          </p:nvPr>
        </p:nvSpPr>
        <p:spPr/>
        <p:txBody>
          <a:bodyPr/>
          <a:lstStyle/>
          <a:p>
            <a:r>
              <a:rPr lang="en-US"/>
              <a:t>Facebook FB - Own Posts Table w. Custom I-Rate (Insights) | Buttercup Malaysia - 6 of 14</a:t>
            </a:r>
          </a:p>
        </p:txBody>
      </p:sp>
      <p:graphicFrame>
        <p:nvGraphicFramePr>
          <p:cNvPr id="5" name="Table Placeholder 4">
            <a:extLst>
              <a:ext uri="{FF2B5EF4-FFF2-40B4-BE49-F238E27FC236}">
                <a16:creationId xmlns:a16="http://schemas.microsoft.com/office/drawing/2014/main" id="{67EEABFB-52AA-43E7-AA02-F32B3649456D}"/>
              </a:ext>
            </a:extLst>
          </p:cNvPr>
          <p:cNvGraphicFramePr>
            <a:graphicFrameLocks noGrp="1"/>
          </p:cNvGraphicFramePr>
          <p:nvPr>
            <p:ph type="tbl" sz="quarter" idx="13"/>
            <p:extLst>
              <p:ext uri="{D42A27DB-BD31-4B8C-83A1-F6EECF244321}">
                <p14:modId xmlns:p14="http://schemas.microsoft.com/office/powerpoint/2010/main" val="4215291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5305742"/>
                    </a:ext>
                  </a:extLst>
                </a:gridCol>
                <a:gridCol w="740664">
                  <a:extLst>
                    <a:ext uri="{9D8B030D-6E8A-4147-A177-3AD203B41FA5}">
                      <a16:colId xmlns:a16="http://schemas.microsoft.com/office/drawing/2014/main" val="742250037"/>
                    </a:ext>
                  </a:extLst>
                </a:gridCol>
                <a:gridCol w="740664">
                  <a:extLst>
                    <a:ext uri="{9D8B030D-6E8A-4147-A177-3AD203B41FA5}">
                      <a16:colId xmlns:a16="http://schemas.microsoft.com/office/drawing/2014/main" val="3624727142"/>
                    </a:ext>
                  </a:extLst>
                </a:gridCol>
                <a:gridCol w="576072">
                  <a:extLst>
                    <a:ext uri="{9D8B030D-6E8A-4147-A177-3AD203B41FA5}">
                      <a16:colId xmlns:a16="http://schemas.microsoft.com/office/drawing/2014/main" val="160995105"/>
                    </a:ext>
                  </a:extLst>
                </a:gridCol>
                <a:gridCol w="576072">
                  <a:extLst>
                    <a:ext uri="{9D8B030D-6E8A-4147-A177-3AD203B41FA5}">
                      <a16:colId xmlns:a16="http://schemas.microsoft.com/office/drawing/2014/main" val="2323138732"/>
                    </a:ext>
                  </a:extLst>
                </a:gridCol>
                <a:gridCol w="493776">
                  <a:extLst>
                    <a:ext uri="{9D8B030D-6E8A-4147-A177-3AD203B41FA5}">
                      <a16:colId xmlns:a16="http://schemas.microsoft.com/office/drawing/2014/main" val="2264354897"/>
                    </a:ext>
                  </a:extLst>
                </a:gridCol>
                <a:gridCol w="576072">
                  <a:extLst>
                    <a:ext uri="{9D8B030D-6E8A-4147-A177-3AD203B41FA5}">
                      <a16:colId xmlns:a16="http://schemas.microsoft.com/office/drawing/2014/main" val="1490389084"/>
                    </a:ext>
                  </a:extLst>
                </a:gridCol>
                <a:gridCol w="576072">
                  <a:extLst>
                    <a:ext uri="{9D8B030D-6E8A-4147-A177-3AD203B41FA5}">
                      <a16:colId xmlns:a16="http://schemas.microsoft.com/office/drawing/2014/main" val="2571418066"/>
                    </a:ext>
                  </a:extLst>
                </a:gridCol>
                <a:gridCol w="576072">
                  <a:extLst>
                    <a:ext uri="{9D8B030D-6E8A-4147-A177-3AD203B41FA5}">
                      <a16:colId xmlns:a16="http://schemas.microsoft.com/office/drawing/2014/main" val="3464117887"/>
                    </a:ext>
                  </a:extLst>
                </a:gridCol>
                <a:gridCol w="576072">
                  <a:extLst>
                    <a:ext uri="{9D8B030D-6E8A-4147-A177-3AD203B41FA5}">
                      <a16:colId xmlns:a16="http://schemas.microsoft.com/office/drawing/2014/main" val="1160938620"/>
                    </a:ext>
                  </a:extLst>
                </a:gridCol>
                <a:gridCol w="576072">
                  <a:extLst>
                    <a:ext uri="{9D8B030D-6E8A-4147-A177-3AD203B41FA5}">
                      <a16:colId xmlns:a16="http://schemas.microsoft.com/office/drawing/2014/main" val="221157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21833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extLst>
                  <a:ext uri="{0D108BD9-81ED-4DB2-BD59-A6C34878D82A}">
                    <a16:rowId xmlns:a16="http://schemas.microsoft.com/office/drawing/2014/main" val="2950575217"/>
                  </a:ext>
                </a:extLst>
              </a:tr>
            </a:tbl>
          </a:graphicData>
        </a:graphic>
      </p:graphicFrame>
      <p:sp>
        <p:nvSpPr>
          <p:cNvPr id="4" name="Text Placeholder 3">
            <a:extLst>
              <a:ext uri="{FF2B5EF4-FFF2-40B4-BE49-F238E27FC236}">
                <a16:creationId xmlns:a16="http://schemas.microsoft.com/office/drawing/2014/main" id="{035B4CB2-BFC1-4575-88B9-2E9C51CA3552}"/>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1105573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A5943-B24C-4898-9A72-7552DA0116CD}"/>
              </a:ext>
            </a:extLst>
          </p:cNvPr>
          <p:cNvSpPr>
            <a:spLocks noGrp="1"/>
          </p:cNvSpPr>
          <p:nvPr>
            <p:ph type="title"/>
          </p:nvPr>
        </p:nvSpPr>
        <p:spPr/>
        <p:txBody>
          <a:bodyPr/>
          <a:lstStyle/>
          <a:p>
            <a:r>
              <a:rPr lang="en-US"/>
              <a:t>Facebook FB - Own Posts Table w. Custom I-Rate (Insights) | Buttercup Malaysia - 7 of 14</a:t>
            </a:r>
          </a:p>
        </p:txBody>
      </p:sp>
      <p:graphicFrame>
        <p:nvGraphicFramePr>
          <p:cNvPr id="5" name="Table Placeholder 4">
            <a:extLst>
              <a:ext uri="{FF2B5EF4-FFF2-40B4-BE49-F238E27FC236}">
                <a16:creationId xmlns:a16="http://schemas.microsoft.com/office/drawing/2014/main" id="{6667E563-35A5-4BE1-8DAB-F22EE33A5D9A}"/>
              </a:ext>
            </a:extLst>
          </p:cNvPr>
          <p:cNvGraphicFramePr>
            <a:graphicFrameLocks noGrp="1"/>
          </p:cNvGraphicFramePr>
          <p:nvPr>
            <p:ph type="tbl" sz="quarter" idx="13"/>
            <p:extLst>
              <p:ext uri="{D42A27DB-BD31-4B8C-83A1-F6EECF244321}">
                <p14:modId xmlns:p14="http://schemas.microsoft.com/office/powerpoint/2010/main" val="4103374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02583800"/>
                    </a:ext>
                  </a:extLst>
                </a:gridCol>
                <a:gridCol w="740664">
                  <a:extLst>
                    <a:ext uri="{9D8B030D-6E8A-4147-A177-3AD203B41FA5}">
                      <a16:colId xmlns:a16="http://schemas.microsoft.com/office/drawing/2014/main" val="1999734735"/>
                    </a:ext>
                  </a:extLst>
                </a:gridCol>
                <a:gridCol w="740664">
                  <a:extLst>
                    <a:ext uri="{9D8B030D-6E8A-4147-A177-3AD203B41FA5}">
                      <a16:colId xmlns:a16="http://schemas.microsoft.com/office/drawing/2014/main" val="1793888358"/>
                    </a:ext>
                  </a:extLst>
                </a:gridCol>
                <a:gridCol w="576072">
                  <a:extLst>
                    <a:ext uri="{9D8B030D-6E8A-4147-A177-3AD203B41FA5}">
                      <a16:colId xmlns:a16="http://schemas.microsoft.com/office/drawing/2014/main" val="1854316984"/>
                    </a:ext>
                  </a:extLst>
                </a:gridCol>
                <a:gridCol w="576072">
                  <a:extLst>
                    <a:ext uri="{9D8B030D-6E8A-4147-A177-3AD203B41FA5}">
                      <a16:colId xmlns:a16="http://schemas.microsoft.com/office/drawing/2014/main" val="2672982196"/>
                    </a:ext>
                  </a:extLst>
                </a:gridCol>
                <a:gridCol w="493776">
                  <a:extLst>
                    <a:ext uri="{9D8B030D-6E8A-4147-A177-3AD203B41FA5}">
                      <a16:colId xmlns:a16="http://schemas.microsoft.com/office/drawing/2014/main" val="338201873"/>
                    </a:ext>
                  </a:extLst>
                </a:gridCol>
                <a:gridCol w="576072">
                  <a:extLst>
                    <a:ext uri="{9D8B030D-6E8A-4147-A177-3AD203B41FA5}">
                      <a16:colId xmlns:a16="http://schemas.microsoft.com/office/drawing/2014/main" val="1291387158"/>
                    </a:ext>
                  </a:extLst>
                </a:gridCol>
                <a:gridCol w="576072">
                  <a:extLst>
                    <a:ext uri="{9D8B030D-6E8A-4147-A177-3AD203B41FA5}">
                      <a16:colId xmlns:a16="http://schemas.microsoft.com/office/drawing/2014/main" val="507141497"/>
                    </a:ext>
                  </a:extLst>
                </a:gridCol>
                <a:gridCol w="576072">
                  <a:extLst>
                    <a:ext uri="{9D8B030D-6E8A-4147-A177-3AD203B41FA5}">
                      <a16:colId xmlns:a16="http://schemas.microsoft.com/office/drawing/2014/main" val="723504144"/>
                    </a:ext>
                  </a:extLst>
                </a:gridCol>
                <a:gridCol w="576072">
                  <a:extLst>
                    <a:ext uri="{9D8B030D-6E8A-4147-A177-3AD203B41FA5}">
                      <a16:colId xmlns:a16="http://schemas.microsoft.com/office/drawing/2014/main" val="188533936"/>
                    </a:ext>
                  </a:extLst>
                </a:gridCol>
                <a:gridCol w="576072">
                  <a:extLst>
                    <a:ext uri="{9D8B030D-6E8A-4147-A177-3AD203B41FA5}">
                      <a16:colId xmlns:a16="http://schemas.microsoft.com/office/drawing/2014/main" val="203147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6891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3536524267"/>
                  </a:ext>
                </a:extLst>
              </a:tr>
            </a:tbl>
          </a:graphicData>
        </a:graphic>
      </p:graphicFrame>
      <p:sp>
        <p:nvSpPr>
          <p:cNvPr id="4" name="Text Placeholder 3">
            <a:extLst>
              <a:ext uri="{FF2B5EF4-FFF2-40B4-BE49-F238E27FC236}">
                <a16:creationId xmlns:a16="http://schemas.microsoft.com/office/drawing/2014/main" id="{515F643C-E964-4097-857E-424E4FEEDAEE}"/>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2210063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5366-4B4A-48BA-89B5-C0EA6AB8594E}"/>
              </a:ext>
            </a:extLst>
          </p:cNvPr>
          <p:cNvSpPr>
            <a:spLocks noGrp="1"/>
          </p:cNvSpPr>
          <p:nvPr>
            <p:ph type="title"/>
          </p:nvPr>
        </p:nvSpPr>
        <p:spPr/>
        <p:txBody>
          <a:bodyPr/>
          <a:lstStyle/>
          <a:p>
            <a:r>
              <a:rPr lang="en-US"/>
              <a:t>Facebook FB - Own Posts Table w. Custom I-Rate (Insights) | Buttercup Malaysia - 8 of 14</a:t>
            </a:r>
          </a:p>
        </p:txBody>
      </p:sp>
      <p:graphicFrame>
        <p:nvGraphicFramePr>
          <p:cNvPr id="5" name="Table Placeholder 4">
            <a:extLst>
              <a:ext uri="{FF2B5EF4-FFF2-40B4-BE49-F238E27FC236}">
                <a16:creationId xmlns:a16="http://schemas.microsoft.com/office/drawing/2014/main" id="{DE84F62E-AC40-487D-BA61-9FF72FC3FDB3}"/>
              </a:ext>
            </a:extLst>
          </p:cNvPr>
          <p:cNvGraphicFramePr>
            <a:graphicFrameLocks noGrp="1"/>
          </p:cNvGraphicFramePr>
          <p:nvPr>
            <p:ph type="tbl" sz="quarter" idx="13"/>
            <p:extLst>
              <p:ext uri="{D42A27DB-BD31-4B8C-83A1-F6EECF244321}">
                <p14:modId xmlns:p14="http://schemas.microsoft.com/office/powerpoint/2010/main" val="216398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7997812"/>
                    </a:ext>
                  </a:extLst>
                </a:gridCol>
                <a:gridCol w="740664">
                  <a:extLst>
                    <a:ext uri="{9D8B030D-6E8A-4147-A177-3AD203B41FA5}">
                      <a16:colId xmlns:a16="http://schemas.microsoft.com/office/drawing/2014/main" val="874416149"/>
                    </a:ext>
                  </a:extLst>
                </a:gridCol>
                <a:gridCol w="740664">
                  <a:extLst>
                    <a:ext uri="{9D8B030D-6E8A-4147-A177-3AD203B41FA5}">
                      <a16:colId xmlns:a16="http://schemas.microsoft.com/office/drawing/2014/main" val="2909570541"/>
                    </a:ext>
                  </a:extLst>
                </a:gridCol>
                <a:gridCol w="576072">
                  <a:extLst>
                    <a:ext uri="{9D8B030D-6E8A-4147-A177-3AD203B41FA5}">
                      <a16:colId xmlns:a16="http://schemas.microsoft.com/office/drawing/2014/main" val="2692115395"/>
                    </a:ext>
                  </a:extLst>
                </a:gridCol>
                <a:gridCol w="576072">
                  <a:extLst>
                    <a:ext uri="{9D8B030D-6E8A-4147-A177-3AD203B41FA5}">
                      <a16:colId xmlns:a16="http://schemas.microsoft.com/office/drawing/2014/main" val="1655213587"/>
                    </a:ext>
                  </a:extLst>
                </a:gridCol>
                <a:gridCol w="493776">
                  <a:extLst>
                    <a:ext uri="{9D8B030D-6E8A-4147-A177-3AD203B41FA5}">
                      <a16:colId xmlns:a16="http://schemas.microsoft.com/office/drawing/2014/main" val="3119019164"/>
                    </a:ext>
                  </a:extLst>
                </a:gridCol>
                <a:gridCol w="576072">
                  <a:extLst>
                    <a:ext uri="{9D8B030D-6E8A-4147-A177-3AD203B41FA5}">
                      <a16:colId xmlns:a16="http://schemas.microsoft.com/office/drawing/2014/main" val="299948981"/>
                    </a:ext>
                  </a:extLst>
                </a:gridCol>
                <a:gridCol w="576072">
                  <a:extLst>
                    <a:ext uri="{9D8B030D-6E8A-4147-A177-3AD203B41FA5}">
                      <a16:colId xmlns:a16="http://schemas.microsoft.com/office/drawing/2014/main" val="1527699295"/>
                    </a:ext>
                  </a:extLst>
                </a:gridCol>
                <a:gridCol w="576072">
                  <a:extLst>
                    <a:ext uri="{9D8B030D-6E8A-4147-A177-3AD203B41FA5}">
                      <a16:colId xmlns:a16="http://schemas.microsoft.com/office/drawing/2014/main" val="2744166108"/>
                    </a:ext>
                  </a:extLst>
                </a:gridCol>
                <a:gridCol w="576072">
                  <a:extLst>
                    <a:ext uri="{9D8B030D-6E8A-4147-A177-3AD203B41FA5}">
                      <a16:colId xmlns:a16="http://schemas.microsoft.com/office/drawing/2014/main" val="2813407232"/>
                    </a:ext>
                  </a:extLst>
                </a:gridCol>
                <a:gridCol w="576072">
                  <a:extLst>
                    <a:ext uri="{9D8B030D-6E8A-4147-A177-3AD203B41FA5}">
                      <a16:colId xmlns:a16="http://schemas.microsoft.com/office/drawing/2014/main" val="1519924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241698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1358158772"/>
                  </a:ext>
                </a:extLst>
              </a:tr>
            </a:tbl>
          </a:graphicData>
        </a:graphic>
      </p:graphicFrame>
      <p:sp>
        <p:nvSpPr>
          <p:cNvPr id="4" name="Text Placeholder 3">
            <a:extLst>
              <a:ext uri="{FF2B5EF4-FFF2-40B4-BE49-F238E27FC236}">
                <a16:creationId xmlns:a16="http://schemas.microsoft.com/office/drawing/2014/main" id="{4D5876AC-CA02-44A9-BAE6-13C179F97D91}"/>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2677181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9F896-8787-44B2-B7A7-F08F27F58400}"/>
              </a:ext>
            </a:extLst>
          </p:cNvPr>
          <p:cNvSpPr>
            <a:spLocks noGrp="1"/>
          </p:cNvSpPr>
          <p:nvPr>
            <p:ph type="title"/>
          </p:nvPr>
        </p:nvSpPr>
        <p:spPr/>
        <p:txBody>
          <a:bodyPr/>
          <a:lstStyle/>
          <a:p>
            <a:r>
              <a:rPr lang="en-US"/>
              <a:t>Facebook FB - Own Posts Table w. Custom I-Rate (Insights) | Buttercup Malaysia - 9 of 14</a:t>
            </a:r>
          </a:p>
        </p:txBody>
      </p:sp>
      <p:graphicFrame>
        <p:nvGraphicFramePr>
          <p:cNvPr id="5" name="Table Placeholder 4">
            <a:extLst>
              <a:ext uri="{FF2B5EF4-FFF2-40B4-BE49-F238E27FC236}">
                <a16:creationId xmlns:a16="http://schemas.microsoft.com/office/drawing/2014/main" id="{C3E4CB02-3D36-48AC-9B43-31E4B36AAA32}"/>
              </a:ext>
            </a:extLst>
          </p:cNvPr>
          <p:cNvGraphicFramePr>
            <a:graphicFrameLocks noGrp="1"/>
          </p:cNvGraphicFramePr>
          <p:nvPr>
            <p:ph type="tbl" sz="quarter" idx="13"/>
            <p:extLst>
              <p:ext uri="{D42A27DB-BD31-4B8C-83A1-F6EECF244321}">
                <p14:modId xmlns:p14="http://schemas.microsoft.com/office/powerpoint/2010/main" val="355452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66149444"/>
                    </a:ext>
                  </a:extLst>
                </a:gridCol>
                <a:gridCol w="740664">
                  <a:extLst>
                    <a:ext uri="{9D8B030D-6E8A-4147-A177-3AD203B41FA5}">
                      <a16:colId xmlns:a16="http://schemas.microsoft.com/office/drawing/2014/main" val="419932283"/>
                    </a:ext>
                  </a:extLst>
                </a:gridCol>
                <a:gridCol w="740664">
                  <a:extLst>
                    <a:ext uri="{9D8B030D-6E8A-4147-A177-3AD203B41FA5}">
                      <a16:colId xmlns:a16="http://schemas.microsoft.com/office/drawing/2014/main" val="712548904"/>
                    </a:ext>
                  </a:extLst>
                </a:gridCol>
                <a:gridCol w="576072">
                  <a:extLst>
                    <a:ext uri="{9D8B030D-6E8A-4147-A177-3AD203B41FA5}">
                      <a16:colId xmlns:a16="http://schemas.microsoft.com/office/drawing/2014/main" val="2362785171"/>
                    </a:ext>
                  </a:extLst>
                </a:gridCol>
                <a:gridCol w="576072">
                  <a:extLst>
                    <a:ext uri="{9D8B030D-6E8A-4147-A177-3AD203B41FA5}">
                      <a16:colId xmlns:a16="http://schemas.microsoft.com/office/drawing/2014/main" val="3553608678"/>
                    </a:ext>
                  </a:extLst>
                </a:gridCol>
                <a:gridCol w="493776">
                  <a:extLst>
                    <a:ext uri="{9D8B030D-6E8A-4147-A177-3AD203B41FA5}">
                      <a16:colId xmlns:a16="http://schemas.microsoft.com/office/drawing/2014/main" val="2527074872"/>
                    </a:ext>
                  </a:extLst>
                </a:gridCol>
                <a:gridCol w="576072">
                  <a:extLst>
                    <a:ext uri="{9D8B030D-6E8A-4147-A177-3AD203B41FA5}">
                      <a16:colId xmlns:a16="http://schemas.microsoft.com/office/drawing/2014/main" val="3590045640"/>
                    </a:ext>
                  </a:extLst>
                </a:gridCol>
                <a:gridCol w="576072">
                  <a:extLst>
                    <a:ext uri="{9D8B030D-6E8A-4147-A177-3AD203B41FA5}">
                      <a16:colId xmlns:a16="http://schemas.microsoft.com/office/drawing/2014/main" val="1823944447"/>
                    </a:ext>
                  </a:extLst>
                </a:gridCol>
                <a:gridCol w="576072">
                  <a:extLst>
                    <a:ext uri="{9D8B030D-6E8A-4147-A177-3AD203B41FA5}">
                      <a16:colId xmlns:a16="http://schemas.microsoft.com/office/drawing/2014/main" val="67676327"/>
                    </a:ext>
                  </a:extLst>
                </a:gridCol>
                <a:gridCol w="576072">
                  <a:extLst>
                    <a:ext uri="{9D8B030D-6E8A-4147-A177-3AD203B41FA5}">
                      <a16:colId xmlns:a16="http://schemas.microsoft.com/office/drawing/2014/main" val="1678784383"/>
                    </a:ext>
                  </a:extLst>
                </a:gridCol>
                <a:gridCol w="576072">
                  <a:extLst>
                    <a:ext uri="{9D8B030D-6E8A-4147-A177-3AD203B41FA5}">
                      <a16:colId xmlns:a16="http://schemas.microsoft.com/office/drawing/2014/main" val="3333179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2760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extLst>
                  <a:ext uri="{0D108BD9-81ED-4DB2-BD59-A6C34878D82A}">
                    <a16:rowId xmlns:a16="http://schemas.microsoft.com/office/drawing/2014/main" val="2536685180"/>
                  </a:ext>
                </a:extLst>
              </a:tr>
            </a:tbl>
          </a:graphicData>
        </a:graphic>
      </p:graphicFrame>
      <p:sp>
        <p:nvSpPr>
          <p:cNvPr id="4" name="Text Placeholder 3">
            <a:extLst>
              <a:ext uri="{FF2B5EF4-FFF2-40B4-BE49-F238E27FC236}">
                <a16:creationId xmlns:a16="http://schemas.microsoft.com/office/drawing/2014/main" id="{087BA451-7CED-4C57-82CE-E61FE3AAF458}"/>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154659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B01C3-2B98-4E14-A7DE-C67278786C7E}"/>
              </a:ext>
            </a:extLst>
          </p:cNvPr>
          <p:cNvSpPr>
            <a:spLocks noGrp="1"/>
          </p:cNvSpPr>
          <p:nvPr>
            <p:ph type="title"/>
          </p:nvPr>
        </p:nvSpPr>
        <p:spPr/>
        <p:txBody>
          <a:bodyPr/>
          <a:lstStyle/>
          <a:p>
            <a:r>
              <a:rPr lang="en-US"/>
              <a:t>Facebook FB - Own Posts Table w. Custom I-Rate (Insights) | Buttercup Malaysia - 10 of 14</a:t>
            </a:r>
          </a:p>
        </p:txBody>
      </p:sp>
      <p:graphicFrame>
        <p:nvGraphicFramePr>
          <p:cNvPr id="5" name="Table Placeholder 4">
            <a:extLst>
              <a:ext uri="{FF2B5EF4-FFF2-40B4-BE49-F238E27FC236}">
                <a16:creationId xmlns:a16="http://schemas.microsoft.com/office/drawing/2014/main" id="{67FFD7A5-E6EA-4F04-959A-2AB44AA0B455}"/>
              </a:ext>
            </a:extLst>
          </p:cNvPr>
          <p:cNvGraphicFramePr>
            <a:graphicFrameLocks noGrp="1"/>
          </p:cNvGraphicFramePr>
          <p:nvPr>
            <p:ph type="tbl" sz="quarter" idx="13"/>
            <p:extLst>
              <p:ext uri="{D42A27DB-BD31-4B8C-83A1-F6EECF244321}">
                <p14:modId xmlns:p14="http://schemas.microsoft.com/office/powerpoint/2010/main" val="3317048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34102918"/>
                    </a:ext>
                  </a:extLst>
                </a:gridCol>
                <a:gridCol w="740664">
                  <a:extLst>
                    <a:ext uri="{9D8B030D-6E8A-4147-A177-3AD203B41FA5}">
                      <a16:colId xmlns:a16="http://schemas.microsoft.com/office/drawing/2014/main" val="4197270316"/>
                    </a:ext>
                  </a:extLst>
                </a:gridCol>
                <a:gridCol w="740664">
                  <a:extLst>
                    <a:ext uri="{9D8B030D-6E8A-4147-A177-3AD203B41FA5}">
                      <a16:colId xmlns:a16="http://schemas.microsoft.com/office/drawing/2014/main" val="3679599298"/>
                    </a:ext>
                  </a:extLst>
                </a:gridCol>
                <a:gridCol w="576072">
                  <a:extLst>
                    <a:ext uri="{9D8B030D-6E8A-4147-A177-3AD203B41FA5}">
                      <a16:colId xmlns:a16="http://schemas.microsoft.com/office/drawing/2014/main" val="2243618581"/>
                    </a:ext>
                  </a:extLst>
                </a:gridCol>
                <a:gridCol w="576072">
                  <a:extLst>
                    <a:ext uri="{9D8B030D-6E8A-4147-A177-3AD203B41FA5}">
                      <a16:colId xmlns:a16="http://schemas.microsoft.com/office/drawing/2014/main" val="2006833927"/>
                    </a:ext>
                  </a:extLst>
                </a:gridCol>
                <a:gridCol w="493776">
                  <a:extLst>
                    <a:ext uri="{9D8B030D-6E8A-4147-A177-3AD203B41FA5}">
                      <a16:colId xmlns:a16="http://schemas.microsoft.com/office/drawing/2014/main" val="2425199370"/>
                    </a:ext>
                  </a:extLst>
                </a:gridCol>
                <a:gridCol w="576072">
                  <a:extLst>
                    <a:ext uri="{9D8B030D-6E8A-4147-A177-3AD203B41FA5}">
                      <a16:colId xmlns:a16="http://schemas.microsoft.com/office/drawing/2014/main" val="2235683739"/>
                    </a:ext>
                  </a:extLst>
                </a:gridCol>
                <a:gridCol w="576072">
                  <a:extLst>
                    <a:ext uri="{9D8B030D-6E8A-4147-A177-3AD203B41FA5}">
                      <a16:colId xmlns:a16="http://schemas.microsoft.com/office/drawing/2014/main" val="3317321060"/>
                    </a:ext>
                  </a:extLst>
                </a:gridCol>
                <a:gridCol w="576072">
                  <a:extLst>
                    <a:ext uri="{9D8B030D-6E8A-4147-A177-3AD203B41FA5}">
                      <a16:colId xmlns:a16="http://schemas.microsoft.com/office/drawing/2014/main" val="1732113786"/>
                    </a:ext>
                  </a:extLst>
                </a:gridCol>
                <a:gridCol w="576072">
                  <a:extLst>
                    <a:ext uri="{9D8B030D-6E8A-4147-A177-3AD203B41FA5}">
                      <a16:colId xmlns:a16="http://schemas.microsoft.com/office/drawing/2014/main" val="889472825"/>
                    </a:ext>
                  </a:extLst>
                </a:gridCol>
                <a:gridCol w="576072">
                  <a:extLst>
                    <a:ext uri="{9D8B030D-6E8A-4147-A177-3AD203B41FA5}">
                      <a16:colId xmlns:a16="http://schemas.microsoft.com/office/drawing/2014/main" val="576945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22590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1375395382"/>
                  </a:ext>
                </a:extLst>
              </a:tr>
            </a:tbl>
          </a:graphicData>
        </a:graphic>
      </p:graphicFrame>
      <p:sp>
        <p:nvSpPr>
          <p:cNvPr id="4" name="Text Placeholder 3">
            <a:extLst>
              <a:ext uri="{FF2B5EF4-FFF2-40B4-BE49-F238E27FC236}">
                <a16:creationId xmlns:a16="http://schemas.microsoft.com/office/drawing/2014/main" id="{EAFF8CA7-C5A3-49CD-9620-ECFD781BAFC8}"/>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3095458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1B04-AA6B-420C-BB9C-DECD400E158D}"/>
              </a:ext>
            </a:extLst>
          </p:cNvPr>
          <p:cNvSpPr>
            <a:spLocks noGrp="1"/>
          </p:cNvSpPr>
          <p:nvPr>
            <p:ph type="title"/>
          </p:nvPr>
        </p:nvSpPr>
        <p:spPr/>
        <p:txBody>
          <a:bodyPr/>
          <a:lstStyle/>
          <a:p>
            <a:r>
              <a:rPr lang="en-US"/>
              <a:t>Facebook FB - Own Posts Table w. Custom I-Rate (Insights) | Buttercup Malaysia - 11 of 14</a:t>
            </a:r>
          </a:p>
        </p:txBody>
      </p:sp>
      <p:graphicFrame>
        <p:nvGraphicFramePr>
          <p:cNvPr id="5" name="Table Placeholder 4">
            <a:extLst>
              <a:ext uri="{FF2B5EF4-FFF2-40B4-BE49-F238E27FC236}">
                <a16:creationId xmlns:a16="http://schemas.microsoft.com/office/drawing/2014/main" id="{0620F01F-D151-4835-8C52-8492B5EA87AC}"/>
              </a:ext>
            </a:extLst>
          </p:cNvPr>
          <p:cNvGraphicFramePr>
            <a:graphicFrameLocks noGrp="1"/>
          </p:cNvGraphicFramePr>
          <p:nvPr>
            <p:ph type="tbl" sz="quarter" idx="13"/>
            <p:extLst>
              <p:ext uri="{D42A27DB-BD31-4B8C-83A1-F6EECF244321}">
                <p14:modId xmlns:p14="http://schemas.microsoft.com/office/powerpoint/2010/main" val="639598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5244883"/>
                    </a:ext>
                  </a:extLst>
                </a:gridCol>
                <a:gridCol w="740664">
                  <a:extLst>
                    <a:ext uri="{9D8B030D-6E8A-4147-A177-3AD203B41FA5}">
                      <a16:colId xmlns:a16="http://schemas.microsoft.com/office/drawing/2014/main" val="1906180920"/>
                    </a:ext>
                  </a:extLst>
                </a:gridCol>
                <a:gridCol w="740664">
                  <a:extLst>
                    <a:ext uri="{9D8B030D-6E8A-4147-A177-3AD203B41FA5}">
                      <a16:colId xmlns:a16="http://schemas.microsoft.com/office/drawing/2014/main" val="2293392457"/>
                    </a:ext>
                  </a:extLst>
                </a:gridCol>
                <a:gridCol w="576072">
                  <a:extLst>
                    <a:ext uri="{9D8B030D-6E8A-4147-A177-3AD203B41FA5}">
                      <a16:colId xmlns:a16="http://schemas.microsoft.com/office/drawing/2014/main" val="1025713078"/>
                    </a:ext>
                  </a:extLst>
                </a:gridCol>
                <a:gridCol w="576072">
                  <a:extLst>
                    <a:ext uri="{9D8B030D-6E8A-4147-A177-3AD203B41FA5}">
                      <a16:colId xmlns:a16="http://schemas.microsoft.com/office/drawing/2014/main" val="3403368018"/>
                    </a:ext>
                  </a:extLst>
                </a:gridCol>
                <a:gridCol w="493776">
                  <a:extLst>
                    <a:ext uri="{9D8B030D-6E8A-4147-A177-3AD203B41FA5}">
                      <a16:colId xmlns:a16="http://schemas.microsoft.com/office/drawing/2014/main" val="1754024310"/>
                    </a:ext>
                  </a:extLst>
                </a:gridCol>
                <a:gridCol w="576072">
                  <a:extLst>
                    <a:ext uri="{9D8B030D-6E8A-4147-A177-3AD203B41FA5}">
                      <a16:colId xmlns:a16="http://schemas.microsoft.com/office/drawing/2014/main" val="1016439925"/>
                    </a:ext>
                  </a:extLst>
                </a:gridCol>
                <a:gridCol w="576072">
                  <a:extLst>
                    <a:ext uri="{9D8B030D-6E8A-4147-A177-3AD203B41FA5}">
                      <a16:colId xmlns:a16="http://schemas.microsoft.com/office/drawing/2014/main" val="2992168215"/>
                    </a:ext>
                  </a:extLst>
                </a:gridCol>
                <a:gridCol w="576072">
                  <a:extLst>
                    <a:ext uri="{9D8B030D-6E8A-4147-A177-3AD203B41FA5}">
                      <a16:colId xmlns:a16="http://schemas.microsoft.com/office/drawing/2014/main" val="2168922168"/>
                    </a:ext>
                  </a:extLst>
                </a:gridCol>
                <a:gridCol w="576072">
                  <a:extLst>
                    <a:ext uri="{9D8B030D-6E8A-4147-A177-3AD203B41FA5}">
                      <a16:colId xmlns:a16="http://schemas.microsoft.com/office/drawing/2014/main" val="4279911748"/>
                    </a:ext>
                  </a:extLst>
                </a:gridCol>
                <a:gridCol w="576072">
                  <a:extLst>
                    <a:ext uri="{9D8B030D-6E8A-4147-A177-3AD203B41FA5}">
                      <a16:colId xmlns:a16="http://schemas.microsoft.com/office/drawing/2014/main" val="3991927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03603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2979067531"/>
                  </a:ext>
                </a:extLst>
              </a:tr>
            </a:tbl>
          </a:graphicData>
        </a:graphic>
      </p:graphicFrame>
      <p:sp>
        <p:nvSpPr>
          <p:cNvPr id="4" name="Text Placeholder 3">
            <a:extLst>
              <a:ext uri="{FF2B5EF4-FFF2-40B4-BE49-F238E27FC236}">
                <a16:creationId xmlns:a16="http://schemas.microsoft.com/office/drawing/2014/main" id="{3AAC50A4-FBA3-4D1F-A511-288578E3E87E}"/>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631062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953-F19F-4883-9AD6-D6D9C7AC6642}"/>
              </a:ext>
            </a:extLst>
          </p:cNvPr>
          <p:cNvSpPr>
            <a:spLocks noGrp="1"/>
          </p:cNvSpPr>
          <p:nvPr>
            <p:ph type="title"/>
          </p:nvPr>
        </p:nvSpPr>
        <p:spPr/>
        <p:txBody>
          <a:bodyPr/>
          <a:lstStyle/>
          <a:p>
            <a:r>
              <a:rPr lang="en-US"/>
              <a:t>Facebook FB - Own Posts Table w. Custom I-Rate (Insights) | Buttercup Malaysia - 12 of 14</a:t>
            </a:r>
          </a:p>
        </p:txBody>
      </p:sp>
      <p:graphicFrame>
        <p:nvGraphicFramePr>
          <p:cNvPr id="5" name="Table Placeholder 4">
            <a:extLst>
              <a:ext uri="{FF2B5EF4-FFF2-40B4-BE49-F238E27FC236}">
                <a16:creationId xmlns:a16="http://schemas.microsoft.com/office/drawing/2014/main" id="{0E1A3AC5-71AB-440B-962F-83D8C53DA011}"/>
              </a:ext>
            </a:extLst>
          </p:cNvPr>
          <p:cNvGraphicFramePr>
            <a:graphicFrameLocks noGrp="1"/>
          </p:cNvGraphicFramePr>
          <p:nvPr>
            <p:ph type="tbl" sz="quarter" idx="13"/>
            <p:extLst>
              <p:ext uri="{D42A27DB-BD31-4B8C-83A1-F6EECF244321}">
                <p14:modId xmlns:p14="http://schemas.microsoft.com/office/powerpoint/2010/main" val="2711832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98642129"/>
                    </a:ext>
                  </a:extLst>
                </a:gridCol>
                <a:gridCol w="740664">
                  <a:extLst>
                    <a:ext uri="{9D8B030D-6E8A-4147-A177-3AD203B41FA5}">
                      <a16:colId xmlns:a16="http://schemas.microsoft.com/office/drawing/2014/main" val="3225054129"/>
                    </a:ext>
                  </a:extLst>
                </a:gridCol>
                <a:gridCol w="740664">
                  <a:extLst>
                    <a:ext uri="{9D8B030D-6E8A-4147-A177-3AD203B41FA5}">
                      <a16:colId xmlns:a16="http://schemas.microsoft.com/office/drawing/2014/main" val="882480866"/>
                    </a:ext>
                  </a:extLst>
                </a:gridCol>
                <a:gridCol w="576072">
                  <a:extLst>
                    <a:ext uri="{9D8B030D-6E8A-4147-A177-3AD203B41FA5}">
                      <a16:colId xmlns:a16="http://schemas.microsoft.com/office/drawing/2014/main" val="2510347589"/>
                    </a:ext>
                  </a:extLst>
                </a:gridCol>
                <a:gridCol w="576072">
                  <a:extLst>
                    <a:ext uri="{9D8B030D-6E8A-4147-A177-3AD203B41FA5}">
                      <a16:colId xmlns:a16="http://schemas.microsoft.com/office/drawing/2014/main" val="1990732596"/>
                    </a:ext>
                  </a:extLst>
                </a:gridCol>
                <a:gridCol w="493776">
                  <a:extLst>
                    <a:ext uri="{9D8B030D-6E8A-4147-A177-3AD203B41FA5}">
                      <a16:colId xmlns:a16="http://schemas.microsoft.com/office/drawing/2014/main" val="3606936844"/>
                    </a:ext>
                  </a:extLst>
                </a:gridCol>
                <a:gridCol w="576072">
                  <a:extLst>
                    <a:ext uri="{9D8B030D-6E8A-4147-A177-3AD203B41FA5}">
                      <a16:colId xmlns:a16="http://schemas.microsoft.com/office/drawing/2014/main" val="3031120903"/>
                    </a:ext>
                  </a:extLst>
                </a:gridCol>
                <a:gridCol w="576072">
                  <a:extLst>
                    <a:ext uri="{9D8B030D-6E8A-4147-A177-3AD203B41FA5}">
                      <a16:colId xmlns:a16="http://schemas.microsoft.com/office/drawing/2014/main" val="1320416901"/>
                    </a:ext>
                  </a:extLst>
                </a:gridCol>
                <a:gridCol w="576072">
                  <a:extLst>
                    <a:ext uri="{9D8B030D-6E8A-4147-A177-3AD203B41FA5}">
                      <a16:colId xmlns:a16="http://schemas.microsoft.com/office/drawing/2014/main" val="2050235620"/>
                    </a:ext>
                  </a:extLst>
                </a:gridCol>
                <a:gridCol w="576072">
                  <a:extLst>
                    <a:ext uri="{9D8B030D-6E8A-4147-A177-3AD203B41FA5}">
                      <a16:colId xmlns:a16="http://schemas.microsoft.com/office/drawing/2014/main" val="987135933"/>
                    </a:ext>
                  </a:extLst>
                </a:gridCol>
                <a:gridCol w="576072">
                  <a:extLst>
                    <a:ext uri="{9D8B030D-6E8A-4147-A177-3AD203B41FA5}">
                      <a16:colId xmlns:a16="http://schemas.microsoft.com/office/drawing/2014/main" val="2131755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270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13:05:46</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AEON BiG 🎉
Kepada pemenang, sila PM admin dengan maklumat di bawah untuk menerima hadiah daripada Buttercup Malaysia. 
●Nama penuh
●Nombor kad pengenalan
●Alamat rumah
●Alamat emel
●Nombor telefon
Jangan lupa LIKE Buttercup untuk menyertai peraduan yang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822181666"/>
                  </a:ext>
                </a:extLst>
              </a:tr>
            </a:tbl>
          </a:graphicData>
        </a:graphic>
      </p:graphicFrame>
      <p:sp>
        <p:nvSpPr>
          <p:cNvPr id="4" name="Text Placeholder 3">
            <a:extLst>
              <a:ext uri="{FF2B5EF4-FFF2-40B4-BE49-F238E27FC236}">
                <a16:creationId xmlns:a16="http://schemas.microsoft.com/office/drawing/2014/main" id="{2FA394B4-667B-443F-BFA9-88AB25F26B60}"/>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2576895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EE646-ABCE-4F40-9795-611A869A6760}"/>
              </a:ext>
            </a:extLst>
          </p:cNvPr>
          <p:cNvSpPr>
            <a:spLocks noGrp="1"/>
          </p:cNvSpPr>
          <p:nvPr>
            <p:ph type="title"/>
          </p:nvPr>
        </p:nvSpPr>
        <p:spPr/>
        <p:txBody>
          <a:bodyPr/>
          <a:lstStyle/>
          <a:p>
            <a:r>
              <a:rPr lang="en-US"/>
              <a:t>Facebook FB - Own Posts Table w. Custom I-Rate (Insights) | Buttercup Malaysia - 13 of 14</a:t>
            </a:r>
          </a:p>
        </p:txBody>
      </p:sp>
      <p:graphicFrame>
        <p:nvGraphicFramePr>
          <p:cNvPr id="5" name="Table Placeholder 4">
            <a:extLst>
              <a:ext uri="{FF2B5EF4-FFF2-40B4-BE49-F238E27FC236}">
                <a16:creationId xmlns:a16="http://schemas.microsoft.com/office/drawing/2014/main" id="{36BF1A69-61C2-402C-9739-3CE979DE85E4}"/>
              </a:ext>
            </a:extLst>
          </p:cNvPr>
          <p:cNvGraphicFramePr>
            <a:graphicFrameLocks noGrp="1"/>
          </p:cNvGraphicFramePr>
          <p:nvPr>
            <p:ph type="tbl" sz="quarter" idx="13"/>
            <p:extLst>
              <p:ext uri="{D42A27DB-BD31-4B8C-83A1-F6EECF244321}">
                <p14:modId xmlns:p14="http://schemas.microsoft.com/office/powerpoint/2010/main" val="3336688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65634217"/>
                    </a:ext>
                  </a:extLst>
                </a:gridCol>
                <a:gridCol w="740664">
                  <a:extLst>
                    <a:ext uri="{9D8B030D-6E8A-4147-A177-3AD203B41FA5}">
                      <a16:colId xmlns:a16="http://schemas.microsoft.com/office/drawing/2014/main" val="2136593437"/>
                    </a:ext>
                  </a:extLst>
                </a:gridCol>
                <a:gridCol w="740664">
                  <a:extLst>
                    <a:ext uri="{9D8B030D-6E8A-4147-A177-3AD203B41FA5}">
                      <a16:colId xmlns:a16="http://schemas.microsoft.com/office/drawing/2014/main" val="1038516234"/>
                    </a:ext>
                  </a:extLst>
                </a:gridCol>
                <a:gridCol w="576072">
                  <a:extLst>
                    <a:ext uri="{9D8B030D-6E8A-4147-A177-3AD203B41FA5}">
                      <a16:colId xmlns:a16="http://schemas.microsoft.com/office/drawing/2014/main" val="3835343850"/>
                    </a:ext>
                  </a:extLst>
                </a:gridCol>
                <a:gridCol w="576072">
                  <a:extLst>
                    <a:ext uri="{9D8B030D-6E8A-4147-A177-3AD203B41FA5}">
                      <a16:colId xmlns:a16="http://schemas.microsoft.com/office/drawing/2014/main" val="4161754062"/>
                    </a:ext>
                  </a:extLst>
                </a:gridCol>
                <a:gridCol w="493776">
                  <a:extLst>
                    <a:ext uri="{9D8B030D-6E8A-4147-A177-3AD203B41FA5}">
                      <a16:colId xmlns:a16="http://schemas.microsoft.com/office/drawing/2014/main" val="3166864778"/>
                    </a:ext>
                  </a:extLst>
                </a:gridCol>
                <a:gridCol w="576072">
                  <a:extLst>
                    <a:ext uri="{9D8B030D-6E8A-4147-A177-3AD203B41FA5}">
                      <a16:colId xmlns:a16="http://schemas.microsoft.com/office/drawing/2014/main" val="2076566049"/>
                    </a:ext>
                  </a:extLst>
                </a:gridCol>
                <a:gridCol w="576072">
                  <a:extLst>
                    <a:ext uri="{9D8B030D-6E8A-4147-A177-3AD203B41FA5}">
                      <a16:colId xmlns:a16="http://schemas.microsoft.com/office/drawing/2014/main" val="2108386583"/>
                    </a:ext>
                  </a:extLst>
                </a:gridCol>
                <a:gridCol w="576072">
                  <a:extLst>
                    <a:ext uri="{9D8B030D-6E8A-4147-A177-3AD203B41FA5}">
                      <a16:colId xmlns:a16="http://schemas.microsoft.com/office/drawing/2014/main" val="15428675"/>
                    </a:ext>
                  </a:extLst>
                </a:gridCol>
                <a:gridCol w="576072">
                  <a:extLst>
                    <a:ext uri="{9D8B030D-6E8A-4147-A177-3AD203B41FA5}">
                      <a16:colId xmlns:a16="http://schemas.microsoft.com/office/drawing/2014/main" val="366766344"/>
                    </a:ext>
                  </a:extLst>
                </a:gridCol>
                <a:gridCol w="576072">
                  <a:extLst>
                    <a:ext uri="{9D8B030D-6E8A-4147-A177-3AD203B41FA5}">
                      <a16:colId xmlns:a16="http://schemas.microsoft.com/office/drawing/2014/main" val="335997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42725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13:00:06</a:t>
                      </a:r>
                      <a:r>
                        <a:rPr kumimoji="0" lang="en-US" sz="1000" b="0" i="0" u="none" strike="noStrike" kern="1200" cap="none" spc="0" normalizeH="0" baseline="0" noProof="0">
                          <a:ln>
                            <a:noFill/>
                          </a:ln>
                          <a:solidFill>
                            <a:prstClr val="black"/>
                          </a:solidFill>
                          <a:effectLst/>
                          <a:uLnTx/>
                          <a:uFillTx/>
                          <a:latin typeface="+mn-lt"/>
                          <a:ea typeface="+mn-ea"/>
                          <a:cs typeface="+mn-cs"/>
                        </a:rPr>
                        <a:t>
 TAHNIAH! Berikut adalah pemenang-pemenang Fiesta Raya Buttercup untuk pasar raya AEON! 
Kepada pemenang, sila PM admin dengan maklumat di bawah untuk menerima hadiah daripada Buttercup Malaysia. 
●Nama penuh
●Nombor kad pengenalan
●Alamat rumah
●Alamat emel
●Nombor telefon
Bagi yang tidak berjaya, jangan putus asa dan cuba lagi di peraduan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043559508"/>
                  </a:ext>
                </a:extLst>
              </a:tr>
            </a:tbl>
          </a:graphicData>
        </a:graphic>
      </p:graphicFrame>
      <p:sp>
        <p:nvSpPr>
          <p:cNvPr id="4" name="Text Placeholder 3">
            <a:extLst>
              <a:ext uri="{FF2B5EF4-FFF2-40B4-BE49-F238E27FC236}">
                <a16:creationId xmlns:a16="http://schemas.microsoft.com/office/drawing/2014/main" id="{CC54CA56-116F-43A9-B7D6-B0AD45406F39}"/>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2493010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4F48F-DEDA-4C46-ACCA-E4A0E1DA3D52}"/>
              </a:ext>
            </a:extLst>
          </p:cNvPr>
          <p:cNvSpPr>
            <a:spLocks noGrp="1"/>
          </p:cNvSpPr>
          <p:nvPr>
            <p:ph type="title"/>
          </p:nvPr>
        </p:nvSpPr>
        <p:spPr/>
        <p:txBody>
          <a:bodyPr/>
          <a:lstStyle/>
          <a:p>
            <a:r>
              <a:rPr lang="en-US"/>
              <a:t>Facebook FB - Own Posts Table w. Custom I-Rate (Insights) | Buttercup Malaysia - 14 of 14</a:t>
            </a:r>
          </a:p>
        </p:txBody>
      </p:sp>
      <p:graphicFrame>
        <p:nvGraphicFramePr>
          <p:cNvPr id="5" name="Table Placeholder 4">
            <a:extLst>
              <a:ext uri="{FF2B5EF4-FFF2-40B4-BE49-F238E27FC236}">
                <a16:creationId xmlns:a16="http://schemas.microsoft.com/office/drawing/2014/main" id="{5C1B3321-AF1D-4E75-8D14-C60508716400}"/>
              </a:ext>
            </a:extLst>
          </p:cNvPr>
          <p:cNvGraphicFramePr>
            <a:graphicFrameLocks noGrp="1"/>
          </p:cNvGraphicFramePr>
          <p:nvPr>
            <p:ph type="tbl" sz="quarter" idx="13"/>
            <p:extLst>
              <p:ext uri="{D42A27DB-BD31-4B8C-83A1-F6EECF244321}">
                <p14:modId xmlns:p14="http://schemas.microsoft.com/office/powerpoint/2010/main" val="3360163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88544119"/>
                    </a:ext>
                  </a:extLst>
                </a:gridCol>
                <a:gridCol w="740664">
                  <a:extLst>
                    <a:ext uri="{9D8B030D-6E8A-4147-A177-3AD203B41FA5}">
                      <a16:colId xmlns:a16="http://schemas.microsoft.com/office/drawing/2014/main" val="986074213"/>
                    </a:ext>
                  </a:extLst>
                </a:gridCol>
                <a:gridCol w="740664">
                  <a:extLst>
                    <a:ext uri="{9D8B030D-6E8A-4147-A177-3AD203B41FA5}">
                      <a16:colId xmlns:a16="http://schemas.microsoft.com/office/drawing/2014/main" val="2419746625"/>
                    </a:ext>
                  </a:extLst>
                </a:gridCol>
                <a:gridCol w="576072">
                  <a:extLst>
                    <a:ext uri="{9D8B030D-6E8A-4147-A177-3AD203B41FA5}">
                      <a16:colId xmlns:a16="http://schemas.microsoft.com/office/drawing/2014/main" val="2265687891"/>
                    </a:ext>
                  </a:extLst>
                </a:gridCol>
                <a:gridCol w="576072">
                  <a:extLst>
                    <a:ext uri="{9D8B030D-6E8A-4147-A177-3AD203B41FA5}">
                      <a16:colId xmlns:a16="http://schemas.microsoft.com/office/drawing/2014/main" val="3180721873"/>
                    </a:ext>
                  </a:extLst>
                </a:gridCol>
                <a:gridCol w="493776">
                  <a:extLst>
                    <a:ext uri="{9D8B030D-6E8A-4147-A177-3AD203B41FA5}">
                      <a16:colId xmlns:a16="http://schemas.microsoft.com/office/drawing/2014/main" val="2970805518"/>
                    </a:ext>
                  </a:extLst>
                </a:gridCol>
                <a:gridCol w="576072">
                  <a:extLst>
                    <a:ext uri="{9D8B030D-6E8A-4147-A177-3AD203B41FA5}">
                      <a16:colId xmlns:a16="http://schemas.microsoft.com/office/drawing/2014/main" val="465563867"/>
                    </a:ext>
                  </a:extLst>
                </a:gridCol>
                <a:gridCol w="576072">
                  <a:extLst>
                    <a:ext uri="{9D8B030D-6E8A-4147-A177-3AD203B41FA5}">
                      <a16:colId xmlns:a16="http://schemas.microsoft.com/office/drawing/2014/main" val="3377019892"/>
                    </a:ext>
                  </a:extLst>
                </a:gridCol>
                <a:gridCol w="576072">
                  <a:extLst>
                    <a:ext uri="{9D8B030D-6E8A-4147-A177-3AD203B41FA5}">
                      <a16:colId xmlns:a16="http://schemas.microsoft.com/office/drawing/2014/main" val="906706599"/>
                    </a:ext>
                  </a:extLst>
                </a:gridCol>
                <a:gridCol w="576072">
                  <a:extLst>
                    <a:ext uri="{9D8B030D-6E8A-4147-A177-3AD203B41FA5}">
                      <a16:colId xmlns:a16="http://schemas.microsoft.com/office/drawing/2014/main" val="4194505729"/>
                    </a:ext>
                  </a:extLst>
                </a:gridCol>
                <a:gridCol w="576072">
                  <a:extLst>
                    <a:ext uri="{9D8B030D-6E8A-4147-A177-3AD203B41FA5}">
                      <a16:colId xmlns:a16="http://schemas.microsoft.com/office/drawing/2014/main" val="122370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5652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457374233"/>
                  </a:ext>
                </a:extLst>
              </a:tr>
            </a:tbl>
          </a:graphicData>
        </a:graphic>
      </p:graphicFrame>
      <p:sp>
        <p:nvSpPr>
          <p:cNvPr id="4" name="Text Placeholder 3">
            <a:extLst>
              <a:ext uri="{FF2B5EF4-FFF2-40B4-BE49-F238E27FC236}">
                <a16:creationId xmlns:a16="http://schemas.microsoft.com/office/drawing/2014/main" id="{5E5B1636-F970-4A1F-9C75-98AB29F96636}"/>
              </a:ext>
            </a:extLst>
          </p:cNvPr>
          <p:cNvSpPr>
            <a:spLocks noGrp="1"/>
          </p:cNvSpPr>
          <p:nvPr>
            <p:ph type="body" sz="quarter" idx="14"/>
          </p:nvPr>
        </p:nvSpPr>
        <p:spPr/>
        <p:txBody>
          <a:bodyPr/>
          <a:lstStyle/>
          <a:p>
            <a:r>
              <a:rPr lang="en-US"/>
              <a:t>07/01/2021 - 07/07/2021</a:t>
            </a:r>
          </a:p>
        </p:txBody>
      </p:sp>
    </p:spTree>
    <p:extLst>
      <p:ext uri="{BB962C8B-B14F-4D97-AF65-F5344CB8AC3E}">
        <p14:creationId xmlns:p14="http://schemas.microsoft.com/office/powerpoint/2010/main" val="32989875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810</Words>
  <Application>Microsoft Office PowerPoint</Application>
  <PresentationFormat>On-screen Show (4:3)</PresentationFormat>
  <Paragraphs>325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Facebook FB - Own Posts Table w. Custom I-Rate (Insights) | Buttercup Malaysia - 1 of 14</vt:lpstr>
      <vt:lpstr>Facebook FB - Own Posts Table w. Custom I-Rate (Insights) | Buttercup Malaysia - 2 of 14</vt:lpstr>
      <vt:lpstr>Facebook FB - Own Posts Table w. Custom I-Rate (Insights) | Buttercup Malaysia - 3 of 14</vt:lpstr>
      <vt:lpstr>Facebook FB - Own Posts Table w. Custom I-Rate (Insights) | Buttercup Malaysia - 4 of 14</vt:lpstr>
      <vt:lpstr>Facebook FB - Own Posts Table w. Custom I-Rate (Insights) | Buttercup Malaysia - 5 of 14</vt:lpstr>
      <vt:lpstr>Facebook FB - Own Posts Table w. Custom I-Rate (Insights) | Buttercup Malaysia - 6 of 14</vt:lpstr>
      <vt:lpstr>Facebook FB - Own Posts Table w. Custom I-Rate (Insights) | Buttercup Malaysia - 7 of 14</vt:lpstr>
      <vt:lpstr>Facebook FB - Own Posts Table w. Custom I-Rate (Insights) | Buttercup Malaysia - 8 of 14</vt:lpstr>
      <vt:lpstr>Facebook FB - Own Posts Table w. Custom I-Rate (Insights) | Buttercup Malaysia - 9 of 14</vt:lpstr>
      <vt:lpstr>Facebook FB - Own Posts Table w. Custom I-Rate (Insights) | Buttercup Malaysia - 10 of 14</vt:lpstr>
      <vt:lpstr>Facebook FB - Own Posts Table w. Custom I-Rate (Insights) | Buttercup Malaysia - 11 of 14</vt:lpstr>
      <vt:lpstr>Facebook FB - Own Posts Table w. Custom I-Rate (Insights) | Buttercup Malaysia - 12 of 14</vt:lpstr>
      <vt:lpstr>Facebook FB - Own Posts Table w. Custom I-Rate (Insights) | Buttercup Malaysia - 13 of 14</vt:lpstr>
      <vt:lpstr>Facebook FB - Own Posts Table w. Custom I-Rate (Insights) | Buttercup Malaysia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14</dc:title>
  <dc:creator>Frederik Peiniger</dc:creator>
  <cp:lastModifiedBy>Frederik Peiniger</cp:lastModifiedBy>
  <cp:revision>1</cp:revision>
  <dcterms:created xsi:type="dcterms:W3CDTF">2021-08-05T09:57:01Z</dcterms:created>
  <dcterms:modified xsi:type="dcterms:W3CDTF">2021-08-05T09:58:16Z</dcterms:modified>
</cp:coreProperties>
</file>