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C5192-948D-4C3B-8685-41BE934810CA}"/>
              </a:ext>
            </a:extLst>
          </p:cNvPr>
          <p:cNvSpPr>
            <a:spLocks noGrp="1"/>
          </p:cNvSpPr>
          <p:nvPr>
            <p:ph type="title"/>
          </p:nvPr>
        </p:nvSpPr>
        <p:spPr/>
        <p:txBody>
          <a:bodyPr/>
          <a:lstStyle/>
          <a:p>
            <a:r>
              <a:rPr lang="en-US"/>
              <a:t>Facebook FB - Own Posts Table w. Custom I-Rate (Insights) | SCS Dairy MY - 1 of 8</a:t>
            </a:r>
          </a:p>
        </p:txBody>
      </p:sp>
      <p:graphicFrame>
        <p:nvGraphicFramePr>
          <p:cNvPr id="5" name="Table Placeholder 4">
            <a:extLst>
              <a:ext uri="{FF2B5EF4-FFF2-40B4-BE49-F238E27FC236}">
                <a16:creationId xmlns:a16="http://schemas.microsoft.com/office/drawing/2014/main" id="{D0FF5D73-5706-4098-A4B9-A91FA3C5EBB9}"/>
              </a:ext>
            </a:extLst>
          </p:cNvPr>
          <p:cNvGraphicFramePr>
            <a:graphicFrameLocks noGrp="1"/>
          </p:cNvGraphicFramePr>
          <p:nvPr>
            <p:ph type="tbl" sz="quarter" idx="13"/>
            <p:extLst>
              <p:ext uri="{D42A27DB-BD31-4B8C-83A1-F6EECF244321}">
                <p14:modId xmlns:p14="http://schemas.microsoft.com/office/powerpoint/2010/main" val="2777622133"/>
              </p:ext>
            </p:extLst>
          </p:nvPr>
        </p:nvGraphicFramePr>
        <p:xfrm>
          <a:off x="457200" y="1731963"/>
          <a:ext cx="7653527" cy="7010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78462095"/>
                    </a:ext>
                  </a:extLst>
                </a:gridCol>
                <a:gridCol w="740664">
                  <a:extLst>
                    <a:ext uri="{9D8B030D-6E8A-4147-A177-3AD203B41FA5}">
                      <a16:colId xmlns:a16="http://schemas.microsoft.com/office/drawing/2014/main" val="1340750980"/>
                    </a:ext>
                  </a:extLst>
                </a:gridCol>
                <a:gridCol w="740664">
                  <a:extLst>
                    <a:ext uri="{9D8B030D-6E8A-4147-A177-3AD203B41FA5}">
                      <a16:colId xmlns:a16="http://schemas.microsoft.com/office/drawing/2014/main" val="2842134248"/>
                    </a:ext>
                  </a:extLst>
                </a:gridCol>
                <a:gridCol w="576072">
                  <a:extLst>
                    <a:ext uri="{9D8B030D-6E8A-4147-A177-3AD203B41FA5}">
                      <a16:colId xmlns:a16="http://schemas.microsoft.com/office/drawing/2014/main" val="912015555"/>
                    </a:ext>
                  </a:extLst>
                </a:gridCol>
                <a:gridCol w="576072">
                  <a:extLst>
                    <a:ext uri="{9D8B030D-6E8A-4147-A177-3AD203B41FA5}">
                      <a16:colId xmlns:a16="http://schemas.microsoft.com/office/drawing/2014/main" val="1674983247"/>
                    </a:ext>
                  </a:extLst>
                </a:gridCol>
                <a:gridCol w="493776">
                  <a:extLst>
                    <a:ext uri="{9D8B030D-6E8A-4147-A177-3AD203B41FA5}">
                      <a16:colId xmlns:a16="http://schemas.microsoft.com/office/drawing/2014/main" val="1188446708"/>
                    </a:ext>
                  </a:extLst>
                </a:gridCol>
                <a:gridCol w="576072">
                  <a:extLst>
                    <a:ext uri="{9D8B030D-6E8A-4147-A177-3AD203B41FA5}">
                      <a16:colId xmlns:a16="http://schemas.microsoft.com/office/drawing/2014/main" val="2840569191"/>
                    </a:ext>
                  </a:extLst>
                </a:gridCol>
                <a:gridCol w="576072">
                  <a:extLst>
                    <a:ext uri="{9D8B030D-6E8A-4147-A177-3AD203B41FA5}">
                      <a16:colId xmlns:a16="http://schemas.microsoft.com/office/drawing/2014/main" val="3636541896"/>
                    </a:ext>
                  </a:extLst>
                </a:gridCol>
                <a:gridCol w="576072">
                  <a:extLst>
                    <a:ext uri="{9D8B030D-6E8A-4147-A177-3AD203B41FA5}">
                      <a16:colId xmlns:a16="http://schemas.microsoft.com/office/drawing/2014/main" val="17056613"/>
                    </a:ext>
                  </a:extLst>
                </a:gridCol>
                <a:gridCol w="576072">
                  <a:extLst>
                    <a:ext uri="{9D8B030D-6E8A-4147-A177-3AD203B41FA5}">
                      <a16:colId xmlns:a16="http://schemas.microsoft.com/office/drawing/2014/main" val="1657860562"/>
                    </a:ext>
                  </a:extLst>
                </a:gridCol>
                <a:gridCol w="576072">
                  <a:extLst>
                    <a:ext uri="{9D8B030D-6E8A-4147-A177-3AD203B41FA5}">
                      <a16:colId xmlns:a16="http://schemas.microsoft.com/office/drawing/2014/main" val="75708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483237374"/>
                  </a:ext>
                </a:extLst>
              </a:tr>
            </a:tbl>
          </a:graphicData>
        </a:graphic>
      </p:graphicFrame>
      <p:sp>
        <p:nvSpPr>
          <p:cNvPr id="4" name="Text Placeholder 3">
            <a:extLst>
              <a:ext uri="{FF2B5EF4-FFF2-40B4-BE49-F238E27FC236}">
                <a16:creationId xmlns:a16="http://schemas.microsoft.com/office/drawing/2014/main" id="{E4C805D6-2E73-47ED-B17E-FA871765B1A0}"/>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1506891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1A1EF-B0E8-4463-A543-75007D72BD40}"/>
              </a:ext>
            </a:extLst>
          </p:cNvPr>
          <p:cNvSpPr>
            <a:spLocks noGrp="1"/>
          </p:cNvSpPr>
          <p:nvPr>
            <p:ph type="title"/>
          </p:nvPr>
        </p:nvSpPr>
        <p:spPr/>
        <p:txBody>
          <a:bodyPr/>
          <a:lstStyle/>
          <a:p>
            <a:r>
              <a:rPr lang="en-US"/>
              <a:t>Facebook FB - Own Posts Table w. Custom I-Rate (Insights) | SCS Dairy MY - 2 of 8</a:t>
            </a:r>
          </a:p>
        </p:txBody>
      </p:sp>
      <p:graphicFrame>
        <p:nvGraphicFramePr>
          <p:cNvPr id="5" name="Table Placeholder 4">
            <a:extLst>
              <a:ext uri="{FF2B5EF4-FFF2-40B4-BE49-F238E27FC236}">
                <a16:creationId xmlns:a16="http://schemas.microsoft.com/office/drawing/2014/main" id="{4AB5D9D1-CAD2-4B9E-9EAC-213E82A2D377}"/>
              </a:ext>
            </a:extLst>
          </p:cNvPr>
          <p:cNvGraphicFramePr>
            <a:graphicFrameLocks noGrp="1"/>
          </p:cNvGraphicFramePr>
          <p:nvPr>
            <p:ph type="tbl" sz="quarter" idx="13"/>
            <p:extLst>
              <p:ext uri="{D42A27DB-BD31-4B8C-83A1-F6EECF244321}">
                <p14:modId xmlns:p14="http://schemas.microsoft.com/office/powerpoint/2010/main" val="2764767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01904283"/>
                    </a:ext>
                  </a:extLst>
                </a:gridCol>
                <a:gridCol w="740664">
                  <a:extLst>
                    <a:ext uri="{9D8B030D-6E8A-4147-A177-3AD203B41FA5}">
                      <a16:colId xmlns:a16="http://schemas.microsoft.com/office/drawing/2014/main" val="3999603683"/>
                    </a:ext>
                  </a:extLst>
                </a:gridCol>
                <a:gridCol w="740664">
                  <a:extLst>
                    <a:ext uri="{9D8B030D-6E8A-4147-A177-3AD203B41FA5}">
                      <a16:colId xmlns:a16="http://schemas.microsoft.com/office/drawing/2014/main" val="2795694213"/>
                    </a:ext>
                  </a:extLst>
                </a:gridCol>
                <a:gridCol w="576072">
                  <a:extLst>
                    <a:ext uri="{9D8B030D-6E8A-4147-A177-3AD203B41FA5}">
                      <a16:colId xmlns:a16="http://schemas.microsoft.com/office/drawing/2014/main" val="3784031155"/>
                    </a:ext>
                  </a:extLst>
                </a:gridCol>
                <a:gridCol w="576072">
                  <a:extLst>
                    <a:ext uri="{9D8B030D-6E8A-4147-A177-3AD203B41FA5}">
                      <a16:colId xmlns:a16="http://schemas.microsoft.com/office/drawing/2014/main" val="1614420443"/>
                    </a:ext>
                  </a:extLst>
                </a:gridCol>
                <a:gridCol w="493776">
                  <a:extLst>
                    <a:ext uri="{9D8B030D-6E8A-4147-A177-3AD203B41FA5}">
                      <a16:colId xmlns:a16="http://schemas.microsoft.com/office/drawing/2014/main" val="4249496079"/>
                    </a:ext>
                  </a:extLst>
                </a:gridCol>
                <a:gridCol w="576072">
                  <a:extLst>
                    <a:ext uri="{9D8B030D-6E8A-4147-A177-3AD203B41FA5}">
                      <a16:colId xmlns:a16="http://schemas.microsoft.com/office/drawing/2014/main" val="1189169260"/>
                    </a:ext>
                  </a:extLst>
                </a:gridCol>
                <a:gridCol w="576072">
                  <a:extLst>
                    <a:ext uri="{9D8B030D-6E8A-4147-A177-3AD203B41FA5}">
                      <a16:colId xmlns:a16="http://schemas.microsoft.com/office/drawing/2014/main" val="1195489394"/>
                    </a:ext>
                  </a:extLst>
                </a:gridCol>
                <a:gridCol w="576072">
                  <a:extLst>
                    <a:ext uri="{9D8B030D-6E8A-4147-A177-3AD203B41FA5}">
                      <a16:colId xmlns:a16="http://schemas.microsoft.com/office/drawing/2014/main" val="2451852699"/>
                    </a:ext>
                  </a:extLst>
                </a:gridCol>
                <a:gridCol w="576072">
                  <a:extLst>
                    <a:ext uri="{9D8B030D-6E8A-4147-A177-3AD203B41FA5}">
                      <a16:colId xmlns:a16="http://schemas.microsoft.com/office/drawing/2014/main" val="3368056818"/>
                    </a:ext>
                  </a:extLst>
                </a:gridCol>
                <a:gridCol w="576072">
                  <a:extLst>
                    <a:ext uri="{9D8B030D-6E8A-4147-A177-3AD203B41FA5}">
                      <a16:colId xmlns:a16="http://schemas.microsoft.com/office/drawing/2014/main" val="2164439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5377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- 2021-07-07 15:05:30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S.I.Kok
Lilian Chen
Koh Shir Ling
Kindly send us a Facebook message with the following details mentioned below before 12th July 2021 to claim your prize.
Name as per IC
First 8 digits of your NRI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extLst>
                  <a:ext uri="{0D108BD9-81ED-4DB2-BD59-A6C34878D82A}">
                    <a16:rowId xmlns:a16="http://schemas.microsoft.com/office/drawing/2014/main" val="2903601149"/>
                  </a:ext>
                </a:extLst>
              </a:tr>
            </a:tbl>
          </a:graphicData>
        </a:graphic>
      </p:graphicFrame>
      <p:sp>
        <p:nvSpPr>
          <p:cNvPr id="4" name="Text Placeholder 3">
            <a:extLst>
              <a:ext uri="{FF2B5EF4-FFF2-40B4-BE49-F238E27FC236}">
                <a16:creationId xmlns:a16="http://schemas.microsoft.com/office/drawing/2014/main" id="{D53EBA37-ECF7-4AC6-8FB5-7E95E4B22104}"/>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2760083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1729E-36B5-42CE-85D9-D309E99A4B10}"/>
              </a:ext>
            </a:extLst>
          </p:cNvPr>
          <p:cNvSpPr>
            <a:spLocks noGrp="1"/>
          </p:cNvSpPr>
          <p:nvPr>
            <p:ph type="title"/>
          </p:nvPr>
        </p:nvSpPr>
        <p:spPr/>
        <p:txBody>
          <a:bodyPr/>
          <a:lstStyle/>
          <a:p>
            <a:r>
              <a:rPr lang="en-US"/>
              <a:t>Facebook FB - Own Posts Table w. Custom I-Rate (Insights) | SCS Dairy MY - 3 of 8</a:t>
            </a:r>
          </a:p>
        </p:txBody>
      </p:sp>
      <p:graphicFrame>
        <p:nvGraphicFramePr>
          <p:cNvPr id="5" name="Table Placeholder 4">
            <a:extLst>
              <a:ext uri="{FF2B5EF4-FFF2-40B4-BE49-F238E27FC236}">
                <a16:creationId xmlns:a16="http://schemas.microsoft.com/office/drawing/2014/main" id="{E4D03970-3A45-434A-9A30-878E3DE35DB6}"/>
              </a:ext>
            </a:extLst>
          </p:cNvPr>
          <p:cNvGraphicFramePr>
            <a:graphicFrameLocks noGrp="1"/>
          </p:cNvGraphicFramePr>
          <p:nvPr>
            <p:ph type="tbl" sz="quarter" idx="13"/>
            <p:extLst>
              <p:ext uri="{D42A27DB-BD31-4B8C-83A1-F6EECF244321}">
                <p14:modId xmlns:p14="http://schemas.microsoft.com/office/powerpoint/2010/main" val="3629953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77064123"/>
                    </a:ext>
                  </a:extLst>
                </a:gridCol>
                <a:gridCol w="740664">
                  <a:extLst>
                    <a:ext uri="{9D8B030D-6E8A-4147-A177-3AD203B41FA5}">
                      <a16:colId xmlns:a16="http://schemas.microsoft.com/office/drawing/2014/main" val="1069680899"/>
                    </a:ext>
                  </a:extLst>
                </a:gridCol>
                <a:gridCol w="740664">
                  <a:extLst>
                    <a:ext uri="{9D8B030D-6E8A-4147-A177-3AD203B41FA5}">
                      <a16:colId xmlns:a16="http://schemas.microsoft.com/office/drawing/2014/main" val="1055463252"/>
                    </a:ext>
                  </a:extLst>
                </a:gridCol>
                <a:gridCol w="576072">
                  <a:extLst>
                    <a:ext uri="{9D8B030D-6E8A-4147-A177-3AD203B41FA5}">
                      <a16:colId xmlns:a16="http://schemas.microsoft.com/office/drawing/2014/main" val="3943874142"/>
                    </a:ext>
                  </a:extLst>
                </a:gridCol>
                <a:gridCol w="576072">
                  <a:extLst>
                    <a:ext uri="{9D8B030D-6E8A-4147-A177-3AD203B41FA5}">
                      <a16:colId xmlns:a16="http://schemas.microsoft.com/office/drawing/2014/main" val="2588667267"/>
                    </a:ext>
                  </a:extLst>
                </a:gridCol>
                <a:gridCol w="493776">
                  <a:extLst>
                    <a:ext uri="{9D8B030D-6E8A-4147-A177-3AD203B41FA5}">
                      <a16:colId xmlns:a16="http://schemas.microsoft.com/office/drawing/2014/main" val="828344941"/>
                    </a:ext>
                  </a:extLst>
                </a:gridCol>
                <a:gridCol w="576072">
                  <a:extLst>
                    <a:ext uri="{9D8B030D-6E8A-4147-A177-3AD203B41FA5}">
                      <a16:colId xmlns:a16="http://schemas.microsoft.com/office/drawing/2014/main" val="2186876120"/>
                    </a:ext>
                  </a:extLst>
                </a:gridCol>
                <a:gridCol w="576072">
                  <a:extLst>
                    <a:ext uri="{9D8B030D-6E8A-4147-A177-3AD203B41FA5}">
                      <a16:colId xmlns:a16="http://schemas.microsoft.com/office/drawing/2014/main" val="589534295"/>
                    </a:ext>
                  </a:extLst>
                </a:gridCol>
                <a:gridCol w="576072">
                  <a:extLst>
                    <a:ext uri="{9D8B030D-6E8A-4147-A177-3AD203B41FA5}">
                      <a16:colId xmlns:a16="http://schemas.microsoft.com/office/drawing/2014/main" val="1164084894"/>
                    </a:ext>
                  </a:extLst>
                </a:gridCol>
                <a:gridCol w="576072">
                  <a:extLst>
                    <a:ext uri="{9D8B030D-6E8A-4147-A177-3AD203B41FA5}">
                      <a16:colId xmlns:a16="http://schemas.microsoft.com/office/drawing/2014/main" val="2485404758"/>
                    </a:ext>
                  </a:extLst>
                </a:gridCol>
                <a:gridCol w="576072">
                  <a:extLst>
                    <a:ext uri="{9D8B030D-6E8A-4147-A177-3AD203B41FA5}">
                      <a16:colId xmlns:a16="http://schemas.microsoft.com/office/drawing/2014/main" val="2150719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56531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- 2021-07-06 14:05:13</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makes SCS Butter rich, creamy and tasty? Let Chef Siti Mastura reveal the secret behind the goodness that you love!
#SCSbutter #premiumbutter #goodness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28219</a:t>
                      </a:r>
                    </a:p>
                  </a:txBody>
                  <a:tcPr/>
                </a:tc>
                <a:extLst>
                  <a:ext uri="{0D108BD9-81ED-4DB2-BD59-A6C34878D82A}">
                    <a16:rowId xmlns:a16="http://schemas.microsoft.com/office/drawing/2014/main" val="138754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17:56:03</a:t>
                      </a:r>
                      <a:r>
                        <a:rPr kumimoji="0" lang="en-US" sz="1000" b="0" i="0" u="none" strike="noStrike" kern="1200" cap="none" spc="0" normalizeH="0" baseline="0" noProof="0">
                          <a:ln>
                            <a:noFill/>
                          </a:ln>
                          <a:solidFill>
                            <a:prstClr val="black"/>
                          </a:solidFill>
                          <a:effectLst/>
                          <a:uLnTx/>
                          <a:uFillTx/>
                          <a:latin typeface="+mn-lt"/>
                          <a:ea typeface="+mn-ea"/>
                          <a:cs typeface="+mn-cs"/>
                        </a:rPr>
                        <a:t>
 Did you watch Chef Siti Mastura bake delicious Cinnamon Raisin Bread with SCS Butter in the LIVE Baking Tutorial? If you missed it, don't worry we have the recipe right here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448429888"/>
                  </a:ext>
                </a:extLst>
              </a:tr>
            </a:tbl>
          </a:graphicData>
        </a:graphic>
      </p:graphicFrame>
      <p:sp>
        <p:nvSpPr>
          <p:cNvPr id="4" name="Text Placeholder 3">
            <a:extLst>
              <a:ext uri="{FF2B5EF4-FFF2-40B4-BE49-F238E27FC236}">
                <a16:creationId xmlns:a16="http://schemas.microsoft.com/office/drawing/2014/main" id="{7B100259-B879-4416-8CA8-A958EE83C138}"/>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1801425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C5C19-A1C5-4591-9A21-A776C39A7A1A}"/>
              </a:ext>
            </a:extLst>
          </p:cNvPr>
          <p:cNvSpPr>
            <a:spLocks noGrp="1"/>
          </p:cNvSpPr>
          <p:nvPr>
            <p:ph type="title"/>
          </p:nvPr>
        </p:nvSpPr>
        <p:spPr/>
        <p:txBody>
          <a:bodyPr/>
          <a:lstStyle/>
          <a:p>
            <a:r>
              <a:rPr lang="en-US"/>
              <a:t>Facebook FB - Own Posts Table w. Custom I-Rate (Insights) | SCS Dairy MY - 4 of 8</a:t>
            </a:r>
          </a:p>
        </p:txBody>
      </p:sp>
      <p:graphicFrame>
        <p:nvGraphicFramePr>
          <p:cNvPr id="5" name="Table Placeholder 4">
            <a:extLst>
              <a:ext uri="{FF2B5EF4-FFF2-40B4-BE49-F238E27FC236}">
                <a16:creationId xmlns:a16="http://schemas.microsoft.com/office/drawing/2014/main" id="{F0F619D2-A9C9-464F-AFA7-DD36032EC5B8}"/>
              </a:ext>
            </a:extLst>
          </p:cNvPr>
          <p:cNvGraphicFramePr>
            <a:graphicFrameLocks noGrp="1"/>
          </p:cNvGraphicFramePr>
          <p:nvPr>
            <p:ph type="tbl" sz="quarter" idx="13"/>
            <p:extLst>
              <p:ext uri="{D42A27DB-BD31-4B8C-83A1-F6EECF244321}">
                <p14:modId xmlns:p14="http://schemas.microsoft.com/office/powerpoint/2010/main" val="555384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15768134"/>
                    </a:ext>
                  </a:extLst>
                </a:gridCol>
                <a:gridCol w="740664">
                  <a:extLst>
                    <a:ext uri="{9D8B030D-6E8A-4147-A177-3AD203B41FA5}">
                      <a16:colId xmlns:a16="http://schemas.microsoft.com/office/drawing/2014/main" val="2980194685"/>
                    </a:ext>
                  </a:extLst>
                </a:gridCol>
                <a:gridCol w="740664">
                  <a:extLst>
                    <a:ext uri="{9D8B030D-6E8A-4147-A177-3AD203B41FA5}">
                      <a16:colId xmlns:a16="http://schemas.microsoft.com/office/drawing/2014/main" val="850837401"/>
                    </a:ext>
                  </a:extLst>
                </a:gridCol>
                <a:gridCol w="576072">
                  <a:extLst>
                    <a:ext uri="{9D8B030D-6E8A-4147-A177-3AD203B41FA5}">
                      <a16:colId xmlns:a16="http://schemas.microsoft.com/office/drawing/2014/main" val="905856959"/>
                    </a:ext>
                  </a:extLst>
                </a:gridCol>
                <a:gridCol w="576072">
                  <a:extLst>
                    <a:ext uri="{9D8B030D-6E8A-4147-A177-3AD203B41FA5}">
                      <a16:colId xmlns:a16="http://schemas.microsoft.com/office/drawing/2014/main" val="4117679650"/>
                    </a:ext>
                  </a:extLst>
                </a:gridCol>
                <a:gridCol w="493776">
                  <a:extLst>
                    <a:ext uri="{9D8B030D-6E8A-4147-A177-3AD203B41FA5}">
                      <a16:colId xmlns:a16="http://schemas.microsoft.com/office/drawing/2014/main" val="1317148046"/>
                    </a:ext>
                  </a:extLst>
                </a:gridCol>
                <a:gridCol w="576072">
                  <a:extLst>
                    <a:ext uri="{9D8B030D-6E8A-4147-A177-3AD203B41FA5}">
                      <a16:colId xmlns:a16="http://schemas.microsoft.com/office/drawing/2014/main" val="1468153125"/>
                    </a:ext>
                  </a:extLst>
                </a:gridCol>
                <a:gridCol w="576072">
                  <a:extLst>
                    <a:ext uri="{9D8B030D-6E8A-4147-A177-3AD203B41FA5}">
                      <a16:colId xmlns:a16="http://schemas.microsoft.com/office/drawing/2014/main" val="97215998"/>
                    </a:ext>
                  </a:extLst>
                </a:gridCol>
                <a:gridCol w="576072">
                  <a:extLst>
                    <a:ext uri="{9D8B030D-6E8A-4147-A177-3AD203B41FA5}">
                      <a16:colId xmlns:a16="http://schemas.microsoft.com/office/drawing/2014/main" val="1725188580"/>
                    </a:ext>
                  </a:extLst>
                </a:gridCol>
                <a:gridCol w="576072">
                  <a:extLst>
                    <a:ext uri="{9D8B030D-6E8A-4147-A177-3AD203B41FA5}">
                      <a16:colId xmlns:a16="http://schemas.microsoft.com/office/drawing/2014/main" val="3239900201"/>
                    </a:ext>
                  </a:extLst>
                </a:gridCol>
                <a:gridCol w="576072">
                  <a:extLst>
                    <a:ext uri="{9D8B030D-6E8A-4147-A177-3AD203B41FA5}">
                      <a16:colId xmlns:a16="http://schemas.microsoft.com/office/drawing/2014/main" val="3314333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7665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12:06:10</a:t>
                      </a:r>
                      <a:r>
                        <a:rPr kumimoji="0" lang="en-US" sz="1000" b="0" i="0" u="none" strike="noStrike" kern="1200" cap="none" spc="0" normalizeH="0" baseline="0" noProof="0">
                          <a:ln>
                            <a:noFill/>
                          </a:ln>
                          <a:solidFill>
                            <a:prstClr val="black"/>
                          </a:solidFill>
                          <a:effectLst/>
                          <a:uLnTx/>
                          <a:uFillTx/>
                          <a:latin typeface="+mn-lt"/>
                          <a:ea typeface="+mn-ea"/>
                          <a:cs typeface="+mn-cs"/>
                        </a:rPr>
                        <a:t>
 Make this all time favourite French toast recipe for breakfast and give yourself a treat! Made with eggs, milk, bread and topped with SCS Butter, this recipe is full of taste and nutrition!
French Toast
Ingredients:
2 tablespoons SCS Unsalted Butter, for the pan
4 large eggs
237ml milk
1 dash salt
1 teaspoon sugar, optional
8 to 10 slices bread, preferably day-old bread
Instructions:
1.Break the eggs into a wide, shallow bowl or pie plate and beat them lightly with a fork or whisk.
2. Stir the milk, sugar, and salt into the beaten eggs.
3. Coat a skillet or griddle with a thin layer of SCS Unsalted Butter. 
4. Place it over medium-low heat.
5. Place the bread slices, one at a time, into the bowl or plate. Let the bread soak up the egg mixture for a few seconds and then carefully turn to coat the other side. Coat only as many slices as required to prevent the French toast from getting soggy.
6. Transfer the egg-coated bread slices to the hot skillet or griddle. Heat slowly until the bottom is golden brown. Turn and brown the other side.
7. Serve French toast hot with SCS Butter and syrup, or your preferred toppings. Enjoy.
Source: https://www.thespruceeats.com/basic-french-toast-3056820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368217042"/>
                  </a:ext>
                </a:extLst>
              </a:tr>
            </a:tbl>
          </a:graphicData>
        </a:graphic>
      </p:graphicFrame>
      <p:sp>
        <p:nvSpPr>
          <p:cNvPr id="4" name="Text Placeholder 3">
            <a:extLst>
              <a:ext uri="{FF2B5EF4-FFF2-40B4-BE49-F238E27FC236}">
                <a16:creationId xmlns:a16="http://schemas.microsoft.com/office/drawing/2014/main" id="{E53EAE9F-1FFC-4BD8-A67E-6C3C11F3ED32}"/>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3918701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5DF4F-2A5A-4829-8D16-F2E89FCBDFF9}"/>
              </a:ext>
            </a:extLst>
          </p:cNvPr>
          <p:cNvSpPr>
            <a:spLocks noGrp="1"/>
          </p:cNvSpPr>
          <p:nvPr>
            <p:ph type="title"/>
          </p:nvPr>
        </p:nvSpPr>
        <p:spPr/>
        <p:txBody>
          <a:bodyPr/>
          <a:lstStyle/>
          <a:p>
            <a:r>
              <a:rPr lang="en-US"/>
              <a:t>Facebook FB - Own Posts Table w. Custom I-Rate (Insights) | SCS Dairy MY - 5 of 8</a:t>
            </a:r>
          </a:p>
        </p:txBody>
      </p:sp>
      <p:graphicFrame>
        <p:nvGraphicFramePr>
          <p:cNvPr id="5" name="Table Placeholder 4">
            <a:extLst>
              <a:ext uri="{FF2B5EF4-FFF2-40B4-BE49-F238E27FC236}">
                <a16:creationId xmlns:a16="http://schemas.microsoft.com/office/drawing/2014/main" id="{291D9A72-626D-4C77-83AB-EE00AB99015B}"/>
              </a:ext>
            </a:extLst>
          </p:cNvPr>
          <p:cNvGraphicFramePr>
            <a:graphicFrameLocks noGrp="1"/>
          </p:cNvGraphicFramePr>
          <p:nvPr>
            <p:ph type="tbl" sz="quarter" idx="13"/>
            <p:extLst>
              <p:ext uri="{D42A27DB-BD31-4B8C-83A1-F6EECF244321}">
                <p14:modId xmlns:p14="http://schemas.microsoft.com/office/powerpoint/2010/main" val="2836993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75230509"/>
                    </a:ext>
                  </a:extLst>
                </a:gridCol>
                <a:gridCol w="740664">
                  <a:extLst>
                    <a:ext uri="{9D8B030D-6E8A-4147-A177-3AD203B41FA5}">
                      <a16:colId xmlns:a16="http://schemas.microsoft.com/office/drawing/2014/main" val="1844152438"/>
                    </a:ext>
                  </a:extLst>
                </a:gridCol>
                <a:gridCol w="740664">
                  <a:extLst>
                    <a:ext uri="{9D8B030D-6E8A-4147-A177-3AD203B41FA5}">
                      <a16:colId xmlns:a16="http://schemas.microsoft.com/office/drawing/2014/main" val="4275630942"/>
                    </a:ext>
                  </a:extLst>
                </a:gridCol>
                <a:gridCol w="576072">
                  <a:extLst>
                    <a:ext uri="{9D8B030D-6E8A-4147-A177-3AD203B41FA5}">
                      <a16:colId xmlns:a16="http://schemas.microsoft.com/office/drawing/2014/main" val="248105747"/>
                    </a:ext>
                  </a:extLst>
                </a:gridCol>
                <a:gridCol w="576072">
                  <a:extLst>
                    <a:ext uri="{9D8B030D-6E8A-4147-A177-3AD203B41FA5}">
                      <a16:colId xmlns:a16="http://schemas.microsoft.com/office/drawing/2014/main" val="3824630481"/>
                    </a:ext>
                  </a:extLst>
                </a:gridCol>
                <a:gridCol w="493776">
                  <a:extLst>
                    <a:ext uri="{9D8B030D-6E8A-4147-A177-3AD203B41FA5}">
                      <a16:colId xmlns:a16="http://schemas.microsoft.com/office/drawing/2014/main" val="1257471195"/>
                    </a:ext>
                  </a:extLst>
                </a:gridCol>
                <a:gridCol w="576072">
                  <a:extLst>
                    <a:ext uri="{9D8B030D-6E8A-4147-A177-3AD203B41FA5}">
                      <a16:colId xmlns:a16="http://schemas.microsoft.com/office/drawing/2014/main" val="3974219659"/>
                    </a:ext>
                  </a:extLst>
                </a:gridCol>
                <a:gridCol w="576072">
                  <a:extLst>
                    <a:ext uri="{9D8B030D-6E8A-4147-A177-3AD203B41FA5}">
                      <a16:colId xmlns:a16="http://schemas.microsoft.com/office/drawing/2014/main" val="2013738270"/>
                    </a:ext>
                  </a:extLst>
                </a:gridCol>
                <a:gridCol w="576072">
                  <a:extLst>
                    <a:ext uri="{9D8B030D-6E8A-4147-A177-3AD203B41FA5}">
                      <a16:colId xmlns:a16="http://schemas.microsoft.com/office/drawing/2014/main" val="719168833"/>
                    </a:ext>
                  </a:extLst>
                </a:gridCol>
                <a:gridCol w="576072">
                  <a:extLst>
                    <a:ext uri="{9D8B030D-6E8A-4147-A177-3AD203B41FA5}">
                      <a16:colId xmlns:a16="http://schemas.microsoft.com/office/drawing/2014/main" val="2212708587"/>
                    </a:ext>
                  </a:extLst>
                </a:gridCol>
                <a:gridCol w="576072">
                  <a:extLst>
                    <a:ext uri="{9D8B030D-6E8A-4147-A177-3AD203B41FA5}">
                      <a16:colId xmlns:a16="http://schemas.microsoft.com/office/drawing/2014/main" val="3613913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5644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- 2021-07-05 00:01:00</a:t>
                      </a:r>
                      <a:r>
                        <a:rPr kumimoji="0" lang="en-US" sz="1000" b="0" i="0" u="none" strike="noStrike" kern="1200" cap="none" spc="0" normalizeH="0" baseline="0" noProof="0">
                          <a:ln>
                            <a:noFill/>
                          </a:ln>
                          <a:solidFill>
                            <a:prstClr val="black"/>
                          </a:solidFill>
                          <a:effectLst/>
                          <a:uLnTx/>
                          <a:uFillTx/>
                          <a:latin typeface="+mn-lt"/>
                          <a:ea typeface="+mn-ea"/>
                          <a:cs typeface="+mn-cs"/>
                        </a:rPr>
                        <a:t>
 🎉 Gear up for Lazada 7.7 Sale and enjoy up to 24% OFF on your favourite SCS products!🎉😱 
This is the time to stock up on all the SCS products you love! So do not miss this awesome sale and make the most of it.
Add to cart now and check out on 7.7! 👉 https://bit.ly/SCSMYLazada
Prices are valid on 7.7.2021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extLst>
                  <a:ext uri="{0D108BD9-81ED-4DB2-BD59-A6C34878D82A}">
                    <a16:rowId xmlns:a16="http://schemas.microsoft.com/office/drawing/2014/main" val="1540007786"/>
                  </a:ext>
                </a:extLst>
              </a:tr>
            </a:tbl>
          </a:graphicData>
        </a:graphic>
      </p:graphicFrame>
      <p:sp>
        <p:nvSpPr>
          <p:cNvPr id="4" name="Text Placeholder 3">
            <a:extLst>
              <a:ext uri="{FF2B5EF4-FFF2-40B4-BE49-F238E27FC236}">
                <a16:creationId xmlns:a16="http://schemas.microsoft.com/office/drawing/2014/main" id="{F9E57C43-2FEA-4B8E-B1B0-E76E874CECB1}"/>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2044144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DB981-9749-4AB6-A650-CFE994BF9498}"/>
              </a:ext>
            </a:extLst>
          </p:cNvPr>
          <p:cNvSpPr>
            <a:spLocks noGrp="1"/>
          </p:cNvSpPr>
          <p:nvPr>
            <p:ph type="title"/>
          </p:nvPr>
        </p:nvSpPr>
        <p:spPr/>
        <p:txBody>
          <a:bodyPr/>
          <a:lstStyle/>
          <a:p>
            <a:r>
              <a:rPr lang="en-US"/>
              <a:t>Facebook FB - Own Posts Table w. Custom I-Rate (Insights) | SCS Dairy MY - 6 of 8</a:t>
            </a:r>
          </a:p>
        </p:txBody>
      </p:sp>
      <p:graphicFrame>
        <p:nvGraphicFramePr>
          <p:cNvPr id="5" name="Table Placeholder 4">
            <a:extLst>
              <a:ext uri="{FF2B5EF4-FFF2-40B4-BE49-F238E27FC236}">
                <a16:creationId xmlns:a16="http://schemas.microsoft.com/office/drawing/2014/main" id="{A159E3E4-28F7-4B02-B8EB-B93C0DCBEC36}"/>
              </a:ext>
            </a:extLst>
          </p:cNvPr>
          <p:cNvGraphicFramePr>
            <a:graphicFrameLocks noGrp="1"/>
          </p:cNvGraphicFramePr>
          <p:nvPr>
            <p:ph type="tbl" sz="quarter" idx="13"/>
            <p:extLst>
              <p:ext uri="{D42A27DB-BD31-4B8C-83A1-F6EECF244321}">
                <p14:modId xmlns:p14="http://schemas.microsoft.com/office/powerpoint/2010/main" val="2948031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50367461"/>
                    </a:ext>
                  </a:extLst>
                </a:gridCol>
                <a:gridCol w="740664">
                  <a:extLst>
                    <a:ext uri="{9D8B030D-6E8A-4147-A177-3AD203B41FA5}">
                      <a16:colId xmlns:a16="http://schemas.microsoft.com/office/drawing/2014/main" val="1778723351"/>
                    </a:ext>
                  </a:extLst>
                </a:gridCol>
                <a:gridCol w="740664">
                  <a:extLst>
                    <a:ext uri="{9D8B030D-6E8A-4147-A177-3AD203B41FA5}">
                      <a16:colId xmlns:a16="http://schemas.microsoft.com/office/drawing/2014/main" val="1894555322"/>
                    </a:ext>
                  </a:extLst>
                </a:gridCol>
                <a:gridCol w="576072">
                  <a:extLst>
                    <a:ext uri="{9D8B030D-6E8A-4147-A177-3AD203B41FA5}">
                      <a16:colId xmlns:a16="http://schemas.microsoft.com/office/drawing/2014/main" val="2082240057"/>
                    </a:ext>
                  </a:extLst>
                </a:gridCol>
                <a:gridCol w="576072">
                  <a:extLst>
                    <a:ext uri="{9D8B030D-6E8A-4147-A177-3AD203B41FA5}">
                      <a16:colId xmlns:a16="http://schemas.microsoft.com/office/drawing/2014/main" val="3439703170"/>
                    </a:ext>
                  </a:extLst>
                </a:gridCol>
                <a:gridCol w="493776">
                  <a:extLst>
                    <a:ext uri="{9D8B030D-6E8A-4147-A177-3AD203B41FA5}">
                      <a16:colId xmlns:a16="http://schemas.microsoft.com/office/drawing/2014/main" val="4124258951"/>
                    </a:ext>
                  </a:extLst>
                </a:gridCol>
                <a:gridCol w="576072">
                  <a:extLst>
                    <a:ext uri="{9D8B030D-6E8A-4147-A177-3AD203B41FA5}">
                      <a16:colId xmlns:a16="http://schemas.microsoft.com/office/drawing/2014/main" val="2575965749"/>
                    </a:ext>
                  </a:extLst>
                </a:gridCol>
                <a:gridCol w="576072">
                  <a:extLst>
                    <a:ext uri="{9D8B030D-6E8A-4147-A177-3AD203B41FA5}">
                      <a16:colId xmlns:a16="http://schemas.microsoft.com/office/drawing/2014/main" val="3367631710"/>
                    </a:ext>
                  </a:extLst>
                </a:gridCol>
                <a:gridCol w="576072">
                  <a:extLst>
                    <a:ext uri="{9D8B030D-6E8A-4147-A177-3AD203B41FA5}">
                      <a16:colId xmlns:a16="http://schemas.microsoft.com/office/drawing/2014/main" val="1160505393"/>
                    </a:ext>
                  </a:extLst>
                </a:gridCol>
                <a:gridCol w="576072">
                  <a:extLst>
                    <a:ext uri="{9D8B030D-6E8A-4147-A177-3AD203B41FA5}">
                      <a16:colId xmlns:a16="http://schemas.microsoft.com/office/drawing/2014/main" val="153156556"/>
                    </a:ext>
                  </a:extLst>
                </a:gridCol>
                <a:gridCol w="576072">
                  <a:extLst>
                    <a:ext uri="{9D8B030D-6E8A-4147-A177-3AD203B41FA5}">
                      <a16:colId xmlns:a16="http://schemas.microsoft.com/office/drawing/2014/main" val="249764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4717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- 2021-07-04 06:59:25</a:t>
                      </a:r>
                      <a:r>
                        <a:rPr kumimoji="0" lang="en-US" sz="1000" b="0" i="0" u="none" strike="noStrike" kern="1200" cap="none" spc="0" normalizeH="0" baseline="0" noProof="0">
                          <a:ln>
                            <a:noFill/>
                          </a:ln>
                          <a:solidFill>
                            <a:prstClr val="black"/>
                          </a:solidFill>
                          <a:effectLst/>
                          <a:uLnTx/>
                          <a:uFillTx/>
                          <a:latin typeface="+mn-lt"/>
                          <a:ea typeface="+mn-ea"/>
                          <a:cs typeface="+mn-cs"/>
                        </a:rPr>
                        <a:t>
 SCS Butter is halal certified and perfect for consumption by anyone who wants to have halal butter in their pantry.
Click on the Shop Now button and get SCS Butter delivered to your doorstep!
#SCSButter #butter #goodness #premiumbutter
#halal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extLst>
                  <a:ext uri="{0D108BD9-81ED-4DB2-BD59-A6C34878D82A}">
                    <a16:rowId xmlns:a16="http://schemas.microsoft.com/office/drawing/2014/main" val="978608635"/>
                  </a:ext>
                </a:extLst>
              </a:tr>
            </a:tbl>
          </a:graphicData>
        </a:graphic>
      </p:graphicFrame>
      <p:sp>
        <p:nvSpPr>
          <p:cNvPr id="4" name="Text Placeholder 3">
            <a:extLst>
              <a:ext uri="{FF2B5EF4-FFF2-40B4-BE49-F238E27FC236}">
                <a16:creationId xmlns:a16="http://schemas.microsoft.com/office/drawing/2014/main" id="{A6ABA248-E20E-4752-867C-E764C67929C4}"/>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1527190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B1A54-6B17-44C7-98E8-54956AC82076}"/>
              </a:ext>
            </a:extLst>
          </p:cNvPr>
          <p:cNvSpPr>
            <a:spLocks noGrp="1"/>
          </p:cNvSpPr>
          <p:nvPr>
            <p:ph type="title"/>
          </p:nvPr>
        </p:nvSpPr>
        <p:spPr/>
        <p:txBody>
          <a:bodyPr/>
          <a:lstStyle/>
          <a:p>
            <a:r>
              <a:rPr lang="en-US"/>
              <a:t>Facebook FB - Own Posts Table w. Custom I-Rate (Insights) | SCS Dairy MY - 7 of 8</a:t>
            </a:r>
          </a:p>
        </p:txBody>
      </p:sp>
      <p:graphicFrame>
        <p:nvGraphicFramePr>
          <p:cNvPr id="5" name="Table Placeholder 4">
            <a:extLst>
              <a:ext uri="{FF2B5EF4-FFF2-40B4-BE49-F238E27FC236}">
                <a16:creationId xmlns:a16="http://schemas.microsoft.com/office/drawing/2014/main" id="{9F4A3A04-5552-4F8D-A46E-A60A1D8BE1F9}"/>
              </a:ext>
            </a:extLst>
          </p:cNvPr>
          <p:cNvGraphicFramePr>
            <a:graphicFrameLocks noGrp="1"/>
          </p:cNvGraphicFramePr>
          <p:nvPr>
            <p:ph type="tbl" sz="quarter" idx="13"/>
            <p:extLst>
              <p:ext uri="{D42A27DB-BD31-4B8C-83A1-F6EECF244321}">
                <p14:modId xmlns:p14="http://schemas.microsoft.com/office/powerpoint/2010/main" val="4392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47739154"/>
                    </a:ext>
                  </a:extLst>
                </a:gridCol>
                <a:gridCol w="740664">
                  <a:extLst>
                    <a:ext uri="{9D8B030D-6E8A-4147-A177-3AD203B41FA5}">
                      <a16:colId xmlns:a16="http://schemas.microsoft.com/office/drawing/2014/main" val="3272791717"/>
                    </a:ext>
                  </a:extLst>
                </a:gridCol>
                <a:gridCol w="740664">
                  <a:extLst>
                    <a:ext uri="{9D8B030D-6E8A-4147-A177-3AD203B41FA5}">
                      <a16:colId xmlns:a16="http://schemas.microsoft.com/office/drawing/2014/main" val="2251712921"/>
                    </a:ext>
                  </a:extLst>
                </a:gridCol>
                <a:gridCol w="576072">
                  <a:extLst>
                    <a:ext uri="{9D8B030D-6E8A-4147-A177-3AD203B41FA5}">
                      <a16:colId xmlns:a16="http://schemas.microsoft.com/office/drawing/2014/main" val="4160103714"/>
                    </a:ext>
                  </a:extLst>
                </a:gridCol>
                <a:gridCol w="576072">
                  <a:extLst>
                    <a:ext uri="{9D8B030D-6E8A-4147-A177-3AD203B41FA5}">
                      <a16:colId xmlns:a16="http://schemas.microsoft.com/office/drawing/2014/main" val="3184474975"/>
                    </a:ext>
                  </a:extLst>
                </a:gridCol>
                <a:gridCol w="493776">
                  <a:extLst>
                    <a:ext uri="{9D8B030D-6E8A-4147-A177-3AD203B41FA5}">
                      <a16:colId xmlns:a16="http://schemas.microsoft.com/office/drawing/2014/main" val="1826983678"/>
                    </a:ext>
                  </a:extLst>
                </a:gridCol>
                <a:gridCol w="576072">
                  <a:extLst>
                    <a:ext uri="{9D8B030D-6E8A-4147-A177-3AD203B41FA5}">
                      <a16:colId xmlns:a16="http://schemas.microsoft.com/office/drawing/2014/main" val="3049755216"/>
                    </a:ext>
                  </a:extLst>
                </a:gridCol>
                <a:gridCol w="576072">
                  <a:extLst>
                    <a:ext uri="{9D8B030D-6E8A-4147-A177-3AD203B41FA5}">
                      <a16:colId xmlns:a16="http://schemas.microsoft.com/office/drawing/2014/main" val="1105058568"/>
                    </a:ext>
                  </a:extLst>
                </a:gridCol>
                <a:gridCol w="576072">
                  <a:extLst>
                    <a:ext uri="{9D8B030D-6E8A-4147-A177-3AD203B41FA5}">
                      <a16:colId xmlns:a16="http://schemas.microsoft.com/office/drawing/2014/main" val="4005209328"/>
                    </a:ext>
                  </a:extLst>
                </a:gridCol>
                <a:gridCol w="576072">
                  <a:extLst>
                    <a:ext uri="{9D8B030D-6E8A-4147-A177-3AD203B41FA5}">
                      <a16:colId xmlns:a16="http://schemas.microsoft.com/office/drawing/2014/main" val="2071274099"/>
                    </a:ext>
                  </a:extLst>
                </a:gridCol>
                <a:gridCol w="576072">
                  <a:extLst>
                    <a:ext uri="{9D8B030D-6E8A-4147-A177-3AD203B41FA5}">
                      <a16:colId xmlns:a16="http://schemas.microsoft.com/office/drawing/2014/main" val="2784033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6307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- 2021-07-02 20:50:05</a:t>
                      </a:r>
                      <a:r>
                        <a:rPr kumimoji="0" lang="en-US" sz="1000" b="0" i="0" u="none" strike="noStrike" kern="1200" cap="none" spc="0" normalizeH="0" baseline="0" noProof="0">
                          <a:ln>
                            <a:noFill/>
                          </a:ln>
                          <a:solidFill>
                            <a:prstClr val="black"/>
                          </a:solidFill>
                          <a:effectLst/>
                          <a:uLnTx/>
                          <a:uFillTx/>
                          <a:latin typeface="+mn-lt"/>
                          <a:ea typeface="+mn-ea"/>
                          <a:cs typeface="+mn-cs"/>
                        </a:rPr>
                        <a:t>
 Hi everyone! Apologies, we are experiencing some technical difficulties at the moment and we are sorting this out as we speak. Do stay tuned and thank you for your patience!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662750019"/>
                  </a:ext>
                </a:extLst>
              </a:tr>
            </a:tbl>
          </a:graphicData>
        </a:graphic>
      </p:graphicFrame>
      <p:sp>
        <p:nvSpPr>
          <p:cNvPr id="4" name="Text Placeholder 3">
            <a:extLst>
              <a:ext uri="{FF2B5EF4-FFF2-40B4-BE49-F238E27FC236}">
                <a16:creationId xmlns:a16="http://schemas.microsoft.com/office/drawing/2014/main" id="{4C37CD9B-1CF8-433D-960A-D4E14CFD4AB5}"/>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2274865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DB011-C6C3-4A0E-BFC0-9307AAD0FA9B}"/>
              </a:ext>
            </a:extLst>
          </p:cNvPr>
          <p:cNvSpPr>
            <a:spLocks noGrp="1"/>
          </p:cNvSpPr>
          <p:nvPr>
            <p:ph type="title"/>
          </p:nvPr>
        </p:nvSpPr>
        <p:spPr/>
        <p:txBody>
          <a:bodyPr/>
          <a:lstStyle/>
          <a:p>
            <a:r>
              <a:rPr lang="en-US"/>
              <a:t>Facebook FB - Own Posts Table w. Custom I-Rate (Insights) | SCS Dairy MY - 8 of 8</a:t>
            </a:r>
          </a:p>
        </p:txBody>
      </p:sp>
      <p:graphicFrame>
        <p:nvGraphicFramePr>
          <p:cNvPr id="5" name="Table Placeholder 4">
            <a:extLst>
              <a:ext uri="{FF2B5EF4-FFF2-40B4-BE49-F238E27FC236}">
                <a16:creationId xmlns:a16="http://schemas.microsoft.com/office/drawing/2014/main" id="{0C061D88-2213-4ECD-8EE3-85C5AE7D82AC}"/>
              </a:ext>
            </a:extLst>
          </p:cNvPr>
          <p:cNvGraphicFramePr>
            <a:graphicFrameLocks noGrp="1"/>
          </p:cNvGraphicFramePr>
          <p:nvPr>
            <p:ph type="tbl" sz="quarter" idx="13"/>
            <p:extLst>
              <p:ext uri="{D42A27DB-BD31-4B8C-83A1-F6EECF244321}">
                <p14:modId xmlns:p14="http://schemas.microsoft.com/office/powerpoint/2010/main" val="3292828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04117694"/>
                    </a:ext>
                  </a:extLst>
                </a:gridCol>
                <a:gridCol w="740664">
                  <a:extLst>
                    <a:ext uri="{9D8B030D-6E8A-4147-A177-3AD203B41FA5}">
                      <a16:colId xmlns:a16="http://schemas.microsoft.com/office/drawing/2014/main" val="3839228362"/>
                    </a:ext>
                  </a:extLst>
                </a:gridCol>
                <a:gridCol w="740664">
                  <a:extLst>
                    <a:ext uri="{9D8B030D-6E8A-4147-A177-3AD203B41FA5}">
                      <a16:colId xmlns:a16="http://schemas.microsoft.com/office/drawing/2014/main" val="3290541842"/>
                    </a:ext>
                  </a:extLst>
                </a:gridCol>
                <a:gridCol w="576072">
                  <a:extLst>
                    <a:ext uri="{9D8B030D-6E8A-4147-A177-3AD203B41FA5}">
                      <a16:colId xmlns:a16="http://schemas.microsoft.com/office/drawing/2014/main" val="376354892"/>
                    </a:ext>
                  </a:extLst>
                </a:gridCol>
                <a:gridCol w="576072">
                  <a:extLst>
                    <a:ext uri="{9D8B030D-6E8A-4147-A177-3AD203B41FA5}">
                      <a16:colId xmlns:a16="http://schemas.microsoft.com/office/drawing/2014/main" val="247026563"/>
                    </a:ext>
                  </a:extLst>
                </a:gridCol>
                <a:gridCol w="493776">
                  <a:extLst>
                    <a:ext uri="{9D8B030D-6E8A-4147-A177-3AD203B41FA5}">
                      <a16:colId xmlns:a16="http://schemas.microsoft.com/office/drawing/2014/main" val="1331934726"/>
                    </a:ext>
                  </a:extLst>
                </a:gridCol>
                <a:gridCol w="576072">
                  <a:extLst>
                    <a:ext uri="{9D8B030D-6E8A-4147-A177-3AD203B41FA5}">
                      <a16:colId xmlns:a16="http://schemas.microsoft.com/office/drawing/2014/main" val="2497444943"/>
                    </a:ext>
                  </a:extLst>
                </a:gridCol>
                <a:gridCol w="576072">
                  <a:extLst>
                    <a:ext uri="{9D8B030D-6E8A-4147-A177-3AD203B41FA5}">
                      <a16:colId xmlns:a16="http://schemas.microsoft.com/office/drawing/2014/main" val="1830471944"/>
                    </a:ext>
                  </a:extLst>
                </a:gridCol>
                <a:gridCol w="576072">
                  <a:extLst>
                    <a:ext uri="{9D8B030D-6E8A-4147-A177-3AD203B41FA5}">
                      <a16:colId xmlns:a16="http://schemas.microsoft.com/office/drawing/2014/main" val="2002917193"/>
                    </a:ext>
                  </a:extLst>
                </a:gridCol>
                <a:gridCol w="576072">
                  <a:extLst>
                    <a:ext uri="{9D8B030D-6E8A-4147-A177-3AD203B41FA5}">
                      <a16:colId xmlns:a16="http://schemas.microsoft.com/office/drawing/2014/main" val="1316519007"/>
                    </a:ext>
                  </a:extLst>
                </a:gridCol>
                <a:gridCol w="576072">
                  <a:extLst>
                    <a:ext uri="{9D8B030D-6E8A-4147-A177-3AD203B41FA5}">
                      <a16:colId xmlns:a16="http://schemas.microsoft.com/office/drawing/2014/main" val="3861866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71137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- 2021-07-02 16:32:00</a:t>
                      </a:r>
                      <a:r>
                        <a:rPr kumimoji="0" lang="en-US" sz="1000" b="0" i="0" u="none" strike="noStrike" kern="1200" cap="none" spc="0" normalizeH="0" baseline="0" noProof="0">
                          <a:ln>
                            <a:noFill/>
                          </a:ln>
                          <a:solidFill>
                            <a:prstClr val="black"/>
                          </a:solidFill>
                          <a:effectLst/>
                          <a:uLnTx/>
                          <a:uFillTx/>
                          <a:latin typeface="+mn-lt"/>
                          <a:ea typeface="+mn-ea"/>
                          <a:cs typeface="+mn-cs"/>
                        </a:rPr>
                        <a:t>
 We are super excited for Chef Siti Mastura's FREE LIVE Baking Tutorial happening tonight! Are you also excited and eagerly waiting like us? 
Remember to tune in to SCS Dairy MY Facebook page tonight at 8:30pm to watch this informative and exciting session!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1893557351"/>
                  </a:ext>
                </a:extLst>
              </a:tr>
            </a:tbl>
          </a:graphicData>
        </a:graphic>
      </p:graphicFrame>
      <p:sp>
        <p:nvSpPr>
          <p:cNvPr id="4" name="Text Placeholder 3">
            <a:extLst>
              <a:ext uri="{FF2B5EF4-FFF2-40B4-BE49-F238E27FC236}">
                <a16:creationId xmlns:a16="http://schemas.microsoft.com/office/drawing/2014/main" id="{CEE00E78-F36D-469D-9027-EE24ED3B005E}"/>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39123162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488</Words>
  <Application>Microsoft Office PowerPoint</Application>
  <PresentationFormat>On-screen Show (4:3)</PresentationFormat>
  <Paragraphs>192</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FB - Own Posts Table w. Custom I-Rate (Insights) | SCS Dairy MY - 1 of 8</vt:lpstr>
      <vt:lpstr>Facebook FB - Own Posts Table w. Custom I-Rate (Insights) | SCS Dairy MY - 2 of 8</vt:lpstr>
      <vt:lpstr>Facebook FB - Own Posts Table w. Custom I-Rate (Insights) | SCS Dairy MY - 3 of 8</vt:lpstr>
      <vt:lpstr>Facebook FB - Own Posts Table w. Custom I-Rate (Insights) | SCS Dairy MY - 4 of 8</vt:lpstr>
      <vt:lpstr>Facebook FB - Own Posts Table w. Custom I-Rate (Insights) | SCS Dairy MY - 5 of 8</vt:lpstr>
      <vt:lpstr>Facebook FB - Own Posts Table w. Custom I-Rate (Insights) | SCS Dairy MY - 6 of 8</vt:lpstr>
      <vt:lpstr>Facebook FB - Own Posts Table w. Custom I-Rate (Insights) | SCS Dairy MY - 7 of 8</vt:lpstr>
      <vt:lpstr>Facebook FB - Own Posts Table w. Custom I-Rate (Insights)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8</dc:title>
  <dc:creator>Frederik Peiniger</dc:creator>
  <cp:lastModifiedBy>Frederik Peiniger</cp:lastModifiedBy>
  <cp:revision>1</cp:revision>
  <dcterms:created xsi:type="dcterms:W3CDTF">2021-08-05T09:55:02Z</dcterms:created>
  <dcterms:modified xsi:type="dcterms:W3CDTF">2021-08-05T09:55:40Z</dcterms:modified>
</cp:coreProperties>
</file>