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78EC1-ACD0-4266-A18B-44D30405B41C}"/>
              </a:ext>
            </a:extLst>
          </p:cNvPr>
          <p:cNvSpPr>
            <a:spLocks noGrp="1"/>
          </p:cNvSpPr>
          <p:nvPr>
            <p:ph type="title"/>
          </p:nvPr>
        </p:nvSpPr>
        <p:spPr/>
        <p:txBody>
          <a:bodyPr/>
          <a:lstStyle/>
          <a:p>
            <a:r>
              <a:rPr lang="en-US"/>
              <a:t>Facebook FB - Own Posts Table w. Custom I-Rate (Insights) | SCS Dairy MY - 1 of 13</a:t>
            </a:r>
          </a:p>
        </p:txBody>
      </p:sp>
      <p:graphicFrame>
        <p:nvGraphicFramePr>
          <p:cNvPr id="5" name="Table Placeholder 4">
            <a:extLst>
              <a:ext uri="{FF2B5EF4-FFF2-40B4-BE49-F238E27FC236}">
                <a16:creationId xmlns:a16="http://schemas.microsoft.com/office/drawing/2014/main" id="{267EAD31-CDF5-45F4-9152-161C5D4B585B}"/>
              </a:ext>
            </a:extLst>
          </p:cNvPr>
          <p:cNvGraphicFramePr>
            <a:graphicFrameLocks noGrp="1"/>
          </p:cNvGraphicFramePr>
          <p:nvPr>
            <p:ph type="tbl" sz="quarter" idx="13"/>
            <p:extLst>
              <p:ext uri="{D42A27DB-BD31-4B8C-83A1-F6EECF244321}">
                <p14:modId xmlns:p14="http://schemas.microsoft.com/office/powerpoint/2010/main" val="3755885544"/>
              </p:ext>
            </p:extLst>
          </p:nvPr>
        </p:nvGraphicFramePr>
        <p:xfrm>
          <a:off x="457200" y="1731963"/>
          <a:ext cx="7735824" cy="41452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49994639"/>
                    </a:ext>
                  </a:extLst>
                </a:gridCol>
                <a:gridCol w="658368">
                  <a:extLst>
                    <a:ext uri="{9D8B030D-6E8A-4147-A177-3AD203B41FA5}">
                      <a16:colId xmlns:a16="http://schemas.microsoft.com/office/drawing/2014/main" val="2689503139"/>
                    </a:ext>
                  </a:extLst>
                </a:gridCol>
                <a:gridCol w="658368">
                  <a:extLst>
                    <a:ext uri="{9D8B030D-6E8A-4147-A177-3AD203B41FA5}">
                      <a16:colId xmlns:a16="http://schemas.microsoft.com/office/drawing/2014/main" val="1721641960"/>
                    </a:ext>
                  </a:extLst>
                </a:gridCol>
                <a:gridCol w="576072">
                  <a:extLst>
                    <a:ext uri="{9D8B030D-6E8A-4147-A177-3AD203B41FA5}">
                      <a16:colId xmlns:a16="http://schemas.microsoft.com/office/drawing/2014/main" val="3367195356"/>
                    </a:ext>
                  </a:extLst>
                </a:gridCol>
                <a:gridCol w="576072">
                  <a:extLst>
                    <a:ext uri="{9D8B030D-6E8A-4147-A177-3AD203B41FA5}">
                      <a16:colId xmlns:a16="http://schemas.microsoft.com/office/drawing/2014/main" val="2355718368"/>
                    </a:ext>
                  </a:extLst>
                </a:gridCol>
                <a:gridCol w="493776">
                  <a:extLst>
                    <a:ext uri="{9D8B030D-6E8A-4147-A177-3AD203B41FA5}">
                      <a16:colId xmlns:a16="http://schemas.microsoft.com/office/drawing/2014/main" val="3489984219"/>
                    </a:ext>
                  </a:extLst>
                </a:gridCol>
                <a:gridCol w="576072">
                  <a:extLst>
                    <a:ext uri="{9D8B030D-6E8A-4147-A177-3AD203B41FA5}">
                      <a16:colId xmlns:a16="http://schemas.microsoft.com/office/drawing/2014/main" val="1419957879"/>
                    </a:ext>
                  </a:extLst>
                </a:gridCol>
                <a:gridCol w="576072">
                  <a:extLst>
                    <a:ext uri="{9D8B030D-6E8A-4147-A177-3AD203B41FA5}">
                      <a16:colId xmlns:a16="http://schemas.microsoft.com/office/drawing/2014/main" val="1341707682"/>
                    </a:ext>
                  </a:extLst>
                </a:gridCol>
                <a:gridCol w="576072">
                  <a:extLst>
                    <a:ext uri="{9D8B030D-6E8A-4147-A177-3AD203B41FA5}">
                      <a16:colId xmlns:a16="http://schemas.microsoft.com/office/drawing/2014/main" val="2783207078"/>
                    </a:ext>
                  </a:extLst>
                </a:gridCol>
                <a:gridCol w="576072">
                  <a:extLst>
                    <a:ext uri="{9D8B030D-6E8A-4147-A177-3AD203B41FA5}">
                      <a16:colId xmlns:a16="http://schemas.microsoft.com/office/drawing/2014/main" val="897379009"/>
                    </a:ext>
                  </a:extLst>
                </a:gridCol>
                <a:gridCol w="576072">
                  <a:extLst>
                    <a:ext uri="{9D8B030D-6E8A-4147-A177-3AD203B41FA5}">
                      <a16:colId xmlns:a16="http://schemas.microsoft.com/office/drawing/2014/main" val="1340544718"/>
                    </a:ext>
                  </a:extLst>
                </a:gridCol>
                <a:gridCol w="329184">
                  <a:extLst>
                    <a:ext uri="{9D8B030D-6E8A-4147-A177-3AD203B41FA5}">
                      <a16:colId xmlns:a16="http://schemas.microsoft.com/office/drawing/2014/main" val="354766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064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- 2021-07-15 14:03:38</a:t>
                      </a:r>
                      <a:r>
                        <a:rPr kumimoji="0" lang="en-US" sz="1000" b="0" i="0" u="none" strike="noStrike" kern="1200" cap="none" spc="0" normalizeH="0" baseline="0" noProof="0">
                          <a:ln>
                            <a:noFill/>
                          </a:ln>
                          <a:solidFill>
                            <a:prstClr val="black"/>
                          </a:solidFill>
                          <a:effectLst/>
                          <a:uLnTx/>
                          <a:uFillTx/>
                          <a:latin typeface="+mn-lt"/>
                          <a:ea typeface="+mn-ea"/>
                          <a:cs typeface="+mn-cs"/>
                        </a:rPr>
                        <a:t>
 Bake these Tangerine Cupcakes with Lemon Cream Cheese Frosting for the weekend and give your family a delicious surprise! 
The zesty flavour of tangerines coupled with smooth lemon cream cheese frosting made with SCS Cream Cheese will make for that perfect dessert!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3153117"/>
                  </a:ext>
                </a:extLst>
              </a:tr>
            </a:tbl>
          </a:graphicData>
        </a:graphic>
      </p:graphicFrame>
      <p:sp>
        <p:nvSpPr>
          <p:cNvPr id="4" name="Text Placeholder 3">
            <a:extLst>
              <a:ext uri="{FF2B5EF4-FFF2-40B4-BE49-F238E27FC236}">
                <a16:creationId xmlns:a16="http://schemas.microsoft.com/office/drawing/2014/main" id="{E5B091B5-F27D-47D6-BAFB-1F12824B491B}"/>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2571014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A77DA-B540-44E1-A971-256030B39157}"/>
              </a:ext>
            </a:extLst>
          </p:cNvPr>
          <p:cNvSpPr>
            <a:spLocks noGrp="1"/>
          </p:cNvSpPr>
          <p:nvPr>
            <p:ph type="title"/>
          </p:nvPr>
        </p:nvSpPr>
        <p:spPr/>
        <p:txBody>
          <a:bodyPr/>
          <a:lstStyle/>
          <a:p>
            <a:r>
              <a:rPr lang="en-US"/>
              <a:t>Facebook FB - Own Posts Table w. Custom I-Rate (Insights) | SCS Dairy MY - 2 of 13</a:t>
            </a:r>
          </a:p>
        </p:txBody>
      </p:sp>
      <p:graphicFrame>
        <p:nvGraphicFramePr>
          <p:cNvPr id="5" name="Table Placeholder 4">
            <a:extLst>
              <a:ext uri="{FF2B5EF4-FFF2-40B4-BE49-F238E27FC236}">
                <a16:creationId xmlns:a16="http://schemas.microsoft.com/office/drawing/2014/main" id="{3D25D0AC-FD44-4BDF-A813-57DB07F8FA09}"/>
              </a:ext>
            </a:extLst>
          </p:cNvPr>
          <p:cNvGraphicFramePr>
            <a:graphicFrameLocks noGrp="1"/>
          </p:cNvGraphicFramePr>
          <p:nvPr>
            <p:ph type="tbl" sz="quarter" idx="13"/>
            <p:extLst>
              <p:ext uri="{D42A27DB-BD31-4B8C-83A1-F6EECF244321}">
                <p14:modId xmlns:p14="http://schemas.microsoft.com/office/powerpoint/2010/main" val="52589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919511"/>
                    </a:ext>
                  </a:extLst>
                </a:gridCol>
                <a:gridCol w="658368">
                  <a:extLst>
                    <a:ext uri="{9D8B030D-6E8A-4147-A177-3AD203B41FA5}">
                      <a16:colId xmlns:a16="http://schemas.microsoft.com/office/drawing/2014/main" val="3214881898"/>
                    </a:ext>
                  </a:extLst>
                </a:gridCol>
                <a:gridCol w="658368">
                  <a:extLst>
                    <a:ext uri="{9D8B030D-6E8A-4147-A177-3AD203B41FA5}">
                      <a16:colId xmlns:a16="http://schemas.microsoft.com/office/drawing/2014/main" val="74158632"/>
                    </a:ext>
                  </a:extLst>
                </a:gridCol>
                <a:gridCol w="576072">
                  <a:extLst>
                    <a:ext uri="{9D8B030D-6E8A-4147-A177-3AD203B41FA5}">
                      <a16:colId xmlns:a16="http://schemas.microsoft.com/office/drawing/2014/main" val="521362442"/>
                    </a:ext>
                  </a:extLst>
                </a:gridCol>
                <a:gridCol w="576072">
                  <a:extLst>
                    <a:ext uri="{9D8B030D-6E8A-4147-A177-3AD203B41FA5}">
                      <a16:colId xmlns:a16="http://schemas.microsoft.com/office/drawing/2014/main" val="1765310174"/>
                    </a:ext>
                  </a:extLst>
                </a:gridCol>
                <a:gridCol w="493776">
                  <a:extLst>
                    <a:ext uri="{9D8B030D-6E8A-4147-A177-3AD203B41FA5}">
                      <a16:colId xmlns:a16="http://schemas.microsoft.com/office/drawing/2014/main" val="218992942"/>
                    </a:ext>
                  </a:extLst>
                </a:gridCol>
                <a:gridCol w="576072">
                  <a:extLst>
                    <a:ext uri="{9D8B030D-6E8A-4147-A177-3AD203B41FA5}">
                      <a16:colId xmlns:a16="http://schemas.microsoft.com/office/drawing/2014/main" val="3959717182"/>
                    </a:ext>
                  </a:extLst>
                </a:gridCol>
                <a:gridCol w="576072">
                  <a:extLst>
                    <a:ext uri="{9D8B030D-6E8A-4147-A177-3AD203B41FA5}">
                      <a16:colId xmlns:a16="http://schemas.microsoft.com/office/drawing/2014/main" val="640781383"/>
                    </a:ext>
                  </a:extLst>
                </a:gridCol>
                <a:gridCol w="576072">
                  <a:extLst>
                    <a:ext uri="{9D8B030D-6E8A-4147-A177-3AD203B41FA5}">
                      <a16:colId xmlns:a16="http://schemas.microsoft.com/office/drawing/2014/main" val="1785292854"/>
                    </a:ext>
                  </a:extLst>
                </a:gridCol>
                <a:gridCol w="576072">
                  <a:extLst>
                    <a:ext uri="{9D8B030D-6E8A-4147-A177-3AD203B41FA5}">
                      <a16:colId xmlns:a16="http://schemas.microsoft.com/office/drawing/2014/main" val="2144573483"/>
                    </a:ext>
                  </a:extLst>
                </a:gridCol>
                <a:gridCol w="576072">
                  <a:extLst>
                    <a:ext uri="{9D8B030D-6E8A-4147-A177-3AD203B41FA5}">
                      <a16:colId xmlns:a16="http://schemas.microsoft.com/office/drawing/2014/main" val="1511843168"/>
                    </a:ext>
                  </a:extLst>
                </a:gridCol>
                <a:gridCol w="329184">
                  <a:extLst>
                    <a:ext uri="{9D8B030D-6E8A-4147-A177-3AD203B41FA5}">
                      <a16:colId xmlns:a16="http://schemas.microsoft.com/office/drawing/2014/main" val="298372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425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- 2021-07-14 11:05:08</a:t>
                      </a:r>
                      <a:r>
                        <a:rPr kumimoji="0" lang="en-US" sz="1000" b="0" i="0" u="none" strike="noStrike" kern="1200" cap="none" spc="0" normalizeH="0" baseline="0" noProof="0">
                          <a:ln>
                            <a:noFill/>
                          </a:ln>
                          <a:solidFill>
                            <a:prstClr val="black"/>
                          </a:solidFill>
                          <a:effectLst/>
                          <a:uLnTx/>
                          <a:uFillTx/>
                          <a:latin typeface="+mn-lt"/>
                          <a:ea typeface="+mn-ea"/>
                          <a:cs typeface="+mn-cs"/>
                        </a:rPr>
                        <a:t>
 Make use of this tip by Chef Siti Mastura the next time you bake a cake!
“Use butter that is slightly cold when you are using a machine so it doesn’t melt so fast when you are beating it and don't beat the butter for too long. Usually butter is beaten between five to seven minutes only.”
- Chef Siti Mastura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4176686"/>
                  </a:ext>
                </a:extLst>
              </a:tr>
            </a:tbl>
          </a:graphicData>
        </a:graphic>
      </p:graphicFrame>
      <p:sp>
        <p:nvSpPr>
          <p:cNvPr id="4" name="Text Placeholder 3">
            <a:extLst>
              <a:ext uri="{FF2B5EF4-FFF2-40B4-BE49-F238E27FC236}">
                <a16:creationId xmlns:a16="http://schemas.microsoft.com/office/drawing/2014/main" id="{66A5306C-925D-42D6-899E-654A22F17547}"/>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883340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558E-86DA-4CDB-994C-C0AC91E56798}"/>
              </a:ext>
            </a:extLst>
          </p:cNvPr>
          <p:cNvSpPr>
            <a:spLocks noGrp="1"/>
          </p:cNvSpPr>
          <p:nvPr>
            <p:ph type="title"/>
          </p:nvPr>
        </p:nvSpPr>
        <p:spPr/>
        <p:txBody>
          <a:bodyPr/>
          <a:lstStyle/>
          <a:p>
            <a:r>
              <a:rPr lang="en-US"/>
              <a:t>Facebook FB - Own Posts Table w. Custom I-Rate (Insights) | SCS Dairy MY - 3 of 13</a:t>
            </a:r>
          </a:p>
        </p:txBody>
      </p:sp>
      <p:graphicFrame>
        <p:nvGraphicFramePr>
          <p:cNvPr id="5" name="Table Placeholder 4">
            <a:extLst>
              <a:ext uri="{FF2B5EF4-FFF2-40B4-BE49-F238E27FC236}">
                <a16:creationId xmlns:a16="http://schemas.microsoft.com/office/drawing/2014/main" id="{910C5267-EC7A-40A2-BDFB-AF5F8777613A}"/>
              </a:ext>
            </a:extLst>
          </p:cNvPr>
          <p:cNvGraphicFramePr>
            <a:graphicFrameLocks noGrp="1"/>
          </p:cNvGraphicFramePr>
          <p:nvPr>
            <p:ph type="tbl" sz="quarter" idx="13"/>
            <p:extLst>
              <p:ext uri="{D42A27DB-BD31-4B8C-83A1-F6EECF244321}">
                <p14:modId xmlns:p14="http://schemas.microsoft.com/office/powerpoint/2010/main" val="160384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6121675"/>
                    </a:ext>
                  </a:extLst>
                </a:gridCol>
                <a:gridCol w="658368">
                  <a:extLst>
                    <a:ext uri="{9D8B030D-6E8A-4147-A177-3AD203B41FA5}">
                      <a16:colId xmlns:a16="http://schemas.microsoft.com/office/drawing/2014/main" val="1867150292"/>
                    </a:ext>
                  </a:extLst>
                </a:gridCol>
                <a:gridCol w="658368">
                  <a:extLst>
                    <a:ext uri="{9D8B030D-6E8A-4147-A177-3AD203B41FA5}">
                      <a16:colId xmlns:a16="http://schemas.microsoft.com/office/drawing/2014/main" val="2789568218"/>
                    </a:ext>
                  </a:extLst>
                </a:gridCol>
                <a:gridCol w="576072">
                  <a:extLst>
                    <a:ext uri="{9D8B030D-6E8A-4147-A177-3AD203B41FA5}">
                      <a16:colId xmlns:a16="http://schemas.microsoft.com/office/drawing/2014/main" val="4071117435"/>
                    </a:ext>
                  </a:extLst>
                </a:gridCol>
                <a:gridCol w="576072">
                  <a:extLst>
                    <a:ext uri="{9D8B030D-6E8A-4147-A177-3AD203B41FA5}">
                      <a16:colId xmlns:a16="http://schemas.microsoft.com/office/drawing/2014/main" val="1568738753"/>
                    </a:ext>
                  </a:extLst>
                </a:gridCol>
                <a:gridCol w="493776">
                  <a:extLst>
                    <a:ext uri="{9D8B030D-6E8A-4147-A177-3AD203B41FA5}">
                      <a16:colId xmlns:a16="http://schemas.microsoft.com/office/drawing/2014/main" val="3395770231"/>
                    </a:ext>
                  </a:extLst>
                </a:gridCol>
                <a:gridCol w="576072">
                  <a:extLst>
                    <a:ext uri="{9D8B030D-6E8A-4147-A177-3AD203B41FA5}">
                      <a16:colId xmlns:a16="http://schemas.microsoft.com/office/drawing/2014/main" val="3279161784"/>
                    </a:ext>
                  </a:extLst>
                </a:gridCol>
                <a:gridCol w="576072">
                  <a:extLst>
                    <a:ext uri="{9D8B030D-6E8A-4147-A177-3AD203B41FA5}">
                      <a16:colId xmlns:a16="http://schemas.microsoft.com/office/drawing/2014/main" val="2204441609"/>
                    </a:ext>
                  </a:extLst>
                </a:gridCol>
                <a:gridCol w="576072">
                  <a:extLst>
                    <a:ext uri="{9D8B030D-6E8A-4147-A177-3AD203B41FA5}">
                      <a16:colId xmlns:a16="http://schemas.microsoft.com/office/drawing/2014/main" val="3230942208"/>
                    </a:ext>
                  </a:extLst>
                </a:gridCol>
                <a:gridCol w="576072">
                  <a:extLst>
                    <a:ext uri="{9D8B030D-6E8A-4147-A177-3AD203B41FA5}">
                      <a16:colId xmlns:a16="http://schemas.microsoft.com/office/drawing/2014/main" val="3181338600"/>
                    </a:ext>
                  </a:extLst>
                </a:gridCol>
                <a:gridCol w="576072">
                  <a:extLst>
                    <a:ext uri="{9D8B030D-6E8A-4147-A177-3AD203B41FA5}">
                      <a16:colId xmlns:a16="http://schemas.microsoft.com/office/drawing/2014/main" val="3420515008"/>
                    </a:ext>
                  </a:extLst>
                </a:gridCol>
                <a:gridCol w="329184">
                  <a:extLst>
                    <a:ext uri="{9D8B030D-6E8A-4147-A177-3AD203B41FA5}">
                      <a16:colId xmlns:a16="http://schemas.microsoft.com/office/drawing/2014/main" val="580035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391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- 2021-07-12 21:02:45</a:t>
                      </a:r>
                      <a:r>
                        <a:rPr kumimoji="0" lang="en-US" sz="1000" b="0" i="0" u="none" strike="noStrike" kern="1200" cap="none" spc="0" normalizeH="0" baseline="0" noProof="0">
                          <a:ln>
                            <a:noFill/>
                          </a:ln>
                          <a:solidFill>
                            <a:prstClr val="black"/>
                          </a:solidFill>
                          <a:effectLst/>
                          <a:uLnTx/>
                          <a:uFillTx/>
                          <a:latin typeface="+mn-lt"/>
                          <a:ea typeface="+mn-ea"/>
                          <a:cs typeface="+mn-cs"/>
                        </a:rPr>
                        <a:t>
 “The one thing I love about SCS butter is that nothing compares to it’s creamy taste! I have been loving this butter since my childhood, my mum used it to bake butter cookies when I was young.”
Meiling Ket - SCS Fan
We are overwhelmed with the love and support of our fans! Thank you!
#SCSfans #premiumbutter #ButterIsBetter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896592"/>
                  </a:ext>
                </a:extLst>
              </a:tr>
            </a:tbl>
          </a:graphicData>
        </a:graphic>
      </p:graphicFrame>
      <p:sp>
        <p:nvSpPr>
          <p:cNvPr id="4" name="Text Placeholder 3">
            <a:extLst>
              <a:ext uri="{FF2B5EF4-FFF2-40B4-BE49-F238E27FC236}">
                <a16:creationId xmlns:a16="http://schemas.microsoft.com/office/drawing/2014/main" id="{91836A9F-4F3A-423E-B2FB-1C33EA8ADC68}"/>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1779844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04E8-F8A3-4689-AC0C-C345B569DE61}"/>
              </a:ext>
            </a:extLst>
          </p:cNvPr>
          <p:cNvSpPr>
            <a:spLocks noGrp="1"/>
          </p:cNvSpPr>
          <p:nvPr>
            <p:ph type="title"/>
          </p:nvPr>
        </p:nvSpPr>
        <p:spPr/>
        <p:txBody>
          <a:bodyPr/>
          <a:lstStyle/>
          <a:p>
            <a:r>
              <a:rPr lang="en-US"/>
              <a:t>Facebook FB - Own Posts Table w. Custom I-Rate (Insights) | SCS Dairy MY - 4 of 13</a:t>
            </a:r>
          </a:p>
        </p:txBody>
      </p:sp>
      <p:graphicFrame>
        <p:nvGraphicFramePr>
          <p:cNvPr id="5" name="Table Placeholder 4">
            <a:extLst>
              <a:ext uri="{FF2B5EF4-FFF2-40B4-BE49-F238E27FC236}">
                <a16:creationId xmlns:a16="http://schemas.microsoft.com/office/drawing/2014/main" id="{B361F68F-F0F7-4154-86CE-2F08A4A25C26}"/>
              </a:ext>
            </a:extLst>
          </p:cNvPr>
          <p:cNvGraphicFramePr>
            <a:graphicFrameLocks noGrp="1"/>
          </p:cNvGraphicFramePr>
          <p:nvPr>
            <p:ph type="tbl" sz="quarter" idx="13"/>
            <p:extLst>
              <p:ext uri="{D42A27DB-BD31-4B8C-83A1-F6EECF244321}">
                <p14:modId xmlns:p14="http://schemas.microsoft.com/office/powerpoint/2010/main" val="2854560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2516574"/>
                    </a:ext>
                  </a:extLst>
                </a:gridCol>
                <a:gridCol w="658368">
                  <a:extLst>
                    <a:ext uri="{9D8B030D-6E8A-4147-A177-3AD203B41FA5}">
                      <a16:colId xmlns:a16="http://schemas.microsoft.com/office/drawing/2014/main" val="1494591502"/>
                    </a:ext>
                  </a:extLst>
                </a:gridCol>
                <a:gridCol w="658368">
                  <a:extLst>
                    <a:ext uri="{9D8B030D-6E8A-4147-A177-3AD203B41FA5}">
                      <a16:colId xmlns:a16="http://schemas.microsoft.com/office/drawing/2014/main" val="33755223"/>
                    </a:ext>
                  </a:extLst>
                </a:gridCol>
                <a:gridCol w="576072">
                  <a:extLst>
                    <a:ext uri="{9D8B030D-6E8A-4147-A177-3AD203B41FA5}">
                      <a16:colId xmlns:a16="http://schemas.microsoft.com/office/drawing/2014/main" val="4043732067"/>
                    </a:ext>
                  </a:extLst>
                </a:gridCol>
                <a:gridCol w="576072">
                  <a:extLst>
                    <a:ext uri="{9D8B030D-6E8A-4147-A177-3AD203B41FA5}">
                      <a16:colId xmlns:a16="http://schemas.microsoft.com/office/drawing/2014/main" val="792244110"/>
                    </a:ext>
                  </a:extLst>
                </a:gridCol>
                <a:gridCol w="493776">
                  <a:extLst>
                    <a:ext uri="{9D8B030D-6E8A-4147-A177-3AD203B41FA5}">
                      <a16:colId xmlns:a16="http://schemas.microsoft.com/office/drawing/2014/main" val="720282629"/>
                    </a:ext>
                  </a:extLst>
                </a:gridCol>
                <a:gridCol w="576072">
                  <a:extLst>
                    <a:ext uri="{9D8B030D-6E8A-4147-A177-3AD203B41FA5}">
                      <a16:colId xmlns:a16="http://schemas.microsoft.com/office/drawing/2014/main" val="3354499321"/>
                    </a:ext>
                  </a:extLst>
                </a:gridCol>
                <a:gridCol w="576072">
                  <a:extLst>
                    <a:ext uri="{9D8B030D-6E8A-4147-A177-3AD203B41FA5}">
                      <a16:colId xmlns:a16="http://schemas.microsoft.com/office/drawing/2014/main" val="717233135"/>
                    </a:ext>
                  </a:extLst>
                </a:gridCol>
                <a:gridCol w="576072">
                  <a:extLst>
                    <a:ext uri="{9D8B030D-6E8A-4147-A177-3AD203B41FA5}">
                      <a16:colId xmlns:a16="http://schemas.microsoft.com/office/drawing/2014/main" val="3668028875"/>
                    </a:ext>
                  </a:extLst>
                </a:gridCol>
                <a:gridCol w="576072">
                  <a:extLst>
                    <a:ext uri="{9D8B030D-6E8A-4147-A177-3AD203B41FA5}">
                      <a16:colId xmlns:a16="http://schemas.microsoft.com/office/drawing/2014/main" val="2272641417"/>
                    </a:ext>
                  </a:extLst>
                </a:gridCol>
                <a:gridCol w="576072">
                  <a:extLst>
                    <a:ext uri="{9D8B030D-6E8A-4147-A177-3AD203B41FA5}">
                      <a16:colId xmlns:a16="http://schemas.microsoft.com/office/drawing/2014/main" val="4181909137"/>
                    </a:ext>
                  </a:extLst>
                </a:gridCol>
                <a:gridCol w="329184">
                  <a:extLst>
                    <a:ext uri="{9D8B030D-6E8A-4147-A177-3AD203B41FA5}">
                      <a16:colId xmlns:a16="http://schemas.microsoft.com/office/drawing/2014/main" val="1866253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8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- 2021-07-10 20:28:47</a:t>
                      </a:r>
                      <a:r>
                        <a:rPr kumimoji="0" lang="en-US" sz="1000" b="0" i="0" u="none" strike="noStrike" kern="1200" cap="none" spc="0" normalizeH="0" baseline="0" noProof="0">
                          <a:ln>
                            <a:noFill/>
                          </a:ln>
                          <a:solidFill>
                            <a:prstClr val="black"/>
                          </a:solidFill>
                          <a:effectLst/>
                          <a:uLnTx/>
                          <a:uFillTx/>
                          <a:latin typeface="+mn-lt"/>
                          <a:ea typeface="+mn-ea"/>
                          <a:cs typeface="+mn-cs"/>
                        </a:rPr>
                        <a:t>
 SCS Salted Spreadable Butter is a butter in a tub that tastes great on its own and even better when spread on warm toast. Enjoy it for breakfast or add it to your food to elevate the flavour!
#SCSSpreadableButter #butter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589516"/>
                  </a:ext>
                </a:extLst>
              </a:tr>
            </a:tbl>
          </a:graphicData>
        </a:graphic>
      </p:graphicFrame>
      <p:sp>
        <p:nvSpPr>
          <p:cNvPr id="4" name="Text Placeholder 3">
            <a:extLst>
              <a:ext uri="{FF2B5EF4-FFF2-40B4-BE49-F238E27FC236}">
                <a16:creationId xmlns:a16="http://schemas.microsoft.com/office/drawing/2014/main" id="{54A12B1E-9A08-43F5-AF68-D66A4BB61D49}"/>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269497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4024-5B1B-49D7-884C-EAA72E4837F3}"/>
              </a:ext>
            </a:extLst>
          </p:cNvPr>
          <p:cNvSpPr>
            <a:spLocks noGrp="1"/>
          </p:cNvSpPr>
          <p:nvPr>
            <p:ph type="title"/>
          </p:nvPr>
        </p:nvSpPr>
        <p:spPr/>
        <p:txBody>
          <a:bodyPr/>
          <a:lstStyle/>
          <a:p>
            <a:r>
              <a:rPr lang="en-US"/>
              <a:t>Facebook FB - Own Posts Table w. Custom I-Rate (Insights) | SCS Dairy MY - 5 of 13</a:t>
            </a:r>
          </a:p>
        </p:txBody>
      </p:sp>
      <p:graphicFrame>
        <p:nvGraphicFramePr>
          <p:cNvPr id="5" name="Table Placeholder 4">
            <a:extLst>
              <a:ext uri="{FF2B5EF4-FFF2-40B4-BE49-F238E27FC236}">
                <a16:creationId xmlns:a16="http://schemas.microsoft.com/office/drawing/2014/main" id="{14A4AD8F-3537-41E4-819B-54484D1ACAE5}"/>
              </a:ext>
            </a:extLst>
          </p:cNvPr>
          <p:cNvGraphicFramePr>
            <a:graphicFrameLocks noGrp="1"/>
          </p:cNvGraphicFramePr>
          <p:nvPr>
            <p:ph type="tbl" sz="quarter" idx="13"/>
            <p:extLst>
              <p:ext uri="{D42A27DB-BD31-4B8C-83A1-F6EECF244321}">
                <p14:modId xmlns:p14="http://schemas.microsoft.com/office/powerpoint/2010/main" val="1353804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381865"/>
                    </a:ext>
                  </a:extLst>
                </a:gridCol>
                <a:gridCol w="658368">
                  <a:extLst>
                    <a:ext uri="{9D8B030D-6E8A-4147-A177-3AD203B41FA5}">
                      <a16:colId xmlns:a16="http://schemas.microsoft.com/office/drawing/2014/main" val="3188710423"/>
                    </a:ext>
                  </a:extLst>
                </a:gridCol>
                <a:gridCol w="658368">
                  <a:extLst>
                    <a:ext uri="{9D8B030D-6E8A-4147-A177-3AD203B41FA5}">
                      <a16:colId xmlns:a16="http://schemas.microsoft.com/office/drawing/2014/main" val="3735780356"/>
                    </a:ext>
                  </a:extLst>
                </a:gridCol>
                <a:gridCol w="576072">
                  <a:extLst>
                    <a:ext uri="{9D8B030D-6E8A-4147-A177-3AD203B41FA5}">
                      <a16:colId xmlns:a16="http://schemas.microsoft.com/office/drawing/2014/main" val="1802257142"/>
                    </a:ext>
                  </a:extLst>
                </a:gridCol>
                <a:gridCol w="576072">
                  <a:extLst>
                    <a:ext uri="{9D8B030D-6E8A-4147-A177-3AD203B41FA5}">
                      <a16:colId xmlns:a16="http://schemas.microsoft.com/office/drawing/2014/main" val="1335270308"/>
                    </a:ext>
                  </a:extLst>
                </a:gridCol>
                <a:gridCol w="493776">
                  <a:extLst>
                    <a:ext uri="{9D8B030D-6E8A-4147-A177-3AD203B41FA5}">
                      <a16:colId xmlns:a16="http://schemas.microsoft.com/office/drawing/2014/main" val="337218056"/>
                    </a:ext>
                  </a:extLst>
                </a:gridCol>
                <a:gridCol w="576072">
                  <a:extLst>
                    <a:ext uri="{9D8B030D-6E8A-4147-A177-3AD203B41FA5}">
                      <a16:colId xmlns:a16="http://schemas.microsoft.com/office/drawing/2014/main" val="2645350850"/>
                    </a:ext>
                  </a:extLst>
                </a:gridCol>
                <a:gridCol w="576072">
                  <a:extLst>
                    <a:ext uri="{9D8B030D-6E8A-4147-A177-3AD203B41FA5}">
                      <a16:colId xmlns:a16="http://schemas.microsoft.com/office/drawing/2014/main" val="4215785242"/>
                    </a:ext>
                  </a:extLst>
                </a:gridCol>
                <a:gridCol w="576072">
                  <a:extLst>
                    <a:ext uri="{9D8B030D-6E8A-4147-A177-3AD203B41FA5}">
                      <a16:colId xmlns:a16="http://schemas.microsoft.com/office/drawing/2014/main" val="2494174325"/>
                    </a:ext>
                  </a:extLst>
                </a:gridCol>
                <a:gridCol w="576072">
                  <a:extLst>
                    <a:ext uri="{9D8B030D-6E8A-4147-A177-3AD203B41FA5}">
                      <a16:colId xmlns:a16="http://schemas.microsoft.com/office/drawing/2014/main" val="1126404153"/>
                    </a:ext>
                  </a:extLst>
                </a:gridCol>
                <a:gridCol w="576072">
                  <a:extLst>
                    <a:ext uri="{9D8B030D-6E8A-4147-A177-3AD203B41FA5}">
                      <a16:colId xmlns:a16="http://schemas.microsoft.com/office/drawing/2014/main" val="1618458762"/>
                    </a:ext>
                  </a:extLst>
                </a:gridCol>
                <a:gridCol w="329184">
                  <a:extLst>
                    <a:ext uri="{9D8B030D-6E8A-4147-A177-3AD203B41FA5}">
                      <a16:colId xmlns:a16="http://schemas.microsoft.com/office/drawing/2014/main" val="1191475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966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- 2021-07-08 14:02:48</a:t>
                      </a:r>
                      <a:r>
                        <a:rPr kumimoji="0" lang="en-US" sz="1000" b="0" i="0" u="none" strike="noStrike" kern="1200" cap="none" spc="0" normalizeH="0" baseline="0" noProof="0">
                          <a:ln>
                            <a:noFill/>
                          </a:ln>
                          <a:solidFill>
                            <a:prstClr val="black"/>
                          </a:solidFill>
                          <a:effectLst/>
                          <a:uLnTx/>
                          <a:uFillTx/>
                          <a:latin typeface="+mn-lt"/>
                          <a:ea typeface="+mn-ea"/>
                          <a:cs typeface="+mn-cs"/>
                        </a:rPr>
                        <a:t>
 Time for some fun! Can you guess the words?
Stand a chance to win a Luminarc Octine Drinking Glass Set 6pcs worth RM79!
Here is a clue for you: 
“Nutritious, delicious and totally irresistible!”
Also tell us how you love to eat or use SCS products? 
To take part in our mini contest Like SCS Dairy MY Facebook page, tag 5 friends and share this post. Who knows you might be one of our lucky 
winners!
3 winners will be selected only! 3 prizes to be won! Contest ends on 15 July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2710624"/>
                  </a:ext>
                </a:extLst>
              </a:tr>
            </a:tbl>
          </a:graphicData>
        </a:graphic>
      </p:graphicFrame>
      <p:sp>
        <p:nvSpPr>
          <p:cNvPr id="4" name="Text Placeholder 3">
            <a:extLst>
              <a:ext uri="{FF2B5EF4-FFF2-40B4-BE49-F238E27FC236}">
                <a16:creationId xmlns:a16="http://schemas.microsoft.com/office/drawing/2014/main" id="{ED722322-E55B-4DFB-BD1C-EB78BB82993B}"/>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3119157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70EF6-197A-46AD-9BA1-A2D9F42EBA93}"/>
              </a:ext>
            </a:extLst>
          </p:cNvPr>
          <p:cNvSpPr>
            <a:spLocks noGrp="1"/>
          </p:cNvSpPr>
          <p:nvPr>
            <p:ph type="title"/>
          </p:nvPr>
        </p:nvSpPr>
        <p:spPr/>
        <p:txBody>
          <a:bodyPr/>
          <a:lstStyle/>
          <a:p>
            <a:r>
              <a:rPr lang="en-US"/>
              <a:t>Facebook FB - Own Posts Table w. Custom I-Rate (Insights) | SCS Dairy MY - 6 of 13</a:t>
            </a:r>
          </a:p>
        </p:txBody>
      </p:sp>
      <p:graphicFrame>
        <p:nvGraphicFramePr>
          <p:cNvPr id="5" name="Table Placeholder 4">
            <a:extLst>
              <a:ext uri="{FF2B5EF4-FFF2-40B4-BE49-F238E27FC236}">
                <a16:creationId xmlns:a16="http://schemas.microsoft.com/office/drawing/2014/main" id="{AAD67720-F62D-42FC-B353-9BFDE27352E1}"/>
              </a:ext>
            </a:extLst>
          </p:cNvPr>
          <p:cNvGraphicFramePr>
            <a:graphicFrameLocks noGrp="1"/>
          </p:cNvGraphicFramePr>
          <p:nvPr>
            <p:ph type="tbl" sz="quarter" idx="13"/>
            <p:extLst>
              <p:ext uri="{D42A27DB-BD31-4B8C-83A1-F6EECF244321}">
                <p14:modId xmlns:p14="http://schemas.microsoft.com/office/powerpoint/2010/main" val="219293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13763675"/>
                    </a:ext>
                  </a:extLst>
                </a:gridCol>
                <a:gridCol w="658368">
                  <a:extLst>
                    <a:ext uri="{9D8B030D-6E8A-4147-A177-3AD203B41FA5}">
                      <a16:colId xmlns:a16="http://schemas.microsoft.com/office/drawing/2014/main" val="2835762161"/>
                    </a:ext>
                  </a:extLst>
                </a:gridCol>
                <a:gridCol w="658368">
                  <a:extLst>
                    <a:ext uri="{9D8B030D-6E8A-4147-A177-3AD203B41FA5}">
                      <a16:colId xmlns:a16="http://schemas.microsoft.com/office/drawing/2014/main" val="959400546"/>
                    </a:ext>
                  </a:extLst>
                </a:gridCol>
                <a:gridCol w="576072">
                  <a:extLst>
                    <a:ext uri="{9D8B030D-6E8A-4147-A177-3AD203B41FA5}">
                      <a16:colId xmlns:a16="http://schemas.microsoft.com/office/drawing/2014/main" val="3375868162"/>
                    </a:ext>
                  </a:extLst>
                </a:gridCol>
                <a:gridCol w="576072">
                  <a:extLst>
                    <a:ext uri="{9D8B030D-6E8A-4147-A177-3AD203B41FA5}">
                      <a16:colId xmlns:a16="http://schemas.microsoft.com/office/drawing/2014/main" val="1094259522"/>
                    </a:ext>
                  </a:extLst>
                </a:gridCol>
                <a:gridCol w="493776">
                  <a:extLst>
                    <a:ext uri="{9D8B030D-6E8A-4147-A177-3AD203B41FA5}">
                      <a16:colId xmlns:a16="http://schemas.microsoft.com/office/drawing/2014/main" val="3527752338"/>
                    </a:ext>
                  </a:extLst>
                </a:gridCol>
                <a:gridCol w="576072">
                  <a:extLst>
                    <a:ext uri="{9D8B030D-6E8A-4147-A177-3AD203B41FA5}">
                      <a16:colId xmlns:a16="http://schemas.microsoft.com/office/drawing/2014/main" val="4037597870"/>
                    </a:ext>
                  </a:extLst>
                </a:gridCol>
                <a:gridCol w="576072">
                  <a:extLst>
                    <a:ext uri="{9D8B030D-6E8A-4147-A177-3AD203B41FA5}">
                      <a16:colId xmlns:a16="http://schemas.microsoft.com/office/drawing/2014/main" val="4008464527"/>
                    </a:ext>
                  </a:extLst>
                </a:gridCol>
                <a:gridCol w="576072">
                  <a:extLst>
                    <a:ext uri="{9D8B030D-6E8A-4147-A177-3AD203B41FA5}">
                      <a16:colId xmlns:a16="http://schemas.microsoft.com/office/drawing/2014/main" val="884611476"/>
                    </a:ext>
                  </a:extLst>
                </a:gridCol>
                <a:gridCol w="576072">
                  <a:extLst>
                    <a:ext uri="{9D8B030D-6E8A-4147-A177-3AD203B41FA5}">
                      <a16:colId xmlns:a16="http://schemas.microsoft.com/office/drawing/2014/main" val="4245187707"/>
                    </a:ext>
                  </a:extLst>
                </a:gridCol>
                <a:gridCol w="576072">
                  <a:extLst>
                    <a:ext uri="{9D8B030D-6E8A-4147-A177-3AD203B41FA5}">
                      <a16:colId xmlns:a16="http://schemas.microsoft.com/office/drawing/2014/main" val="3197192425"/>
                    </a:ext>
                  </a:extLst>
                </a:gridCol>
                <a:gridCol w="329184">
                  <a:extLst>
                    <a:ext uri="{9D8B030D-6E8A-4147-A177-3AD203B41FA5}">
                      <a16:colId xmlns:a16="http://schemas.microsoft.com/office/drawing/2014/main" val="319181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572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- 2021-07-07 15:05:30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S.I.Kok
Lilian Chen
Koh Shir Ling
Kindly send us a Facebook message with the following details mentioned below before 12th July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8409624"/>
                  </a:ext>
                </a:extLst>
              </a:tr>
            </a:tbl>
          </a:graphicData>
        </a:graphic>
      </p:graphicFrame>
      <p:sp>
        <p:nvSpPr>
          <p:cNvPr id="4" name="Text Placeholder 3">
            <a:extLst>
              <a:ext uri="{FF2B5EF4-FFF2-40B4-BE49-F238E27FC236}">
                <a16:creationId xmlns:a16="http://schemas.microsoft.com/office/drawing/2014/main" id="{4F510CCA-AA14-4842-A1D5-9249752E3BF1}"/>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3805799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A6BF5-CBC7-4FAD-B0D6-6B6D3252A9B4}"/>
              </a:ext>
            </a:extLst>
          </p:cNvPr>
          <p:cNvSpPr>
            <a:spLocks noGrp="1"/>
          </p:cNvSpPr>
          <p:nvPr>
            <p:ph type="title"/>
          </p:nvPr>
        </p:nvSpPr>
        <p:spPr/>
        <p:txBody>
          <a:bodyPr/>
          <a:lstStyle/>
          <a:p>
            <a:r>
              <a:rPr lang="en-US"/>
              <a:t>Facebook FB - Own Posts Table w. Custom I-Rate (Insights) | SCS Dairy MY - 7 of 13</a:t>
            </a:r>
          </a:p>
        </p:txBody>
      </p:sp>
      <p:graphicFrame>
        <p:nvGraphicFramePr>
          <p:cNvPr id="5" name="Table Placeholder 4">
            <a:extLst>
              <a:ext uri="{FF2B5EF4-FFF2-40B4-BE49-F238E27FC236}">
                <a16:creationId xmlns:a16="http://schemas.microsoft.com/office/drawing/2014/main" id="{08A76AFD-F2CD-4F9B-B32E-38DA04D82717}"/>
              </a:ext>
            </a:extLst>
          </p:cNvPr>
          <p:cNvGraphicFramePr>
            <a:graphicFrameLocks noGrp="1"/>
          </p:cNvGraphicFramePr>
          <p:nvPr>
            <p:ph type="tbl" sz="quarter" idx="13"/>
            <p:extLst>
              <p:ext uri="{D42A27DB-BD31-4B8C-83A1-F6EECF244321}">
                <p14:modId xmlns:p14="http://schemas.microsoft.com/office/powerpoint/2010/main" val="192105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78174246"/>
                    </a:ext>
                  </a:extLst>
                </a:gridCol>
                <a:gridCol w="658368">
                  <a:extLst>
                    <a:ext uri="{9D8B030D-6E8A-4147-A177-3AD203B41FA5}">
                      <a16:colId xmlns:a16="http://schemas.microsoft.com/office/drawing/2014/main" val="3660432090"/>
                    </a:ext>
                  </a:extLst>
                </a:gridCol>
                <a:gridCol w="658368">
                  <a:extLst>
                    <a:ext uri="{9D8B030D-6E8A-4147-A177-3AD203B41FA5}">
                      <a16:colId xmlns:a16="http://schemas.microsoft.com/office/drawing/2014/main" val="897278034"/>
                    </a:ext>
                  </a:extLst>
                </a:gridCol>
                <a:gridCol w="576072">
                  <a:extLst>
                    <a:ext uri="{9D8B030D-6E8A-4147-A177-3AD203B41FA5}">
                      <a16:colId xmlns:a16="http://schemas.microsoft.com/office/drawing/2014/main" val="684795436"/>
                    </a:ext>
                  </a:extLst>
                </a:gridCol>
                <a:gridCol w="576072">
                  <a:extLst>
                    <a:ext uri="{9D8B030D-6E8A-4147-A177-3AD203B41FA5}">
                      <a16:colId xmlns:a16="http://schemas.microsoft.com/office/drawing/2014/main" val="2466122026"/>
                    </a:ext>
                  </a:extLst>
                </a:gridCol>
                <a:gridCol w="493776">
                  <a:extLst>
                    <a:ext uri="{9D8B030D-6E8A-4147-A177-3AD203B41FA5}">
                      <a16:colId xmlns:a16="http://schemas.microsoft.com/office/drawing/2014/main" val="4080493862"/>
                    </a:ext>
                  </a:extLst>
                </a:gridCol>
                <a:gridCol w="576072">
                  <a:extLst>
                    <a:ext uri="{9D8B030D-6E8A-4147-A177-3AD203B41FA5}">
                      <a16:colId xmlns:a16="http://schemas.microsoft.com/office/drawing/2014/main" val="3960065702"/>
                    </a:ext>
                  </a:extLst>
                </a:gridCol>
                <a:gridCol w="576072">
                  <a:extLst>
                    <a:ext uri="{9D8B030D-6E8A-4147-A177-3AD203B41FA5}">
                      <a16:colId xmlns:a16="http://schemas.microsoft.com/office/drawing/2014/main" val="3627308228"/>
                    </a:ext>
                  </a:extLst>
                </a:gridCol>
                <a:gridCol w="576072">
                  <a:extLst>
                    <a:ext uri="{9D8B030D-6E8A-4147-A177-3AD203B41FA5}">
                      <a16:colId xmlns:a16="http://schemas.microsoft.com/office/drawing/2014/main" val="3067483167"/>
                    </a:ext>
                  </a:extLst>
                </a:gridCol>
                <a:gridCol w="576072">
                  <a:extLst>
                    <a:ext uri="{9D8B030D-6E8A-4147-A177-3AD203B41FA5}">
                      <a16:colId xmlns:a16="http://schemas.microsoft.com/office/drawing/2014/main" val="941798859"/>
                    </a:ext>
                  </a:extLst>
                </a:gridCol>
                <a:gridCol w="576072">
                  <a:extLst>
                    <a:ext uri="{9D8B030D-6E8A-4147-A177-3AD203B41FA5}">
                      <a16:colId xmlns:a16="http://schemas.microsoft.com/office/drawing/2014/main" val="2413115452"/>
                    </a:ext>
                  </a:extLst>
                </a:gridCol>
                <a:gridCol w="329184">
                  <a:extLst>
                    <a:ext uri="{9D8B030D-6E8A-4147-A177-3AD203B41FA5}">
                      <a16:colId xmlns:a16="http://schemas.microsoft.com/office/drawing/2014/main" val="414117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69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- 2021-07-06 14:05:13</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rich, creamy and tasty? Let Chef Siti Mastura reveal the secret behind the goodness that you love!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2487291"/>
                  </a:ext>
                </a:extLst>
              </a:tr>
            </a:tbl>
          </a:graphicData>
        </a:graphic>
      </p:graphicFrame>
      <p:sp>
        <p:nvSpPr>
          <p:cNvPr id="4" name="Text Placeholder 3">
            <a:extLst>
              <a:ext uri="{FF2B5EF4-FFF2-40B4-BE49-F238E27FC236}">
                <a16:creationId xmlns:a16="http://schemas.microsoft.com/office/drawing/2014/main" id="{5B37D6B0-5581-4E1F-9065-A9143569178A}"/>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2361669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B5B3-A06F-4BF8-A707-57428CC45836}"/>
              </a:ext>
            </a:extLst>
          </p:cNvPr>
          <p:cNvSpPr>
            <a:spLocks noGrp="1"/>
          </p:cNvSpPr>
          <p:nvPr>
            <p:ph type="title"/>
          </p:nvPr>
        </p:nvSpPr>
        <p:spPr/>
        <p:txBody>
          <a:bodyPr/>
          <a:lstStyle/>
          <a:p>
            <a:r>
              <a:rPr lang="en-US"/>
              <a:t>Facebook FB - Own Posts Table w. Custom I-Rate (Insights) | SCS Dairy MY - 8 of 13</a:t>
            </a:r>
          </a:p>
        </p:txBody>
      </p:sp>
      <p:graphicFrame>
        <p:nvGraphicFramePr>
          <p:cNvPr id="5" name="Table Placeholder 4">
            <a:extLst>
              <a:ext uri="{FF2B5EF4-FFF2-40B4-BE49-F238E27FC236}">
                <a16:creationId xmlns:a16="http://schemas.microsoft.com/office/drawing/2014/main" id="{93A0F72D-D83D-4328-80B5-DB439D55CF0C}"/>
              </a:ext>
            </a:extLst>
          </p:cNvPr>
          <p:cNvGraphicFramePr>
            <a:graphicFrameLocks noGrp="1"/>
          </p:cNvGraphicFramePr>
          <p:nvPr>
            <p:ph type="tbl" sz="quarter" idx="13"/>
            <p:extLst>
              <p:ext uri="{D42A27DB-BD31-4B8C-83A1-F6EECF244321}">
                <p14:modId xmlns:p14="http://schemas.microsoft.com/office/powerpoint/2010/main" val="108699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45095879"/>
                    </a:ext>
                  </a:extLst>
                </a:gridCol>
                <a:gridCol w="658368">
                  <a:extLst>
                    <a:ext uri="{9D8B030D-6E8A-4147-A177-3AD203B41FA5}">
                      <a16:colId xmlns:a16="http://schemas.microsoft.com/office/drawing/2014/main" val="3601766426"/>
                    </a:ext>
                  </a:extLst>
                </a:gridCol>
                <a:gridCol w="658368">
                  <a:extLst>
                    <a:ext uri="{9D8B030D-6E8A-4147-A177-3AD203B41FA5}">
                      <a16:colId xmlns:a16="http://schemas.microsoft.com/office/drawing/2014/main" val="394615944"/>
                    </a:ext>
                  </a:extLst>
                </a:gridCol>
                <a:gridCol w="576072">
                  <a:extLst>
                    <a:ext uri="{9D8B030D-6E8A-4147-A177-3AD203B41FA5}">
                      <a16:colId xmlns:a16="http://schemas.microsoft.com/office/drawing/2014/main" val="1725937033"/>
                    </a:ext>
                  </a:extLst>
                </a:gridCol>
                <a:gridCol w="576072">
                  <a:extLst>
                    <a:ext uri="{9D8B030D-6E8A-4147-A177-3AD203B41FA5}">
                      <a16:colId xmlns:a16="http://schemas.microsoft.com/office/drawing/2014/main" val="3454545980"/>
                    </a:ext>
                  </a:extLst>
                </a:gridCol>
                <a:gridCol w="493776">
                  <a:extLst>
                    <a:ext uri="{9D8B030D-6E8A-4147-A177-3AD203B41FA5}">
                      <a16:colId xmlns:a16="http://schemas.microsoft.com/office/drawing/2014/main" val="3484834458"/>
                    </a:ext>
                  </a:extLst>
                </a:gridCol>
                <a:gridCol w="576072">
                  <a:extLst>
                    <a:ext uri="{9D8B030D-6E8A-4147-A177-3AD203B41FA5}">
                      <a16:colId xmlns:a16="http://schemas.microsoft.com/office/drawing/2014/main" val="249990546"/>
                    </a:ext>
                  </a:extLst>
                </a:gridCol>
                <a:gridCol w="576072">
                  <a:extLst>
                    <a:ext uri="{9D8B030D-6E8A-4147-A177-3AD203B41FA5}">
                      <a16:colId xmlns:a16="http://schemas.microsoft.com/office/drawing/2014/main" val="1301037327"/>
                    </a:ext>
                  </a:extLst>
                </a:gridCol>
                <a:gridCol w="576072">
                  <a:extLst>
                    <a:ext uri="{9D8B030D-6E8A-4147-A177-3AD203B41FA5}">
                      <a16:colId xmlns:a16="http://schemas.microsoft.com/office/drawing/2014/main" val="3875267711"/>
                    </a:ext>
                  </a:extLst>
                </a:gridCol>
                <a:gridCol w="576072">
                  <a:extLst>
                    <a:ext uri="{9D8B030D-6E8A-4147-A177-3AD203B41FA5}">
                      <a16:colId xmlns:a16="http://schemas.microsoft.com/office/drawing/2014/main" val="2257550273"/>
                    </a:ext>
                  </a:extLst>
                </a:gridCol>
                <a:gridCol w="576072">
                  <a:extLst>
                    <a:ext uri="{9D8B030D-6E8A-4147-A177-3AD203B41FA5}">
                      <a16:colId xmlns:a16="http://schemas.microsoft.com/office/drawing/2014/main" val="3346428931"/>
                    </a:ext>
                  </a:extLst>
                </a:gridCol>
                <a:gridCol w="329184">
                  <a:extLst>
                    <a:ext uri="{9D8B030D-6E8A-4147-A177-3AD203B41FA5}">
                      <a16:colId xmlns:a16="http://schemas.microsoft.com/office/drawing/2014/main" val="4164569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342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17:56:03</a:t>
                      </a:r>
                      <a:r>
                        <a:rPr kumimoji="0" lang="en-US" sz="1000" b="0" i="0" u="none" strike="noStrike" kern="1200" cap="none" spc="0" normalizeH="0" baseline="0" noProof="0">
                          <a:ln>
                            <a:noFill/>
                          </a:ln>
                          <a:solidFill>
                            <a:prstClr val="black"/>
                          </a:solidFill>
                          <a:effectLst/>
                          <a:uLnTx/>
                          <a:uFillTx/>
                          <a:latin typeface="+mn-lt"/>
                          <a:ea typeface="+mn-ea"/>
                          <a:cs typeface="+mn-cs"/>
                        </a:rPr>
                        <a:t>
 Did you watch Chef Siti Mastura bake delicious Cinnamon Raisin Bread with SCS Butter in the LIVE Baking Tutorial? If you missed it, don't worry we have the recipe right 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63315818"/>
                  </a:ext>
                </a:extLst>
              </a:tr>
            </a:tbl>
          </a:graphicData>
        </a:graphic>
      </p:graphicFrame>
      <p:sp>
        <p:nvSpPr>
          <p:cNvPr id="4" name="Text Placeholder 3">
            <a:extLst>
              <a:ext uri="{FF2B5EF4-FFF2-40B4-BE49-F238E27FC236}">
                <a16:creationId xmlns:a16="http://schemas.microsoft.com/office/drawing/2014/main" id="{0746F096-324B-497D-AC82-9A213D859D5A}"/>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4229264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C8EC-6008-4559-B368-45EF8C342862}"/>
              </a:ext>
            </a:extLst>
          </p:cNvPr>
          <p:cNvSpPr>
            <a:spLocks noGrp="1"/>
          </p:cNvSpPr>
          <p:nvPr>
            <p:ph type="title"/>
          </p:nvPr>
        </p:nvSpPr>
        <p:spPr/>
        <p:txBody>
          <a:bodyPr/>
          <a:lstStyle/>
          <a:p>
            <a:r>
              <a:rPr lang="en-US"/>
              <a:t>Facebook FB - Own Posts Table w. Custom I-Rate (Insights) | SCS Dairy MY - 9 of 13</a:t>
            </a:r>
          </a:p>
        </p:txBody>
      </p:sp>
      <p:graphicFrame>
        <p:nvGraphicFramePr>
          <p:cNvPr id="5" name="Table Placeholder 4">
            <a:extLst>
              <a:ext uri="{FF2B5EF4-FFF2-40B4-BE49-F238E27FC236}">
                <a16:creationId xmlns:a16="http://schemas.microsoft.com/office/drawing/2014/main" id="{E86D455F-FEA5-4C4F-BFC9-1EE89A580041}"/>
              </a:ext>
            </a:extLst>
          </p:cNvPr>
          <p:cNvGraphicFramePr>
            <a:graphicFrameLocks noGrp="1"/>
          </p:cNvGraphicFramePr>
          <p:nvPr>
            <p:ph type="tbl" sz="quarter" idx="13"/>
            <p:extLst>
              <p:ext uri="{D42A27DB-BD31-4B8C-83A1-F6EECF244321}">
                <p14:modId xmlns:p14="http://schemas.microsoft.com/office/powerpoint/2010/main" val="129670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038695"/>
                    </a:ext>
                  </a:extLst>
                </a:gridCol>
                <a:gridCol w="658368">
                  <a:extLst>
                    <a:ext uri="{9D8B030D-6E8A-4147-A177-3AD203B41FA5}">
                      <a16:colId xmlns:a16="http://schemas.microsoft.com/office/drawing/2014/main" val="1651808141"/>
                    </a:ext>
                  </a:extLst>
                </a:gridCol>
                <a:gridCol w="658368">
                  <a:extLst>
                    <a:ext uri="{9D8B030D-6E8A-4147-A177-3AD203B41FA5}">
                      <a16:colId xmlns:a16="http://schemas.microsoft.com/office/drawing/2014/main" val="1662796125"/>
                    </a:ext>
                  </a:extLst>
                </a:gridCol>
                <a:gridCol w="576072">
                  <a:extLst>
                    <a:ext uri="{9D8B030D-6E8A-4147-A177-3AD203B41FA5}">
                      <a16:colId xmlns:a16="http://schemas.microsoft.com/office/drawing/2014/main" val="3223135521"/>
                    </a:ext>
                  </a:extLst>
                </a:gridCol>
                <a:gridCol w="576072">
                  <a:extLst>
                    <a:ext uri="{9D8B030D-6E8A-4147-A177-3AD203B41FA5}">
                      <a16:colId xmlns:a16="http://schemas.microsoft.com/office/drawing/2014/main" val="2716979954"/>
                    </a:ext>
                  </a:extLst>
                </a:gridCol>
                <a:gridCol w="493776">
                  <a:extLst>
                    <a:ext uri="{9D8B030D-6E8A-4147-A177-3AD203B41FA5}">
                      <a16:colId xmlns:a16="http://schemas.microsoft.com/office/drawing/2014/main" val="3060795129"/>
                    </a:ext>
                  </a:extLst>
                </a:gridCol>
                <a:gridCol w="576072">
                  <a:extLst>
                    <a:ext uri="{9D8B030D-6E8A-4147-A177-3AD203B41FA5}">
                      <a16:colId xmlns:a16="http://schemas.microsoft.com/office/drawing/2014/main" val="691408405"/>
                    </a:ext>
                  </a:extLst>
                </a:gridCol>
                <a:gridCol w="576072">
                  <a:extLst>
                    <a:ext uri="{9D8B030D-6E8A-4147-A177-3AD203B41FA5}">
                      <a16:colId xmlns:a16="http://schemas.microsoft.com/office/drawing/2014/main" val="100772624"/>
                    </a:ext>
                  </a:extLst>
                </a:gridCol>
                <a:gridCol w="576072">
                  <a:extLst>
                    <a:ext uri="{9D8B030D-6E8A-4147-A177-3AD203B41FA5}">
                      <a16:colId xmlns:a16="http://schemas.microsoft.com/office/drawing/2014/main" val="684078435"/>
                    </a:ext>
                  </a:extLst>
                </a:gridCol>
                <a:gridCol w="576072">
                  <a:extLst>
                    <a:ext uri="{9D8B030D-6E8A-4147-A177-3AD203B41FA5}">
                      <a16:colId xmlns:a16="http://schemas.microsoft.com/office/drawing/2014/main" val="955909041"/>
                    </a:ext>
                  </a:extLst>
                </a:gridCol>
                <a:gridCol w="576072">
                  <a:extLst>
                    <a:ext uri="{9D8B030D-6E8A-4147-A177-3AD203B41FA5}">
                      <a16:colId xmlns:a16="http://schemas.microsoft.com/office/drawing/2014/main" val="3976316092"/>
                    </a:ext>
                  </a:extLst>
                </a:gridCol>
                <a:gridCol w="329184">
                  <a:extLst>
                    <a:ext uri="{9D8B030D-6E8A-4147-A177-3AD203B41FA5}">
                      <a16:colId xmlns:a16="http://schemas.microsoft.com/office/drawing/2014/main" val="243996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44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12:06:10</a:t>
                      </a:r>
                      <a:r>
                        <a:rPr kumimoji="0" lang="en-US" sz="1000" b="0" i="0" u="none" strike="noStrike" kern="1200" cap="none" spc="0" normalizeH="0" baseline="0" noProof="0">
                          <a:ln>
                            <a:noFill/>
                          </a:ln>
                          <a:solidFill>
                            <a:prstClr val="black"/>
                          </a:solidFill>
                          <a:effectLst/>
                          <a:uLnTx/>
                          <a:uFillTx/>
                          <a:latin typeface="+mn-lt"/>
                          <a:ea typeface="+mn-ea"/>
                          <a:cs typeface="+mn-cs"/>
                        </a:rPr>
                        <a:t>
 Make this all time favourite French toast recipe for breakfast and give yourself a treat! Made with eggs, milk, bread and topped with SCS Butter, this recipe is full of taste and nutrition!
French Toast
Ingredients:
2 tablespoons SCS Unsalted Butter, for the pan
4 large eggs
237ml milk
1 dash salt
1 teaspoon sugar, optional
8 to 10 slices bread, preferably day-old bread
Instructions:
1.Break the eggs into a wide, shallow bowl or pie plate and beat them lightly with a fork or whisk.
2. Stir the milk, sugar, and salt into the beaten eggs.
3. Coat a skillet or griddle with a thin layer of SCS Unsalted Butter. 
4. Place it over medium-low heat.
5. Place the bread slices, one at a time, into the bowl or plate. Let the bread soak up the egg mixture for a few seconds and then carefully turn to coat the other side. Coat only as many slices as required to prevent the French toast from getting soggy.
6. Transfer the egg-coated bread slices to the hot skillet or griddle. Heat slowly until the bottom is golden brown. Turn and brown the other side.
7. Serve French toast hot with SCS Butter and syrup, or your preferred toppings. Enjoy.
Source: https://www.thespruceeats.com/basic-french-toast-3056820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2224951"/>
                  </a:ext>
                </a:extLst>
              </a:tr>
            </a:tbl>
          </a:graphicData>
        </a:graphic>
      </p:graphicFrame>
      <p:sp>
        <p:nvSpPr>
          <p:cNvPr id="4" name="Text Placeholder 3">
            <a:extLst>
              <a:ext uri="{FF2B5EF4-FFF2-40B4-BE49-F238E27FC236}">
                <a16:creationId xmlns:a16="http://schemas.microsoft.com/office/drawing/2014/main" id="{D32C543A-DD48-4ABE-8C4C-C386A74B0FF1}"/>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118518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AC5E-AA40-4132-B848-991572043C5A}"/>
              </a:ext>
            </a:extLst>
          </p:cNvPr>
          <p:cNvSpPr>
            <a:spLocks noGrp="1"/>
          </p:cNvSpPr>
          <p:nvPr>
            <p:ph type="title"/>
          </p:nvPr>
        </p:nvSpPr>
        <p:spPr/>
        <p:txBody>
          <a:bodyPr/>
          <a:lstStyle/>
          <a:p>
            <a:r>
              <a:rPr lang="en-US"/>
              <a:t>Facebook FB - Own Posts Table w. Custom I-Rate (Insights) | SCS Dairy MY - 10 of 13</a:t>
            </a:r>
          </a:p>
        </p:txBody>
      </p:sp>
      <p:graphicFrame>
        <p:nvGraphicFramePr>
          <p:cNvPr id="5" name="Table Placeholder 4">
            <a:extLst>
              <a:ext uri="{FF2B5EF4-FFF2-40B4-BE49-F238E27FC236}">
                <a16:creationId xmlns:a16="http://schemas.microsoft.com/office/drawing/2014/main" id="{1A971AFE-7C8F-481A-B591-B1BD73651A0E}"/>
              </a:ext>
            </a:extLst>
          </p:cNvPr>
          <p:cNvGraphicFramePr>
            <a:graphicFrameLocks noGrp="1"/>
          </p:cNvGraphicFramePr>
          <p:nvPr>
            <p:ph type="tbl" sz="quarter" idx="13"/>
            <p:extLst>
              <p:ext uri="{D42A27DB-BD31-4B8C-83A1-F6EECF244321}">
                <p14:modId xmlns:p14="http://schemas.microsoft.com/office/powerpoint/2010/main" val="1058801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67959701"/>
                    </a:ext>
                  </a:extLst>
                </a:gridCol>
                <a:gridCol w="658368">
                  <a:extLst>
                    <a:ext uri="{9D8B030D-6E8A-4147-A177-3AD203B41FA5}">
                      <a16:colId xmlns:a16="http://schemas.microsoft.com/office/drawing/2014/main" val="3182755814"/>
                    </a:ext>
                  </a:extLst>
                </a:gridCol>
                <a:gridCol w="658368">
                  <a:extLst>
                    <a:ext uri="{9D8B030D-6E8A-4147-A177-3AD203B41FA5}">
                      <a16:colId xmlns:a16="http://schemas.microsoft.com/office/drawing/2014/main" val="3338178870"/>
                    </a:ext>
                  </a:extLst>
                </a:gridCol>
                <a:gridCol w="576072">
                  <a:extLst>
                    <a:ext uri="{9D8B030D-6E8A-4147-A177-3AD203B41FA5}">
                      <a16:colId xmlns:a16="http://schemas.microsoft.com/office/drawing/2014/main" val="3746965604"/>
                    </a:ext>
                  </a:extLst>
                </a:gridCol>
                <a:gridCol w="576072">
                  <a:extLst>
                    <a:ext uri="{9D8B030D-6E8A-4147-A177-3AD203B41FA5}">
                      <a16:colId xmlns:a16="http://schemas.microsoft.com/office/drawing/2014/main" val="1353020626"/>
                    </a:ext>
                  </a:extLst>
                </a:gridCol>
                <a:gridCol w="493776">
                  <a:extLst>
                    <a:ext uri="{9D8B030D-6E8A-4147-A177-3AD203B41FA5}">
                      <a16:colId xmlns:a16="http://schemas.microsoft.com/office/drawing/2014/main" val="1163835063"/>
                    </a:ext>
                  </a:extLst>
                </a:gridCol>
                <a:gridCol w="576072">
                  <a:extLst>
                    <a:ext uri="{9D8B030D-6E8A-4147-A177-3AD203B41FA5}">
                      <a16:colId xmlns:a16="http://schemas.microsoft.com/office/drawing/2014/main" val="3467980208"/>
                    </a:ext>
                  </a:extLst>
                </a:gridCol>
                <a:gridCol w="576072">
                  <a:extLst>
                    <a:ext uri="{9D8B030D-6E8A-4147-A177-3AD203B41FA5}">
                      <a16:colId xmlns:a16="http://schemas.microsoft.com/office/drawing/2014/main" val="826918346"/>
                    </a:ext>
                  </a:extLst>
                </a:gridCol>
                <a:gridCol w="576072">
                  <a:extLst>
                    <a:ext uri="{9D8B030D-6E8A-4147-A177-3AD203B41FA5}">
                      <a16:colId xmlns:a16="http://schemas.microsoft.com/office/drawing/2014/main" val="2010447004"/>
                    </a:ext>
                  </a:extLst>
                </a:gridCol>
                <a:gridCol w="576072">
                  <a:extLst>
                    <a:ext uri="{9D8B030D-6E8A-4147-A177-3AD203B41FA5}">
                      <a16:colId xmlns:a16="http://schemas.microsoft.com/office/drawing/2014/main" val="2862001546"/>
                    </a:ext>
                  </a:extLst>
                </a:gridCol>
                <a:gridCol w="576072">
                  <a:extLst>
                    <a:ext uri="{9D8B030D-6E8A-4147-A177-3AD203B41FA5}">
                      <a16:colId xmlns:a16="http://schemas.microsoft.com/office/drawing/2014/main" val="2910847286"/>
                    </a:ext>
                  </a:extLst>
                </a:gridCol>
                <a:gridCol w="329184">
                  <a:extLst>
                    <a:ext uri="{9D8B030D-6E8A-4147-A177-3AD203B41FA5}">
                      <a16:colId xmlns:a16="http://schemas.microsoft.com/office/drawing/2014/main" val="357689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354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00:01:00</a:t>
                      </a:r>
                      <a:r>
                        <a:rPr kumimoji="0" lang="en-US" sz="1000" b="0" i="0" u="none" strike="noStrike" kern="1200" cap="none" spc="0" normalizeH="0" baseline="0" noProof="0">
                          <a:ln>
                            <a:noFill/>
                          </a:ln>
                          <a:solidFill>
                            <a:prstClr val="black"/>
                          </a:solidFill>
                          <a:effectLst/>
                          <a:uLnTx/>
                          <a:uFillTx/>
                          <a:latin typeface="+mn-lt"/>
                          <a:ea typeface="+mn-ea"/>
                          <a:cs typeface="+mn-cs"/>
                        </a:rPr>
                        <a:t>
 🎉 Gear up for Lazada 7.7 Sale and enjoy up to 24% OFF on your favourite SCS products!🎉😱 
This is the time to stock up on all the SCS products you love! So do not miss this awesome sale and make the most of it.
Add to cart now and check out on 7.7! 👉 https://bit.ly/SCSMYLazada
Prices are valid on 7.7.2021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18377128"/>
                  </a:ext>
                </a:extLst>
              </a:tr>
            </a:tbl>
          </a:graphicData>
        </a:graphic>
      </p:graphicFrame>
      <p:sp>
        <p:nvSpPr>
          <p:cNvPr id="4" name="Text Placeholder 3">
            <a:extLst>
              <a:ext uri="{FF2B5EF4-FFF2-40B4-BE49-F238E27FC236}">
                <a16:creationId xmlns:a16="http://schemas.microsoft.com/office/drawing/2014/main" id="{E72D47D6-6199-45FF-A4B1-40D7A5893239}"/>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2875318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0B360-17C6-4D17-8602-95E65C69DC57}"/>
              </a:ext>
            </a:extLst>
          </p:cNvPr>
          <p:cNvSpPr>
            <a:spLocks noGrp="1"/>
          </p:cNvSpPr>
          <p:nvPr>
            <p:ph type="title"/>
          </p:nvPr>
        </p:nvSpPr>
        <p:spPr/>
        <p:txBody>
          <a:bodyPr/>
          <a:lstStyle/>
          <a:p>
            <a:r>
              <a:rPr lang="en-US"/>
              <a:t>Facebook FB - Own Posts Table w. Custom I-Rate (Insights) | SCS Dairy MY - 11 of 13</a:t>
            </a:r>
          </a:p>
        </p:txBody>
      </p:sp>
      <p:graphicFrame>
        <p:nvGraphicFramePr>
          <p:cNvPr id="5" name="Table Placeholder 4">
            <a:extLst>
              <a:ext uri="{FF2B5EF4-FFF2-40B4-BE49-F238E27FC236}">
                <a16:creationId xmlns:a16="http://schemas.microsoft.com/office/drawing/2014/main" id="{3D385B89-6E56-4300-83AB-F0BE95885549}"/>
              </a:ext>
            </a:extLst>
          </p:cNvPr>
          <p:cNvGraphicFramePr>
            <a:graphicFrameLocks noGrp="1"/>
          </p:cNvGraphicFramePr>
          <p:nvPr>
            <p:ph type="tbl" sz="quarter" idx="13"/>
            <p:extLst>
              <p:ext uri="{D42A27DB-BD31-4B8C-83A1-F6EECF244321}">
                <p14:modId xmlns:p14="http://schemas.microsoft.com/office/powerpoint/2010/main" val="297944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8060635"/>
                    </a:ext>
                  </a:extLst>
                </a:gridCol>
                <a:gridCol w="658368">
                  <a:extLst>
                    <a:ext uri="{9D8B030D-6E8A-4147-A177-3AD203B41FA5}">
                      <a16:colId xmlns:a16="http://schemas.microsoft.com/office/drawing/2014/main" val="3601148063"/>
                    </a:ext>
                  </a:extLst>
                </a:gridCol>
                <a:gridCol w="658368">
                  <a:extLst>
                    <a:ext uri="{9D8B030D-6E8A-4147-A177-3AD203B41FA5}">
                      <a16:colId xmlns:a16="http://schemas.microsoft.com/office/drawing/2014/main" val="4008902894"/>
                    </a:ext>
                  </a:extLst>
                </a:gridCol>
                <a:gridCol w="576072">
                  <a:extLst>
                    <a:ext uri="{9D8B030D-6E8A-4147-A177-3AD203B41FA5}">
                      <a16:colId xmlns:a16="http://schemas.microsoft.com/office/drawing/2014/main" val="2277433679"/>
                    </a:ext>
                  </a:extLst>
                </a:gridCol>
                <a:gridCol w="576072">
                  <a:extLst>
                    <a:ext uri="{9D8B030D-6E8A-4147-A177-3AD203B41FA5}">
                      <a16:colId xmlns:a16="http://schemas.microsoft.com/office/drawing/2014/main" val="3599664447"/>
                    </a:ext>
                  </a:extLst>
                </a:gridCol>
                <a:gridCol w="493776">
                  <a:extLst>
                    <a:ext uri="{9D8B030D-6E8A-4147-A177-3AD203B41FA5}">
                      <a16:colId xmlns:a16="http://schemas.microsoft.com/office/drawing/2014/main" val="1979149128"/>
                    </a:ext>
                  </a:extLst>
                </a:gridCol>
                <a:gridCol w="576072">
                  <a:extLst>
                    <a:ext uri="{9D8B030D-6E8A-4147-A177-3AD203B41FA5}">
                      <a16:colId xmlns:a16="http://schemas.microsoft.com/office/drawing/2014/main" val="1361874335"/>
                    </a:ext>
                  </a:extLst>
                </a:gridCol>
                <a:gridCol w="576072">
                  <a:extLst>
                    <a:ext uri="{9D8B030D-6E8A-4147-A177-3AD203B41FA5}">
                      <a16:colId xmlns:a16="http://schemas.microsoft.com/office/drawing/2014/main" val="4247439536"/>
                    </a:ext>
                  </a:extLst>
                </a:gridCol>
                <a:gridCol w="576072">
                  <a:extLst>
                    <a:ext uri="{9D8B030D-6E8A-4147-A177-3AD203B41FA5}">
                      <a16:colId xmlns:a16="http://schemas.microsoft.com/office/drawing/2014/main" val="713967470"/>
                    </a:ext>
                  </a:extLst>
                </a:gridCol>
                <a:gridCol w="576072">
                  <a:extLst>
                    <a:ext uri="{9D8B030D-6E8A-4147-A177-3AD203B41FA5}">
                      <a16:colId xmlns:a16="http://schemas.microsoft.com/office/drawing/2014/main" val="1782504619"/>
                    </a:ext>
                  </a:extLst>
                </a:gridCol>
                <a:gridCol w="576072">
                  <a:extLst>
                    <a:ext uri="{9D8B030D-6E8A-4147-A177-3AD203B41FA5}">
                      <a16:colId xmlns:a16="http://schemas.microsoft.com/office/drawing/2014/main" val="1390884948"/>
                    </a:ext>
                  </a:extLst>
                </a:gridCol>
                <a:gridCol w="329184">
                  <a:extLst>
                    <a:ext uri="{9D8B030D-6E8A-4147-A177-3AD203B41FA5}">
                      <a16:colId xmlns:a16="http://schemas.microsoft.com/office/drawing/2014/main" val="285135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319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- 2021-07-04 06:59:25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halal certified and perfect for consumption by anyone who wants to have halal butter in their pantry.
Click on the Shop Now button and get SCS Butter delivered to your doorstep!
#SCSButter #butter #goodness #premiumbutter
#halal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995040"/>
                  </a:ext>
                </a:extLst>
              </a:tr>
            </a:tbl>
          </a:graphicData>
        </a:graphic>
      </p:graphicFrame>
      <p:sp>
        <p:nvSpPr>
          <p:cNvPr id="4" name="Text Placeholder 3">
            <a:extLst>
              <a:ext uri="{FF2B5EF4-FFF2-40B4-BE49-F238E27FC236}">
                <a16:creationId xmlns:a16="http://schemas.microsoft.com/office/drawing/2014/main" id="{C574C443-F54E-44F7-8233-028EBA863EC8}"/>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4278550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2595-C786-43BB-954E-051BC73B92B9}"/>
              </a:ext>
            </a:extLst>
          </p:cNvPr>
          <p:cNvSpPr>
            <a:spLocks noGrp="1"/>
          </p:cNvSpPr>
          <p:nvPr>
            <p:ph type="title"/>
          </p:nvPr>
        </p:nvSpPr>
        <p:spPr/>
        <p:txBody>
          <a:bodyPr/>
          <a:lstStyle/>
          <a:p>
            <a:r>
              <a:rPr lang="en-US"/>
              <a:t>Facebook FB - Own Posts Table w. Custom I-Rate (Insights) | SCS Dairy MY - 12 of 13</a:t>
            </a:r>
          </a:p>
        </p:txBody>
      </p:sp>
      <p:graphicFrame>
        <p:nvGraphicFramePr>
          <p:cNvPr id="5" name="Table Placeholder 4">
            <a:extLst>
              <a:ext uri="{FF2B5EF4-FFF2-40B4-BE49-F238E27FC236}">
                <a16:creationId xmlns:a16="http://schemas.microsoft.com/office/drawing/2014/main" id="{DFC51EA9-41C1-4AC6-9CF6-24E7F6FF7757}"/>
              </a:ext>
            </a:extLst>
          </p:cNvPr>
          <p:cNvGraphicFramePr>
            <a:graphicFrameLocks noGrp="1"/>
          </p:cNvGraphicFramePr>
          <p:nvPr>
            <p:ph type="tbl" sz="quarter" idx="13"/>
            <p:extLst>
              <p:ext uri="{D42A27DB-BD31-4B8C-83A1-F6EECF244321}">
                <p14:modId xmlns:p14="http://schemas.microsoft.com/office/powerpoint/2010/main" val="338144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86292931"/>
                    </a:ext>
                  </a:extLst>
                </a:gridCol>
                <a:gridCol w="658368">
                  <a:extLst>
                    <a:ext uri="{9D8B030D-6E8A-4147-A177-3AD203B41FA5}">
                      <a16:colId xmlns:a16="http://schemas.microsoft.com/office/drawing/2014/main" val="3243274712"/>
                    </a:ext>
                  </a:extLst>
                </a:gridCol>
                <a:gridCol w="658368">
                  <a:extLst>
                    <a:ext uri="{9D8B030D-6E8A-4147-A177-3AD203B41FA5}">
                      <a16:colId xmlns:a16="http://schemas.microsoft.com/office/drawing/2014/main" val="2796648610"/>
                    </a:ext>
                  </a:extLst>
                </a:gridCol>
                <a:gridCol w="576072">
                  <a:extLst>
                    <a:ext uri="{9D8B030D-6E8A-4147-A177-3AD203B41FA5}">
                      <a16:colId xmlns:a16="http://schemas.microsoft.com/office/drawing/2014/main" val="1665582360"/>
                    </a:ext>
                  </a:extLst>
                </a:gridCol>
                <a:gridCol w="576072">
                  <a:extLst>
                    <a:ext uri="{9D8B030D-6E8A-4147-A177-3AD203B41FA5}">
                      <a16:colId xmlns:a16="http://schemas.microsoft.com/office/drawing/2014/main" val="370109456"/>
                    </a:ext>
                  </a:extLst>
                </a:gridCol>
                <a:gridCol w="493776">
                  <a:extLst>
                    <a:ext uri="{9D8B030D-6E8A-4147-A177-3AD203B41FA5}">
                      <a16:colId xmlns:a16="http://schemas.microsoft.com/office/drawing/2014/main" val="79020350"/>
                    </a:ext>
                  </a:extLst>
                </a:gridCol>
                <a:gridCol w="576072">
                  <a:extLst>
                    <a:ext uri="{9D8B030D-6E8A-4147-A177-3AD203B41FA5}">
                      <a16:colId xmlns:a16="http://schemas.microsoft.com/office/drawing/2014/main" val="3425314352"/>
                    </a:ext>
                  </a:extLst>
                </a:gridCol>
                <a:gridCol w="576072">
                  <a:extLst>
                    <a:ext uri="{9D8B030D-6E8A-4147-A177-3AD203B41FA5}">
                      <a16:colId xmlns:a16="http://schemas.microsoft.com/office/drawing/2014/main" val="1907987963"/>
                    </a:ext>
                  </a:extLst>
                </a:gridCol>
                <a:gridCol w="576072">
                  <a:extLst>
                    <a:ext uri="{9D8B030D-6E8A-4147-A177-3AD203B41FA5}">
                      <a16:colId xmlns:a16="http://schemas.microsoft.com/office/drawing/2014/main" val="2316149201"/>
                    </a:ext>
                  </a:extLst>
                </a:gridCol>
                <a:gridCol w="576072">
                  <a:extLst>
                    <a:ext uri="{9D8B030D-6E8A-4147-A177-3AD203B41FA5}">
                      <a16:colId xmlns:a16="http://schemas.microsoft.com/office/drawing/2014/main" val="2412197018"/>
                    </a:ext>
                  </a:extLst>
                </a:gridCol>
                <a:gridCol w="576072">
                  <a:extLst>
                    <a:ext uri="{9D8B030D-6E8A-4147-A177-3AD203B41FA5}">
                      <a16:colId xmlns:a16="http://schemas.microsoft.com/office/drawing/2014/main" val="2491394543"/>
                    </a:ext>
                  </a:extLst>
                </a:gridCol>
                <a:gridCol w="329184">
                  <a:extLst>
                    <a:ext uri="{9D8B030D-6E8A-4147-A177-3AD203B41FA5}">
                      <a16:colId xmlns:a16="http://schemas.microsoft.com/office/drawing/2014/main" val="288448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528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20:50:05</a:t>
                      </a:r>
                      <a:r>
                        <a:rPr kumimoji="0" lang="en-US" sz="1000" b="0" i="0" u="none" strike="noStrike" kern="1200" cap="none" spc="0" normalizeH="0" baseline="0" noProof="0">
                          <a:ln>
                            <a:noFill/>
                          </a:ln>
                          <a:solidFill>
                            <a:prstClr val="black"/>
                          </a:solidFill>
                          <a:effectLst/>
                          <a:uLnTx/>
                          <a:uFillTx/>
                          <a:latin typeface="+mn-lt"/>
                          <a:ea typeface="+mn-ea"/>
                          <a:cs typeface="+mn-cs"/>
                        </a:rPr>
                        <a:t>
 Hi everyone! Apologies, we are experiencing some technical difficulties at the moment and we are sorting this out as we speak. Do stay tuned and thank you for your patience!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254378"/>
                  </a:ext>
                </a:extLst>
              </a:tr>
            </a:tbl>
          </a:graphicData>
        </a:graphic>
      </p:graphicFrame>
      <p:sp>
        <p:nvSpPr>
          <p:cNvPr id="4" name="Text Placeholder 3">
            <a:extLst>
              <a:ext uri="{FF2B5EF4-FFF2-40B4-BE49-F238E27FC236}">
                <a16:creationId xmlns:a16="http://schemas.microsoft.com/office/drawing/2014/main" id="{75BAED9D-1BF3-4F29-8241-DDF1221571F2}"/>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3138498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C9137-3625-4CBD-A0B0-0E4E7A2AE85A}"/>
              </a:ext>
            </a:extLst>
          </p:cNvPr>
          <p:cNvSpPr>
            <a:spLocks noGrp="1"/>
          </p:cNvSpPr>
          <p:nvPr>
            <p:ph type="title"/>
          </p:nvPr>
        </p:nvSpPr>
        <p:spPr/>
        <p:txBody>
          <a:bodyPr/>
          <a:lstStyle/>
          <a:p>
            <a:r>
              <a:rPr lang="en-US"/>
              <a:t>Facebook FB - Own Posts Table w. Custom I-Rate (Insights) | SCS Dairy MY - 13 of 13</a:t>
            </a:r>
          </a:p>
        </p:txBody>
      </p:sp>
      <p:graphicFrame>
        <p:nvGraphicFramePr>
          <p:cNvPr id="5" name="Table Placeholder 4">
            <a:extLst>
              <a:ext uri="{FF2B5EF4-FFF2-40B4-BE49-F238E27FC236}">
                <a16:creationId xmlns:a16="http://schemas.microsoft.com/office/drawing/2014/main" id="{0DAC4068-6152-4781-9BB9-EC67C04E6489}"/>
              </a:ext>
            </a:extLst>
          </p:cNvPr>
          <p:cNvGraphicFramePr>
            <a:graphicFrameLocks noGrp="1"/>
          </p:cNvGraphicFramePr>
          <p:nvPr>
            <p:ph type="tbl" sz="quarter" idx="13"/>
            <p:extLst>
              <p:ext uri="{D42A27DB-BD31-4B8C-83A1-F6EECF244321}">
                <p14:modId xmlns:p14="http://schemas.microsoft.com/office/powerpoint/2010/main" val="367935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7499011"/>
                    </a:ext>
                  </a:extLst>
                </a:gridCol>
                <a:gridCol w="658368">
                  <a:extLst>
                    <a:ext uri="{9D8B030D-6E8A-4147-A177-3AD203B41FA5}">
                      <a16:colId xmlns:a16="http://schemas.microsoft.com/office/drawing/2014/main" val="3930003274"/>
                    </a:ext>
                  </a:extLst>
                </a:gridCol>
                <a:gridCol w="658368">
                  <a:extLst>
                    <a:ext uri="{9D8B030D-6E8A-4147-A177-3AD203B41FA5}">
                      <a16:colId xmlns:a16="http://schemas.microsoft.com/office/drawing/2014/main" val="2306952778"/>
                    </a:ext>
                  </a:extLst>
                </a:gridCol>
                <a:gridCol w="576072">
                  <a:extLst>
                    <a:ext uri="{9D8B030D-6E8A-4147-A177-3AD203B41FA5}">
                      <a16:colId xmlns:a16="http://schemas.microsoft.com/office/drawing/2014/main" val="2355580945"/>
                    </a:ext>
                  </a:extLst>
                </a:gridCol>
                <a:gridCol w="576072">
                  <a:extLst>
                    <a:ext uri="{9D8B030D-6E8A-4147-A177-3AD203B41FA5}">
                      <a16:colId xmlns:a16="http://schemas.microsoft.com/office/drawing/2014/main" val="218381125"/>
                    </a:ext>
                  </a:extLst>
                </a:gridCol>
                <a:gridCol w="493776">
                  <a:extLst>
                    <a:ext uri="{9D8B030D-6E8A-4147-A177-3AD203B41FA5}">
                      <a16:colId xmlns:a16="http://schemas.microsoft.com/office/drawing/2014/main" val="205200128"/>
                    </a:ext>
                  </a:extLst>
                </a:gridCol>
                <a:gridCol w="576072">
                  <a:extLst>
                    <a:ext uri="{9D8B030D-6E8A-4147-A177-3AD203B41FA5}">
                      <a16:colId xmlns:a16="http://schemas.microsoft.com/office/drawing/2014/main" val="2651483765"/>
                    </a:ext>
                  </a:extLst>
                </a:gridCol>
                <a:gridCol w="576072">
                  <a:extLst>
                    <a:ext uri="{9D8B030D-6E8A-4147-A177-3AD203B41FA5}">
                      <a16:colId xmlns:a16="http://schemas.microsoft.com/office/drawing/2014/main" val="2475751064"/>
                    </a:ext>
                  </a:extLst>
                </a:gridCol>
                <a:gridCol w="576072">
                  <a:extLst>
                    <a:ext uri="{9D8B030D-6E8A-4147-A177-3AD203B41FA5}">
                      <a16:colId xmlns:a16="http://schemas.microsoft.com/office/drawing/2014/main" val="3203274210"/>
                    </a:ext>
                  </a:extLst>
                </a:gridCol>
                <a:gridCol w="576072">
                  <a:extLst>
                    <a:ext uri="{9D8B030D-6E8A-4147-A177-3AD203B41FA5}">
                      <a16:colId xmlns:a16="http://schemas.microsoft.com/office/drawing/2014/main" val="441460985"/>
                    </a:ext>
                  </a:extLst>
                </a:gridCol>
                <a:gridCol w="576072">
                  <a:extLst>
                    <a:ext uri="{9D8B030D-6E8A-4147-A177-3AD203B41FA5}">
                      <a16:colId xmlns:a16="http://schemas.microsoft.com/office/drawing/2014/main" val="2258739057"/>
                    </a:ext>
                  </a:extLst>
                </a:gridCol>
                <a:gridCol w="329184">
                  <a:extLst>
                    <a:ext uri="{9D8B030D-6E8A-4147-A177-3AD203B41FA5}">
                      <a16:colId xmlns:a16="http://schemas.microsoft.com/office/drawing/2014/main" val="415890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345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16:32:00</a:t>
                      </a:r>
                      <a:r>
                        <a:rPr kumimoji="0" lang="en-US" sz="1000" b="0" i="0" u="none" strike="noStrike" kern="1200" cap="none" spc="0" normalizeH="0" baseline="0" noProof="0">
                          <a:ln>
                            <a:noFill/>
                          </a:ln>
                          <a:solidFill>
                            <a:prstClr val="black"/>
                          </a:solidFill>
                          <a:effectLst/>
                          <a:uLnTx/>
                          <a:uFillTx/>
                          <a:latin typeface="+mn-lt"/>
                          <a:ea typeface="+mn-ea"/>
                          <a:cs typeface="+mn-cs"/>
                        </a:rPr>
                        <a:t>
 We are super excited for Chef Siti Mastura's FREE LIVE Baking Tutorial happening tonight! Are you also excited and eagerly waiting like us? 
Remember to tune in to SCS Dairy MY Facebook page tonight at 8:30pm to watch this informative and exciting session!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18089601"/>
                  </a:ext>
                </a:extLst>
              </a:tr>
            </a:tbl>
          </a:graphicData>
        </a:graphic>
      </p:graphicFrame>
      <p:sp>
        <p:nvSpPr>
          <p:cNvPr id="4" name="Text Placeholder 3">
            <a:extLst>
              <a:ext uri="{FF2B5EF4-FFF2-40B4-BE49-F238E27FC236}">
                <a16:creationId xmlns:a16="http://schemas.microsoft.com/office/drawing/2014/main" id="{0F329CDE-DA2D-461E-8D4F-D3B8B0376C24}"/>
              </a:ext>
            </a:extLst>
          </p:cNvPr>
          <p:cNvSpPr>
            <a:spLocks noGrp="1"/>
          </p:cNvSpPr>
          <p:nvPr>
            <p:ph type="body" sz="quarter" idx="14"/>
          </p:nvPr>
        </p:nvSpPr>
        <p:spPr/>
        <p:txBody>
          <a:bodyPr/>
          <a:lstStyle/>
          <a:p>
            <a:r>
              <a:rPr lang="en-US"/>
              <a:t>07/01/2021 - 07/15/2021</a:t>
            </a:r>
          </a:p>
        </p:txBody>
      </p:sp>
    </p:spTree>
    <p:extLst>
      <p:ext uri="{BB962C8B-B14F-4D97-AF65-F5344CB8AC3E}">
        <p14:creationId xmlns:p14="http://schemas.microsoft.com/office/powerpoint/2010/main" val="186761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819</Words>
  <Application>Microsoft Office PowerPoint</Application>
  <PresentationFormat>On-screen Show (4:3)</PresentationFormat>
  <Paragraphs>338</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FB - Own Posts Table w. Custom I-Rate (Insights) | SCS Dairy MY - 1 of 13</vt:lpstr>
      <vt:lpstr>Facebook FB - Own Posts Table w. Custom I-Rate (Insights) | SCS Dairy MY - 2 of 13</vt:lpstr>
      <vt:lpstr>Facebook FB - Own Posts Table w. Custom I-Rate (Insights) | SCS Dairy MY - 3 of 13</vt:lpstr>
      <vt:lpstr>Facebook FB - Own Posts Table w. Custom I-Rate (Insights) | SCS Dairy MY - 4 of 13</vt:lpstr>
      <vt:lpstr>Facebook FB - Own Posts Table w. Custom I-Rate (Insights) | SCS Dairy MY - 5 of 13</vt:lpstr>
      <vt:lpstr>Facebook FB - Own Posts Table w. Custom I-Rate (Insights) | SCS Dairy MY - 6 of 13</vt:lpstr>
      <vt:lpstr>Facebook FB - Own Posts Table w. Custom I-Rate (Insights) | SCS Dairy MY - 7 of 13</vt:lpstr>
      <vt:lpstr>Facebook FB - Own Posts Table w. Custom I-Rate (Insights) | SCS Dairy MY - 8 of 13</vt:lpstr>
      <vt:lpstr>Facebook FB - Own Posts Table w. Custom I-Rate (Insights) | SCS Dairy MY - 9 of 13</vt:lpstr>
      <vt:lpstr>Facebook FB - Own Posts Table w. Custom I-Rate (Insights) | SCS Dairy MY - 10 of 13</vt:lpstr>
      <vt:lpstr>Facebook FB - Own Posts Table w. Custom I-Rate (Insights) | SCS Dairy MY - 11 of 13</vt:lpstr>
      <vt:lpstr>Facebook FB - Own Posts Table w. Custom I-Rate (Insights) | SCS Dairy MY - 12 of 13</vt:lpstr>
      <vt:lpstr>Facebook FB - Own Posts Table w. Custom I-Rate (Insights) | SCS Dairy MY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13</dc:title>
  <dc:creator>Frederik Peiniger</dc:creator>
  <cp:lastModifiedBy>Frederik Peiniger</cp:lastModifiedBy>
  <cp:revision>1</cp:revision>
  <dcterms:created xsi:type="dcterms:W3CDTF">2021-08-05T09:38:37Z</dcterms:created>
  <dcterms:modified xsi:type="dcterms:W3CDTF">2021-08-05T09:39:50Z</dcterms:modified>
</cp:coreProperties>
</file>