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4ECC6-A609-4F36-A49F-AF02E1217FCE}"/>
              </a:ext>
            </a:extLst>
          </p:cNvPr>
          <p:cNvSpPr>
            <a:spLocks noGrp="1"/>
          </p:cNvSpPr>
          <p:nvPr>
            <p:ph type="title"/>
          </p:nvPr>
        </p:nvSpPr>
        <p:spPr/>
        <p:txBody>
          <a:bodyPr/>
          <a:lstStyle/>
          <a:p>
            <a:r>
              <a:rPr lang="en-US"/>
              <a:t>Facebook FB - Own Posts Table w. Custom I-Rate (Insights) | Buttercup Malaysia - 1 of 24</a:t>
            </a:r>
          </a:p>
        </p:txBody>
      </p:sp>
      <p:graphicFrame>
        <p:nvGraphicFramePr>
          <p:cNvPr id="5" name="Table Placeholder 4">
            <a:extLst>
              <a:ext uri="{FF2B5EF4-FFF2-40B4-BE49-F238E27FC236}">
                <a16:creationId xmlns:a16="http://schemas.microsoft.com/office/drawing/2014/main" id="{42A37C04-264E-4962-B07F-F030C426B2E4}"/>
              </a:ext>
            </a:extLst>
          </p:cNvPr>
          <p:cNvGraphicFramePr>
            <a:graphicFrameLocks noGrp="1"/>
          </p:cNvGraphicFramePr>
          <p:nvPr>
            <p:ph type="tbl" sz="quarter" idx="13"/>
            <p:extLst>
              <p:ext uri="{D42A27DB-BD31-4B8C-83A1-F6EECF244321}">
                <p14:modId xmlns:p14="http://schemas.microsoft.com/office/powerpoint/2010/main" val="823414337"/>
              </p:ext>
            </p:extLst>
          </p:nvPr>
        </p:nvGraphicFramePr>
        <p:xfrm>
          <a:off x="457200" y="1731963"/>
          <a:ext cx="7735824" cy="41452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5548529"/>
                    </a:ext>
                  </a:extLst>
                </a:gridCol>
                <a:gridCol w="658368">
                  <a:extLst>
                    <a:ext uri="{9D8B030D-6E8A-4147-A177-3AD203B41FA5}">
                      <a16:colId xmlns:a16="http://schemas.microsoft.com/office/drawing/2014/main" val="1838053648"/>
                    </a:ext>
                  </a:extLst>
                </a:gridCol>
                <a:gridCol w="658368">
                  <a:extLst>
                    <a:ext uri="{9D8B030D-6E8A-4147-A177-3AD203B41FA5}">
                      <a16:colId xmlns:a16="http://schemas.microsoft.com/office/drawing/2014/main" val="2712455059"/>
                    </a:ext>
                  </a:extLst>
                </a:gridCol>
                <a:gridCol w="576072">
                  <a:extLst>
                    <a:ext uri="{9D8B030D-6E8A-4147-A177-3AD203B41FA5}">
                      <a16:colId xmlns:a16="http://schemas.microsoft.com/office/drawing/2014/main" val="2488818338"/>
                    </a:ext>
                  </a:extLst>
                </a:gridCol>
                <a:gridCol w="576072">
                  <a:extLst>
                    <a:ext uri="{9D8B030D-6E8A-4147-A177-3AD203B41FA5}">
                      <a16:colId xmlns:a16="http://schemas.microsoft.com/office/drawing/2014/main" val="419870399"/>
                    </a:ext>
                  </a:extLst>
                </a:gridCol>
                <a:gridCol w="493776">
                  <a:extLst>
                    <a:ext uri="{9D8B030D-6E8A-4147-A177-3AD203B41FA5}">
                      <a16:colId xmlns:a16="http://schemas.microsoft.com/office/drawing/2014/main" val="2428128223"/>
                    </a:ext>
                  </a:extLst>
                </a:gridCol>
                <a:gridCol w="576072">
                  <a:extLst>
                    <a:ext uri="{9D8B030D-6E8A-4147-A177-3AD203B41FA5}">
                      <a16:colId xmlns:a16="http://schemas.microsoft.com/office/drawing/2014/main" val="1710474641"/>
                    </a:ext>
                  </a:extLst>
                </a:gridCol>
                <a:gridCol w="576072">
                  <a:extLst>
                    <a:ext uri="{9D8B030D-6E8A-4147-A177-3AD203B41FA5}">
                      <a16:colId xmlns:a16="http://schemas.microsoft.com/office/drawing/2014/main" val="1492563663"/>
                    </a:ext>
                  </a:extLst>
                </a:gridCol>
                <a:gridCol w="576072">
                  <a:extLst>
                    <a:ext uri="{9D8B030D-6E8A-4147-A177-3AD203B41FA5}">
                      <a16:colId xmlns:a16="http://schemas.microsoft.com/office/drawing/2014/main" val="1775743519"/>
                    </a:ext>
                  </a:extLst>
                </a:gridCol>
                <a:gridCol w="576072">
                  <a:extLst>
                    <a:ext uri="{9D8B030D-6E8A-4147-A177-3AD203B41FA5}">
                      <a16:colId xmlns:a16="http://schemas.microsoft.com/office/drawing/2014/main" val="3630102102"/>
                    </a:ext>
                  </a:extLst>
                </a:gridCol>
                <a:gridCol w="576072">
                  <a:extLst>
                    <a:ext uri="{9D8B030D-6E8A-4147-A177-3AD203B41FA5}">
                      <a16:colId xmlns:a16="http://schemas.microsoft.com/office/drawing/2014/main" val="3159174422"/>
                    </a:ext>
                  </a:extLst>
                </a:gridCol>
                <a:gridCol w="329184">
                  <a:extLst>
                    <a:ext uri="{9D8B030D-6E8A-4147-A177-3AD203B41FA5}">
                      <a16:colId xmlns:a16="http://schemas.microsoft.com/office/drawing/2014/main" val="186675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768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7647782"/>
                  </a:ext>
                </a:extLst>
              </a:tr>
            </a:tbl>
          </a:graphicData>
        </a:graphic>
      </p:graphicFrame>
      <p:sp>
        <p:nvSpPr>
          <p:cNvPr id="4" name="Text Placeholder 3">
            <a:extLst>
              <a:ext uri="{FF2B5EF4-FFF2-40B4-BE49-F238E27FC236}">
                <a16:creationId xmlns:a16="http://schemas.microsoft.com/office/drawing/2014/main" id="{66B9118A-BED6-4A25-9885-473165BCAFA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48668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551E-C781-4A40-83CC-93B0FE7EBC02}"/>
              </a:ext>
            </a:extLst>
          </p:cNvPr>
          <p:cNvSpPr>
            <a:spLocks noGrp="1"/>
          </p:cNvSpPr>
          <p:nvPr>
            <p:ph type="title"/>
          </p:nvPr>
        </p:nvSpPr>
        <p:spPr/>
        <p:txBody>
          <a:bodyPr/>
          <a:lstStyle/>
          <a:p>
            <a:r>
              <a:rPr lang="en-US"/>
              <a:t>Facebook FB - Own Posts Table w. Custom I-Rate (Insights) | Buttercup Malaysia - 2 of 24</a:t>
            </a:r>
          </a:p>
        </p:txBody>
      </p:sp>
      <p:graphicFrame>
        <p:nvGraphicFramePr>
          <p:cNvPr id="5" name="Table Placeholder 4">
            <a:extLst>
              <a:ext uri="{FF2B5EF4-FFF2-40B4-BE49-F238E27FC236}">
                <a16:creationId xmlns:a16="http://schemas.microsoft.com/office/drawing/2014/main" id="{F22FB038-709F-4D16-B274-89711BD5B9EA}"/>
              </a:ext>
            </a:extLst>
          </p:cNvPr>
          <p:cNvGraphicFramePr>
            <a:graphicFrameLocks noGrp="1"/>
          </p:cNvGraphicFramePr>
          <p:nvPr>
            <p:ph type="tbl" sz="quarter" idx="13"/>
            <p:extLst>
              <p:ext uri="{D42A27DB-BD31-4B8C-83A1-F6EECF244321}">
                <p14:modId xmlns:p14="http://schemas.microsoft.com/office/powerpoint/2010/main" val="16498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8984083"/>
                    </a:ext>
                  </a:extLst>
                </a:gridCol>
                <a:gridCol w="658368">
                  <a:extLst>
                    <a:ext uri="{9D8B030D-6E8A-4147-A177-3AD203B41FA5}">
                      <a16:colId xmlns:a16="http://schemas.microsoft.com/office/drawing/2014/main" val="3757087685"/>
                    </a:ext>
                  </a:extLst>
                </a:gridCol>
                <a:gridCol w="658368">
                  <a:extLst>
                    <a:ext uri="{9D8B030D-6E8A-4147-A177-3AD203B41FA5}">
                      <a16:colId xmlns:a16="http://schemas.microsoft.com/office/drawing/2014/main" val="1993747033"/>
                    </a:ext>
                  </a:extLst>
                </a:gridCol>
                <a:gridCol w="576072">
                  <a:extLst>
                    <a:ext uri="{9D8B030D-6E8A-4147-A177-3AD203B41FA5}">
                      <a16:colId xmlns:a16="http://schemas.microsoft.com/office/drawing/2014/main" val="4216400487"/>
                    </a:ext>
                  </a:extLst>
                </a:gridCol>
                <a:gridCol w="576072">
                  <a:extLst>
                    <a:ext uri="{9D8B030D-6E8A-4147-A177-3AD203B41FA5}">
                      <a16:colId xmlns:a16="http://schemas.microsoft.com/office/drawing/2014/main" val="616339294"/>
                    </a:ext>
                  </a:extLst>
                </a:gridCol>
                <a:gridCol w="493776">
                  <a:extLst>
                    <a:ext uri="{9D8B030D-6E8A-4147-A177-3AD203B41FA5}">
                      <a16:colId xmlns:a16="http://schemas.microsoft.com/office/drawing/2014/main" val="2145811221"/>
                    </a:ext>
                  </a:extLst>
                </a:gridCol>
                <a:gridCol w="576072">
                  <a:extLst>
                    <a:ext uri="{9D8B030D-6E8A-4147-A177-3AD203B41FA5}">
                      <a16:colId xmlns:a16="http://schemas.microsoft.com/office/drawing/2014/main" val="2205179492"/>
                    </a:ext>
                  </a:extLst>
                </a:gridCol>
                <a:gridCol w="576072">
                  <a:extLst>
                    <a:ext uri="{9D8B030D-6E8A-4147-A177-3AD203B41FA5}">
                      <a16:colId xmlns:a16="http://schemas.microsoft.com/office/drawing/2014/main" val="1625867855"/>
                    </a:ext>
                  </a:extLst>
                </a:gridCol>
                <a:gridCol w="576072">
                  <a:extLst>
                    <a:ext uri="{9D8B030D-6E8A-4147-A177-3AD203B41FA5}">
                      <a16:colId xmlns:a16="http://schemas.microsoft.com/office/drawing/2014/main" val="3775426111"/>
                    </a:ext>
                  </a:extLst>
                </a:gridCol>
                <a:gridCol w="576072">
                  <a:extLst>
                    <a:ext uri="{9D8B030D-6E8A-4147-A177-3AD203B41FA5}">
                      <a16:colId xmlns:a16="http://schemas.microsoft.com/office/drawing/2014/main" val="1488119231"/>
                    </a:ext>
                  </a:extLst>
                </a:gridCol>
                <a:gridCol w="576072">
                  <a:extLst>
                    <a:ext uri="{9D8B030D-6E8A-4147-A177-3AD203B41FA5}">
                      <a16:colId xmlns:a16="http://schemas.microsoft.com/office/drawing/2014/main" val="1626848104"/>
                    </a:ext>
                  </a:extLst>
                </a:gridCol>
                <a:gridCol w="329184">
                  <a:extLst>
                    <a:ext uri="{9D8B030D-6E8A-4147-A177-3AD203B41FA5}">
                      <a16:colId xmlns:a16="http://schemas.microsoft.com/office/drawing/2014/main" val="167548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045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36284238"/>
                  </a:ext>
                </a:extLst>
              </a:tr>
            </a:tbl>
          </a:graphicData>
        </a:graphic>
      </p:graphicFrame>
      <p:sp>
        <p:nvSpPr>
          <p:cNvPr id="4" name="Text Placeholder 3">
            <a:extLst>
              <a:ext uri="{FF2B5EF4-FFF2-40B4-BE49-F238E27FC236}">
                <a16:creationId xmlns:a16="http://schemas.microsoft.com/office/drawing/2014/main" id="{C92F37B0-E708-45A8-89FD-CF6AD33AA14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67854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853D-5D59-498A-BB6F-12226524B952}"/>
              </a:ext>
            </a:extLst>
          </p:cNvPr>
          <p:cNvSpPr>
            <a:spLocks noGrp="1"/>
          </p:cNvSpPr>
          <p:nvPr>
            <p:ph type="title"/>
          </p:nvPr>
        </p:nvSpPr>
        <p:spPr/>
        <p:txBody>
          <a:bodyPr/>
          <a:lstStyle/>
          <a:p>
            <a:r>
              <a:rPr lang="en-US"/>
              <a:t>Facebook FB - Own Posts Table w. Custom I-Rate (Insights) | Buttercup Malaysia - 3 of 24</a:t>
            </a:r>
          </a:p>
        </p:txBody>
      </p:sp>
      <p:graphicFrame>
        <p:nvGraphicFramePr>
          <p:cNvPr id="5" name="Table Placeholder 4">
            <a:extLst>
              <a:ext uri="{FF2B5EF4-FFF2-40B4-BE49-F238E27FC236}">
                <a16:creationId xmlns:a16="http://schemas.microsoft.com/office/drawing/2014/main" id="{52D77E4C-E553-4E0B-B28B-FFF97E71687D}"/>
              </a:ext>
            </a:extLst>
          </p:cNvPr>
          <p:cNvGraphicFramePr>
            <a:graphicFrameLocks noGrp="1"/>
          </p:cNvGraphicFramePr>
          <p:nvPr>
            <p:ph type="tbl" sz="quarter" idx="13"/>
            <p:extLst>
              <p:ext uri="{D42A27DB-BD31-4B8C-83A1-F6EECF244321}">
                <p14:modId xmlns:p14="http://schemas.microsoft.com/office/powerpoint/2010/main" val="355188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99828658"/>
                    </a:ext>
                  </a:extLst>
                </a:gridCol>
                <a:gridCol w="658368">
                  <a:extLst>
                    <a:ext uri="{9D8B030D-6E8A-4147-A177-3AD203B41FA5}">
                      <a16:colId xmlns:a16="http://schemas.microsoft.com/office/drawing/2014/main" val="2767649555"/>
                    </a:ext>
                  </a:extLst>
                </a:gridCol>
                <a:gridCol w="658368">
                  <a:extLst>
                    <a:ext uri="{9D8B030D-6E8A-4147-A177-3AD203B41FA5}">
                      <a16:colId xmlns:a16="http://schemas.microsoft.com/office/drawing/2014/main" val="1857137815"/>
                    </a:ext>
                  </a:extLst>
                </a:gridCol>
                <a:gridCol w="576072">
                  <a:extLst>
                    <a:ext uri="{9D8B030D-6E8A-4147-A177-3AD203B41FA5}">
                      <a16:colId xmlns:a16="http://schemas.microsoft.com/office/drawing/2014/main" val="2037295654"/>
                    </a:ext>
                  </a:extLst>
                </a:gridCol>
                <a:gridCol w="576072">
                  <a:extLst>
                    <a:ext uri="{9D8B030D-6E8A-4147-A177-3AD203B41FA5}">
                      <a16:colId xmlns:a16="http://schemas.microsoft.com/office/drawing/2014/main" val="3773629595"/>
                    </a:ext>
                  </a:extLst>
                </a:gridCol>
                <a:gridCol w="493776">
                  <a:extLst>
                    <a:ext uri="{9D8B030D-6E8A-4147-A177-3AD203B41FA5}">
                      <a16:colId xmlns:a16="http://schemas.microsoft.com/office/drawing/2014/main" val="618376978"/>
                    </a:ext>
                  </a:extLst>
                </a:gridCol>
                <a:gridCol w="576072">
                  <a:extLst>
                    <a:ext uri="{9D8B030D-6E8A-4147-A177-3AD203B41FA5}">
                      <a16:colId xmlns:a16="http://schemas.microsoft.com/office/drawing/2014/main" val="826481125"/>
                    </a:ext>
                  </a:extLst>
                </a:gridCol>
                <a:gridCol w="576072">
                  <a:extLst>
                    <a:ext uri="{9D8B030D-6E8A-4147-A177-3AD203B41FA5}">
                      <a16:colId xmlns:a16="http://schemas.microsoft.com/office/drawing/2014/main" val="3689344825"/>
                    </a:ext>
                  </a:extLst>
                </a:gridCol>
                <a:gridCol w="576072">
                  <a:extLst>
                    <a:ext uri="{9D8B030D-6E8A-4147-A177-3AD203B41FA5}">
                      <a16:colId xmlns:a16="http://schemas.microsoft.com/office/drawing/2014/main" val="4188010597"/>
                    </a:ext>
                  </a:extLst>
                </a:gridCol>
                <a:gridCol w="576072">
                  <a:extLst>
                    <a:ext uri="{9D8B030D-6E8A-4147-A177-3AD203B41FA5}">
                      <a16:colId xmlns:a16="http://schemas.microsoft.com/office/drawing/2014/main" val="3562760931"/>
                    </a:ext>
                  </a:extLst>
                </a:gridCol>
                <a:gridCol w="576072">
                  <a:extLst>
                    <a:ext uri="{9D8B030D-6E8A-4147-A177-3AD203B41FA5}">
                      <a16:colId xmlns:a16="http://schemas.microsoft.com/office/drawing/2014/main" val="3748635629"/>
                    </a:ext>
                  </a:extLst>
                </a:gridCol>
                <a:gridCol w="329184">
                  <a:extLst>
                    <a:ext uri="{9D8B030D-6E8A-4147-A177-3AD203B41FA5}">
                      <a16:colId xmlns:a16="http://schemas.microsoft.com/office/drawing/2014/main" val="243733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347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0443423"/>
                  </a:ext>
                </a:extLst>
              </a:tr>
            </a:tbl>
          </a:graphicData>
        </a:graphic>
      </p:graphicFrame>
      <p:sp>
        <p:nvSpPr>
          <p:cNvPr id="4" name="Text Placeholder 3">
            <a:extLst>
              <a:ext uri="{FF2B5EF4-FFF2-40B4-BE49-F238E27FC236}">
                <a16:creationId xmlns:a16="http://schemas.microsoft.com/office/drawing/2014/main" id="{6558E115-BACC-43BD-BEBA-EDE661C7784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74491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DF7C9-EEA3-45B1-B984-EAD15BAC7071}"/>
              </a:ext>
            </a:extLst>
          </p:cNvPr>
          <p:cNvSpPr>
            <a:spLocks noGrp="1"/>
          </p:cNvSpPr>
          <p:nvPr>
            <p:ph type="title"/>
          </p:nvPr>
        </p:nvSpPr>
        <p:spPr/>
        <p:txBody>
          <a:bodyPr/>
          <a:lstStyle/>
          <a:p>
            <a:r>
              <a:rPr lang="en-US"/>
              <a:t>Facebook FB - Own Posts Table w. Custom I-Rate (Insights) | Buttercup Malaysia - 4 of 24</a:t>
            </a:r>
          </a:p>
        </p:txBody>
      </p:sp>
      <p:graphicFrame>
        <p:nvGraphicFramePr>
          <p:cNvPr id="5" name="Table Placeholder 4">
            <a:extLst>
              <a:ext uri="{FF2B5EF4-FFF2-40B4-BE49-F238E27FC236}">
                <a16:creationId xmlns:a16="http://schemas.microsoft.com/office/drawing/2014/main" id="{E52937BD-7215-4D5F-B034-F3F7656A5BC9}"/>
              </a:ext>
            </a:extLst>
          </p:cNvPr>
          <p:cNvGraphicFramePr>
            <a:graphicFrameLocks noGrp="1"/>
          </p:cNvGraphicFramePr>
          <p:nvPr>
            <p:ph type="tbl" sz="quarter" idx="13"/>
            <p:extLst>
              <p:ext uri="{D42A27DB-BD31-4B8C-83A1-F6EECF244321}">
                <p14:modId xmlns:p14="http://schemas.microsoft.com/office/powerpoint/2010/main" val="354665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90288777"/>
                    </a:ext>
                  </a:extLst>
                </a:gridCol>
                <a:gridCol w="658368">
                  <a:extLst>
                    <a:ext uri="{9D8B030D-6E8A-4147-A177-3AD203B41FA5}">
                      <a16:colId xmlns:a16="http://schemas.microsoft.com/office/drawing/2014/main" val="2316836842"/>
                    </a:ext>
                  </a:extLst>
                </a:gridCol>
                <a:gridCol w="658368">
                  <a:extLst>
                    <a:ext uri="{9D8B030D-6E8A-4147-A177-3AD203B41FA5}">
                      <a16:colId xmlns:a16="http://schemas.microsoft.com/office/drawing/2014/main" val="260323255"/>
                    </a:ext>
                  </a:extLst>
                </a:gridCol>
                <a:gridCol w="576072">
                  <a:extLst>
                    <a:ext uri="{9D8B030D-6E8A-4147-A177-3AD203B41FA5}">
                      <a16:colId xmlns:a16="http://schemas.microsoft.com/office/drawing/2014/main" val="501173284"/>
                    </a:ext>
                  </a:extLst>
                </a:gridCol>
                <a:gridCol w="576072">
                  <a:extLst>
                    <a:ext uri="{9D8B030D-6E8A-4147-A177-3AD203B41FA5}">
                      <a16:colId xmlns:a16="http://schemas.microsoft.com/office/drawing/2014/main" val="2843977293"/>
                    </a:ext>
                  </a:extLst>
                </a:gridCol>
                <a:gridCol w="493776">
                  <a:extLst>
                    <a:ext uri="{9D8B030D-6E8A-4147-A177-3AD203B41FA5}">
                      <a16:colId xmlns:a16="http://schemas.microsoft.com/office/drawing/2014/main" val="2781679097"/>
                    </a:ext>
                  </a:extLst>
                </a:gridCol>
                <a:gridCol w="576072">
                  <a:extLst>
                    <a:ext uri="{9D8B030D-6E8A-4147-A177-3AD203B41FA5}">
                      <a16:colId xmlns:a16="http://schemas.microsoft.com/office/drawing/2014/main" val="3994012543"/>
                    </a:ext>
                  </a:extLst>
                </a:gridCol>
                <a:gridCol w="576072">
                  <a:extLst>
                    <a:ext uri="{9D8B030D-6E8A-4147-A177-3AD203B41FA5}">
                      <a16:colId xmlns:a16="http://schemas.microsoft.com/office/drawing/2014/main" val="4144071666"/>
                    </a:ext>
                  </a:extLst>
                </a:gridCol>
                <a:gridCol w="576072">
                  <a:extLst>
                    <a:ext uri="{9D8B030D-6E8A-4147-A177-3AD203B41FA5}">
                      <a16:colId xmlns:a16="http://schemas.microsoft.com/office/drawing/2014/main" val="1089992578"/>
                    </a:ext>
                  </a:extLst>
                </a:gridCol>
                <a:gridCol w="576072">
                  <a:extLst>
                    <a:ext uri="{9D8B030D-6E8A-4147-A177-3AD203B41FA5}">
                      <a16:colId xmlns:a16="http://schemas.microsoft.com/office/drawing/2014/main" val="165398368"/>
                    </a:ext>
                  </a:extLst>
                </a:gridCol>
                <a:gridCol w="576072">
                  <a:extLst>
                    <a:ext uri="{9D8B030D-6E8A-4147-A177-3AD203B41FA5}">
                      <a16:colId xmlns:a16="http://schemas.microsoft.com/office/drawing/2014/main" val="1694927258"/>
                    </a:ext>
                  </a:extLst>
                </a:gridCol>
                <a:gridCol w="329184">
                  <a:extLst>
                    <a:ext uri="{9D8B030D-6E8A-4147-A177-3AD203B41FA5}">
                      <a16:colId xmlns:a16="http://schemas.microsoft.com/office/drawing/2014/main" val="2278582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09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95782965"/>
                  </a:ext>
                </a:extLst>
              </a:tr>
            </a:tbl>
          </a:graphicData>
        </a:graphic>
      </p:graphicFrame>
      <p:sp>
        <p:nvSpPr>
          <p:cNvPr id="4" name="Text Placeholder 3">
            <a:extLst>
              <a:ext uri="{FF2B5EF4-FFF2-40B4-BE49-F238E27FC236}">
                <a16:creationId xmlns:a16="http://schemas.microsoft.com/office/drawing/2014/main" id="{84DD67C2-0919-4782-B2AE-4FDECE6723D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64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D95C0-2ABC-41F8-89FB-1A0D8C093EF2}"/>
              </a:ext>
            </a:extLst>
          </p:cNvPr>
          <p:cNvSpPr>
            <a:spLocks noGrp="1"/>
          </p:cNvSpPr>
          <p:nvPr>
            <p:ph type="title"/>
          </p:nvPr>
        </p:nvSpPr>
        <p:spPr/>
        <p:txBody>
          <a:bodyPr/>
          <a:lstStyle/>
          <a:p>
            <a:r>
              <a:rPr lang="en-US"/>
              <a:t>Facebook FB - Own Posts Table w. Custom I-Rate (Insights) | Buttercup Malaysia - 5 of 24</a:t>
            </a:r>
          </a:p>
        </p:txBody>
      </p:sp>
      <p:graphicFrame>
        <p:nvGraphicFramePr>
          <p:cNvPr id="5" name="Table Placeholder 4">
            <a:extLst>
              <a:ext uri="{FF2B5EF4-FFF2-40B4-BE49-F238E27FC236}">
                <a16:creationId xmlns:a16="http://schemas.microsoft.com/office/drawing/2014/main" id="{192872C3-D411-43C1-B4C4-BAEE374C932A}"/>
              </a:ext>
            </a:extLst>
          </p:cNvPr>
          <p:cNvGraphicFramePr>
            <a:graphicFrameLocks noGrp="1"/>
          </p:cNvGraphicFramePr>
          <p:nvPr>
            <p:ph type="tbl" sz="quarter" idx="13"/>
            <p:extLst>
              <p:ext uri="{D42A27DB-BD31-4B8C-83A1-F6EECF244321}">
                <p14:modId xmlns:p14="http://schemas.microsoft.com/office/powerpoint/2010/main" val="3240407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28252697"/>
                    </a:ext>
                  </a:extLst>
                </a:gridCol>
                <a:gridCol w="658368">
                  <a:extLst>
                    <a:ext uri="{9D8B030D-6E8A-4147-A177-3AD203B41FA5}">
                      <a16:colId xmlns:a16="http://schemas.microsoft.com/office/drawing/2014/main" val="3656378017"/>
                    </a:ext>
                  </a:extLst>
                </a:gridCol>
                <a:gridCol w="658368">
                  <a:extLst>
                    <a:ext uri="{9D8B030D-6E8A-4147-A177-3AD203B41FA5}">
                      <a16:colId xmlns:a16="http://schemas.microsoft.com/office/drawing/2014/main" val="2771517064"/>
                    </a:ext>
                  </a:extLst>
                </a:gridCol>
                <a:gridCol w="576072">
                  <a:extLst>
                    <a:ext uri="{9D8B030D-6E8A-4147-A177-3AD203B41FA5}">
                      <a16:colId xmlns:a16="http://schemas.microsoft.com/office/drawing/2014/main" val="3805224616"/>
                    </a:ext>
                  </a:extLst>
                </a:gridCol>
                <a:gridCol w="576072">
                  <a:extLst>
                    <a:ext uri="{9D8B030D-6E8A-4147-A177-3AD203B41FA5}">
                      <a16:colId xmlns:a16="http://schemas.microsoft.com/office/drawing/2014/main" val="1450389506"/>
                    </a:ext>
                  </a:extLst>
                </a:gridCol>
                <a:gridCol w="493776">
                  <a:extLst>
                    <a:ext uri="{9D8B030D-6E8A-4147-A177-3AD203B41FA5}">
                      <a16:colId xmlns:a16="http://schemas.microsoft.com/office/drawing/2014/main" val="3405779326"/>
                    </a:ext>
                  </a:extLst>
                </a:gridCol>
                <a:gridCol w="576072">
                  <a:extLst>
                    <a:ext uri="{9D8B030D-6E8A-4147-A177-3AD203B41FA5}">
                      <a16:colId xmlns:a16="http://schemas.microsoft.com/office/drawing/2014/main" val="3459015806"/>
                    </a:ext>
                  </a:extLst>
                </a:gridCol>
                <a:gridCol w="576072">
                  <a:extLst>
                    <a:ext uri="{9D8B030D-6E8A-4147-A177-3AD203B41FA5}">
                      <a16:colId xmlns:a16="http://schemas.microsoft.com/office/drawing/2014/main" val="1246620421"/>
                    </a:ext>
                  </a:extLst>
                </a:gridCol>
                <a:gridCol w="576072">
                  <a:extLst>
                    <a:ext uri="{9D8B030D-6E8A-4147-A177-3AD203B41FA5}">
                      <a16:colId xmlns:a16="http://schemas.microsoft.com/office/drawing/2014/main" val="1431446335"/>
                    </a:ext>
                  </a:extLst>
                </a:gridCol>
                <a:gridCol w="576072">
                  <a:extLst>
                    <a:ext uri="{9D8B030D-6E8A-4147-A177-3AD203B41FA5}">
                      <a16:colId xmlns:a16="http://schemas.microsoft.com/office/drawing/2014/main" val="3603526750"/>
                    </a:ext>
                  </a:extLst>
                </a:gridCol>
                <a:gridCol w="576072">
                  <a:extLst>
                    <a:ext uri="{9D8B030D-6E8A-4147-A177-3AD203B41FA5}">
                      <a16:colId xmlns:a16="http://schemas.microsoft.com/office/drawing/2014/main" val="1878524530"/>
                    </a:ext>
                  </a:extLst>
                </a:gridCol>
                <a:gridCol w="329184">
                  <a:extLst>
                    <a:ext uri="{9D8B030D-6E8A-4147-A177-3AD203B41FA5}">
                      <a16:colId xmlns:a16="http://schemas.microsoft.com/office/drawing/2014/main" val="3808281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53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6283238"/>
                  </a:ext>
                </a:extLst>
              </a:tr>
            </a:tbl>
          </a:graphicData>
        </a:graphic>
      </p:graphicFrame>
      <p:sp>
        <p:nvSpPr>
          <p:cNvPr id="4" name="Text Placeholder 3">
            <a:extLst>
              <a:ext uri="{FF2B5EF4-FFF2-40B4-BE49-F238E27FC236}">
                <a16:creationId xmlns:a16="http://schemas.microsoft.com/office/drawing/2014/main" id="{D9EDF0DB-B7D7-46B2-BBB2-AF71EB949DD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9367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CED5-B8DC-40C0-AFE8-C6E75E28CF57}"/>
              </a:ext>
            </a:extLst>
          </p:cNvPr>
          <p:cNvSpPr>
            <a:spLocks noGrp="1"/>
          </p:cNvSpPr>
          <p:nvPr>
            <p:ph type="title"/>
          </p:nvPr>
        </p:nvSpPr>
        <p:spPr/>
        <p:txBody>
          <a:bodyPr/>
          <a:lstStyle/>
          <a:p>
            <a:r>
              <a:rPr lang="en-US"/>
              <a:t>Facebook FB - Own Posts Table w. Custom I-Rate (Insights) | Buttercup Malaysia - 6 of 24</a:t>
            </a:r>
          </a:p>
        </p:txBody>
      </p:sp>
      <p:graphicFrame>
        <p:nvGraphicFramePr>
          <p:cNvPr id="5" name="Table Placeholder 4">
            <a:extLst>
              <a:ext uri="{FF2B5EF4-FFF2-40B4-BE49-F238E27FC236}">
                <a16:creationId xmlns:a16="http://schemas.microsoft.com/office/drawing/2014/main" id="{2939F413-677F-4F4C-8F8D-D80A12B0C427}"/>
              </a:ext>
            </a:extLst>
          </p:cNvPr>
          <p:cNvGraphicFramePr>
            <a:graphicFrameLocks noGrp="1"/>
          </p:cNvGraphicFramePr>
          <p:nvPr>
            <p:ph type="tbl" sz="quarter" idx="13"/>
            <p:extLst>
              <p:ext uri="{D42A27DB-BD31-4B8C-83A1-F6EECF244321}">
                <p14:modId xmlns:p14="http://schemas.microsoft.com/office/powerpoint/2010/main" val="119602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0548370"/>
                    </a:ext>
                  </a:extLst>
                </a:gridCol>
                <a:gridCol w="658368">
                  <a:extLst>
                    <a:ext uri="{9D8B030D-6E8A-4147-A177-3AD203B41FA5}">
                      <a16:colId xmlns:a16="http://schemas.microsoft.com/office/drawing/2014/main" val="801497976"/>
                    </a:ext>
                  </a:extLst>
                </a:gridCol>
                <a:gridCol w="658368">
                  <a:extLst>
                    <a:ext uri="{9D8B030D-6E8A-4147-A177-3AD203B41FA5}">
                      <a16:colId xmlns:a16="http://schemas.microsoft.com/office/drawing/2014/main" val="1820547232"/>
                    </a:ext>
                  </a:extLst>
                </a:gridCol>
                <a:gridCol w="576072">
                  <a:extLst>
                    <a:ext uri="{9D8B030D-6E8A-4147-A177-3AD203B41FA5}">
                      <a16:colId xmlns:a16="http://schemas.microsoft.com/office/drawing/2014/main" val="2007107108"/>
                    </a:ext>
                  </a:extLst>
                </a:gridCol>
                <a:gridCol w="576072">
                  <a:extLst>
                    <a:ext uri="{9D8B030D-6E8A-4147-A177-3AD203B41FA5}">
                      <a16:colId xmlns:a16="http://schemas.microsoft.com/office/drawing/2014/main" val="1244351393"/>
                    </a:ext>
                  </a:extLst>
                </a:gridCol>
                <a:gridCol w="493776">
                  <a:extLst>
                    <a:ext uri="{9D8B030D-6E8A-4147-A177-3AD203B41FA5}">
                      <a16:colId xmlns:a16="http://schemas.microsoft.com/office/drawing/2014/main" val="1271700079"/>
                    </a:ext>
                  </a:extLst>
                </a:gridCol>
                <a:gridCol w="576072">
                  <a:extLst>
                    <a:ext uri="{9D8B030D-6E8A-4147-A177-3AD203B41FA5}">
                      <a16:colId xmlns:a16="http://schemas.microsoft.com/office/drawing/2014/main" val="1970085965"/>
                    </a:ext>
                  </a:extLst>
                </a:gridCol>
                <a:gridCol w="576072">
                  <a:extLst>
                    <a:ext uri="{9D8B030D-6E8A-4147-A177-3AD203B41FA5}">
                      <a16:colId xmlns:a16="http://schemas.microsoft.com/office/drawing/2014/main" val="378103312"/>
                    </a:ext>
                  </a:extLst>
                </a:gridCol>
                <a:gridCol w="576072">
                  <a:extLst>
                    <a:ext uri="{9D8B030D-6E8A-4147-A177-3AD203B41FA5}">
                      <a16:colId xmlns:a16="http://schemas.microsoft.com/office/drawing/2014/main" val="192465219"/>
                    </a:ext>
                  </a:extLst>
                </a:gridCol>
                <a:gridCol w="576072">
                  <a:extLst>
                    <a:ext uri="{9D8B030D-6E8A-4147-A177-3AD203B41FA5}">
                      <a16:colId xmlns:a16="http://schemas.microsoft.com/office/drawing/2014/main" val="2043180287"/>
                    </a:ext>
                  </a:extLst>
                </a:gridCol>
                <a:gridCol w="576072">
                  <a:extLst>
                    <a:ext uri="{9D8B030D-6E8A-4147-A177-3AD203B41FA5}">
                      <a16:colId xmlns:a16="http://schemas.microsoft.com/office/drawing/2014/main" val="1745380578"/>
                    </a:ext>
                  </a:extLst>
                </a:gridCol>
                <a:gridCol w="329184">
                  <a:extLst>
                    <a:ext uri="{9D8B030D-6E8A-4147-A177-3AD203B41FA5}">
                      <a16:colId xmlns:a16="http://schemas.microsoft.com/office/drawing/2014/main" val="2632489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3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51185895"/>
                  </a:ext>
                </a:extLst>
              </a:tr>
            </a:tbl>
          </a:graphicData>
        </a:graphic>
      </p:graphicFrame>
      <p:sp>
        <p:nvSpPr>
          <p:cNvPr id="4" name="Text Placeholder 3">
            <a:extLst>
              <a:ext uri="{FF2B5EF4-FFF2-40B4-BE49-F238E27FC236}">
                <a16:creationId xmlns:a16="http://schemas.microsoft.com/office/drawing/2014/main" id="{7547B88B-D2C6-45D9-AD90-3BC880CB7AF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90224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0F4E-9BD4-4FC1-ACFF-D54291E8B786}"/>
              </a:ext>
            </a:extLst>
          </p:cNvPr>
          <p:cNvSpPr>
            <a:spLocks noGrp="1"/>
          </p:cNvSpPr>
          <p:nvPr>
            <p:ph type="title"/>
          </p:nvPr>
        </p:nvSpPr>
        <p:spPr/>
        <p:txBody>
          <a:bodyPr/>
          <a:lstStyle/>
          <a:p>
            <a:r>
              <a:rPr lang="en-US"/>
              <a:t>Facebook FB - Own Posts Table w. Custom I-Rate (Insights) | Buttercup Malaysia - 7 of 24</a:t>
            </a:r>
          </a:p>
        </p:txBody>
      </p:sp>
      <p:graphicFrame>
        <p:nvGraphicFramePr>
          <p:cNvPr id="5" name="Table Placeholder 4">
            <a:extLst>
              <a:ext uri="{FF2B5EF4-FFF2-40B4-BE49-F238E27FC236}">
                <a16:creationId xmlns:a16="http://schemas.microsoft.com/office/drawing/2014/main" id="{E224A127-35B5-4F89-B12C-1A693AF3C210}"/>
              </a:ext>
            </a:extLst>
          </p:cNvPr>
          <p:cNvGraphicFramePr>
            <a:graphicFrameLocks noGrp="1"/>
          </p:cNvGraphicFramePr>
          <p:nvPr>
            <p:ph type="tbl" sz="quarter" idx="13"/>
            <p:extLst>
              <p:ext uri="{D42A27DB-BD31-4B8C-83A1-F6EECF244321}">
                <p14:modId xmlns:p14="http://schemas.microsoft.com/office/powerpoint/2010/main" val="338517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00776322"/>
                    </a:ext>
                  </a:extLst>
                </a:gridCol>
                <a:gridCol w="658368">
                  <a:extLst>
                    <a:ext uri="{9D8B030D-6E8A-4147-A177-3AD203B41FA5}">
                      <a16:colId xmlns:a16="http://schemas.microsoft.com/office/drawing/2014/main" val="1897656453"/>
                    </a:ext>
                  </a:extLst>
                </a:gridCol>
                <a:gridCol w="658368">
                  <a:extLst>
                    <a:ext uri="{9D8B030D-6E8A-4147-A177-3AD203B41FA5}">
                      <a16:colId xmlns:a16="http://schemas.microsoft.com/office/drawing/2014/main" val="149038140"/>
                    </a:ext>
                  </a:extLst>
                </a:gridCol>
                <a:gridCol w="576072">
                  <a:extLst>
                    <a:ext uri="{9D8B030D-6E8A-4147-A177-3AD203B41FA5}">
                      <a16:colId xmlns:a16="http://schemas.microsoft.com/office/drawing/2014/main" val="2717819353"/>
                    </a:ext>
                  </a:extLst>
                </a:gridCol>
                <a:gridCol w="576072">
                  <a:extLst>
                    <a:ext uri="{9D8B030D-6E8A-4147-A177-3AD203B41FA5}">
                      <a16:colId xmlns:a16="http://schemas.microsoft.com/office/drawing/2014/main" val="1560760866"/>
                    </a:ext>
                  </a:extLst>
                </a:gridCol>
                <a:gridCol w="493776">
                  <a:extLst>
                    <a:ext uri="{9D8B030D-6E8A-4147-A177-3AD203B41FA5}">
                      <a16:colId xmlns:a16="http://schemas.microsoft.com/office/drawing/2014/main" val="3073526382"/>
                    </a:ext>
                  </a:extLst>
                </a:gridCol>
                <a:gridCol w="576072">
                  <a:extLst>
                    <a:ext uri="{9D8B030D-6E8A-4147-A177-3AD203B41FA5}">
                      <a16:colId xmlns:a16="http://schemas.microsoft.com/office/drawing/2014/main" val="2143618390"/>
                    </a:ext>
                  </a:extLst>
                </a:gridCol>
                <a:gridCol w="576072">
                  <a:extLst>
                    <a:ext uri="{9D8B030D-6E8A-4147-A177-3AD203B41FA5}">
                      <a16:colId xmlns:a16="http://schemas.microsoft.com/office/drawing/2014/main" val="2834997337"/>
                    </a:ext>
                  </a:extLst>
                </a:gridCol>
                <a:gridCol w="576072">
                  <a:extLst>
                    <a:ext uri="{9D8B030D-6E8A-4147-A177-3AD203B41FA5}">
                      <a16:colId xmlns:a16="http://schemas.microsoft.com/office/drawing/2014/main" val="4030657119"/>
                    </a:ext>
                  </a:extLst>
                </a:gridCol>
                <a:gridCol w="576072">
                  <a:extLst>
                    <a:ext uri="{9D8B030D-6E8A-4147-A177-3AD203B41FA5}">
                      <a16:colId xmlns:a16="http://schemas.microsoft.com/office/drawing/2014/main" val="1886641285"/>
                    </a:ext>
                  </a:extLst>
                </a:gridCol>
                <a:gridCol w="576072">
                  <a:extLst>
                    <a:ext uri="{9D8B030D-6E8A-4147-A177-3AD203B41FA5}">
                      <a16:colId xmlns:a16="http://schemas.microsoft.com/office/drawing/2014/main" val="1414547884"/>
                    </a:ext>
                  </a:extLst>
                </a:gridCol>
                <a:gridCol w="329184">
                  <a:extLst>
                    <a:ext uri="{9D8B030D-6E8A-4147-A177-3AD203B41FA5}">
                      <a16:colId xmlns:a16="http://schemas.microsoft.com/office/drawing/2014/main" val="116438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130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05541620"/>
                  </a:ext>
                </a:extLst>
              </a:tr>
            </a:tbl>
          </a:graphicData>
        </a:graphic>
      </p:graphicFrame>
      <p:sp>
        <p:nvSpPr>
          <p:cNvPr id="4" name="Text Placeholder 3">
            <a:extLst>
              <a:ext uri="{FF2B5EF4-FFF2-40B4-BE49-F238E27FC236}">
                <a16:creationId xmlns:a16="http://schemas.microsoft.com/office/drawing/2014/main" id="{11C8C612-BD96-4828-AEAD-D7708B8EC2E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6477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696F-9907-4B72-B1AC-4FCAB837BF2C}"/>
              </a:ext>
            </a:extLst>
          </p:cNvPr>
          <p:cNvSpPr>
            <a:spLocks noGrp="1"/>
          </p:cNvSpPr>
          <p:nvPr>
            <p:ph type="title"/>
          </p:nvPr>
        </p:nvSpPr>
        <p:spPr/>
        <p:txBody>
          <a:bodyPr/>
          <a:lstStyle/>
          <a:p>
            <a:r>
              <a:rPr lang="en-US"/>
              <a:t>Facebook FB - Own Posts Table w. Custom I-Rate (Insights) | Buttercup Malaysia - 8 of 24</a:t>
            </a:r>
          </a:p>
        </p:txBody>
      </p:sp>
      <p:graphicFrame>
        <p:nvGraphicFramePr>
          <p:cNvPr id="5" name="Table Placeholder 4">
            <a:extLst>
              <a:ext uri="{FF2B5EF4-FFF2-40B4-BE49-F238E27FC236}">
                <a16:creationId xmlns:a16="http://schemas.microsoft.com/office/drawing/2014/main" id="{CDB42E9C-D697-4230-9B57-49D6E4CF2057}"/>
              </a:ext>
            </a:extLst>
          </p:cNvPr>
          <p:cNvGraphicFramePr>
            <a:graphicFrameLocks noGrp="1"/>
          </p:cNvGraphicFramePr>
          <p:nvPr>
            <p:ph type="tbl" sz="quarter" idx="13"/>
            <p:extLst>
              <p:ext uri="{D42A27DB-BD31-4B8C-83A1-F6EECF244321}">
                <p14:modId xmlns:p14="http://schemas.microsoft.com/office/powerpoint/2010/main" val="383178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22526874"/>
                    </a:ext>
                  </a:extLst>
                </a:gridCol>
                <a:gridCol w="658368">
                  <a:extLst>
                    <a:ext uri="{9D8B030D-6E8A-4147-A177-3AD203B41FA5}">
                      <a16:colId xmlns:a16="http://schemas.microsoft.com/office/drawing/2014/main" val="3477644308"/>
                    </a:ext>
                  </a:extLst>
                </a:gridCol>
                <a:gridCol w="658368">
                  <a:extLst>
                    <a:ext uri="{9D8B030D-6E8A-4147-A177-3AD203B41FA5}">
                      <a16:colId xmlns:a16="http://schemas.microsoft.com/office/drawing/2014/main" val="2259468578"/>
                    </a:ext>
                  </a:extLst>
                </a:gridCol>
                <a:gridCol w="576072">
                  <a:extLst>
                    <a:ext uri="{9D8B030D-6E8A-4147-A177-3AD203B41FA5}">
                      <a16:colId xmlns:a16="http://schemas.microsoft.com/office/drawing/2014/main" val="2715302958"/>
                    </a:ext>
                  </a:extLst>
                </a:gridCol>
                <a:gridCol w="576072">
                  <a:extLst>
                    <a:ext uri="{9D8B030D-6E8A-4147-A177-3AD203B41FA5}">
                      <a16:colId xmlns:a16="http://schemas.microsoft.com/office/drawing/2014/main" val="3082915999"/>
                    </a:ext>
                  </a:extLst>
                </a:gridCol>
                <a:gridCol w="493776">
                  <a:extLst>
                    <a:ext uri="{9D8B030D-6E8A-4147-A177-3AD203B41FA5}">
                      <a16:colId xmlns:a16="http://schemas.microsoft.com/office/drawing/2014/main" val="2729065344"/>
                    </a:ext>
                  </a:extLst>
                </a:gridCol>
                <a:gridCol w="576072">
                  <a:extLst>
                    <a:ext uri="{9D8B030D-6E8A-4147-A177-3AD203B41FA5}">
                      <a16:colId xmlns:a16="http://schemas.microsoft.com/office/drawing/2014/main" val="3505896117"/>
                    </a:ext>
                  </a:extLst>
                </a:gridCol>
                <a:gridCol w="576072">
                  <a:extLst>
                    <a:ext uri="{9D8B030D-6E8A-4147-A177-3AD203B41FA5}">
                      <a16:colId xmlns:a16="http://schemas.microsoft.com/office/drawing/2014/main" val="3202007648"/>
                    </a:ext>
                  </a:extLst>
                </a:gridCol>
                <a:gridCol w="576072">
                  <a:extLst>
                    <a:ext uri="{9D8B030D-6E8A-4147-A177-3AD203B41FA5}">
                      <a16:colId xmlns:a16="http://schemas.microsoft.com/office/drawing/2014/main" val="575055879"/>
                    </a:ext>
                  </a:extLst>
                </a:gridCol>
                <a:gridCol w="576072">
                  <a:extLst>
                    <a:ext uri="{9D8B030D-6E8A-4147-A177-3AD203B41FA5}">
                      <a16:colId xmlns:a16="http://schemas.microsoft.com/office/drawing/2014/main" val="740698569"/>
                    </a:ext>
                  </a:extLst>
                </a:gridCol>
                <a:gridCol w="576072">
                  <a:extLst>
                    <a:ext uri="{9D8B030D-6E8A-4147-A177-3AD203B41FA5}">
                      <a16:colId xmlns:a16="http://schemas.microsoft.com/office/drawing/2014/main" val="1178324638"/>
                    </a:ext>
                  </a:extLst>
                </a:gridCol>
                <a:gridCol w="329184">
                  <a:extLst>
                    <a:ext uri="{9D8B030D-6E8A-4147-A177-3AD203B41FA5}">
                      <a16:colId xmlns:a16="http://schemas.microsoft.com/office/drawing/2014/main" val="1793153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249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4229594"/>
                  </a:ext>
                </a:extLst>
              </a:tr>
            </a:tbl>
          </a:graphicData>
        </a:graphic>
      </p:graphicFrame>
      <p:sp>
        <p:nvSpPr>
          <p:cNvPr id="4" name="Text Placeholder 3">
            <a:extLst>
              <a:ext uri="{FF2B5EF4-FFF2-40B4-BE49-F238E27FC236}">
                <a16:creationId xmlns:a16="http://schemas.microsoft.com/office/drawing/2014/main" id="{DA79A734-FC43-4209-8459-BB3BEF0ECE2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52952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68C3-100C-4E85-A848-4E2CE87375F0}"/>
              </a:ext>
            </a:extLst>
          </p:cNvPr>
          <p:cNvSpPr>
            <a:spLocks noGrp="1"/>
          </p:cNvSpPr>
          <p:nvPr>
            <p:ph type="title"/>
          </p:nvPr>
        </p:nvSpPr>
        <p:spPr/>
        <p:txBody>
          <a:bodyPr/>
          <a:lstStyle/>
          <a:p>
            <a:r>
              <a:rPr lang="en-US"/>
              <a:t>Facebook FB - Own Posts Table w. Custom I-Rate (Insights) | Buttercup Malaysia - 9 of 24</a:t>
            </a:r>
          </a:p>
        </p:txBody>
      </p:sp>
      <p:graphicFrame>
        <p:nvGraphicFramePr>
          <p:cNvPr id="5" name="Table Placeholder 4">
            <a:extLst>
              <a:ext uri="{FF2B5EF4-FFF2-40B4-BE49-F238E27FC236}">
                <a16:creationId xmlns:a16="http://schemas.microsoft.com/office/drawing/2014/main" id="{DDFBAE5B-7BA9-4751-894B-C5F9E4DC7D63}"/>
              </a:ext>
            </a:extLst>
          </p:cNvPr>
          <p:cNvGraphicFramePr>
            <a:graphicFrameLocks noGrp="1"/>
          </p:cNvGraphicFramePr>
          <p:nvPr>
            <p:ph type="tbl" sz="quarter" idx="13"/>
            <p:extLst>
              <p:ext uri="{D42A27DB-BD31-4B8C-83A1-F6EECF244321}">
                <p14:modId xmlns:p14="http://schemas.microsoft.com/office/powerpoint/2010/main" val="96192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44227270"/>
                    </a:ext>
                  </a:extLst>
                </a:gridCol>
                <a:gridCol w="658368">
                  <a:extLst>
                    <a:ext uri="{9D8B030D-6E8A-4147-A177-3AD203B41FA5}">
                      <a16:colId xmlns:a16="http://schemas.microsoft.com/office/drawing/2014/main" val="1451356604"/>
                    </a:ext>
                  </a:extLst>
                </a:gridCol>
                <a:gridCol w="658368">
                  <a:extLst>
                    <a:ext uri="{9D8B030D-6E8A-4147-A177-3AD203B41FA5}">
                      <a16:colId xmlns:a16="http://schemas.microsoft.com/office/drawing/2014/main" val="969180460"/>
                    </a:ext>
                  </a:extLst>
                </a:gridCol>
                <a:gridCol w="576072">
                  <a:extLst>
                    <a:ext uri="{9D8B030D-6E8A-4147-A177-3AD203B41FA5}">
                      <a16:colId xmlns:a16="http://schemas.microsoft.com/office/drawing/2014/main" val="2605720166"/>
                    </a:ext>
                  </a:extLst>
                </a:gridCol>
                <a:gridCol w="576072">
                  <a:extLst>
                    <a:ext uri="{9D8B030D-6E8A-4147-A177-3AD203B41FA5}">
                      <a16:colId xmlns:a16="http://schemas.microsoft.com/office/drawing/2014/main" val="540710762"/>
                    </a:ext>
                  </a:extLst>
                </a:gridCol>
                <a:gridCol w="493776">
                  <a:extLst>
                    <a:ext uri="{9D8B030D-6E8A-4147-A177-3AD203B41FA5}">
                      <a16:colId xmlns:a16="http://schemas.microsoft.com/office/drawing/2014/main" val="1142602889"/>
                    </a:ext>
                  </a:extLst>
                </a:gridCol>
                <a:gridCol w="576072">
                  <a:extLst>
                    <a:ext uri="{9D8B030D-6E8A-4147-A177-3AD203B41FA5}">
                      <a16:colId xmlns:a16="http://schemas.microsoft.com/office/drawing/2014/main" val="1493433277"/>
                    </a:ext>
                  </a:extLst>
                </a:gridCol>
                <a:gridCol w="576072">
                  <a:extLst>
                    <a:ext uri="{9D8B030D-6E8A-4147-A177-3AD203B41FA5}">
                      <a16:colId xmlns:a16="http://schemas.microsoft.com/office/drawing/2014/main" val="2696759819"/>
                    </a:ext>
                  </a:extLst>
                </a:gridCol>
                <a:gridCol w="576072">
                  <a:extLst>
                    <a:ext uri="{9D8B030D-6E8A-4147-A177-3AD203B41FA5}">
                      <a16:colId xmlns:a16="http://schemas.microsoft.com/office/drawing/2014/main" val="1462206479"/>
                    </a:ext>
                  </a:extLst>
                </a:gridCol>
                <a:gridCol w="576072">
                  <a:extLst>
                    <a:ext uri="{9D8B030D-6E8A-4147-A177-3AD203B41FA5}">
                      <a16:colId xmlns:a16="http://schemas.microsoft.com/office/drawing/2014/main" val="2242160697"/>
                    </a:ext>
                  </a:extLst>
                </a:gridCol>
                <a:gridCol w="576072">
                  <a:extLst>
                    <a:ext uri="{9D8B030D-6E8A-4147-A177-3AD203B41FA5}">
                      <a16:colId xmlns:a16="http://schemas.microsoft.com/office/drawing/2014/main" val="1198965674"/>
                    </a:ext>
                  </a:extLst>
                </a:gridCol>
                <a:gridCol w="329184">
                  <a:extLst>
                    <a:ext uri="{9D8B030D-6E8A-4147-A177-3AD203B41FA5}">
                      <a16:colId xmlns:a16="http://schemas.microsoft.com/office/drawing/2014/main" val="407086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89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0135097"/>
                  </a:ext>
                </a:extLst>
              </a:tr>
            </a:tbl>
          </a:graphicData>
        </a:graphic>
      </p:graphicFrame>
      <p:sp>
        <p:nvSpPr>
          <p:cNvPr id="4" name="Text Placeholder 3">
            <a:extLst>
              <a:ext uri="{FF2B5EF4-FFF2-40B4-BE49-F238E27FC236}">
                <a16:creationId xmlns:a16="http://schemas.microsoft.com/office/drawing/2014/main" id="{95BC8442-CAF4-41B9-8FA5-20E13B359F0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57937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D7E68-7C38-4EB6-A47F-06C0764D7AF6}"/>
              </a:ext>
            </a:extLst>
          </p:cNvPr>
          <p:cNvSpPr>
            <a:spLocks noGrp="1"/>
          </p:cNvSpPr>
          <p:nvPr>
            <p:ph type="title"/>
          </p:nvPr>
        </p:nvSpPr>
        <p:spPr/>
        <p:txBody>
          <a:bodyPr/>
          <a:lstStyle/>
          <a:p>
            <a:r>
              <a:rPr lang="en-US"/>
              <a:t>Facebook FB - Own Posts Table w. Custom I-Rate (Insights) | Buttercup Malaysia - 10 of 24</a:t>
            </a:r>
          </a:p>
        </p:txBody>
      </p:sp>
      <p:graphicFrame>
        <p:nvGraphicFramePr>
          <p:cNvPr id="5" name="Table Placeholder 4">
            <a:extLst>
              <a:ext uri="{FF2B5EF4-FFF2-40B4-BE49-F238E27FC236}">
                <a16:creationId xmlns:a16="http://schemas.microsoft.com/office/drawing/2014/main" id="{9E0062CF-CE78-4A6C-A55B-2EAD90D18426}"/>
              </a:ext>
            </a:extLst>
          </p:cNvPr>
          <p:cNvGraphicFramePr>
            <a:graphicFrameLocks noGrp="1"/>
          </p:cNvGraphicFramePr>
          <p:nvPr>
            <p:ph type="tbl" sz="quarter" idx="13"/>
            <p:extLst>
              <p:ext uri="{D42A27DB-BD31-4B8C-83A1-F6EECF244321}">
                <p14:modId xmlns:p14="http://schemas.microsoft.com/office/powerpoint/2010/main" val="130790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0104447"/>
                    </a:ext>
                  </a:extLst>
                </a:gridCol>
                <a:gridCol w="658368">
                  <a:extLst>
                    <a:ext uri="{9D8B030D-6E8A-4147-A177-3AD203B41FA5}">
                      <a16:colId xmlns:a16="http://schemas.microsoft.com/office/drawing/2014/main" val="2068407558"/>
                    </a:ext>
                  </a:extLst>
                </a:gridCol>
                <a:gridCol w="658368">
                  <a:extLst>
                    <a:ext uri="{9D8B030D-6E8A-4147-A177-3AD203B41FA5}">
                      <a16:colId xmlns:a16="http://schemas.microsoft.com/office/drawing/2014/main" val="2011056581"/>
                    </a:ext>
                  </a:extLst>
                </a:gridCol>
                <a:gridCol w="576072">
                  <a:extLst>
                    <a:ext uri="{9D8B030D-6E8A-4147-A177-3AD203B41FA5}">
                      <a16:colId xmlns:a16="http://schemas.microsoft.com/office/drawing/2014/main" val="950760097"/>
                    </a:ext>
                  </a:extLst>
                </a:gridCol>
                <a:gridCol w="576072">
                  <a:extLst>
                    <a:ext uri="{9D8B030D-6E8A-4147-A177-3AD203B41FA5}">
                      <a16:colId xmlns:a16="http://schemas.microsoft.com/office/drawing/2014/main" val="600928714"/>
                    </a:ext>
                  </a:extLst>
                </a:gridCol>
                <a:gridCol w="493776">
                  <a:extLst>
                    <a:ext uri="{9D8B030D-6E8A-4147-A177-3AD203B41FA5}">
                      <a16:colId xmlns:a16="http://schemas.microsoft.com/office/drawing/2014/main" val="1742864092"/>
                    </a:ext>
                  </a:extLst>
                </a:gridCol>
                <a:gridCol w="576072">
                  <a:extLst>
                    <a:ext uri="{9D8B030D-6E8A-4147-A177-3AD203B41FA5}">
                      <a16:colId xmlns:a16="http://schemas.microsoft.com/office/drawing/2014/main" val="3027928865"/>
                    </a:ext>
                  </a:extLst>
                </a:gridCol>
                <a:gridCol w="576072">
                  <a:extLst>
                    <a:ext uri="{9D8B030D-6E8A-4147-A177-3AD203B41FA5}">
                      <a16:colId xmlns:a16="http://schemas.microsoft.com/office/drawing/2014/main" val="978039246"/>
                    </a:ext>
                  </a:extLst>
                </a:gridCol>
                <a:gridCol w="576072">
                  <a:extLst>
                    <a:ext uri="{9D8B030D-6E8A-4147-A177-3AD203B41FA5}">
                      <a16:colId xmlns:a16="http://schemas.microsoft.com/office/drawing/2014/main" val="2820097559"/>
                    </a:ext>
                  </a:extLst>
                </a:gridCol>
                <a:gridCol w="576072">
                  <a:extLst>
                    <a:ext uri="{9D8B030D-6E8A-4147-A177-3AD203B41FA5}">
                      <a16:colId xmlns:a16="http://schemas.microsoft.com/office/drawing/2014/main" val="2207147333"/>
                    </a:ext>
                  </a:extLst>
                </a:gridCol>
                <a:gridCol w="576072">
                  <a:extLst>
                    <a:ext uri="{9D8B030D-6E8A-4147-A177-3AD203B41FA5}">
                      <a16:colId xmlns:a16="http://schemas.microsoft.com/office/drawing/2014/main" val="40677329"/>
                    </a:ext>
                  </a:extLst>
                </a:gridCol>
                <a:gridCol w="329184">
                  <a:extLst>
                    <a:ext uri="{9D8B030D-6E8A-4147-A177-3AD203B41FA5}">
                      <a16:colId xmlns:a16="http://schemas.microsoft.com/office/drawing/2014/main" val="415047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496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86603413"/>
                  </a:ext>
                </a:extLst>
              </a:tr>
            </a:tbl>
          </a:graphicData>
        </a:graphic>
      </p:graphicFrame>
      <p:sp>
        <p:nvSpPr>
          <p:cNvPr id="4" name="Text Placeholder 3">
            <a:extLst>
              <a:ext uri="{FF2B5EF4-FFF2-40B4-BE49-F238E27FC236}">
                <a16:creationId xmlns:a16="http://schemas.microsoft.com/office/drawing/2014/main" id="{6B1BAFDD-121D-435E-9DC4-ABCADE27246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46265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2C570-8E6F-41FF-852C-65112B87CBE8}"/>
              </a:ext>
            </a:extLst>
          </p:cNvPr>
          <p:cNvSpPr>
            <a:spLocks noGrp="1"/>
          </p:cNvSpPr>
          <p:nvPr>
            <p:ph type="title"/>
          </p:nvPr>
        </p:nvSpPr>
        <p:spPr/>
        <p:txBody>
          <a:bodyPr/>
          <a:lstStyle/>
          <a:p>
            <a:r>
              <a:rPr lang="en-US"/>
              <a:t>Facebook FB - Own Posts Table w. Custom I-Rate (Insights) | Buttercup Malaysia - 11 of 24</a:t>
            </a:r>
          </a:p>
        </p:txBody>
      </p:sp>
      <p:graphicFrame>
        <p:nvGraphicFramePr>
          <p:cNvPr id="5" name="Table Placeholder 4">
            <a:extLst>
              <a:ext uri="{FF2B5EF4-FFF2-40B4-BE49-F238E27FC236}">
                <a16:creationId xmlns:a16="http://schemas.microsoft.com/office/drawing/2014/main" id="{853CD847-C68D-4E41-AEBD-A69BEB3587CF}"/>
              </a:ext>
            </a:extLst>
          </p:cNvPr>
          <p:cNvGraphicFramePr>
            <a:graphicFrameLocks noGrp="1"/>
          </p:cNvGraphicFramePr>
          <p:nvPr>
            <p:ph type="tbl" sz="quarter" idx="13"/>
            <p:extLst>
              <p:ext uri="{D42A27DB-BD31-4B8C-83A1-F6EECF244321}">
                <p14:modId xmlns:p14="http://schemas.microsoft.com/office/powerpoint/2010/main" val="1171153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1542659"/>
                    </a:ext>
                  </a:extLst>
                </a:gridCol>
                <a:gridCol w="658368">
                  <a:extLst>
                    <a:ext uri="{9D8B030D-6E8A-4147-A177-3AD203B41FA5}">
                      <a16:colId xmlns:a16="http://schemas.microsoft.com/office/drawing/2014/main" val="3877756168"/>
                    </a:ext>
                  </a:extLst>
                </a:gridCol>
                <a:gridCol w="658368">
                  <a:extLst>
                    <a:ext uri="{9D8B030D-6E8A-4147-A177-3AD203B41FA5}">
                      <a16:colId xmlns:a16="http://schemas.microsoft.com/office/drawing/2014/main" val="1444423008"/>
                    </a:ext>
                  </a:extLst>
                </a:gridCol>
                <a:gridCol w="576072">
                  <a:extLst>
                    <a:ext uri="{9D8B030D-6E8A-4147-A177-3AD203B41FA5}">
                      <a16:colId xmlns:a16="http://schemas.microsoft.com/office/drawing/2014/main" val="419960470"/>
                    </a:ext>
                  </a:extLst>
                </a:gridCol>
                <a:gridCol w="576072">
                  <a:extLst>
                    <a:ext uri="{9D8B030D-6E8A-4147-A177-3AD203B41FA5}">
                      <a16:colId xmlns:a16="http://schemas.microsoft.com/office/drawing/2014/main" val="1291924533"/>
                    </a:ext>
                  </a:extLst>
                </a:gridCol>
                <a:gridCol w="493776">
                  <a:extLst>
                    <a:ext uri="{9D8B030D-6E8A-4147-A177-3AD203B41FA5}">
                      <a16:colId xmlns:a16="http://schemas.microsoft.com/office/drawing/2014/main" val="1360408285"/>
                    </a:ext>
                  </a:extLst>
                </a:gridCol>
                <a:gridCol w="576072">
                  <a:extLst>
                    <a:ext uri="{9D8B030D-6E8A-4147-A177-3AD203B41FA5}">
                      <a16:colId xmlns:a16="http://schemas.microsoft.com/office/drawing/2014/main" val="3257251469"/>
                    </a:ext>
                  </a:extLst>
                </a:gridCol>
                <a:gridCol w="576072">
                  <a:extLst>
                    <a:ext uri="{9D8B030D-6E8A-4147-A177-3AD203B41FA5}">
                      <a16:colId xmlns:a16="http://schemas.microsoft.com/office/drawing/2014/main" val="2205009952"/>
                    </a:ext>
                  </a:extLst>
                </a:gridCol>
                <a:gridCol w="576072">
                  <a:extLst>
                    <a:ext uri="{9D8B030D-6E8A-4147-A177-3AD203B41FA5}">
                      <a16:colId xmlns:a16="http://schemas.microsoft.com/office/drawing/2014/main" val="2213419971"/>
                    </a:ext>
                  </a:extLst>
                </a:gridCol>
                <a:gridCol w="576072">
                  <a:extLst>
                    <a:ext uri="{9D8B030D-6E8A-4147-A177-3AD203B41FA5}">
                      <a16:colId xmlns:a16="http://schemas.microsoft.com/office/drawing/2014/main" val="591014975"/>
                    </a:ext>
                  </a:extLst>
                </a:gridCol>
                <a:gridCol w="576072">
                  <a:extLst>
                    <a:ext uri="{9D8B030D-6E8A-4147-A177-3AD203B41FA5}">
                      <a16:colId xmlns:a16="http://schemas.microsoft.com/office/drawing/2014/main" val="370356323"/>
                    </a:ext>
                  </a:extLst>
                </a:gridCol>
                <a:gridCol w="329184">
                  <a:extLst>
                    <a:ext uri="{9D8B030D-6E8A-4147-A177-3AD203B41FA5}">
                      <a16:colId xmlns:a16="http://schemas.microsoft.com/office/drawing/2014/main" val="3064289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3496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52130277"/>
                  </a:ext>
                </a:extLst>
              </a:tr>
            </a:tbl>
          </a:graphicData>
        </a:graphic>
      </p:graphicFrame>
      <p:sp>
        <p:nvSpPr>
          <p:cNvPr id="4" name="Text Placeholder 3">
            <a:extLst>
              <a:ext uri="{FF2B5EF4-FFF2-40B4-BE49-F238E27FC236}">
                <a16:creationId xmlns:a16="http://schemas.microsoft.com/office/drawing/2014/main" id="{0D863D8D-7530-4FE9-BE13-E8E82E4A155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37719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5BCBB-058B-457C-863E-00B0622717B3}"/>
              </a:ext>
            </a:extLst>
          </p:cNvPr>
          <p:cNvSpPr>
            <a:spLocks noGrp="1"/>
          </p:cNvSpPr>
          <p:nvPr>
            <p:ph type="title"/>
          </p:nvPr>
        </p:nvSpPr>
        <p:spPr/>
        <p:txBody>
          <a:bodyPr/>
          <a:lstStyle/>
          <a:p>
            <a:r>
              <a:rPr lang="en-US"/>
              <a:t>Facebook FB - Own Posts Table w. Custom I-Rate (Insights) | Buttercup Malaysia - 12 of 24</a:t>
            </a:r>
          </a:p>
        </p:txBody>
      </p:sp>
      <p:graphicFrame>
        <p:nvGraphicFramePr>
          <p:cNvPr id="5" name="Table Placeholder 4">
            <a:extLst>
              <a:ext uri="{FF2B5EF4-FFF2-40B4-BE49-F238E27FC236}">
                <a16:creationId xmlns:a16="http://schemas.microsoft.com/office/drawing/2014/main" id="{7F3E8940-F681-4039-8489-D9FE9020230A}"/>
              </a:ext>
            </a:extLst>
          </p:cNvPr>
          <p:cNvGraphicFramePr>
            <a:graphicFrameLocks noGrp="1"/>
          </p:cNvGraphicFramePr>
          <p:nvPr>
            <p:ph type="tbl" sz="quarter" idx="13"/>
            <p:extLst>
              <p:ext uri="{D42A27DB-BD31-4B8C-83A1-F6EECF244321}">
                <p14:modId xmlns:p14="http://schemas.microsoft.com/office/powerpoint/2010/main" val="305130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1023352"/>
                    </a:ext>
                  </a:extLst>
                </a:gridCol>
                <a:gridCol w="658368">
                  <a:extLst>
                    <a:ext uri="{9D8B030D-6E8A-4147-A177-3AD203B41FA5}">
                      <a16:colId xmlns:a16="http://schemas.microsoft.com/office/drawing/2014/main" val="3022194630"/>
                    </a:ext>
                  </a:extLst>
                </a:gridCol>
                <a:gridCol w="658368">
                  <a:extLst>
                    <a:ext uri="{9D8B030D-6E8A-4147-A177-3AD203B41FA5}">
                      <a16:colId xmlns:a16="http://schemas.microsoft.com/office/drawing/2014/main" val="1620154513"/>
                    </a:ext>
                  </a:extLst>
                </a:gridCol>
                <a:gridCol w="576072">
                  <a:extLst>
                    <a:ext uri="{9D8B030D-6E8A-4147-A177-3AD203B41FA5}">
                      <a16:colId xmlns:a16="http://schemas.microsoft.com/office/drawing/2014/main" val="866186891"/>
                    </a:ext>
                  </a:extLst>
                </a:gridCol>
                <a:gridCol w="576072">
                  <a:extLst>
                    <a:ext uri="{9D8B030D-6E8A-4147-A177-3AD203B41FA5}">
                      <a16:colId xmlns:a16="http://schemas.microsoft.com/office/drawing/2014/main" val="2859843428"/>
                    </a:ext>
                  </a:extLst>
                </a:gridCol>
                <a:gridCol w="493776">
                  <a:extLst>
                    <a:ext uri="{9D8B030D-6E8A-4147-A177-3AD203B41FA5}">
                      <a16:colId xmlns:a16="http://schemas.microsoft.com/office/drawing/2014/main" val="2038542444"/>
                    </a:ext>
                  </a:extLst>
                </a:gridCol>
                <a:gridCol w="576072">
                  <a:extLst>
                    <a:ext uri="{9D8B030D-6E8A-4147-A177-3AD203B41FA5}">
                      <a16:colId xmlns:a16="http://schemas.microsoft.com/office/drawing/2014/main" val="2047401318"/>
                    </a:ext>
                  </a:extLst>
                </a:gridCol>
                <a:gridCol w="576072">
                  <a:extLst>
                    <a:ext uri="{9D8B030D-6E8A-4147-A177-3AD203B41FA5}">
                      <a16:colId xmlns:a16="http://schemas.microsoft.com/office/drawing/2014/main" val="3044832158"/>
                    </a:ext>
                  </a:extLst>
                </a:gridCol>
                <a:gridCol w="576072">
                  <a:extLst>
                    <a:ext uri="{9D8B030D-6E8A-4147-A177-3AD203B41FA5}">
                      <a16:colId xmlns:a16="http://schemas.microsoft.com/office/drawing/2014/main" val="2467425035"/>
                    </a:ext>
                  </a:extLst>
                </a:gridCol>
                <a:gridCol w="576072">
                  <a:extLst>
                    <a:ext uri="{9D8B030D-6E8A-4147-A177-3AD203B41FA5}">
                      <a16:colId xmlns:a16="http://schemas.microsoft.com/office/drawing/2014/main" val="3637426330"/>
                    </a:ext>
                  </a:extLst>
                </a:gridCol>
                <a:gridCol w="576072">
                  <a:extLst>
                    <a:ext uri="{9D8B030D-6E8A-4147-A177-3AD203B41FA5}">
                      <a16:colId xmlns:a16="http://schemas.microsoft.com/office/drawing/2014/main" val="27935010"/>
                    </a:ext>
                  </a:extLst>
                </a:gridCol>
                <a:gridCol w="329184">
                  <a:extLst>
                    <a:ext uri="{9D8B030D-6E8A-4147-A177-3AD203B41FA5}">
                      <a16:colId xmlns:a16="http://schemas.microsoft.com/office/drawing/2014/main" val="3354799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36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9457334"/>
                  </a:ext>
                </a:extLst>
              </a:tr>
            </a:tbl>
          </a:graphicData>
        </a:graphic>
      </p:graphicFrame>
      <p:sp>
        <p:nvSpPr>
          <p:cNvPr id="4" name="Text Placeholder 3">
            <a:extLst>
              <a:ext uri="{FF2B5EF4-FFF2-40B4-BE49-F238E27FC236}">
                <a16:creationId xmlns:a16="http://schemas.microsoft.com/office/drawing/2014/main" id="{DCD5F87B-C7C5-4F0B-820E-BB1CD4BDB6D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87829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C671-AB64-48B0-BE3D-8B46BED7767B}"/>
              </a:ext>
            </a:extLst>
          </p:cNvPr>
          <p:cNvSpPr>
            <a:spLocks noGrp="1"/>
          </p:cNvSpPr>
          <p:nvPr>
            <p:ph type="title"/>
          </p:nvPr>
        </p:nvSpPr>
        <p:spPr/>
        <p:txBody>
          <a:bodyPr/>
          <a:lstStyle/>
          <a:p>
            <a:r>
              <a:rPr lang="en-US"/>
              <a:t>Facebook FB - Own Posts Table w. Custom I-Rate (Insights) | Buttercup Malaysia - 13 of 24</a:t>
            </a:r>
          </a:p>
        </p:txBody>
      </p:sp>
      <p:graphicFrame>
        <p:nvGraphicFramePr>
          <p:cNvPr id="5" name="Table Placeholder 4">
            <a:extLst>
              <a:ext uri="{FF2B5EF4-FFF2-40B4-BE49-F238E27FC236}">
                <a16:creationId xmlns:a16="http://schemas.microsoft.com/office/drawing/2014/main" id="{24451AB9-8117-42C5-91CF-D048DE71F03D}"/>
              </a:ext>
            </a:extLst>
          </p:cNvPr>
          <p:cNvGraphicFramePr>
            <a:graphicFrameLocks noGrp="1"/>
          </p:cNvGraphicFramePr>
          <p:nvPr>
            <p:ph type="tbl" sz="quarter" idx="13"/>
            <p:extLst>
              <p:ext uri="{D42A27DB-BD31-4B8C-83A1-F6EECF244321}">
                <p14:modId xmlns:p14="http://schemas.microsoft.com/office/powerpoint/2010/main" val="26088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0538280"/>
                    </a:ext>
                  </a:extLst>
                </a:gridCol>
                <a:gridCol w="658368">
                  <a:extLst>
                    <a:ext uri="{9D8B030D-6E8A-4147-A177-3AD203B41FA5}">
                      <a16:colId xmlns:a16="http://schemas.microsoft.com/office/drawing/2014/main" val="3076049363"/>
                    </a:ext>
                  </a:extLst>
                </a:gridCol>
                <a:gridCol w="658368">
                  <a:extLst>
                    <a:ext uri="{9D8B030D-6E8A-4147-A177-3AD203B41FA5}">
                      <a16:colId xmlns:a16="http://schemas.microsoft.com/office/drawing/2014/main" val="627010059"/>
                    </a:ext>
                  </a:extLst>
                </a:gridCol>
                <a:gridCol w="576072">
                  <a:extLst>
                    <a:ext uri="{9D8B030D-6E8A-4147-A177-3AD203B41FA5}">
                      <a16:colId xmlns:a16="http://schemas.microsoft.com/office/drawing/2014/main" val="687762209"/>
                    </a:ext>
                  </a:extLst>
                </a:gridCol>
                <a:gridCol w="576072">
                  <a:extLst>
                    <a:ext uri="{9D8B030D-6E8A-4147-A177-3AD203B41FA5}">
                      <a16:colId xmlns:a16="http://schemas.microsoft.com/office/drawing/2014/main" val="3672252078"/>
                    </a:ext>
                  </a:extLst>
                </a:gridCol>
                <a:gridCol w="493776">
                  <a:extLst>
                    <a:ext uri="{9D8B030D-6E8A-4147-A177-3AD203B41FA5}">
                      <a16:colId xmlns:a16="http://schemas.microsoft.com/office/drawing/2014/main" val="3882389560"/>
                    </a:ext>
                  </a:extLst>
                </a:gridCol>
                <a:gridCol w="576072">
                  <a:extLst>
                    <a:ext uri="{9D8B030D-6E8A-4147-A177-3AD203B41FA5}">
                      <a16:colId xmlns:a16="http://schemas.microsoft.com/office/drawing/2014/main" val="395570488"/>
                    </a:ext>
                  </a:extLst>
                </a:gridCol>
                <a:gridCol w="576072">
                  <a:extLst>
                    <a:ext uri="{9D8B030D-6E8A-4147-A177-3AD203B41FA5}">
                      <a16:colId xmlns:a16="http://schemas.microsoft.com/office/drawing/2014/main" val="2369891696"/>
                    </a:ext>
                  </a:extLst>
                </a:gridCol>
                <a:gridCol w="576072">
                  <a:extLst>
                    <a:ext uri="{9D8B030D-6E8A-4147-A177-3AD203B41FA5}">
                      <a16:colId xmlns:a16="http://schemas.microsoft.com/office/drawing/2014/main" val="1711248212"/>
                    </a:ext>
                  </a:extLst>
                </a:gridCol>
                <a:gridCol w="576072">
                  <a:extLst>
                    <a:ext uri="{9D8B030D-6E8A-4147-A177-3AD203B41FA5}">
                      <a16:colId xmlns:a16="http://schemas.microsoft.com/office/drawing/2014/main" val="652431948"/>
                    </a:ext>
                  </a:extLst>
                </a:gridCol>
                <a:gridCol w="576072">
                  <a:extLst>
                    <a:ext uri="{9D8B030D-6E8A-4147-A177-3AD203B41FA5}">
                      <a16:colId xmlns:a16="http://schemas.microsoft.com/office/drawing/2014/main" val="204969030"/>
                    </a:ext>
                  </a:extLst>
                </a:gridCol>
                <a:gridCol w="329184">
                  <a:extLst>
                    <a:ext uri="{9D8B030D-6E8A-4147-A177-3AD203B41FA5}">
                      <a16:colId xmlns:a16="http://schemas.microsoft.com/office/drawing/2014/main" val="2739785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289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0871609"/>
                  </a:ext>
                </a:extLst>
              </a:tr>
            </a:tbl>
          </a:graphicData>
        </a:graphic>
      </p:graphicFrame>
      <p:sp>
        <p:nvSpPr>
          <p:cNvPr id="4" name="Text Placeholder 3">
            <a:extLst>
              <a:ext uri="{FF2B5EF4-FFF2-40B4-BE49-F238E27FC236}">
                <a16:creationId xmlns:a16="http://schemas.microsoft.com/office/drawing/2014/main" id="{45EA472A-3AC2-498F-A6A0-1E089A896A8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05987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80AE-C7FE-42A5-B9F0-A0E69EC390FF}"/>
              </a:ext>
            </a:extLst>
          </p:cNvPr>
          <p:cNvSpPr>
            <a:spLocks noGrp="1"/>
          </p:cNvSpPr>
          <p:nvPr>
            <p:ph type="title"/>
          </p:nvPr>
        </p:nvSpPr>
        <p:spPr/>
        <p:txBody>
          <a:bodyPr/>
          <a:lstStyle/>
          <a:p>
            <a:r>
              <a:rPr lang="en-US"/>
              <a:t>Facebook FB - Own Posts Table w. Custom I-Rate (Insights) | Buttercup Malaysia - 14 of 24</a:t>
            </a:r>
          </a:p>
        </p:txBody>
      </p:sp>
      <p:graphicFrame>
        <p:nvGraphicFramePr>
          <p:cNvPr id="5" name="Table Placeholder 4">
            <a:extLst>
              <a:ext uri="{FF2B5EF4-FFF2-40B4-BE49-F238E27FC236}">
                <a16:creationId xmlns:a16="http://schemas.microsoft.com/office/drawing/2014/main" id="{17C215C7-00D3-4A50-8D7E-928597EE9015}"/>
              </a:ext>
            </a:extLst>
          </p:cNvPr>
          <p:cNvGraphicFramePr>
            <a:graphicFrameLocks noGrp="1"/>
          </p:cNvGraphicFramePr>
          <p:nvPr>
            <p:ph type="tbl" sz="quarter" idx="13"/>
            <p:extLst>
              <p:ext uri="{D42A27DB-BD31-4B8C-83A1-F6EECF244321}">
                <p14:modId xmlns:p14="http://schemas.microsoft.com/office/powerpoint/2010/main" val="60478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5328656"/>
                    </a:ext>
                  </a:extLst>
                </a:gridCol>
                <a:gridCol w="658368">
                  <a:extLst>
                    <a:ext uri="{9D8B030D-6E8A-4147-A177-3AD203B41FA5}">
                      <a16:colId xmlns:a16="http://schemas.microsoft.com/office/drawing/2014/main" val="652606895"/>
                    </a:ext>
                  </a:extLst>
                </a:gridCol>
                <a:gridCol w="658368">
                  <a:extLst>
                    <a:ext uri="{9D8B030D-6E8A-4147-A177-3AD203B41FA5}">
                      <a16:colId xmlns:a16="http://schemas.microsoft.com/office/drawing/2014/main" val="4126276412"/>
                    </a:ext>
                  </a:extLst>
                </a:gridCol>
                <a:gridCol w="576072">
                  <a:extLst>
                    <a:ext uri="{9D8B030D-6E8A-4147-A177-3AD203B41FA5}">
                      <a16:colId xmlns:a16="http://schemas.microsoft.com/office/drawing/2014/main" val="1681129545"/>
                    </a:ext>
                  </a:extLst>
                </a:gridCol>
                <a:gridCol w="576072">
                  <a:extLst>
                    <a:ext uri="{9D8B030D-6E8A-4147-A177-3AD203B41FA5}">
                      <a16:colId xmlns:a16="http://schemas.microsoft.com/office/drawing/2014/main" val="3045230758"/>
                    </a:ext>
                  </a:extLst>
                </a:gridCol>
                <a:gridCol w="493776">
                  <a:extLst>
                    <a:ext uri="{9D8B030D-6E8A-4147-A177-3AD203B41FA5}">
                      <a16:colId xmlns:a16="http://schemas.microsoft.com/office/drawing/2014/main" val="3012597230"/>
                    </a:ext>
                  </a:extLst>
                </a:gridCol>
                <a:gridCol w="576072">
                  <a:extLst>
                    <a:ext uri="{9D8B030D-6E8A-4147-A177-3AD203B41FA5}">
                      <a16:colId xmlns:a16="http://schemas.microsoft.com/office/drawing/2014/main" val="340960740"/>
                    </a:ext>
                  </a:extLst>
                </a:gridCol>
                <a:gridCol w="576072">
                  <a:extLst>
                    <a:ext uri="{9D8B030D-6E8A-4147-A177-3AD203B41FA5}">
                      <a16:colId xmlns:a16="http://schemas.microsoft.com/office/drawing/2014/main" val="3540235992"/>
                    </a:ext>
                  </a:extLst>
                </a:gridCol>
                <a:gridCol w="576072">
                  <a:extLst>
                    <a:ext uri="{9D8B030D-6E8A-4147-A177-3AD203B41FA5}">
                      <a16:colId xmlns:a16="http://schemas.microsoft.com/office/drawing/2014/main" val="504700566"/>
                    </a:ext>
                  </a:extLst>
                </a:gridCol>
                <a:gridCol w="576072">
                  <a:extLst>
                    <a:ext uri="{9D8B030D-6E8A-4147-A177-3AD203B41FA5}">
                      <a16:colId xmlns:a16="http://schemas.microsoft.com/office/drawing/2014/main" val="411926177"/>
                    </a:ext>
                  </a:extLst>
                </a:gridCol>
                <a:gridCol w="576072">
                  <a:extLst>
                    <a:ext uri="{9D8B030D-6E8A-4147-A177-3AD203B41FA5}">
                      <a16:colId xmlns:a16="http://schemas.microsoft.com/office/drawing/2014/main" val="2555347082"/>
                    </a:ext>
                  </a:extLst>
                </a:gridCol>
                <a:gridCol w="329184">
                  <a:extLst>
                    <a:ext uri="{9D8B030D-6E8A-4147-A177-3AD203B41FA5}">
                      <a16:colId xmlns:a16="http://schemas.microsoft.com/office/drawing/2014/main" val="28976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122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2355833"/>
                  </a:ext>
                </a:extLst>
              </a:tr>
            </a:tbl>
          </a:graphicData>
        </a:graphic>
      </p:graphicFrame>
      <p:sp>
        <p:nvSpPr>
          <p:cNvPr id="4" name="Text Placeholder 3">
            <a:extLst>
              <a:ext uri="{FF2B5EF4-FFF2-40B4-BE49-F238E27FC236}">
                <a16:creationId xmlns:a16="http://schemas.microsoft.com/office/drawing/2014/main" id="{5D99D233-D95A-4590-BF3C-D1760017A6F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08381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2DE0-6F1A-4A91-A668-FF5F07E3190A}"/>
              </a:ext>
            </a:extLst>
          </p:cNvPr>
          <p:cNvSpPr>
            <a:spLocks noGrp="1"/>
          </p:cNvSpPr>
          <p:nvPr>
            <p:ph type="title"/>
          </p:nvPr>
        </p:nvSpPr>
        <p:spPr/>
        <p:txBody>
          <a:bodyPr/>
          <a:lstStyle/>
          <a:p>
            <a:r>
              <a:rPr lang="en-US"/>
              <a:t>Facebook FB - Own Posts Table w. Custom I-Rate (Insights) | Buttercup Malaysia - 15 of 24</a:t>
            </a:r>
          </a:p>
        </p:txBody>
      </p:sp>
      <p:graphicFrame>
        <p:nvGraphicFramePr>
          <p:cNvPr id="5" name="Table Placeholder 4">
            <a:extLst>
              <a:ext uri="{FF2B5EF4-FFF2-40B4-BE49-F238E27FC236}">
                <a16:creationId xmlns:a16="http://schemas.microsoft.com/office/drawing/2014/main" id="{B97D5229-C19D-490A-9782-00CCC87EF90D}"/>
              </a:ext>
            </a:extLst>
          </p:cNvPr>
          <p:cNvGraphicFramePr>
            <a:graphicFrameLocks noGrp="1"/>
          </p:cNvGraphicFramePr>
          <p:nvPr>
            <p:ph type="tbl" sz="quarter" idx="13"/>
            <p:extLst>
              <p:ext uri="{D42A27DB-BD31-4B8C-83A1-F6EECF244321}">
                <p14:modId xmlns:p14="http://schemas.microsoft.com/office/powerpoint/2010/main" val="157108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0249834"/>
                    </a:ext>
                  </a:extLst>
                </a:gridCol>
                <a:gridCol w="658368">
                  <a:extLst>
                    <a:ext uri="{9D8B030D-6E8A-4147-A177-3AD203B41FA5}">
                      <a16:colId xmlns:a16="http://schemas.microsoft.com/office/drawing/2014/main" val="1540298390"/>
                    </a:ext>
                  </a:extLst>
                </a:gridCol>
                <a:gridCol w="658368">
                  <a:extLst>
                    <a:ext uri="{9D8B030D-6E8A-4147-A177-3AD203B41FA5}">
                      <a16:colId xmlns:a16="http://schemas.microsoft.com/office/drawing/2014/main" val="3607441620"/>
                    </a:ext>
                  </a:extLst>
                </a:gridCol>
                <a:gridCol w="576072">
                  <a:extLst>
                    <a:ext uri="{9D8B030D-6E8A-4147-A177-3AD203B41FA5}">
                      <a16:colId xmlns:a16="http://schemas.microsoft.com/office/drawing/2014/main" val="3566099206"/>
                    </a:ext>
                  </a:extLst>
                </a:gridCol>
                <a:gridCol w="576072">
                  <a:extLst>
                    <a:ext uri="{9D8B030D-6E8A-4147-A177-3AD203B41FA5}">
                      <a16:colId xmlns:a16="http://schemas.microsoft.com/office/drawing/2014/main" val="88253206"/>
                    </a:ext>
                  </a:extLst>
                </a:gridCol>
                <a:gridCol w="493776">
                  <a:extLst>
                    <a:ext uri="{9D8B030D-6E8A-4147-A177-3AD203B41FA5}">
                      <a16:colId xmlns:a16="http://schemas.microsoft.com/office/drawing/2014/main" val="1474510926"/>
                    </a:ext>
                  </a:extLst>
                </a:gridCol>
                <a:gridCol w="576072">
                  <a:extLst>
                    <a:ext uri="{9D8B030D-6E8A-4147-A177-3AD203B41FA5}">
                      <a16:colId xmlns:a16="http://schemas.microsoft.com/office/drawing/2014/main" val="2894409423"/>
                    </a:ext>
                  </a:extLst>
                </a:gridCol>
                <a:gridCol w="576072">
                  <a:extLst>
                    <a:ext uri="{9D8B030D-6E8A-4147-A177-3AD203B41FA5}">
                      <a16:colId xmlns:a16="http://schemas.microsoft.com/office/drawing/2014/main" val="3431437494"/>
                    </a:ext>
                  </a:extLst>
                </a:gridCol>
                <a:gridCol w="576072">
                  <a:extLst>
                    <a:ext uri="{9D8B030D-6E8A-4147-A177-3AD203B41FA5}">
                      <a16:colId xmlns:a16="http://schemas.microsoft.com/office/drawing/2014/main" val="2162936260"/>
                    </a:ext>
                  </a:extLst>
                </a:gridCol>
                <a:gridCol w="576072">
                  <a:extLst>
                    <a:ext uri="{9D8B030D-6E8A-4147-A177-3AD203B41FA5}">
                      <a16:colId xmlns:a16="http://schemas.microsoft.com/office/drawing/2014/main" val="249972524"/>
                    </a:ext>
                  </a:extLst>
                </a:gridCol>
                <a:gridCol w="576072">
                  <a:extLst>
                    <a:ext uri="{9D8B030D-6E8A-4147-A177-3AD203B41FA5}">
                      <a16:colId xmlns:a16="http://schemas.microsoft.com/office/drawing/2014/main" val="1476504192"/>
                    </a:ext>
                  </a:extLst>
                </a:gridCol>
                <a:gridCol w="329184">
                  <a:extLst>
                    <a:ext uri="{9D8B030D-6E8A-4147-A177-3AD203B41FA5}">
                      <a16:colId xmlns:a16="http://schemas.microsoft.com/office/drawing/2014/main" val="193016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36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7459134"/>
                  </a:ext>
                </a:extLst>
              </a:tr>
            </a:tbl>
          </a:graphicData>
        </a:graphic>
      </p:graphicFrame>
      <p:sp>
        <p:nvSpPr>
          <p:cNvPr id="4" name="Text Placeholder 3">
            <a:extLst>
              <a:ext uri="{FF2B5EF4-FFF2-40B4-BE49-F238E27FC236}">
                <a16:creationId xmlns:a16="http://schemas.microsoft.com/office/drawing/2014/main" id="{B47C96DC-DA06-49CC-AEE1-751978C07A4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97299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A2537-59BA-4472-A0EF-7699B1C4E393}"/>
              </a:ext>
            </a:extLst>
          </p:cNvPr>
          <p:cNvSpPr>
            <a:spLocks noGrp="1"/>
          </p:cNvSpPr>
          <p:nvPr>
            <p:ph type="title"/>
          </p:nvPr>
        </p:nvSpPr>
        <p:spPr/>
        <p:txBody>
          <a:bodyPr/>
          <a:lstStyle/>
          <a:p>
            <a:r>
              <a:rPr lang="en-US"/>
              <a:t>Facebook FB - Own Posts Table w. Custom I-Rate (Insights) | Buttercup Malaysia - 16 of 24</a:t>
            </a:r>
          </a:p>
        </p:txBody>
      </p:sp>
      <p:graphicFrame>
        <p:nvGraphicFramePr>
          <p:cNvPr id="5" name="Table Placeholder 4">
            <a:extLst>
              <a:ext uri="{FF2B5EF4-FFF2-40B4-BE49-F238E27FC236}">
                <a16:creationId xmlns:a16="http://schemas.microsoft.com/office/drawing/2014/main" id="{1BC1BDB3-F5D0-47D5-994E-758F6FC93899}"/>
              </a:ext>
            </a:extLst>
          </p:cNvPr>
          <p:cNvGraphicFramePr>
            <a:graphicFrameLocks noGrp="1"/>
          </p:cNvGraphicFramePr>
          <p:nvPr>
            <p:ph type="tbl" sz="quarter" idx="13"/>
            <p:extLst>
              <p:ext uri="{D42A27DB-BD31-4B8C-83A1-F6EECF244321}">
                <p14:modId xmlns:p14="http://schemas.microsoft.com/office/powerpoint/2010/main" val="150612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8602"/>
                    </a:ext>
                  </a:extLst>
                </a:gridCol>
                <a:gridCol w="658368">
                  <a:extLst>
                    <a:ext uri="{9D8B030D-6E8A-4147-A177-3AD203B41FA5}">
                      <a16:colId xmlns:a16="http://schemas.microsoft.com/office/drawing/2014/main" val="433445536"/>
                    </a:ext>
                  </a:extLst>
                </a:gridCol>
                <a:gridCol w="658368">
                  <a:extLst>
                    <a:ext uri="{9D8B030D-6E8A-4147-A177-3AD203B41FA5}">
                      <a16:colId xmlns:a16="http://schemas.microsoft.com/office/drawing/2014/main" val="1939454520"/>
                    </a:ext>
                  </a:extLst>
                </a:gridCol>
                <a:gridCol w="576072">
                  <a:extLst>
                    <a:ext uri="{9D8B030D-6E8A-4147-A177-3AD203B41FA5}">
                      <a16:colId xmlns:a16="http://schemas.microsoft.com/office/drawing/2014/main" val="1778136480"/>
                    </a:ext>
                  </a:extLst>
                </a:gridCol>
                <a:gridCol w="576072">
                  <a:extLst>
                    <a:ext uri="{9D8B030D-6E8A-4147-A177-3AD203B41FA5}">
                      <a16:colId xmlns:a16="http://schemas.microsoft.com/office/drawing/2014/main" val="3583745412"/>
                    </a:ext>
                  </a:extLst>
                </a:gridCol>
                <a:gridCol w="493776">
                  <a:extLst>
                    <a:ext uri="{9D8B030D-6E8A-4147-A177-3AD203B41FA5}">
                      <a16:colId xmlns:a16="http://schemas.microsoft.com/office/drawing/2014/main" val="3662910323"/>
                    </a:ext>
                  </a:extLst>
                </a:gridCol>
                <a:gridCol w="576072">
                  <a:extLst>
                    <a:ext uri="{9D8B030D-6E8A-4147-A177-3AD203B41FA5}">
                      <a16:colId xmlns:a16="http://schemas.microsoft.com/office/drawing/2014/main" val="2324908521"/>
                    </a:ext>
                  </a:extLst>
                </a:gridCol>
                <a:gridCol w="576072">
                  <a:extLst>
                    <a:ext uri="{9D8B030D-6E8A-4147-A177-3AD203B41FA5}">
                      <a16:colId xmlns:a16="http://schemas.microsoft.com/office/drawing/2014/main" val="2630118053"/>
                    </a:ext>
                  </a:extLst>
                </a:gridCol>
                <a:gridCol w="576072">
                  <a:extLst>
                    <a:ext uri="{9D8B030D-6E8A-4147-A177-3AD203B41FA5}">
                      <a16:colId xmlns:a16="http://schemas.microsoft.com/office/drawing/2014/main" val="2374660118"/>
                    </a:ext>
                  </a:extLst>
                </a:gridCol>
                <a:gridCol w="576072">
                  <a:extLst>
                    <a:ext uri="{9D8B030D-6E8A-4147-A177-3AD203B41FA5}">
                      <a16:colId xmlns:a16="http://schemas.microsoft.com/office/drawing/2014/main" val="2250713552"/>
                    </a:ext>
                  </a:extLst>
                </a:gridCol>
                <a:gridCol w="576072">
                  <a:extLst>
                    <a:ext uri="{9D8B030D-6E8A-4147-A177-3AD203B41FA5}">
                      <a16:colId xmlns:a16="http://schemas.microsoft.com/office/drawing/2014/main" val="2438848343"/>
                    </a:ext>
                  </a:extLst>
                </a:gridCol>
                <a:gridCol w="329184">
                  <a:extLst>
                    <a:ext uri="{9D8B030D-6E8A-4147-A177-3AD203B41FA5}">
                      <a16:colId xmlns:a16="http://schemas.microsoft.com/office/drawing/2014/main" val="108753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512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098129"/>
                  </a:ext>
                </a:extLst>
              </a:tr>
            </a:tbl>
          </a:graphicData>
        </a:graphic>
      </p:graphicFrame>
      <p:sp>
        <p:nvSpPr>
          <p:cNvPr id="4" name="Text Placeholder 3">
            <a:extLst>
              <a:ext uri="{FF2B5EF4-FFF2-40B4-BE49-F238E27FC236}">
                <a16:creationId xmlns:a16="http://schemas.microsoft.com/office/drawing/2014/main" id="{01E2E444-B9B0-49C4-B27D-7141F829E3A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02097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6C536-9E85-43C8-A62C-60F8B410774F}"/>
              </a:ext>
            </a:extLst>
          </p:cNvPr>
          <p:cNvSpPr>
            <a:spLocks noGrp="1"/>
          </p:cNvSpPr>
          <p:nvPr>
            <p:ph type="title"/>
          </p:nvPr>
        </p:nvSpPr>
        <p:spPr/>
        <p:txBody>
          <a:bodyPr/>
          <a:lstStyle/>
          <a:p>
            <a:r>
              <a:rPr lang="en-US"/>
              <a:t>Facebook FB - Own Posts Table w. Custom I-Rate (Insights) | Buttercup Malaysia - 17 of 24</a:t>
            </a:r>
          </a:p>
        </p:txBody>
      </p:sp>
      <p:graphicFrame>
        <p:nvGraphicFramePr>
          <p:cNvPr id="5" name="Table Placeholder 4">
            <a:extLst>
              <a:ext uri="{FF2B5EF4-FFF2-40B4-BE49-F238E27FC236}">
                <a16:creationId xmlns:a16="http://schemas.microsoft.com/office/drawing/2014/main" id="{07EC041A-D9B9-42C4-A37E-4C87A48F6EC2}"/>
              </a:ext>
            </a:extLst>
          </p:cNvPr>
          <p:cNvGraphicFramePr>
            <a:graphicFrameLocks noGrp="1"/>
          </p:cNvGraphicFramePr>
          <p:nvPr>
            <p:ph type="tbl" sz="quarter" idx="13"/>
            <p:extLst>
              <p:ext uri="{D42A27DB-BD31-4B8C-83A1-F6EECF244321}">
                <p14:modId xmlns:p14="http://schemas.microsoft.com/office/powerpoint/2010/main" val="248289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2353050"/>
                    </a:ext>
                  </a:extLst>
                </a:gridCol>
                <a:gridCol w="658368">
                  <a:extLst>
                    <a:ext uri="{9D8B030D-6E8A-4147-A177-3AD203B41FA5}">
                      <a16:colId xmlns:a16="http://schemas.microsoft.com/office/drawing/2014/main" val="4274896083"/>
                    </a:ext>
                  </a:extLst>
                </a:gridCol>
                <a:gridCol w="658368">
                  <a:extLst>
                    <a:ext uri="{9D8B030D-6E8A-4147-A177-3AD203B41FA5}">
                      <a16:colId xmlns:a16="http://schemas.microsoft.com/office/drawing/2014/main" val="713289434"/>
                    </a:ext>
                  </a:extLst>
                </a:gridCol>
                <a:gridCol w="576072">
                  <a:extLst>
                    <a:ext uri="{9D8B030D-6E8A-4147-A177-3AD203B41FA5}">
                      <a16:colId xmlns:a16="http://schemas.microsoft.com/office/drawing/2014/main" val="75615048"/>
                    </a:ext>
                  </a:extLst>
                </a:gridCol>
                <a:gridCol w="576072">
                  <a:extLst>
                    <a:ext uri="{9D8B030D-6E8A-4147-A177-3AD203B41FA5}">
                      <a16:colId xmlns:a16="http://schemas.microsoft.com/office/drawing/2014/main" val="99530091"/>
                    </a:ext>
                  </a:extLst>
                </a:gridCol>
                <a:gridCol w="493776">
                  <a:extLst>
                    <a:ext uri="{9D8B030D-6E8A-4147-A177-3AD203B41FA5}">
                      <a16:colId xmlns:a16="http://schemas.microsoft.com/office/drawing/2014/main" val="1953828857"/>
                    </a:ext>
                  </a:extLst>
                </a:gridCol>
                <a:gridCol w="576072">
                  <a:extLst>
                    <a:ext uri="{9D8B030D-6E8A-4147-A177-3AD203B41FA5}">
                      <a16:colId xmlns:a16="http://schemas.microsoft.com/office/drawing/2014/main" val="459036600"/>
                    </a:ext>
                  </a:extLst>
                </a:gridCol>
                <a:gridCol w="576072">
                  <a:extLst>
                    <a:ext uri="{9D8B030D-6E8A-4147-A177-3AD203B41FA5}">
                      <a16:colId xmlns:a16="http://schemas.microsoft.com/office/drawing/2014/main" val="1400059645"/>
                    </a:ext>
                  </a:extLst>
                </a:gridCol>
                <a:gridCol w="576072">
                  <a:extLst>
                    <a:ext uri="{9D8B030D-6E8A-4147-A177-3AD203B41FA5}">
                      <a16:colId xmlns:a16="http://schemas.microsoft.com/office/drawing/2014/main" val="3804402887"/>
                    </a:ext>
                  </a:extLst>
                </a:gridCol>
                <a:gridCol w="576072">
                  <a:extLst>
                    <a:ext uri="{9D8B030D-6E8A-4147-A177-3AD203B41FA5}">
                      <a16:colId xmlns:a16="http://schemas.microsoft.com/office/drawing/2014/main" val="954641532"/>
                    </a:ext>
                  </a:extLst>
                </a:gridCol>
                <a:gridCol w="576072">
                  <a:extLst>
                    <a:ext uri="{9D8B030D-6E8A-4147-A177-3AD203B41FA5}">
                      <a16:colId xmlns:a16="http://schemas.microsoft.com/office/drawing/2014/main" val="2075991824"/>
                    </a:ext>
                  </a:extLst>
                </a:gridCol>
                <a:gridCol w="329184">
                  <a:extLst>
                    <a:ext uri="{9D8B030D-6E8A-4147-A177-3AD203B41FA5}">
                      <a16:colId xmlns:a16="http://schemas.microsoft.com/office/drawing/2014/main" val="122163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273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1951330"/>
                  </a:ext>
                </a:extLst>
              </a:tr>
            </a:tbl>
          </a:graphicData>
        </a:graphic>
      </p:graphicFrame>
      <p:sp>
        <p:nvSpPr>
          <p:cNvPr id="4" name="Text Placeholder 3">
            <a:extLst>
              <a:ext uri="{FF2B5EF4-FFF2-40B4-BE49-F238E27FC236}">
                <a16:creationId xmlns:a16="http://schemas.microsoft.com/office/drawing/2014/main" id="{A9D5A37A-25A8-4E96-89BC-AF04B365777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0752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5B9BF-BF63-4F0D-B35E-4935C31C9165}"/>
              </a:ext>
            </a:extLst>
          </p:cNvPr>
          <p:cNvSpPr>
            <a:spLocks noGrp="1"/>
          </p:cNvSpPr>
          <p:nvPr>
            <p:ph type="title"/>
          </p:nvPr>
        </p:nvSpPr>
        <p:spPr/>
        <p:txBody>
          <a:bodyPr/>
          <a:lstStyle/>
          <a:p>
            <a:r>
              <a:rPr lang="en-US"/>
              <a:t>Facebook FB - Own Posts Table w. Custom I-Rate (Insights) | Buttercup Malaysia - 18 of 24</a:t>
            </a:r>
          </a:p>
        </p:txBody>
      </p:sp>
      <p:graphicFrame>
        <p:nvGraphicFramePr>
          <p:cNvPr id="5" name="Table Placeholder 4">
            <a:extLst>
              <a:ext uri="{FF2B5EF4-FFF2-40B4-BE49-F238E27FC236}">
                <a16:creationId xmlns:a16="http://schemas.microsoft.com/office/drawing/2014/main" id="{A88D886B-86BB-4311-B3CD-404957EB69D1}"/>
              </a:ext>
            </a:extLst>
          </p:cNvPr>
          <p:cNvGraphicFramePr>
            <a:graphicFrameLocks noGrp="1"/>
          </p:cNvGraphicFramePr>
          <p:nvPr>
            <p:ph type="tbl" sz="quarter" idx="13"/>
            <p:extLst>
              <p:ext uri="{D42A27DB-BD31-4B8C-83A1-F6EECF244321}">
                <p14:modId xmlns:p14="http://schemas.microsoft.com/office/powerpoint/2010/main" val="146668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46965392"/>
                    </a:ext>
                  </a:extLst>
                </a:gridCol>
                <a:gridCol w="658368">
                  <a:extLst>
                    <a:ext uri="{9D8B030D-6E8A-4147-A177-3AD203B41FA5}">
                      <a16:colId xmlns:a16="http://schemas.microsoft.com/office/drawing/2014/main" val="3318600746"/>
                    </a:ext>
                  </a:extLst>
                </a:gridCol>
                <a:gridCol w="658368">
                  <a:extLst>
                    <a:ext uri="{9D8B030D-6E8A-4147-A177-3AD203B41FA5}">
                      <a16:colId xmlns:a16="http://schemas.microsoft.com/office/drawing/2014/main" val="3208265926"/>
                    </a:ext>
                  </a:extLst>
                </a:gridCol>
                <a:gridCol w="576072">
                  <a:extLst>
                    <a:ext uri="{9D8B030D-6E8A-4147-A177-3AD203B41FA5}">
                      <a16:colId xmlns:a16="http://schemas.microsoft.com/office/drawing/2014/main" val="3727276959"/>
                    </a:ext>
                  </a:extLst>
                </a:gridCol>
                <a:gridCol w="576072">
                  <a:extLst>
                    <a:ext uri="{9D8B030D-6E8A-4147-A177-3AD203B41FA5}">
                      <a16:colId xmlns:a16="http://schemas.microsoft.com/office/drawing/2014/main" val="2199158187"/>
                    </a:ext>
                  </a:extLst>
                </a:gridCol>
                <a:gridCol w="493776">
                  <a:extLst>
                    <a:ext uri="{9D8B030D-6E8A-4147-A177-3AD203B41FA5}">
                      <a16:colId xmlns:a16="http://schemas.microsoft.com/office/drawing/2014/main" val="2748041105"/>
                    </a:ext>
                  </a:extLst>
                </a:gridCol>
                <a:gridCol w="576072">
                  <a:extLst>
                    <a:ext uri="{9D8B030D-6E8A-4147-A177-3AD203B41FA5}">
                      <a16:colId xmlns:a16="http://schemas.microsoft.com/office/drawing/2014/main" val="3620628002"/>
                    </a:ext>
                  </a:extLst>
                </a:gridCol>
                <a:gridCol w="576072">
                  <a:extLst>
                    <a:ext uri="{9D8B030D-6E8A-4147-A177-3AD203B41FA5}">
                      <a16:colId xmlns:a16="http://schemas.microsoft.com/office/drawing/2014/main" val="4182335969"/>
                    </a:ext>
                  </a:extLst>
                </a:gridCol>
                <a:gridCol w="576072">
                  <a:extLst>
                    <a:ext uri="{9D8B030D-6E8A-4147-A177-3AD203B41FA5}">
                      <a16:colId xmlns:a16="http://schemas.microsoft.com/office/drawing/2014/main" val="1493657795"/>
                    </a:ext>
                  </a:extLst>
                </a:gridCol>
                <a:gridCol w="576072">
                  <a:extLst>
                    <a:ext uri="{9D8B030D-6E8A-4147-A177-3AD203B41FA5}">
                      <a16:colId xmlns:a16="http://schemas.microsoft.com/office/drawing/2014/main" val="3293928779"/>
                    </a:ext>
                  </a:extLst>
                </a:gridCol>
                <a:gridCol w="576072">
                  <a:extLst>
                    <a:ext uri="{9D8B030D-6E8A-4147-A177-3AD203B41FA5}">
                      <a16:colId xmlns:a16="http://schemas.microsoft.com/office/drawing/2014/main" val="3013666516"/>
                    </a:ext>
                  </a:extLst>
                </a:gridCol>
                <a:gridCol w="329184">
                  <a:extLst>
                    <a:ext uri="{9D8B030D-6E8A-4147-A177-3AD203B41FA5}">
                      <a16:colId xmlns:a16="http://schemas.microsoft.com/office/drawing/2014/main" val="91252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667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0735784"/>
                  </a:ext>
                </a:extLst>
              </a:tr>
            </a:tbl>
          </a:graphicData>
        </a:graphic>
      </p:graphicFrame>
      <p:sp>
        <p:nvSpPr>
          <p:cNvPr id="4" name="Text Placeholder 3">
            <a:extLst>
              <a:ext uri="{FF2B5EF4-FFF2-40B4-BE49-F238E27FC236}">
                <a16:creationId xmlns:a16="http://schemas.microsoft.com/office/drawing/2014/main" id="{9FE71974-2B4E-4E3E-BF92-D113E7F5142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44581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4FB1-F4B0-4008-AC80-042810AEA1EB}"/>
              </a:ext>
            </a:extLst>
          </p:cNvPr>
          <p:cNvSpPr>
            <a:spLocks noGrp="1"/>
          </p:cNvSpPr>
          <p:nvPr>
            <p:ph type="title"/>
          </p:nvPr>
        </p:nvSpPr>
        <p:spPr/>
        <p:txBody>
          <a:bodyPr/>
          <a:lstStyle/>
          <a:p>
            <a:r>
              <a:rPr lang="en-US"/>
              <a:t>Facebook FB - Own Posts Table w. Custom I-Rate (Insights) | Buttercup Malaysia - 19 of 24</a:t>
            </a:r>
          </a:p>
        </p:txBody>
      </p:sp>
      <p:graphicFrame>
        <p:nvGraphicFramePr>
          <p:cNvPr id="5" name="Table Placeholder 4">
            <a:extLst>
              <a:ext uri="{FF2B5EF4-FFF2-40B4-BE49-F238E27FC236}">
                <a16:creationId xmlns:a16="http://schemas.microsoft.com/office/drawing/2014/main" id="{98E96570-8354-4728-979D-F1756415F693}"/>
              </a:ext>
            </a:extLst>
          </p:cNvPr>
          <p:cNvGraphicFramePr>
            <a:graphicFrameLocks noGrp="1"/>
          </p:cNvGraphicFramePr>
          <p:nvPr>
            <p:ph type="tbl" sz="quarter" idx="13"/>
            <p:extLst>
              <p:ext uri="{D42A27DB-BD31-4B8C-83A1-F6EECF244321}">
                <p14:modId xmlns:p14="http://schemas.microsoft.com/office/powerpoint/2010/main" val="319918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8133236"/>
                    </a:ext>
                  </a:extLst>
                </a:gridCol>
                <a:gridCol w="658368">
                  <a:extLst>
                    <a:ext uri="{9D8B030D-6E8A-4147-A177-3AD203B41FA5}">
                      <a16:colId xmlns:a16="http://schemas.microsoft.com/office/drawing/2014/main" val="1322598048"/>
                    </a:ext>
                  </a:extLst>
                </a:gridCol>
                <a:gridCol w="658368">
                  <a:extLst>
                    <a:ext uri="{9D8B030D-6E8A-4147-A177-3AD203B41FA5}">
                      <a16:colId xmlns:a16="http://schemas.microsoft.com/office/drawing/2014/main" val="3156278647"/>
                    </a:ext>
                  </a:extLst>
                </a:gridCol>
                <a:gridCol w="576072">
                  <a:extLst>
                    <a:ext uri="{9D8B030D-6E8A-4147-A177-3AD203B41FA5}">
                      <a16:colId xmlns:a16="http://schemas.microsoft.com/office/drawing/2014/main" val="3328795150"/>
                    </a:ext>
                  </a:extLst>
                </a:gridCol>
                <a:gridCol w="576072">
                  <a:extLst>
                    <a:ext uri="{9D8B030D-6E8A-4147-A177-3AD203B41FA5}">
                      <a16:colId xmlns:a16="http://schemas.microsoft.com/office/drawing/2014/main" val="1639456163"/>
                    </a:ext>
                  </a:extLst>
                </a:gridCol>
                <a:gridCol w="493776">
                  <a:extLst>
                    <a:ext uri="{9D8B030D-6E8A-4147-A177-3AD203B41FA5}">
                      <a16:colId xmlns:a16="http://schemas.microsoft.com/office/drawing/2014/main" val="3063945442"/>
                    </a:ext>
                  </a:extLst>
                </a:gridCol>
                <a:gridCol w="576072">
                  <a:extLst>
                    <a:ext uri="{9D8B030D-6E8A-4147-A177-3AD203B41FA5}">
                      <a16:colId xmlns:a16="http://schemas.microsoft.com/office/drawing/2014/main" val="2301995008"/>
                    </a:ext>
                  </a:extLst>
                </a:gridCol>
                <a:gridCol w="576072">
                  <a:extLst>
                    <a:ext uri="{9D8B030D-6E8A-4147-A177-3AD203B41FA5}">
                      <a16:colId xmlns:a16="http://schemas.microsoft.com/office/drawing/2014/main" val="1966119172"/>
                    </a:ext>
                  </a:extLst>
                </a:gridCol>
                <a:gridCol w="576072">
                  <a:extLst>
                    <a:ext uri="{9D8B030D-6E8A-4147-A177-3AD203B41FA5}">
                      <a16:colId xmlns:a16="http://schemas.microsoft.com/office/drawing/2014/main" val="49925307"/>
                    </a:ext>
                  </a:extLst>
                </a:gridCol>
                <a:gridCol w="576072">
                  <a:extLst>
                    <a:ext uri="{9D8B030D-6E8A-4147-A177-3AD203B41FA5}">
                      <a16:colId xmlns:a16="http://schemas.microsoft.com/office/drawing/2014/main" val="835286308"/>
                    </a:ext>
                  </a:extLst>
                </a:gridCol>
                <a:gridCol w="576072">
                  <a:extLst>
                    <a:ext uri="{9D8B030D-6E8A-4147-A177-3AD203B41FA5}">
                      <a16:colId xmlns:a16="http://schemas.microsoft.com/office/drawing/2014/main" val="1667940404"/>
                    </a:ext>
                  </a:extLst>
                </a:gridCol>
                <a:gridCol w="329184">
                  <a:extLst>
                    <a:ext uri="{9D8B030D-6E8A-4147-A177-3AD203B41FA5}">
                      <a16:colId xmlns:a16="http://schemas.microsoft.com/office/drawing/2014/main" val="10128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16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0693322"/>
                  </a:ext>
                </a:extLst>
              </a:tr>
            </a:tbl>
          </a:graphicData>
        </a:graphic>
      </p:graphicFrame>
      <p:sp>
        <p:nvSpPr>
          <p:cNvPr id="4" name="Text Placeholder 3">
            <a:extLst>
              <a:ext uri="{FF2B5EF4-FFF2-40B4-BE49-F238E27FC236}">
                <a16:creationId xmlns:a16="http://schemas.microsoft.com/office/drawing/2014/main" id="{080256A0-3F38-436F-AEF3-996DD35FA86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22129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AECC-FBAE-42A9-B47F-A7841C33B7F3}"/>
              </a:ext>
            </a:extLst>
          </p:cNvPr>
          <p:cNvSpPr>
            <a:spLocks noGrp="1"/>
          </p:cNvSpPr>
          <p:nvPr>
            <p:ph type="title"/>
          </p:nvPr>
        </p:nvSpPr>
        <p:spPr/>
        <p:txBody>
          <a:bodyPr/>
          <a:lstStyle/>
          <a:p>
            <a:r>
              <a:rPr lang="en-US"/>
              <a:t>Facebook FB - Own Posts Table w. Custom I-Rate (Insights) | Buttercup Malaysia - 20 of 24</a:t>
            </a:r>
          </a:p>
        </p:txBody>
      </p:sp>
      <p:graphicFrame>
        <p:nvGraphicFramePr>
          <p:cNvPr id="5" name="Table Placeholder 4">
            <a:extLst>
              <a:ext uri="{FF2B5EF4-FFF2-40B4-BE49-F238E27FC236}">
                <a16:creationId xmlns:a16="http://schemas.microsoft.com/office/drawing/2014/main" id="{DE22C36A-CE19-4554-BAB5-32218A900AFA}"/>
              </a:ext>
            </a:extLst>
          </p:cNvPr>
          <p:cNvGraphicFramePr>
            <a:graphicFrameLocks noGrp="1"/>
          </p:cNvGraphicFramePr>
          <p:nvPr>
            <p:ph type="tbl" sz="quarter" idx="13"/>
            <p:extLst>
              <p:ext uri="{D42A27DB-BD31-4B8C-83A1-F6EECF244321}">
                <p14:modId xmlns:p14="http://schemas.microsoft.com/office/powerpoint/2010/main" val="133879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9349831"/>
                    </a:ext>
                  </a:extLst>
                </a:gridCol>
                <a:gridCol w="658368">
                  <a:extLst>
                    <a:ext uri="{9D8B030D-6E8A-4147-A177-3AD203B41FA5}">
                      <a16:colId xmlns:a16="http://schemas.microsoft.com/office/drawing/2014/main" val="3529177353"/>
                    </a:ext>
                  </a:extLst>
                </a:gridCol>
                <a:gridCol w="658368">
                  <a:extLst>
                    <a:ext uri="{9D8B030D-6E8A-4147-A177-3AD203B41FA5}">
                      <a16:colId xmlns:a16="http://schemas.microsoft.com/office/drawing/2014/main" val="2114638503"/>
                    </a:ext>
                  </a:extLst>
                </a:gridCol>
                <a:gridCol w="576072">
                  <a:extLst>
                    <a:ext uri="{9D8B030D-6E8A-4147-A177-3AD203B41FA5}">
                      <a16:colId xmlns:a16="http://schemas.microsoft.com/office/drawing/2014/main" val="2334904879"/>
                    </a:ext>
                  </a:extLst>
                </a:gridCol>
                <a:gridCol w="576072">
                  <a:extLst>
                    <a:ext uri="{9D8B030D-6E8A-4147-A177-3AD203B41FA5}">
                      <a16:colId xmlns:a16="http://schemas.microsoft.com/office/drawing/2014/main" val="1917530459"/>
                    </a:ext>
                  </a:extLst>
                </a:gridCol>
                <a:gridCol w="493776">
                  <a:extLst>
                    <a:ext uri="{9D8B030D-6E8A-4147-A177-3AD203B41FA5}">
                      <a16:colId xmlns:a16="http://schemas.microsoft.com/office/drawing/2014/main" val="3491391447"/>
                    </a:ext>
                  </a:extLst>
                </a:gridCol>
                <a:gridCol w="576072">
                  <a:extLst>
                    <a:ext uri="{9D8B030D-6E8A-4147-A177-3AD203B41FA5}">
                      <a16:colId xmlns:a16="http://schemas.microsoft.com/office/drawing/2014/main" val="152030262"/>
                    </a:ext>
                  </a:extLst>
                </a:gridCol>
                <a:gridCol w="576072">
                  <a:extLst>
                    <a:ext uri="{9D8B030D-6E8A-4147-A177-3AD203B41FA5}">
                      <a16:colId xmlns:a16="http://schemas.microsoft.com/office/drawing/2014/main" val="599688363"/>
                    </a:ext>
                  </a:extLst>
                </a:gridCol>
                <a:gridCol w="576072">
                  <a:extLst>
                    <a:ext uri="{9D8B030D-6E8A-4147-A177-3AD203B41FA5}">
                      <a16:colId xmlns:a16="http://schemas.microsoft.com/office/drawing/2014/main" val="2980710742"/>
                    </a:ext>
                  </a:extLst>
                </a:gridCol>
                <a:gridCol w="576072">
                  <a:extLst>
                    <a:ext uri="{9D8B030D-6E8A-4147-A177-3AD203B41FA5}">
                      <a16:colId xmlns:a16="http://schemas.microsoft.com/office/drawing/2014/main" val="3399881536"/>
                    </a:ext>
                  </a:extLst>
                </a:gridCol>
                <a:gridCol w="576072">
                  <a:extLst>
                    <a:ext uri="{9D8B030D-6E8A-4147-A177-3AD203B41FA5}">
                      <a16:colId xmlns:a16="http://schemas.microsoft.com/office/drawing/2014/main" val="3768074407"/>
                    </a:ext>
                  </a:extLst>
                </a:gridCol>
                <a:gridCol w="329184">
                  <a:extLst>
                    <a:ext uri="{9D8B030D-6E8A-4147-A177-3AD203B41FA5}">
                      <a16:colId xmlns:a16="http://schemas.microsoft.com/office/drawing/2014/main" val="68764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748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836369"/>
                  </a:ext>
                </a:extLst>
              </a:tr>
            </a:tbl>
          </a:graphicData>
        </a:graphic>
      </p:graphicFrame>
      <p:sp>
        <p:nvSpPr>
          <p:cNvPr id="4" name="Text Placeholder 3">
            <a:extLst>
              <a:ext uri="{FF2B5EF4-FFF2-40B4-BE49-F238E27FC236}">
                <a16:creationId xmlns:a16="http://schemas.microsoft.com/office/drawing/2014/main" id="{7191BC2C-8AFD-4AE6-AF4E-73C78C553CC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02806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F5F98-FFE3-405E-8B13-B1CB0E189D4A}"/>
              </a:ext>
            </a:extLst>
          </p:cNvPr>
          <p:cNvSpPr>
            <a:spLocks noGrp="1"/>
          </p:cNvSpPr>
          <p:nvPr>
            <p:ph type="title"/>
          </p:nvPr>
        </p:nvSpPr>
        <p:spPr/>
        <p:txBody>
          <a:bodyPr/>
          <a:lstStyle/>
          <a:p>
            <a:r>
              <a:rPr lang="en-US"/>
              <a:t>Facebook FB - Own Posts Table w. Custom I-Rate (Insights) | Buttercup Malaysia - 21 of 24</a:t>
            </a:r>
          </a:p>
        </p:txBody>
      </p:sp>
      <p:graphicFrame>
        <p:nvGraphicFramePr>
          <p:cNvPr id="5" name="Table Placeholder 4">
            <a:extLst>
              <a:ext uri="{FF2B5EF4-FFF2-40B4-BE49-F238E27FC236}">
                <a16:creationId xmlns:a16="http://schemas.microsoft.com/office/drawing/2014/main" id="{4D8E917A-C456-4D22-AC95-6F7AA06002AD}"/>
              </a:ext>
            </a:extLst>
          </p:cNvPr>
          <p:cNvGraphicFramePr>
            <a:graphicFrameLocks noGrp="1"/>
          </p:cNvGraphicFramePr>
          <p:nvPr>
            <p:ph type="tbl" sz="quarter" idx="13"/>
            <p:extLst>
              <p:ext uri="{D42A27DB-BD31-4B8C-83A1-F6EECF244321}">
                <p14:modId xmlns:p14="http://schemas.microsoft.com/office/powerpoint/2010/main" val="10551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7336988"/>
                    </a:ext>
                  </a:extLst>
                </a:gridCol>
                <a:gridCol w="658368">
                  <a:extLst>
                    <a:ext uri="{9D8B030D-6E8A-4147-A177-3AD203B41FA5}">
                      <a16:colId xmlns:a16="http://schemas.microsoft.com/office/drawing/2014/main" val="3199491982"/>
                    </a:ext>
                  </a:extLst>
                </a:gridCol>
                <a:gridCol w="658368">
                  <a:extLst>
                    <a:ext uri="{9D8B030D-6E8A-4147-A177-3AD203B41FA5}">
                      <a16:colId xmlns:a16="http://schemas.microsoft.com/office/drawing/2014/main" val="3687043234"/>
                    </a:ext>
                  </a:extLst>
                </a:gridCol>
                <a:gridCol w="576072">
                  <a:extLst>
                    <a:ext uri="{9D8B030D-6E8A-4147-A177-3AD203B41FA5}">
                      <a16:colId xmlns:a16="http://schemas.microsoft.com/office/drawing/2014/main" val="1461515781"/>
                    </a:ext>
                  </a:extLst>
                </a:gridCol>
                <a:gridCol w="576072">
                  <a:extLst>
                    <a:ext uri="{9D8B030D-6E8A-4147-A177-3AD203B41FA5}">
                      <a16:colId xmlns:a16="http://schemas.microsoft.com/office/drawing/2014/main" val="3908094068"/>
                    </a:ext>
                  </a:extLst>
                </a:gridCol>
                <a:gridCol w="493776">
                  <a:extLst>
                    <a:ext uri="{9D8B030D-6E8A-4147-A177-3AD203B41FA5}">
                      <a16:colId xmlns:a16="http://schemas.microsoft.com/office/drawing/2014/main" val="3976190185"/>
                    </a:ext>
                  </a:extLst>
                </a:gridCol>
                <a:gridCol w="576072">
                  <a:extLst>
                    <a:ext uri="{9D8B030D-6E8A-4147-A177-3AD203B41FA5}">
                      <a16:colId xmlns:a16="http://schemas.microsoft.com/office/drawing/2014/main" val="2694757604"/>
                    </a:ext>
                  </a:extLst>
                </a:gridCol>
                <a:gridCol w="576072">
                  <a:extLst>
                    <a:ext uri="{9D8B030D-6E8A-4147-A177-3AD203B41FA5}">
                      <a16:colId xmlns:a16="http://schemas.microsoft.com/office/drawing/2014/main" val="4179649838"/>
                    </a:ext>
                  </a:extLst>
                </a:gridCol>
                <a:gridCol w="576072">
                  <a:extLst>
                    <a:ext uri="{9D8B030D-6E8A-4147-A177-3AD203B41FA5}">
                      <a16:colId xmlns:a16="http://schemas.microsoft.com/office/drawing/2014/main" val="83496566"/>
                    </a:ext>
                  </a:extLst>
                </a:gridCol>
                <a:gridCol w="576072">
                  <a:extLst>
                    <a:ext uri="{9D8B030D-6E8A-4147-A177-3AD203B41FA5}">
                      <a16:colId xmlns:a16="http://schemas.microsoft.com/office/drawing/2014/main" val="2331777531"/>
                    </a:ext>
                  </a:extLst>
                </a:gridCol>
                <a:gridCol w="576072">
                  <a:extLst>
                    <a:ext uri="{9D8B030D-6E8A-4147-A177-3AD203B41FA5}">
                      <a16:colId xmlns:a16="http://schemas.microsoft.com/office/drawing/2014/main" val="452591882"/>
                    </a:ext>
                  </a:extLst>
                </a:gridCol>
                <a:gridCol w="329184">
                  <a:extLst>
                    <a:ext uri="{9D8B030D-6E8A-4147-A177-3AD203B41FA5}">
                      <a16:colId xmlns:a16="http://schemas.microsoft.com/office/drawing/2014/main" val="780716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883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3486619"/>
                  </a:ext>
                </a:extLst>
              </a:tr>
            </a:tbl>
          </a:graphicData>
        </a:graphic>
      </p:graphicFrame>
      <p:sp>
        <p:nvSpPr>
          <p:cNvPr id="4" name="Text Placeholder 3">
            <a:extLst>
              <a:ext uri="{FF2B5EF4-FFF2-40B4-BE49-F238E27FC236}">
                <a16:creationId xmlns:a16="http://schemas.microsoft.com/office/drawing/2014/main" id="{2398ACDC-2C51-4827-AD19-8427575622B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42232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660F4-3E58-43C3-A9CB-DA21F54DE6D3}"/>
              </a:ext>
            </a:extLst>
          </p:cNvPr>
          <p:cNvSpPr>
            <a:spLocks noGrp="1"/>
          </p:cNvSpPr>
          <p:nvPr>
            <p:ph type="title"/>
          </p:nvPr>
        </p:nvSpPr>
        <p:spPr/>
        <p:txBody>
          <a:bodyPr/>
          <a:lstStyle/>
          <a:p>
            <a:r>
              <a:rPr lang="en-US"/>
              <a:t>Facebook FB - Own Posts Table w. Custom I-Rate (Insights) | Buttercup Malaysia - 22 of 24</a:t>
            </a:r>
          </a:p>
        </p:txBody>
      </p:sp>
      <p:graphicFrame>
        <p:nvGraphicFramePr>
          <p:cNvPr id="5" name="Table Placeholder 4">
            <a:extLst>
              <a:ext uri="{FF2B5EF4-FFF2-40B4-BE49-F238E27FC236}">
                <a16:creationId xmlns:a16="http://schemas.microsoft.com/office/drawing/2014/main" id="{A1F5B7E6-1DEF-4295-9D2D-213E7211DBBB}"/>
              </a:ext>
            </a:extLst>
          </p:cNvPr>
          <p:cNvGraphicFramePr>
            <a:graphicFrameLocks noGrp="1"/>
          </p:cNvGraphicFramePr>
          <p:nvPr>
            <p:ph type="tbl" sz="quarter" idx="13"/>
            <p:extLst>
              <p:ext uri="{D42A27DB-BD31-4B8C-83A1-F6EECF244321}">
                <p14:modId xmlns:p14="http://schemas.microsoft.com/office/powerpoint/2010/main" val="208671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1050249"/>
                    </a:ext>
                  </a:extLst>
                </a:gridCol>
                <a:gridCol w="658368">
                  <a:extLst>
                    <a:ext uri="{9D8B030D-6E8A-4147-A177-3AD203B41FA5}">
                      <a16:colId xmlns:a16="http://schemas.microsoft.com/office/drawing/2014/main" val="1008776589"/>
                    </a:ext>
                  </a:extLst>
                </a:gridCol>
                <a:gridCol w="658368">
                  <a:extLst>
                    <a:ext uri="{9D8B030D-6E8A-4147-A177-3AD203B41FA5}">
                      <a16:colId xmlns:a16="http://schemas.microsoft.com/office/drawing/2014/main" val="3995242706"/>
                    </a:ext>
                  </a:extLst>
                </a:gridCol>
                <a:gridCol w="576072">
                  <a:extLst>
                    <a:ext uri="{9D8B030D-6E8A-4147-A177-3AD203B41FA5}">
                      <a16:colId xmlns:a16="http://schemas.microsoft.com/office/drawing/2014/main" val="1692076499"/>
                    </a:ext>
                  </a:extLst>
                </a:gridCol>
                <a:gridCol w="576072">
                  <a:extLst>
                    <a:ext uri="{9D8B030D-6E8A-4147-A177-3AD203B41FA5}">
                      <a16:colId xmlns:a16="http://schemas.microsoft.com/office/drawing/2014/main" val="3875533690"/>
                    </a:ext>
                  </a:extLst>
                </a:gridCol>
                <a:gridCol w="493776">
                  <a:extLst>
                    <a:ext uri="{9D8B030D-6E8A-4147-A177-3AD203B41FA5}">
                      <a16:colId xmlns:a16="http://schemas.microsoft.com/office/drawing/2014/main" val="193144072"/>
                    </a:ext>
                  </a:extLst>
                </a:gridCol>
                <a:gridCol w="576072">
                  <a:extLst>
                    <a:ext uri="{9D8B030D-6E8A-4147-A177-3AD203B41FA5}">
                      <a16:colId xmlns:a16="http://schemas.microsoft.com/office/drawing/2014/main" val="3304985827"/>
                    </a:ext>
                  </a:extLst>
                </a:gridCol>
                <a:gridCol w="576072">
                  <a:extLst>
                    <a:ext uri="{9D8B030D-6E8A-4147-A177-3AD203B41FA5}">
                      <a16:colId xmlns:a16="http://schemas.microsoft.com/office/drawing/2014/main" val="3105026369"/>
                    </a:ext>
                  </a:extLst>
                </a:gridCol>
                <a:gridCol w="576072">
                  <a:extLst>
                    <a:ext uri="{9D8B030D-6E8A-4147-A177-3AD203B41FA5}">
                      <a16:colId xmlns:a16="http://schemas.microsoft.com/office/drawing/2014/main" val="469987129"/>
                    </a:ext>
                  </a:extLst>
                </a:gridCol>
                <a:gridCol w="576072">
                  <a:extLst>
                    <a:ext uri="{9D8B030D-6E8A-4147-A177-3AD203B41FA5}">
                      <a16:colId xmlns:a16="http://schemas.microsoft.com/office/drawing/2014/main" val="3058745361"/>
                    </a:ext>
                  </a:extLst>
                </a:gridCol>
                <a:gridCol w="576072">
                  <a:extLst>
                    <a:ext uri="{9D8B030D-6E8A-4147-A177-3AD203B41FA5}">
                      <a16:colId xmlns:a16="http://schemas.microsoft.com/office/drawing/2014/main" val="3831183468"/>
                    </a:ext>
                  </a:extLst>
                </a:gridCol>
                <a:gridCol w="329184">
                  <a:extLst>
                    <a:ext uri="{9D8B030D-6E8A-4147-A177-3AD203B41FA5}">
                      <a16:colId xmlns:a16="http://schemas.microsoft.com/office/drawing/2014/main" val="311106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7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099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5755990"/>
                  </a:ext>
                </a:extLst>
              </a:tr>
            </a:tbl>
          </a:graphicData>
        </a:graphic>
      </p:graphicFrame>
      <p:sp>
        <p:nvSpPr>
          <p:cNvPr id="4" name="Text Placeholder 3">
            <a:extLst>
              <a:ext uri="{FF2B5EF4-FFF2-40B4-BE49-F238E27FC236}">
                <a16:creationId xmlns:a16="http://schemas.microsoft.com/office/drawing/2014/main" id="{A20B472A-0CAA-4D86-BD88-DD8D9F5A583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34190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96AC5-8D65-4D73-9A80-7E1C65C2C518}"/>
              </a:ext>
            </a:extLst>
          </p:cNvPr>
          <p:cNvSpPr>
            <a:spLocks noGrp="1"/>
          </p:cNvSpPr>
          <p:nvPr>
            <p:ph type="title"/>
          </p:nvPr>
        </p:nvSpPr>
        <p:spPr/>
        <p:txBody>
          <a:bodyPr/>
          <a:lstStyle/>
          <a:p>
            <a:r>
              <a:rPr lang="en-US"/>
              <a:t>Facebook FB - Own Posts Table w. Custom I-Rate (Insights) | Buttercup Malaysia - 23 of 24</a:t>
            </a:r>
          </a:p>
        </p:txBody>
      </p:sp>
      <p:graphicFrame>
        <p:nvGraphicFramePr>
          <p:cNvPr id="5" name="Table Placeholder 4">
            <a:extLst>
              <a:ext uri="{FF2B5EF4-FFF2-40B4-BE49-F238E27FC236}">
                <a16:creationId xmlns:a16="http://schemas.microsoft.com/office/drawing/2014/main" id="{F8A32DAF-7DE2-4A19-A700-4ED65A3D4907}"/>
              </a:ext>
            </a:extLst>
          </p:cNvPr>
          <p:cNvGraphicFramePr>
            <a:graphicFrameLocks noGrp="1"/>
          </p:cNvGraphicFramePr>
          <p:nvPr>
            <p:ph type="tbl" sz="quarter" idx="13"/>
            <p:extLst>
              <p:ext uri="{D42A27DB-BD31-4B8C-83A1-F6EECF244321}">
                <p14:modId xmlns:p14="http://schemas.microsoft.com/office/powerpoint/2010/main" val="54271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96333738"/>
                    </a:ext>
                  </a:extLst>
                </a:gridCol>
                <a:gridCol w="658368">
                  <a:extLst>
                    <a:ext uri="{9D8B030D-6E8A-4147-A177-3AD203B41FA5}">
                      <a16:colId xmlns:a16="http://schemas.microsoft.com/office/drawing/2014/main" val="746450867"/>
                    </a:ext>
                  </a:extLst>
                </a:gridCol>
                <a:gridCol w="658368">
                  <a:extLst>
                    <a:ext uri="{9D8B030D-6E8A-4147-A177-3AD203B41FA5}">
                      <a16:colId xmlns:a16="http://schemas.microsoft.com/office/drawing/2014/main" val="1857022716"/>
                    </a:ext>
                  </a:extLst>
                </a:gridCol>
                <a:gridCol w="576072">
                  <a:extLst>
                    <a:ext uri="{9D8B030D-6E8A-4147-A177-3AD203B41FA5}">
                      <a16:colId xmlns:a16="http://schemas.microsoft.com/office/drawing/2014/main" val="3755289272"/>
                    </a:ext>
                  </a:extLst>
                </a:gridCol>
                <a:gridCol w="576072">
                  <a:extLst>
                    <a:ext uri="{9D8B030D-6E8A-4147-A177-3AD203B41FA5}">
                      <a16:colId xmlns:a16="http://schemas.microsoft.com/office/drawing/2014/main" val="1410413133"/>
                    </a:ext>
                  </a:extLst>
                </a:gridCol>
                <a:gridCol w="493776">
                  <a:extLst>
                    <a:ext uri="{9D8B030D-6E8A-4147-A177-3AD203B41FA5}">
                      <a16:colId xmlns:a16="http://schemas.microsoft.com/office/drawing/2014/main" val="3101035309"/>
                    </a:ext>
                  </a:extLst>
                </a:gridCol>
                <a:gridCol w="576072">
                  <a:extLst>
                    <a:ext uri="{9D8B030D-6E8A-4147-A177-3AD203B41FA5}">
                      <a16:colId xmlns:a16="http://schemas.microsoft.com/office/drawing/2014/main" val="21481351"/>
                    </a:ext>
                  </a:extLst>
                </a:gridCol>
                <a:gridCol w="576072">
                  <a:extLst>
                    <a:ext uri="{9D8B030D-6E8A-4147-A177-3AD203B41FA5}">
                      <a16:colId xmlns:a16="http://schemas.microsoft.com/office/drawing/2014/main" val="1315373952"/>
                    </a:ext>
                  </a:extLst>
                </a:gridCol>
                <a:gridCol w="576072">
                  <a:extLst>
                    <a:ext uri="{9D8B030D-6E8A-4147-A177-3AD203B41FA5}">
                      <a16:colId xmlns:a16="http://schemas.microsoft.com/office/drawing/2014/main" val="781066919"/>
                    </a:ext>
                  </a:extLst>
                </a:gridCol>
                <a:gridCol w="576072">
                  <a:extLst>
                    <a:ext uri="{9D8B030D-6E8A-4147-A177-3AD203B41FA5}">
                      <a16:colId xmlns:a16="http://schemas.microsoft.com/office/drawing/2014/main" val="919476557"/>
                    </a:ext>
                  </a:extLst>
                </a:gridCol>
                <a:gridCol w="576072">
                  <a:extLst>
                    <a:ext uri="{9D8B030D-6E8A-4147-A177-3AD203B41FA5}">
                      <a16:colId xmlns:a16="http://schemas.microsoft.com/office/drawing/2014/main" val="3069123608"/>
                    </a:ext>
                  </a:extLst>
                </a:gridCol>
                <a:gridCol w="329184">
                  <a:extLst>
                    <a:ext uri="{9D8B030D-6E8A-4147-A177-3AD203B41FA5}">
                      <a16:colId xmlns:a16="http://schemas.microsoft.com/office/drawing/2014/main" val="254799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988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7586956"/>
                  </a:ext>
                </a:extLst>
              </a:tr>
            </a:tbl>
          </a:graphicData>
        </a:graphic>
      </p:graphicFrame>
      <p:sp>
        <p:nvSpPr>
          <p:cNvPr id="4" name="Text Placeholder 3">
            <a:extLst>
              <a:ext uri="{FF2B5EF4-FFF2-40B4-BE49-F238E27FC236}">
                <a16:creationId xmlns:a16="http://schemas.microsoft.com/office/drawing/2014/main" id="{E01654D9-6D91-4667-BAC9-5880DEBA1C9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32114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19B99-FD38-499F-A6D8-43DAF192563B}"/>
              </a:ext>
            </a:extLst>
          </p:cNvPr>
          <p:cNvSpPr>
            <a:spLocks noGrp="1"/>
          </p:cNvSpPr>
          <p:nvPr>
            <p:ph type="title"/>
          </p:nvPr>
        </p:nvSpPr>
        <p:spPr/>
        <p:txBody>
          <a:bodyPr/>
          <a:lstStyle/>
          <a:p>
            <a:r>
              <a:rPr lang="en-US"/>
              <a:t>Facebook FB - Own Posts Table w. Custom I-Rate (Insights) | Buttercup Malaysia - 24 of 24</a:t>
            </a:r>
          </a:p>
        </p:txBody>
      </p:sp>
      <p:graphicFrame>
        <p:nvGraphicFramePr>
          <p:cNvPr id="5" name="Table Placeholder 4">
            <a:extLst>
              <a:ext uri="{FF2B5EF4-FFF2-40B4-BE49-F238E27FC236}">
                <a16:creationId xmlns:a16="http://schemas.microsoft.com/office/drawing/2014/main" id="{EEDD63DB-BDD1-458A-99CE-7B116753B32E}"/>
              </a:ext>
            </a:extLst>
          </p:cNvPr>
          <p:cNvGraphicFramePr>
            <a:graphicFrameLocks noGrp="1"/>
          </p:cNvGraphicFramePr>
          <p:nvPr>
            <p:ph type="tbl" sz="quarter" idx="13"/>
            <p:extLst>
              <p:ext uri="{D42A27DB-BD31-4B8C-83A1-F6EECF244321}">
                <p14:modId xmlns:p14="http://schemas.microsoft.com/office/powerpoint/2010/main" val="76955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519609"/>
                    </a:ext>
                  </a:extLst>
                </a:gridCol>
                <a:gridCol w="658368">
                  <a:extLst>
                    <a:ext uri="{9D8B030D-6E8A-4147-A177-3AD203B41FA5}">
                      <a16:colId xmlns:a16="http://schemas.microsoft.com/office/drawing/2014/main" val="1867463207"/>
                    </a:ext>
                  </a:extLst>
                </a:gridCol>
                <a:gridCol w="658368">
                  <a:extLst>
                    <a:ext uri="{9D8B030D-6E8A-4147-A177-3AD203B41FA5}">
                      <a16:colId xmlns:a16="http://schemas.microsoft.com/office/drawing/2014/main" val="4164685014"/>
                    </a:ext>
                  </a:extLst>
                </a:gridCol>
                <a:gridCol w="576072">
                  <a:extLst>
                    <a:ext uri="{9D8B030D-6E8A-4147-A177-3AD203B41FA5}">
                      <a16:colId xmlns:a16="http://schemas.microsoft.com/office/drawing/2014/main" val="3543218075"/>
                    </a:ext>
                  </a:extLst>
                </a:gridCol>
                <a:gridCol w="576072">
                  <a:extLst>
                    <a:ext uri="{9D8B030D-6E8A-4147-A177-3AD203B41FA5}">
                      <a16:colId xmlns:a16="http://schemas.microsoft.com/office/drawing/2014/main" val="3309494458"/>
                    </a:ext>
                  </a:extLst>
                </a:gridCol>
                <a:gridCol w="493776">
                  <a:extLst>
                    <a:ext uri="{9D8B030D-6E8A-4147-A177-3AD203B41FA5}">
                      <a16:colId xmlns:a16="http://schemas.microsoft.com/office/drawing/2014/main" val="3825566018"/>
                    </a:ext>
                  </a:extLst>
                </a:gridCol>
                <a:gridCol w="576072">
                  <a:extLst>
                    <a:ext uri="{9D8B030D-6E8A-4147-A177-3AD203B41FA5}">
                      <a16:colId xmlns:a16="http://schemas.microsoft.com/office/drawing/2014/main" val="2409631744"/>
                    </a:ext>
                  </a:extLst>
                </a:gridCol>
                <a:gridCol w="576072">
                  <a:extLst>
                    <a:ext uri="{9D8B030D-6E8A-4147-A177-3AD203B41FA5}">
                      <a16:colId xmlns:a16="http://schemas.microsoft.com/office/drawing/2014/main" val="58665478"/>
                    </a:ext>
                  </a:extLst>
                </a:gridCol>
                <a:gridCol w="576072">
                  <a:extLst>
                    <a:ext uri="{9D8B030D-6E8A-4147-A177-3AD203B41FA5}">
                      <a16:colId xmlns:a16="http://schemas.microsoft.com/office/drawing/2014/main" val="1227997357"/>
                    </a:ext>
                  </a:extLst>
                </a:gridCol>
                <a:gridCol w="576072">
                  <a:extLst>
                    <a:ext uri="{9D8B030D-6E8A-4147-A177-3AD203B41FA5}">
                      <a16:colId xmlns:a16="http://schemas.microsoft.com/office/drawing/2014/main" val="1909048727"/>
                    </a:ext>
                  </a:extLst>
                </a:gridCol>
                <a:gridCol w="576072">
                  <a:extLst>
                    <a:ext uri="{9D8B030D-6E8A-4147-A177-3AD203B41FA5}">
                      <a16:colId xmlns:a16="http://schemas.microsoft.com/office/drawing/2014/main" val="2544928063"/>
                    </a:ext>
                  </a:extLst>
                </a:gridCol>
                <a:gridCol w="329184">
                  <a:extLst>
                    <a:ext uri="{9D8B030D-6E8A-4147-A177-3AD203B41FA5}">
                      <a16:colId xmlns:a16="http://schemas.microsoft.com/office/drawing/2014/main" val="2753322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856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8978185"/>
                  </a:ext>
                </a:extLst>
              </a:tr>
            </a:tbl>
          </a:graphicData>
        </a:graphic>
      </p:graphicFrame>
      <p:sp>
        <p:nvSpPr>
          <p:cNvPr id="4" name="Text Placeholder 3">
            <a:extLst>
              <a:ext uri="{FF2B5EF4-FFF2-40B4-BE49-F238E27FC236}">
                <a16:creationId xmlns:a16="http://schemas.microsoft.com/office/drawing/2014/main" id="{728EE3F4-2B14-43A4-9651-03BAAAE013D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900780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1481</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Buttercup Malaysia - 1 of 24</vt:lpstr>
      <vt:lpstr>Facebook FB - Own Posts Table w. Custom I-Rate (Insights) | Buttercup Malaysia - 2 of 24</vt:lpstr>
      <vt:lpstr>Facebook FB - Own Posts Table w. Custom I-Rate (Insights) | Buttercup Malaysia - 3 of 24</vt:lpstr>
      <vt:lpstr>Facebook FB - Own Posts Table w. Custom I-Rate (Insights) | Buttercup Malaysia - 4 of 24</vt:lpstr>
      <vt:lpstr>Facebook FB - Own Posts Table w. Custom I-Rate (Insights) | Buttercup Malaysia - 5 of 24</vt:lpstr>
      <vt:lpstr>Facebook FB - Own Posts Table w. Custom I-Rate (Insights) | Buttercup Malaysia - 6 of 24</vt:lpstr>
      <vt:lpstr>Facebook FB - Own Posts Table w. Custom I-Rate (Insights) | Buttercup Malaysia - 7 of 24</vt:lpstr>
      <vt:lpstr>Facebook FB - Own Posts Table w. Custom I-Rate (Insights) | Buttercup Malaysia - 8 of 24</vt:lpstr>
      <vt:lpstr>Facebook FB - Own Posts Table w. Custom I-Rate (Insights) | Buttercup Malaysia - 9 of 24</vt:lpstr>
      <vt:lpstr>Facebook FB - Own Posts Table w. Custom I-Rate (Insights) | Buttercup Malaysia - 10 of 24</vt:lpstr>
      <vt:lpstr>Facebook FB - Own Posts Table w. Custom I-Rate (Insights) | Buttercup Malaysia - 11 of 24</vt:lpstr>
      <vt:lpstr>Facebook FB - Own Posts Table w. Custom I-Rate (Insights) | Buttercup Malaysia - 12 of 24</vt:lpstr>
      <vt:lpstr>Facebook FB - Own Posts Table w. Custom I-Rate (Insights) | Buttercup Malaysia - 13 of 24</vt:lpstr>
      <vt:lpstr>Facebook FB - Own Posts Table w. Custom I-Rate (Insights) | Buttercup Malaysia - 14 of 24</vt:lpstr>
      <vt:lpstr>Facebook FB - Own Posts Table w. Custom I-Rate (Insights) | Buttercup Malaysia - 15 of 24</vt:lpstr>
      <vt:lpstr>Facebook FB - Own Posts Table w. Custom I-Rate (Insights) | Buttercup Malaysia - 16 of 24</vt:lpstr>
      <vt:lpstr>Facebook FB - Own Posts Table w. Custom I-Rate (Insights) | Buttercup Malaysia - 17 of 24</vt:lpstr>
      <vt:lpstr>Facebook FB - Own Posts Table w. Custom I-Rate (Insights) | Buttercup Malaysia - 18 of 24</vt:lpstr>
      <vt:lpstr>Facebook FB - Own Posts Table w. Custom I-Rate (Insights) | Buttercup Malaysia - 19 of 24</vt:lpstr>
      <vt:lpstr>Facebook FB - Own Posts Table w. Custom I-Rate (Insights) | Buttercup Malaysia - 20 of 24</vt:lpstr>
      <vt:lpstr>Facebook FB - Own Posts Table w. Custom I-Rate (Insights) | Buttercup Malaysia - 21 of 24</vt:lpstr>
      <vt:lpstr>Facebook FB - Own Posts Table w. Custom I-Rate (Insights) | Buttercup Malaysia - 22 of 24</vt:lpstr>
      <vt:lpstr>Facebook FB - Own Posts Table w. Custom I-Rate (Insights) | Buttercup Malaysia - 23 of 24</vt:lpstr>
      <vt:lpstr>Facebook FB - Own Posts Table w. Custom I-Rate (Insights) | Buttercup Malaysia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24</dc:title>
  <dc:creator>Frederik Peiniger</dc:creator>
  <cp:lastModifiedBy>Frederik Peiniger</cp:lastModifiedBy>
  <cp:revision>1</cp:revision>
  <dcterms:created xsi:type="dcterms:W3CDTF">2021-08-05T08:59:28Z</dcterms:created>
  <dcterms:modified xsi:type="dcterms:W3CDTF">2021-08-05T09:03:29Z</dcterms:modified>
</cp:coreProperties>
</file>