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80048-9685-4462-8370-7C832AD37EF7}"/>
              </a:ext>
            </a:extLst>
          </p:cNvPr>
          <p:cNvSpPr>
            <a:spLocks noGrp="1"/>
          </p:cNvSpPr>
          <p:nvPr>
            <p:ph type="title"/>
          </p:nvPr>
        </p:nvSpPr>
        <p:spPr/>
        <p:txBody>
          <a:bodyPr/>
          <a:lstStyle/>
          <a:p>
            <a:r>
              <a:rPr lang="en-US"/>
              <a:t>Facebook FB - Own Posts Table w. Custom I-Rate (Insights) | Buttercup Malaysia - 1 of 26</a:t>
            </a:r>
          </a:p>
        </p:txBody>
      </p:sp>
      <p:graphicFrame>
        <p:nvGraphicFramePr>
          <p:cNvPr id="5" name="Table Placeholder 4">
            <a:extLst>
              <a:ext uri="{FF2B5EF4-FFF2-40B4-BE49-F238E27FC236}">
                <a16:creationId xmlns:a16="http://schemas.microsoft.com/office/drawing/2014/main" id="{E473C4A0-2B8C-4B77-B772-B6A24ED6F695}"/>
              </a:ext>
            </a:extLst>
          </p:cNvPr>
          <p:cNvGraphicFramePr>
            <a:graphicFrameLocks noGrp="1"/>
          </p:cNvGraphicFramePr>
          <p:nvPr>
            <p:ph type="tbl" sz="quarter" idx="13"/>
            <p:extLst>
              <p:ext uri="{D42A27DB-BD31-4B8C-83A1-F6EECF244321}">
                <p14:modId xmlns:p14="http://schemas.microsoft.com/office/powerpoint/2010/main" val="4006167545"/>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92922666"/>
                    </a:ext>
                  </a:extLst>
                </a:gridCol>
                <a:gridCol w="987552">
                  <a:extLst>
                    <a:ext uri="{9D8B030D-6E8A-4147-A177-3AD203B41FA5}">
                      <a16:colId xmlns:a16="http://schemas.microsoft.com/office/drawing/2014/main" val="4129950859"/>
                    </a:ext>
                  </a:extLst>
                </a:gridCol>
                <a:gridCol w="576072">
                  <a:extLst>
                    <a:ext uri="{9D8B030D-6E8A-4147-A177-3AD203B41FA5}">
                      <a16:colId xmlns:a16="http://schemas.microsoft.com/office/drawing/2014/main" val="1966112494"/>
                    </a:ext>
                  </a:extLst>
                </a:gridCol>
                <a:gridCol w="576072">
                  <a:extLst>
                    <a:ext uri="{9D8B030D-6E8A-4147-A177-3AD203B41FA5}">
                      <a16:colId xmlns:a16="http://schemas.microsoft.com/office/drawing/2014/main" val="1255558905"/>
                    </a:ext>
                  </a:extLst>
                </a:gridCol>
                <a:gridCol w="493776">
                  <a:extLst>
                    <a:ext uri="{9D8B030D-6E8A-4147-A177-3AD203B41FA5}">
                      <a16:colId xmlns:a16="http://schemas.microsoft.com/office/drawing/2014/main" val="3156103771"/>
                    </a:ext>
                  </a:extLst>
                </a:gridCol>
                <a:gridCol w="493776">
                  <a:extLst>
                    <a:ext uri="{9D8B030D-6E8A-4147-A177-3AD203B41FA5}">
                      <a16:colId xmlns:a16="http://schemas.microsoft.com/office/drawing/2014/main" val="658359168"/>
                    </a:ext>
                  </a:extLst>
                </a:gridCol>
                <a:gridCol w="411480">
                  <a:extLst>
                    <a:ext uri="{9D8B030D-6E8A-4147-A177-3AD203B41FA5}">
                      <a16:colId xmlns:a16="http://schemas.microsoft.com/office/drawing/2014/main" val="1578132350"/>
                    </a:ext>
                  </a:extLst>
                </a:gridCol>
                <a:gridCol w="493776">
                  <a:extLst>
                    <a:ext uri="{9D8B030D-6E8A-4147-A177-3AD203B41FA5}">
                      <a16:colId xmlns:a16="http://schemas.microsoft.com/office/drawing/2014/main" val="2896501815"/>
                    </a:ext>
                  </a:extLst>
                </a:gridCol>
                <a:gridCol w="493776">
                  <a:extLst>
                    <a:ext uri="{9D8B030D-6E8A-4147-A177-3AD203B41FA5}">
                      <a16:colId xmlns:a16="http://schemas.microsoft.com/office/drawing/2014/main" val="3662422065"/>
                    </a:ext>
                  </a:extLst>
                </a:gridCol>
                <a:gridCol w="493776">
                  <a:extLst>
                    <a:ext uri="{9D8B030D-6E8A-4147-A177-3AD203B41FA5}">
                      <a16:colId xmlns:a16="http://schemas.microsoft.com/office/drawing/2014/main" val="3884581718"/>
                    </a:ext>
                  </a:extLst>
                </a:gridCol>
                <a:gridCol w="493776">
                  <a:extLst>
                    <a:ext uri="{9D8B030D-6E8A-4147-A177-3AD203B41FA5}">
                      <a16:colId xmlns:a16="http://schemas.microsoft.com/office/drawing/2014/main" val="2531114893"/>
                    </a:ext>
                  </a:extLst>
                </a:gridCol>
                <a:gridCol w="493776">
                  <a:extLst>
                    <a:ext uri="{9D8B030D-6E8A-4147-A177-3AD203B41FA5}">
                      <a16:colId xmlns:a16="http://schemas.microsoft.com/office/drawing/2014/main" val="738274700"/>
                    </a:ext>
                  </a:extLst>
                </a:gridCol>
                <a:gridCol w="329184">
                  <a:extLst>
                    <a:ext uri="{9D8B030D-6E8A-4147-A177-3AD203B41FA5}">
                      <a16:colId xmlns:a16="http://schemas.microsoft.com/office/drawing/2014/main" val="3758279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1111063"/>
                  </a:ext>
                </a:extLst>
              </a:tr>
            </a:tbl>
          </a:graphicData>
        </a:graphic>
      </p:graphicFrame>
      <p:sp>
        <p:nvSpPr>
          <p:cNvPr id="4" name="Text Placeholder 3">
            <a:extLst>
              <a:ext uri="{FF2B5EF4-FFF2-40B4-BE49-F238E27FC236}">
                <a16:creationId xmlns:a16="http://schemas.microsoft.com/office/drawing/2014/main" id="{5665F1CA-66F3-4BAD-A035-B26796778E4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76598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6AEB5-183A-4DFD-822B-A216E02E2B42}"/>
              </a:ext>
            </a:extLst>
          </p:cNvPr>
          <p:cNvSpPr>
            <a:spLocks noGrp="1"/>
          </p:cNvSpPr>
          <p:nvPr>
            <p:ph type="title"/>
          </p:nvPr>
        </p:nvSpPr>
        <p:spPr/>
        <p:txBody>
          <a:bodyPr/>
          <a:lstStyle/>
          <a:p>
            <a:r>
              <a:rPr lang="en-US"/>
              <a:t>Facebook FB - Own Posts Table w. Custom I-Rate (Insights) | Buttercup Malaysia - 2 of 26</a:t>
            </a:r>
          </a:p>
        </p:txBody>
      </p:sp>
      <p:graphicFrame>
        <p:nvGraphicFramePr>
          <p:cNvPr id="5" name="Table Placeholder 4">
            <a:extLst>
              <a:ext uri="{FF2B5EF4-FFF2-40B4-BE49-F238E27FC236}">
                <a16:creationId xmlns:a16="http://schemas.microsoft.com/office/drawing/2014/main" id="{0970F668-02CD-4565-B9AE-794CBE7E2133}"/>
              </a:ext>
            </a:extLst>
          </p:cNvPr>
          <p:cNvGraphicFramePr>
            <a:graphicFrameLocks noGrp="1"/>
          </p:cNvGraphicFramePr>
          <p:nvPr>
            <p:ph type="tbl" sz="quarter" idx="13"/>
            <p:extLst>
              <p:ext uri="{D42A27DB-BD31-4B8C-83A1-F6EECF244321}">
                <p14:modId xmlns:p14="http://schemas.microsoft.com/office/powerpoint/2010/main" val="2996252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13643678"/>
                    </a:ext>
                  </a:extLst>
                </a:gridCol>
                <a:gridCol w="987552">
                  <a:extLst>
                    <a:ext uri="{9D8B030D-6E8A-4147-A177-3AD203B41FA5}">
                      <a16:colId xmlns:a16="http://schemas.microsoft.com/office/drawing/2014/main" val="2495282311"/>
                    </a:ext>
                  </a:extLst>
                </a:gridCol>
                <a:gridCol w="576072">
                  <a:extLst>
                    <a:ext uri="{9D8B030D-6E8A-4147-A177-3AD203B41FA5}">
                      <a16:colId xmlns:a16="http://schemas.microsoft.com/office/drawing/2014/main" val="2848432228"/>
                    </a:ext>
                  </a:extLst>
                </a:gridCol>
                <a:gridCol w="576072">
                  <a:extLst>
                    <a:ext uri="{9D8B030D-6E8A-4147-A177-3AD203B41FA5}">
                      <a16:colId xmlns:a16="http://schemas.microsoft.com/office/drawing/2014/main" val="3459286426"/>
                    </a:ext>
                  </a:extLst>
                </a:gridCol>
                <a:gridCol w="493776">
                  <a:extLst>
                    <a:ext uri="{9D8B030D-6E8A-4147-A177-3AD203B41FA5}">
                      <a16:colId xmlns:a16="http://schemas.microsoft.com/office/drawing/2014/main" val="2924934667"/>
                    </a:ext>
                  </a:extLst>
                </a:gridCol>
                <a:gridCol w="493776">
                  <a:extLst>
                    <a:ext uri="{9D8B030D-6E8A-4147-A177-3AD203B41FA5}">
                      <a16:colId xmlns:a16="http://schemas.microsoft.com/office/drawing/2014/main" val="545249830"/>
                    </a:ext>
                  </a:extLst>
                </a:gridCol>
                <a:gridCol w="411480">
                  <a:extLst>
                    <a:ext uri="{9D8B030D-6E8A-4147-A177-3AD203B41FA5}">
                      <a16:colId xmlns:a16="http://schemas.microsoft.com/office/drawing/2014/main" val="2818791852"/>
                    </a:ext>
                  </a:extLst>
                </a:gridCol>
                <a:gridCol w="493776">
                  <a:extLst>
                    <a:ext uri="{9D8B030D-6E8A-4147-A177-3AD203B41FA5}">
                      <a16:colId xmlns:a16="http://schemas.microsoft.com/office/drawing/2014/main" val="1154439702"/>
                    </a:ext>
                  </a:extLst>
                </a:gridCol>
                <a:gridCol w="493776">
                  <a:extLst>
                    <a:ext uri="{9D8B030D-6E8A-4147-A177-3AD203B41FA5}">
                      <a16:colId xmlns:a16="http://schemas.microsoft.com/office/drawing/2014/main" val="335949819"/>
                    </a:ext>
                  </a:extLst>
                </a:gridCol>
                <a:gridCol w="493776">
                  <a:extLst>
                    <a:ext uri="{9D8B030D-6E8A-4147-A177-3AD203B41FA5}">
                      <a16:colId xmlns:a16="http://schemas.microsoft.com/office/drawing/2014/main" val="2764362022"/>
                    </a:ext>
                  </a:extLst>
                </a:gridCol>
                <a:gridCol w="493776">
                  <a:extLst>
                    <a:ext uri="{9D8B030D-6E8A-4147-A177-3AD203B41FA5}">
                      <a16:colId xmlns:a16="http://schemas.microsoft.com/office/drawing/2014/main" val="2346898927"/>
                    </a:ext>
                  </a:extLst>
                </a:gridCol>
                <a:gridCol w="493776">
                  <a:extLst>
                    <a:ext uri="{9D8B030D-6E8A-4147-A177-3AD203B41FA5}">
                      <a16:colId xmlns:a16="http://schemas.microsoft.com/office/drawing/2014/main" val="3483427492"/>
                    </a:ext>
                  </a:extLst>
                </a:gridCol>
                <a:gridCol w="329184">
                  <a:extLst>
                    <a:ext uri="{9D8B030D-6E8A-4147-A177-3AD203B41FA5}">
                      <a16:colId xmlns:a16="http://schemas.microsoft.com/office/drawing/2014/main" val="3772517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685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- 2021-07-30 10:00:06</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mempercayai Buttercup selama ini! ❤ 
Rasa dan aroma Buttercup semestinya dapat menjadikan makanan anda lebih enak dan dinikmati seisi keluarga!  
‘Saya menggunakan Buttercup 2 tahun yang lepas sejak saya mempunyai oven yang pertama. Saya amat suka dan berpuas hati dengan tekstur, rasa dan aroma yang mempertingkatkan tahap masakan saya dan suasana kegembiraan keluarga saya.’
-Jeannie Toh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https://quintly-image-storage.s3.amazonaws.com/9d175cdd28e15bd0c0c48ee24cf94e12/a7061ec7dc39b4884c8e78bd1bad6077.png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6369885"/>
                  </a:ext>
                </a:extLst>
              </a:tr>
            </a:tbl>
          </a:graphicData>
        </a:graphic>
      </p:graphicFrame>
      <p:sp>
        <p:nvSpPr>
          <p:cNvPr id="4" name="Text Placeholder 3">
            <a:extLst>
              <a:ext uri="{FF2B5EF4-FFF2-40B4-BE49-F238E27FC236}">
                <a16:creationId xmlns:a16="http://schemas.microsoft.com/office/drawing/2014/main" id="{09462AB4-3EDF-4C95-91C7-E55E680C738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62144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095B5-845B-4918-9790-895EAA81FCEA}"/>
              </a:ext>
            </a:extLst>
          </p:cNvPr>
          <p:cNvSpPr>
            <a:spLocks noGrp="1"/>
          </p:cNvSpPr>
          <p:nvPr>
            <p:ph type="title"/>
          </p:nvPr>
        </p:nvSpPr>
        <p:spPr/>
        <p:txBody>
          <a:bodyPr/>
          <a:lstStyle/>
          <a:p>
            <a:r>
              <a:rPr lang="en-US"/>
              <a:t>Facebook FB - Own Posts Table w. Custom I-Rate (Insights) | Buttercup Malaysia - 3 of 26</a:t>
            </a:r>
          </a:p>
        </p:txBody>
      </p:sp>
      <p:graphicFrame>
        <p:nvGraphicFramePr>
          <p:cNvPr id="5" name="Table Placeholder 4">
            <a:extLst>
              <a:ext uri="{FF2B5EF4-FFF2-40B4-BE49-F238E27FC236}">
                <a16:creationId xmlns:a16="http://schemas.microsoft.com/office/drawing/2014/main" id="{E0A009BB-705E-42E1-B719-BF12A5BC7A38}"/>
              </a:ext>
            </a:extLst>
          </p:cNvPr>
          <p:cNvGraphicFramePr>
            <a:graphicFrameLocks noGrp="1"/>
          </p:cNvGraphicFramePr>
          <p:nvPr>
            <p:ph type="tbl" sz="quarter" idx="13"/>
            <p:extLst>
              <p:ext uri="{D42A27DB-BD31-4B8C-83A1-F6EECF244321}">
                <p14:modId xmlns:p14="http://schemas.microsoft.com/office/powerpoint/2010/main" val="3807571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18658485"/>
                    </a:ext>
                  </a:extLst>
                </a:gridCol>
                <a:gridCol w="987552">
                  <a:extLst>
                    <a:ext uri="{9D8B030D-6E8A-4147-A177-3AD203B41FA5}">
                      <a16:colId xmlns:a16="http://schemas.microsoft.com/office/drawing/2014/main" val="1819051773"/>
                    </a:ext>
                  </a:extLst>
                </a:gridCol>
                <a:gridCol w="576072">
                  <a:extLst>
                    <a:ext uri="{9D8B030D-6E8A-4147-A177-3AD203B41FA5}">
                      <a16:colId xmlns:a16="http://schemas.microsoft.com/office/drawing/2014/main" val="1999870893"/>
                    </a:ext>
                  </a:extLst>
                </a:gridCol>
                <a:gridCol w="576072">
                  <a:extLst>
                    <a:ext uri="{9D8B030D-6E8A-4147-A177-3AD203B41FA5}">
                      <a16:colId xmlns:a16="http://schemas.microsoft.com/office/drawing/2014/main" val="1333397503"/>
                    </a:ext>
                  </a:extLst>
                </a:gridCol>
                <a:gridCol w="493776">
                  <a:extLst>
                    <a:ext uri="{9D8B030D-6E8A-4147-A177-3AD203B41FA5}">
                      <a16:colId xmlns:a16="http://schemas.microsoft.com/office/drawing/2014/main" val="3371438235"/>
                    </a:ext>
                  </a:extLst>
                </a:gridCol>
                <a:gridCol w="493776">
                  <a:extLst>
                    <a:ext uri="{9D8B030D-6E8A-4147-A177-3AD203B41FA5}">
                      <a16:colId xmlns:a16="http://schemas.microsoft.com/office/drawing/2014/main" val="2421154269"/>
                    </a:ext>
                  </a:extLst>
                </a:gridCol>
                <a:gridCol w="411480">
                  <a:extLst>
                    <a:ext uri="{9D8B030D-6E8A-4147-A177-3AD203B41FA5}">
                      <a16:colId xmlns:a16="http://schemas.microsoft.com/office/drawing/2014/main" val="2045201397"/>
                    </a:ext>
                  </a:extLst>
                </a:gridCol>
                <a:gridCol w="493776">
                  <a:extLst>
                    <a:ext uri="{9D8B030D-6E8A-4147-A177-3AD203B41FA5}">
                      <a16:colId xmlns:a16="http://schemas.microsoft.com/office/drawing/2014/main" val="1141819722"/>
                    </a:ext>
                  </a:extLst>
                </a:gridCol>
                <a:gridCol w="493776">
                  <a:extLst>
                    <a:ext uri="{9D8B030D-6E8A-4147-A177-3AD203B41FA5}">
                      <a16:colId xmlns:a16="http://schemas.microsoft.com/office/drawing/2014/main" val="1420991848"/>
                    </a:ext>
                  </a:extLst>
                </a:gridCol>
                <a:gridCol w="493776">
                  <a:extLst>
                    <a:ext uri="{9D8B030D-6E8A-4147-A177-3AD203B41FA5}">
                      <a16:colId xmlns:a16="http://schemas.microsoft.com/office/drawing/2014/main" val="7503332"/>
                    </a:ext>
                  </a:extLst>
                </a:gridCol>
                <a:gridCol w="493776">
                  <a:extLst>
                    <a:ext uri="{9D8B030D-6E8A-4147-A177-3AD203B41FA5}">
                      <a16:colId xmlns:a16="http://schemas.microsoft.com/office/drawing/2014/main" val="2471986681"/>
                    </a:ext>
                  </a:extLst>
                </a:gridCol>
                <a:gridCol w="493776">
                  <a:extLst>
                    <a:ext uri="{9D8B030D-6E8A-4147-A177-3AD203B41FA5}">
                      <a16:colId xmlns:a16="http://schemas.microsoft.com/office/drawing/2014/main" val="3925578281"/>
                    </a:ext>
                  </a:extLst>
                </a:gridCol>
                <a:gridCol w="329184">
                  <a:extLst>
                    <a:ext uri="{9D8B030D-6E8A-4147-A177-3AD203B41FA5}">
                      <a16:colId xmlns:a16="http://schemas.microsoft.com/office/drawing/2014/main" val="2247764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822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- 2021-07-27 10:00:25</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bawa anda semua ke Jepun! 
Walaupun bukan secara fizikal, kita tetap boleh merasa berada di Jepun dengan resipi strawberi shortcake Buttercup! 
#ResipiButtercup #SedapDenganButtercup #HomemadeWithLove
Strawberi Shortcake Buttercup
Bahan-bahan
60g Buttercup (dicairkan)
Sedikit Buttercup dan tepung untuk melapiskan dulang
125g tepung serbaguna 
100g gula 
4 biji telur (kuning telur dan putih telur diasingkan)
Bahan-bahan hiasan
18 biji strawberi
300ml krim putar 
Bahan-bahan sirap
40ml air 
10g gula 
Arahan: 
1. Panaskan ketuhar pada suhu 180°C.
2. Lapiskan bahagian dalam dulang dengan sedikit Buttercup dan tepung. 
3. Dalam satu mangkuk, campurkan kuning telur dan ⅔ gula. Pukul sehingga ia kelihatan tebal. 
4. Dalam mangkuk yang lain, pukul putih telur sehingga kembang, campurkan lebihan gula dan pukul lagi sehingga ia menjadi ‘meringue’.
5. Apabila ‘meringue’ kelihatan ukuh dan dapat berdiri dengan utuh apabila anda mengangkat pemukul, bermakna ianya sudah siap. 
6. Ayakkan tepung dan masukkan ke dalam adunan kuning telur tadi. Gaulkan perlahan menggunakan spatula. 
7. Campurkan ⅓ ‘meringue’ ke dalam adunan dan pukul sehingga rata. 
8. Kemudian, campurkan lebihan ‘meringue’ ke dalam adunan sedikit demi sedikit dan gaulkan. 
9. Masukkan Buttercup yang telah dicairkan dan gaulkan lagi. 
10. Tuangkan adunan ke dalam dulang kek dan bakar selama 25 minit. Setelah bakar, keluarkan ia dari dulang dan biarkan ia untuk sejuk di atas rak secara terbalik. 
11. Campurkan bahan-bahan sirap dalam satu kuali kecil dan biarkan ia mendidih. Apabila gula telah larut, matikan api. 
12. Pukul krim putar sehingga kembang. Kemudian, bersihkan strawberi anda dan potongkan 10 biji menjadi dua bahagian. 
13. Potongkan kek tadi menjadi dua bahagian secara melintang dan gunakan berus masakan untuk lapiskan sirap tadi di atas permukaan kedua-dua bahagian kek. 
14. Gunakan kira-kira 3 sudu besar krim putar dan sapukan secara rata di atas satu bahagian kek. Kemudian, isikan permukaan dengan strawberi tanpa jurang sebanyak mungkin. 
15. Gunakan kira-kira 4 sudu krim putar dan sapukan sehingga menutupi strawberi dan bahagian tepi kek. 
16. Letakkan bahagian kek yang lagi satu dan tekapkan perlahan-lahan ke bawah. Pastikan kek atas dan bawah diselaraskan. 
17. Salutkan setiap bahagian kek dengan krim putar secara rata dan biarkan ia di dalam peti sejuk selama 10 minit. 
18. Masukkan lebihan krim putar ke dalam beg paip dengan muncung bulat. Paipkan krim putar ke atas kek dan letakkan strawberi di atasnya. 
Siap untuk dinikmati. Anda boleh menyimpan kek ini selama 2 hari agar rasa strawberi dan krim putar kekal segar. 
Sumber: https://japan.recipetineats.com/japanese-strawberry-sponge-cake-strawberry-shortcake/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https://quintly-image-storage.s3.amazonaws.com/9d175cdd28e15bd0c0c48ee24cf94e12/6893b4fc54dcbec4f952326514d7d6c8.png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7693038"/>
                  </a:ext>
                </a:extLst>
              </a:tr>
            </a:tbl>
          </a:graphicData>
        </a:graphic>
      </p:graphicFrame>
      <p:sp>
        <p:nvSpPr>
          <p:cNvPr id="4" name="Text Placeholder 3">
            <a:extLst>
              <a:ext uri="{FF2B5EF4-FFF2-40B4-BE49-F238E27FC236}">
                <a16:creationId xmlns:a16="http://schemas.microsoft.com/office/drawing/2014/main" id="{3D37076A-42A4-4625-ADA0-EC4698D9D29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9659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D82CF-2922-4018-AEC0-E4E2B848027F}"/>
              </a:ext>
            </a:extLst>
          </p:cNvPr>
          <p:cNvSpPr>
            <a:spLocks noGrp="1"/>
          </p:cNvSpPr>
          <p:nvPr>
            <p:ph type="title"/>
          </p:nvPr>
        </p:nvSpPr>
        <p:spPr/>
        <p:txBody>
          <a:bodyPr/>
          <a:lstStyle/>
          <a:p>
            <a:r>
              <a:rPr lang="en-US"/>
              <a:t>Facebook FB - Own Posts Table w. Custom I-Rate (Insights) | Buttercup Malaysia - 4 of 26</a:t>
            </a:r>
          </a:p>
        </p:txBody>
      </p:sp>
      <p:graphicFrame>
        <p:nvGraphicFramePr>
          <p:cNvPr id="5" name="Table Placeholder 4">
            <a:extLst>
              <a:ext uri="{FF2B5EF4-FFF2-40B4-BE49-F238E27FC236}">
                <a16:creationId xmlns:a16="http://schemas.microsoft.com/office/drawing/2014/main" id="{DC8307E2-AA8B-4564-8689-C3C9F8EE1129}"/>
              </a:ext>
            </a:extLst>
          </p:cNvPr>
          <p:cNvGraphicFramePr>
            <a:graphicFrameLocks noGrp="1"/>
          </p:cNvGraphicFramePr>
          <p:nvPr>
            <p:ph type="tbl" sz="quarter" idx="13"/>
            <p:extLst>
              <p:ext uri="{D42A27DB-BD31-4B8C-83A1-F6EECF244321}">
                <p14:modId xmlns:p14="http://schemas.microsoft.com/office/powerpoint/2010/main" val="1904342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61691364"/>
                    </a:ext>
                  </a:extLst>
                </a:gridCol>
                <a:gridCol w="987552">
                  <a:extLst>
                    <a:ext uri="{9D8B030D-6E8A-4147-A177-3AD203B41FA5}">
                      <a16:colId xmlns:a16="http://schemas.microsoft.com/office/drawing/2014/main" val="1227354922"/>
                    </a:ext>
                  </a:extLst>
                </a:gridCol>
                <a:gridCol w="576072">
                  <a:extLst>
                    <a:ext uri="{9D8B030D-6E8A-4147-A177-3AD203B41FA5}">
                      <a16:colId xmlns:a16="http://schemas.microsoft.com/office/drawing/2014/main" val="907085827"/>
                    </a:ext>
                  </a:extLst>
                </a:gridCol>
                <a:gridCol w="576072">
                  <a:extLst>
                    <a:ext uri="{9D8B030D-6E8A-4147-A177-3AD203B41FA5}">
                      <a16:colId xmlns:a16="http://schemas.microsoft.com/office/drawing/2014/main" val="483332103"/>
                    </a:ext>
                  </a:extLst>
                </a:gridCol>
                <a:gridCol w="493776">
                  <a:extLst>
                    <a:ext uri="{9D8B030D-6E8A-4147-A177-3AD203B41FA5}">
                      <a16:colId xmlns:a16="http://schemas.microsoft.com/office/drawing/2014/main" val="2884886142"/>
                    </a:ext>
                  </a:extLst>
                </a:gridCol>
                <a:gridCol w="493776">
                  <a:extLst>
                    <a:ext uri="{9D8B030D-6E8A-4147-A177-3AD203B41FA5}">
                      <a16:colId xmlns:a16="http://schemas.microsoft.com/office/drawing/2014/main" val="1193287683"/>
                    </a:ext>
                  </a:extLst>
                </a:gridCol>
                <a:gridCol w="411480">
                  <a:extLst>
                    <a:ext uri="{9D8B030D-6E8A-4147-A177-3AD203B41FA5}">
                      <a16:colId xmlns:a16="http://schemas.microsoft.com/office/drawing/2014/main" val="2179872707"/>
                    </a:ext>
                  </a:extLst>
                </a:gridCol>
                <a:gridCol w="493776">
                  <a:extLst>
                    <a:ext uri="{9D8B030D-6E8A-4147-A177-3AD203B41FA5}">
                      <a16:colId xmlns:a16="http://schemas.microsoft.com/office/drawing/2014/main" val="870628937"/>
                    </a:ext>
                  </a:extLst>
                </a:gridCol>
                <a:gridCol w="493776">
                  <a:extLst>
                    <a:ext uri="{9D8B030D-6E8A-4147-A177-3AD203B41FA5}">
                      <a16:colId xmlns:a16="http://schemas.microsoft.com/office/drawing/2014/main" val="966052609"/>
                    </a:ext>
                  </a:extLst>
                </a:gridCol>
                <a:gridCol w="493776">
                  <a:extLst>
                    <a:ext uri="{9D8B030D-6E8A-4147-A177-3AD203B41FA5}">
                      <a16:colId xmlns:a16="http://schemas.microsoft.com/office/drawing/2014/main" val="4203308765"/>
                    </a:ext>
                  </a:extLst>
                </a:gridCol>
                <a:gridCol w="493776">
                  <a:extLst>
                    <a:ext uri="{9D8B030D-6E8A-4147-A177-3AD203B41FA5}">
                      <a16:colId xmlns:a16="http://schemas.microsoft.com/office/drawing/2014/main" val="3434093003"/>
                    </a:ext>
                  </a:extLst>
                </a:gridCol>
                <a:gridCol w="493776">
                  <a:extLst>
                    <a:ext uri="{9D8B030D-6E8A-4147-A177-3AD203B41FA5}">
                      <a16:colId xmlns:a16="http://schemas.microsoft.com/office/drawing/2014/main" val="1160297238"/>
                    </a:ext>
                  </a:extLst>
                </a:gridCol>
                <a:gridCol w="329184">
                  <a:extLst>
                    <a:ext uri="{9D8B030D-6E8A-4147-A177-3AD203B41FA5}">
                      <a16:colId xmlns:a16="http://schemas.microsoft.com/office/drawing/2014/main" val="3081701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223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https://quintly-image-storage.s3.amazonaws.com/9d175cdd28e15bd0c0c48ee24cf94e12/ebbb783354538257e7be00137f76f9b5.jpg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9606664"/>
                  </a:ext>
                </a:extLst>
              </a:tr>
            </a:tbl>
          </a:graphicData>
        </a:graphic>
      </p:graphicFrame>
      <p:sp>
        <p:nvSpPr>
          <p:cNvPr id="4" name="Text Placeholder 3">
            <a:extLst>
              <a:ext uri="{FF2B5EF4-FFF2-40B4-BE49-F238E27FC236}">
                <a16:creationId xmlns:a16="http://schemas.microsoft.com/office/drawing/2014/main" id="{B35B79CD-D996-4989-8CD1-E8AF58E1202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41496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F70B0-785A-4EAD-8C08-8E05D0F62445}"/>
              </a:ext>
            </a:extLst>
          </p:cNvPr>
          <p:cNvSpPr>
            <a:spLocks noGrp="1"/>
          </p:cNvSpPr>
          <p:nvPr>
            <p:ph type="title"/>
          </p:nvPr>
        </p:nvSpPr>
        <p:spPr/>
        <p:txBody>
          <a:bodyPr/>
          <a:lstStyle/>
          <a:p>
            <a:r>
              <a:rPr lang="en-US"/>
              <a:t>Facebook FB - Own Posts Table w. Custom I-Rate (Insights) | Buttercup Malaysia - 5 of 26</a:t>
            </a:r>
          </a:p>
        </p:txBody>
      </p:sp>
      <p:graphicFrame>
        <p:nvGraphicFramePr>
          <p:cNvPr id="5" name="Table Placeholder 4">
            <a:extLst>
              <a:ext uri="{FF2B5EF4-FFF2-40B4-BE49-F238E27FC236}">
                <a16:creationId xmlns:a16="http://schemas.microsoft.com/office/drawing/2014/main" id="{CE966D80-B6F9-47A8-BC22-F4D0C21F3A0E}"/>
              </a:ext>
            </a:extLst>
          </p:cNvPr>
          <p:cNvGraphicFramePr>
            <a:graphicFrameLocks noGrp="1"/>
          </p:cNvGraphicFramePr>
          <p:nvPr>
            <p:ph type="tbl" sz="quarter" idx="13"/>
            <p:extLst>
              <p:ext uri="{D42A27DB-BD31-4B8C-83A1-F6EECF244321}">
                <p14:modId xmlns:p14="http://schemas.microsoft.com/office/powerpoint/2010/main" val="3222945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76175542"/>
                    </a:ext>
                  </a:extLst>
                </a:gridCol>
                <a:gridCol w="987552">
                  <a:extLst>
                    <a:ext uri="{9D8B030D-6E8A-4147-A177-3AD203B41FA5}">
                      <a16:colId xmlns:a16="http://schemas.microsoft.com/office/drawing/2014/main" val="3990183269"/>
                    </a:ext>
                  </a:extLst>
                </a:gridCol>
                <a:gridCol w="576072">
                  <a:extLst>
                    <a:ext uri="{9D8B030D-6E8A-4147-A177-3AD203B41FA5}">
                      <a16:colId xmlns:a16="http://schemas.microsoft.com/office/drawing/2014/main" val="3801960808"/>
                    </a:ext>
                  </a:extLst>
                </a:gridCol>
                <a:gridCol w="576072">
                  <a:extLst>
                    <a:ext uri="{9D8B030D-6E8A-4147-A177-3AD203B41FA5}">
                      <a16:colId xmlns:a16="http://schemas.microsoft.com/office/drawing/2014/main" val="2863041030"/>
                    </a:ext>
                  </a:extLst>
                </a:gridCol>
                <a:gridCol w="493776">
                  <a:extLst>
                    <a:ext uri="{9D8B030D-6E8A-4147-A177-3AD203B41FA5}">
                      <a16:colId xmlns:a16="http://schemas.microsoft.com/office/drawing/2014/main" val="2300071689"/>
                    </a:ext>
                  </a:extLst>
                </a:gridCol>
                <a:gridCol w="493776">
                  <a:extLst>
                    <a:ext uri="{9D8B030D-6E8A-4147-A177-3AD203B41FA5}">
                      <a16:colId xmlns:a16="http://schemas.microsoft.com/office/drawing/2014/main" val="3342465360"/>
                    </a:ext>
                  </a:extLst>
                </a:gridCol>
                <a:gridCol w="411480">
                  <a:extLst>
                    <a:ext uri="{9D8B030D-6E8A-4147-A177-3AD203B41FA5}">
                      <a16:colId xmlns:a16="http://schemas.microsoft.com/office/drawing/2014/main" val="1556220324"/>
                    </a:ext>
                  </a:extLst>
                </a:gridCol>
                <a:gridCol w="493776">
                  <a:extLst>
                    <a:ext uri="{9D8B030D-6E8A-4147-A177-3AD203B41FA5}">
                      <a16:colId xmlns:a16="http://schemas.microsoft.com/office/drawing/2014/main" val="2962918731"/>
                    </a:ext>
                  </a:extLst>
                </a:gridCol>
                <a:gridCol w="493776">
                  <a:extLst>
                    <a:ext uri="{9D8B030D-6E8A-4147-A177-3AD203B41FA5}">
                      <a16:colId xmlns:a16="http://schemas.microsoft.com/office/drawing/2014/main" val="3139457336"/>
                    </a:ext>
                  </a:extLst>
                </a:gridCol>
                <a:gridCol w="493776">
                  <a:extLst>
                    <a:ext uri="{9D8B030D-6E8A-4147-A177-3AD203B41FA5}">
                      <a16:colId xmlns:a16="http://schemas.microsoft.com/office/drawing/2014/main" val="1293791675"/>
                    </a:ext>
                  </a:extLst>
                </a:gridCol>
                <a:gridCol w="493776">
                  <a:extLst>
                    <a:ext uri="{9D8B030D-6E8A-4147-A177-3AD203B41FA5}">
                      <a16:colId xmlns:a16="http://schemas.microsoft.com/office/drawing/2014/main" val="2707021773"/>
                    </a:ext>
                  </a:extLst>
                </a:gridCol>
                <a:gridCol w="493776">
                  <a:extLst>
                    <a:ext uri="{9D8B030D-6E8A-4147-A177-3AD203B41FA5}">
                      <a16:colId xmlns:a16="http://schemas.microsoft.com/office/drawing/2014/main" val="1629677866"/>
                    </a:ext>
                  </a:extLst>
                </a:gridCol>
                <a:gridCol w="329184">
                  <a:extLst>
                    <a:ext uri="{9D8B030D-6E8A-4147-A177-3AD203B41FA5}">
                      <a16:colId xmlns:a16="http://schemas.microsoft.com/office/drawing/2014/main" val="355894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362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https://quintly-image-storage.s3.amazonaws.com/9d175cdd28e15bd0c0c48ee24cf94e12/defa3b16d768eadf67773d9dff504164.png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4873277"/>
                  </a:ext>
                </a:extLst>
              </a:tr>
            </a:tbl>
          </a:graphicData>
        </a:graphic>
      </p:graphicFrame>
      <p:sp>
        <p:nvSpPr>
          <p:cNvPr id="4" name="Text Placeholder 3">
            <a:extLst>
              <a:ext uri="{FF2B5EF4-FFF2-40B4-BE49-F238E27FC236}">
                <a16:creationId xmlns:a16="http://schemas.microsoft.com/office/drawing/2014/main" id="{852E4A7F-04FF-4A3F-9601-2D21A1B5A6E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94760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209F1-A327-4384-9FBD-6293BFB08E8A}"/>
              </a:ext>
            </a:extLst>
          </p:cNvPr>
          <p:cNvSpPr>
            <a:spLocks noGrp="1"/>
          </p:cNvSpPr>
          <p:nvPr>
            <p:ph type="title"/>
          </p:nvPr>
        </p:nvSpPr>
        <p:spPr/>
        <p:txBody>
          <a:bodyPr/>
          <a:lstStyle/>
          <a:p>
            <a:r>
              <a:rPr lang="en-US"/>
              <a:t>Facebook FB - Own Posts Table w. Custom I-Rate (Insights) | Buttercup Malaysia - 6 of 26</a:t>
            </a:r>
          </a:p>
        </p:txBody>
      </p:sp>
      <p:graphicFrame>
        <p:nvGraphicFramePr>
          <p:cNvPr id="5" name="Table Placeholder 4">
            <a:extLst>
              <a:ext uri="{FF2B5EF4-FFF2-40B4-BE49-F238E27FC236}">
                <a16:creationId xmlns:a16="http://schemas.microsoft.com/office/drawing/2014/main" id="{055DC169-9733-494B-BAE6-70024CE29DF7}"/>
              </a:ext>
            </a:extLst>
          </p:cNvPr>
          <p:cNvGraphicFramePr>
            <a:graphicFrameLocks noGrp="1"/>
          </p:cNvGraphicFramePr>
          <p:nvPr>
            <p:ph type="tbl" sz="quarter" idx="13"/>
            <p:extLst>
              <p:ext uri="{D42A27DB-BD31-4B8C-83A1-F6EECF244321}">
                <p14:modId xmlns:p14="http://schemas.microsoft.com/office/powerpoint/2010/main" val="513524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57504086"/>
                    </a:ext>
                  </a:extLst>
                </a:gridCol>
                <a:gridCol w="987552">
                  <a:extLst>
                    <a:ext uri="{9D8B030D-6E8A-4147-A177-3AD203B41FA5}">
                      <a16:colId xmlns:a16="http://schemas.microsoft.com/office/drawing/2014/main" val="237783582"/>
                    </a:ext>
                  </a:extLst>
                </a:gridCol>
                <a:gridCol w="576072">
                  <a:extLst>
                    <a:ext uri="{9D8B030D-6E8A-4147-A177-3AD203B41FA5}">
                      <a16:colId xmlns:a16="http://schemas.microsoft.com/office/drawing/2014/main" val="1213423723"/>
                    </a:ext>
                  </a:extLst>
                </a:gridCol>
                <a:gridCol w="576072">
                  <a:extLst>
                    <a:ext uri="{9D8B030D-6E8A-4147-A177-3AD203B41FA5}">
                      <a16:colId xmlns:a16="http://schemas.microsoft.com/office/drawing/2014/main" val="2779843529"/>
                    </a:ext>
                  </a:extLst>
                </a:gridCol>
                <a:gridCol w="493776">
                  <a:extLst>
                    <a:ext uri="{9D8B030D-6E8A-4147-A177-3AD203B41FA5}">
                      <a16:colId xmlns:a16="http://schemas.microsoft.com/office/drawing/2014/main" val="2583269350"/>
                    </a:ext>
                  </a:extLst>
                </a:gridCol>
                <a:gridCol w="493776">
                  <a:extLst>
                    <a:ext uri="{9D8B030D-6E8A-4147-A177-3AD203B41FA5}">
                      <a16:colId xmlns:a16="http://schemas.microsoft.com/office/drawing/2014/main" val="3608911562"/>
                    </a:ext>
                  </a:extLst>
                </a:gridCol>
                <a:gridCol w="411480">
                  <a:extLst>
                    <a:ext uri="{9D8B030D-6E8A-4147-A177-3AD203B41FA5}">
                      <a16:colId xmlns:a16="http://schemas.microsoft.com/office/drawing/2014/main" val="407164654"/>
                    </a:ext>
                  </a:extLst>
                </a:gridCol>
                <a:gridCol w="493776">
                  <a:extLst>
                    <a:ext uri="{9D8B030D-6E8A-4147-A177-3AD203B41FA5}">
                      <a16:colId xmlns:a16="http://schemas.microsoft.com/office/drawing/2014/main" val="2825837337"/>
                    </a:ext>
                  </a:extLst>
                </a:gridCol>
                <a:gridCol w="493776">
                  <a:extLst>
                    <a:ext uri="{9D8B030D-6E8A-4147-A177-3AD203B41FA5}">
                      <a16:colId xmlns:a16="http://schemas.microsoft.com/office/drawing/2014/main" val="1064668639"/>
                    </a:ext>
                  </a:extLst>
                </a:gridCol>
                <a:gridCol w="493776">
                  <a:extLst>
                    <a:ext uri="{9D8B030D-6E8A-4147-A177-3AD203B41FA5}">
                      <a16:colId xmlns:a16="http://schemas.microsoft.com/office/drawing/2014/main" val="2191044848"/>
                    </a:ext>
                  </a:extLst>
                </a:gridCol>
                <a:gridCol w="493776">
                  <a:extLst>
                    <a:ext uri="{9D8B030D-6E8A-4147-A177-3AD203B41FA5}">
                      <a16:colId xmlns:a16="http://schemas.microsoft.com/office/drawing/2014/main" val="3566756969"/>
                    </a:ext>
                  </a:extLst>
                </a:gridCol>
                <a:gridCol w="493776">
                  <a:extLst>
                    <a:ext uri="{9D8B030D-6E8A-4147-A177-3AD203B41FA5}">
                      <a16:colId xmlns:a16="http://schemas.microsoft.com/office/drawing/2014/main" val="826421824"/>
                    </a:ext>
                  </a:extLst>
                </a:gridCol>
                <a:gridCol w="329184">
                  <a:extLst>
                    <a:ext uri="{9D8B030D-6E8A-4147-A177-3AD203B41FA5}">
                      <a16:colId xmlns:a16="http://schemas.microsoft.com/office/drawing/2014/main" val="3952458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385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https://quintly-image-storage.s3.amazonaws.com/9d175cdd28e15bd0c0c48ee24cf94e12/a37155e4a60b4d6736ca7f23630345dd.png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902033"/>
                  </a:ext>
                </a:extLst>
              </a:tr>
            </a:tbl>
          </a:graphicData>
        </a:graphic>
      </p:graphicFrame>
      <p:sp>
        <p:nvSpPr>
          <p:cNvPr id="4" name="Text Placeholder 3">
            <a:extLst>
              <a:ext uri="{FF2B5EF4-FFF2-40B4-BE49-F238E27FC236}">
                <a16:creationId xmlns:a16="http://schemas.microsoft.com/office/drawing/2014/main" id="{007F00FD-190C-4D27-A638-B1822807B96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02829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65C0C-9E8C-4405-BD0F-313B76435184}"/>
              </a:ext>
            </a:extLst>
          </p:cNvPr>
          <p:cNvSpPr>
            <a:spLocks noGrp="1"/>
          </p:cNvSpPr>
          <p:nvPr>
            <p:ph type="title"/>
          </p:nvPr>
        </p:nvSpPr>
        <p:spPr/>
        <p:txBody>
          <a:bodyPr/>
          <a:lstStyle/>
          <a:p>
            <a:r>
              <a:rPr lang="en-US"/>
              <a:t>Facebook FB - Own Posts Table w. Custom I-Rate (Insights) | Buttercup Malaysia - 7 of 26</a:t>
            </a:r>
          </a:p>
        </p:txBody>
      </p:sp>
      <p:graphicFrame>
        <p:nvGraphicFramePr>
          <p:cNvPr id="5" name="Table Placeholder 4">
            <a:extLst>
              <a:ext uri="{FF2B5EF4-FFF2-40B4-BE49-F238E27FC236}">
                <a16:creationId xmlns:a16="http://schemas.microsoft.com/office/drawing/2014/main" id="{B2C6AED8-0B1B-4134-BB77-C92459E55198}"/>
              </a:ext>
            </a:extLst>
          </p:cNvPr>
          <p:cNvGraphicFramePr>
            <a:graphicFrameLocks noGrp="1"/>
          </p:cNvGraphicFramePr>
          <p:nvPr>
            <p:ph type="tbl" sz="quarter" idx="13"/>
            <p:extLst>
              <p:ext uri="{D42A27DB-BD31-4B8C-83A1-F6EECF244321}">
                <p14:modId xmlns:p14="http://schemas.microsoft.com/office/powerpoint/2010/main" val="762277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38825970"/>
                    </a:ext>
                  </a:extLst>
                </a:gridCol>
                <a:gridCol w="987552">
                  <a:extLst>
                    <a:ext uri="{9D8B030D-6E8A-4147-A177-3AD203B41FA5}">
                      <a16:colId xmlns:a16="http://schemas.microsoft.com/office/drawing/2014/main" val="3769677270"/>
                    </a:ext>
                  </a:extLst>
                </a:gridCol>
                <a:gridCol w="576072">
                  <a:extLst>
                    <a:ext uri="{9D8B030D-6E8A-4147-A177-3AD203B41FA5}">
                      <a16:colId xmlns:a16="http://schemas.microsoft.com/office/drawing/2014/main" val="2142795247"/>
                    </a:ext>
                  </a:extLst>
                </a:gridCol>
                <a:gridCol w="576072">
                  <a:extLst>
                    <a:ext uri="{9D8B030D-6E8A-4147-A177-3AD203B41FA5}">
                      <a16:colId xmlns:a16="http://schemas.microsoft.com/office/drawing/2014/main" val="2879900207"/>
                    </a:ext>
                  </a:extLst>
                </a:gridCol>
                <a:gridCol w="493776">
                  <a:extLst>
                    <a:ext uri="{9D8B030D-6E8A-4147-A177-3AD203B41FA5}">
                      <a16:colId xmlns:a16="http://schemas.microsoft.com/office/drawing/2014/main" val="368026182"/>
                    </a:ext>
                  </a:extLst>
                </a:gridCol>
                <a:gridCol w="493776">
                  <a:extLst>
                    <a:ext uri="{9D8B030D-6E8A-4147-A177-3AD203B41FA5}">
                      <a16:colId xmlns:a16="http://schemas.microsoft.com/office/drawing/2014/main" val="3441848831"/>
                    </a:ext>
                  </a:extLst>
                </a:gridCol>
                <a:gridCol w="411480">
                  <a:extLst>
                    <a:ext uri="{9D8B030D-6E8A-4147-A177-3AD203B41FA5}">
                      <a16:colId xmlns:a16="http://schemas.microsoft.com/office/drawing/2014/main" val="650603662"/>
                    </a:ext>
                  </a:extLst>
                </a:gridCol>
                <a:gridCol w="493776">
                  <a:extLst>
                    <a:ext uri="{9D8B030D-6E8A-4147-A177-3AD203B41FA5}">
                      <a16:colId xmlns:a16="http://schemas.microsoft.com/office/drawing/2014/main" val="2079261118"/>
                    </a:ext>
                  </a:extLst>
                </a:gridCol>
                <a:gridCol w="493776">
                  <a:extLst>
                    <a:ext uri="{9D8B030D-6E8A-4147-A177-3AD203B41FA5}">
                      <a16:colId xmlns:a16="http://schemas.microsoft.com/office/drawing/2014/main" val="4261183538"/>
                    </a:ext>
                  </a:extLst>
                </a:gridCol>
                <a:gridCol w="493776">
                  <a:extLst>
                    <a:ext uri="{9D8B030D-6E8A-4147-A177-3AD203B41FA5}">
                      <a16:colId xmlns:a16="http://schemas.microsoft.com/office/drawing/2014/main" val="545796962"/>
                    </a:ext>
                  </a:extLst>
                </a:gridCol>
                <a:gridCol w="493776">
                  <a:extLst>
                    <a:ext uri="{9D8B030D-6E8A-4147-A177-3AD203B41FA5}">
                      <a16:colId xmlns:a16="http://schemas.microsoft.com/office/drawing/2014/main" val="2691835232"/>
                    </a:ext>
                  </a:extLst>
                </a:gridCol>
                <a:gridCol w="493776">
                  <a:extLst>
                    <a:ext uri="{9D8B030D-6E8A-4147-A177-3AD203B41FA5}">
                      <a16:colId xmlns:a16="http://schemas.microsoft.com/office/drawing/2014/main" val="1434906153"/>
                    </a:ext>
                  </a:extLst>
                </a:gridCol>
                <a:gridCol w="329184">
                  <a:extLst>
                    <a:ext uri="{9D8B030D-6E8A-4147-A177-3AD203B41FA5}">
                      <a16:colId xmlns:a16="http://schemas.microsoft.com/office/drawing/2014/main" val="3031065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3541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https://quintly-image-storage.s3.amazonaws.com/9d175cdd28e15bd0c0c48ee24cf94e12/8dd634bcefdd766aa51f5a7c62210cce.png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17478676"/>
                  </a:ext>
                </a:extLst>
              </a:tr>
            </a:tbl>
          </a:graphicData>
        </a:graphic>
      </p:graphicFrame>
      <p:sp>
        <p:nvSpPr>
          <p:cNvPr id="4" name="Text Placeholder 3">
            <a:extLst>
              <a:ext uri="{FF2B5EF4-FFF2-40B4-BE49-F238E27FC236}">
                <a16:creationId xmlns:a16="http://schemas.microsoft.com/office/drawing/2014/main" id="{38272DBC-3ADE-4CA6-84D5-929FB178665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41446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269E2-FED3-44D7-9D1E-F0BA9608A314}"/>
              </a:ext>
            </a:extLst>
          </p:cNvPr>
          <p:cNvSpPr>
            <a:spLocks noGrp="1"/>
          </p:cNvSpPr>
          <p:nvPr>
            <p:ph type="title"/>
          </p:nvPr>
        </p:nvSpPr>
        <p:spPr/>
        <p:txBody>
          <a:bodyPr/>
          <a:lstStyle/>
          <a:p>
            <a:r>
              <a:rPr lang="en-US"/>
              <a:t>Facebook FB - Own Posts Table w. Custom I-Rate (Insights) | Buttercup Malaysia - 8 of 26</a:t>
            </a:r>
          </a:p>
        </p:txBody>
      </p:sp>
      <p:graphicFrame>
        <p:nvGraphicFramePr>
          <p:cNvPr id="5" name="Table Placeholder 4">
            <a:extLst>
              <a:ext uri="{FF2B5EF4-FFF2-40B4-BE49-F238E27FC236}">
                <a16:creationId xmlns:a16="http://schemas.microsoft.com/office/drawing/2014/main" id="{10CE2067-5913-4557-B7E0-37A038D06988}"/>
              </a:ext>
            </a:extLst>
          </p:cNvPr>
          <p:cNvGraphicFramePr>
            <a:graphicFrameLocks noGrp="1"/>
          </p:cNvGraphicFramePr>
          <p:nvPr>
            <p:ph type="tbl" sz="quarter" idx="13"/>
            <p:extLst>
              <p:ext uri="{D42A27DB-BD31-4B8C-83A1-F6EECF244321}">
                <p14:modId xmlns:p14="http://schemas.microsoft.com/office/powerpoint/2010/main" val="3412111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73612502"/>
                    </a:ext>
                  </a:extLst>
                </a:gridCol>
                <a:gridCol w="987552">
                  <a:extLst>
                    <a:ext uri="{9D8B030D-6E8A-4147-A177-3AD203B41FA5}">
                      <a16:colId xmlns:a16="http://schemas.microsoft.com/office/drawing/2014/main" val="809425167"/>
                    </a:ext>
                  </a:extLst>
                </a:gridCol>
                <a:gridCol w="576072">
                  <a:extLst>
                    <a:ext uri="{9D8B030D-6E8A-4147-A177-3AD203B41FA5}">
                      <a16:colId xmlns:a16="http://schemas.microsoft.com/office/drawing/2014/main" val="3820565425"/>
                    </a:ext>
                  </a:extLst>
                </a:gridCol>
                <a:gridCol w="576072">
                  <a:extLst>
                    <a:ext uri="{9D8B030D-6E8A-4147-A177-3AD203B41FA5}">
                      <a16:colId xmlns:a16="http://schemas.microsoft.com/office/drawing/2014/main" val="670924750"/>
                    </a:ext>
                  </a:extLst>
                </a:gridCol>
                <a:gridCol w="493776">
                  <a:extLst>
                    <a:ext uri="{9D8B030D-6E8A-4147-A177-3AD203B41FA5}">
                      <a16:colId xmlns:a16="http://schemas.microsoft.com/office/drawing/2014/main" val="3752969969"/>
                    </a:ext>
                  </a:extLst>
                </a:gridCol>
                <a:gridCol w="493776">
                  <a:extLst>
                    <a:ext uri="{9D8B030D-6E8A-4147-A177-3AD203B41FA5}">
                      <a16:colId xmlns:a16="http://schemas.microsoft.com/office/drawing/2014/main" val="4039818001"/>
                    </a:ext>
                  </a:extLst>
                </a:gridCol>
                <a:gridCol w="411480">
                  <a:extLst>
                    <a:ext uri="{9D8B030D-6E8A-4147-A177-3AD203B41FA5}">
                      <a16:colId xmlns:a16="http://schemas.microsoft.com/office/drawing/2014/main" val="3280163523"/>
                    </a:ext>
                  </a:extLst>
                </a:gridCol>
                <a:gridCol w="493776">
                  <a:extLst>
                    <a:ext uri="{9D8B030D-6E8A-4147-A177-3AD203B41FA5}">
                      <a16:colId xmlns:a16="http://schemas.microsoft.com/office/drawing/2014/main" val="3086612751"/>
                    </a:ext>
                  </a:extLst>
                </a:gridCol>
                <a:gridCol w="493776">
                  <a:extLst>
                    <a:ext uri="{9D8B030D-6E8A-4147-A177-3AD203B41FA5}">
                      <a16:colId xmlns:a16="http://schemas.microsoft.com/office/drawing/2014/main" val="2122332230"/>
                    </a:ext>
                  </a:extLst>
                </a:gridCol>
                <a:gridCol w="493776">
                  <a:extLst>
                    <a:ext uri="{9D8B030D-6E8A-4147-A177-3AD203B41FA5}">
                      <a16:colId xmlns:a16="http://schemas.microsoft.com/office/drawing/2014/main" val="1193878657"/>
                    </a:ext>
                  </a:extLst>
                </a:gridCol>
                <a:gridCol w="493776">
                  <a:extLst>
                    <a:ext uri="{9D8B030D-6E8A-4147-A177-3AD203B41FA5}">
                      <a16:colId xmlns:a16="http://schemas.microsoft.com/office/drawing/2014/main" val="4264719102"/>
                    </a:ext>
                  </a:extLst>
                </a:gridCol>
                <a:gridCol w="493776">
                  <a:extLst>
                    <a:ext uri="{9D8B030D-6E8A-4147-A177-3AD203B41FA5}">
                      <a16:colId xmlns:a16="http://schemas.microsoft.com/office/drawing/2014/main" val="3721405366"/>
                    </a:ext>
                  </a:extLst>
                </a:gridCol>
                <a:gridCol w="329184">
                  <a:extLst>
                    <a:ext uri="{9D8B030D-6E8A-4147-A177-3AD203B41FA5}">
                      <a16:colId xmlns:a16="http://schemas.microsoft.com/office/drawing/2014/main" val="191978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5555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https://quintly-image-storage.s3.amazonaws.com/9d175cdd28e15bd0c0c48ee24cf94e12/9a9edd2a9f7d1c171354248554b09b6f.png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1607597"/>
                  </a:ext>
                </a:extLst>
              </a:tr>
            </a:tbl>
          </a:graphicData>
        </a:graphic>
      </p:graphicFrame>
      <p:sp>
        <p:nvSpPr>
          <p:cNvPr id="4" name="Text Placeholder 3">
            <a:extLst>
              <a:ext uri="{FF2B5EF4-FFF2-40B4-BE49-F238E27FC236}">
                <a16:creationId xmlns:a16="http://schemas.microsoft.com/office/drawing/2014/main" id="{169BFA4E-7231-409F-A89B-C2AE2B465CF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33155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A45EF-8C92-43FA-B0C3-F77763F6A372}"/>
              </a:ext>
            </a:extLst>
          </p:cNvPr>
          <p:cNvSpPr>
            <a:spLocks noGrp="1"/>
          </p:cNvSpPr>
          <p:nvPr>
            <p:ph type="title"/>
          </p:nvPr>
        </p:nvSpPr>
        <p:spPr/>
        <p:txBody>
          <a:bodyPr/>
          <a:lstStyle/>
          <a:p>
            <a:r>
              <a:rPr lang="en-US"/>
              <a:t>Facebook FB - Own Posts Table w. Custom I-Rate (Insights) | Buttercup Malaysia - 9 of 26</a:t>
            </a:r>
          </a:p>
        </p:txBody>
      </p:sp>
      <p:graphicFrame>
        <p:nvGraphicFramePr>
          <p:cNvPr id="5" name="Table Placeholder 4">
            <a:extLst>
              <a:ext uri="{FF2B5EF4-FFF2-40B4-BE49-F238E27FC236}">
                <a16:creationId xmlns:a16="http://schemas.microsoft.com/office/drawing/2014/main" id="{1A695060-66F5-43BE-B32D-E9EA4AF201A1}"/>
              </a:ext>
            </a:extLst>
          </p:cNvPr>
          <p:cNvGraphicFramePr>
            <a:graphicFrameLocks noGrp="1"/>
          </p:cNvGraphicFramePr>
          <p:nvPr>
            <p:ph type="tbl" sz="quarter" idx="13"/>
            <p:extLst>
              <p:ext uri="{D42A27DB-BD31-4B8C-83A1-F6EECF244321}">
                <p14:modId xmlns:p14="http://schemas.microsoft.com/office/powerpoint/2010/main" val="453388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05881190"/>
                    </a:ext>
                  </a:extLst>
                </a:gridCol>
                <a:gridCol w="987552">
                  <a:extLst>
                    <a:ext uri="{9D8B030D-6E8A-4147-A177-3AD203B41FA5}">
                      <a16:colId xmlns:a16="http://schemas.microsoft.com/office/drawing/2014/main" val="3212051871"/>
                    </a:ext>
                  </a:extLst>
                </a:gridCol>
                <a:gridCol w="576072">
                  <a:extLst>
                    <a:ext uri="{9D8B030D-6E8A-4147-A177-3AD203B41FA5}">
                      <a16:colId xmlns:a16="http://schemas.microsoft.com/office/drawing/2014/main" val="2716129892"/>
                    </a:ext>
                  </a:extLst>
                </a:gridCol>
                <a:gridCol w="576072">
                  <a:extLst>
                    <a:ext uri="{9D8B030D-6E8A-4147-A177-3AD203B41FA5}">
                      <a16:colId xmlns:a16="http://schemas.microsoft.com/office/drawing/2014/main" val="1615954674"/>
                    </a:ext>
                  </a:extLst>
                </a:gridCol>
                <a:gridCol w="493776">
                  <a:extLst>
                    <a:ext uri="{9D8B030D-6E8A-4147-A177-3AD203B41FA5}">
                      <a16:colId xmlns:a16="http://schemas.microsoft.com/office/drawing/2014/main" val="2035219019"/>
                    </a:ext>
                  </a:extLst>
                </a:gridCol>
                <a:gridCol w="493776">
                  <a:extLst>
                    <a:ext uri="{9D8B030D-6E8A-4147-A177-3AD203B41FA5}">
                      <a16:colId xmlns:a16="http://schemas.microsoft.com/office/drawing/2014/main" val="525454656"/>
                    </a:ext>
                  </a:extLst>
                </a:gridCol>
                <a:gridCol w="411480">
                  <a:extLst>
                    <a:ext uri="{9D8B030D-6E8A-4147-A177-3AD203B41FA5}">
                      <a16:colId xmlns:a16="http://schemas.microsoft.com/office/drawing/2014/main" val="3136756561"/>
                    </a:ext>
                  </a:extLst>
                </a:gridCol>
                <a:gridCol w="493776">
                  <a:extLst>
                    <a:ext uri="{9D8B030D-6E8A-4147-A177-3AD203B41FA5}">
                      <a16:colId xmlns:a16="http://schemas.microsoft.com/office/drawing/2014/main" val="1692906673"/>
                    </a:ext>
                  </a:extLst>
                </a:gridCol>
                <a:gridCol w="493776">
                  <a:extLst>
                    <a:ext uri="{9D8B030D-6E8A-4147-A177-3AD203B41FA5}">
                      <a16:colId xmlns:a16="http://schemas.microsoft.com/office/drawing/2014/main" val="596739036"/>
                    </a:ext>
                  </a:extLst>
                </a:gridCol>
                <a:gridCol w="493776">
                  <a:extLst>
                    <a:ext uri="{9D8B030D-6E8A-4147-A177-3AD203B41FA5}">
                      <a16:colId xmlns:a16="http://schemas.microsoft.com/office/drawing/2014/main" val="2738331287"/>
                    </a:ext>
                  </a:extLst>
                </a:gridCol>
                <a:gridCol w="493776">
                  <a:extLst>
                    <a:ext uri="{9D8B030D-6E8A-4147-A177-3AD203B41FA5}">
                      <a16:colId xmlns:a16="http://schemas.microsoft.com/office/drawing/2014/main" val="2350042985"/>
                    </a:ext>
                  </a:extLst>
                </a:gridCol>
                <a:gridCol w="493776">
                  <a:extLst>
                    <a:ext uri="{9D8B030D-6E8A-4147-A177-3AD203B41FA5}">
                      <a16:colId xmlns:a16="http://schemas.microsoft.com/office/drawing/2014/main" val="3360377479"/>
                    </a:ext>
                  </a:extLst>
                </a:gridCol>
                <a:gridCol w="329184">
                  <a:extLst>
                    <a:ext uri="{9D8B030D-6E8A-4147-A177-3AD203B41FA5}">
                      <a16:colId xmlns:a16="http://schemas.microsoft.com/office/drawing/2014/main" val="3910830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1706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https://quintly-image-storage.s3.amazonaws.com/9d175cdd28e15bd0c0c48ee24cf94e12/e3a01d0b469f47dd43fe37b8819a1b27.png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499324"/>
                  </a:ext>
                </a:extLst>
              </a:tr>
            </a:tbl>
          </a:graphicData>
        </a:graphic>
      </p:graphicFrame>
      <p:sp>
        <p:nvSpPr>
          <p:cNvPr id="4" name="Text Placeholder 3">
            <a:extLst>
              <a:ext uri="{FF2B5EF4-FFF2-40B4-BE49-F238E27FC236}">
                <a16:creationId xmlns:a16="http://schemas.microsoft.com/office/drawing/2014/main" id="{3D2F1F98-3FC9-4019-AC5F-05F98B7CA49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00487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342AA-6729-4B81-AD11-93D8837DE341}"/>
              </a:ext>
            </a:extLst>
          </p:cNvPr>
          <p:cNvSpPr>
            <a:spLocks noGrp="1"/>
          </p:cNvSpPr>
          <p:nvPr>
            <p:ph type="title"/>
          </p:nvPr>
        </p:nvSpPr>
        <p:spPr/>
        <p:txBody>
          <a:bodyPr/>
          <a:lstStyle/>
          <a:p>
            <a:r>
              <a:rPr lang="en-US"/>
              <a:t>Facebook FB - Own Posts Table w. Custom I-Rate (Insights) | Buttercup Malaysia - 10 of 26</a:t>
            </a:r>
          </a:p>
        </p:txBody>
      </p:sp>
      <p:graphicFrame>
        <p:nvGraphicFramePr>
          <p:cNvPr id="5" name="Table Placeholder 4">
            <a:extLst>
              <a:ext uri="{FF2B5EF4-FFF2-40B4-BE49-F238E27FC236}">
                <a16:creationId xmlns:a16="http://schemas.microsoft.com/office/drawing/2014/main" id="{9712B95C-62B0-4010-9EF8-48EF2BBC4532}"/>
              </a:ext>
            </a:extLst>
          </p:cNvPr>
          <p:cNvGraphicFramePr>
            <a:graphicFrameLocks noGrp="1"/>
          </p:cNvGraphicFramePr>
          <p:nvPr>
            <p:ph type="tbl" sz="quarter" idx="13"/>
            <p:extLst>
              <p:ext uri="{D42A27DB-BD31-4B8C-83A1-F6EECF244321}">
                <p14:modId xmlns:p14="http://schemas.microsoft.com/office/powerpoint/2010/main" val="3806564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25410701"/>
                    </a:ext>
                  </a:extLst>
                </a:gridCol>
                <a:gridCol w="987552">
                  <a:extLst>
                    <a:ext uri="{9D8B030D-6E8A-4147-A177-3AD203B41FA5}">
                      <a16:colId xmlns:a16="http://schemas.microsoft.com/office/drawing/2014/main" val="2962501177"/>
                    </a:ext>
                  </a:extLst>
                </a:gridCol>
                <a:gridCol w="576072">
                  <a:extLst>
                    <a:ext uri="{9D8B030D-6E8A-4147-A177-3AD203B41FA5}">
                      <a16:colId xmlns:a16="http://schemas.microsoft.com/office/drawing/2014/main" val="3813266476"/>
                    </a:ext>
                  </a:extLst>
                </a:gridCol>
                <a:gridCol w="576072">
                  <a:extLst>
                    <a:ext uri="{9D8B030D-6E8A-4147-A177-3AD203B41FA5}">
                      <a16:colId xmlns:a16="http://schemas.microsoft.com/office/drawing/2014/main" val="1549135716"/>
                    </a:ext>
                  </a:extLst>
                </a:gridCol>
                <a:gridCol w="493776">
                  <a:extLst>
                    <a:ext uri="{9D8B030D-6E8A-4147-A177-3AD203B41FA5}">
                      <a16:colId xmlns:a16="http://schemas.microsoft.com/office/drawing/2014/main" val="1061664520"/>
                    </a:ext>
                  </a:extLst>
                </a:gridCol>
                <a:gridCol w="493776">
                  <a:extLst>
                    <a:ext uri="{9D8B030D-6E8A-4147-A177-3AD203B41FA5}">
                      <a16:colId xmlns:a16="http://schemas.microsoft.com/office/drawing/2014/main" val="2556160489"/>
                    </a:ext>
                  </a:extLst>
                </a:gridCol>
                <a:gridCol w="411480">
                  <a:extLst>
                    <a:ext uri="{9D8B030D-6E8A-4147-A177-3AD203B41FA5}">
                      <a16:colId xmlns:a16="http://schemas.microsoft.com/office/drawing/2014/main" val="4013941489"/>
                    </a:ext>
                  </a:extLst>
                </a:gridCol>
                <a:gridCol w="493776">
                  <a:extLst>
                    <a:ext uri="{9D8B030D-6E8A-4147-A177-3AD203B41FA5}">
                      <a16:colId xmlns:a16="http://schemas.microsoft.com/office/drawing/2014/main" val="1611755355"/>
                    </a:ext>
                  </a:extLst>
                </a:gridCol>
                <a:gridCol w="493776">
                  <a:extLst>
                    <a:ext uri="{9D8B030D-6E8A-4147-A177-3AD203B41FA5}">
                      <a16:colId xmlns:a16="http://schemas.microsoft.com/office/drawing/2014/main" val="3393142491"/>
                    </a:ext>
                  </a:extLst>
                </a:gridCol>
                <a:gridCol w="493776">
                  <a:extLst>
                    <a:ext uri="{9D8B030D-6E8A-4147-A177-3AD203B41FA5}">
                      <a16:colId xmlns:a16="http://schemas.microsoft.com/office/drawing/2014/main" val="4240869333"/>
                    </a:ext>
                  </a:extLst>
                </a:gridCol>
                <a:gridCol w="493776">
                  <a:extLst>
                    <a:ext uri="{9D8B030D-6E8A-4147-A177-3AD203B41FA5}">
                      <a16:colId xmlns:a16="http://schemas.microsoft.com/office/drawing/2014/main" val="3273698394"/>
                    </a:ext>
                  </a:extLst>
                </a:gridCol>
                <a:gridCol w="493776">
                  <a:extLst>
                    <a:ext uri="{9D8B030D-6E8A-4147-A177-3AD203B41FA5}">
                      <a16:colId xmlns:a16="http://schemas.microsoft.com/office/drawing/2014/main" val="3586942302"/>
                    </a:ext>
                  </a:extLst>
                </a:gridCol>
                <a:gridCol w="329184">
                  <a:extLst>
                    <a:ext uri="{9D8B030D-6E8A-4147-A177-3AD203B41FA5}">
                      <a16:colId xmlns:a16="http://schemas.microsoft.com/office/drawing/2014/main" val="1404268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746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https://quintly-image-storage.s3.amazonaws.com/9d175cdd28e15bd0c0c48ee24cf94e12/4d1b1c1fb815d57839c7f08e9e6668c2.png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84132429"/>
                  </a:ext>
                </a:extLst>
              </a:tr>
            </a:tbl>
          </a:graphicData>
        </a:graphic>
      </p:graphicFrame>
      <p:sp>
        <p:nvSpPr>
          <p:cNvPr id="4" name="Text Placeholder 3">
            <a:extLst>
              <a:ext uri="{FF2B5EF4-FFF2-40B4-BE49-F238E27FC236}">
                <a16:creationId xmlns:a16="http://schemas.microsoft.com/office/drawing/2014/main" id="{DDA6062F-F152-4CC3-B59C-958343D1ACC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01119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37277-6FA3-4B92-A075-DC58ADD0F627}"/>
              </a:ext>
            </a:extLst>
          </p:cNvPr>
          <p:cNvSpPr>
            <a:spLocks noGrp="1"/>
          </p:cNvSpPr>
          <p:nvPr>
            <p:ph type="title"/>
          </p:nvPr>
        </p:nvSpPr>
        <p:spPr/>
        <p:txBody>
          <a:bodyPr/>
          <a:lstStyle/>
          <a:p>
            <a:r>
              <a:rPr lang="en-US"/>
              <a:t>Facebook FB - Own Posts Table w. Custom I-Rate (Insights) | Buttercup Malaysia - 11 of 26</a:t>
            </a:r>
          </a:p>
        </p:txBody>
      </p:sp>
      <p:graphicFrame>
        <p:nvGraphicFramePr>
          <p:cNvPr id="5" name="Table Placeholder 4">
            <a:extLst>
              <a:ext uri="{FF2B5EF4-FFF2-40B4-BE49-F238E27FC236}">
                <a16:creationId xmlns:a16="http://schemas.microsoft.com/office/drawing/2014/main" id="{7381E8F8-0939-4022-82CE-C7EDA67565C7}"/>
              </a:ext>
            </a:extLst>
          </p:cNvPr>
          <p:cNvGraphicFramePr>
            <a:graphicFrameLocks noGrp="1"/>
          </p:cNvGraphicFramePr>
          <p:nvPr>
            <p:ph type="tbl" sz="quarter" idx="13"/>
            <p:extLst>
              <p:ext uri="{D42A27DB-BD31-4B8C-83A1-F6EECF244321}">
                <p14:modId xmlns:p14="http://schemas.microsoft.com/office/powerpoint/2010/main" val="1815151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80888014"/>
                    </a:ext>
                  </a:extLst>
                </a:gridCol>
                <a:gridCol w="987552">
                  <a:extLst>
                    <a:ext uri="{9D8B030D-6E8A-4147-A177-3AD203B41FA5}">
                      <a16:colId xmlns:a16="http://schemas.microsoft.com/office/drawing/2014/main" val="3730726286"/>
                    </a:ext>
                  </a:extLst>
                </a:gridCol>
                <a:gridCol w="576072">
                  <a:extLst>
                    <a:ext uri="{9D8B030D-6E8A-4147-A177-3AD203B41FA5}">
                      <a16:colId xmlns:a16="http://schemas.microsoft.com/office/drawing/2014/main" val="1698009705"/>
                    </a:ext>
                  </a:extLst>
                </a:gridCol>
                <a:gridCol w="576072">
                  <a:extLst>
                    <a:ext uri="{9D8B030D-6E8A-4147-A177-3AD203B41FA5}">
                      <a16:colId xmlns:a16="http://schemas.microsoft.com/office/drawing/2014/main" val="1356646042"/>
                    </a:ext>
                  </a:extLst>
                </a:gridCol>
                <a:gridCol w="493776">
                  <a:extLst>
                    <a:ext uri="{9D8B030D-6E8A-4147-A177-3AD203B41FA5}">
                      <a16:colId xmlns:a16="http://schemas.microsoft.com/office/drawing/2014/main" val="500432776"/>
                    </a:ext>
                  </a:extLst>
                </a:gridCol>
                <a:gridCol w="493776">
                  <a:extLst>
                    <a:ext uri="{9D8B030D-6E8A-4147-A177-3AD203B41FA5}">
                      <a16:colId xmlns:a16="http://schemas.microsoft.com/office/drawing/2014/main" val="2217790079"/>
                    </a:ext>
                  </a:extLst>
                </a:gridCol>
                <a:gridCol w="411480">
                  <a:extLst>
                    <a:ext uri="{9D8B030D-6E8A-4147-A177-3AD203B41FA5}">
                      <a16:colId xmlns:a16="http://schemas.microsoft.com/office/drawing/2014/main" val="108445531"/>
                    </a:ext>
                  </a:extLst>
                </a:gridCol>
                <a:gridCol w="493776">
                  <a:extLst>
                    <a:ext uri="{9D8B030D-6E8A-4147-A177-3AD203B41FA5}">
                      <a16:colId xmlns:a16="http://schemas.microsoft.com/office/drawing/2014/main" val="3294302523"/>
                    </a:ext>
                  </a:extLst>
                </a:gridCol>
                <a:gridCol w="493776">
                  <a:extLst>
                    <a:ext uri="{9D8B030D-6E8A-4147-A177-3AD203B41FA5}">
                      <a16:colId xmlns:a16="http://schemas.microsoft.com/office/drawing/2014/main" val="3308348526"/>
                    </a:ext>
                  </a:extLst>
                </a:gridCol>
                <a:gridCol w="493776">
                  <a:extLst>
                    <a:ext uri="{9D8B030D-6E8A-4147-A177-3AD203B41FA5}">
                      <a16:colId xmlns:a16="http://schemas.microsoft.com/office/drawing/2014/main" val="2423131455"/>
                    </a:ext>
                  </a:extLst>
                </a:gridCol>
                <a:gridCol w="493776">
                  <a:extLst>
                    <a:ext uri="{9D8B030D-6E8A-4147-A177-3AD203B41FA5}">
                      <a16:colId xmlns:a16="http://schemas.microsoft.com/office/drawing/2014/main" val="2889507823"/>
                    </a:ext>
                  </a:extLst>
                </a:gridCol>
                <a:gridCol w="493776">
                  <a:extLst>
                    <a:ext uri="{9D8B030D-6E8A-4147-A177-3AD203B41FA5}">
                      <a16:colId xmlns:a16="http://schemas.microsoft.com/office/drawing/2014/main" val="4194239952"/>
                    </a:ext>
                  </a:extLst>
                </a:gridCol>
                <a:gridCol w="329184">
                  <a:extLst>
                    <a:ext uri="{9D8B030D-6E8A-4147-A177-3AD203B41FA5}">
                      <a16:colId xmlns:a16="http://schemas.microsoft.com/office/drawing/2014/main" val="4133190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606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https://quintly-image-storage.s3.amazonaws.com/9d175cdd28e15bd0c0c48ee24cf94e12/3e57c156db3b0fcbf21436cd66aa3df6.png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5140058"/>
                  </a:ext>
                </a:extLst>
              </a:tr>
            </a:tbl>
          </a:graphicData>
        </a:graphic>
      </p:graphicFrame>
      <p:sp>
        <p:nvSpPr>
          <p:cNvPr id="4" name="Text Placeholder 3">
            <a:extLst>
              <a:ext uri="{FF2B5EF4-FFF2-40B4-BE49-F238E27FC236}">
                <a16:creationId xmlns:a16="http://schemas.microsoft.com/office/drawing/2014/main" id="{8AF09E25-EA5D-42CE-9FAC-4C834C3CC85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05025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B820E-198F-41B4-B40A-937E3ACD28D2}"/>
              </a:ext>
            </a:extLst>
          </p:cNvPr>
          <p:cNvSpPr>
            <a:spLocks noGrp="1"/>
          </p:cNvSpPr>
          <p:nvPr>
            <p:ph type="title"/>
          </p:nvPr>
        </p:nvSpPr>
        <p:spPr/>
        <p:txBody>
          <a:bodyPr/>
          <a:lstStyle/>
          <a:p>
            <a:r>
              <a:rPr lang="en-US"/>
              <a:t>Facebook FB - Own Posts Table w. Custom I-Rate (Insights) | Buttercup Malaysia - 12 of 26</a:t>
            </a:r>
          </a:p>
        </p:txBody>
      </p:sp>
      <p:graphicFrame>
        <p:nvGraphicFramePr>
          <p:cNvPr id="5" name="Table Placeholder 4">
            <a:extLst>
              <a:ext uri="{FF2B5EF4-FFF2-40B4-BE49-F238E27FC236}">
                <a16:creationId xmlns:a16="http://schemas.microsoft.com/office/drawing/2014/main" id="{5C78252F-94E9-4134-ACFD-D1086D64C400}"/>
              </a:ext>
            </a:extLst>
          </p:cNvPr>
          <p:cNvGraphicFramePr>
            <a:graphicFrameLocks noGrp="1"/>
          </p:cNvGraphicFramePr>
          <p:nvPr>
            <p:ph type="tbl" sz="quarter" idx="13"/>
            <p:extLst>
              <p:ext uri="{D42A27DB-BD31-4B8C-83A1-F6EECF244321}">
                <p14:modId xmlns:p14="http://schemas.microsoft.com/office/powerpoint/2010/main" val="4205445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39764929"/>
                    </a:ext>
                  </a:extLst>
                </a:gridCol>
                <a:gridCol w="987552">
                  <a:extLst>
                    <a:ext uri="{9D8B030D-6E8A-4147-A177-3AD203B41FA5}">
                      <a16:colId xmlns:a16="http://schemas.microsoft.com/office/drawing/2014/main" val="1548934076"/>
                    </a:ext>
                  </a:extLst>
                </a:gridCol>
                <a:gridCol w="576072">
                  <a:extLst>
                    <a:ext uri="{9D8B030D-6E8A-4147-A177-3AD203B41FA5}">
                      <a16:colId xmlns:a16="http://schemas.microsoft.com/office/drawing/2014/main" val="3824298468"/>
                    </a:ext>
                  </a:extLst>
                </a:gridCol>
                <a:gridCol w="576072">
                  <a:extLst>
                    <a:ext uri="{9D8B030D-6E8A-4147-A177-3AD203B41FA5}">
                      <a16:colId xmlns:a16="http://schemas.microsoft.com/office/drawing/2014/main" val="1571860076"/>
                    </a:ext>
                  </a:extLst>
                </a:gridCol>
                <a:gridCol w="493776">
                  <a:extLst>
                    <a:ext uri="{9D8B030D-6E8A-4147-A177-3AD203B41FA5}">
                      <a16:colId xmlns:a16="http://schemas.microsoft.com/office/drawing/2014/main" val="2954883971"/>
                    </a:ext>
                  </a:extLst>
                </a:gridCol>
                <a:gridCol w="493776">
                  <a:extLst>
                    <a:ext uri="{9D8B030D-6E8A-4147-A177-3AD203B41FA5}">
                      <a16:colId xmlns:a16="http://schemas.microsoft.com/office/drawing/2014/main" val="1331066554"/>
                    </a:ext>
                  </a:extLst>
                </a:gridCol>
                <a:gridCol w="411480">
                  <a:extLst>
                    <a:ext uri="{9D8B030D-6E8A-4147-A177-3AD203B41FA5}">
                      <a16:colId xmlns:a16="http://schemas.microsoft.com/office/drawing/2014/main" val="1842821956"/>
                    </a:ext>
                  </a:extLst>
                </a:gridCol>
                <a:gridCol w="493776">
                  <a:extLst>
                    <a:ext uri="{9D8B030D-6E8A-4147-A177-3AD203B41FA5}">
                      <a16:colId xmlns:a16="http://schemas.microsoft.com/office/drawing/2014/main" val="4110901013"/>
                    </a:ext>
                  </a:extLst>
                </a:gridCol>
                <a:gridCol w="493776">
                  <a:extLst>
                    <a:ext uri="{9D8B030D-6E8A-4147-A177-3AD203B41FA5}">
                      <a16:colId xmlns:a16="http://schemas.microsoft.com/office/drawing/2014/main" val="4241200504"/>
                    </a:ext>
                  </a:extLst>
                </a:gridCol>
                <a:gridCol w="493776">
                  <a:extLst>
                    <a:ext uri="{9D8B030D-6E8A-4147-A177-3AD203B41FA5}">
                      <a16:colId xmlns:a16="http://schemas.microsoft.com/office/drawing/2014/main" val="863373753"/>
                    </a:ext>
                  </a:extLst>
                </a:gridCol>
                <a:gridCol w="493776">
                  <a:extLst>
                    <a:ext uri="{9D8B030D-6E8A-4147-A177-3AD203B41FA5}">
                      <a16:colId xmlns:a16="http://schemas.microsoft.com/office/drawing/2014/main" val="3702608142"/>
                    </a:ext>
                  </a:extLst>
                </a:gridCol>
                <a:gridCol w="493776">
                  <a:extLst>
                    <a:ext uri="{9D8B030D-6E8A-4147-A177-3AD203B41FA5}">
                      <a16:colId xmlns:a16="http://schemas.microsoft.com/office/drawing/2014/main" val="3633910246"/>
                    </a:ext>
                  </a:extLst>
                </a:gridCol>
                <a:gridCol w="329184">
                  <a:extLst>
                    <a:ext uri="{9D8B030D-6E8A-4147-A177-3AD203B41FA5}">
                      <a16:colId xmlns:a16="http://schemas.microsoft.com/office/drawing/2014/main" val="3988341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57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https://quintly-image-storage.s3.amazonaws.com/9d175cdd28e15bd0c0c48ee24cf94e12/df7ec360b2919b3be429be1599415fd6.png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5865237"/>
                  </a:ext>
                </a:extLst>
              </a:tr>
            </a:tbl>
          </a:graphicData>
        </a:graphic>
      </p:graphicFrame>
      <p:sp>
        <p:nvSpPr>
          <p:cNvPr id="4" name="Text Placeholder 3">
            <a:extLst>
              <a:ext uri="{FF2B5EF4-FFF2-40B4-BE49-F238E27FC236}">
                <a16:creationId xmlns:a16="http://schemas.microsoft.com/office/drawing/2014/main" id="{3EB8984A-C0FC-4408-8585-E95D3B67A25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29532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37CA-897D-46B4-A247-3AE34FE25179}"/>
              </a:ext>
            </a:extLst>
          </p:cNvPr>
          <p:cNvSpPr>
            <a:spLocks noGrp="1"/>
          </p:cNvSpPr>
          <p:nvPr>
            <p:ph type="title"/>
          </p:nvPr>
        </p:nvSpPr>
        <p:spPr/>
        <p:txBody>
          <a:bodyPr/>
          <a:lstStyle/>
          <a:p>
            <a:r>
              <a:rPr lang="en-US"/>
              <a:t>Facebook FB - Own Posts Table w. Custom I-Rate (Insights) | Buttercup Malaysia - 13 of 26</a:t>
            </a:r>
          </a:p>
        </p:txBody>
      </p:sp>
      <p:graphicFrame>
        <p:nvGraphicFramePr>
          <p:cNvPr id="5" name="Table Placeholder 4">
            <a:extLst>
              <a:ext uri="{FF2B5EF4-FFF2-40B4-BE49-F238E27FC236}">
                <a16:creationId xmlns:a16="http://schemas.microsoft.com/office/drawing/2014/main" id="{B48BDE78-784C-4E0B-AE32-E2A50CC33897}"/>
              </a:ext>
            </a:extLst>
          </p:cNvPr>
          <p:cNvGraphicFramePr>
            <a:graphicFrameLocks noGrp="1"/>
          </p:cNvGraphicFramePr>
          <p:nvPr>
            <p:ph type="tbl" sz="quarter" idx="13"/>
            <p:extLst>
              <p:ext uri="{D42A27DB-BD31-4B8C-83A1-F6EECF244321}">
                <p14:modId xmlns:p14="http://schemas.microsoft.com/office/powerpoint/2010/main" val="3542293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29117430"/>
                    </a:ext>
                  </a:extLst>
                </a:gridCol>
                <a:gridCol w="987552">
                  <a:extLst>
                    <a:ext uri="{9D8B030D-6E8A-4147-A177-3AD203B41FA5}">
                      <a16:colId xmlns:a16="http://schemas.microsoft.com/office/drawing/2014/main" val="1471488059"/>
                    </a:ext>
                  </a:extLst>
                </a:gridCol>
                <a:gridCol w="576072">
                  <a:extLst>
                    <a:ext uri="{9D8B030D-6E8A-4147-A177-3AD203B41FA5}">
                      <a16:colId xmlns:a16="http://schemas.microsoft.com/office/drawing/2014/main" val="1388242516"/>
                    </a:ext>
                  </a:extLst>
                </a:gridCol>
                <a:gridCol w="576072">
                  <a:extLst>
                    <a:ext uri="{9D8B030D-6E8A-4147-A177-3AD203B41FA5}">
                      <a16:colId xmlns:a16="http://schemas.microsoft.com/office/drawing/2014/main" val="2782243834"/>
                    </a:ext>
                  </a:extLst>
                </a:gridCol>
                <a:gridCol w="493776">
                  <a:extLst>
                    <a:ext uri="{9D8B030D-6E8A-4147-A177-3AD203B41FA5}">
                      <a16:colId xmlns:a16="http://schemas.microsoft.com/office/drawing/2014/main" val="1731920458"/>
                    </a:ext>
                  </a:extLst>
                </a:gridCol>
                <a:gridCol w="493776">
                  <a:extLst>
                    <a:ext uri="{9D8B030D-6E8A-4147-A177-3AD203B41FA5}">
                      <a16:colId xmlns:a16="http://schemas.microsoft.com/office/drawing/2014/main" val="2895279075"/>
                    </a:ext>
                  </a:extLst>
                </a:gridCol>
                <a:gridCol w="411480">
                  <a:extLst>
                    <a:ext uri="{9D8B030D-6E8A-4147-A177-3AD203B41FA5}">
                      <a16:colId xmlns:a16="http://schemas.microsoft.com/office/drawing/2014/main" val="2275036125"/>
                    </a:ext>
                  </a:extLst>
                </a:gridCol>
                <a:gridCol w="493776">
                  <a:extLst>
                    <a:ext uri="{9D8B030D-6E8A-4147-A177-3AD203B41FA5}">
                      <a16:colId xmlns:a16="http://schemas.microsoft.com/office/drawing/2014/main" val="115633840"/>
                    </a:ext>
                  </a:extLst>
                </a:gridCol>
                <a:gridCol w="493776">
                  <a:extLst>
                    <a:ext uri="{9D8B030D-6E8A-4147-A177-3AD203B41FA5}">
                      <a16:colId xmlns:a16="http://schemas.microsoft.com/office/drawing/2014/main" val="2024958501"/>
                    </a:ext>
                  </a:extLst>
                </a:gridCol>
                <a:gridCol w="493776">
                  <a:extLst>
                    <a:ext uri="{9D8B030D-6E8A-4147-A177-3AD203B41FA5}">
                      <a16:colId xmlns:a16="http://schemas.microsoft.com/office/drawing/2014/main" val="4217531200"/>
                    </a:ext>
                  </a:extLst>
                </a:gridCol>
                <a:gridCol w="493776">
                  <a:extLst>
                    <a:ext uri="{9D8B030D-6E8A-4147-A177-3AD203B41FA5}">
                      <a16:colId xmlns:a16="http://schemas.microsoft.com/office/drawing/2014/main" val="343144267"/>
                    </a:ext>
                  </a:extLst>
                </a:gridCol>
                <a:gridCol w="493776">
                  <a:extLst>
                    <a:ext uri="{9D8B030D-6E8A-4147-A177-3AD203B41FA5}">
                      <a16:colId xmlns:a16="http://schemas.microsoft.com/office/drawing/2014/main" val="3873694767"/>
                    </a:ext>
                  </a:extLst>
                </a:gridCol>
                <a:gridCol w="329184">
                  <a:extLst>
                    <a:ext uri="{9D8B030D-6E8A-4147-A177-3AD203B41FA5}">
                      <a16:colId xmlns:a16="http://schemas.microsoft.com/office/drawing/2014/main" val="1927721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3909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https://quintly-image-storage.s3.amazonaws.com/9d175cdd28e15bd0c0c48ee24cf94e12/5fd23388663c22d6689b1e6f0d183e8e.jpg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1458063"/>
                  </a:ext>
                </a:extLst>
              </a:tr>
            </a:tbl>
          </a:graphicData>
        </a:graphic>
      </p:graphicFrame>
      <p:sp>
        <p:nvSpPr>
          <p:cNvPr id="4" name="Text Placeholder 3">
            <a:extLst>
              <a:ext uri="{FF2B5EF4-FFF2-40B4-BE49-F238E27FC236}">
                <a16:creationId xmlns:a16="http://schemas.microsoft.com/office/drawing/2014/main" id="{F2DAF8C7-2F5C-4247-9F47-DD890357E24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62146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D1257-76A7-4710-862E-40A195F90BED}"/>
              </a:ext>
            </a:extLst>
          </p:cNvPr>
          <p:cNvSpPr>
            <a:spLocks noGrp="1"/>
          </p:cNvSpPr>
          <p:nvPr>
            <p:ph type="title"/>
          </p:nvPr>
        </p:nvSpPr>
        <p:spPr/>
        <p:txBody>
          <a:bodyPr/>
          <a:lstStyle/>
          <a:p>
            <a:r>
              <a:rPr lang="en-US"/>
              <a:t>Facebook FB - Own Posts Table w. Custom I-Rate (Insights) | Buttercup Malaysia - 14 of 26</a:t>
            </a:r>
          </a:p>
        </p:txBody>
      </p:sp>
      <p:graphicFrame>
        <p:nvGraphicFramePr>
          <p:cNvPr id="5" name="Table Placeholder 4">
            <a:extLst>
              <a:ext uri="{FF2B5EF4-FFF2-40B4-BE49-F238E27FC236}">
                <a16:creationId xmlns:a16="http://schemas.microsoft.com/office/drawing/2014/main" id="{F3E2C0AC-1039-4DE5-8D82-5E961D918831}"/>
              </a:ext>
            </a:extLst>
          </p:cNvPr>
          <p:cNvGraphicFramePr>
            <a:graphicFrameLocks noGrp="1"/>
          </p:cNvGraphicFramePr>
          <p:nvPr>
            <p:ph type="tbl" sz="quarter" idx="13"/>
            <p:extLst>
              <p:ext uri="{D42A27DB-BD31-4B8C-83A1-F6EECF244321}">
                <p14:modId xmlns:p14="http://schemas.microsoft.com/office/powerpoint/2010/main" val="234013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72045057"/>
                    </a:ext>
                  </a:extLst>
                </a:gridCol>
                <a:gridCol w="987552">
                  <a:extLst>
                    <a:ext uri="{9D8B030D-6E8A-4147-A177-3AD203B41FA5}">
                      <a16:colId xmlns:a16="http://schemas.microsoft.com/office/drawing/2014/main" val="1304705311"/>
                    </a:ext>
                  </a:extLst>
                </a:gridCol>
                <a:gridCol w="576072">
                  <a:extLst>
                    <a:ext uri="{9D8B030D-6E8A-4147-A177-3AD203B41FA5}">
                      <a16:colId xmlns:a16="http://schemas.microsoft.com/office/drawing/2014/main" val="2301571823"/>
                    </a:ext>
                  </a:extLst>
                </a:gridCol>
                <a:gridCol w="576072">
                  <a:extLst>
                    <a:ext uri="{9D8B030D-6E8A-4147-A177-3AD203B41FA5}">
                      <a16:colId xmlns:a16="http://schemas.microsoft.com/office/drawing/2014/main" val="227729241"/>
                    </a:ext>
                  </a:extLst>
                </a:gridCol>
                <a:gridCol w="493776">
                  <a:extLst>
                    <a:ext uri="{9D8B030D-6E8A-4147-A177-3AD203B41FA5}">
                      <a16:colId xmlns:a16="http://schemas.microsoft.com/office/drawing/2014/main" val="3614720769"/>
                    </a:ext>
                  </a:extLst>
                </a:gridCol>
                <a:gridCol w="493776">
                  <a:extLst>
                    <a:ext uri="{9D8B030D-6E8A-4147-A177-3AD203B41FA5}">
                      <a16:colId xmlns:a16="http://schemas.microsoft.com/office/drawing/2014/main" val="3875087437"/>
                    </a:ext>
                  </a:extLst>
                </a:gridCol>
                <a:gridCol w="411480">
                  <a:extLst>
                    <a:ext uri="{9D8B030D-6E8A-4147-A177-3AD203B41FA5}">
                      <a16:colId xmlns:a16="http://schemas.microsoft.com/office/drawing/2014/main" val="1027910867"/>
                    </a:ext>
                  </a:extLst>
                </a:gridCol>
                <a:gridCol w="493776">
                  <a:extLst>
                    <a:ext uri="{9D8B030D-6E8A-4147-A177-3AD203B41FA5}">
                      <a16:colId xmlns:a16="http://schemas.microsoft.com/office/drawing/2014/main" val="4193125643"/>
                    </a:ext>
                  </a:extLst>
                </a:gridCol>
                <a:gridCol w="493776">
                  <a:extLst>
                    <a:ext uri="{9D8B030D-6E8A-4147-A177-3AD203B41FA5}">
                      <a16:colId xmlns:a16="http://schemas.microsoft.com/office/drawing/2014/main" val="3779817348"/>
                    </a:ext>
                  </a:extLst>
                </a:gridCol>
                <a:gridCol w="493776">
                  <a:extLst>
                    <a:ext uri="{9D8B030D-6E8A-4147-A177-3AD203B41FA5}">
                      <a16:colId xmlns:a16="http://schemas.microsoft.com/office/drawing/2014/main" val="326233223"/>
                    </a:ext>
                  </a:extLst>
                </a:gridCol>
                <a:gridCol w="493776">
                  <a:extLst>
                    <a:ext uri="{9D8B030D-6E8A-4147-A177-3AD203B41FA5}">
                      <a16:colId xmlns:a16="http://schemas.microsoft.com/office/drawing/2014/main" val="2416556203"/>
                    </a:ext>
                  </a:extLst>
                </a:gridCol>
                <a:gridCol w="493776">
                  <a:extLst>
                    <a:ext uri="{9D8B030D-6E8A-4147-A177-3AD203B41FA5}">
                      <a16:colId xmlns:a16="http://schemas.microsoft.com/office/drawing/2014/main" val="936847541"/>
                    </a:ext>
                  </a:extLst>
                </a:gridCol>
                <a:gridCol w="329184">
                  <a:extLst>
                    <a:ext uri="{9D8B030D-6E8A-4147-A177-3AD203B41FA5}">
                      <a16:colId xmlns:a16="http://schemas.microsoft.com/office/drawing/2014/main" val="2738461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631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https://quintly-image-storage.s3.amazonaws.com/9d175cdd28e15bd0c0c48ee24cf94e12/04cd625d2015bf50afd55f983d9a0ab4.jpg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2070993"/>
                  </a:ext>
                </a:extLst>
              </a:tr>
            </a:tbl>
          </a:graphicData>
        </a:graphic>
      </p:graphicFrame>
      <p:sp>
        <p:nvSpPr>
          <p:cNvPr id="4" name="Text Placeholder 3">
            <a:extLst>
              <a:ext uri="{FF2B5EF4-FFF2-40B4-BE49-F238E27FC236}">
                <a16:creationId xmlns:a16="http://schemas.microsoft.com/office/drawing/2014/main" id="{1D5A841F-DCF3-4107-917E-3D62B16C4D6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00042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45E55-F643-468B-A131-5D873F26FDBD}"/>
              </a:ext>
            </a:extLst>
          </p:cNvPr>
          <p:cNvSpPr>
            <a:spLocks noGrp="1"/>
          </p:cNvSpPr>
          <p:nvPr>
            <p:ph type="title"/>
          </p:nvPr>
        </p:nvSpPr>
        <p:spPr/>
        <p:txBody>
          <a:bodyPr/>
          <a:lstStyle/>
          <a:p>
            <a:r>
              <a:rPr lang="en-US"/>
              <a:t>Facebook FB - Own Posts Table w. Custom I-Rate (Insights) | Buttercup Malaysia - 15 of 26</a:t>
            </a:r>
          </a:p>
        </p:txBody>
      </p:sp>
      <p:graphicFrame>
        <p:nvGraphicFramePr>
          <p:cNvPr id="5" name="Table Placeholder 4">
            <a:extLst>
              <a:ext uri="{FF2B5EF4-FFF2-40B4-BE49-F238E27FC236}">
                <a16:creationId xmlns:a16="http://schemas.microsoft.com/office/drawing/2014/main" id="{EEAAAEE5-DA68-4872-AB32-FF2399329BFC}"/>
              </a:ext>
            </a:extLst>
          </p:cNvPr>
          <p:cNvGraphicFramePr>
            <a:graphicFrameLocks noGrp="1"/>
          </p:cNvGraphicFramePr>
          <p:nvPr>
            <p:ph type="tbl" sz="quarter" idx="13"/>
            <p:extLst>
              <p:ext uri="{D42A27DB-BD31-4B8C-83A1-F6EECF244321}">
                <p14:modId xmlns:p14="http://schemas.microsoft.com/office/powerpoint/2010/main" val="2966760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72702190"/>
                    </a:ext>
                  </a:extLst>
                </a:gridCol>
                <a:gridCol w="987552">
                  <a:extLst>
                    <a:ext uri="{9D8B030D-6E8A-4147-A177-3AD203B41FA5}">
                      <a16:colId xmlns:a16="http://schemas.microsoft.com/office/drawing/2014/main" val="1177187305"/>
                    </a:ext>
                  </a:extLst>
                </a:gridCol>
                <a:gridCol w="576072">
                  <a:extLst>
                    <a:ext uri="{9D8B030D-6E8A-4147-A177-3AD203B41FA5}">
                      <a16:colId xmlns:a16="http://schemas.microsoft.com/office/drawing/2014/main" val="3883882734"/>
                    </a:ext>
                  </a:extLst>
                </a:gridCol>
                <a:gridCol w="576072">
                  <a:extLst>
                    <a:ext uri="{9D8B030D-6E8A-4147-A177-3AD203B41FA5}">
                      <a16:colId xmlns:a16="http://schemas.microsoft.com/office/drawing/2014/main" val="3594148874"/>
                    </a:ext>
                  </a:extLst>
                </a:gridCol>
                <a:gridCol w="493776">
                  <a:extLst>
                    <a:ext uri="{9D8B030D-6E8A-4147-A177-3AD203B41FA5}">
                      <a16:colId xmlns:a16="http://schemas.microsoft.com/office/drawing/2014/main" val="3322180344"/>
                    </a:ext>
                  </a:extLst>
                </a:gridCol>
                <a:gridCol w="493776">
                  <a:extLst>
                    <a:ext uri="{9D8B030D-6E8A-4147-A177-3AD203B41FA5}">
                      <a16:colId xmlns:a16="http://schemas.microsoft.com/office/drawing/2014/main" val="3339269875"/>
                    </a:ext>
                  </a:extLst>
                </a:gridCol>
                <a:gridCol w="411480">
                  <a:extLst>
                    <a:ext uri="{9D8B030D-6E8A-4147-A177-3AD203B41FA5}">
                      <a16:colId xmlns:a16="http://schemas.microsoft.com/office/drawing/2014/main" val="1227743015"/>
                    </a:ext>
                  </a:extLst>
                </a:gridCol>
                <a:gridCol w="493776">
                  <a:extLst>
                    <a:ext uri="{9D8B030D-6E8A-4147-A177-3AD203B41FA5}">
                      <a16:colId xmlns:a16="http://schemas.microsoft.com/office/drawing/2014/main" val="3813842389"/>
                    </a:ext>
                  </a:extLst>
                </a:gridCol>
                <a:gridCol w="493776">
                  <a:extLst>
                    <a:ext uri="{9D8B030D-6E8A-4147-A177-3AD203B41FA5}">
                      <a16:colId xmlns:a16="http://schemas.microsoft.com/office/drawing/2014/main" val="1941441356"/>
                    </a:ext>
                  </a:extLst>
                </a:gridCol>
                <a:gridCol w="493776">
                  <a:extLst>
                    <a:ext uri="{9D8B030D-6E8A-4147-A177-3AD203B41FA5}">
                      <a16:colId xmlns:a16="http://schemas.microsoft.com/office/drawing/2014/main" val="3754621877"/>
                    </a:ext>
                  </a:extLst>
                </a:gridCol>
                <a:gridCol w="493776">
                  <a:extLst>
                    <a:ext uri="{9D8B030D-6E8A-4147-A177-3AD203B41FA5}">
                      <a16:colId xmlns:a16="http://schemas.microsoft.com/office/drawing/2014/main" val="1002900942"/>
                    </a:ext>
                  </a:extLst>
                </a:gridCol>
                <a:gridCol w="493776">
                  <a:extLst>
                    <a:ext uri="{9D8B030D-6E8A-4147-A177-3AD203B41FA5}">
                      <a16:colId xmlns:a16="http://schemas.microsoft.com/office/drawing/2014/main" val="2343972542"/>
                    </a:ext>
                  </a:extLst>
                </a:gridCol>
                <a:gridCol w="329184">
                  <a:extLst>
                    <a:ext uri="{9D8B030D-6E8A-4147-A177-3AD203B41FA5}">
                      <a16:colId xmlns:a16="http://schemas.microsoft.com/office/drawing/2014/main" val="3345169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9860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https://quintly-image-storage.s3.amazonaws.com/9d175cdd28e15bd0c0c48ee24cf94e12/b6f9c71dc6bd930e5c5023da0a144bc3.jpg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1531769"/>
                  </a:ext>
                </a:extLst>
              </a:tr>
            </a:tbl>
          </a:graphicData>
        </a:graphic>
      </p:graphicFrame>
      <p:sp>
        <p:nvSpPr>
          <p:cNvPr id="4" name="Text Placeholder 3">
            <a:extLst>
              <a:ext uri="{FF2B5EF4-FFF2-40B4-BE49-F238E27FC236}">
                <a16:creationId xmlns:a16="http://schemas.microsoft.com/office/drawing/2014/main" id="{FB702062-05D0-4EB9-A469-0B4DD145A2A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67422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0E950-B2BD-4C52-99DD-534A183B2C31}"/>
              </a:ext>
            </a:extLst>
          </p:cNvPr>
          <p:cNvSpPr>
            <a:spLocks noGrp="1"/>
          </p:cNvSpPr>
          <p:nvPr>
            <p:ph type="title"/>
          </p:nvPr>
        </p:nvSpPr>
        <p:spPr/>
        <p:txBody>
          <a:bodyPr/>
          <a:lstStyle/>
          <a:p>
            <a:r>
              <a:rPr lang="en-US"/>
              <a:t>Facebook FB - Own Posts Table w. Custom I-Rate (Insights) | Buttercup Malaysia - 16 of 26</a:t>
            </a:r>
          </a:p>
        </p:txBody>
      </p:sp>
      <p:graphicFrame>
        <p:nvGraphicFramePr>
          <p:cNvPr id="5" name="Table Placeholder 4">
            <a:extLst>
              <a:ext uri="{FF2B5EF4-FFF2-40B4-BE49-F238E27FC236}">
                <a16:creationId xmlns:a16="http://schemas.microsoft.com/office/drawing/2014/main" id="{3A0DC49B-A5F9-4637-8579-818E7E1E2561}"/>
              </a:ext>
            </a:extLst>
          </p:cNvPr>
          <p:cNvGraphicFramePr>
            <a:graphicFrameLocks noGrp="1"/>
          </p:cNvGraphicFramePr>
          <p:nvPr>
            <p:ph type="tbl" sz="quarter" idx="13"/>
            <p:extLst>
              <p:ext uri="{D42A27DB-BD31-4B8C-83A1-F6EECF244321}">
                <p14:modId xmlns:p14="http://schemas.microsoft.com/office/powerpoint/2010/main" val="111808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2131813"/>
                    </a:ext>
                  </a:extLst>
                </a:gridCol>
                <a:gridCol w="987552">
                  <a:extLst>
                    <a:ext uri="{9D8B030D-6E8A-4147-A177-3AD203B41FA5}">
                      <a16:colId xmlns:a16="http://schemas.microsoft.com/office/drawing/2014/main" val="782493811"/>
                    </a:ext>
                  </a:extLst>
                </a:gridCol>
                <a:gridCol w="576072">
                  <a:extLst>
                    <a:ext uri="{9D8B030D-6E8A-4147-A177-3AD203B41FA5}">
                      <a16:colId xmlns:a16="http://schemas.microsoft.com/office/drawing/2014/main" val="929710673"/>
                    </a:ext>
                  </a:extLst>
                </a:gridCol>
                <a:gridCol w="576072">
                  <a:extLst>
                    <a:ext uri="{9D8B030D-6E8A-4147-A177-3AD203B41FA5}">
                      <a16:colId xmlns:a16="http://schemas.microsoft.com/office/drawing/2014/main" val="257713923"/>
                    </a:ext>
                  </a:extLst>
                </a:gridCol>
                <a:gridCol w="493776">
                  <a:extLst>
                    <a:ext uri="{9D8B030D-6E8A-4147-A177-3AD203B41FA5}">
                      <a16:colId xmlns:a16="http://schemas.microsoft.com/office/drawing/2014/main" val="3053054131"/>
                    </a:ext>
                  </a:extLst>
                </a:gridCol>
                <a:gridCol w="493776">
                  <a:extLst>
                    <a:ext uri="{9D8B030D-6E8A-4147-A177-3AD203B41FA5}">
                      <a16:colId xmlns:a16="http://schemas.microsoft.com/office/drawing/2014/main" val="2011729849"/>
                    </a:ext>
                  </a:extLst>
                </a:gridCol>
                <a:gridCol w="411480">
                  <a:extLst>
                    <a:ext uri="{9D8B030D-6E8A-4147-A177-3AD203B41FA5}">
                      <a16:colId xmlns:a16="http://schemas.microsoft.com/office/drawing/2014/main" val="3101666112"/>
                    </a:ext>
                  </a:extLst>
                </a:gridCol>
                <a:gridCol w="493776">
                  <a:extLst>
                    <a:ext uri="{9D8B030D-6E8A-4147-A177-3AD203B41FA5}">
                      <a16:colId xmlns:a16="http://schemas.microsoft.com/office/drawing/2014/main" val="2142200742"/>
                    </a:ext>
                  </a:extLst>
                </a:gridCol>
                <a:gridCol w="493776">
                  <a:extLst>
                    <a:ext uri="{9D8B030D-6E8A-4147-A177-3AD203B41FA5}">
                      <a16:colId xmlns:a16="http://schemas.microsoft.com/office/drawing/2014/main" val="2909857945"/>
                    </a:ext>
                  </a:extLst>
                </a:gridCol>
                <a:gridCol w="493776">
                  <a:extLst>
                    <a:ext uri="{9D8B030D-6E8A-4147-A177-3AD203B41FA5}">
                      <a16:colId xmlns:a16="http://schemas.microsoft.com/office/drawing/2014/main" val="3472977583"/>
                    </a:ext>
                  </a:extLst>
                </a:gridCol>
                <a:gridCol w="493776">
                  <a:extLst>
                    <a:ext uri="{9D8B030D-6E8A-4147-A177-3AD203B41FA5}">
                      <a16:colId xmlns:a16="http://schemas.microsoft.com/office/drawing/2014/main" val="749526107"/>
                    </a:ext>
                  </a:extLst>
                </a:gridCol>
                <a:gridCol w="493776">
                  <a:extLst>
                    <a:ext uri="{9D8B030D-6E8A-4147-A177-3AD203B41FA5}">
                      <a16:colId xmlns:a16="http://schemas.microsoft.com/office/drawing/2014/main" val="1843350650"/>
                    </a:ext>
                  </a:extLst>
                </a:gridCol>
                <a:gridCol w="329184">
                  <a:extLst>
                    <a:ext uri="{9D8B030D-6E8A-4147-A177-3AD203B41FA5}">
                      <a16:colId xmlns:a16="http://schemas.microsoft.com/office/drawing/2014/main" val="3773969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264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https://quintly-image-storage.s3.amazonaws.com/9d175cdd28e15bd0c0c48ee24cf94e12/63d8d53a3ba69e3aae661a5f2779b6fe.jpg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9405895"/>
                  </a:ext>
                </a:extLst>
              </a:tr>
            </a:tbl>
          </a:graphicData>
        </a:graphic>
      </p:graphicFrame>
      <p:sp>
        <p:nvSpPr>
          <p:cNvPr id="4" name="Text Placeholder 3">
            <a:extLst>
              <a:ext uri="{FF2B5EF4-FFF2-40B4-BE49-F238E27FC236}">
                <a16:creationId xmlns:a16="http://schemas.microsoft.com/office/drawing/2014/main" id="{ECF63C99-7369-4228-9F0F-E1BDDB4FE38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16046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74E76-9DB8-4F62-BB8B-3E67DA994D91}"/>
              </a:ext>
            </a:extLst>
          </p:cNvPr>
          <p:cNvSpPr>
            <a:spLocks noGrp="1"/>
          </p:cNvSpPr>
          <p:nvPr>
            <p:ph type="title"/>
          </p:nvPr>
        </p:nvSpPr>
        <p:spPr/>
        <p:txBody>
          <a:bodyPr/>
          <a:lstStyle/>
          <a:p>
            <a:r>
              <a:rPr lang="en-US"/>
              <a:t>Facebook FB - Own Posts Table w. Custom I-Rate (Insights) | Buttercup Malaysia - 17 of 26</a:t>
            </a:r>
          </a:p>
        </p:txBody>
      </p:sp>
      <p:graphicFrame>
        <p:nvGraphicFramePr>
          <p:cNvPr id="5" name="Table Placeholder 4">
            <a:extLst>
              <a:ext uri="{FF2B5EF4-FFF2-40B4-BE49-F238E27FC236}">
                <a16:creationId xmlns:a16="http://schemas.microsoft.com/office/drawing/2014/main" id="{C5756C1F-D4FE-4DAD-BBEF-B8A1633A2D8A}"/>
              </a:ext>
            </a:extLst>
          </p:cNvPr>
          <p:cNvGraphicFramePr>
            <a:graphicFrameLocks noGrp="1"/>
          </p:cNvGraphicFramePr>
          <p:nvPr>
            <p:ph type="tbl" sz="quarter" idx="13"/>
            <p:extLst>
              <p:ext uri="{D42A27DB-BD31-4B8C-83A1-F6EECF244321}">
                <p14:modId xmlns:p14="http://schemas.microsoft.com/office/powerpoint/2010/main" val="1073239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55445400"/>
                    </a:ext>
                  </a:extLst>
                </a:gridCol>
                <a:gridCol w="987552">
                  <a:extLst>
                    <a:ext uri="{9D8B030D-6E8A-4147-A177-3AD203B41FA5}">
                      <a16:colId xmlns:a16="http://schemas.microsoft.com/office/drawing/2014/main" val="4251671869"/>
                    </a:ext>
                  </a:extLst>
                </a:gridCol>
                <a:gridCol w="576072">
                  <a:extLst>
                    <a:ext uri="{9D8B030D-6E8A-4147-A177-3AD203B41FA5}">
                      <a16:colId xmlns:a16="http://schemas.microsoft.com/office/drawing/2014/main" val="3444480096"/>
                    </a:ext>
                  </a:extLst>
                </a:gridCol>
                <a:gridCol w="576072">
                  <a:extLst>
                    <a:ext uri="{9D8B030D-6E8A-4147-A177-3AD203B41FA5}">
                      <a16:colId xmlns:a16="http://schemas.microsoft.com/office/drawing/2014/main" val="1860088896"/>
                    </a:ext>
                  </a:extLst>
                </a:gridCol>
                <a:gridCol w="493776">
                  <a:extLst>
                    <a:ext uri="{9D8B030D-6E8A-4147-A177-3AD203B41FA5}">
                      <a16:colId xmlns:a16="http://schemas.microsoft.com/office/drawing/2014/main" val="551960067"/>
                    </a:ext>
                  </a:extLst>
                </a:gridCol>
                <a:gridCol w="493776">
                  <a:extLst>
                    <a:ext uri="{9D8B030D-6E8A-4147-A177-3AD203B41FA5}">
                      <a16:colId xmlns:a16="http://schemas.microsoft.com/office/drawing/2014/main" val="3351379445"/>
                    </a:ext>
                  </a:extLst>
                </a:gridCol>
                <a:gridCol w="411480">
                  <a:extLst>
                    <a:ext uri="{9D8B030D-6E8A-4147-A177-3AD203B41FA5}">
                      <a16:colId xmlns:a16="http://schemas.microsoft.com/office/drawing/2014/main" val="3364449790"/>
                    </a:ext>
                  </a:extLst>
                </a:gridCol>
                <a:gridCol w="493776">
                  <a:extLst>
                    <a:ext uri="{9D8B030D-6E8A-4147-A177-3AD203B41FA5}">
                      <a16:colId xmlns:a16="http://schemas.microsoft.com/office/drawing/2014/main" val="645134373"/>
                    </a:ext>
                  </a:extLst>
                </a:gridCol>
                <a:gridCol w="493776">
                  <a:extLst>
                    <a:ext uri="{9D8B030D-6E8A-4147-A177-3AD203B41FA5}">
                      <a16:colId xmlns:a16="http://schemas.microsoft.com/office/drawing/2014/main" val="1683278781"/>
                    </a:ext>
                  </a:extLst>
                </a:gridCol>
                <a:gridCol w="493776">
                  <a:extLst>
                    <a:ext uri="{9D8B030D-6E8A-4147-A177-3AD203B41FA5}">
                      <a16:colId xmlns:a16="http://schemas.microsoft.com/office/drawing/2014/main" val="138721608"/>
                    </a:ext>
                  </a:extLst>
                </a:gridCol>
                <a:gridCol w="493776">
                  <a:extLst>
                    <a:ext uri="{9D8B030D-6E8A-4147-A177-3AD203B41FA5}">
                      <a16:colId xmlns:a16="http://schemas.microsoft.com/office/drawing/2014/main" val="748991589"/>
                    </a:ext>
                  </a:extLst>
                </a:gridCol>
                <a:gridCol w="493776">
                  <a:extLst>
                    <a:ext uri="{9D8B030D-6E8A-4147-A177-3AD203B41FA5}">
                      <a16:colId xmlns:a16="http://schemas.microsoft.com/office/drawing/2014/main" val="2827573643"/>
                    </a:ext>
                  </a:extLst>
                </a:gridCol>
                <a:gridCol w="329184">
                  <a:extLst>
                    <a:ext uri="{9D8B030D-6E8A-4147-A177-3AD203B41FA5}">
                      <a16:colId xmlns:a16="http://schemas.microsoft.com/office/drawing/2014/main" val="4007187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498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https://quintly-image-storage.s3.amazonaws.com/9d175cdd28e15bd0c0c48ee24cf94e12/434fb4b2be96785c222c7322ce237b0f.jpg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47646203"/>
                  </a:ext>
                </a:extLst>
              </a:tr>
            </a:tbl>
          </a:graphicData>
        </a:graphic>
      </p:graphicFrame>
      <p:sp>
        <p:nvSpPr>
          <p:cNvPr id="4" name="Text Placeholder 3">
            <a:extLst>
              <a:ext uri="{FF2B5EF4-FFF2-40B4-BE49-F238E27FC236}">
                <a16:creationId xmlns:a16="http://schemas.microsoft.com/office/drawing/2014/main" id="{B8336660-9B73-4DC9-A8DC-92E7791FF33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3232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DCA84-C277-48A7-9E17-A83C37812980}"/>
              </a:ext>
            </a:extLst>
          </p:cNvPr>
          <p:cNvSpPr>
            <a:spLocks noGrp="1"/>
          </p:cNvSpPr>
          <p:nvPr>
            <p:ph type="title"/>
          </p:nvPr>
        </p:nvSpPr>
        <p:spPr/>
        <p:txBody>
          <a:bodyPr/>
          <a:lstStyle/>
          <a:p>
            <a:r>
              <a:rPr lang="en-US"/>
              <a:t>Facebook FB - Own Posts Table w. Custom I-Rate (Insights) | Buttercup Malaysia - 18 of 26</a:t>
            </a:r>
          </a:p>
        </p:txBody>
      </p:sp>
      <p:graphicFrame>
        <p:nvGraphicFramePr>
          <p:cNvPr id="5" name="Table Placeholder 4">
            <a:extLst>
              <a:ext uri="{FF2B5EF4-FFF2-40B4-BE49-F238E27FC236}">
                <a16:creationId xmlns:a16="http://schemas.microsoft.com/office/drawing/2014/main" id="{478154FD-BAAD-4243-B0D5-ED8D3BA02C89}"/>
              </a:ext>
            </a:extLst>
          </p:cNvPr>
          <p:cNvGraphicFramePr>
            <a:graphicFrameLocks noGrp="1"/>
          </p:cNvGraphicFramePr>
          <p:nvPr>
            <p:ph type="tbl" sz="quarter" idx="13"/>
            <p:extLst>
              <p:ext uri="{D42A27DB-BD31-4B8C-83A1-F6EECF244321}">
                <p14:modId xmlns:p14="http://schemas.microsoft.com/office/powerpoint/2010/main" val="407632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53267704"/>
                    </a:ext>
                  </a:extLst>
                </a:gridCol>
                <a:gridCol w="987552">
                  <a:extLst>
                    <a:ext uri="{9D8B030D-6E8A-4147-A177-3AD203B41FA5}">
                      <a16:colId xmlns:a16="http://schemas.microsoft.com/office/drawing/2014/main" val="3070138631"/>
                    </a:ext>
                  </a:extLst>
                </a:gridCol>
                <a:gridCol w="576072">
                  <a:extLst>
                    <a:ext uri="{9D8B030D-6E8A-4147-A177-3AD203B41FA5}">
                      <a16:colId xmlns:a16="http://schemas.microsoft.com/office/drawing/2014/main" val="3510631888"/>
                    </a:ext>
                  </a:extLst>
                </a:gridCol>
                <a:gridCol w="576072">
                  <a:extLst>
                    <a:ext uri="{9D8B030D-6E8A-4147-A177-3AD203B41FA5}">
                      <a16:colId xmlns:a16="http://schemas.microsoft.com/office/drawing/2014/main" val="622724427"/>
                    </a:ext>
                  </a:extLst>
                </a:gridCol>
                <a:gridCol w="493776">
                  <a:extLst>
                    <a:ext uri="{9D8B030D-6E8A-4147-A177-3AD203B41FA5}">
                      <a16:colId xmlns:a16="http://schemas.microsoft.com/office/drawing/2014/main" val="1096998263"/>
                    </a:ext>
                  </a:extLst>
                </a:gridCol>
                <a:gridCol w="493776">
                  <a:extLst>
                    <a:ext uri="{9D8B030D-6E8A-4147-A177-3AD203B41FA5}">
                      <a16:colId xmlns:a16="http://schemas.microsoft.com/office/drawing/2014/main" val="2012388957"/>
                    </a:ext>
                  </a:extLst>
                </a:gridCol>
                <a:gridCol w="411480">
                  <a:extLst>
                    <a:ext uri="{9D8B030D-6E8A-4147-A177-3AD203B41FA5}">
                      <a16:colId xmlns:a16="http://schemas.microsoft.com/office/drawing/2014/main" val="253566486"/>
                    </a:ext>
                  </a:extLst>
                </a:gridCol>
                <a:gridCol w="493776">
                  <a:extLst>
                    <a:ext uri="{9D8B030D-6E8A-4147-A177-3AD203B41FA5}">
                      <a16:colId xmlns:a16="http://schemas.microsoft.com/office/drawing/2014/main" val="484584517"/>
                    </a:ext>
                  </a:extLst>
                </a:gridCol>
                <a:gridCol w="493776">
                  <a:extLst>
                    <a:ext uri="{9D8B030D-6E8A-4147-A177-3AD203B41FA5}">
                      <a16:colId xmlns:a16="http://schemas.microsoft.com/office/drawing/2014/main" val="1250839514"/>
                    </a:ext>
                  </a:extLst>
                </a:gridCol>
                <a:gridCol w="493776">
                  <a:extLst>
                    <a:ext uri="{9D8B030D-6E8A-4147-A177-3AD203B41FA5}">
                      <a16:colId xmlns:a16="http://schemas.microsoft.com/office/drawing/2014/main" val="392684843"/>
                    </a:ext>
                  </a:extLst>
                </a:gridCol>
                <a:gridCol w="493776">
                  <a:extLst>
                    <a:ext uri="{9D8B030D-6E8A-4147-A177-3AD203B41FA5}">
                      <a16:colId xmlns:a16="http://schemas.microsoft.com/office/drawing/2014/main" val="2026033595"/>
                    </a:ext>
                  </a:extLst>
                </a:gridCol>
                <a:gridCol w="493776">
                  <a:extLst>
                    <a:ext uri="{9D8B030D-6E8A-4147-A177-3AD203B41FA5}">
                      <a16:colId xmlns:a16="http://schemas.microsoft.com/office/drawing/2014/main" val="2721221228"/>
                    </a:ext>
                  </a:extLst>
                </a:gridCol>
                <a:gridCol w="329184">
                  <a:extLst>
                    <a:ext uri="{9D8B030D-6E8A-4147-A177-3AD203B41FA5}">
                      <a16:colId xmlns:a16="http://schemas.microsoft.com/office/drawing/2014/main" val="786303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458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26265184"/>
                  </a:ext>
                </a:extLst>
              </a:tr>
            </a:tbl>
          </a:graphicData>
        </a:graphic>
      </p:graphicFrame>
      <p:sp>
        <p:nvSpPr>
          <p:cNvPr id="4" name="Text Placeholder 3">
            <a:extLst>
              <a:ext uri="{FF2B5EF4-FFF2-40B4-BE49-F238E27FC236}">
                <a16:creationId xmlns:a16="http://schemas.microsoft.com/office/drawing/2014/main" id="{15EC5005-0E1C-4705-9B50-F90353182C7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46582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5A0E9-F0AC-4EF1-8384-3270208CB829}"/>
              </a:ext>
            </a:extLst>
          </p:cNvPr>
          <p:cNvSpPr>
            <a:spLocks noGrp="1"/>
          </p:cNvSpPr>
          <p:nvPr>
            <p:ph type="title"/>
          </p:nvPr>
        </p:nvSpPr>
        <p:spPr/>
        <p:txBody>
          <a:bodyPr/>
          <a:lstStyle/>
          <a:p>
            <a:r>
              <a:rPr lang="en-US"/>
              <a:t>Facebook FB - Own Posts Table w. Custom I-Rate (Insights) | Buttercup Malaysia - 19 of 26</a:t>
            </a:r>
          </a:p>
        </p:txBody>
      </p:sp>
      <p:graphicFrame>
        <p:nvGraphicFramePr>
          <p:cNvPr id="5" name="Table Placeholder 4">
            <a:extLst>
              <a:ext uri="{FF2B5EF4-FFF2-40B4-BE49-F238E27FC236}">
                <a16:creationId xmlns:a16="http://schemas.microsoft.com/office/drawing/2014/main" id="{B0E50EE6-ED6E-4951-8412-6BF767CB6F6B}"/>
              </a:ext>
            </a:extLst>
          </p:cNvPr>
          <p:cNvGraphicFramePr>
            <a:graphicFrameLocks noGrp="1"/>
          </p:cNvGraphicFramePr>
          <p:nvPr>
            <p:ph type="tbl" sz="quarter" idx="13"/>
            <p:extLst>
              <p:ext uri="{D42A27DB-BD31-4B8C-83A1-F6EECF244321}">
                <p14:modId xmlns:p14="http://schemas.microsoft.com/office/powerpoint/2010/main" val="3417712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65079004"/>
                    </a:ext>
                  </a:extLst>
                </a:gridCol>
                <a:gridCol w="987552">
                  <a:extLst>
                    <a:ext uri="{9D8B030D-6E8A-4147-A177-3AD203B41FA5}">
                      <a16:colId xmlns:a16="http://schemas.microsoft.com/office/drawing/2014/main" val="702168730"/>
                    </a:ext>
                  </a:extLst>
                </a:gridCol>
                <a:gridCol w="576072">
                  <a:extLst>
                    <a:ext uri="{9D8B030D-6E8A-4147-A177-3AD203B41FA5}">
                      <a16:colId xmlns:a16="http://schemas.microsoft.com/office/drawing/2014/main" val="2880746119"/>
                    </a:ext>
                  </a:extLst>
                </a:gridCol>
                <a:gridCol w="576072">
                  <a:extLst>
                    <a:ext uri="{9D8B030D-6E8A-4147-A177-3AD203B41FA5}">
                      <a16:colId xmlns:a16="http://schemas.microsoft.com/office/drawing/2014/main" val="2989315984"/>
                    </a:ext>
                  </a:extLst>
                </a:gridCol>
                <a:gridCol w="493776">
                  <a:extLst>
                    <a:ext uri="{9D8B030D-6E8A-4147-A177-3AD203B41FA5}">
                      <a16:colId xmlns:a16="http://schemas.microsoft.com/office/drawing/2014/main" val="2770289900"/>
                    </a:ext>
                  </a:extLst>
                </a:gridCol>
                <a:gridCol w="493776">
                  <a:extLst>
                    <a:ext uri="{9D8B030D-6E8A-4147-A177-3AD203B41FA5}">
                      <a16:colId xmlns:a16="http://schemas.microsoft.com/office/drawing/2014/main" val="3365575591"/>
                    </a:ext>
                  </a:extLst>
                </a:gridCol>
                <a:gridCol w="411480">
                  <a:extLst>
                    <a:ext uri="{9D8B030D-6E8A-4147-A177-3AD203B41FA5}">
                      <a16:colId xmlns:a16="http://schemas.microsoft.com/office/drawing/2014/main" val="486108644"/>
                    </a:ext>
                  </a:extLst>
                </a:gridCol>
                <a:gridCol w="493776">
                  <a:extLst>
                    <a:ext uri="{9D8B030D-6E8A-4147-A177-3AD203B41FA5}">
                      <a16:colId xmlns:a16="http://schemas.microsoft.com/office/drawing/2014/main" val="2561187546"/>
                    </a:ext>
                  </a:extLst>
                </a:gridCol>
                <a:gridCol w="493776">
                  <a:extLst>
                    <a:ext uri="{9D8B030D-6E8A-4147-A177-3AD203B41FA5}">
                      <a16:colId xmlns:a16="http://schemas.microsoft.com/office/drawing/2014/main" val="3137690395"/>
                    </a:ext>
                  </a:extLst>
                </a:gridCol>
                <a:gridCol w="493776">
                  <a:extLst>
                    <a:ext uri="{9D8B030D-6E8A-4147-A177-3AD203B41FA5}">
                      <a16:colId xmlns:a16="http://schemas.microsoft.com/office/drawing/2014/main" val="3026649153"/>
                    </a:ext>
                  </a:extLst>
                </a:gridCol>
                <a:gridCol w="493776">
                  <a:extLst>
                    <a:ext uri="{9D8B030D-6E8A-4147-A177-3AD203B41FA5}">
                      <a16:colId xmlns:a16="http://schemas.microsoft.com/office/drawing/2014/main" val="2963237832"/>
                    </a:ext>
                  </a:extLst>
                </a:gridCol>
                <a:gridCol w="493776">
                  <a:extLst>
                    <a:ext uri="{9D8B030D-6E8A-4147-A177-3AD203B41FA5}">
                      <a16:colId xmlns:a16="http://schemas.microsoft.com/office/drawing/2014/main" val="1273306943"/>
                    </a:ext>
                  </a:extLst>
                </a:gridCol>
                <a:gridCol w="329184">
                  <a:extLst>
                    <a:ext uri="{9D8B030D-6E8A-4147-A177-3AD203B41FA5}">
                      <a16:colId xmlns:a16="http://schemas.microsoft.com/office/drawing/2014/main" val="736129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6677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00:00:00</a:t>
                      </a:r>
                      <a:r>
                        <a:rPr kumimoji="0" lang="en-US" sz="1000" b="0" i="0" u="none" strike="noStrike" kern="1200" cap="none" spc="0" normalizeH="0" baseline="0" noProof="0">
                          <a:ln>
                            <a:noFill/>
                          </a:ln>
                          <a:solidFill>
                            <a:prstClr val="black"/>
                          </a:solidFill>
                          <a:effectLst/>
                          <a:uLnTx/>
                          <a:uFillTx/>
                          <a:latin typeface="+mn-lt"/>
                          <a:ea typeface="+mn-ea"/>
                          <a:cs typeface="+mn-cs"/>
                        </a:rPr>
                        <a:t>
 Caption: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09494315"/>
                  </a:ext>
                </a:extLst>
              </a:tr>
            </a:tbl>
          </a:graphicData>
        </a:graphic>
      </p:graphicFrame>
      <p:sp>
        <p:nvSpPr>
          <p:cNvPr id="4" name="Text Placeholder 3">
            <a:extLst>
              <a:ext uri="{FF2B5EF4-FFF2-40B4-BE49-F238E27FC236}">
                <a16:creationId xmlns:a16="http://schemas.microsoft.com/office/drawing/2014/main" id="{103F4476-74BB-461F-8E83-B79C596316E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33238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B6CD6-7678-4947-9F16-715894A9B7FC}"/>
              </a:ext>
            </a:extLst>
          </p:cNvPr>
          <p:cNvSpPr>
            <a:spLocks noGrp="1"/>
          </p:cNvSpPr>
          <p:nvPr>
            <p:ph type="title"/>
          </p:nvPr>
        </p:nvSpPr>
        <p:spPr/>
        <p:txBody>
          <a:bodyPr/>
          <a:lstStyle/>
          <a:p>
            <a:r>
              <a:rPr lang="en-US"/>
              <a:t>Facebook FB - Own Posts Table w. Custom I-Rate (Insights) | Buttercup Malaysia - 20 of 26</a:t>
            </a:r>
          </a:p>
        </p:txBody>
      </p:sp>
      <p:graphicFrame>
        <p:nvGraphicFramePr>
          <p:cNvPr id="5" name="Table Placeholder 4">
            <a:extLst>
              <a:ext uri="{FF2B5EF4-FFF2-40B4-BE49-F238E27FC236}">
                <a16:creationId xmlns:a16="http://schemas.microsoft.com/office/drawing/2014/main" id="{1778ADAB-D159-41D5-B2C6-A8E4ED61297B}"/>
              </a:ext>
            </a:extLst>
          </p:cNvPr>
          <p:cNvGraphicFramePr>
            <a:graphicFrameLocks noGrp="1"/>
          </p:cNvGraphicFramePr>
          <p:nvPr>
            <p:ph type="tbl" sz="quarter" idx="13"/>
            <p:extLst>
              <p:ext uri="{D42A27DB-BD31-4B8C-83A1-F6EECF244321}">
                <p14:modId xmlns:p14="http://schemas.microsoft.com/office/powerpoint/2010/main" val="190064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05063783"/>
                    </a:ext>
                  </a:extLst>
                </a:gridCol>
                <a:gridCol w="987552">
                  <a:extLst>
                    <a:ext uri="{9D8B030D-6E8A-4147-A177-3AD203B41FA5}">
                      <a16:colId xmlns:a16="http://schemas.microsoft.com/office/drawing/2014/main" val="2193019083"/>
                    </a:ext>
                  </a:extLst>
                </a:gridCol>
                <a:gridCol w="576072">
                  <a:extLst>
                    <a:ext uri="{9D8B030D-6E8A-4147-A177-3AD203B41FA5}">
                      <a16:colId xmlns:a16="http://schemas.microsoft.com/office/drawing/2014/main" val="1953650287"/>
                    </a:ext>
                  </a:extLst>
                </a:gridCol>
                <a:gridCol w="576072">
                  <a:extLst>
                    <a:ext uri="{9D8B030D-6E8A-4147-A177-3AD203B41FA5}">
                      <a16:colId xmlns:a16="http://schemas.microsoft.com/office/drawing/2014/main" val="2103995451"/>
                    </a:ext>
                  </a:extLst>
                </a:gridCol>
                <a:gridCol w="493776">
                  <a:extLst>
                    <a:ext uri="{9D8B030D-6E8A-4147-A177-3AD203B41FA5}">
                      <a16:colId xmlns:a16="http://schemas.microsoft.com/office/drawing/2014/main" val="3201951036"/>
                    </a:ext>
                  </a:extLst>
                </a:gridCol>
                <a:gridCol w="493776">
                  <a:extLst>
                    <a:ext uri="{9D8B030D-6E8A-4147-A177-3AD203B41FA5}">
                      <a16:colId xmlns:a16="http://schemas.microsoft.com/office/drawing/2014/main" val="3067669456"/>
                    </a:ext>
                  </a:extLst>
                </a:gridCol>
                <a:gridCol w="411480">
                  <a:extLst>
                    <a:ext uri="{9D8B030D-6E8A-4147-A177-3AD203B41FA5}">
                      <a16:colId xmlns:a16="http://schemas.microsoft.com/office/drawing/2014/main" val="4176801742"/>
                    </a:ext>
                  </a:extLst>
                </a:gridCol>
                <a:gridCol w="493776">
                  <a:extLst>
                    <a:ext uri="{9D8B030D-6E8A-4147-A177-3AD203B41FA5}">
                      <a16:colId xmlns:a16="http://schemas.microsoft.com/office/drawing/2014/main" val="1907270176"/>
                    </a:ext>
                  </a:extLst>
                </a:gridCol>
                <a:gridCol w="493776">
                  <a:extLst>
                    <a:ext uri="{9D8B030D-6E8A-4147-A177-3AD203B41FA5}">
                      <a16:colId xmlns:a16="http://schemas.microsoft.com/office/drawing/2014/main" val="769920648"/>
                    </a:ext>
                  </a:extLst>
                </a:gridCol>
                <a:gridCol w="493776">
                  <a:extLst>
                    <a:ext uri="{9D8B030D-6E8A-4147-A177-3AD203B41FA5}">
                      <a16:colId xmlns:a16="http://schemas.microsoft.com/office/drawing/2014/main" val="1318585744"/>
                    </a:ext>
                  </a:extLst>
                </a:gridCol>
                <a:gridCol w="493776">
                  <a:extLst>
                    <a:ext uri="{9D8B030D-6E8A-4147-A177-3AD203B41FA5}">
                      <a16:colId xmlns:a16="http://schemas.microsoft.com/office/drawing/2014/main" val="1046895651"/>
                    </a:ext>
                  </a:extLst>
                </a:gridCol>
                <a:gridCol w="493776">
                  <a:extLst>
                    <a:ext uri="{9D8B030D-6E8A-4147-A177-3AD203B41FA5}">
                      <a16:colId xmlns:a16="http://schemas.microsoft.com/office/drawing/2014/main" val="882244468"/>
                    </a:ext>
                  </a:extLst>
                </a:gridCol>
                <a:gridCol w="329184">
                  <a:extLst>
                    <a:ext uri="{9D8B030D-6E8A-4147-A177-3AD203B41FA5}">
                      <a16:colId xmlns:a16="http://schemas.microsoft.com/office/drawing/2014/main" val="2051039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198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https://quintly-image-storage.s3.amazonaws.com/9d175cdd28e15bd0c0c48ee24cf94e12/acb484eda9fc39faea7cf346fab82caf.jpg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9982643"/>
                  </a:ext>
                </a:extLst>
              </a:tr>
            </a:tbl>
          </a:graphicData>
        </a:graphic>
      </p:graphicFrame>
      <p:sp>
        <p:nvSpPr>
          <p:cNvPr id="4" name="Text Placeholder 3">
            <a:extLst>
              <a:ext uri="{FF2B5EF4-FFF2-40B4-BE49-F238E27FC236}">
                <a16:creationId xmlns:a16="http://schemas.microsoft.com/office/drawing/2014/main" id="{3C033428-AE4C-4D7B-9281-C64DDFE5B55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60910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CDF69-A793-4CE1-9972-80BFDB04646D}"/>
              </a:ext>
            </a:extLst>
          </p:cNvPr>
          <p:cNvSpPr>
            <a:spLocks noGrp="1"/>
          </p:cNvSpPr>
          <p:nvPr>
            <p:ph type="title"/>
          </p:nvPr>
        </p:nvSpPr>
        <p:spPr/>
        <p:txBody>
          <a:bodyPr/>
          <a:lstStyle/>
          <a:p>
            <a:r>
              <a:rPr lang="en-US"/>
              <a:t>Facebook FB - Own Posts Table w. Custom I-Rate (Insights) | Buttercup Malaysia - 21 of 26</a:t>
            </a:r>
          </a:p>
        </p:txBody>
      </p:sp>
      <p:graphicFrame>
        <p:nvGraphicFramePr>
          <p:cNvPr id="5" name="Table Placeholder 4">
            <a:extLst>
              <a:ext uri="{FF2B5EF4-FFF2-40B4-BE49-F238E27FC236}">
                <a16:creationId xmlns:a16="http://schemas.microsoft.com/office/drawing/2014/main" id="{B4A0544C-19E1-47DE-845A-93A43523E912}"/>
              </a:ext>
            </a:extLst>
          </p:cNvPr>
          <p:cNvGraphicFramePr>
            <a:graphicFrameLocks noGrp="1"/>
          </p:cNvGraphicFramePr>
          <p:nvPr>
            <p:ph type="tbl" sz="quarter" idx="13"/>
            <p:extLst>
              <p:ext uri="{D42A27DB-BD31-4B8C-83A1-F6EECF244321}">
                <p14:modId xmlns:p14="http://schemas.microsoft.com/office/powerpoint/2010/main" val="694845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68192668"/>
                    </a:ext>
                  </a:extLst>
                </a:gridCol>
                <a:gridCol w="987552">
                  <a:extLst>
                    <a:ext uri="{9D8B030D-6E8A-4147-A177-3AD203B41FA5}">
                      <a16:colId xmlns:a16="http://schemas.microsoft.com/office/drawing/2014/main" val="667328005"/>
                    </a:ext>
                  </a:extLst>
                </a:gridCol>
                <a:gridCol w="576072">
                  <a:extLst>
                    <a:ext uri="{9D8B030D-6E8A-4147-A177-3AD203B41FA5}">
                      <a16:colId xmlns:a16="http://schemas.microsoft.com/office/drawing/2014/main" val="2374005615"/>
                    </a:ext>
                  </a:extLst>
                </a:gridCol>
                <a:gridCol w="576072">
                  <a:extLst>
                    <a:ext uri="{9D8B030D-6E8A-4147-A177-3AD203B41FA5}">
                      <a16:colId xmlns:a16="http://schemas.microsoft.com/office/drawing/2014/main" val="3199328471"/>
                    </a:ext>
                  </a:extLst>
                </a:gridCol>
                <a:gridCol w="493776">
                  <a:extLst>
                    <a:ext uri="{9D8B030D-6E8A-4147-A177-3AD203B41FA5}">
                      <a16:colId xmlns:a16="http://schemas.microsoft.com/office/drawing/2014/main" val="325303178"/>
                    </a:ext>
                  </a:extLst>
                </a:gridCol>
                <a:gridCol w="493776">
                  <a:extLst>
                    <a:ext uri="{9D8B030D-6E8A-4147-A177-3AD203B41FA5}">
                      <a16:colId xmlns:a16="http://schemas.microsoft.com/office/drawing/2014/main" val="3497024648"/>
                    </a:ext>
                  </a:extLst>
                </a:gridCol>
                <a:gridCol w="411480">
                  <a:extLst>
                    <a:ext uri="{9D8B030D-6E8A-4147-A177-3AD203B41FA5}">
                      <a16:colId xmlns:a16="http://schemas.microsoft.com/office/drawing/2014/main" val="2539045360"/>
                    </a:ext>
                  </a:extLst>
                </a:gridCol>
                <a:gridCol w="493776">
                  <a:extLst>
                    <a:ext uri="{9D8B030D-6E8A-4147-A177-3AD203B41FA5}">
                      <a16:colId xmlns:a16="http://schemas.microsoft.com/office/drawing/2014/main" val="2488267591"/>
                    </a:ext>
                  </a:extLst>
                </a:gridCol>
                <a:gridCol w="493776">
                  <a:extLst>
                    <a:ext uri="{9D8B030D-6E8A-4147-A177-3AD203B41FA5}">
                      <a16:colId xmlns:a16="http://schemas.microsoft.com/office/drawing/2014/main" val="2929377505"/>
                    </a:ext>
                  </a:extLst>
                </a:gridCol>
                <a:gridCol w="493776">
                  <a:extLst>
                    <a:ext uri="{9D8B030D-6E8A-4147-A177-3AD203B41FA5}">
                      <a16:colId xmlns:a16="http://schemas.microsoft.com/office/drawing/2014/main" val="3178790134"/>
                    </a:ext>
                  </a:extLst>
                </a:gridCol>
                <a:gridCol w="493776">
                  <a:extLst>
                    <a:ext uri="{9D8B030D-6E8A-4147-A177-3AD203B41FA5}">
                      <a16:colId xmlns:a16="http://schemas.microsoft.com/office/drawing/2014/main" val="2800374747"/>
                    </a:ext>
                  </a:extLst>
                </a:gridCol>
                <a:gridCol w="493776">
                  <a:extLst>
                    <a:ext uri="{9D8B030D-6E8A-4147-A177-3AD203B41FA5}">
                      <a16:colId xmlns:a16="http://schemas.microsoft.com/office/drawing/2014/main" val="3744020024"/>
                    </a:ext>
                  </a:extLst>
                </a:gridCol>
                <a:gridCol w="329184">
                  <a:extLst>
                    <a:ext uri="{9D8B030D-6E8A-4147-A177-3AD203B41FA5}">
                      <a16:colId xmlns:a16="http://schemas.microsoft.com/office/drawing/2014/main" val="2263723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7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https://quintly-image-storage.s3.amazonaws.com/9d175cdd28e15bd0c0c48ee24cf94e12/2f8f353daecf6b7a13fa186adf73ac0c.png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9792638"/>
                  </a:ext>
                </a:extLst>
              </a:tr>
            </a:tbl>
          </a:graphicData>
        </a:graphic>
      </p:graphicFrame>
      <p:sp>
        <p:nvSpPr>
          <p:cNvPr id="4" name="Text Placeholder 3">
            <a:extLst>
              <a:ext uri="{FF2B5EF4-FFF2-40B4-BE49-F238E27FC236}">
                <a16:creationId xmlns:a16="http://schemas.microsoft.com/office/drawing/2014/main" id="{6DDC823D-132A-4159-9616-FBBD23D3A4F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48578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68FA0-D978-4A6A-905C-A8070E7C51B1}"/>
              </a:ext>
            </a:extLst>
          </p:cNvPr>
          <p:cNvSpPr>
            <a:spLocks noGrp="1"/>
          </p:cNvSpPr>
          <p:nvPr>
            <p:ph type="title"/>
          </p:nvPr>
        </p:nvSpPr>
        <p:spPr/>
        <p:txBody>
          <a:bodyPr/>
          <a:lstStyle/>
          <a:p>
            <a:r>
              <a:rPr lang="en-US"/>
              <a:t>Facebook FB - Own Posts Table w. Custom I-Rate (Insights) | Buttercup Malaysia - 22 of 26</a:t>
            </a:r>
          </a:p>
        </p:txBody>
      </p:sp>
      <p:graphicFrame>
        <p:nvGraphicFramePr>
          <p:cNvPr id="5" name="Table Placeholder 4">
            <a:extLst>
              <a:ext uri="{FF2B5EF4-FFF2-40B4-BE49-F238E27FC236}">
                <a16:creationId xmlns:a16="http://schemas.microsoft.com/office/drawing/2014/main" id="{1B04EC96-C7A4-49F9-BE16-600B07B84CC3}"/>
              </a:ext>
            </a:extLst>
          </p:cNvPr>
          <p:cNvGraphicFramePr>
            <a:graphicFrameLocks noGrp="1"/>
          </p:cNvGraphicFramePr>
          <p:nvPr>
            <p:ph type="tbl" sz="quarter" idx="13"/>
            <p:extLst>
              <p:ext uri="{D42A27DB-BD31-4B8C-83A1-F6EECF244321}">
                <p14:modId xmlns:p14="http://schemas.microsoft.com/office/powerpoint/2010/main" val="1164590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55951733"/>
                    </a:ext>
                  </a:extLst>
                </a:gridCol>
                <a:gridCol w="987552">
                  <a:extLst>
                    <a:ext uri="{9D8B030D-6E8A-4147-A177-3AD203B41FA5}">
                      <a16:colId xmlns:a16="http://schemas.microsoft.com/office/drawing/2014/main" val="2270692441"/>
                    </a:ext>
                  </a:extLst>
                </a:gridCol>
                <a:gridCol w="576072">
                  <a:extLst>
                    <a:ext uri="{9D8B030D-6E8A-4147-A177-3AD203B41FA5}">
                      <a16:colId xmlns:a16="http://schemas.microsoft.com/office/drawing/2014/main" val="3135900542"/>
                    </a:ext>
                  </a:extLst>
                </a:gridCol>
                <a:gridCol w="576072">
                  <a:extLst>
                    <a:ext uri="{9D8B030D-6E8A-4147-A177-3AD203B41FA5}">
                      <a16:colId xmlns:a16="http://schemas.microsoft.com/office/drawing/2014/main" val="3828085911"/>
                    </a:ext>
                  </a:extLst>
                </a:gridCol>
                <a:gridCol w="493776">
                  <a:extLst>
                    <a:ext uri="{9D8B030D-6E8A-4147-A177-3AD203B41FA5}">
                      <a16:colId xmlns:a16="http://schemas.microsoft.com/office/drawing/2014/main" val="2017518194"/>
                    </a:ext>
                  </a:extLst>
                </a:gridCol>
                <a:gridCol w="493776">
                  <a:extLst>
                    <a:ext uri="{9D8B030D-6E8A-4147-A177-3AD203B41FA5}">
                      <a16:colId xmlns:a16="http://schemas.microsoft.com/office/drawing/2014/main" val="574149839"/>
                    </a:ext>
                  </a:extLst>
                </a:gridCol>
                <a:gridCol w="411480">
                  <a:extLst>
                    <a:ext uri="{9D8B030D-6E8A-4147-A177-3AD203B41FA5}">
                      <a16:colId xmlns:a16="http://schemas.microsoft.com/office/drawing/2014/main" val="564392475"/>
                    </a:ext>
                  </a:extLst>
                </a:gridCol>
                <a:gridCol w="493776">
                  <a:extLst>
                    <a:ext uri="{9D8B030D-6E8A-4147-A177-3AD203B41FA5}">
                      <a16:colId xmlns:a16="http://schemas.microsoft.com/office/drawing/2014/main" val="1397713709"/>
                    </a:ext>
                  </a:extLst>
                </a:gridCol>
                <a:gridCol w="493776">
                  <a:extLst>
                    <a:ext uri="{9D8B030D-6E8A-4147-A177-3AD203B41FA5}">
                      <a16:colId xmlns:a16="http://schemas.microsoft.com/office/drawing/2014/main" val="1220463495"/>
                    </a:ext>
                  </a:extLst>
                </a:gridCol>
                <a:gridCol w="493776">
                  <a:extLst>
                    <a:ext uri="{9D8B030D-6E8A-4147-A177-3AD203B41FA5}">
                      <a16:colId xmlns:a16="http://schemas.microsoft.com/office/drawing/2014/main" val="1372348924"/>
                    </a:ext>
                  </a:extLst>
                </a:gridCol>
                <a:gridCol w="493776">
                  <a:extLst>
                    <a:ext uri="{9D8B030D-6E8A-4147-A177-3AD203B41FA5}">
                      <a16:colId xmlns:a16="http://schemas.microsoft.com/office/drawing/2014/main" val="787620521"/>
                    </a:ext>
                  </a:extLst>
                </a:gridCol>
                <a:gridCol w="493776">
                  <a:extLst>
                    <a:ext uri="{9D8B030D-6E8A-4147-A177-3AD203B41FA5}">
                      <a16:colId xmlns:a16="http://schemas.microsoft.com/office/drawing/2014/main" val="3615687504"/>
                    </a:ext>
                  </a:extLst>
                </a:gridCol>
                <a:gridCol w="329184">
                  <a:extLst>
                    <a:ext uri="{9D8B030D-6E8A-4147-A177-3AD203B41FA5}">
                      <a16:colId xmlns:a16="http://schemas.microsoft.com/office/drawing/2014/main" val="2135607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4539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https://quintly-image-storage.s3.amazonaws.com/9d175cdd28e15bd0c0c48ee24cf94e12/bfc6327438b7fa0bc67aea231feca920.png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00901105"/>
                  </a:ext>
                </a:extLst>
              </a:tr>
            </a:tbl>
          </a:graphicData>
        </a:graphic>
      </p:graphicFrame>
      <p:sp>
        <p:nvSpPr>
          <p:cNvPr id="4" name="Text Placeholder 3">
            <a:extLst>
              <a:ext uri="{FF2B5EF4-FFF2-40B4-BE49-F238E27FC236}">
                <a16:creationId xmlns:a16="http://schemas.microsoft.com/office/drawing/2014/main" id="{5C99A2B4-EA1B-4EA8-A823-409C801B18F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92126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C4B21-6532-41EA-BEA0-46A6AA034C33}"/>
              </a:ext>
            </a:extLst>
          </p:cNvPr>
          <p:cNvSpPr>
            <a:spLocks noGrp="1"/>
          </p:cNvSpPr>
          <p:nvPr>
            <p:ph type="title"/>
          </p:nvPr>
        </p:nvSpPr>
        <p:spPr/>
        <p:txBody>
          <a:bodyPr/>
          <a:lstStyle/>
          <a:p>
            <a:r>
              <a:rPr lang="en-US"/>
              <a:t>Facebook FB - Own Posts Table w. Custom I-Rate (Insights) | Buttercup Malaysia - 23 of 26</a:t>
            </a:r>
          </a:p>
        </p:txBody>
      </p:sp>
      <p:graphicFrame>
        <p:nvGraphicFramePr>
          <p:cNvPr id="5" name="Table Placeholder 4">
            <a:extLst>
              <a:ext uri="{FF2B5EF4-FFF2-40B4-BE49-F238E27FC236}">
                <a16:creationId xmlns:a16="http://schemas.microsoft.com/office/drawing/2014/main" id="{9D8C800A-8334-42AA-B445-0F34DD8CDE2D}"/>
              </a:ext>
            </a:extLst>
          </p:cNvPr>
          <p:cNvGraphicFramePr>
            <a:graphicFrameLocks noGrp="1"/>
          </p:cNvGraphicFramePr>
          <p:nvPr>
            <p:ph type="tbl" sz="quarter" idx="13"/>
            <p:extLst>
              <p:ext uri="{D42A27DB-BD31-4B8C-83A1-F6EECF244321}">
                <p14:modId xmlns:p14="http://schemas.microsoft.com/office/powerpoint/2010/main" val="4053738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84056394"/>
                    </a:ext>
                  </a:extLst>
                </a:gridCol>
                <a:gridCol w="987552">
                  <a:extLst>
                    <a:ext uri="{9D8B030D-6E8A-4147-A177-3AD203B41FA5}">
                      <a16:colId xmlns:a16="http://schemas.microsoft.com/office/drawing/2014/main" val="3192231750"/>
                    </a:ext>
                  </a:extLst>
                </a:gridCol>
                <a:gridCol w="576072">
                  <a:extLst>
                    <a:ext uri="{9D8B030D-6E8A-4147-A177-3AD203B41FA5}">
                      <a16:colId xmlns:a16="http://schemas.microsoft.com/office/drawing/2014/main" val="1213332405"/>
                    </a:ext>
                  </a:extLst>
                </a:gridCol>
                <a:gridCol w="576072">
                  <a:extLst>
                    <a:ext uri="{9D8B030D-6E8A-4147-A177-3AD203B41FA5}">
                      <a16:colId xmlns:a16="http://schemas.microsoft.com/office/drawing/2014/main" val="2543415519"/>
                    </a:ext>
                  </a:extLst>
                </a:gridCol>
                <a:gridCol w="493776">
                  <a:extLst>
                    <a:ext uri="{9D8B030D-6E8A-4147-A177-3AD203B41FA5}">
                      <a16:colId xmlns:a16="http://schemas.microsoft.com/office/drawing/2014/main" val="1813429675"/>
                    </a:ext>
                  </a:extLst>
                </a:gridCol>
                <a:gridCol w="493776">
                  <a:extLst>
                    <a:ext uri="{9D8B030D-6E8A-4147-A177-3AD203B41FA5}">
                      <a16:colId xmlns:a16="http://schemas.microsoft.com/office/drawing/2014/main" val="2266062181"/>
                    </a:ext>
                  </a:extLst>
                </a:gridCol>
                <a:gridCol w="411480">
                  <a:extLst>
                    <a:ext uri="{9D8B030D-6E8A-4147-A177-3AD203B41FA5}">
                      <a16:colId xmlns:a16="http://schemas.microsoft.com/office/drawing/2014/main" val="1230053486"/>
                    </a:ext>
                  </a:extLst>
                </a:gridCol>
                <a:gridCol w="493776">
                  <a:extLst>
                    <a:ext uri="{9D8B030D-6E8A-4147-A177-3AD203B41FA5}">
                      <a16:colId xmlns:a16="http://schemas.microsoft.com/office/drawing/2014/main" val="4128991034"/>
                    </a:ext>
                  </a:extLst>
                </a:gridCol>
                <a:gridCol w="493776">
                  <a:extLst>
                    <a:ext uri="{9D8B030D-6E8A-4147-A177-3AD203B41FA5}">
                      <a16:colId xmlns:a16="http://schemas.microsoft.com/office/drawing/2014/main" val="4123063443"/>
                    </a:ext>
                  </a:extLst>
                </a:gridCol>
                <a:gridCol w="493776">
                  <a:extLst>
                    <a:ext uri="{9D8B030D-6E8A-4147-A177-3AD203B41FA5}">
                      <a16:colId xmlns:a16="http://schemas.microsoft.com/office/drawing/2014/main" val="992805950"/>
                    </a:ext>
                  </a:extLst>
                </a:gridCol>
                <a:gridCol w="493776">
                  <a:extLst>
                    <a:ext uri="{9D8B030D-6E8A-4147-A177-3AD203B41FA5}">
                      <a16:colId xmlns:a16="http://schemas.microsoft.com/office/drawing/2014/main" val="2834345660"/>
                    </a:ext>
                  </a:extLst>
                </a:gridCol>
                <a:gridCol w="493776">
                  <a:extLst>
                    <a:ext uri="{9D8B030D-6E8A-4147-A177-3AD203B41FA5}">
                      <a16:colId xmlns:a16="http://schemas.microsoft.com/office/drawing/2014/main" val="217774905"/>
                    </a:ext>
                  </a:extLst>
                </a:gridCol>
                <a:gridCol w="329184">
                  <a:extLst>
                    <a:ext uri="{9D8B030D-6E8A-4147-A177-3AD203B41FA5}">
                      <a16:colId xmlns:a16="http://schemas.microsoft.com/office/drawing/2014/main" val="410269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238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https://quintly-image-storage.s3.amazonaws.com/9d175cdd28e15bd0c0c48ee24cf94e12/0fac2ab4c348c3ee1ebeca0794242b0a.png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84248698"/>
                  </a:ext>
                </a:extLst>
              </a:tr>
            </a:tbl>
          </a:graphicData>
        </a:graphic>
      </p:graphicFrame>
      <p:sp>
        <p:nvSpPr>
          <p:cNvPr id="4" name="Text Placeholder 3">
            <a:extLst>
              <a:ext uri="{FF2B5EF4-FFF2-40B4-BE49-F238E27FC236}">
                <a16:creationId xmlns:a16="http://schemas.microsoft.com/office/drawing/2014/main" id="{48C30258-C5A5-49EF-8387-4274BD5D507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54322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4E7D-0961-4E60-9BFA-17D8CEE8B6D3}"/>
              </a:ext>
            </a:extLst>
          </p:cNvPr>
          <p:cNvSpPr>
            <a:spLocks noGrp="1"/>
          </p:cNvSpPr>
          <p:nvPr>
            <p:ph type="title"/>
          </p:nvPr>
        </p:nvSpPr>
        <p:spPr/>
        <p:txBody>
          <a:bodyPr/>
          <a:lstStyle/>
          <a:p>
            <a:r>
              <a:rPr lang="en-US"/>
              <a:t>Facebook FB - Own Posts Table w. Custom I-Rate (Insights) | Buttercup Malaysia - 24 of 26</a:t>
            </a:r>
          </a:p>
        </p:txBody>
      </p:sp>
      <p:graphicFrame>
        <p:nvGraphicFramePr>
          <p:cNvPr id="5" name="Table Placeholder 4">
            <a:extLst>
              <a:ext uri="{FF2B5EF4-FFF2-40B4-BE49-F238E27FC236}">
                <a16:creationId xmlns:a16="http://schemas.microsoft.com/office/drawing/2014/main" id="{DAA49C85-082D-4D4E-BCCD-07B9D8498799}"/>
              </a:ext>
            </a:extLst>
          </p:cNvPr>
          <p:cNvGraphicFramePr>
            <a:graphicFrameLocks noGrp="1"/>
          </p:cNvGraphicFramePr>
          <p:nvPr>
            <p:ph type="tbl" sz="quarter" idx="13"/>
            <p:extLst>
              <p:ext uri="{D42A27DB-BD31-4B8C-83A1-F6EECF244321}">
                <p14:modId xmlns:p14="http://schemas.microsoft.com/office/powerpoint/2010/main" val="16488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21529921"/>
                    </a:ext>
                  </a:extLst>
                </a:gridCol>
                <a:gridCol w="987552">
                  <a:extLst>
                    <a:ext uri="{9D8B030D-6E8A-4147-A177-3AD203B41FA5}">
                      <a16:colId xmlns:a16="http://schemas.microsoft.com/office/drawing/2014/main" val="2224524265"/>
                    </a:ext>
                  </a:extLst>
                </a:gridCol>
                <a:gridCol w="576072">
                  <a:extLst>
                    <a:ext uri="{9D8B030D-6E8A-4147-A177-3AD203B41FA5}">
                      <a16:colId xmlns:a16="http://schemas.microsoft.com/office/drawing/2014/main" val="1123267912"/>
                    </a:ext>
                  </a:extLst>
                </a:gridCol>
                <a:gridCol w="576072">
                  <a:extLst>
                    <a:ext uri="{9D8B030D-6E8A-4147-A177-3AD203B41FA5}">
                      <a16:colId xmlns:a16="http://schemas.microsoft.com/office/drawing/2014/main" val="614645826"/>
                    </a:ext>
                  </a:extLst>
                </a:gridCol>
                <a:gridCol w="493776">
                  <a:extLst>
                    <a:ext uri="{9D8B030D-6E8A-4147-A177-3AD203B41FA5}">
                      <a16:colId xmlns:a16="http://schemas.microsoft.com/office/drawing/2014/main" val="4014399668"/>
                    </a:ext>
                  </a:extLst>
                </a:gridCol>
                <a:gridCol w="493776">
                  <a:extLst>
                    <a:ext uri="{9D8B030D-6E8A-4147-A177-3AD203B41FA5}">
                      <a16:colId xmlns:a16="http://schemas.microsoft.com/office/drawing/2014/main" val="3473560065"/>
                    </a:ext>
                  </a:extLst>
                </a:gridCol>
                <a:gridCol w="411480">
                  <a:extLst>
                    <a:ext uri="{9D8B030D-6E8A-4147-A177-3AD203B41FA5}">
                      <a16:colId xmlns:a16="http://schemas.microsoft.com/office/drawing/2014/main" val="1695948321"/>
                    </a:ext>
                  </a:extLst>
                </a:gridCol>
                <a:gridCol w="493776">
                  <a:extLst>
                    <a:ext uri="{9D8B030D-6E8A-4147-A177-3AD203B41FA5}">
                      <a16:colId xmlns:a16="http://schemas.microsoft.com/office/drawing/2014/main" val="408715193"/>
                    </a:ext>
                  </a:extLst>
                </a:gridCol>
                <a:gridCol w="493776">
                  <a:extLst>
                    <a:ext uri="{9D8B030D-6E8A-4147-A177-3AD203B41FA5}">
                      <a16:colId xmlns:a16="http://schemas.microsoft.com/office/drawing/2014/main" val="2621738745"/>
                    </a:ext>
                  </a:extLst>
                </a:gridCol>
                <a:gridCol w="493776">
                  <a:extLst>
                    <a:ext uri="{9D8B030D-6E8A-4147-A177-3AD203B41FA5}">
                      <a16:colId xmlns:a16="http://schemas.microsoft.com/office/drawing/2014/main" val="1102162885"/>
                    </a:ext>
                  </a:extLst>
                </a:gridCol>
                <a:gridCol w="493776">
                  <a:extLst>
                    <a:ext uri="{9D8B030D-6E8A-4147-A177-3AD203B41FA5}">
                      <a16:colId xmlns:a16="http://schemas.microsoft.com/office/drawing/2014/main" val="1207125782"/>
                    </a:ext>
                  </a:extLst>
                </a:gridCol>
                <a:gridCol w="493776">
                  <a:extLst>
                    <a:ext uri="{9D8B030D-6E8A-4147-A177-3AD203B41FA5}">
                      <a16:colId xmlns:a16="http://schemas.microsoft.com/office/drawing/2014/main" val="1602770015"/>
                    </a:ext>
                  </a:extLst>
                </a:gridCol>
                <a:gridCol w="329184">
                  <a:extLst>
                    <a:ext uri="{9D8B030D-6E8A-4147-A177-3AD203B41FA5}">
                      <a16:colId xmlns:a16="http://schemas.microsoft.com/office/drawing/2014/main" val="3865309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947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https://quintly-image-storage.s3.amazonaws.com/9d175cdd28e15bd0c0c48ee24cf94e12/c43dd5d4bd94256d8dd30e853e50311f.png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19641581"/>
                  </a:ext>
                </a:extLst>
              </a:tr>
            </a:tbl>
          </a:graphicData>
        </a:graphic>
      </p:graphicFrame>
      <p:sp>
        <p:nvSpPr>
          <p:cNvPr id="4" name="Text Placeholder 3">
            <a:extLst>
              <a:ext uri="{FF2B5EF4-FFF2-40B4-BE49-F238E27FC236}">
                <a16:creationId xmlns:a16="http://schemas.microsoft.com/office/drawing/2014/main" id="{A8224D7D-5078-43B9-83C7-8310F6F3871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02053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CEDBF-9C8C-4945-9264-F1EFF2114C83}"/>
              </a:ext>
            </a:extLst>
          </p:cNvPr>
          <p:cNvSpPr>
            <a:spLocks noGrp="1"/>
          </p:cNvSpPr>
          <p:nvPr>
            <p:ph type="title"/>
          </p:nvPr>
        </p:nvSpPr>
        <p:spPr/>
        <p:txBody>
          <a:bodyPr/>
          <a:lstStyle/>
          <a:p>
            <a:r>
              <a:rPr lang="en-US"/>
              <a:t>Facebook FB - Own Posts Table w. Custom I-Rate (Insights) | Buttercup Malaysia - 25 of 26</a:t>
            </a:r>
          </a:p>
        </p:txBody>
      </p:sp>
      <p:graphicFrame>
        <p:nvGraphicFramePr>
          <p:cNvPr id="5" name="Table Placeholder 4">
            <a:extLst>
              <a:ext uri="{FF2B5EF4-FFF2-40B4-BE49-F238E27FC236}">
                <a16:creationId xmlns:a16="http://schemas.microsoft.com/office/drawing/2014/main" id="{E318CA0E-DA8B-486A-BCDC-4291681BF3A6}"/>
              </a:ext>
            </a:extLst>
          </p:cNvPr>
          <p:cNvGraphicFramePr>
            <a:graphicFrameLocks noGrp="1"/>
          </p:cNvGraphicFramePr>
          <p:nvPr>
            <p:ph type="tbl" sz="quarter" idx="13"/>
            <p:extLst>
              <p:ext uri="{D42A27DB-BD31-4B8C-83A1-F6EECF244321}">
                <p14:modId xmlns:p14="http://schemas.microsoft.com/office/powerpoint/2010/main" val="27240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02907811"/>
                    </a:ext>
                  </a:extLst>
                </a:gridCol>
                <a:gridCol w="987552">
                  <a:extLst>
                    <a:ext uri="{9D8B030D-6E8A-4147-A177-3AD203B41FA5}">
                      <a16:colId xmlns:a16="http://schemas.microsoft.com/office/drawing/2014/main" val="2757402576"/>
                    </a:ext>
                  </a:extLst>
                </a:gridCol>
                <a:gridCol w="576072">
                  <a:extLst>
                    <a:ext uri="{9D8B030D-6E8A-4147-A177-3AD203B41FA5}">
                      <a16:colId xmlns:a16="http://schemas.microsoft.com/office/drawing/2014/main" val="488965661"/>
                    </a:ext>
                  </a:extLst>
                </a:gridCol>
                <a:gridCol w="576072">
                  <a:extLst>
                    <a:ext uri="{9D8B030D-6E8A-4147-A177-3AD203B41FA5}">
                      <a16:colId xmlns:a16="http://schemas.microsoft.com/office/drawing/2014/main" val="296440158"/>
                    </a:ext>
                  </a:extLst>
                </a:gridCol>
                <a:gridCol w="493776">
                  <a:extLst>
                    <a:ext uri="{9D8B030D-6E8A-4147-A177-3AD203B41FA5}">
                      <a16:colId xmlns:a16="http://schemas.microsoft.com/office/drawing/2014/main" val="2894884033"/>
                    </a:ext>
                  </a:extLst>
                </a:gridCol>
                <a:gridCol w="493776">
                  <a:extLst>
                    <a:ext uri="{9D8B030D-6E8A-4147-A177-3AD203B41FA5}">
                      <a16:colId xmlns:a16="http://schemas.microsoft.com/office/drawing/2014/main" val="127569399"/>
                    </a:ext>
                  </a:extLst>
                </a:gridCol>
                <a:gridCol w="411480">
                  <a:extLst>
                    <a:ext uri="{9D8B030D-6E8A-4147-A177-3AD203B41FA5}">
                      <a16:colId xmlns:a16="http://schemas.microsoft.com/office/drawing/2014/main" val="724836543"/>
                    </a:ext>
                  </a:extLst>
                </a:gridCol>
                <a:gridCol w="493776">
                  <a:extLst>
                    <a:ext uri="{9D8B030D-6E8A-4147-A177-3AD203B41FA5}">
                      <a16:colId xmlns:a16="http://schemas.microsoft.com/office/drawing/2014/main" val="3357484849"/>
                    </a:ext>
                  </a:extLst>
                </a:gridCol>
                <a:gridCol w="493776">
                  <a:extLst>
                    <a:ext uri="{9D8B030D-6E8A-4147-A177-3AD203B41FA5}">
                      <a16:colId xmlns:a16="http://schemas.microsoft.com/office/drawing/2014/main" val="1606644258"/>
                    </a:ext>
                  </a:extLst>
                </a:gridCol>
                <a:gridCol w="493776">
                  <a:extLst>
                    <a:ext uri="{9D8B030D-6E8A-4147-A177-3AD203B41FA5}">
                      <a16:colId xmlns:a16="http://schemas.microsoft.com/office/drawing/2014/main" val="4114757058"/>
                    </a:ext>
                  </a:extLst>
                </a:gridCol>
                <a:gridCol w="493776">
                  <a:extLst>
                    <a:ext uri="{9D8B030D-6E8A-4147-A177-3AD203B41FA5}">
                      <a16:colId xmlns:a16="http://schemas.microsoft.com/office/drawing/2014/main" val="177628639"/>
                    </a:ext>
                  </a:extLst>
                </a:gridCol>
                <a:gridCol w="493776">
                  <a:extLst>
                    <a:ext uri="{9D8B030D-6E8A-4147-A177-3AD203B41FA5}">
                      <a16:colId xmlns:a16="http://schemas.microsoft.com/office/drawing/2014/main" val="2495739027"/>
                    </a:ext>
                  </a:extLst>
                </a:gridCol>
                <a:gridCol w="329184">
                  <a:extLst>
                    <a:ext uri="{9D8B030D-6E8A-4147-A177-3AD203B41FA5}">
                      <a16:colId xmlns:a16="http://schemas.microsoft.com/office/drawing/2014/main" val="614553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115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https://quintly-image-storage.s3.amazonaws.com/9d175cdd28e15bd0c0c48ee24cf94e12/ed9fa44f4ec9e3e2d04173b4c895f26f.png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375940"/>
                  </a:ext>
                </a:extLst>
              </a:tr>
            </a:tbl>
          </a:graphicData>
        </a:graphic>
      </p:graphicFrame>
      <p:sp>
        <p:nvSpPr>
          <p:cNvPr id="4" name="Text Placeholder 3">
            <a:extLst>
              <a:ext uri="{FF2B5EF4-FFF2-40B4-BE49-F238E27FC236}">
                <a16:creationId xmlns:a16="http://schemas.microsoft.com/office/drawing/2014/main" id="{C966320D-4096-4948-A789-CA0F0F32CBC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90727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43CB7-7385-4A00-9751-474122B19128}"/>
              </a:ext>
            </a:extLst>
          </p:cNvPr>
          <p:cNvSpPr>
            <a:spLocks noGrp="1"/>
          </p:cNvSpPr>
          <p:nvPr>
            <p:ph type="title"/>
          </p:nvPr>
        </p:nvSpPr>
        <p:spPr/>
        <p:txBody>
          <a:bodyPr/>
          <a:lstStyle/>
          <a:p>
            <a:r>
              <a:rPr lang="en-US"/>
              <a:t>Facebook FB - Own Posts Table w. Custom I-Rate (Insights) | Buttercup Malaysia - 26 of 26</a:t>
            </a:r>
          </a:p>
        </p:txBody>
      </p:sp>
      <p:graphicFrame>
        <p:nvGraphicFramePr>
          <p:cNvPr id="5" name="Table Placeholder 4">
            <a:extLst>
              <a:ext uri="{FF2B5EF4-FFF2-40B4-BE49-F238E27FC236}">
                <a16:creationId xmlns:a16="http://schemas.microsoft.com/office/drawing/2014/main" id="{84B51E8F-0FB5-44E1-909C-20F8460A0D79}"/>
              </a:ext>
            </a:extLst>
          </p:cNvPr>
          <p:cNvGraphicFramePr>
            <a:graphicFrameLocks noGrp="1"/>
          </p:cNvGraphicFramePr>
          <p:nvPr>
            <p:ph type="tbl" sz="quarter" idx="13"/>
            <p:extLst>
              <p:ext uri="{D42A27DB-BD31-4B8C-83A1-F6EECF244321}">
                <p14:modId xmlns:p14="http://schemas.microsoft.com/office/powerpoint/2010/main" val="3592590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40275912"/>
                    </a:ext>
                  </a:extLst>
                </a:gridCol>
                <a:gridCol w="987552">
                  <a:extLst>
                    <a:ext uri="{9D8B030D-6E8A-4147-A177-3AD203B41FA5}">
                      <a16:colId xmlns:a16="http://schemas.microsoft.com/office/drawing/2014/main" val="3557152921"/>
                    </a:ext>
                  </a:extLst>
                </a:gridCol>
                <a:gridCol w="576072">
                  <a:extLst>
                    <a:ext uri="{9D8B030D-6E8A-4147-A177-3AD203B41FA5}">
                      <a16:colId xmlns:a16="http://schemas.microsoft.com/office/drawing/2014/main" val="689322843"/>
                    </a:ext>
                  </a:extLst>
                </a:gridCol>
                <a:gridCol w="576072">
                  <a:extLst>
                    <a:ext uri="{9D8B030D-6E8A-4147-A177-3AD203B41FA5}">
                      <a16:colId xmlns:a16="http://schemas.microsoft.com/office/drawing/2014/main" val="1696008590"/>
                    </a:ext>
                  </a:extLst>
                </a:gridCol>
                <a:gridCol w="493776">
                  <a:extLst>
                    <a:ext uri="{9D8B030D-6E8A-4147-A177-3AD203B41FA5}">
                      <a16:colId xmlns:a16="http://schemas.microsoft.com/office/drawing/2014/main" val="896719256"/>
                    </a:ext>
                  </a:extLst>
                </a:gridCol>
                <a:gridCol w="493776">
                  <a:extLst>
                    <a:ext uri="{9D8B030D-6E8A-4147-A177-3AD203B41FA5}">
                      <a16:colId xmlns:a16="http://schemas.microsoft.com/office/drawing/2014/main" val="3948610111"/>
                    </a:ext>
                  </a:extLst>
                </a:gridCol>
                <a:gridCol w="411480">
                  <a:extLst>
                    <a:ext uri="{9D8B030D-6E8A-4147-A177-3AD203B41FA5}">
                      <a16:colId xmlns:a16="http://schemas.microsoft.com/office/drawing/2014/main" val="2128812172"/>
                    </a:ext>
                  </a:extLst>
                </a:gridCol>
                <a:gridCol w="493776">
                  <a:extLst>
                    <a:ext uri="{9D8B030D-6E8A-4147-A177-3AD203B41FA5}">
                      <a16:colId xmlns:a16="http://schemas.microsoft.com/office/drawing/2014/main" val="2278544390"/>
                    </a:ext>
                  </a:extLst>
                </a:gridCol>
                <a:gridCol w="493776">
                  <a:extLst>
                    <a:ext uri="{9D8B030D-6E8A-4147-A177-3AD203B41FA5}">
                      <a16:colId xmlns:a16="http://schemas.microsoft.com/office/drawing/2014/main" val="2822284167"/>
                    </a:ext>
                  </a:extLst>
                </a:gridCol>
                <a:gridCol w="493776">
                  <a:extLst>
                    <a:ext uri="{9D8B030D-6E8A-4147-A177-3AD203B41FA5}">
                      <a16:colId xmlns:a16="http://schemas.microsoft.com/office/drawing/2014/main" val="4128715104"/>
                    </a:ext>
                  </a:extLst>
                </a:gridCol>
                <a:gridCol w="493776">
                  <a:extLst>
                    <a:ext uri="{9D8B030D-6E8A-4147-A177-3AD203B41FA5}">
                      <a16:colId xmlns:a16="http://schemas.microsoft.com/office/drawing/2014/main" val="3963002860"/>
                    </a:ext>
                  </a:extLst>
                </a:gridCol>
                <a:gridCol w="493776">
                  <a:extLst>
                    <a:ext uri="{9D8B030D-6E8A-4147-A177-3AD203B41FA5}">
                      <a16:colId xmlns:a16="http://schemas.microsoft.com/office/drawing/2014/main" val="3209632958"/>
                    </a:ext>
                  </a:extLst>
                </a:gridCol>
                <a:gridCol w="329184">
                  <a:extLst>
                    <a:ext uri="{9D8B030D-6E8A-4147-A177-3AD203B41FA5}">
                      <a16:colId xmlns:a16="http://schemas.microsoft.com/office/drawing/2014/main" val="665072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181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13:05:46</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AEON BiG 🎉
Kepada pemenang, sila PM admin dengan maklumat di bawah untuk menerima hadiah daripada Buttercup Malaysia. 
●Nama penuh
●Nombor kad pengenalan
●Alamat rumah
●Alamat emel
●Nombor telefon
Jangan lupa LIKE Buttercup untuk menyertai peraduan yang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https://quintly-image-storage.s3.amazonaws.com/9d175cdd28e15bd0c0c48ee24cf94e12/a970fc0d9afb829569b92f22e9560933.png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22243825"/>
                  </a:ext>
                </a:extLst>
              </a:tr>
            </a:tbl>
          </a:graphicData>
        </a:graphic>
      </p:graphicFrame>
      <p:sp>
        <p:nvSpPr>
          <p:cNvPr id="4" name="Text Placeholder 3">
            <a:extLst>
              <a:ext uri="{FF2B5EF4-FFF2-40B4-BE49-F238E27FC236}">
                <a16:creationId xmlns:a16="http://schemas.microsoft.com/office/drawing/2014/main" id="{F87E82F6-D62E-4FB0-BAF3-C790F789B27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713909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1948</Words>
  <Application>Microsoft Office PowerPoint</Application>
  <PresentationFormat>On-screen Show (4:3)</PresentationFormat>
  <Paragraphs>715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FB - Own Posts Table w. Custom I-Rate (Insights) | Buttercup Malaysia - 1 of 26</vt:lpstr>
      <vt:lpstr>Facebook FB - Own Posts Table w. Custom I-Rate (Insights) | Buttercup Malaysia - 2 of 26</vt:lpstr>
      <vt:lpstr>Facebook FB - Own Posts Table w. Custom I-Rate (Insights) | Buttercup Malaysia - 3 of 26</vt:lpstr>
      <vt:lpstr>Facebook FB - Own Posts Table w. Custom I-Rate (Insights) | Buttercup Malaysia - 4 of 26</vt:lpstr>
      <vt:lpstr>Facebook FB - Own Posts Table w. Custom I-Rate (Insights) | Buttercup Malaysia - 5 of 26</vt:lpstr>
      <vt:lpstr>Facebook FB - Own Posts Table w. Custom I-Rate (Insights) | Buttercup Malaysia - 6 of 26</vt:lpstr>
      <vt:lpstr>Facebook FB - Own Posts Table w. Custom I-Rate (Insights) | Buttercup Malaysia - 7 of 26</vt:lpstr>
      <vt:lpstr>Facebook FB - Own Posts Table w. Custom I-Rate (Insights) | Buttercup Malaysia - 8 of 26</vt:lpstr>
      <vt:lpstr>Facebook FB - Own Posts Table w. Custom I-Rate (Insights) | Buttercup Malaysia - 9 of 26</vt:lpstr>
      <vt:lpstr>Facebook FB - Own Posts Table w. Custom I-Rate (Insights) | Buttercup Malaysia - 10 of 26</vt:lpstr>
      <vt:lpstr>Facebook FB - Own Posts Table w. Custom I-Rate (Insights) | Buttercup Malaysia - 11 of 26</vt:lpstr>
      <vt:lpstr>Facebook FB - Own Posts Table w. Custom I-Rate (Insights) | Buttercup Malaysia - 12 of 26</vt:lpstr>
      <vt:lpstr>Facebook FB - Own Posts Table w. Custom I-Rate (Insights) | Buttercup Malaysia - 13 of 26</vt:lpstr>
      <vt:lpstr>Facebook FB - Own Posts Table w. Custom I-Rate (Insights) | Buttercup Malaysia - 14 of 26</vt:lpstr>
      <vt:lpstr>Facebook FB - Own Posts Table w. Custom I-Rate (Insights) | Buttercup Malaysia - 15 of 26</vt:lpstr>
      <vt:lpstr>Facebook FB - Own Posts Table w. Custom I-Rate (Insights) | Buttercup Malaysia - 16 of 26</vt:lpstr>
      <vt:lpstr>Facebook FB - Own Posts Table w. Custom I-Rate (Insights) | Buttercup Malaysia - 17 of 26</vt:lpstr>
      <vt:lpstr>Facebook FB - Own Posts Table w. Custom I-Rate (Insights) | Buttercup Malaysia - 18 of 26</vt:lpstr>
      <vt:lpstr>Facebook FB - Own Posts Table w. Custom I-Rate (Insights) | Buttercup Malaysia - 19 of 26</vt:lpstr>
      <vt:lpstr>Facebook FB - Own Posts Table w. Custom I-Rate (Insights) | Buttercup Malaysia - 20 of 26</vt:lpstr>
      <vt:lpstr>Facebook FB - Own Posts Table w. Custom I-Rate (Insights) | Buttercup Malaysia - 21 of 26</vt:lpstr>
      <vt:lpstr>Facebook FB - Own Posts Table w. Custom I-Rate (Insights) | Buttercup Malaysia - 22 of 26</vt:lpstr>
      <vt:lpstr>Facebook FB - Own Posts Table w. Custom I-Rate (Insights) | Buttercup Malaysia - 23 of 26</vt:lpstr>
      <vt:lpstr>Facebook FB - Own Posts Table w. Custom I-Rate (Insights) | Buttercup Malaysia - 24 of 26</vt:lpstr>
      <vt:lpstr>Facebook FB - Own Posts Table w. Custom I-Rate (Insights) | Buttercup Malaysia - 25 of 26</vt:lpstr>
      <vt:lpstr>Facebook FB - Own Posts Table w. Custom I-Rate (Insights) | Buttercup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26</dc:title>
  <dc:creator>Frederik Peiniger</dc:creator>
  <cp:lastModifiedBy>Frederik Peiniger</cp:lastModifiedBy>
  <cp:revision>1</cp:revision>
  <dcterms:created xsi:type="dcterms:W3CDTF">2021-08-05T07:32:47Z</dcterms:created>
  <dcterms:modified xsi:type="dcterms:W3CDTF">2021-08-05T07:37:11Z</dcterms:modified>
</cp:coreProperties>
</file>