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58548</c:v>
                </c:pt>
                <c:pt idx="1">
                  <c:v>12539</c:v>
                </c:pt>
                <c:pt idx="2">
                  <c:v>13912</c:v>
                </c:pt>
                <c:pt idx="3">
                  <c:v>21645</c:v>
                </c:pt>
                <c:pt idx="4">
                  <c:v>57709</c:v>
                </c:pt>
                <c:pt idx="5">
                  <c:v>69334</c:v>
                </c:pt>
                <c:pt idx="6">
                  <c:v>53354</c:v>
                </c:pt>
                <c:pt idx="7">
                  <c:v>39268</c:v>
                </c:pt>
                <c:pt idx="8">
                  <c:v>24781</c:v>
                </c:pt>
                <c:pt idx="9">
                  <c:v>27997</c:v>
                </c:pt>
                <c:pt idx="10">
                  <c:v>22763</c:v>
                </c:pt>
                <c:pt idx="11">
                  <c:v>18311</c:v>
                </c:pt>
                <c:pt idx="12">
                  <c:v>16904</c:v>
                </c:pt>
                <c:pt idx="13">
                  <c:v>16360</c:v>
                </c:pt>
                <c:pt idx="14">
                  <c:v>25188</c:v>
                </c:pt>
                <c:pt idx="15">
                  <c:v>20728</c:v>
                </c:pt>
                <c:pt idx="16">
                  <c:v>18319</c:v>
                </c:pt>
                <c:pt idx="17">
                  <c:v>15790</c:v>
                </c:pt>
                <c:pt idx="18">
                  <c:v>17080</c:v>
                </c:pt>
                <c:pt idx="19">
                  <c:v>16580</c:v>
                </c:pt>
                <c:pt idx="20">
                  <c:v>13614</c:v>
                </c:pt>
                <c:pt idx="21">
                  <c:v>13682</c:v>
                </c:pt>
                <c:pt idx="22">
                  <c:v>14027</c:v>
                </c:pt>
                <c:pt idx="23">
                  <c:v>24878</c:v>
                </c:pt>
                <c:pt idx="24">
                  <c:v>13607</c:v>
                </c:pt>
                <c:pt idx="25">
                  <c:v>23865</c:v>
                </c:pt>
                <c:pt idx="26">
                  <c:v>16182</c:v>
                </c:pt>
                <c:pt idx="27">
                  <c:v>23484</c:v>
                </c:pt>
                <c:pt idx="28">
                  <c:v>20917</c:v>
                </c:pt>
                <c:pt idx="29">
                  <c:v>18398</c:v>
                </c:pt>
                <c:pt idx="30">
                  <c:v>20909</c:v>
                </c:pt>
              </c:numCache>
            </c:numRef>
          </c:val>
          <c:smooth val="0"/>
          <c:extLst>
            <c:ext xmlns:c16="http://schemas.microsoft.com/office/drawing/2014/chart" uri="{C3380CC4-5D6E-409C-BE32-E72D297353CC}">
              <c16:uniqueId val="{00000000-BB48-4FC4-A6FD-47699F39F68A}"/>
            </c:ext>
          </c:extLst>
        </c:ser>
        <c:dLbls>
          <c:showLegendKey val="0"/>
          <c:showVal val="0"/>
          <c:showCatName val="0"/>
          <c:showSerName val="0"/>
          <c:showPercent val="0"/>
          <c:showBubbleSize val="0"/>
        </c:dLbls>
        <c:smooth val="0"/>
        <c:axId val="384793168"/>
        <c:axId val="384792840"/>
      </c:lineChart>
      <c:dateAx>
        <c:axId val="38479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92840"/>
        <c:crosses val="autoZero"/>
        <c:auto val="1"/>
        <c:lblOffset val="100"/>
        <c:baseTimeUnit val="days"/>
      </c:dateAx>
      <c:valAx>
        <c:axId val="38479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9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11175</c:v>
                </c:pt>
                <c:pt idx="1">
                  <c:v>878</c:v>
                </c:pt>
                <c:pt idx="2">
                  <c:v>770</c:v>
                </c:pt>
                <c:pt idx="3">
                  <c:v>1081</c:v>
                </c:pt>
                <c:pt idx="4">
                  <c:v>2141</c:v>
                </c:pt>
                <c:pt idx="5">
                  <c:v>6417</c:v>
                </c:pt>
                <c:pt idx="6">
                  <c:v>7812</c:v>
                </c:pt>
                <c:pt idx="7">
                  <c:v>7775</c:v>
                </c:pt>
                <c:pt idx="8">
                  <c:v>7269</c:v>
                </c:pt>
                <c:pt idx="9">
                  <c:v>7337</c:v>
                </c:pt>
                <c:pt idx="10">
                  <c:v>4597</c:v>
                </c:pt>
                <c:pt idx="11">
                  <c:v>1212</c:v>
                </c:pt>
                <c:pt idx="12">
                  <c:v>1105</c:v>
                </c:pt>
                <c:pt idx="13">
                  <c:v>1013</c:v>
                </c:pt>
                <c:pt idx="14">
                  <c:v>1562</c:v>
                </c:pt>
                <c:pt idx="15">
                  <c:v>1299</c:v>
                </c:pt>
                <c:pt idx="16">
                  <c:v>750</c:v>
                </c:pt>
                <c:pt idx="17">
                  <c:v>884</c:v>
                </c:pt>
                <c:pt idx="18">
                  <c:v>702</c:v>
                </c:pt>
                <c:pt idx="19">
                  <c:v>664</c:v>
                </c:pt>
                <c:pt idx="20">
                  <c:v>823</c:v>
                </c:pt>
                <c:pt idx="21">
                  <c:v>832</c:v>
                </c:pt>
                <c:pt idx="22">
                  <c:v>1068</c:v>
                </c:pt>
                <c:pt idx="23">
                  <c:v>1256</c:v>
                </c:pt>
                <c:pt idx="24">
                  <c:v>762</c:v>
                </c:pt>
                <c:pt idx="25">
                  <c:v>1260</c:v>
                </c:pt>
                <c:pt idx="26">
                  <c:v>837</c:v>
                </c:pt>
                <c:pt idx="27">
                  <c:v>1039</c:v>
                </c:pt>
                <c:pt idx="28">
                  <c:v>778</c:v>
                </c:pt>
                <c:pt idx="29">
                  <c:v>778</c:v>
                </c:pt>
                <c:pt idx="30">
                  <c:v>956</c:v>
                </c:pt>
              </c:numCache>
            </c:numRef>
          </c:val>
          <c:smooth val="0"/>
          <c:extLst>
            <c:ext xmlns:c16="http://schemas.microsoft.com/office/drawing/2014/chart" uri="{C3380CC4-5D6E-409C-BE32-E72D297353CC}">
              <c16:uniqueId val="{00000000-1C5D-4D90-BFAE-80DD35BD46AD}"/>
            </c:ext>
          </c:extLst>
        </c:ser>
        <c:dLbls>
          <c:showLegendKey val="0"/>
          <c:showVal val="0"/>
          <c:showCatName val="0"/>
          <c:showSerName val="0"/>
          <c:showPercent val="0"/>
          <c:showBubbleSize val="0"/>
        </c:dLbls>
        <c:smooth val="0"/>
        <c:axId val="388878648"/>
        <c:axId val="388882256"/>
      </c:lineChart>
      <c:dateAx>
        <c:axId val="38887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82256"/>
        <c:crosses val="autoZero"/>
        <c:auto val="1"/>
        <c:lblOffset val="100"/>
        <c:baseTimeUnit val="days"/>
      </c:dateAx>
      <c:valAx>
        <c:axId val="38888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35</c:v>
                </c:pt>
                <c:pt idx="2">
                  <c:v>0</c:v>
                </c:pt>
                <c:pt idx="3">
                  <c:v>156</c:v>
                </c:pt>
                <c:pt idx="4">
                  <c:v>113</c:v>
                </c:pt>
                <c:pt idx="5">
                  <c:v>90</c:v>
                </c:pt>
                <c:pt idx="6">
                  <c:v>123</c:v>
                </c:pt>
                <c:pt idx="7">
                  <c:v>687</c:v>
                </c:pt>
                <c:pt idx="8">
                  <c:v>0</c:v>
                </c:pt>
                <c:pt idx="9">
                  <c:v>120</c:v>
                </c:pt>
                <c:pt idx="10">
                  <c:v>0</c:v>
                </c:pt>
                <c:pt idx="11">
                  <c:v>133</c:v>
                </c:pt>
                <c:pt idx="12">
                  <c:v>0</c:v>
                </c:pt>
                <c:pt idx="13">
                  <c:v>125</c:v>
                </c:pt>
                <c:pt idx="14">
                  <c:v>216</c:v>
                </c:pt>
                <c:pt idx="15">
                  <c:v>97</c:v>
                </c:pt>
                <c:pt idx="16">
                  <c:v>121</c:v>
                </c:pt>
                <c:pt idx="17">
                  <c:v>73</c:v>
                </c:pt>
                <c:pt idx="18">
                  <c:v>0</c:v>
                </c:pt>
                <c:pt idx="19">
                  <c:v>53</c:v>
                </c:pt>
                <c:pt idx="20">
                  <c:v>0</c:v>
                </c:pt>
                <c:pt idx="21">
                  <c:v>105</c:v>
                </c:pt>
                <c:pt idx="22">
                  <c:v>0</c:v>
                </c:pt>
                <c:pt idx="23">
                  <c:v>100</c:v>
                </c:pt>
                <c:pt idx="24">
                  <c:v>62</c:v>
                </c:pt>
                <c:pt idx="25">
                  <c:v>578</c:v>
                </c:pt>
                <c:pt idx="26">
                  <c:v>0</c:v>
                </c:pt>
                <c:pt idx="27">
                  <c:v>141</c:v>
                </c:pt>
                <c:pt idx="28">
                  <c:v>0</c:v>
                </c:pt>
                <c:pt idx="29">
                  <c:v>0</c:v>
                </c:pt>
                <c:pt idx="30">
                  <c:v>0</c:v>
                </c:pt>
              </c:numCache>
            </c:numRef>
          </c:val>
          <c:smooth val="0"/>
          <c:extLst>
            <c:ext xmlns:c16="http://schemas.microsoft.com/office/drawing/2014/chart" uri="{C3380CC4-5D6E-409C-BE32-E72D297353CC}">
              <c16:uniqueId val="{00000000-541C-4CAC-A21D-BF5A4534B11C}"/>
            </c:ext>
          </c:extLst>
        </c:ser>
        <c:dLbls>
          <c:showLegendKey val="0"/>
          <c:showVal val="0"/>
          <c:showCatName val="0"/>
          <c:showSerName val="0"/>
          <c:showPercent val="0"/>
          <c:showBubbleSize val="0"/>
        </c:dLbls>
        <c:smooth val="0"/>
        <c:axId val="327318968"/>
        <c:axId val="327318312"/>
      </c:lineChart>
      <c:dateAx>
        <c:axId val="32731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18312"/>
        <c:crosses val="autoZero"/>
        <c:auto val="1"/>
        <c:lblOffset val="100"/>
        <c:baseTimeUnit val="days"/>
      </c:dateAx>
      <c:valAx>
        <c:axId val="32731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1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3762</c:v>
                </c:pt>
              </c:numCache>
            </c:numRef>
          </c:val>
          <c:extLst>
            <c:ext xmlns:c16="http://schemas.microsoft.com/office/drawing/2014/chart" uri="{C3380CC4-5D6E-409C-BE32-E72D297353CC}">
              <c16:uniqueId val="{00000000-02FD-4F71-9D0C-62F795F1A79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54</c:v>
                </c:pt>
              </c:numCache>
            </c:numRef>
          </c:val>
          <c:extLst>
            <c:ext xmlns:c16="http://schemas.microsoft.com/office/drawing/2014/chart" uri="{C3380CC4-5D6E-409C-BE32-E72D297353CC}">
              <c16:uniqueId val="{00000001-02FD-4F71-9D0C-62F795F1A79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5</c:v>
                </c:pt>
              </c:numCache>
            </c:numRef>
          </c:val>
          <c:extLst>
            <c:ext xmlns:c16="http://schemas.microsoft.com/office/drawing/2014/chart" uri="{C3380CC4-5D6E-409C-BE32-E72D297353CC}">
              <c16:uniqueId val="{00000002-02FD-4F71-9D0C-62F795F1A79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02FD-4F71-9D0C-62F795F1A79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02FD-4F71-9D0C-62F795F1A79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2FD-4F71-9D0C-62F795F1A79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1574</c:v>
                </c:pt>
              </c:numCache>
            </c:numRef>
          </c:val>
          <c:extLst>
            <c:ext xmlns:c16="http://schemas.microsoft.com/office/drawing/2014/chart" uri="{C3380CC4-5D6E-409C-BE32-E72D297353CC}">
              <c16:uniqueId val="{00000006-02FD-4F71-9D0C-62F795F1A79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1431</c:v>
                </c:pt>
              </c:numCache>
            </c:numRef>
          </c:val>
          <c:extLst>
            <c:ext xmlns:c16="http://schemas.microsoft.com/office/drawing/2014/chart" uri="{C3380CC4-5D6E-409C-BE32-E72D297353CC}">
              <c16:uniqueId val="{00000007-02FD-4F71-9D0C-62F795F1A794}"/>
            </c:ext>
          </c:extLst>
        </c:ser>
        <c:dLbls>
          <c:showLegendKey val="0"/>
          <c:showVal val="0"/>
          <c:showCatName val="0"/>
          <c:showSerName val="0"/>
          <c:showPercent val="0"/>
          <c:showBubbleSize val="0"/>
        </c:dLbls>
        <c:gapWidth val="150"/>
        <c:overlap val="100"/>
        <c:axId val="386003824"/>
        <c:axId val="385999560"/>
      </c:barChart>
      <c:catAx>
        <c:axId val="38600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99560"/>
        <c:crosses val="autoZero"/>
        <c:auto val="1"/>
        <c:lblAlgn val="ctr"/>
        <c:lblOffset val="100"/>
        <c:noMultiLvlLbl val="0"/>
      </c:catAx>
      <c:valAx>
        <c:axId val="385999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0.36716710182767598</c:v>
                </c:pt>
                <c:pt idx="1">
                  <c:v>6.1602480417754603E-2</c:v>
                </c:pt>
                <c:pt idx="2">
                  <c:v>0.12993635770235001</c:v>
                </c:pt>
                <c:pt idx="3">
                  <c:v>0.66117275892080096</c:v>
                </c:pt>
                <c:pt idx="4">
                  <c:v>6.7069190600522202E-2</c:v>
                </c:pt>
                <c:pt idx="5">
                  <c:v>0.133404046997389</c:v>
                </c:pt>
                <c:pt idx="6">
                  <c:v>8.1320713664055702E-2</c:v>
                </c:pt>
              </c:numCache>
            </c:numRef>
          </c:val>
          <c:extLst>
            <c:ext xmlns:c16="http://schemas.microsoft.com/office/drawing/2014/chart" uri="{C3380CC4-5D6E-409C-BE32-E72D297353CC}">
              <c16:uniqueId val="{00000000-94BD-4DC5-AC18-3A9E3831E830}"/>
            </c:ext>
          </c:extLst>
        </c:ser>
        <c:dLbls>
          <c:showLegendKey val="0"/>
          <c:showVal val="0"/>
          <c:showCatName val="0"/>
          <c:showSerName val="0"/>
          <c:showPercent val="0"/>
          <c:showBubbleSize val="0"/>
        </c:dLbls>
        <c:gapWidth val="219"/>
        <c:overlap val="-27"/>
        <c:axId val="386001200"/>
        <c:axId val="386004480"/>
      </c:barChart>
      <c:catAx>
        <c:axId val="38600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4480"/>
        <c:crosses val="autoZero"/>
        <c:auto val="1"/>
        <c:lblAlgn val="ctr"/>
        <c:lblOffset val="100"/>
        <c:noMultiLvlLbl val="0"/>
      </c:catAx>
      <c:valAx>
        <c:axId val="38600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c:v>
                </c:pt>
                <c:pt idx="1">
                  <c:v>5715</c:v>
                </c:pt>
                <c:pt idx="2">
                  <c:v>6756</c:v>
                </c:pt>
                <c:pt idx="3">
                  <c:v>2895</c:v>
                </c:pt>
                <c:pt idx="4">
                  <c:v>1616</c:v>
                </c:pt>
                <c:pt idx="5">
                  <c:v>1121</c:v>
                </c:pt>
                <c:pt idx="6">
                  <c:v>837</c:v>
                </c:pt>
              </c:numCache>
            </c:numRef>
          </c:val>
          <c:extLst>
            <c:ext xmlns:c16="http://schemas.microsoft.com/office/drawing/2014/chart" uri="{C3380CC4-5D6E-409C-BE32-E72D297353CC}">
              <c16:uniqueId val="{00000000-D9D7-4FAC-8780-15BC3FBBE20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148</c:v>
                </c:pt>
                <c:pt idx="1">
                  <c:v>9064</c:v>
                </c:pt>
                <c:pt idx="2">
                  <c:v>27666</c:v>
                </c:pt>
                <c:pt idx="3">
                  <c:v>31565</c:v>
                </c:pt>
                <c:pt idx="4">
                  <c:v>18555</c:v>
                </c:pt>
                <c:pt idx="5">
                  <c:v>11341</c:v>
                </c:pt>
                <c:pt idx="6">
                  <c:v>4415</c:v>
                </c:pt>
              </c:numCache>
            </c:numRef>
          </c:val>
          <c:extLst>
            <c:ext xmlns:c16="http://schemas.microsoft.com/office/drawing/2014/chart" uri="{C3380CC4-5D6E-409C-BE32-E72D297353CC}">
              <c16:uniqueId val="{00000001-D9D7-4FAC-8780-15BC3FBBE207}"/>
            </c:ext>
          </c:extLst>
        </c:ser>
        <c:dLbls>
          <c:showLegendKey val="0"/>
          <c:showVal val="0"/>
          <c:showCatName val="0"/>
          <c:showSerName val="0"/>
          <c:showPercent val="0"/>
          <c:showBubbleSize val="0"/>
        </c:dLbls>
        <c:gapWidth val="219"/>
        <c:overlap val="-27"/>
        <c:axId val="396789360"/>
        <c:axId val="396791000"/>
      </c:barChart>
      <c:catAx>
        <c:axId val="39678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1000"/>
        <c:crosses val="autoZero"/>
        <c:auto val="1"/>
        <c:lblAlgn val="ctr"/>
        <c:lblOffset val="100"/>
        <c:noMultiLvlLbl val="0"/>
      </c:catAx>
      <c:valAx>
        <c:axId val="39679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8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3.3112582781456998E-2</c:v>
                </c:pt>
                <c:pt idx="2">
                  <c:v>0</c:v>
                </c:pt>
                <c:pt idx="3">
                  <c:v>0.13076061817082199</c:v>
                </c:pt>
                <c:pt idx="4">
                  <c:v>9.8612075893161205E-2</c:v>
                </c:pt>
                <c:pt idx="5">
                  <c:v>7.9259374259496806E-2</c:v>
                </c:pt>
                <c:pt idx="6">
                  <c:v>0.117641292093525</c:v>
                </c:pt>
                <c:pt idx="7">
                  <c:v>1.65391180770519</c:v>
                </c:pt>
                <c:pt idx="8">
                  <c:v>0</c:v>
                </c:pt>
                <c:pt idx="9">
                  <c:v>0.10203082147055</c:v>
                </c:pt>
                <c:pt idx="10">
                  <c:v>0</c:v>
                </c:pt>
                <c:pt idx="11">
                  <c:v>0.11587580072626399</c:v>
                </c:pt>
                <c:pt idx="12">
                  <c:v>0</c:v>
                </c:pt>
                <c:pt idx="13">
                  <c:v>0.108506767395756</c:v>
                </c:pt>
                <c:pt idx="14">
                  <c:v>0.243092660722589</c:v>
                </c:pt>
                <c:pt idx="15">
                  <c:v>8.9722675367047297E-2</c:v>
                </c:pt>
                <c:pt idx="16">
                  <c:v>0.25527680814275899</c:v>
                </c:pt>
                <c:pt idx="17">
                  <c:v>5.9531090723751297E-2</c:v>
                </c:pt>
                <c:pt idx="18">
                  <c:v>0</c:v>
                </c:pt>
                <c:pt idx="19">
                  <c:v>4.40252085082792E-2</c:v>
                </c:pt>
                <c:pt idx="20">
                  <c:v>0</c:v>
                </c:pt>
                <c:pt idx="21">
                  <c:v>8.8033191773787295E-2</c:v>
                </c:pt>
                <c:pt idx="22">
                  <c:v>0</c:v>
                </c:pt>
                <c:pt idx="23">
                  <c:v>8.8016690572434497E-2</c:v>
                </c:pt>
                <c:pt idx="24">
                  <c:v>5.3784470956385701E-2</c:v>
                </c:pt>
                <c:pt idx="25">
                  <c:v>1.42269301283357</c:v>
                </c:pt>
                <c:pt idx="26">
                  <c:v>0</c:v>
                </c:pt>
                <c:pt idx="27">
                  <c:v>0.146608457679025</c:v>
                </c:pt>
                <c:pt idx="28">
                  <c:v>0</c:v>
                </c:pt>
                <c:pt idx="29">
                  <c:v>0</c:v>
                </c:pt>
                <c:pt idx="30">
                  <c:v>0</c:v>
                </c:pt>
              </c:numCache>
            </c:numRef>
          </c:val>
          <c:smooth val="0"/>
          <c:extLst>
            <c:ext xmlns:c16="http://schemas.microsoft.com/office/drawing/2014/chart" uri="{C3380CC4-5D6E-409C-BE32-E72D297353CC}">
              <c16:uniqueId val="{00000000-5244-42F3-B90F-8139122B15E5}"/>
            </c:ext>
          </c:extLst>
        </c:ser>
        <c:dLbls>
          <c:showLegendKey val="0"/>
          <c:showVal val="0"/>
          <c:showCatName val="0"/>
          <c:showSerName val="0"/>
          <c:showPercent val="0"/>
          <c:showBubbleSize val="0"/>
        </c:dLbls>
        <c:smooth val="0"/>
        <c:axId val="396798544"/>
        <c:axId val="396795264"/>
      </c:lineChart>
      <c:dateAx>
        <c:axId val="39679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5264"/>
        <c:crosses val="autoZero"/>
        <c:auto val="1"/>
        <c:lblOffset val="100"/>
        <c:baseTimeUnit val="days"/>
      </c:dateAx>
      <c:valAx>
        <c:axId val="39679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122302</c:v>
                </c:pt>
                <c:pt idx="1">
                  <c:v>122318</c:v>
                </c:pt>
                <c:pt idx="2">
                  <c:v>122363</c:v>
                </c:pt>
                <c:pt idx="3">
                  <c:v>122360</c:v>
                </c:pt>
                <c:pt idx="4">
                  <c:v>122371</c:v>
                </c:pt>
                <c:pt idx="5">
                  <c:v>122396</c:v>
                </c:pt>
                <c:pt idx="6">
                  <c:v>122416</c:v>
                </c:pt>
                <c:pt idx="7">
                  <c:v>122458</c:v>
                </c:pt>
                <c:pt idx="8">
                  <c:v>122499</c:v>
                </c:pt>
                <c:pt idx="9">
                  <c:v>122525</c:v>
                </c:pt>
                <c:pt idx="10">
                  <c:v>122538</c:v>
                </c:pt>
                <c:pt idx="11">
                  <c:v>122552</c:v>
                </c:pt>
                <c:pt idx="12">
                  <c:v>122566</c:v>
                </c:pt>
                <c:pt idx="13">
                  <c:v>122580</c:v>
                </c:pt>
                <c:pt idx="14">
                  <c:v>122594</c:v>
                </c:pt>
                <c:pt idx="15">
                  <c:v>122607</c:v>
                </c:pt>
                <c:pt idx="16">
                  <c:v>122618</c:v>
                </c:pt>
                <c:pt idx="17">
                  <c:v>122632</c:v>
                </c:pt>
                <c:pt idx="18">
                  <c:v>122650</c:v>
                </c:pt>
                <c:pt idx="19">
                  <c:v>122665</c:v>
                </c:pt>
                <c:pt idx="20">
                  <c:v>122674</c:v>
                </c:pt>
                <c:pt idx="21">
                  <c:v>122688</c:v>
                </c:pt>
                <c:pt idx="22">
                  <c:v>122699</c:v>
                </c:pt>
                <c:pt idx="23">
                  <c:v>122710</c:v>
                </c:pt>
                <c:pt idx="24">
                  <c:v>122715</c:v>
                </c:pt>
                <c:pt idx="25">
                  <c:v>122735</c:v>
                </c:pt>
                <c:pt idx="26">
                  <c:v>122764</c:v>
                </c:pt>
                <c:pt idx="27">
                  <c:v>122788</c:v>
                </c:pt>
                <c:pt idx="28">
                  <c:v>122804</c:v>
                </c:pt>
                <c:pt idx="29">
                  <c:v>122806</c:v>
                </c:pt>
                <c:pt idx="30">
                  <c:v>122818</c:v>
                </c:pt>
              </c:numCache>
            </c:numRef>
          </c:val>
          <c:smooth val="0"/>
          <c:extLst>
            <c:ext xmlns:c16="http://schemas.microsoft.com/office/drawing/2014/chart" uri="{C3380CC4-5D6E-409C-BE32-E72D297353CC}">
              <c16:uniqueId val="{00000000-79DD-4417-809E-BA8D8448477B}"/>
            </c:ext>
          </c:extLst>
        </c:ser>
        <c:dLbls>
          <c:showLegendKey val="0"/>
          <c:showVal val="0"/>
          <c:showCatName val="0"/>
          <c:showSerName val="0"/>
          <c:showPercent val="0"/>
          <c:showBubbleSize val="0"/>
        </c:dLbls>
        <c:smooth val="0"/>
        <c:axId val="328978200"/>
        <c:axId val="447595912"/>
      </c:lineChart>
      <c:dateAx>
        <c:axId val="32897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595912"/>
        <c:crosses val="autoZero"/>
        <c:auto val="1"/>
        <c:lblOffset val="100"/>
        <c:baseTimeUnit val="days"/>
      </c:dateAx>
      <c:valAx>
        <c:axId val="44759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7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80</c:v>
                </c:pt>
                <c:pt idx="1">
                  <c:v>460</c:v>
                </c:pt>
                <c:pt idx="2">
                  <c:v>64</c:v>
                </c:pt>
                <c:pt idx="3">
                  <c:v>70</c:v>
                </c:pt>
                <c:pt idx="4">
                  <c:v>101</c:v>
                </c:pt>
                <c:pt idx="5">
                  <c:v>104</c:v>
                </c:pt>
                <c:pt idx="6">
                  <c:v>160</c:v>
                </c:pt>
                <c:pt idx="7">
                  <c:v>245</c:v>
                </c:pt>
                <c:pt idx="8">
                  <c:v>79</c:v>
                </c:pt>
                <c:pt idx="9">
                  <c:v>54</c:v>
                </c:pt>
                <c:pt idx="10">
                  <c:v>58</c:v>
                </c:pt>
                <c:pt idx="11">
                  <c:v>58</c:v>
                </c:pt>
                <c:pt idx="12">
                  <c:v>53</c:v>
                </c:pt>
                <c:pt idx="13">
                  <c:v>54</c:v>
                </c:pt>
                <c:pt idx="14">
                  <c:v>123</c:v>
                </c:pt>
                <c:pt idx="15">
                  <c:v>103</c:v>
                </c:pt>
                <c:pt idx="16">
                  <c:v>77</c:v>
                </c:pt>
                <c:pt idx="17">
                  <c:v>56</c:v>
                </c:pt>
                <c:pt idx="18">
                  <c:v>44</c:v>
                </c:pt>
                <c:pt idx="19">
                  <c:v>52</c:v>
                </c:pt>
                <c:pt idx="20">
                  <c:v>42</c:v>
                </c:pt>
                <c:pt idx="21">
                  <c:v>36</c:v>
                </c:pt>
                <c:pt idx="22">
                  <c:v>42</c:v>
                </c:pt>
                <c:pt idx="23">
                  <c:v>60</c:v>
                </c:pt>
                <c:pt idx="24">
                  <c:v>42</c:v>
                </c:pt>
                <c:pt idx="25">
                  <c:v>313</c:v>
                </c:pt>
                <c:pt idx="26">
                  <c:v>108</c:v>
                </c:pt>
                <c:pt idx="27">
                  <c:v>95</c:v>
                </c:pt>
                <c:pt idx="28">
                  <c:v>47</c:v>
                </c:pt>
                <c:pt idx="29">
                  <c:v>46</c:v>
                </c:pt>
                <c:pt idx="30">
                  <c:v>46</c:v>
                </c:pt>
              </c:numCache>
            </c:numRef>
          </c:val>
          <c:smooth val="0"/>
          <c:extLst>
            <c:ext xmlns:c16="http://schemas.microsoft.com/office/drawing/2014/chart" uri="{C3380CC4-5D6E-409C-BE32-E72D297353CC}">
              <c16:uniqueId val="{00000000-EA75-47C0-9B6F-6B483887D661}"/>
            </c:ext>
          </c:extLst>
        </c:ser>
        <c:dLbls>
          <c:showLegendKey val="0"/>
          <c:showVal val="0"/>
          <c:showCatName val="0"/>
          <c:showSerName val="0"/>
          <c:showPercent val="0"/>
          <c:showBubbleSize val="0"/>
        </c:dLbls>
        <c:smooth val="0"/>
        <c:axId val="447598864"/>
        <c:axId val="447591320"/>
      </c:lineChart>
      <c:dateAx>
        <c:axId val="44759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591320"/>
        <c:crosses val="autoZero"/>
        <c:auto val="1"/>
        <c:lblOffset val="100"/>
        <c:baseTimeUnit val="days"/>
      </c:dateAx>
      <c:valAx>
        <c:axId val="44759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59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2021-07</c:v>
                </c:pt>
              </c:strCache>
            </c:strRef>
          </c:cat>
          <c:val>
            <c:numRef>
              <c:f>Sheet1!$B$2</c:f>
              <c:numCache>
                <c:formatCode>General</c:formatCode>
                <c:ptCount val="1"/>
                <c:pt idx="0">
                  <c:v>84977</c:v>
                </c:pt>
              </c:numCache>
            </c:numRef>
          </c:val>
          <c:extLst>
            <c:ext xmlns:c16="http://schemas.microsoft.com/office/drawing/2014/chart" uri="{C3380CC4-5D6E-409C-BE32-E72D297353CC}">
              <c16:uniqueId val="{00000000-8D56-4797-9CEF-CF3715E10634}"/>
            </c:ext>
          </c:extLst>
        </c:ser>
        <c:dLbls>
          <c:showLegendKey val="0"/>
          <c:showVal val="0"/>
          <c:showCatName val="0"/>
          <c:showSerName val="0"/>
          <c:showPercent val="0"/>
          <c:showBubbleSize val="0"/>
        </c:dLbls>
        <c:gapWidth val="219"/>
        <c:overlap val="-27"/>
        <c:axId val="458212536"/>
        <c:axId val="458208272"/>
      </c:barChart>
      <c:catAx>
        <c:axId val="45821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8272"/>
        <c:crosses val="autoZero"/>
        <c:auto val="1"/>
        <c:lblAlgn val="ctr"/>
        <c:lblOffset val="100"/>
        <c:noMultiLvlLbl val="0"/>
      </c:catAx>
      <c:valAx>
        <c:axId val="45820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35A95-5D18-4EE9-8690-945F049EA2E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6F64C60-EE4D-4D36-8870-24AB0BC75AD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22391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2141-FB4D-43FB-8ED0-2CD4C695287A}"/>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D8C8B477-3567-42A8-977D-BB1BA5BB3CBD}"/>
              </a:ext>
            </a:extLst>
          </p:cNvPr>
          <p:cNvGraphicFramePr>
            <a:graphicFrameLocks noGrp="1"/>
          </p:cNvGraphicFramePr>
          <p:nvPr>
            <p:ph type="tbl" sz="quarter" idx="13"/>
            <p:extLst>
              <p:ext uri="{D42A27DB-BD31-4B8C-83A1-F6EECF244321}">
                <p14:modId xmlns:p14="http://schemas.microsoft.com/office/powerpoint/2010/main" val="285799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4029356"/>
                    </a:ext>
                  </a:extLst>
                </a:gridCol>
                <a:gridCol w="740664">
                  <a:extLst>
                    <a:ext uri="{9D8B030D-6E8A-4147-A177-3AD203B41FA5}">
                      <a16:colId xmlns:a16="http://schemas.microsoft.com/office/drawing/2014/main" val="2425119297"/>
                    </a:ext>
                  </a:extLst>
                </a:gridCol>
                <a:gridCol w="740664">
                  <a:extLst>
                    <a:ext uri="{9D8B030D-6E8A-4147-A177-3AD203B41FA5}">
                      <a16:colId xmlns:a16="http://schemas.microsoft.com/office/drawing/2014/main" val="421988398"/>
                    </a:ext>
                  </a:extLst>
                </a:gridCol>
                <a:gridCol w="740664">
                  <a:extLst>
                    <a:ext uri="{9D8B030D-6E8A-4147-A177-3AD203B41FA5}">
                      <a16:colId xmlns:a16="http://schemas.microsoft.com/office/drawing/2014/main" val="906115368"/>
                    </a:ext>
                  </a:extLst>
                </a:gridCol>
                <a:gridCol w="740664">
                  <a:extLst>
                    <a:ext uri="{9D8B030D-6E8A-4147-A177-3AD203B41FA5}">
                      <a16:colId xmlns:a16="http://schemas.microsoft.com/office/drawing/2014/main" val="910906022"/>
                    </a:ext>
                  </a:extLst>
                </a:gridCol>
                <a:gridCol w="740664">
                  <a:extLst>
                    <a:ext uri="{9D8B030D-6E8A-4147-A177-3AD203B41FA5}">
                      <a16:colId xmlns:a16="http://schemas.microsoft.com/office/drawing/2014/main" val="3420475407"/>
                    </a:ext>
                  </a:extLst>
                </a:gridCol>
                <a:gridCol w="740664">
                  <a:extLst>
                    <a:ext uri="{9D8B030D-6E8A-4147-A177-3AD203B41FA5}">
                      <a16:colId xmlns:a16="http://schemas.microsoft.com/office/drawing/2014/main" val="552002134"/>
                    </a:ext>
                  </a:extLst>
                </a:gridCol>
                <a:gridCol w="740664">
                  <a:extLst>
                    <a:ext uri="{9D8B030D-6E8A-4147-A177-3AD203B41FA5}">
                      <a16:colId xmlns:a16="http://schemas.microsoft.com/office/drawing/2014/main" val="1166680443"/>
                    </a:ext>
                  </a:extLst>
                </a:gridCol>
                <a:gridCol w="740664">
                  <a:extLst>
                    <a:ext uri="{9D8B030D-6E8A-4147-A177-3AD203B41FA5}">
                      <a16:colId xmlns:a16="http://schemas.microsoft.com/office/drawing/2014/main" val="2560417311"/>
                    </a:ext>
                  </a:extLst>
                </a:gridCol>
                <a:gridCol w="740664">
                  <a:extLst>
                    <a:ext uri="{9D8B030D-6E8A-4147-A177-3AD203B41FA5}">
                      <a16:colId xmlns:a16="http://schemas.microsoft.com/office/drawing/2014/main" val="4130378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42771843"/>
                  </a:ext>
                </a:extLst>
              </a:tr>
              <a:tr h="370840">
                <a:tc>
                  <a:txBody>
                    <a:bodyPr/>
                    <a:lstStyle/>
                    <a:p>
                      <a:r>
                        <a:rPr lang="en-US" sz="1000"/>
                        <a:t>SCS Dairy MY</a:t>
                      </a:r>
                    </a:p>
                  </a:txBody>
                  <a:tcPr/>
                </a:tc>
                <a:tc>
                  <a:txBody>
                    <a:bodyPr/>
                    <a:lstStyle/>
                    <a:p>
                      <a:r>
                        <a:rPr lang="en-US" sz="1000"/>
                        <a:t>122818</a:t>
                      </a:r>
                    </a:p>
                  </a:txBody>
                  <a:tcPr/>
                </a:tc>
                <a:tc>
                  <a:txBody>
                    <a:bodyPr/>
                    <a:lstStyle/>
                    <a:p>
                      <a:r>
                        <a:rPr lang="en-US" sz="1000"/>
                        <a:t>528</a:t>
                      </a:r>
                    </a:p>
                  </a:txBody>
                  <a:tcPr/>
                </a:tc>
                <a:tc>
                  <a:txBody>
                    <a:bodyPr/>
                    <a:lstStyle/>
                    <a:p>
                      <a:r>
                        <a:rPr lang="en-US" sz="1000"/>
                        <a:t>26</a:t>
                      </a:r>
                    </a:p>
                  </a:txBody>
                  <a:tcPr/>
                </a:tc>
                <a:tc>
                  <a:txBody>
                    <a:bodyPr/>
                    <a:lstStyle/>
                    <a:p>
                      <a:r>
                        <a:rPr lang="en-US" sz="1000"/>
                        <a:t>3828</a:t>
                      </a:r>
                    </a:p>
                  </a:txBody>
                  <a:tcPr/>
                </a:tc>
                <a:tc>
                  <a:txBody>
                    <a:bodyPr/>
                    <a:lstStyle/>
                    <a:p>
                      <a:r>
                        <a:rPr lang="en-US" sz="1000"/>
                        <a:t>1574</a:t>
                      </a:r>
                    </a:p>
                  </a:txBody>
                  <a:tcPr/>
                </a:tc>
                <a:tc>
                  <a:txBody>
                    <a:bodyPr/>
                    <a:lstStyle/>
                    <a:p>
                      <a:r>
                        <a:rPr lang="en-US" sz="1000"/>
                        <a:t>1431</a:t>
                      </a:r>
                    </a:p>
                  </a:txBody>
                  <a:tcPr/>
                </a:tc>
                <a:tc>
                  <a:txBody>
                    <a:bodyPr/>
                    <a:lstStyle/>
                    <a:p>
                      <a:r>
                        <a:rPr lang="en-US" sz="1000"/>
                        <a:t>0</a:t>
                      </a:r>
                    </a:p>
                  </a:txBody>
                  <a:tcPr/>
                </a:tc>
                <a:tc>
                  <a:txBody>
                    <a:bodyPr/>
                    <a:lstStyle/>
                    <a:p>
                      <a:r>
                        <a:rPr lang="en-US" sz="1000"/>
                        <a:t>0.2144 %</a:t>
                      </a:r>
                    </a:p>
                  </a:txBody>
                  <a:tcPr/>
                </a:tc>
                <a:tc>
                  <a:txBody>
                    <a:bodyPr/>
                    <a:lstStyle/>
                    <a:p>
                      <a:r>
                        <a:rPr lang="en-US" sz="1000"/>
                        <a:t>0.0 %</a:t>
                      </a:r>
                    </a:p>
                  </a:txBody>
                  <a:tcPr/>
                </a:tc>
                <a:extLst>
                  <a:ext uri="{0D108BD9-81ED-4DB2-BD59-A6C34878D82A}">
                    <a16:rowId xmlns:a16="http://schemas.microsoft.com/office/drawing/2014/main" val="4004162718"/>
                  </a:ext>
                </a:extLst>
              </a:tr>
            </a:tbl>
          </a:graphicData>
        </a:graphic>
      </p:graphicFrame>
      <p:sp>
        <p:nvSpPr>
          <p:cNvPr id="4" name="Text Placeholder 3">
            <a:extLst>
              <a:ext uri="{FF2B5EF4-FFF2-40B4-BE49-F238E27FC236}">
                <a16:creationId xmlns:a16="http://schemas.microsoft.com/office/drawing/2014/main" id="{D80FE815-A555-4B56-B6B4-5D5F676D1F1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25038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3045-D8B0-42F0-A88B-5CC5185BCD3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F5D1CB70-D810-42D6-B11C-0897C0A37703}"/>
              </a:ext>
            </a:extLst>
          </p:cNvPr>
          <p:cNvGraphicFramePr>
            <a:graphicFrameLocks noGrp="1"/>
          </p:cNvGraphicFramePr>
          <p:nvPr>
            <p:ph type="chart" sz="quarter" idx="13"/>
            <p:extLst>
              <p:ext uri="{D42A27DB-BD31-4B8C-83A1-F6EECF244321}">
                <p14:modId xmlns:p14="http://schemas.microsoft.com/office/powerpoint/2010/main" val="2092551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F6E51-7AE7-410A-8341-C6D8D479C84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FA0959A-C61B-4CBC-A9B7-7DF663CAC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138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6785-E21C-496E-830B-6906256D89B9}"/>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400B4D9-EF78-4D28-8686-B47582CD0036}"/>
              </a:ext>
            </a:extLst>
          </p:cNvPr>
          <p:cNvGraphicFramePr>
            <a:graphicFrameLocks noGrp="1"/>
          </p:cNvGraphicFramePr>
          <p:nvPr>
            <p:ph type="chart" sz="quarter" idx="13"/>
            <p:extLst>
              <p:ext uri="{D42A27DB-BD31-4B8C-83A1-F6EECF244321}">
                <p14:modId xmlns:p14="http://schemas.microsoft.com/office/powerpoint/2010/main" val="3321504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17D4D9-5ED0-4463-BDD6-2EFDB2B944A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9BD31C7-7AE1-47A4-88FC-4535EE9A6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974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DE28-13D7-4004-99C4-1B5A0F561D77}"/>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85C76BC5-0BFA-418E-B874-CBC7E3748C57}"/>
              </a:ext>
            </a:extLst>
          </p:cNvPr>
          <p:cNvGraphicFramePr>
            <a:graphicFrameLocks noGrp="1"/>
          </p:cNvGraphicFramePr>
          <p:nvPr>
            <p:ph type="chart" sz="quarter" idx="13"/>
            <p:extLst>
              <p:ext uri="{D42A27DB-BD31-4B8C-83A1-F6EECF244321}">
                <p14:modId xmlns:p14="http://schemas.microsoft.com/office/powerpoint/2010/main" val="2381873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19D00-E675-4212-9E75-FF77F0F08CB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8386433-AE06-477D-88CE-989C91794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597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85A62-C5DA-4F35-9BA7-B6A1334DC346}"/>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9BA4435-F859-47A4-A577-92F7146A541B}"/>
              </a:ext>
            </a:extLst>
          </p:cNvPr>
          <p:cNvGraphicFramePr>
            <a:graphicFrameLocks noGrp="1"/>
          </p:cNvGraphicFramePr>
          <p:nvPr>
            <p:ph type="chart" sz="quarter" idx="13"/>
            <p:extLst>
              <p:ext uri="{D42A27DB-BD31-4B8C-83A1-F6EECF244321}">
                <p14:modId xmlns:p14="http://schemas.microsoft.com/office/powerpoint/2010/main" val="1010086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2DE0C2-4282-46D0-BFAF-0487BAF2FCD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CD27BD7-38B9-4AFF-AE1B-2A076268C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04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8C3BE-FCB4-4C9E-9852-E1C7EEFA23C5}"/>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4766BF94-0A25-4F8D-A399-C609E27D68D8}"/>
              </a:ext>
            </a:extLst>
          </p:cNvPr>
          <p:cNvGraphicFramePr>
            <a:graphicFrameLocks noGrp="1"/>
          </p:cNvGraphicFramePr>
          <p:nvPr>
            <p:ph type="chart" sz="quarter" idx="13"/>
            <p:extLst>
              <p:ext uri="{D42A27DB-BD31-4B8C-83A1-F6EECF244321}">
                <p14:modId xmlns:p14="http://schemas.microsoft.com/office/powerpoint/2010/main" val="3077353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BD3F31-6868-4516-B13D-8D3DED97F7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30DD3B2-AFE7-4DD2-A364-6A90338E2A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588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89E75-1071-438E-934F-64C52B64E05F}"/>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9C608DDF-7F1C-4B7C-86D1-FF384E2E9CFD}"/>
              </a:ext>
            </a:extLst>
          </p:cNvPr>
          <p:cNvGraphicFramePr>
            <a:graphicFrameLocks noGrp="1"/>
          </p:cNvGraphicFramePr>
          <p:nvPr>
            <p:ph type="tbl" sz="quarter" idx="13"/>
            <p:extLst>
              <p:ext uri="{D42A27DB-BD31-4B8C-83A1-F6EECF244321}">
                <p14:modId xmlns:p14="http://schemas.microsoft.com/office/powerpoint/2010/main" val="24495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2192856"/>
                    </a:ext>
                  </a:extLst>
                </a:gridCol>
                <a:gridCol w="905256">
                  <a:extLst>
                    <a:ext uri="{9D8B030D-6E8A-4147-A177-3AD203B41FA5}">
                      <a16:colId xmlns:a16="http://schemas.microsoft.com/office/drawing/2014/main" val="239808258"/>
                    </a:ext>
                  </a:extLst>
                </a:gridCol>
                <a:gridCol w="905256">
                  <a:extLst>
                    <a:ext uri="{9D8B030D-6E8A-4147-A177-3AD203B41FA5}">
                      <a16:colId xmlns:a16="http://schemas.microsoft.com/office/drawing/2014/main" val="3934284683"/>
                    </a:ext>
                  </a:extLst>
                </a:gridCol>
                <a:gridCol w="905256">
                  <a:extLst>
                    <a:ext uri="{9D8B030D-6E8A-4147-A177-3AD203B41FA5}">
                      <a16:colId xmlns:a16="http://schemas.microsoft.com/office/drawing/2014/main" val="2285511242"/>
                    </a:ext>
                  </a:extLst>
                </a:gridCol>
                <a:gridCol w="905256">
                  <a:extLst>
                    <a:ext uri="{9D8B030D-6E8A-4147-A177-3AD203B41FA5}">
                      <a16:colId xmlns:a16="http://schemas.microsoft.com/office/drawing/2014/main" val="492624183"/>
                    </a:ext>
                  </a:extLst>
                </a:gridCol>
                <a:gridCol w="905256">
                  <a:extLst>
                    <a:ext uri="{9D8B030D-6E8A-4147-A177-3AD203B41FA5}">
                      <a16:colId xmlns:a16="http://schemas.microsoft.com/office/drawing/2014/main" val="417123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997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- 2021-07-08 14:02:48</a:t>
                      </a:r>
                      <a:r>
                        <a:rPr kumimoji="0" lang="en-US" sz="1000" b="0" i="0" u="none" strike="noStrike" kern="1200" cap="none" spc="0" normalizeH="0" baseline="0" noProof="0">
                          <a:ln>
                            <a:noFill/>
                          </a:ln>
                          <a:solidFill>
                            <a:prstClr val="black"/>
                          </a:solidFill>
                          <a:effectLst/>
                          <a:uLnTx/>
                          <a:uFillTx/>
                          <a:latin typeface="+mn-lt"/>
                          <a:ea typeface="+mn-ea"/>
                          <a:cs typeface="+mn-cs"/>
                        </a:rPr>
                        <a:t>
 Time for some fun! Can you guess the words?
Stand a chance to win a Luminarc Octine Drinking Glass Set 6pcs worth RM79!
Here is a clue for you: 
“Nutritious, delicious and totally irresistible!”
Also tell us how you love to eat or use SCS products? 
To take part in our mini contest Like SCS Dairy MY Facebook page, tag 5 friends and share this post. Who knows you might be one of our lucky 
winners!
3 winners will be selected only! 3 prizes to be won! Contest ends on 15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3109639"/>
                  </a:ext>
                </a:extLst>
              </a:tr>
            </a:tbl>
          </a:graphicData>
        </a:graphic>
      </p:graphicFrame>
      <p:sp>
        <p:nvSpPr>
          <p:cNvPr id="4" name="Text Placeholder 3">
            <a:extLst>
              <a:ext uri="{FF2B5EF4-FFF2-40B4-BE49-F238E27FC236}">
                <a16:creationId xmlns:a16="http://schemas.microsoft.com/office/drawing/2014/main" id="{C5A3CF95-98AA-458D-BAA0-54D64C592BD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82009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154B-BEAF-4565-B25B-9B9065BC9558}"/>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8F80BD35-31BF-484D-9513-A08EC4F15FC6}"/>
              </a:ext>
            </a:extLst>
          </p:cNvPr>
          <p:cNvGraphicFramePr>
            <a:graphicFrameLocks noGrp="1"/>
          </p:cNvGraphicFramePr>
          <p:nvPr>
            <p:ph type="tbl" sz="quarter" idx="13"/>
            <p:extLst>
              <p:ext uri="{D42A27DB-BD31-4B8C-83A1-F6EECF244321}">
                <p14:modId xmlns:p14="http://schemas.microsoft.com/office/powerpoint/2010/main" val="201668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6936588"/>
                    </a:ext>
                  </a:extLst>
                </a:gridCol>
                <a:gridCol w="905256">
                  <a:extLst>
                    <a:ext uri="{9D8B030D-6E8A-4147-A177-3AD203B41FA5}">
                      <a16:colId xmlns:a16="http://schemas.microsoft.com/office/drawing/2014/main" val="3301173719"/>
                    </a:ext>
                  </a:extLst>
                </a:gridCol>
                <a:gridCol w="905256">
                  <a:extLst>
                    <a:ext uri="{9D8B030D-6E8A-4147-A177-3AD203B41FA5}">
                      <a16:colId xmlns:a16="http://schemas.microsoft.com/office/drawing/2014/main" val="1682571802"/>
                    </a:ext>
                  </a:extLst>
                </a:gridCol>
                <a:gridCol w="905256">
                  <a:extLst>
                    <a:ext uri="{9D8B030D-6E8A-4147-A177-3AD203B41FA5}">
                      <a16:colId xmlns:a16="http://schemas.microsoft.com/office/drawing/2014/main" val="3521643727"/>
                    </a:ext>
                  </a:extLst>
                </a:gridCol>
                <a:gridCol w="905256">
                  <a:extLst>
                    <a:ext uri="{9D8B030D-6E8A-4147-A177-3AD203B41FA5}">
                      <a16:colId xmlns:a16="http://schemas.microsoft.com/office/drawing/2014/main" val="102906980"/>
                    </a:ext>
                  </a:extLst>
                </a:gridCol>
                <a:gridCol w="905256">
                  <a:extLst>
                    <a:ext uri="{9D8B030D-6E8A-4147-A177-3AD203B41FA5}">
                      <a16:colId xmlns:a16="http://schemas.microsoft.com/office/drawing/2014/main" val="25275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021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- 2021-07-26 17:02:33</a:t>
                      </a:r>
                      <a:r>
                        <a:rPr kumimoji="0" lang="en-US" sz="1000" b="0" i="0" u="none" strike="noStrike" kern="1200" cap="none" spc="0" normalizeH="0" baseline="0" noProof="0">
                          <a:ln>
                            <a:noFill/>
                          </a:ln>
                          <a:solidFill>
                            <a:prstClr val="black"/>
                          </a:solidFill>
                          <a:effectLst/>
                          <a:uLnTx/>
                          <a:uFillTx/>
                          <a:latin typeface="+mn-lt"/>
                          <a:ea typeface="+mn-ea"/>
                          <a:cs typeface="+mn-cs"/>
                        </a:rPr>
                        <a:t>
 Can you tell which is the right piece? To take part in our mini contest: Tell us your answer in the comment section, Like SCS Dairy MY Facebook page, tag 5 friends, share this post. Who knows you might be one of our lucky winners to walk away with an O’Cuisine Square Roaster worth RM42.45 each!
3 winners will be selected only! 3 prizes to be won!
Contest ends on 27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5886920"/>
                  </a:ext>
                </a:extLst>
              </a:tr>
            </a:tbl>
          </a:graphicData>
        </a:graphic>
      </p:graphicFrame>
      <p:sp>
        <p:nvSpPr>
          <p:cNvPr id="4" name="Text Placeholder 3">
            <a:extLst>
              <a:ext uri="{FF2B5EF4-FFF2-40B4-BE49-F238E27FC236}">
                <a16:creationId xmlns:a16="http://schemas.microsoft.com/office/drawing/2014/main" id="{4E9FD407-FE1A-4730-9B49-7F47A77506A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79200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D9873-94BA-40CB-95C2-9B572471F30A}"/>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4CA2AF5B-4D13-4888-A5B8-0133C368AF9D}"/>
              </a:ext>
            </a:extLst>
          </p:cNvPr>
          <p:cNvGraphicFramePr>
            <a:graphicFrameLocks noGrp="1"/>
          </p:cNvGraphicFramePr>
          <p:nvPr>
            <p:ph type="tbl" sz="quarter" idx="13"/>
            <p:extLst>
              <p:ext uri="{D42A27DB-BD31-4B8C-83A1-F6EECF244321}">
                <p14:modId xmlns:p14="http://schemas.microsoft.com/office/powerpoint/2010/main" val="220164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1203047"/>
                    </a:ext>
                  </a:extLst>
                </a:gridCol>
                <a:gridCol w="905256">
                  <a:extLst>
                    <a:ext uri="{9D8B030D-6E8A-4147-A177-3AD203B41FA5}">
                      <a16:colId xmlns:a16="http://schemas.microsoft.com/office/drawing/2014/main" val="929608233"/>
                    </a:ext>
                  </a:extLst>
                </a:gridCol>
                <a:gridCol w="905256">
                  <a:extLst>
                    <a:ext uri="{9D8B030D-6E8A-4147-A177-3AD203B41FA5}">
                      <a16:colId xmlns:a16="http://schemas.microsoft.com/office/drawing/2014/main" val="3779348144"/>
                    </a:ext>
                  </a:extLst>
                </a:gridCol>
                <a:gridCol w="905256">
                  <a:extLst>
                    <a:ext uri="{9D8B030D-6E8A-4147-A177-3AD203B41FA5}">
                      <a16:colId xmlns:a16="http://schemas.microsoft.com/office/drawing/2014/main" val="2241569574"/>
                    </a:ext>
                  </a:extLst>
                </a:gridCol>
                <a:gridCol w="905256">
                  <a:extLst>
                    <a:ext uri="{9D8B030D-6E8A-4147-A177-3AD203B41FA5}">
                      <a16:colId xmlns:a16="http://schemas.microsoft.com/office/drawing/2014/main" val="131884080"/>
                    </a:ext>
                  </a:extLst>
                </a:gridCol>
                <a:gridCol w="905256">
                  <a:extLst>
                    <a:ext uri="{9D8B030D-6E8A-4147-A177-3AD203B41FA5}">
                      <a16:colId xmlns:a16="http://schemas.microsoft.com/office/drawing/2014/main" val="346390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2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- 2021-07-17 12:02:52</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Snap &amp; Win Contest today!
Here’s how to join the contest:
1. Like SCS Dairy MY Facebook page and contest post.
2. Show us a photo of something you baked or cooked using any SCS product in the comments section below.
3. Complete the following sentence: “SCS Butter gives the perfect start to my day because______________?”
4. Post your answers in the comment section.
5. Share our contest post and tag 5 friends. Only 3 lucky winners will be selected to win supermarket shopping vouchers worth RM50! 
Join now! Contest ends on 24 July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4567738"/>
                  </a:ext>
                </a:extLst>
              </a:tr>
            </a:tbl>
          </a:graphicData>
        </a:graphic>
      </p:graphicFrame>
      <p:sp>
        <p:nvSpPr>
          <p:cNvPr id="4" name="Text Placeholder 3">
            <a:extLst>
              <a:ext uri="{FF2B5EF4-FFF2-40B4-BE49-F238E27FC236}">
                <a16:creationId xmlns:a16="http://schemas.microsoft.com/office/drawing/2014/main" id="{F59F484B-908C-438E-8A0A-07A98FD02E2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3586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AF469-066A-48A5-9888-7864D2771818}"/>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C399B4B9-B071-43C9-985C-102CB4702B3E}"/>
              </a:ext>
            </a:extLst>
          </p:cNvPr>
          <p:cNvGraphicFramePr>
            <a:graphicFrameLocks noGrp="1"/>
          </p:cNvGraphicFramePr>
          <p:nvPr>
            <p:ph type="tbl" sz="quarter" idx="13"/>
            <p:extLst>
              <p:ext uri="{D42A27DB-BD31-4B8C-83A1-F6EECF244321}">
                <p14:modId xmlns:p14="http://schemas.microsoft.com/office/powerpoint/2010/main" val="46434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1203431"/>
                    </a:ext>
                  </a:extLst>
                </a:gridCol>
                <a:gridCol w="905256">
                  <a:extLst>
                    <a:ext uri="{9D8B030D-6E8A-4147-A177-3AD203B41FA5}">
                      <a16:colId xmlns:a16="http://schemas.microsoft.com/office/drawing/2014/main" val="1805076855"/>
                    </a:ext>
                  </a:extLst>
                </a:gridCol>
                <a:gridCol w="905256">
                  <a:extLst>
                    <a:ext uri="{9D8B030D-6E8A-4147-A177-3AD203B41FA5}">
                      <a16:colId xmlns:a16="http://schemas.microsoft.com/office/drawing/2014/main" val="1896365214"/>
                    </a:ext>
                  </a:extLst>
                </a:gridCol>
                <a:gridCol w="905256">
                  <a:extLst>
                    <a:ext uri="{9D8B030D-6E8A-4147-A177-3AD203B41FA5}">
                      <a16:colId xmlns:a16="http://schemas.microsoft.com/office/drawing/2014/main" val="3835590892"/>
                    </a:ext>
                  </a:extLst>
                </a:gridCol>
                <a:gridCol w="905256">
                  <a:extLst>
                    <a:ext uri="{9D8B030D-6E8A-4147-A177-3AD203B41FA5}">
                      <a16:colId xmlns:a16="http://schemas.microsoft.com/office/drawing/2014/main" val="1995943903"/>
                    </a:ext>
                  </a:extLst>
                </a:gridCol>
                <a:gridCol w="905256">
                  <a:extLst>
                    <a:ext uri="{9D8B030D-6E8A-4147-A177-3AD203B41FA5}">
                      <a16:colId xmlns:a16="http://schemas.microsoft.com/office/drawing/2014/main" val="185999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940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- 2021-07-15 14:03:38</a:t>
                      </a:r>
                      <a:r>
                        <a:rPr kumimoji="0" lang="en-US" sz="1000" b="0" i="0" u="none" strike="noStrike" kern="1200" cap="none" spc="0" normalizeH="0" baseline="0" noProof="0">
                          <a:ln>
                            <a:noFill/>
                          </a:ln>
                          <a:solidFill>
                            <a:prstClr val="black"/>
                          </a:solidFill>
                          <a:effectLst/>
                          <a:uLnTx/>
                          <a:uFillTx/>
                          <a:latin typeface="+mn-lt"/>
                          <a:ea typeface="+mn-ea"/>
                          <a:cs typeface="+mn-cs"/>
                        </a:rPr>
                        <a:t>
 Bake these Tangerine Cupcakes with Lemon Cream Cheese Frosting for the weekend and give your family a delicious surprise! 
The zesty flavour of tangerines coupled with smooth lemon cream cheese frosting made with SCS Cream Cheese will make for that perfect dessert!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65297179"/>
                  </a:ext>
                </a:extLst>
              </a:tr>
            </a:tbl>
          </a:graphicData>
        </a:graphic>
      </p:graphicFrame>
      <p:sp>
        <p:nvSpPr>
          <p:cNvPr id="4" name="Text Placeholder 3">
            <a:extLst>
              <a:ext uri="{FF2B5EF4-FFF2-40B4-BE49-F238E27FC236}">
                <a16:creationId xmlns:a16="http://schemas.microsoft.com/office/drawing/2014/main" id="{CD6409E2-848F-403F-B056-97577B2AC94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29264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11EFF-F524-4A3D-A9D9-3179C18B4905}"/>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348FB4AD-0D68-45F4-BD20-69BFE71FEBCE}"/>
              </a:ext>
            </a:extLst>
          </p:cNvPr>
          <p:cNvGraphicFramePr>
            <a:graphicFrameLocks noGrp="1"/>
          </p:cNvGraphicFramePr>
          <p:nvPr>
            <p:ph type="tbl" sz="quarter" idx="13"/>
            <p:extLst>
              <p:ext uri="{D42A27DB-BD31-4B8C-83A1-F6EECF244321}">
                <p14:modId xmlns:p14="http://schemas.microsoft.com/office/powerpoint/2010/main" val="232522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7062419"/>
                    </a:ext>
                  </a:extLst>
                </a:gridCol>
                <a:gridCol w="905256">
                  <a:extLst>
                    <a:ext uri="{9D8B030D-6E8A-4147-A177-3AD203B41FA5}">
                      <a16:colId xmlns:a16="http://schemas.microsoft.com/office/drawing/2014/main" val="2320553871"/>
                    </a:ext>
                  </a:extLst>
                </a:gridCol>
                <a:gridCol w="905256">
                  <a:extLst>
                    <a:ext uri="{9D8B030D-6E8A-4147-A177-3AD203B41FA5}">
                      <a16:colId xmlns:a16="http://schemas.microsoft.com/office/drawing/2014/main" val="3921588881"/>
                    </a:ext>
                  </a:extLst>
                </a:gridCol>
                <a:gridCol w="905256">
                  <a:extLst>
                    <a:ext uri="{9D8B030D-6E8A-4147-A177-3AD203B41FA5}">
                      <a16:colId xmlns:a16="http://schemas.microsoft.com/office/drawing/2014/main" val="3128532077"/>
                    </a:ext>
                  </a:extLst>
                </a:gridCol>
                <a:gridCol w="905256">
                  <a:extLst>
                    <a:ext uri="{9D8B030D-6E8A-4147-A177-3AD203B41FA5}">
                      <a16:colId xmlns:a16="http://schemas.microsoft.com/office/drawing/2014/main" val="1671600213"/>
                    </a:ext>
                  </a:extLst>
                </a:gridCol>
                <a:gridCol w="905256">
                  <a:extLst>
                    <a:ext uri="{9D8B030D-6E8A-4147-A177-3AD203B41FA5}">
                      <a16:colId xmlns:a16="http://schemas.microsoft.com/office/drawing/2014/main" val="259309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017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- 2021-07-28 17:02:52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Yenjai Net
Koay Joo Bee
Avena Kam
Kindly send us a Facebook message with the following details mentioned below before 2nd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9835040"/>
                  </a:ext>
                </a:extLst>
              </a:tr>
            </a:tbl>
          </a:graphicData>
        </a:graphic>
      </p:graphicFrame>
      <p:sp>
        <p:nvSpPr>
          <p:cNvPr id="4" name="Text Placeholder 3">
            <a:extLst>
              <a:ext uri="{FF2B5EF4-FFF2-40B4-BE49-F238E27FC236}">
                <a16:creationId xmlns:a16="http://schemas.microsoft.com/office/drawing/2014/main" id="{C27ACE04-8088-4758-BB06-29BC0FCB955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6306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7E2-56AA-4B17-9E8F-C5B7EB518D8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97179C3-4823-43B6-895C-61FAEBAC23FA}"/>
              </a:ext>
            </a:extLst>
          </p:cNvPr>
          <p:cNvGraphicFramePr>
            <a:graphicFrameLocks noGrp="1"/>
          </p:cNvGraphicFramePr>
          <p:nvPr>
            <p:ph type="chart" sz="quarter" idx="13"/>
            <p:extLst>
              <p:ext uri="{D42A27DB-BD31-4B8C-83A1-F6EECF244321}">
                <p14:modId xmlns:p14="http://schemas.microsoft.com/office/powerpoint/2010/main" val="1510830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34C73-AB67-43F2-9AFC-7B875E79F2F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537747E-D324-4266-8238-B68CF4ECBA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619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DE82C-E006-40A7-8C90-0031ED0786A5}"/>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BCF35096-2A2A-42CC-8E7B-A91D57C44803}"/>
              </a:ext>
            </a:extLst>
          </p:cNvPr>
          <p:cNvGraphicFramePr>
            <a:graphicFrameLocks noGrp="1"/>
          </p:cNvGraphicFramePr>
          <p:nvPr>
            <p:ph type="chart" sz="quarter" idx="13"/>
            <p:extLst>
              <p:ext uri="{D42A27DB-BD31-4B8C-83A1-F6EECF244321}">
                <p14:modId xmlns:p14="http://schemas.microsoft.com/office/powerpoint/2010/main" val="3772907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BC03B-F490-4470-9CBA-7A26E809D9B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904C5DE-7B2F-491D-A225-AFB43A380C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016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6527-08E3-4522-A80F-63166D675B47}"/>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3393548F-C8E0-4D9C-B6C0-607FB1EEC52A}"/>
              </a:ext>
            </a:extLst>
          </p:cNvPr>
          <p:cNvGraphicFramePr>
            <a:graphicFrameLocks noGrp="1"/>
          </p:cNvGraphicFramePr>
          <p:nvPr>
            <p:ph type="chart" sz="quarter" idx="13"/>
            <p:extLst>
              <p:ext uri="{D42A27DB-BD31-4B8C-83A1-F6EECF244321}">
                <p14:modId xmlns:p14="http://schemas.microsoft.com/office/powerpoint/2010/main" val="1291318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B3D09-D9ED-4389-88ED-86F67360D57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07AB275-2D11-4D36-AEB3-E5AC53F71C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004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D13BB-9455-40AE-A8DD-ECB8484D2CF9}"/>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3A20024B-07B4-4338-A19A-EF67E0094385}"/>
              </a:ext>
            </a:extLst>
          </p:cNvPr>
          <p:cNvGraphicFramePr>
            <a:graphicFrameLocks noGrp="1"/>
          </p:cNvGraphicFramePr>
          <p:nvPr>
            <p:ph type="chart" sz="quarter" idx="13"/>
            <p:extLst>
              <p:ext uri="{D42A27DB-BD31-4B8C-83A1-F6EECF244321}">
                <p14:modId xmlns:p14="http://schemas.microsoft.com/office/powerpoint/2010/main" val="1670603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943B3A-5AD6-407D-9C1E-71C3591BC8D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2A1A751-F6A6-46EC-B2BE-6F0DF15DA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085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BA7E-CDC8-46C8-9B40-A0017370AE50}"/>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F0DFB15-68AE-46D1-AF0E-226FAA9EBBB1}"/>
              </a:ext>
            </a:extLst>
          </p:cNvPr>
          <p:cNvGraphicFramePr>
            <a:graphicFrameLocks noGrp="1"/>
          </p:cNvGraphicFramePr>
          <p:nvPr>
            <p:ph type="tbl" sz="quarter" idx="13"/>
            <p:extLst>
              <p:ext uri="{D42A27DB-BD31-4B8C-83A1-F6EECF244321}">
                <p14:modId xmlns:p14="http://schemas.microsoft.com/office/powerpoint/2010/main" val="227901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25831689"/>
                    </a:ext>
                  </a:extLst>
                </a:gridCol>
                <a:gridCol w="1645920">
                  <a:extLst>
                    <a:ext uri="{9D8B030D-6E8A-4147-A177-3AD203B41FA5}">
                      <a16:colId xmlns:a16="http://schemas.microsoft.com/office/drawing/2014/main" val="4010374838"/>
                    </a:ext>
                  </a:extLst>
                </a:gridCol>
                <a:gridCol w="1645920">
                  <a:extLst>
                    <a:ext uri="{9D8B030D-6E8A-4147-A177-3AD203B41FA5}">
                      <a16:colId xmlns:a16="http://schemas.microsoft.com/office/drawing/2014/main" val="1653999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4073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14.6 %</a:t>
                      </a:r>
                    </a:p>
                  </a:txBody>
                  <a:tcPr/>
                </a:tc>
                <a:extLst>
                  <a:ext uri="{0D108BD9-81ED-4DB2-BD59-A6C34878D82A}">
                    <a16:rowId xmlns:a16="http://schemas.microsoft.com/office/drawing/2014/main" val="376446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62904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48491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74138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69007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89743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92245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68516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43731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55275388"/>
                  </a:ext>
                </a:extLst>
              </a:tr>
            </a:tbl>
          </a:graphicData>
        </a:graphic>
      </p:graphicFrame>
      <p:sp>
        <p:nvSpPr>
          <p:cNvPr id="4" name="Text Placeholder 3">
            <a:extLst>
              <a:ext uri="{FF2B5EF4-FFF2-40B4-BE49-F238E27FC236}">
                <a16:creationId xmlns:a16="http://schemas.microsoft.com/office/drawing/2014/main" id="{92492E6D-19A0-41C6-8214-A7D7CB4CA28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58605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5BADF-A1D0-43D0-86F2-173D0793FEAD}"/>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AC700C94-658E-4D4C-A9CA-3DC7CD805F27}"/>
              </a:ext>
            </a:extLst>
          </p:cNvPr>
          <p:cNvGraphicFramePr>
            <a:graphicFrameLocks noGrp="1"/>
          </p:cNvGraphicFramePr>
          <p:nvPr>
            <p:ph type="tbl" sz="quarter" idx="13"/>
            <p:extLst>
              <p:ext uri="{D42A27DB-BD31-4B8C-83A1-F6EECF244321}">
                <p14:modId xmlns:p14="http://schemas.microsoft.com/office/powerpoint/2010/main" val="232652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73449405"/>
                    </a:ext>
                  </a:extLst>
                </a:gridCol>
                <a:gridCol w="1645920">
                  <a:extLst>
                    <a:ext uri="{9D8B030D-6E8A-4147-A177-3AD203B41FA5}">
                      <a16:colId xmlns:a16="http://schemas.microsoft.com/office/drawing/2014/main" val="529347870"/>
                    </a:ext>
                  </a:extLst>
                </a:gridCol>
                <a:gridCol w="1645920">
                  <a:extLst>
                    <a:ext uri="{9D8B030D-6E8A-4147-A177-3AD203B41FA5}">
                      <a16:colId xmlns:a16="http://schemas.microsoft.com/office/drawing/2014/main" val="260201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87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63943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1210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9887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6931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127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798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0381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673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926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864386175"/>
                  </a:ext>
                </a:extLst>
              </a:tr>
            </a:tbl>
          </a:graphicData>
        </a:graphic>
      </p:graphicFrame>
      <p:sp>
        <p:nvSpPr>
          <p:cNvPr id="4" name="Text Placeholder 3">
            <a:extLst>
              <a:ext uri="{FF2B5EF4-FFF2-40B4-BE49-F238E27FC236}">
                <a16:creationId xmlns:a16="http://schemas.microsoft.com/office/drawing/2014/main" id="{842116CE-E605-40C3-B155-C614F00BD98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68399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B7AB-1187-4D27-A4DA-1162FF8B4CE2}"/>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78ED81D3-2535-4D16-8674-4C606FA1FA33}"/>
              </a:ext>
            </a:extLst>
          </p:cNvPr>
          <p:cNvGraphicFramePr>
            <a:graphicFrameLocks noGrp="1"/>
          </p:cNvGraphicFramePr>
          <p:nvPr>
            <p:ph type="tbl" sz="quarter" idx="13"/>
            <p:extLst>
              <p:ext uri="{D42A27DB-BD31-4B8C-83A1-F6EECF244321}">
                <p14:modId xmlns:p14="http://schemas.microsoft.com/office/powerpoint/2010/main" val="164511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99618304"/>
                    </a:ext>
                  </a:extLst>
                </a:gridCol>
                <a:gridCol w="1645920">
                  <a:extLst>
                    <a:ext uri="{9D8B030D-6E8A-4147-A177-3AD203B41FA5}">
                      <a16:colId xmlns:a16="http://schemas.microsoft.com/office/drawing/2014/main" val="4267957811"/>
                    </a:ext>
                  </a:extLst>
                </a:gridCol>
                <a:gridCol w="1645920">
                  <a:extLst>
                    <a:ext uri="{9D8B030D-6E8A-4147-A177-3AD203B41FA5}">
                      <a16:colId xmlns:a16="http://schemas.microsoft.com/office/drawing/2014/main" val="418618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9317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5629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1306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7448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395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36028083"/>
                  </a:ext>
                </a:extLst>
              </a:tr>
            </a:tbl>
          </a:graphicData>
        </a:graphic>
      </p:graphicFrame>
      <p:sp>
        <p:nvSpPr>
          <p:cNvPr id="4" name="Text Placeholder 3">
            <a:extLst>
              <a:ext uri="{FF2B5EF4-FFF2-40B4-BE49-F238E27FC236}">
                <a16:creationId xmlns:a16="http://schemas.microsoft.com/office/drawing/2014/main" id="{ADC0AA9F-E659-438E-80EA-055E59357D0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12043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9035-A0E1-4A14-88D4-CFB5C10DACFD}"/>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95EE9A4A-2270-4729-ADE8-670791AAB259}"/>
              </a:ext>
            </a:extLst>
          </p:cNvPr>
          <p:cNvGraphicFramePr>
            <a:graphicFrameLocks noGrp="1"/>
          </p:cNvGraphicFramePr>
          <p:nvPr>
            <p:ph type="chart" sz="quarter" idx="13"/>
            <p:extLst>
              <p:ext uri="{D42A27DB-BD31-4B8C-83A1-F6EECF244321}">
                <p14:modId xmlns:p14="http://schemas.microsoft.com/office/powerpoint/2010/main" val="1793995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2A46F-0FDF-4F8A-A66D-8B1845B413B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0C5C1B7-1A20-45FB-BA00-C4BCC0937D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94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7D1A5-E9DE-42B4-9E12-8F8B3E13CEF8}"/>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4D0655E7-A862-4847-8D5F-4353EE2F2D7A}"/>
              </a:ext>
            </a:extLst>
          </p:cNvPr>
          <p:cNvGraphicFramePr>
            <a:graphicFrameLocks noGrp="1"/>
          </p:cNvGraphicFramePr>
          <p:nvPr>
            <p:ph type="tbl" sz="quarter" idx="13"/>
            <p:extLst>
              <p:ext uri="{D42A27DB-BD31-4B8C-83A1-F6EECF244321}">
                <p14:modId xmlns:p14="http://schemas.microsoft.com/office/powerpoint/2010/main" val="254971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8959787"/>
                    </a:ext>
                  </a:extLst>
                </a:gridCol>
                <a:gridCol w="822960">
                  <a:extLst>
                    <a:ext uri="{9D8B030D-6E8A-4147-A177-3AD203B41FA5}">
                      <a16:colId xmlns:a16="http://schemas.microsoft.com/office/drawing/2014/main" val="2491143525"/>
                    </a:ext>
                  </a:extLst>
                </a:gridCol>
                <a:gridCol w="822960">
                  <a:extLst>
                    <a:ext uri="{9D8B030D-6E8A-4147-A177-3AD203B41FA5}">
                      <a16:colId xmlns:a16="http://schemas.microsoft.com/office/drawing/2014/main" val="126402155"/>
                    </a:ext>
                  </a:extLst>
                </a:gridCol>
                <a:gridCol w="822960">
                  <a:extLst>
                    <a:ext uri="{9D8B030D-6E8A-4147-A177-3AD203B41FA5}">
                      <a16:colId xmlns:a16="http://schemas.microsoft.com/office/drawing/2014/main" val="1139725254"/>
                    </a:ext>
                  </a:extLst>
                </a:gridCol>
                <a:gridCol w="822960">
                  <a:extLst>
                    <a:ext uri="{9D8B030D-6E8A-4147-A177-3AD203B41FA5}">
                      <a16:colId xmlns:a16="http://schemas.microsoft.com/office/drawing/2014/main" val="420121128"/>
                    </a:ext>
                  </a:extLst>
                </a:gridCol>
                <a:gridCol w="822960">
                  <a:extLst>
                    <a:ext uri="{9D8B030D-6E8A-4147-A177-3AD203B41FA5}">
                      <a16:colId xmlns:a16="http://schemas.microsoft.com/office/drawing/2014/main" val="1704330492"/>
                    </a:ext>
                  </a:extLst>
                </a:gridCol>
                <a:gridCol w="822960">
                  <a:extLst>
                    <a:ext uri="{9D8B030D-6E8A-4147-A177-3AD203B41FA5}">
                      <a16:colId xmlns:a16="http://schemas.microsoft.com/office/drawing/2014/main" val="71066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756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- 2021-07-08 14:02:48</a:t>
                      </a:r>
                      <a:r>
                        <a:rPr kumimoji="0" lang="en-US" sz="1000" b="0" i="0" u="none" strike="noStrike" kern="1200" cap="none" spc="0" normalizeH="0" baseline="0" noProof="0">
                          <a:ln>
                            <a:noFill/>
                          </a:ln>
                          <a:solidFill>
                            <a:prstClr val="black"/>
                          </a:solidFill>
                          <a:effectLst/>
                          <a:uLnTx/>
                          <a:uFillTx/>
                          <a:latin typeface="+mn-lt"/>
                          <a:ea typeface="+mn-ea"/>
                          <a:cs typeface="+mn-cs"/>
                        </a:rPr>
                        <a:t>
 Time for some fun! Can you guess the words?
Stand a chance to win a Luminarc Octine Drinking Glass Set 6pcs worth RM79!
Here is a clue for you: 
“Nutritious, delicious and totally irresistible!”
Also tell us how you love to eat or use SCS products? 
To take part in our mini contest Like SCS Dairy MY Facebook page, tag 5 friends and share this post. Who knows you might be one of our lucky 
winners!
3 winners will be selected only! 3 prizes to be won! Contest ends on 15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1087927"/>
                  </a:ext>
                </a:extLst>
              </a:tr>
            </a:tbl>
          </a:graphicData>
        </a:graphic>
      </p:graphicFrame>
      <p:sp>
        <p:nvSpPr>
          <p:cNvPr id="4" name="Text Placeholder 3">
            <a:extLst>
              <a:ext uri="{FF2B5EF4-FFF2-40B4-BE49-F238E27FC236}">
                <a16:creationId xmlns:a16="http://schemas.microsoft.com/office/drawing/2014/main" id="{987BC40A-7C13-47EA-A6AC-DB109716BC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99004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2C69-A681-417A-9163-0712F28C9482}"/>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536997A8-66EC-4887-BCD8-2E40556FEB0E}"/>
              </a:ext>
            </a:extLst>
          </p:cNvPr>
          <p:cNvGraphicFramePr>
            <a:graphicFrameLocks noGrp="1"/>
          </p:cNvGraphicFramePr>
          <p:nvPr>
            <p:ph type="tbl" sz="quarter" idx="13"/>
            <p:extLst>
              <p:ext uri="{D42A27DB-BD31-4B8C-83A1-F6EECF244321}">
                <p14:modId xmlns:p14="http://schemas.microsoft.com/office/powerpoint/2010/main" val="241594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992807"/>
                    </a:ext>
                  </a:extLst>
                </a:gridCol>
                <a:gridCol w="822960">
                  <a:extLst>
                    <a:ext uri="{9D8B030D-6E8A-4147-A177-3AD203B41FA5}">
                      <a16:colId xmlns:a16="http://schemas.microsoft.com/office/drawing/2014/main" val="267286023"/>
                    </a:ext>
                  </a:extLst>
                </a:gridCol>
                <a:gridCol w="822960">
                  <a:extLst>
                    <a:ext uri="{9D8B030D-6E8A-4147-A177-3AD203B41FA5}">
                      <a16:colId xmlns:a16="http://schemas.microsoft.com/office/drawing/2014/main" val="1287907295"/>
                    </a:ext>
                  </a:extLst>
                </a:gridCol>
                <a:gridCol w="822960">
                  <a:extLst>
                    <a:ext uri="{9D8B030D-6E8A-4147-A177-3AD203B41FA5}">
                      <a16:colId xmlns:a16="http://schemas.microsoft.com/office/drawing/2014/main" val="1145608534"/>
                    </a:ext>
                  </a:extLst>
                </a:gridCol>
                <a:gridCol w="822960">
                  <a:extLst>
                    <a:ext uri="{9D8B030D-6E8A-4147-A177-3AD203B41FA5}">
                      <a16:colId xmlns:a16="http://schemas.microsoft.com/office/drawing/2014/main" val="1606080916"/>
                    </a:ext>
                  </a:extLst>
                </a:gridCol>
                <a:gridCol w="822960">
                  <a:extLst>
                    <a:ext uri="{9D8B030D-6E8A-4147-A177-3AD203B41FA5}">
                      <a16:colId xmlns:a16="http://schemas.microsoft.com/office/drawing/2014/main" val="1403069146"/>
                    </a:ext>
                  </a:extLst>
                </a:gridCol>
                <a:gridCol w="822960">
                  <a:extLst>
                    <a:ext uri="{9D8B030D-6E8A-4147-A177-3AD203B41FA5}">
                      <a16:colId xmlns:a16="http://schemas.microsoft.com/office/drawing/2014/main" val="385884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344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- 2021-07-26 17:02:33</a:t>
                      </a:r>
                      <a:r>
                        <a:rPr kumimoji="0" lang="en-US" sz="1000" b="0" i="0" u="none" strike="noStrike" kern="1200" cap="none" spc="0" normalizeH="0" baseline="0" noProof="0">
                          <a:ln>
                            <a:noFill/>
                          </a:ln>
                          <a:solidFill>
                            <a:prstClr val="black"/>
                          </a:solidFill>
                          <a:effectLst/>
                          <a:uLnTx/>
                          <a:uFillTx/>
                          <a:latin typeface="+mn-lt"/>
                          <a:ea typeface="+mn-ea"/>
                          <a:cs typeface="+mn-cs"/>
                        </a:rPr>
                        <a:t>
 Can you tell which is the right piece? To take part in our mini contest: Tell us your answer in the comment section, Like SCS Dairy MY Facebook page, tag 5 friends, share this post. Who knows you might be one of our lucky winners to walk away with an O’Cuisine Square Roaster worth RM42.45 each!
3 winners will be selected only! 3 prizes to be won!
Contest ends on 27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8227492"/>
                  </a:ext>
                </a:extLst>
              </a:tr>
            </a:tbl>
          </a:graphicData>
        </a:graphic>
      </p:graphicFrame>
      <p:sp>
        <p:nvSpPr>
          <p:cNvPr id="4" name="Text Placeholder 3">
            <a:extLst>
              <a:ext uri="{FF2B5EF4-FFF2-40B4-BE49-F238E27FC236}">
                <a16:creationId xmlns:a16="http://schemas.microsoft.com/office/drawing/2014/main" id="{A8EBA6FF-C929-478A-A6D1-DF3D196694C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04963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EE88-A026-4DD5-838A-79018B28BDDD}"/>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6FC7A183-0CBD-4C1B-8FFD-8818A387BBD6}"/>
              </a:ext>
            </a:extLst>
          </p:cNvPr>
          <p:cNvGraphicFramePr>
            <a:graphicFrameLocks noGrp="1"/>
          </p:cNvGraphicFramePr>
          <p:nvPr>
            <p:ph type="tbl" sz="quarter" idx="13"/>
            <p:extLst>
              <p:ext uri="{D42A27DB-BD31-4B8C-83A1-F6EECF244321}">
                <p14:modId xmlns:p14="http://schemas.microsoft.com/office/powerpoint/2010/main" val="181032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7404659"/>
                    </a:ext>
                  </a:extLst>
                </a:gridCol>
                <a:gridCol w="822960">
                  <a:extLst>
                    <a:ext uri="{9D8B030D-6E8A-4147-A177-3AD203B41FA5}">
                      <a16:colId xmlns:a16="http://schemas.microsoft.com/office/drawing/2014/main" val="1802535774"/>
                    </a:ext>
                  </a:extLst>
                </a:gridCol>
                <a:gridCol w="822960">
                  <a:extLst>
                    <a:ext uri="{9D8B030D-6E8A-4147-A177-3AD203B41FA5}">
                      <a16:colId xmlns:a16="http://schemas.microsoft.com/office/drawing/2014/main" val="3212059859"/>
                    </a:ext>
                  </a:extLst>
                </a:gridCol>
                <a:gridCol w="822960">
                  <a:extLst>
                    <a:ext uri="{9D8B030D-6E8A-4147-A177-3AD203B41FA5}">
                      <a16:colId xmlns:a16="http://schemas.microsoft.com/office/drawing/2014/main" val="3583077050"/>
                    </a:ext>
                  </a:extLst>
                </a:gridCol>
                <a:gridCol w="822960">
                  <a:extLst>
                    <a:ext uri="{9D8B030D-6E8A-4147-A177-3AD203B41FA5}">
                      <a16:colId xmlns:a16="http://schemas.microsoft.com/office/drawing/2014/main" val="831318469"/>
                    </a:ext>
                  </a:extLst>
                </a:gridCol>
                <a:gridCol w="822960">
                  <a:extLst>
                    <a:ext uri="{9D8B030D-6E8A-4147-A177-3AD203B41FA5}">
                      <a16:colId xmlns:a16="http://schemas.microsoft.com/office/drawing/2014/main" val="3819137629"/>
                    </a:ext>
                  </a:extLst>
                </a:gridCol>
                <a:gridCol w="822960">
                  <a:extLst>
                    <a:ext uri="{9D8B030D-6E8A-4147-A177-3AD203B41FA5}">
                      <a16:colId xmlns:a16="http://schemas.microsoft.com/office/drawing/2014/main" val="32397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2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- 2021-07-17 12:02:52</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Snap &amp; Win Contest today!
Here’s how to join the contest:
1. Like SCS Dairy MY Facebook page and contest post.
2. Show us a photo of something you baked or cooked using any SCS product in the comments section below.
3. Complete the following sentence: “SCS Butter gives the perfect start to my day because______________?”
4. Post your answers in the comment section.
5. Share our contest post and tag 5 friends. Only 3 lucky winners will be selected to win supermarket shopping vouchers worth RM50! 
Join now! Contest ends on 24 July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7036991"/>
                  </a:ext>
                </a:extLst>
              </a:tr>
            </a:tbl>
          </a:graphicData>
        </a:graphic>
      </p:graphicFrame>
      <p:sp>
        <p:nvSpPr>
          <p:cNvPr id="4" name="Text Placeholder 3">
            <a:extLst>
              <a:ext uri="{FF2B5EF4-FFF2-40B4-BE49-F238E27FC236}">
                <a16:creationId xmlns:a16="http://schemas.microsoft.com/office/drawing/2014/main" id="{48DD2F30-2D32-48E5-B8A9-EB81AF4365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66232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7D7D-A9B9-4CCB-8091-0E292F9EF761}"/>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7E5A142E-9924-4AFF-BDB5-62D23E36DF71}"/>
              </a:ext>
            </a:extLst>
          </p:cNvPr>
          <p:cNvGraphicFramePr>
            <a:graphicFrameLocks noGrp="1"/>
          </p:cNvGraphicFramePr>
          <p:nvPr>
            <p:ph type="tbl" sz="quarter" idx="13"/>
            <p:extLst>
              <p:ext uri="{D42A27DB-BD31-4B8C-83A1-F6EECF244321}">
                <p14:modId xmlns:p14="http://schemas.microsoft.com/office/powerpoint/2010/main" val="2456819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0027958"/>
                    </a:ext>
                  </a:extLst>
                </a:gridCol>
                <a:gridCol w="822960">
                  <a:extLst>
                    <a:ext uri="{9D8B030D-6E8A-4147-A177-3AD203B41FA5}">
                      <a16:colId xmlns:a16="http://schemas.microsoft.com/office/drawing/2014/main" val="1270717712"/>
                    </a:ext>
                  </a:extLst>
                </a:gridCol>
                <a:gridCol w="822960">
                  <a:extLst>
                    <a:ext uri="{9D8B030D-6E8A-4147-A177-3AD203B41FA5}">
                      <a16:colId xmlns:a16="http://schemas.microsoft.com/office/drawing/2014/main" val="2216384109"/>
                    </a:ext>
                  </a:extLst>
                </a:gridCol>
                <a:gridCol w="822960">
                  <a:extLst>
                    <a:ext uri="{9D8B030D-6E8A-4147-A177-3AD203B41FA5}">
                      <a16:colId xmlns:a16="http://schemas.microsoft.com/office/drawing/2014/main" val="2054522839"/>
                    </a:ext>
                  </a:extLst>
                </a:gridCol>
                <a:gridCol w="822960">
                  <a:extLst>
                    <a:ext uri="{9D8B030D-6E8A-4147-A177-3AD203B41FA5}">
                      <a16:colId xmlns:a16="http://schemas.microsoft.com/office/drawing/2014/main" val="1419853948"/>
                    </a:ext>
                  </a:extLst>
                </a:gridCol>
                <a:gridCol w="822960">
                  <a:extLst>
                    <a:ext uri="{9D8B030D-6E8A-4147-A177-3AD203B41FA5}">
                      <a16:colId xmlns:a16="http://schemas.microsoft.com/office/drawing/2014/main" val="3885180899"/>
                    </a:ext>
                  </a:extLst>
                </a:gridCol>
                <a:gridCol w="822960">
                  <a:extLst>
                    <a:ext uri="{9D8B030D-6E8A-4147-A177-3AD203B41FA5}">
                      <a16:colId xmlns:a16="http://schemas.microsoft.com/office/drawing/2014/main" val="239305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77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- 2021-07-15 14:03:38</a:t>
                      </a:r>
                      <a:r>
                        <a:rPr kumimoji="0" lang="en-US" sz="1000" b="0" i="0" u="none" strike="noStrike" kern="1200" cap="none" spc="0" normalizeH="0" baseline="0" noProof="0">
                          <a:ln>
                            <a:noFill/>
                          </a:ln>
                          <a:solidFill>
                            <a:prstClr val="black"/>
                          </a:solidFill>
                          <a:effectLst/>
                          <a:uLnTx/>
                          <a:uFillTx/>
                          <a:latin typeface="+mn-lt"/>
                          <a:ea typeface="+mn-ea"/>
                          <a:cs typeface="+mn-cs"/>
                        </a:rPr>
                        <a:t>
 Bake these Tangerine Cupcakes with Lemon Cream Cheese Frosting for the weekend and give your family a delicious surprise! 
The zesty flavour of tangerines coupled with smooth lemon cream cheese frosting made with SCS Cream Cheese will make for that perfect dessert!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0561841"/>
                  </a:ext>
                </a:extLst>
              </a:tr>
            </a:tbl>
          </a:graphicData>
        </a:graphic>
      </p:graphicFrame>
      <p:sp>
        <p:nvSpPr>
          <p:cNvPr id="4" name="Text Placeholder 3">
            <a:extLst>
              <a:ext uri="{FF2B5EF4-FFF2-40B4-BE49-F238E27FC236}">
                <a16:creationId xmlns:a16="http://schemas.microsoft.com/office/drawing/2014/main" id="{4ED8B98E-7F6D-4998-90E1-AF832DCD3AE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10831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5C6E4-1585-428C-9052-C7F1C092C842}"/>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4BB8921F-8332-42BF-9BC4-8F2B785A521D}"/>
              </a:ext>
            </a:extLst>
          </p:cNvPr>
          <p:cNvGraphicFramePr>
            <a:graphicFrameLocks noGrp="1"/>
          </p:cNvGraphicFramePr>
          <p:nvPr>
            <p:ph type="tbl" sz="quarter" idx="13"/>
            <p:extLst>
              <p:ext uri="{D42A27DB-BD31-4B8C-83A1-F6EECF244321}">
                <p14:modId xmlns:p14="http://schemas.microsoft.com/office/powerpoint/2010/main" val="27720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5679419"/>
                    </a:ext>
                  </a:extLst>
                </a:gridCol>
                <a:gridCol w="822960">
                  <a:extLst>
                    <a:ext uri="{9D8B030D-6E8A-4147-A177-3AD203B41FA5}">
                      <a16:colId xmlns:a16="http://schemas.microsoft.com/office/drawing/2014/main" val="322456537"/>
                    </a:ext>
                  </a:extLst>
                </a:gridCol>
                <a:gridCol w="822960">
                  <a:extLst>
                    <a:ext uri="{9D8B030D-6E8A-4147-A177-3AD203B41FA5}">
                      <a16:colId xmlns:a16="http://schemas.microsoft.com/office/drawing/2014/main" val="1477483898"/>
                    </a:ext>
                  </a:extLst>
                </a:gridCol>
                <a:gridCol w="822960">
                  <a:extLst>
                    <a:ext uri="{9D8B030D-6E8A-4147-A177-3AD203B41FA5}">
                      <a16:colId xmlns:a16="http://schemas.microsoft.com/office/drawing/2014/main" val="495772713"/>
                    </a:ext>
                  </a:extLst>
                </a:gridCol>
                <a:gridCol w="822960">
                  <a:extLst>
                    <a:ext uri="{9D8B030D-6E8A-4147-A177-3AD203B41FA5}">
                      <a16:colId xmlns:a16="http://schemas.microsoft.com/office/drawing/2014/main" val="3007098851"/>
                    </a:ext>
                  </a:extLst>
                </a:gridCol>
                <a:gridCol w="822960">
                  <a:extLst>
                    <a:ext uri="{9D8B030D-6E8A-4147-A177-3AD203B41FA5}">
                      <a16:colId xmlns:a16="http://schemas.microsoft.com/office/drawing/2014/main" val="4214157388"/>
                    </a:ext>
                  </a:extLst>
                </a:gridCol>
                <a:gridCol w="822960">
                  <a:extLst>
                    <a:ext uri="{9D8B030D-6E8A-4147-A177-3AD203B41FA5}">
                      <a16:colId xmlns:a16="http://schemas.microsoft.com/office/drawing/2014/main" val="202968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63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- 2021-07-28 17:02:52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Yenjai Net
Koay Joo Bee
Avena Kam
Kindly send us a Facebook message with the following details mentioned below before 2nd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6361690"/>
                  </a:ext>
                </a:extLst>
              </a:tr>
            </a:tbl>
          </a:graphicData>
        </a:graphic>
      </p:graphicFrame>
      <p:sp>
        <p:nvSpPr>
          <p:cNvPr id="4" name="Text Placeholder 3">
            <a:extLst>
              <a:ext uri="{FF2B5EF4-FFF2-40B4-BE49-F238E27FC236}">
                <a16:creationId xmlns:a16="http://schemas.microsoft.com/office/drawing/2014/main" id="{8ED778A6-9BD0-400B-9182-983608021FC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30112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5631-F455-4AAD-B509-7100AA54CC31}"/>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4171D995-8500-4E40-844B-75C62B6E4DA0}"/>
              </a:ext>
            </a:extLst>
          </p:cNvPr>
          <p:cNvGraphicFramePr>
            <a:graphicFrameLocks noGrp="1"/>
          </p:cNvGraphicFramePr>
          <p:nvPr>
            <p:ph type="tbl" sz="quarter" idx="13"/>
            <p:extLst>
              <p:ext uri="{D42A27DB-BD31-4B8C-83A1-F6EECF244321}">
                <p14:modId xmlns:p14="http://schemas.microsoft.com/office/powerpoint/2010/main" val="112489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8106469"/>
                    </a:ext>
                  </a:extLst>
                </a:gridCol>
                <a:gridCol w="822960">
                  <a:extLst>
                    <a:ext uri="{9D8B030D-6E8A-4147-A177-3AD203B41FA5}">
                      <a16:colId xmlns:a16="http://schemas.microsoft.com/office/drawing/2014/main" val="1373654533"/>
                    </a:ext>
                  </a:extLst>
                </a:gridCol>
                <a:gridCol w="822960">
                  <a:extLst>
                    <a:ext uri="{9D8B030D-6E8A-4147-A177-3AD203B41FA5}">
                      <a16:colId xmlns:a16="http://schemas.microsoft.com/office/drawing/2014/main" val="3563745424"/>
                    </a:ext>
                  </a:extLst>
                </a:gridCol>
                <a:gridCol w="822960">
                  <a:extLst>
                    <a:ext uri="{9D8B030D-6E8A-4147-A177-3AD203B41FA5}">
                      <a16:colId xmlns:a16="http://schemas.microsoft.com/office/drawing/2014/main" val="491357390"/>
                    </a:ext>
                  </a:extLst>
                </a:gridCol>
                <a:gridCol w="822960">
                  <a:extLst>
                    <a:ext uri="{9D8B030D-6E8A-4147-A177-3AD203B41FA5}">
                      <a16:colId xmlns:a16="http://schemas.microsoft.com/office/drawing/2014/main" val="3676515363"/>
                    </a:ext>
                  </a:extLst>
                </a:gridCol>
                <a:gridCol w="822960">
                  <a:extLst>
                    <a:ext uri="{9D8B030D-6E8A-4147-A177-3AD203B41FA5}">
                      <a16:colId xmlns:a16="http://schemas.microsoft.com/office/drawing/2014/main" val="192374653"/>
                    </a:ext>
                  </a:extLst>
                </a:gridCol>
                <a:gridCol w="822960">
                  <a:extLst>
                    <a:ext uri="{9D8B030D-6E8A-4147-A177-3AD203B41FA5}">
                      <a16:colId xmlns:a16="http://schemas.microsoft.com/office/drawing/2014/main" val="3898637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43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00:01:00</a:t>
                      </a:r>
                      <a:r>
                        <a:rPr kumimoji="0" lang="en-US" sz="1000" b="0" i="0" u="none" strike="noStrike" kern="1200" cap="none" spc="0" normalizeH="0" baseline="0" noProof="0">
                          <a:ln>
                            <a:noFill/>
                          </a:ln>
                          <a:solidFill>
                            <a:prstClr val="black"/>
                          </a:solidFill>
                          <a:effectLst/>
                          <a:uLnTx/>
                          <a:uFillTx/>
                          <a:latin typeface="+mn-lt"/>
                          <a:ea typeface="+mn-ea"/>
                          <a:cs typeface="+mn-cs"/>
                        </a:rPr>
                        <a:t>
 🎉 Gear up for Lazada 7.7 Sale and enjoy up to 24% OFF on your favourite SCS products!🎉😱 
This is the time to stock up on all the SCS products you love! So do not miss this awesome sale and make the most of it.
Add to cart now and check out on 7.7! 👉 https://bit.ly/SCSMYLazada
Prices are valid on 7.7.2021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13900918"/>
                  </a:ext>
                </a:extLst>
              </a:tr>
            </a:tbl>
          </a:graphicData>
        </a:graphic>
      </p:graphicFrame>
      <p:sp>
        <p:nvSpPr>
          <p:cNvPr id="4" name="Text Placeholder 3">
            <a:extLst>
              <a:ext uri="{FF2B5EF4-FFF2-40B4-BE49-F238E27FC236}">
                <a16:creationId xmlns:a16="http://schemas.microsoft.com/office/drawing/2014/main" id="{CF92D700-3FCE-411D-AC47-3894FEC16B7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8951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9BABC-7C6E-4A8D-9956-DF7B62CCAE8C}"/>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22F3EEF3-9943-4517-9E74-BCA14F6B87EA}"/>
              </a:ext>
            </a:extLst>
          </p:cNvPr>
          <p:cNvGraphicFramePr>
            <a:graphicFrameLocks noGrp="1"/>
          </p:cNvGraphicFramePr>
          <p:nvPr>
            <p:ph type="tbl" sz="quarter" idx="13"/>
            <p:extLst>
              <p:ext uri="{D42A27DB-BD31-4B8C-83A1-F6EECF244321}">
                <p14:modId xmlns:p14="http://schemas.microsoft.com/office/powerpoint/2010/main" val="2652800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2251054"/>
                    </a:ext>
                  </a:extLst>
                </a:gridCol>
                <a:gridCol w="822960">
                  <a:extLst>
                    <a:ext uri="{9D8B030D-6E8A-4147-A177-3AD203B41FA5}">
                      <a16:colId xmlns:a16="http://schemas.microsoft.com/office/drawing/2014/main" val="405620278"/>
                    </a:ext>
                  </a:extLst>
                </a:gridCol>
                <a:gridCol w="822960">
                  <a:extLst>
                    <a:ext uri="{9D8B030D-6E8A-4147-A177-3AD203B41FA5}">
                      <a16:colId xmlns:a16="http://schemas.microsoft.com/office/drawing/2014/main" val="2504007674"/>
                    </a:ext>
                  </a:extLst>
                </a:gridCol>
                <a:gridCol w="822960">
                  <a:extLst>
                    <a:ext uri="{9D8B030D-6E8A-4147-A177-3AD203B41FA5}">
                      <a16:colId xmlns:a16="http://schemas.microsoft.com/office/drawing/2014/main" val="679978312"/>
                    </a:ext>
                  </a:extLst>
                </a:gridCol>
                <a:gridCol w="822960">
                  <a:extLst>
                    <a:ext uri="{9D8B030D-6E8A-4147-A177-3AD203B41FA5}">
                      <a16:colId xmlns:a16="http://schemas.microsoft.com/office/drawing/2014/main" val="3212542233"/>
                    </a:ext>
                  </a:extLst>
                </a:gridCol>
                <a:gridCol w="822960">
                  <a:extLst>
                    <a:ext uri="{9D8B030D-6E8A-4147-A177-3AD203B41FA5}">
                      <a16:colId xmlns:a16="http://schemas.microsoft.com/office/drawing/2014/main" val="1039113051"/>
                    </a:ext>
                  </a:extLst>
                </a:gridCol>
                <a:gridCol w="822960">
                  <a:extLst>
                    <a:ext uri="{9D8B030D-6E8A-4147-A177-3AD203B41FA5}">
                      <a16:colId xmlns:a16="http://schemas.microsoft.com/office/drawing/2014/main" val="158213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94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17:02:19</a:t>
                      </a:r>
                      <a:r>
                        <a:rPr kumimoji="0" lang="en-US" sz="1000" b="0" i="0" u="none" strike="noStrike" kern="1200" cap="none" spc="0" normalizeH="0" baseline="0" noProof="0">
                          <a:ln>
                            <a:noFill/>
                          </a:ln>
                          <a:solidFill>
                            <a:prstClr val="black"/>
                          </a:solidFill>
                          <a:effectLst/>
                          <a:uLnTx/>
                          <a:uFillTx/>
                          <a:latin typeface="+mn-lt"/>
                          <a:ea typeface="+mn-ea"/>
                          <a:cs typeface="+mn-cs"/>
                        </a:rPr>
                        <a:t>
 These easy 3 ingredient cheese drop biscuits made with SCS Sliced Cheese Original is an easy, fuss-free recipe using just one bowl and ready in 20 minutes!
Easy Cheese Drop Biscuits
Ingredients:
166g SCS Sliced Cheese Original (8 slices, torn into small pieces)
240g self-rising flour gluten-free
315ml milk 
Instructions:
1. Preheat the oven to 180°C. Lightly grease a baking tray and set aside.
2. In a large mixing bowl, add SCS Sliced Cheese Original and all other ingredients and mix well.
3. Using a cookie scoop, pour biscuits onto the greased baking tray, forming a dome-like shape. 
4. Ensure the biscuits are spaced out evenly as they rise and spread. 
5. Bake for 20-25 minutes, or until lightly golden on top and cooked through the center, but not overcooked- It should be 
fluffy.
6. Remove from oven and enjoy immediately or cool completely before storing in an air-tight container. 
Source: https://thebigmansworld.com/healthy-3-ingredient-cheese-biscuits-gluten-free-vegan/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9071337"/>
                  </a:ext>
                </a:extLst>
              </a:tr>
            </a:tbl>
          </a:graphicData>
        </a:graphic>
      </p:graphicFrame>
      <p:sp>
        <p:nvSpPr>
          <p:cNvPr id="4" name="Text Placeholder 3">
            <a:extLst>
              <a:ext uri="{FF2B5EF4-FFF2-40B4-BE49-F238E27FC236}">
                <a16:creationId xmlns:a16="http://schemas.microsoft.com/office/drawing/2014/main" id="{A33F1276-CE36-4F6F-93B4-9159D1B2580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4181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D6603-B9D0-4D19-AE7B-F3BA89639F30}"/>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DBFBD0A5-86D0-4DF3-A5F0-C0F815744E13}"/>
              </a:ext>
            </a:extLst>
          </p:cNvPr>
          <p:cNvGraphicFramePr>
            <a:graphicFrameLocks noGrp="1"/>
          </p:cNvGraphicFramePr>
          <p:nvPr>
            <p:ph type="tbl" sz="quarter" idx="13"/>
            <p:extLst>
              <p:ext uri="{D42A27DB-BD31-4B8C-83A1-F6EECF244321}">
                <p14:modId xmlns:p14="http://schemas.microsoft.com/office/powerpoint/2010/main" val="168616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2287278"/>
                    </a:ext>
                  </a:extLst>
                </a:gridCol>
                <a:gridCol w="822960">
                  <a:extLst>
                    <a:ext uri="{9D8B030D-6E8A-4147-A177-3AD203B41FA5}">
                      <a16:colId xmlns:a16="http://schemas.microsoft.com/office/drawing/2014/main" val="28218351"/>
                    </a:ext>
                  </a:extLst>
                </a:gridCol>
                <a:gridCol w="822960">
                  <a:extLst>
                    <a:ext uri="{9D8B030D-6E8A-4147-A177-3AD203B41FA5}">
                      <a16:colId xmlns:a16="http://schemas.microsoft.com/office/drawing/2014/main" val="709588255"/>
                    </a:ext>
                  </a:extLst>
                </a:gridCol>
                <a:gridCol w="822960">
                  <a:extLst>
                    <a:ext uri="{9D8B030D-6E8A-4147-A177-3AD203B41FA5}">
                      <a16:colId xmlns:a16="http://schemas.microsoft.com/office/drawing/2014/main" val="849718308"/>
                    </a:ext>
                  </a:extLst>
                </a:gridCol>
                <a:gridCol w="822960">
                  <a:extLst>
                    <a:ext uri="{9D8B030D-6E8A-4147-A177-3AD203B41FA5}">
                      <a16:colId xmlns:a16="http://schemas.microsoft.com/office/drawing/2014/main" val="1553304622"/>
                    </a:ext>
                  </a:extLst>
                </a:gridCol>
                <a:gridCol w="822960">
                  <a:extLst>
                    <a:ext uri="{9D8B030D-6E8A-4147-A177-3AD203B41FA5}">
                      <a16:colId xmlns:a16="http://schemas.microsoft.com/office/drawing/2014/main" val="3620079189"/>
                    </a:ext>
                  </a:extLst>
                </a:gridCol>
                <a:gridCol w="822960">
                  <a:extLst>
                    <a:ext uri="{9D8B030D-6E8A-4147-A177-3AD203B41FA5}">
                      <a16:colId xmlns:a16="http://schemas.microsoft.com/office/drawing/2014/main" val="784945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144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- 2021-07-04 06:59:25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halal certified and perfect for consumption by anyone who wants to have halal butter in their pantry.
Click on the Shop Now button and get SCS Butter delivered to your doorstep!
#SCSButter #butter #goodness #premiumbutter
#halal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8144629"/>
                  </a:ext>
                </a:extLst>
              </a:tr>
            </a:tbl>
          </a:graphicData>
        </a:graphic>
      </p:graphicFrame>
      <p:sp>
        <p:nvSpPr>
          <p:cNvPr id="4" name="Text Placeholder 3">
            <a:extLst>
              <a:ext uri="{FF2B5EF4-FFF2-40B4-BE49-F238E27FC236}">
                <a16:creationId xmlns:a16="http://schemas.microsoft.com/office/drawing/2014/main" id="{DC8A04AD-2821-4F0E-9046-50520C7EB74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92222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13D8C-9C5E-4EAD-97BD-FF80D9796B28}"/>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33D2A7BD-1115-43AA-9B56-7FB92EC238B4}"/>
              </a:ext>
            </a:extLst>
          </p:cNvPr>
          <p:cNvGraphicFramePr>
            <a:graphicFrameLocks noGrp="1"/>
          </p:cNvGraphicFramePr>
          <p:nvPr>
            <p:ph type="tbl" sz="quarter" idx="13"/>
            <p:extLst>
              <p:ext uri="{D42A27DB-BD31-4B8C-83A1-F6EECF244321}">
                <p14:modId xmlns:p14="http://schemas.microsoft.com/office/powerpoint/2010/main" val="223412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7570290"/>
                    </a:ext>
                  </a:extLst>
                </a:gridCol>
                <a:gridCol w="822960">
                  <a:extLst>
                    <a:ext uri="{9D8B030D-6E8A-4147-A177-3AD203B41FA5}">
                      <a16:colId xmlns:a16="http://schemas.microsoft.com/office/drawing/2014/main" val="2420912053"/>
                    </a:ext>
                  </a:extLst>
                </a:gridCol>
                <a:gridCol w="822960">
                  <a:extLst>
                    <a:ext uri="{9D8B030D-6E8A-4147-A177-3AD203B41FA5}">
                      <a16:colId xmlns:a16="http://schemas.microsoft.com/office/drawing/2014/main" val="1005754515"/>
                    </a:ext>
                  </a:extLst>
                </a:gridCol>
                <a:gridCol w="822960">
                  <a:extLst>
                    <a:ext uri="{9D8B030D-6E8A-4147-A177-3AD203B41FA5}">
                      <a16:colId xmlns:a16="http://schemas.microsoft.com/office/drawing/2014/main" val="2515828123"/>
                    </a:ext>
                  </a:extLst>
                </a:gridCol>
                <a:gridCol w="822960">
                  <a:extLst>
                    <a:ext uri="{9D8B030D-6E8A-4147-A177-3AD203B41FA5}">
                      <a16:colId xmlns:a16="http://schemas.microsoft.com/office/drawing/2014/main" val="4032044286"/>
                    </a:ext>
                  </a:extLst>
                </a:gridCol>
                <a:gridCol w="822960">
                  <a:extLst>
                    <a:ext uri="{9D8B030D-6E8A-4147-A177-3AD203B41FA5}">
                      <a16:colId xmlns:a16="http://schemas.microsoft.com/office/drawing/2014/main" val="2569389205"/>
                    </a:ext>
                  </a:extLst>
                </a:gridCol>
                <a:gridCol w="822960">
                  <a:extLst>
                    <a:ext uri="{9D8B030D-6E8A-4147-A177-3AD203B41FA5}">
                      <a16:colId xmlns:a16="http://schemas.microsoft.com/office/drawing/2014/main" val="1615977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66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- 2021-07-07 15:05:30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S.I.Kok
Lilian Chen
Koh Shir Ling
Kindly send us a Facebook message with the following details mentioned below before 12th July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6601857"/>
                  </a:ext>
                </a:extLst>
              </a:tr>
            </a:tbl>
          </a:graphicData>
        </a:graphic>
      </p:graphicFrame>
      <p:sp>
        <p:nvSpPr>
          <p:cNvPr id="4" name="Text Placeholder 3">
            <a:extLst>
              <a:ext uri="{FF2B5EF4-FFF2-40B4-BE49-F238E27FC236}">
                <a16:creationId xmlns:a16="http://schemas.microsoft.com/office/drawing/2014/main" id="{327F030D-E93F-4804-9DB3-99022545F06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13561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91C6-64D6-417A-9795-DDEA505DCF6E}"/>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3B99E420-1E5D-4BC3-BF74-496753608DEE}"/>
              </a:ext>
            </a:extLst>
          </p:cNvPr>
          <p:cNvGraphicFramePr>
            <a:graphicFrameLocks noGrp="1"/>
          </p:cNvGraphicFramePr>
          <p:nvPr>
            <p:ph type="tbl" sz="quarter" idx="13"/>
            <p:extLst>
              <p:ext uri="{D42A27DB-BD31-4B8C-83A1-F6EECF244321}">
                <p14:modId xmlns:p14="http://schemas.microsoft.com/office/powerpoint/2010/main" val="277914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4051574"/>
                    </a:ext>
                  </a:extLst>
                </a:gridCol>
                <a:gridCol w="822960">
                  <a:extLst>
                    <a:ext uri="{9D8B030D-6E8A-4147-A177-3AD203B41FA5}">
                      <a16:colId xmlns:a16="http://schemas.microsoft.com/office/drawing/2014/main" val="105993059"/>
                    </a:ext>
                  </a:extLst>
                </a:gridCol>
                <a:gridCol w="822960">
                  <a:extLst>
                    <a:ext uri="{9D8B030D-6E8A-4147-A177-3AD203B41FA5}">
                      <a16:colId xmlns:a16="http://schemas.microsoft.com/office/drawing/2014/main" val="2520049990"/>
                    </a:ext>
                  </a:extLst>
                </a:gridCol>
                <a:gridCol w="822960">
                  <a:extLst>
                    <a:ext uri="{9D8B030D-6E8A-4147-A177-3AD203B41FA5}">
                      <a16:colId xmlns:a16="http://schemas.microsoft.com/office/drawing/2014/main" val="3076083191"/>
                    </a:ext>
                  </a:extLst>
                </a:gridCol>
                <a:gridCol w="822960">
                  <a:extLst>
                    <a:ext uri="{9D8B030D-6E8A-4147-A177-3AD203B41FA5}">
                      <a16:colId xmlns:a16="http://schemas.microsoft.com/office/drawing/2014/main" val="3699830116"/>
                    </a:ext>
                  </a:extLst>
                </a:gridCol>
                <a:gridCol w="822960">
                  <a:extLst>
                    <a:ext uri="{9D8B030D-6E8A-4147-A177-3AD203B41FA5}">
                      <a16:colId xmlns:a16="http://schemas.microsoft.com/office/drawing/2014/main" val="933425837"/>
                    </a:ext>
                  </a:extLst>
                </a:gridCol>
                <a:gridCol w="822960">
                  <a:extLst>
                    <a:ext uri="{9D8B030D-6E8A-4147-A177-3AD203B41FA5}">
                      <a16:colId xmlns:a16="http://schemas.microsoft.com/office/drawing/2014/main" val="313294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205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- 2021-07-12 21:02:45</a:t>
                      </a:r>
                      <a:r>
                        <a:rPr kumimoji="0" lang="en-US" sz="1000" b="0" i="0" u="none" strike="noStrike" kern="1200" cap="none" spc="0" normalizeH="0" baseline="0" noProof="0">
                          <a:ln>
                            <a:noFill/>
                          </a:ln>
                          <a:solidFill>
                            <a:prstClr val="black"/>
                          </a:solidFill>
                          <a:effectLst/>
                          <a:uLnTx/>
                          <a:uFillTx/>
                          <a:latin typeface="+mn-lt"/>
                          <a:ea typeface="+mn-ea"/>
                          <a:cs typeface="+mn-cs"/>
                        </a:rPr>
                        <a:t>
 “The one thing I love about SCS butter is that nothing compares to it’s creamy taste! I have been loving this butter since my childhood, my mum used it to bake butter cookies when I was young.”
Meiling Ket - SCS Fan
We are overwhelmed with the love and support of our fans! Thank you!
#SCSfans #premiumbutter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141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- 2021-07-14 11:05:08</a:t>
                      </a:r>
                      <a:r>
                        <a:rPr kumimoji="0" lang="en-US" sz="1000" b="0" i="0" u="none" strike="noStrike" kern="1200" cap="none" spc="0" normalizeH="0" baseline="0" noProof="0">
                          <a:ln>
                            <a:noFill/>
                          </a:ln>
                          <a:solidFill>
                            <a:prstClr val="black"/>
                          </a:solidFill>
                          <a:effectLst/>
                          <a:uLnTx/>
                          <a:uFillTx/>
                          <a:latin typeface="+mn-lt"/>
                          <a:ea typeface="+mn-ea"/>
                          <a:cs typeface="+mn-cs"/>
                        </a:rPr>
                        <a:t>
 Make use of this tip by Chef Siti Mastura the next time you bake a cake!
“Use butter that is slightly cold when you are using a machine so it doesn’t melt so fast when you are beating it and don't beat the butter for too long. Usually butter is beaten between five to seven minutes only.”
- Chef Siti Mastura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8306058"/>
                  </a:ext>
                </a:extLst>
              </a:tr>
            </a:tbl>
          </a:graphicData>
        </a:graphic>
      </p:graphicFrame>
      <p:sp>
        <p:nvSpPr>
          <p:cNvPr id="4" name="Text Placeholder 3">
            <a:extLst>
              <a:ext uri="{FF2B5EF4-FFF2-40B4-BE49-F238E27FC236}">
                <a16:creationId xmlns:a16="http://schemas.microsoft.com/office/drawing/2014/main" id="{10B15087-95CD-4CA3-A655-8C60909AF66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36863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B64C-445D-42C1-B164-893AFE4DBB32}"/>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B3C3A31E-3F5F-427B-A98E-6777E13032BB}"/>
              </a:ext>
            </a:extLst>
          </p:cNvPr>
          <p:cNvGraphicFramePr>
            <a:graphicFrameLocks noGrp="1"/>
          </p:cNvGraphicFramePr>
          <p:nvPr>
            <p:ph type="tbl" sz="quarter" idx="13"/>
            <p:extLst>
              <p:ext uri="{D42A27DB-BD31-4B8C-83A1-F6EECF244321}">
                <p14:modId xmlns:p14="http://schemas.microsoft.com/office/powerpoint/2010/main" val="346725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9660224"/>
                    </a:ext>
                  </a:extLst>
                </a:gridCol>
                <a:gridCol w="822960">
                  <a:extLst>
                    <a:ext uri="{9D8B030D-6E8A-4147-A177-3AD203B41FA5}">
                      <a16:colId xmlns:a16="http://schemas.microsoft.com/office/drawing/2014/main" val="644033618"/>
                    </a:ext>
                  </a:extLst>
                </a:gridCol>
                <a:gridCol w="822960">
                  <a:extLst>
                    <a:ext uri="{9D8B030D-6E8A-4147-A177-3AD203B41FA5}">
                      <a16:colId xmlns:a16="http://schemas.microsoft.com/office/drawing/2014/main" val="3287871174"/>
                    </a:ext>
                  </a:extLst>
                </a:gridCol>
                <a:gridCol w="822960">
                  <a:extLst>
                    <a:ext uri="{9D8B030D-6E8A-4147-A177-3AD203B41FA5}">
                      <a16:colId xmlns:a16="http://schemas.microsoft.com/office/drawing/2014/main" val="4138386525"/>
                    </a:ext>
                  </a:extLst>
                </a:gridCol>
                <a:gridCol w="822960">
                  <a:extLst>
                    <a:ext uri="{9D8B030D-6E8A-4147-A177-3AD203B41FA5}">
                      <a16:colId xmlns:a16="http://schemas.microsoft.com/office/drawing/2014/main" val="3375737436"/>
                    </a:ext>
                  </a:extLst>
                </a:gridCol>
                <a:gridCol w="822960">
                  <a:extLst>
                    <a:ext uri="{9D8B030D-6E8A-4147-A177-3AD203B41FA5}">
                      <a16:colId xmlns:a16="http://schemas.microsoft.com/office/drawing/2014/main" val="2502685573"/>
                    </a:ext>
                  </a:extLst>
                </a:gridCol>
                <a:gridCol w="822960">
                  <a:extLst>
                    <a:ext uri="{9D8B030D-6E8A-4147-A177-3AD203B41FA5}">
                      <a16:colId xmlns:a16="http://schemas.microsoft.com/office/drawing/2014/main" val="247504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709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12:06:10</a:t>
                      </a:r>
                      <a:r>
                        <a:rPr kumimoji="0" lang="en-US" sz="1000" b="0" i="0" u="none" strike="noStrike" kern="1200" cap="none" spc="0" normalizeH="0" baseline="0" noProof="0">
                          <a:ln>
                            <a:noFill/>
                          </a:ln>
                          <a:solidFill>
                            <a:prstClr val="black"/>
                          </a:solidFill>
                          <a:effectLst/>
                          <a:uLnTx/>
                          <a:uFillTx/>
                          <a:latin typeface="+mn-lt"/>
                          <a:ea typeface="+mn-ea"/>
                          <a:cs typeface="+mn-cs"/>
                        </a:rPr>
                        <a:t>
 Make this all time favourite French toast recipe for breakfast and give yourself a treat! Made with eggs, milk, bread and topped with SCS Butter, this recipe is full of taste and nutrition!
French Toast
Ingredients:
2 tablespoons SCS Unsalted Butter, for the pan
4 large eggs
237ml milk
1 dash salt
1 teaspoon sugar, optional
8 to 10 slices bread, preferably day-old bread
Instructions:
1.Break the eggs into a wide, shallow bowl or pie plate and beat them lightly with a fork or whisk.
2. Stir the milk, sugar, and salt into the beaten eggs.
3. Coat a skillet or griddle with a thin layer of SCS Unsalted Butter. 
4. Place it over medium-low heat.
5. Place the bread slices, one at a time, into the bowl or plate. Let the bread soak up the egg mixture for a few seconds and then carefully turn to coat the other side. Coat only as many slices as required to prevent the French toast from getting soggy.
6. Transfer the egg-coated bread slices to the hot skillet or griddle. Heat slowly until the bottom is golden brown. Turn and brown the other side.
7. Serve French toast hot with SCS Butter and syrup, or your preferred toppings. Enjoy.
Source: https://www.thespruceeats.com/basic-french-toast-3056820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0180438"/>
                  </a:ext>
                </a:extLst>
              </a:tr>
            </a:tbl>
          </a:graphicData>
        </a:graphic>
      </p:graphicFrame>
      <p:sp>
        <p:nvSpPr>
          <p:cNvPr id="4" name="Text Placeholder 3">
            <a:extLst>
              <a:ext uri="{FF2B5EF4-FFF2-40B4-BE49-F238E27FC236}">
                <a16:creationId xmlns:a16="http://schemas.microsoft.com/office/drawing/2014/main" id="{CE6F051F-0741-48AF-B8B6-032A2F235C9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64046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AC454-8732-46B4-BFEB-8BC4E8AB870E}"/>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EF3F8917-2D94-4B04-9FE7-89C85F31A837}"/>
              </a:ext>
            </a:extLst>
          </p:cNvPr>
          <p:cNvGraphicFramePr>
            <a:graphicFrameLocks noGrp="1"/>
          </p:cNvGraphicFramePr>
          <p:nvPr>
            <p:ph type="tbl" sz="quarter" idx="13"/>
            <p:extLst>
              <p:ext uri="{D42A27DB-BD31-4B8C-83A1-F6EECF244321}">
                <p14:modId xmlns:p14="http://schemas.microsoft.com/office/powerpoint/2010/main" val="218282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8456538"/>
                    </a:ext>
                  </a:extLst>
                </a:gridCol>
                <a:gridCol w="822960">
                  <a:extLst>
                    <a:ext uri="{9D8B030D-6E8A-4147-A177-3AD203B41FA5}">
                      <a16:colId xmlns:a16="http://schemas.microsoft.com/office/drawing/2014/main" val="2667054537"/>
                    </a:ext>
                  </a:extLst>
                </a:gridCol>
                <a:gridCol w="822960">
                  <a:extLst>
                    <a:ext uri="{9D8B030D-6E8A-4147-A177-3AD203B41FA5}">
                      <a16:colId xmlns:a16="http://schemas.microsoft.com/office/drawing/2014/main" val="2941993668"/>
                    </a:ext>
                  </a:extLst>
                </a:gridCol>
                <a:gridCol w="822960">
                  <a:extLst>
                    <a:ext uri="{9D8B030D-6E8A-4147-A177-3AD203B41FA5}">
                      <a16:colId xmlns:a16="http://schemas.microsoft.com/office/drawing/2014/main" val="755920355"/>
                    </a:ext>
                  </a:extLst>
                </a:gridCol>
                <a:gridCol w="822960">
                  <a:extLst>
                    <a:ext uri="{9D8B030D-6E8A-4147-A177-3AD203B41FA5}">
                      <a16:colId xmlns:a16="http://schemas.microsoft.com/office/drawing/2014/main" val="1950857115"/>
                    </a:ext>
                  </a:extLst>
                </a:gridCol>
                <a:gridCol w="822960">
                  <a:extLst>
                    <a:ext uri="{9D8B030D-6E8A-4147-A177-3AD203B41FA5}">
                      <a16:colId xmlns:a16="http://schemas.microsoft.com/office/drawing/2014/main" val="3632760953"/>
                    </a:ext>
                  </a:extLst>
                </a:gridCol>
                <a:gridCol w="822960">
                  <a:extLst>
                    <a:ext uri="{9D8B030D-6E8A-4147-A177-3AD203B41FA5}">
                      <a16:colId xmlns:a16="http://schemas.microsoft.com/office/drawing/2014/main" val="2280074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62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- 2021-07-10 20:28:47</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is a butter in a tub that tastes great on its own and even better when spread on warm toast. Enjoy it for breakfast or add it to your food to elevate the flavour!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8001466"/>
                  </a:ext>
                </a:extLst>
              </a:tr>
            </a:tbl>
          </a:graphicData>
        </a:graphic>
      </p:graphicFrame>
      <p:sp>
        <p:nvSpPr>
          <p:cNvPr id="4" name="Text Placeholder 3">
            <a:extLst>
              <a:ext uri="{FF2B5EF4-FFF2-40B4-BE49-F238E27FC236}">
                <a16:creationId xmlns:a16="http://schemas.microsoft.com/office/drawing/2014/main" id="{BB21A537-8012-4941-A0A2-764DBD32DE2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27320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02C4-648E-47FC-88C9-0CD7FE82C1EE}"/>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CDB3E90C-87BC-4C93-823E-5058C63C7DE7}"/>
              </a:ext>
            </a:extLst>
          </p:cNvPr>
          <p:cNvGraphicFramePr>
            <a:graphicFrameLocks noGrp="1"/>
          </p:cNvGraphicFramePr>
          <p:nvPr>
            <p:ph type="tbl" sz="quarter" idx="13"/>
            <p:extLst>
              <p:ext uri="{D42A27DB-BD31-4B8C-83A1-F6EECF244321}">
                <p14:modId xmlns:p14="http://schemas.microsoft.com/office/powerpoint/2010/main" val="280229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3486400"/>
                    </a:ext>
                  </a:extLst>
                </a:gridCol>
                <a:gridCol w="822960">
                  <a:extLst>
                    <a:ext uri="{9D8B030D-6E8A-4147-A177-3AD203B41FA5}">
                      <a16:colId xmlns:a16="http://schemas.microsoft.com/office/drawing/2014/main" val="4002657427"/>
                    </a:ext>
                  </a:extLst>
                </a:gridCol>
                <a:gridCol w="822960">
                  <a:extLst>
                    <a:ext uri="{9D8B030D-6E8A-4147-A177-3AD203B41FA5}">
                      <a16:colId xmlns:a16="http://schemas.microsoft.com/office/drawing/2014/main" val="3023011615"/>
                    </a:ext>
                  </a:extLst>
                </a:gridCol>
                <a:gridCol w="822960">
                  <a:extLst>
                    <a:ext uri="{9D8B030D-6E8A-4147-A177-3AD203B41FA5}">
                      <a16:colId xmlns:a16="http://schemas.microsoft.com/office/drawing/2014/main" val="816769527"/>
                    </a:ext>
                  </a:extLst>
                </a:gridCol>
                <a:gridCol w="822960">
                  <a:extLst>
                    <a:ext uri="{9D8B030D-6E8A-4147-A177-3AD203B41FA5}">
                      <a16:colId xmlns:a16="http://schemas.microsoft.com/office/drawing/2014/main" val="1709844765"/>
                    </a:ext>
                  </a:extLst>
                </a:gridCol>
                <a:gridCol w="822960">
                  <a:extLst>
                    <a:ext uri="{9D8B030D-6E8A-4147-A177-3AD203B41FA5}">
                      <a16:colId xmlns:a16="http://schemas.microsoft.com/office/drawing/2014/main" val="2016080227"/>
                    </a:ext>
                  </a:extLst>
                </a:gridCol>
                <a:gridCol w="822960">
                  <a:extLst>
                    <a:ext uri="{9D8B030D-6E8A-4147-A177-3AD203B41FA5}">
                      <a16:colId xmlns:a16="http://schemas.microsoft.com/office/drawing/2014/main" val="258496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369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20:18:38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Lim Alice
Fun Yen
EKin Khalim
Kindly send us a Facebook message with the following details mentioned below before 20th July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4059252"/>
                  </a:ext>
                </a:extLst>
              </a:tr>
            </a:tbl>
          </a:graphicData>
        </a:graphic>
      </p:graphicFrame>
      <p:sp>
        <p:nvSpPr>
          <p:cNvPr id="4" name="Text Placeholder 3">
            <a:extLst>
              <a:ext uri="{FF2B5EF4-FFF2-40B4-BE49-F238E27FC236}">
                <a16:creationId xmlns:a16="http://schemas.microsoft.com/office/drawing/2014/main" id="{D274F2DD-BC94-470E-8DEE-B64E9D85A3F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9596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CFD7-4C6E-4FCA-BC6E-664D24238DAB}"/>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64E9788D-D9B7-4CB5-8AA5-F667085AB38E}"/>
              </a:ext>
            </a:extLst>
          </p:cNvPr>
          <p:cNvGraphicFramePr>
            <a:graphicFrameLocks noGrp="1"/>
          </p:cNvGraphicFramePr>
          <p:nvPr>
            <p:ph type="tbl" sz="quarter" idx="13"/>
            <p:extLst>
              <p:ext uri="{D42A27DB-BD31-4B8C-83A1-F6EECF244321}">
                <p14:modId xmlns:p14="http://schemas.microsoft.com/office/powerpoint/2010/main" val="4274273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1731895"/>
                    </a:ext>
                  </a:extLst>
                </a:gridCol>
                <a:gridCol w="822960">
                  <a:extLst>
                    <a:ext uri="{9D8B030D-6E8A-4147-A177-3AD203B41FA5}">
                      <a16:colId xmlns:a16="http://schemas.microsoft.com/office/drawing/2014/main" val="67608164"/>
                    </a:ext>
                  </a:extLst>
                </a:gridCol>
                <a:gridCol w="822960">
                  <a:extLst>
                    <a:ext uri="{9D8B030D-6E8A-4147-A177-3AD203B41FA5}">
                      <a16:colId xmlns:a16="http://schemas.microsoft.com/office/drawing/2014/main" val="1096521848"/>
                    </a:ext>
                  </a:extLst>
                </a:gridCol>
                <a:gridCol w="822960">
                  <a:extLst>
                    <a:ext uri="{9D8B030D-6E8A-4147-A177-3AD203B41FA5}">
                      <a16:colId xmlns:a16="http://schemas.microsoft.com/office/drawing/2014/main" val="4292169654"/>
                    </a:ext>
                  </a:extLst>
                </a:gridCol>
                <a:gridCol w="822960">
                  <a:extLst>
                    <a:ext uri="{9D8B030D-6E8A-4147-A177-3AD203B41FA5}">
                      <a16:colId xmlns:a16="http://schemas.microsoft.com/office/drawing/2014/main" val="2583297997"/>
                    </a:ext>
                  </a:extLst>
                </a:gridCol>
                <a:gridCol w="822960">
                  <a:extLst>
                    <a:ext uri="{9D8B030D-6E8A-4147-A177-3AD203B41FA5}">
                      <a16:colId xmlns:a16="http://schemas.microsoft.com/office/drawing/2014/main" val="1452675144"/>
                    </a:ext>
                  </a:extLst>
                </a:gridCol>
                <a:gridCol w="822960">
                  <a:extLst>
                    <a:ext uri="{9D8B030D-6E8A-4147-A177-3AD203B41FA5}">
                      <a16:colId xmlns:a16="http://schemas.microsoft.com/office/drawing/2014/main" val="48061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88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- 2021-07-28 14:05:24</a:t>
                      </a:r>
                      <a:r>
                        <a:rPr kumimoji="0" lang="en-US" sz="1000" b="0" i="0" u="none" strike="noStrike" kern="1200" cap="none" spc="0" normalizeH="0" baseline="0" noProof="0">
                          <a:ln>
                            <a:noFill/>
                          </a:ln>
                          <a:solidFill>
                            <a:prstClr val="black"/>
                          </a:solidFill>
                          <a:effectLst/>
                          <a:uLnTx/>
                          <a:uFillTx/>
                          <a:latin typeface="+mn-lt"/>
                          <a:ea typeface="+mn-ea"/>
                          <a:cs typeface="+mn-cs"/>
                        </a:rPr>
                        <a:t>
 “SCS Butter has always been my first choice when I bake cakes, breads, tarts and cook. My most favourite food made with SCS Butter is definitely Madeira Cake. The aroma that fills my house when I bake with SCS butter, just makes people happy and everyone will come to the kitchen to check what I'm baking.”
Sasha Tan - Avid Home Baker
The love and appreciation of our fans is of utmost value and we are truly grateful to them for it! Thank you so much!
#SCSfans #premiumbutter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575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- 2021-07-24 12:04:30</a:t>
                      </a:r>
                      <a:r>
                        <a:rPr kumimoji="0" lang="en-US" sz="1000" b="0" i="0" u="none" strike="noStrike" kern="1200" cap="none" spc="0" normalizeH="0" baseline="0" noProof="0">
                          <a:ln>
                            <a:noFill/>
                          </a:ln>
                          <a:solidFill>
                            <a:prstClr val="black"/>
                          </a:solidFill>
                          <a:effectLst/>
                          <a:uLnTx/>
                          <a:uFillTx/>
                          <a:latin typeface="+mn-lt"/>
                          <a:ea typeface="+mn-ea"/>
                          <a:cs typeface="+mn-cs"/>
                        </a:rPr>
                        <a:t>
 Take note of this useful tip by Chef Siti Mastura and bake a perfect cake every time.
“Cakes with too much fruit or butter cannot be “knocked” before baking. But for light cakes such as rolls, 'sponge' cakes, you must knock the cake tray before baking.”
- Chef Siti Mastura
#SCSbutter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0351131"/>
                  </a:ext>
                </a:extLst>
              </a:tr>
            </a:tbl>
          </a:graphicData>
        </a:graphic>
      </p:graphicFrame>
      <p:sp>
        <p:nvSpPr>
          <p:cNvPr id="4" name="Text Placeholder 3">
            <a:extLst>
              <a:ext uri="{FF2B5EF4-FFF2-40B4-BE49-F238E27FC236}">
                <a16:creationId xmlns:a16="http://schemas.microsoft.com/office/drawing/2014/main" id="{55B7F6A6-1605-49BA-AFF8-A6D8125CDC7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80690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FAE40-95E7-4B1D-8125-5BEC9E271FE5}"/>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4433F98C-91A0-44FB-AF21-E5D449312BB6}"/>
              </a:ext>
            </a:extLst>
          </p:cNvPr>
          <p:cNvGraphicFramePr>
            <a:graphicFrameLocks noGrp="1"/>
          </p:cNvGraphicFramePr>
          <p:nvPr>
            <p:ph type="tbl" sz="quarter" idx="13"/>
            <p:extLst>
              <p:ext uri="{D42A27DB-BD31-4B8C-83A1-F6EECF244321}">
                <p14:modId xmlns:p14="http://schemas.microsoft.com/office/powerpoint/2010/main" val="373724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7912425"/>
                    </a:ext>
                  </a:extLst>
                </a:gridCol>
                <a:gridCol w="822960">
                  <a:extLst>
                    <a:ext uri="{9D8B030D-6E8A-4147-A177-3AD203B41FA5}">
                      <a16:colId xmlns:a16="http://schemas.microsoft.com/office/drawing/2014/main" val="994421050"/>
                    </a:ext>
                  </a:extLst>
                </a:gridCol>
                <a:gridCol w="822960">
                  <a:extLst>
                    <a:ext uri="{9D8B030D-6E8A-4147-A177-3AD203B41FA5}">
                      <a16:colId xmlns:a16="http://schemas.microsoft.com/office/drawing/2014/main" val="2177143062"/>
                    </a:ext>
                  </a:extLst>
                </a:gridCol>
                <a:gridCol w="822960">
                  <a:extLst>
                    <a:ext uri="{9D8B030D-6E8A-4147-A177-3AD203B41FA5}">
                      <a16:colId xmlns:a16="http://schemas.microsoft.com/office/drawing/2014/main" val="1383742481"/>
                    </a:ext>
                  </a:extLst>
                </a:gridCol>
                <a:gridCol w="822960">
                  <a:extLst>
                    <a:ext uri="{9D8B030D-6E8A-4147-A177-3AD203B41FA5}">
                      <a16:colId xmlns:a16="http://schemas.microsoft.com/office/drawing/2014/main" val="2255358284"/>
                    </a:ext>
                  </a:extLst>
                </a:gridCol>
                <a:gridCol w="822960">
                  <a:extLst>
                    <a:ext uri="{9D8B030D-6E8A-4147-A177-3AD203B41FA5}">
                      <a16:colId xmlns:a16="http://schemas.microsoft.com/office/drawing/2014/main" val="1479844432"/>
                    </a:ext>
                  </a:extLst>
                </a:gridCol>
                <a:gridCol w="822960">
                  <a:extLst>
                    <a:ext uri="{9D8B030D-6E8A-4147-A177-3AD203B41FA5}">
                      <a16:colId xmlns:a16="http://schemas.microsoft.com/office/drawing/2014/main" val="293039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6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- 2021-07-22 14:02:46</a:t>
                      </a:r>
                      <a:r>
                        <a:rPr kumimoji="0" lang="en-US" sz="1000" b="0" i="0" u="none" strike="noStrike" kern="1200" cap="none" spc="0" normalizeH="0" baseline="0" noProof="0">
                          <a:ln>
                            <a:noFill/>
                          </a:ln>
                          <a:solidFill>
                            <a:prstClr val="black"/>
                          </a:solidFill>
                          <a:effectLst/>
                          <a:uLnTx/>
                          <a:uFillTx/>
                          <a:latin typeface="+mn-lt"/>
                          <a:ea typeface="+mn-ea"/>
                          <a:cs typeface="+mn-cs"/>
                        </a:rPr>
                        <a:t>
 Wholesome and delicious, SCS Cream Cheese is perfect for a quick snack, to bake a scrumptious cheesecake or simply on a spoon!
Your favourite SCS Cream Cheese and other SCS products are available on Lazada (only in Klang Valley)!
Click on the link below and shop away: https://bit.ly/SCSMYLazada
#SCSCreamCheese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974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- 2021-07-06 14:05:13</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rich, creamy and tasty? Let Chef Siti Mastura reveal the secret behind the goodness that you love!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7467014"/>
                  </a:ext>
                </a:extLst>
              </a:tr>
            </a:tbl>
          </a:graphicData>
        </a:graphic>
      </p:graphicFrame>
      <p:sp>
        <p:nvSpPr>
          <p:cNvPr id="4" name="Text Placeholder 3">
            <a:extLst>
              <a:ext uri="{FF2B5EF4-FFF2-40B4-BE49-F238E27FC236}">
                <a16:creationId xmlns:a16="http://schemas.microsoft.com/office/drawing/2014/main" id="{939276BB-1744-4E3C-85AF-DBE47821D6D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38256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3A66-E2B2-49B5-8A62-EDA8E2004804}"/>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116CA11D-5D07-4403-B8CD-6BFB2CDE8DB7}"/>
              </a:ext>
            </a:extLst>
          </p:cNvPr>
          <p:cNvGraphicFramePr>
            <a:graphicFrameLocks noGrp="1"/>
          </p:cNvGraphicFramePr>
          <p:nvPr>
            <p:ph type="tbl" sz="quarter" idx="13"/>
            <p:extLst>
              <p:ext uri="{D42A27DB-BD31-4B8C-83A1-F6EECF244321}">
                <p14:modId xmlns:p14="http://schemas.microsoft.com/office/powerpoint/2010/main" val="371642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0861108"/>
                    </a:ext>
                  </a:extLst>
                </a:gridCol>
                <a:gridCol w="822960">
                  <a:extLst>
                    <a:ext uri="{9D8B030D-6E8A-4147-A177-3AD203B41FA5}">
                      <a16:colId xmlns:a16="http://schemas.microsoft.com/office/drawing/2014/main" val="22731328"/>
                    </a:ext>
                  </a:extLst>
                </a:gridCol>
                <a:gridCol w="822960">
                  <a:extLst>
                    <a:ext uri="{9D8B030D-6E8A-4147-A177-3AD203B41FA5}">
                      <a16:colId xmlns:a16="http://schemas.microsoft.com/office/drawing/2014/main" val="1000081536"/>
                    </a:ext>
                  </a:extLst>
                </a:gridCol>
                <a:gridCol w="822960">
                  <a:extLst>
                    <a:ext uri="{9D8B030D-6E8A-4147-A177-3AD203B41FA5}">
                      <a16:colId xmlns:a16="http://schemas.microsoft.com/office/drawing/2014/main" val="1295699965"/>
                    </a:ext>
                  </a:extLst>
                </a:gridCol>
                <a:gridCol w="822960">
                  <a:extLst>
                    <a:ext uri="{9D8B030D-6E8A-4147-A177-3AD203B41FA5}">
                      <a16:colId xmlns:a16="http://schemas.microsoft.com/office/drawing/2014/main" val="1798109750"/>
                    </a:ext>
                  </a:extLst>
                </a:gridCol>
                <a:gridCol w="822960">
                  <a:extLst>
                    <a:ext uri="{9D8B030D-6E8A-4147-A177-3AD203B41FA5}">
                      <a16:colId xmlns:a16="http://schemas.microsoft.com/office/drawing/2014/main" val="4266558849"/>
                    </a:ext>
                  </a:extLst>
                </a:gridCol>
                <a:gridCol w="822960">
                  <a:extLst>
                    <a:ext uri="{9D8B030D-6E8A-4147-A177-3AD203B41FA5}">
                      <a16:colId xmlns:a16="http://schemas.microsoft.com/office/drawing/2014/main" val="309847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972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- 2021-07-24 16:16:51</a:t>
                      </a:r>
                      <a:r>
                        <a:rPr kumimoji="0" lang="en-US" sz="1000" b="0" i="0" u="none" strike="noStrike" kern="1200" cap="none" spc="0" normalizeH="0" baseline="0" noProof="0">
                          <a:ln>
                            <a:noFill/>
                          </a:ln>
                          <a:solidFill>
                            <a:prstClr val="black"/>
                          </a:solidFill>
                          <a:effectLst/>
                          <a:uLnTx/>
                          <a:uFillTx/>
                          <a:latin typeface="+mn-lt"/>
                          <a:ea typeface="+mn-ea"/>
                          <a:cs typeface="+mn-cs"/>
                        </a:rPr>
                        <a:t>
 Sugar gives all desserts the sweet and delicious taste we all love and it is a very important ingredient when it comes to baking. It is responsible for a lot of essential functions in cakes, cookies and other baked goods. In this post Chef Siti Mastura has discussed the importance of sugar and the different types of sugars available in the market. Read this informative post and learn all about sugar.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9681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- 2021-07-18 16:04:00</a:t>
                      </a:r>
                      <a:r>
                        <a:rPr kumimoji="0" lang="en-US" sz="1000" b="0" i="0" u="none" strike="noStrike" kern="1200" cap="none" spc="0" normalizeH="0" baseline="0" noProof="0">
                          <a:ln>
                            <a:noFill/>
                          </a:ln>
                          <a:solidFill>
                            <a:prstClr val="black"/>
                          </a:solidFill>
                          <a:effectLst/>
                          <a:uLnTx/>
                          <a:uFillTx/>
                          <a:latin typeface="+mn-lt"/>
                          <a:ea typeface="+mn-ea"/>
                          <a:cs typeface="+mn-cs"/>
                        </a:rPr>
                        <a:t>
 Watch this video as Chef Siti Mastura shares a quick tip on when to use SCS Salted Butter and SCS Unsalted Butter.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42865804"/>
                  </a:ext>
                </a:extLst>
              </a:tr>
            </a:tbl>
          </a:graphicData>
        </a:graphic>
      </p:graphicFrame>
      <p:sp>
        <p:nvSpPr>
          <p:cNvPr id="4" name="Text Placeholder 3">
            <a:extLst>
              <a:ext uri="{FF2B5EF4-FFF2-40B4-BE49-F238E27FC236}">
                <a16:creationId xmlns:a16="http://schemas.microsoft.com/office/drawing/2014/main" id="{F8C512B8-8A26-42D0-AF2B-B10428D5B29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46444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976D-14D9-4EB4-8570-F068F71A1EE3}"/>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6D5919AB-7900-46F2-97F9-229DC1665D94}"/>
              </a:ext>
            </a:extLst>
          </p:cNvPr>
          <p:cNvGraphicFramePr>
            <a:graphicFrameLocks noGrp="1"/>
          </p:cNvGraphicFramePr>
          <p:nvPr>
            <p:ph type="tbl" sz="quarter" idx="13"/>
            <p:extLst>
              <p:ext uri="{D42A27DB-BD31-4B8C-83A1-F6EECF244321}">
                <p14:modId xmlns:p14="http://schemas.microsoft.com/office/powerpoint/2010/main" val="406393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1210632"/>
                    </a:ext>
                  </a:extLst>
                </a:gridCol>
                <a:gridCol w="822960">
                  <a:extLst>
                    <a:ext uri="{9D8B030D-6E8A-4147-A177-3AD203B41FA5}">
                      <a16:colId xmlns:a16="http://schemas.microsoft.com/office/drawing/2014/main" val="3224206034"/>
                    </a:ext>
                  </a:extLst>
                </a:gridCol>
                <a:gridCol w="822960">
                  <a:extLst>
                    <a:ext uri="{9D8B030D-6E8A-4147-A177-3AD203B41FA5}">
                      <a16:colId xmlns:a16="http://schemas.microsoft.com/office/drawing/2014/main" val="300676305"/>
                    </a:ext>
                  </a:extLst>
                </a:gridCol>
                <a:gridCol w="822960">
                  <a:extLst>
                    <a:ext uri="{9D8B030D-6E8A-4147-A177-3AD203B41FA5}">
                      <a16:colId xmlns:a16="http://schemas.microsoft.com/office/drawing/2014/main" val="3361899116"/>
                    </a:ext>
                  </a:extLst>
                </a:gridCol>
                <a:gridCol w="822960">
                  <a:extLst>
                    <a:ext uri="{9D8B030D-6E8A-4147-A177-3AD203B41FA5}">
                      <a16:colId xmlns:a16="http://schemas.microsoft.com/office/drawing/2014/main" val="625136985"/>
                    </a:ext>
                  </a:extLst>
                </a:gridCol>
                <a:gridCol w="822960">
                  <a:extLst>
                    <a:ext uri="{9D8B030D-6E8A-4147-A177-3AD203B41FA5}">
                      <a16:colId xmlns:a16="http://schemas.microsoft.com/office/drawing/2014/main" val="2273183201"/>
                    </a:ext>
                  </a:extLst>
                </a:gridCol>
                <a:gridCol w="822960">
                  <a:extLst>
                    <a:ext uri="{9D8B030D-6E8A-4147-A177-3AD203B41FA5}">
                      <a16:colId xmlns:a16="http://schemas.microsoft.com/office/drawing/2014/main" val="3387819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036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- 2021-07-25 16:02:02</a:t>
                      </a:r>
                      <a:r>
                        <a:rPr kumimoji="0" lang="en-US" sz="1000" b="0" i="0" u="none" strike="noStrike" kern="1200" cap="none" spc="0" normalizeH="0" baseline="0" noProof="0">
                          <a:ln>
                            <a:noFill/>
                          </a:ln>
                          <a:solidFill>
                            <a:prstClr val="black"/>
                          </a:solidFill>
                          <a:effectLst/>
                          <a:uLnTx/>
                          <a:uFillTx/>
                          <a:latin typeface="+mn-lt"/>
                          <a:ea typeface="+mn-ea"/>
                          <a:cs typeface="+mn-cs"/>
                        </a:rPr>
                        <a:t>
 Made with 100% natural butter, SCS Spreadable Butter is convenience and versatility in a tub.
With its soft, smooth, creamy texture and irresistible taste and aroma, you can spread it on your toast straight out of the refrigerator or use it to enhance the flavour of your everyday recipes.
Available on Lazada and supermarkets near you. Shop now!
#SCSButter #ButterIsBetter #premiumbutter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79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- 2021-07-20 09:05:39</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 from SCS!
#SCSButter #HariRayaHaji2021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374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17:56:03</a:t>
                      </a:r>
                      <a:r>
                        <a:rPr kumimoji="0" lang="en-US" sz="1000" b="0" i="0" u="none" strike="noStrike" kern="1200" cap="none" spc="0" normalizeH="0" baseline="0" noProof="0">
                          <a:ln>
                            <a:noFill/>
                          </a:ln>
                          <a:solidFill>
                            <a:prstClr val="black"/>
                          </a:solidFill>
                          <a:effectLst/>
                          <a:uLnTx/>
                          <a:uFillTx/>
                          <a:latin typeface="+mn-lt"/>
                          <a:ea typeface="+mn-ea"/>
                          <a:cs typeface="+mn-cs"/>
                        </a:rPr>
                        <a:t>
 Did you watch Chef Siti Mastura bake delicious Cinnamon Raisin Bread with SCS Butter in the LIVE Baking Tutorial? If you missed it, don't worry we have the recipe right 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81762026"/>
                  </a:ext>
                </a:extLst>
              </a:tr>
            </a:tbl>
          </a:graphicData>
        </a:graphic>
      </p:graphicFrame>
      <p:sp>
        <p:nvSpPr>
          <p:cNvPr id="4" name="Text Placeholder 3">
            <a:extLst>
              <a:ext uri="{FF2B5EF4-FFF2-40B4-BE49-F238E27FC236}">
                <a16:creationId xmlns:a16="http://schemas.microsoft.com/office/drawing/2014/main" id="{08EF5B36-12F5-4D9A-BFC6-95DD42CC39A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1616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6138C-D885-47F7-AF5A-BF0BE2CEF4D5}"/>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A6CF1704-5071-4479-AD76-FA64D3678D25}"/>
              </a:ext>
            </a:extLst>
          </p:cNvPr>
          <p:cNvGraphicFramePr>
            <a:graphicFrameLocks noGrp="1"/>
          </p:cNvGraphicFramePr>
          <p:nvPr>
            <p:ph type="tbl" sz="quarter" idx="13"/>
            <p:extLst>
              <p:ext uri="{D42A27DB-BD31-4B8C-83A1-F6EECF244321}">
                <p14:modId xmlns:p14="http://schemas.microsoft.com/office/powerpoint/2010/main" val="380477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3516025"/>
                    </a:ext>
                  </a:extLst>
                </a:gridCol>
                <a:gridCol w="822960">
                  <a:extLst>
                    <a:ext uri="{9D8B030D-6E8A-4147-A177-3AD203B41FA5}">
                      <a16:colId xmlns:a16="http://schemas.microsoft.com/office/drawing/2014/main" val="67836732"/>
                    </a:ext>
                  </a:extLst>
                </a:gridCol>
                <a:gridCol w="822960">
                  <a:extLst>
                    <a:ext uri="{9D8B030D-6E8A-4147-A177-3AD203B41FA5}">
                      <a16:colId xmlns:a16="http://schemas.microsoft.com/office/drawing/2014/main" val="3762296806"/>
                    </a:ext>
                  </a:extLst>
                </a:gridCol>
                <a:gridCol w="822960">
                  <a:extLst>
                    <a:ext uri="{9D8B030D-6E8A-4147-A177-3AD203B41FA5}">
                      <a16:colId xmlns:a16="http://schemas.microsoft.com/office/drawing/2014/main" val="2750473334"/>
                    </a:ext>
                  </a:extLst>
                </a:gridCol>
                <a:gridCol w="822960">
                  <a:extLst>
                    <a:ext uri="{9D8B030D-6E8A-4147-A177-3AD203B41FA5}">
                      <a16:colId xmlns:a16="http://schemas.microsoft.com/office/drawing/2014/main" val="602213609"/>
                    </a:ext>
                  </a:extLst>
                </a:gridCol>
                <a:gridCol w="822960">
                  <a:extLst>
                    <a:ext uri="{9D8B030D-6E8A-4147-A177-3AD203B41FA5}">
                      <a16:colId xmlns:a16="http://schemas.microsoft.com/office/drawing/2014/main" val="4122009285"/>
                    </a:ext>
                  </a:extLst>
                </a:gridCol>
                <a:gridCol w="822960">
                  <a:extLst>
                    <a:ext uri="{9D8B030D-6E8A-4147-A177-3AD203B41FA5}">
                      <a16:colId xmlns:a16="http://schemas.microsoft.com/office/drawing/2014/main" val="2820440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968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16:32:00</a:t>
                      </a:r>
                      <a:r>
                        <a:rPr kumimoji="0" lang="en-US" sz="1000" b="0" i="0" u="none" strike="noStrike" kern="1200" cap="none" spc="0" normalizeH="0" baseline="0" noProof="0">
                          <a:ln>
                            <a:noFill/>
                          </a:ln>
                          <a:solidFill>
                            <a:prstClr val="black"/>
                          </a:solidFill>
                          <a:effectLst/>
                          <a:uLnTx/>
                          <a:uFillTx/>
                          <a:latin typeface="+mn-lt"/>
                          <a:ea typeface="+mn-ea"/>
                          <a:cs typeface="+mn-cs"/>
                        </a:rPr>
                        <a:t>
 We are super excited for Chef Siti Mastura's FREE LIVE Baking Tutorial happening tonight! Are you also excited and eagerly waiting like us? 
Remember to tune in to SCS Dairy MY Facebook page tonight at 8:30pm to watch this informative and exciting session!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1773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16:49:23</a:t>
                      </a:r>
                      <a:r>
                        <a:rPr kumimoji="0" lang="en-US" sz="1000" b="0" i="0" u="none" strike="noStrike" kern="1200" cap="none" spc="0" normalizeH="0" baseline="0" noProof="0">
                          <a:ln>
                            <a:noFill/>
                          </a:ln>
                          <a:solidFill>
                            <a:prstClr val="black"/>
                          </a:solidFill>
                          <a:effectLst/>
                          <a:uLnTx/>
                          <a:uFillTx/>
                          <a:latin typeface="+mn-lt"/>
                          <a:ea typeface="+mn-ea"/>
                          <a:cs typeface="+mn-cs"/>
                        </a:rPr>
                        <a:t>
 Learn to bake delicious and mouthwatering Toffee Almond Bars with SCS Unsalted Butter in this new video by Chef Siti Mastura. Watch the video and bake these little bites of heaven over the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5169229"/>
                  </a:ext>
                </a:extLst>
              </a:tr>
            </a:tbl>
          </a:graphicData>
        </a:graphic>
      </p:graphicFrame>
      <p:sp>
        <p:nvSpPr>
          <p:cNvPr id="4" name="Text Placeholder 3">
            <a:extLst>
              <a:ext uri="{FF2B5EF4-FFF2-40B4-BE49-F238E27FC236}">
                <a16:creationId xmlns:a16="http://schemas.microsoft.com/office/drawing/2014/main" id="{5F64D595-7C1B-4FFA-BD29-0C7B13E8AE2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84121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1290</Words>
  <Application>Microsoft Office PowerPoint</Application>
  <PresentationFormat>On-screen Show (4:3)</PresentationFormat>
  <Paragraphs>551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2021-08-04T09:49:45Z</dcterms:created>
  <dcterms:modified xsi:type="dcterms:W3CDTF">2021-08-04T09:50:34Z</dcterms:modified>
</cp:coreProperties>
</file>