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58795</c:v>
                </c:pt>
                <c:pt idx="1">
                  <c:v>2780</c:v>
                </c:pt>
                <c:pt idx="2">
                  <c:v>2807</c:v>
                </c:pt>
                <c:pt idx="3">
                  <c:v>16044</c:v>
                </c:pt>
                <c:pt idx="4">
                  <c:v>49799</c:v>
                </c:pt>
                <c:pt idx="5">
                  <c:v>55052</c:v>
                </c:pt>
                <c:pt idx="6">
                  <c:v>28332</c:v>
                </c:pt>
                <c:pt idx="7">
                  <c:v>3770</c:v>
                </c:pt>
                <c:pt idx="8">
                  <c:v>2741</c:v>
                </c:pt>
                <c:pt idx="9">
                  <c:v>2917</c:v>
                </c:pt>
                <c:pt idx="10">
                  <c:v>2584</c:v>
                </c:pt>
                <c:pt idx="11">
                  <c:v>3560</c:v>
                </c:pt>
                <c:pt idx="12">
                  <c:v>4340</c:v>
                </c:pt>
                <c:pt idx="13">
                  <c:v>9983</c:v>
                </c:pt>
                <c:pt idx="14">
                  <c:v>7449</c:v>
                </c:pt>
                <c:pt idx="15">
                  <c:v>4003</c:v>
                </c:pt>
                <c:pt idx="16">
                  <c:v>4560</c:v>
                </c:pt>
                <c:pt idx="17">
                  <c:v>4061</c:v>
                </c:pt>
                <c:pt idx="18">
                  <c:v>3989</c:v>
                </c:pt>
                <c:pt idx="19">
                  <c:v>5853</c:v>
                </c:pt>
                <c:pt idx="20">
                  <c:v>4340</c:v>
                </c:pt>
                <c:pt idx="21">
                  <c:v>6460</c:v>
                </c:pt>
                <c:pt idx="22">
                  <c:v>6823</c:v>
                </c:pt>
                <c:pt idx="23">
                  <c:v>3439</c:v>
                </c:pt>
                <c:pt idx="24">
                  <c:v>5913</c:v>
                </c:pt>
                <c:pt idx="25">
                  <c:v>3538</c:v>
                </c:pt>
                <c:pt idx="26">
                  <c:v>2753</c:v>
                </c:pt>
                <c:pt idx="27">
                  <c:v>3334</c:v>
                </c:pt>
                <c:pt idx="28">
                  <c:v>6404</c:v>
                </c:pt>
                <c:pt idx="29">
                  <c:v>4523</c:v>
                </c:pt>
                <c:pt idx="30">
                  <c:v>3259</c:v>
                </c:pt>
              </c:numCache>
            </c:numRef>
          </c:val>
          <c:smooth val="0"/>
          <c:extLst>
            <c:ext xmlns:c16="http://schemas.microsoft.com/office/drawing/2014/chart" uri="{C3380CC4-5D6E-409C-BE32-E72D297353CC}">
              <c16:uniqueId val="{00000000-41D9-4EB1-A057-651B76179AE5}"/>
            </c:ext>
          </c:extLst>
        </c:ser>
        <c:dLbls>
          <c:showLegendKey val="0"/>
          <c:showVal val="0"/>
          <c:showCatName val="0"/>
          <c:showSerName val="0"/>
          <c:showPercent val="0"/>
          <c:showBubbleSize val="0"/>
        </c:dLbls>
        <c:smooth val="0"/>
        <c:axId val="317966480"/>
        <c:axId val="380307520"/>
      </c:lineChart>
      <c:dateAx>
        <c:axId val="31796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307520"/>
        <c:crosses val="autoZero"/>
        <c:auto val="1"/>
        <c:lblOffset val="100"/>
        <c:baseTimeUnit val="days"/>
      </c:dateAx>
      <c:valAx>
        <c:axId val="380307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6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6614</c:v>
                </c:pt>
                <c:pt idx="1">
                  <c:v>319</c:v>
                </c:pt>
                <c:pt idx="2">
                  <c:v>150</c:v>
                </c:pt>
                <c:pt idx="3">
                  <c:v>792</c:v>
                </c:pt>
                <c:pt idx="4">
                  <c:v>1339</c:v>
                </c:pt>
                <c:pt idx="5">
                  <c:v>1019</c:v>
                </c:pt>
                <c:pt idx="6">
                  <c:v>572</c:v>
                </c:pt>
                <c:pt idx="7">
                  <c:v>126</c:v>
                </c:pt>
                <c:pt idx="8">
                  <c:v>84</c:v>
                </c:pt>
                <c:pt idx="9">
                  <c:v>91</c:v>
                </c:pt>
                <c:pt idx="10">
                  <c:v>73</c:v>
                </c:pt>
                <c:pt idx="11">
                  <c:v>117</c:v>
                </c:pt>
                <c:pt idx="12">
                  <c:v>218</c:v>
                </c:pt>
                <c:pt idx="13">
                  <c:v>470</c:v>
                </c:pt>
                <c:pt idx="14">
                  <c:v>360</c:v>
                </c:pt>
                <c:pt idx="15">
                  <c:v>133</c:v>
                </c:pt>
                <c:pt idx="16">
                  <c:v>186</c:v>
                </c:pt>
                <c:pt idx="17">
                  <c:v>155</c:v>
                </c:pt>
                <c:pt idx="18">
                  <c:v>145</c:v>
                </c:pt>
                <c:pt idx="19">
                  <c:v>211</c:v>
                </c:pt>
                <c:pt idx="20">
                  <c:v>176</c:v>
                </c:pt>
                <c:pt idx="21">
                  <c:v>444</c:v>
                </c:pt>
                <c:pt idx="22">
                  <c:v>546</c:v>
                </c:pt>
                <c:pt idx="23">
                  <c:v>224</c:v>
                </c:pt>
                <c:pt idx="24">
                  <c:v>766</c:v>
                </c:pt>
                <c:pt idx="25">
                  <c:v>378</c:v>
                </c:pt>
                <c:pt idx="26">
                  <c:v>154</c:v>
                </c:pt>
                <c:pt idx="27">
                  <c:v>322</c:v>
                </c:pt>
                <c:pt idx="28">
                  <c:v>700</c:v>
                </c:pt>
                <c:pt idx="29">
                  <c:v>307</c:v>
                </c:pt>
                <c:pt idx="30">
                  <c:v>244</c:v>
                </c:pt>
              </c:numCache>
            </c:numRef>
          </c:val>
          <c:smooth val="0"/>
          <c:extLst>
            <c:ext xmlns:c16="http://schemas.microsoft.com/office/drawing/2014/chart" uri="{C3380CC4-5D6E-409C-BE32-E72D297353CC}">
              <c16:uniqueId val="{00000000-6271-4166-95B8-27C1A8A41287}"/>
            </c:ext>
          </c:extLst>
        </c:ser>
        <c:dLbls>
          <c:showLegendKey val="0"/>
          <c:showVal val="0"/>
          <c:showCatName val="0"/>
          <c:showSerName val="0"/>
          <c:showPercent val="0"/>
          <c:showBubbleSize val="0"/>
        </c:dLbls>
        <c:smooth val="0"/>
        <c:axId val="377558856"/>
        <c:axId val="377558528"/>
      </c:lineChart>
      <c:dateAx>
        <c:axId val="377558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58528"/>
        <c:crosses val="autoZero"/>
        <c:auto val="1"/>
        <c:lblOffset val="100"/>
        <c:baseTimeUnit val="days"/>
      </c:dateAx>
      <c:valAx>
        <c:axId val="37755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5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5528</c:v>
                </c:pt>
                <c:pt idx="1">
                  <c:v>68</c:v>
                </c:pt>
                <c:pt idx="2">
                  <c:v>0</c:v>
                </c:pt>
                <c:pt idx="3">
                  <c:v>171</c:v>
                </c:pt>
                <c:pt idx="4">
                  <c:v>283</c:v>
                </c:pt>
                <c:pt idx="5">
                  <c:v>0</c:v>
                </c:pt>
                <c:pt idx="6">
                  <c:v>363</c:v>
                </c:pt>
                <c:pt idx="7">
                  <c:v>0</c:v>
                </c:pt>
                <c:pt idx="8">
                  <c:v>72</c:v>
                </c:pt>
                <c:pt idx="9">
                  <c:v>0</c:v>
                </c:pt>
                <c:pt idx="10">
                  <c:v>0</c:v>
                </c:pt>
                <c:pt idx="11">
                  <c:v>450</c:v>
                </c:pt>
                <c:pt idx="12">
                  <c:v>0</c:v>
                </c:pt>
                <c:pt idx="13">
                  <c:v>520</c:v>
                </c:pt>
                <c:pt idx="14">
                  <c:v>358</c:v>
                </c:pt>
                <c:pt idx="15">
                  <c:v>0</c:v>
                </c:pt>
                <c:pt idx="16">
                  <c:v>182</c:v>
                </c:pt>
                <c:pt idx="17">
                  <c:v>431</c:v>
                </c:pt>
                <c:pt idx="18">
                  <c:v>66</c:v>
                </c:pt>
                <c:pt idx="19">
                  <c:v>90</c:v>
                </c:pt>
                <c:pt idx="20">
                  <c:v>202</c:v>
                </c:pt>
                <c:pt idx="21">
                  <c:v>0</c:v>
                </c:pt>
                <c:pt idx="22">
                  <c:v>427</c:v>
                </c:pt>
                <c:pt idx="23">
                  <c:v>0</c:v>
                </c:pt>
                <c:pt idx="24">
                  <c:v>265</c:v>
                </c:pt>
                <c:pt idx="25">
                  <c:v>0</c:v>
                </c:pt>
                <c:pt idx="26">
                  <c:v>394</c:v>
                </c:pt>
                <c:pt idx="27">
                  <c:v>0</c:v>
                </c:pt>
                <c:pt idx="28">
                  <c:v>0</c:v>
                </c:pt>
                <c:pt idx="29">
                  <c:v>434</c:v>
                </c:pt>
                <c:pt idx="30">
                  <c:v>0</c:v>
                </c:pt>
              </c:numCache>
            </c:numRef>
          </c:val>
          <c:smooth val="0"/>
          <c:extLst>
            <c:ext xmlns:c16="http://schemas.microsoft.com/office/drawing/2014/chart" uri="{C3380CC4-5D6E-409C-BE32-E72D297353CC}">
              <c16:uniqueId val="{00000000-3DB1-40EE-849A-2E3CF6ADD209}"/>
            </c:ext>
          </c:extLst>
        </c:ser>
        <c:dLbls>
          <c:showLegendKey val="0"/>
          <c:showVal val="0"/>
          <c:showCatName val="0"/>
          <c:showSerName val="0"/>
          <c:showPercent val="0"/>
          <c:showBubbleSize val="0"/>
        </c:dLbls>
        <c:smooth val="0"/>
        <c:axId val="58559736"/>
        <c:axId val="58559080"/>
      </c:lineChart>
      <c:dateAx>
        <c:axId val="58559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559080"/>
        <c:crosses val="autoZero"/>
        <c:auto val="1"/>
        <c:lblOffset val="100"/>
        <c:baseTimeUnit val="days"/>
      </c:dateAx>
      <c:valAx>
        <c:axId val="5855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55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11453</c:v>
                </c:pt>
              </c:numCache>
            </c:numRef>
          </c:val>
          <c:extLst>
            <c:ext xmlns:c16="http://schemas.microsoft.com/office/drawing/2014/chart" uri="{C3380CC4-5D6E-409C-BE32-E72D297353CC}">
              <c16:uniqueId val="{00000000-4DD2-4F81-A842-C254E8E01CD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152</c:v>
                </c:pt>
              </c:numCache>
            </c:numRef>
          </c:val>
          <c:extLst>
            <c:ext xmlns:c16="http://schemas.microsoft.com/office/drawing/2014/chart" uri="{C3380CC4-5D6E-409C-BE32-E72D297353CC}">
              <c16:uniqueId val="{00000001-4DD2-4F81-A842-C254E8E01CD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5</c:v>
                </c:pt>
              </c:numCache>
            </c:numRef>
          </c:val>
          <c:extLst>
            <c:ext xmlns:c16="http://schemas.microsoft.com/office/drawing/2014/chart" uri="{C3380CC4-5D6E-409C-BE32-E72D297353CC}">
              <c16:uniqueId val="{00000002-4DD2-4F81-A842-C254E8E01CD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16</c:v>
                </c:pt>
              </c:numCache>
            </c:numRef>
          </c:val>
          <c:extLst>
            <c:ext xmlns:c16="http://schemas.microsoft.com/office/drawing/2014/chart" uri="{C3380CC4-5D6E-409C-BE32-E72D297353CC}">
              <c16:uniqueId val="{00000003-4DD2-4F81-A842-C254E8E01CD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12</c:v>
                </c:pt>
              </c:numCache>
            </c:numRef>
          </c:val>
          <c:extLst>
            <c:ext xmlns:c16="http://schemas.microsoft.com/office/drawing/2014/chart" uri="{C3380CC4-5D6E-409C-BE32-E72D297353CC}">
              <c16:uniqueId val="{00000004-4DD2-4F81-A842-C254E8E01CD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4DD2-4F81-A842-C254E8E01CD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1588</c:v>
                </c:pt>
              </c:numCache>
            </c:numRef>
          </c:val>
          <c:extLst>
            <c:ext xmlns:c16="http://schemas.microsoft.com/office/drawing/2014/chart" uri="{C3380CC4-5D6E-409C-BE32-E72D297353CC}">
              <c16:uniqueId val="{00000006-4DD2-4F81-A842-C254E8E01CD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1477</c:v>
                </c:pt>
              </c:numCache>
            </c:numRef>
          </c:val>
          <c:extLst>
            <c:ext xmlns:c16="http://schemas.microsoft.com/office/drawing/2014/chart" uri="{C3380CC4-5D6E-409C-BE32-E72D297353CC}">
              <c16:uniqueId val="{00000007-4DD2-4F81-A842-C254E8E01CD3}"/>
            </c:ext>
          </c:extLst>
        </c:ser>
        <c:dLbls>
          <c:showLegendKey val="0"/>
          <c:showVal val="0"/>
          <c:showCatName val="0"/>
          <c:showSerName val="0"/>
          <c:showPercent val="0"/>
          <c:showBubbleSize val="0"/>
        </c:dLbls>
        <c:gapWidth val="150"/>
        <c:overlap val="100"/>
        <c:axId val="383718384"/>
        <c:axId val="383718712"/>
      </c:barChart>
      <c:catAx>
        <c:axId val="38371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18712"/>
        <c:crosses val="autoZero"/>
        <c:auto val="1"/>
        <c:lblAlgn val="ctr"/>
        <c:lblOffset val="100"/>
        <c:noMultiLvlLbl val="0"/>
      </c:catAx>
      <c:valAx>
        <c:axId val="383718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1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0.28843723850547298</c:v>
                </c:pt>
                <c:pt idx="1">
                  <c:v>0.14124214463420301</c:v>
                </c:pt>
                <c:pt idx="2">
                  <c:v>0.22632439080550101</c:v>
                </c:pt>
                <c:pt idx="3">
                  <c:v>1.33361038883242</c:v>
                </c:pt>
                <c:pt idx="4">
                  <c:v>0.12540505326766399</c:v>
                </c:pt>
                <c:pt idx="5">
                  <c:v>0.10501901012563</c:v>
                </c:pt>
                <c:pt idx="6">
                  <c:v>0.16473570215784999</c:v>
                </c:pt>
              </c:numCache>
            </c:numRef>
          </c:val>
          <c:extLst>
            <c:ext xmlns:c16="http://schemas.microsoft.com/office/drawing/2014/chart" uri="{C3380CC4-5D6E-409C-BE32-E72D297353CC}">
              <c16:uniqueId val="{00000000-6E37-4F9C-A912-34E53B6ACE5B}"/>
            </c:ext>
          </c:extLst>
        </c:ser>
        <c:dLbls>
          <c:showLegendKey val="0"/>
          <c:showVal val="0"/>
          <c:showCatName val="0"/>
          <c:showSerName val="0"/>
          <c:showPercent val="0"/>
          <c:showBubbleSize val="0"/>
        </c:dLbls>
        <c:gapWidth val="219"/>
        <c:overlap val="-27"/>
        <c:axId val="320160840"/>
        <c:axId val="320161168"/>
      </c:barChart>
      <c:catAx>
        <c:axId val="320160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161168"/>
        <c:crosses val="autoZero"/>
        <c:auto val="1"/>
        <c:lblAlgn val="ctr"/>
        <c:lblOffset val="100"/>
        <c:noMultiLvlLbl val="0"/>
      </c:catAx>
      <c:valAx>
        <c:axId val="320161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16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53</c:v>
                </c:pt>
                <c:pt idx="1">
                  <c:v>1799</c:v>
                </c:pt>
                <c:pt idx="2">
                  <c:v>6485</c:v>
                </c:pt>
                <c:pt idx="3">
                  <c:v>4920</c:v>
                </c:pt>
                <c:pt idx="4">
                  <c:v>1573</c:v>
                </c:pt>
                <c:pt idx="5">
                  <c:v>417</c:v>
                </c:pt>
                <c:pt idx="6">
                  <c:v>197</c:v>
                </c:pt>
              </c:numCache>
            </c:numRef>
          </c:val>
          <c:extLst>
            <c:ext xmlns:c16="http://schemas.microsoft.com/office/drawing/2014/chart" uri="{C3380CC4-5D6E-409C-BE32-E72D297353CC}">
              <c16:uniqueId val="{00000000-4369-4408-88DA-ECB8643CD8C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175</c:v>
                </c:pt>
                <c:pt idx="1">
                  <c:v>10255</c:v>
                </c:pt>
                <c:pt idx="2">
                  <c:v>55412</c:v>
                </c:pt>
                <c:pt idx="3">
                  <c:v>66041</c:v>
                </c:pt>
                <c:pt idx="4">
                  <c:v>22805</c:v>
                </c:pt>
                <c:pt idx="5">
                  <c:v>6058</c:v>
                </c:pt>
                <c:pt idx="6">
                  <c:v>1521</c:v>
                </c:pt>
              </c:numCache>
            </c:numRef>
          </c:val>
          <c:extLst>
            <c:ext xmlns:c16="http://schemas.microsoft.com/office/drawing/2014/chart" uri="{C3380CC4-5D6E-409C-BE32-E72D297353CC}">
              <c16:uniqueId val="{00000001-4369-4408-88DA-ECB8643CD8C9}"/>
            </c:ext>
          </c:extLst>
        </c:ser>
        <c:dLbls>
          <c:showLegendKey val="0"/>
          <c:showVal val="0"/>
          <c:showCatName val="0"/>
          <c:showSerName val="0"/>
          <c:showPercent val="0"/>
          <c:showBubbleSize val="0"/>
        </c:dLbls>
        <c:gapWidth val="219"/>
        <c:overlap val="-27"/>
        <c:axId val="442309280"/>
        <c:axId val="442309608"/>
      </c:barChart>
      <c:catAx>
        <c:axId val="44230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09608"/>
        <c:crosses val="autoZero"/>
        <c:auto val="1"/>
        <c:lblAlgn val="ctr"/>
        <c:lblOffset val="100"/>
        <c:noMultiLvlLbl val="0"/>
      </c:catAx>
      <c:valAx>
        <c:axId val="44230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0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3.18565555099355</c:v>
                </c:pt>
                <c:pt idx="1">
                  <c:v>4.29808634734965E-2</c:v>
                </c:pt>
                <c:pt idx="2">
                  <c:v>0</c:v>
                </c:pt>
                <c:pt idx="3">
                  <c:v>0.10009390832972501</c:v>
                </c:pt>
                <c:pt idx="4">
                  <c:v>0.37897530475462199</c:v>
                </c:pt>
                <c:pt idx="5">
                  <c:v>0</c:v>
                </c:pt>
                <c:pt idx="6">
                  <c:v>0.21189655850761899</c:v>
                </c:pt>
                <c:pt idx="7">
                  <c:v>0</c:v>
                </c:pt>
                <c:pt idx="8">
                  <c:v>4.3269852151972703E-2</c:v>
                </c:pt>
                <c:pt idx="9">
                  <c:v>0</c:v>
                </c:pt>
                <c:pt idx="10">
                  <c:v>0</c:v>
                </c:pt>
                <c:pt idx="11">
                  <c:v>0.26685243341329501</c:v>
                </c:pt>
                <c:pt idx="12">
                  <c:v>0</c:v>
                </c:pt>
                <c:pt idx="13">
                  <c:v>0.310060102229961</c:v>
                </c:pt>
                <c:pt idx="14">
                  <c:v>0.41000410004100002</c:v>
                </c:pt>
                <c:pt idx="15">
                  <c:v>0</c:v>
                </c:pt>
                <c:pt idx="16">
                  <c:v>0.105006036443271</c:v>
                </c:pt>
                <c:pt idx="17">
                  <c:v>0.245369148619588</c:v>
                </c:pt>
                <c:pt idx="18">
                  <c:v>3.9861439390962101E-2</c:v>
                </c:pt>
                <c:pt idx="19">
                  <c:v>5.2768967356218603E-2</c:v>
                </c:pt>
                <c:pt idx="20">
                  <c:v>0.15716915892047201</c:v>
                </c:pt>
                <c:pt idx="21">
                  <c:v>0</c:v>
                </c:pt>
                <c:pt idx="22">
                  <c:v>0.65608548754616203</c:v>
                </c:pt>
                <c:pt idx="23">
                  <c:v>0</c:v>
                </c:pt>
                <c:pt idx="24">
                  <c:v>0.14868678707491001</c:v>
                </c:pt>
                <c:pt idx="25">
                  <c:v>0</c:v>
                </c:pt>
                <c:pt idx="26">
                  <c:v>0.2294414307272</c:v>
                </c:pt>
                <c:pt idx="27">
                  <c:v>0</c:v>
                </c:pt>
                <c:pt idx="28">
                  <c:v>0</c:v>
                </c:pt>
                <c:pt idx="29">
                  <c:v>0.25351812486328501</c:v>
                </c:pt>
                <c:pt idx="30">
                  <c:v>0</c:v>
                </c:pt>
              </c:numCache>
            </c:numRef>
          </c:val>
          <c:smooth val="0"/>
          <c:extLst>
            <c:ext xmlns:c16="http://schemas.microsoft.com/office/drawing/2014/chart" uri="{C3380CC4-5D6E-409C-BE32-E72D297353CC}">
              <c16:uniqueId val="{00000000-DF0D-4903-B33D-51D4014B2EFC}"/>
            </c:ext>
          </c:extLst>
        </c:ser>
        <c:dLbls>
          <c:showLegendKey val="0"/>
          <c:showVal val="0"/>
          <c:showCatName val="0"/>
          <c:showSerName val="0"/>
          <c:showPercent val="0"/>
          <c:showBubbleSize val="0"/>
        </c:dLbls>
        <c:smooth val="0"/>
        <c:axId val="442310592"/>
        <c:axId val="442307640"/>
      </c:lineChart>
      <c:dateAx>
        <c:axId val="442310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07640"/>
        <c:crosses val="autoZero"/>
        <c:auto val="1"/>
        <c:lblOffset val="100"/>
        <c:baseTimeUnit val="days"/>
      </c:dateAx>
      <c:valAx>
        <c:axId val="44230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1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177804</c:v>
                </c:pt>
                <c:pt idx="1">
                  <c:v>177836</c:v>
                </c:pt>
                <c:pt idx="2">
                  <c:v>177836</c:v>
                </c:pt>
                <c:pt idx="3">
                  <c:v>177830</c:v>
                </c:pt>
                <c:pt idx="4">
                  <c:v>177867</c:v>
                </c:pt>
                <c:pt idx="5">
                  <c:v>177909</c:v>
                </c:pt>
                <c:pt idx="6">
                  <c:v>177926</c:v>
                </c:pt>
                <c:pt idx="7">
                  <c:v>177946</c:v>
                </c:pt>
                <c:pt idx="8">
                  <c:v>177961</c:v>
                </c:pt>
                <c:pt idx="9">
                  <c:v>177972</c:v>
                </c:pt>
                <c:pt idx="10">
                  <c:v>177992</c:v>
                </c:pt>
                <c:pt idx="11">
                  <c:v>178010</c:v>
                </c:pt>
                <c:pt idx="12">
                  <c:v>178020</c:v>
                </c:pt>
                <c:pt idx="13">
                  <c:v>178041</c:v>
                </c:pt>
                <c:pt idx="14">
                  <c:v>178054</c:v>
                </c:pt>
                <c:pt idx="15">
                  <c:v>178080</c:v>
                </c:pt>
                <c:pt idx="16">
                  <c:v>178091</c:v>
                </c:pt>
                <c:pt idx="17">
                  <c:v>178108</c:v>
                </c:pt>
                <c:pt idx="18">
                  <c:v>178126</c:v>
                </c:pt>
                <c:pt idx="19">
                  <c:v>178144</c:v>
                </c:pt>
                <c:pt idx="20">
                  <c:v>178161</c:v>
                </c:pt>
                <c:pt idx="21">
                  <c:v>178163</c:v>
                </c:pt>
                <c:pt idx="22">
                  <c:v>178194</c:v>
                </c:pt>
                <c:pt idx="23">
                  <c:v>178212</c:v>
                </c:pt>
                <c:pt idx="24">
                  <c:v>178243</c:v>
                </c:pt>
                <c:pt idx="25">
                  <c:v>178254</c:v>
                </c:pt>
                <c:pt idx="26">
                  <c:v>178265</c:v>
                </c:pt>
                <c:pt idx="27">
                  <c:v>178275</c:v>
                </c:pt>
                <c:pt idx="28">
                  <c:v>178283</c:v>
                </c:pt>
                <c:pt idx="29">
                  <c:v>178299</c:v>
                </c:pt>
                <c:pt idx="30">
                  <c:v>178323</c:v>
                </c:pt>
              </c:numCache>
            </c:numRef>
          </c:val>
          <c:smooth val="0"/>
          <c:extLst>
            <c:ext xmlns:c16="http://schemas.microsoft.com/office/drawing/2014/chart" uri="{C3380CC4-5D6E-409C-BE32-E72D297353CC}">
              <c16:uniqueId val="{00000000-DB48-4576-B295-EA5B9C74F3D9}"/>
            </c:ext>
          </c:extLst>
        </c:ser>
        <c:dLbls>
          <c:showLegendKey val="0"/>
          <c:showVal val="0"/>
          <c:showCatName val="0"/>
          <c:showSerName val="0"/>
          <c:showPercent val="0"/>
          <c:showBubbleSize val="0"/>
        </c:dLbls>
        <c:smooth val="0"/>
        <c:axId val="392294080"/>
        <c:axId val="392294408"/>
      </c:lineChart>
      <c:dateAx>
        <c:axId val="392294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94408"/>
        <c:crosses val="autoZero"/>
        <c:auto val="1"/>
        <c:lblOffset val="100"/>
        <c:baseTimeUnit val="days"/>
      </c:dateAx>
      <c:valAx>
        <c:axId val="392294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9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373</c:v>
                </c:pt>
                <c:pt idx="1">
                  <c:v>198</c:v>
                </c:pt>
                <c:pt idx="2">
                  <c:v>66</c:v>
                </c:pt>
                <c:pt idx="3">
                  <c:v>221</c:v>
                </c:pt>
                <c:pt idx="4">
                  <c:v>228</c:v>
                </c:pt>
                <c:pt idx="5">
                  <c:v>129</c:v>
                </c:pt>
                <c:pt idx="6">
                  <c:v>73</c:v>
                </c:pt>
                <c:pt idx="7">
                  <c:v>65</c:v>
                </c:pt>
                <c:pt idx="8">
                  <c:v>51</c:v>
                </c:pt>
                <c:pt idx="9">
                  <c:v>44</c:v>
                </c:pt>
                <c:pt idx="10">
                  <c:v>45</c:v>
                </c:pt>
                <c:pt idx="11">
                  <c:v>56</c:v>
                </c:pt>
                <c:pt idx="12">
                  <c:v>64</c:v>
                </c:pt>
                <c:pt idx="13">
                  <c:v>153</c:v>
                </c:pt>
                <c:pt idx="14">
                  <c:v>126</c:v>
                </c:pt>
                <c:pt idx="15">
                  <c:v>54</c:v>
                </c:pt>
                <c:pt idx="16">
                  <c:v>69</c:v>
                </c:pt>
                <c:pt idx="17">
                  <c:v>65</c:v>
                </c:pt>
                <c:pt idx="18">
                  <c:v>49</c:v>
                </c:pt>
                <c:pt idx="19">
                  <c:v>51</c:v>
                </c:pt>
                <c:pt idx="20">
                  <c:v>53</c:v>
                </c:pt>
                <c:pt idx="21">
                  <c:v>150</c:v>
                </c:pt>
                <c:pt idx="22">
                  <c:v>124</c:v>
                </c:pt>
                <c:pt idx="23">
                  <c:v>267</c:v>
                </c:pt>
                <c:pt idx="24">
                  <c:v>189</c:v>
                </c:pt>
                <c:pt idx="25">
                  <c:v>75</c:v>
                </c:pt>
                <c:pt idx="26">
                  <c:v>60</c:v>
                </c:pt>
                <c:pt idx="27">
                  <c:v>52</c:v>
                </c:pt>
                <c:pt idx="28">
                  <c:v>50</c:v>
                </c:pt>
                <c:pt idx="29">
                  <c:v>73</c:v>
                </c:pt>
                <c:pt idx="30">
                  <c:v>46</c:v>
                </c:pt>
              </c:numCache>
            </c:numRef>
          </c:val>
          <c:smooth val="0"/>
          <c:extLst>
            <c:ext xmlns:c16="http://schemas.microsoft.com/office/drawing/2014/chart" uri="{C3380CC4-5D6E-409C-BE32-E72D297353CC}">
              <c16:uniqueId val="{00000000-C92A-4159-9CB1-24C531D7D999}"/>
            </c:ext>
          </c:extLst>
        </c:ser>
        <c:dLbls>
          <c:showLegendKey val="0"/>
          <c:showVal val="0"/>
          <c:showCatName val="0"/>
          <c:showSerName val="0"/>
          <c:showPercent val="0"/>
          <c:showBubbleSize val="0"/>
        </c:dLbls>
        <c:smooth val="0"/>
        <c:axId val="58560064"/>
        <c:axId val="388929008"/>
      </c:lineChart>
      <c:dateAx>
        <c:axId val="58560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29008"/>
        <c:crosses val="autoZero"/>
        <c:auto val="1"/>
        <c:lblOffset val="100"/>
        <c:baseTimeUnit val="days"/>
      </c:dateAx>
      <c:valAx>
        <c:axId val="38892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56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2021-07</c:v>
                </c:pt>
              </c:strCache>
            </c:strRef>
          </c:cat>
          <c:val>
            <c:numRef>
              <c:f>Sheet1!$B$2</c:f>
              <c:numCache>
                <c:formatCode>General</c:formatCode>
                <c:ptCount val="1"/>
                <c:pt idx="0">
                  <c:v>25302</c:v>
                </c:pt>
              </c:numCache>
            </c:numRef>
          </c:val>
          <c:extLst>
            <c:ext xmlns:c16="http://schemas.microsoft.com/office/drawing/2014/chart" uri="{C3380CC4-5D6E-409C-BE32-E72D297353CC}">
              <c16:uniqueId val="{00000000-6340-44B2-8C34-82CFCB9686AC}"/>
            </c:ext>
          </c:extLst>
        </c:ser>
        <c:dLbls>
          <c:showLegendKey val="0"/>
          <c:showVal val="0"/>
          <c:showCatName val="0"/>
          <c:showSerName val="0"/>
          <c:showPercent val="0"/>
          <c:showBubbleSize val="0"/>
        </c:dLbls>
        <c:gapWidth val="219"/>
        <c:overlap val="-27"/>
        <c:axId val="448646928"/>
        <c:axId val="448640368"/>
      </c:barChart>
      <c:catAx>
        <c:axId val="44864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40368"/>
        <c:crosses val="autoZero"/>
        <c:auto val="1"/>
        <c:lblAlgn val="ctr"/>
        <c:lblOffset val="100"/>
        <c:noMultiLvlLbl val="0"/>
      </c:catAx>
      <c:valAx>
        <c:axId val="44864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4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EE404-8AE7-4D2F-AE34-96141FB074C5}"/>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776A8EB1-1EA8-48CC-A20A-DFB6D85078BA}"/>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355809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A0DE9-0BE6-4C3C-B17E-F10C2AF07F48}"/>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E5485B66-8012-4FF2-80C8-633F6B56A2DC}"/>
              </a:ext>
            </a:extLst>
          </p:cNvPr>
          <p:cNvGraphicFramePr>
            <a:graphicFrameLocks noGrp="1"/>
          </p:cNvGraphicFramePr>
          <p:nvPr>
            <p:ph type="tbl" sz="quarter" idx="13"/>
            <p:extLst>
              <p:ext uri="{D42A27DB-BD31-4B8C-83A1-F6EECF244321}">
                <p14:modId xmlns:p14="http://schemas.microsoft.com/office/powerpoint/2010/main" val="1788417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98925536"/>
                    </a:ext>
                  </a:extLst>
                </a:gridCol>
                <a:gridCol w="740664">
                  <a:extLst>
                    <a:ext uri="{9D8B030D-6E8A-4147-A177-3AD203B41FA5}">
                      <a16:colId xmlns:a16="http://schemas.microsoft.com/office/drawing/2014/main" val="4099459248"/>
                    </a:ext>
                  </a:extLst>
                </a:gridCol>
                <a:gridCol w="740664">
                  <a:extLst>
                    <a:ext uri="{9D8B030D-6E8A-4147-A177-3AD203B41FA5}">
                      <a16:colId xmlns:a16="http://schemas.microsoft.com/office/drawing/2014/main" val="3354017568"/>
                    </a:ext>
                  </a:extLst>
                </a:gridCol>
                <a:gridCol w="740664">
                  <a:extLst>
                    <a:ext uri="{9D8B030D-6E8A-4147-A177-3AD203B41FA5}">
                      <a16:colId xmlns:a16="http://schemas.microsoft.com/office/drawing/2014/main" val="2433033780"/>
                    </a:ext>
                  </a:extLst>
                </a:gridCol>
                <a:gridCol w="740664">
                  <a:extLst>
                    <a:ext uri="{9D8B030D-6E8A-4147-A177-3AD203B41FA5}">
                      <a16:colId xmlns:a16="http://schemas.microsoft.com/office/drawing/2014/main" val="832978704"/>
                    </a:ext>
                  </a:extLst>
                </a:gridCol>
                <a:gridCol w="740664">
                  <a:extLst>
                    <a:ext uri="{9D8B030D-6E8A-4147-A177-3AD203B41FA5}">
                      <a16:colId xmlns:a16="http://schemas.microsoft.com/office/drawing/2014/main" val="656454786"/>
                    </a:ext>
                  </a:extLst>
                </a:gridCol>
                <a:gridCol w="740664">
                  <a:extLst>
                    <a:ext uri="{9D8B030D-6E8A-4147-A177-3AD203B41FA5}">
                      <a16:colId xmlns:a16="http://schemas.microsoft.com/office/drawing/2014/main" val="4048839247"/>
                    </a:ext>
                  </a:extLst>
                </a:gridCol>
                <a:gridCol w="740664">
                  <a:extLst>
                    <a:ext uri="{9D8B030D-6E8A-4147-A177-3AD203B41FA5}">
                      <a16:colId xmlns:a16="http://schemas.microsoft.com/office/drawing/2014/main" val="1233290011"/>
                    </a:ext>
                  </a:extLst>
                </a:gridCol>
                <a:gridCol w="740664">
                  <a:extLst>
                    <a:ext uri="{9D8B030D-6E8A-4147-A177-3AD203B41FA5}">
                      <a16:colId xmlns:a16="http://schemas.microsoft.com/office/drawing/2014/main" val="3011439076"/>
                    </a:ext>
                  </a:extLst>
                </a:gridCol>
                <a:gridCol w="740664">
                  <a:extLst>
                    <a:ext uri="{9D8B030D-6E8A-4147-A177-3AD203B41FA5}">
                      <a16:colId xmlns:a16="http://schemas.microsoft.com/office/drawing/2014/main" val="8021193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36080125"/>
                  </a:ext>
                </a:extLst>
              </a:tr>
              <a:tr h="370840">
                <a:tc>
                  <a:txBody>
                    <a:bodyPr/>
                    <a:lstStyle/>
                    <a:p>
                      <a:r>
                        <a:rPr lang="en-US" sz="1000"/>
                        <a:t>Buttercup Malaysia</a:t>
                      </a:r>
                    </a:p>
                  </a:txBody>
                  <a:tcPr/>
                </a:tc>
                <a:tc>
                  <a:txBody>
                    <a:bodyPr/>
                    <a:lstStyle/>
                    <a:p>
                      <a:r>
                        <a:rPr lang="en-US" sz="1000"/>
                        <a:t>178323</a:t>
                      </a:r>
                    </a:p>
                  </a:txBody>
                  <a:tcPr/>
                </a:tc>
                <a:tc>
                  <a:txBody>
                    <a:bodyPr/>
                    <a:lstStyle/>
                    <a:p>
                      <a:r>
                        <a:rPr lang="en-US" sz="1000"/>
                        <a:t>532</a:t>
                      </a:r>
                    </a:p>
                  </a:txBody>
                  <a:tcPr/>
                </a:tc>
                <a:tc>
                  <a:txBody>
                    <a:bodyPr/>
                    <a:lstStyle/>
                    <a:p>
                      <a:r>
                        <a:rPr lang="en-US" sz="1000"/>
                        <a:t>27</a:t>
                      </a:r>
                    </a:p>
                  </a:txBody>
                  <a:tcPr/>
                </a:tc>
                <a:tc>
                  <a:txBody>
                    <a:bodyPr/>
                    <a:lstStyle/>
                    <a:p>
                      <a:r>
                        <a:rPr lang="en-US" sz="1000"/>
                        <a:t>11639</a:t>
                      </a:r>
                    </a:p>
                  </a:txBody>
                  <a:tcPr/>
                </a:tc>
                <a:tc>
                  <a:txBody>
                    <a:bodyPr/>
                    <a:lstStyle/>
                    <a:p>
                      <a:r>
                        <a:rPr lang="en-US" sz="1000"/>
                        <a:t>1588</a:t>
                      </a:r>
                    </a:p>
                  </a:txBody>
                  <a:tcPr/>
                </a:tc>
                <a:tc>
                  <a:txBody>
                    <a:bodyPr/>
                    <a:lstStyle/>
                    <a:p>
                      <a:r>
                        <a:rPr lang="en-US" sz="1000"/>
                        <a:t>1477</a:t>
                      </a:r>
                    </a:p>
                  </a:txBody>
                  <a:tcPr/>
                </a:tc>
                <a:tc>
                  <a:txBody>
                    <a:bodyPr/>
                    <a:lstStyle/>
                    <a:p>
                      <a:r>
                        <a:rPr lang="en-US" sz="1000"/>
                        <a:t>0</a:t>
                      </a:r>
                    </a:p>
                  </a:txBody>
                  <a:tcPr/>
                </a:tc>
                <a:tc>
                  <a:txBody>
                    <a:bodyPr/>
                    <a:lstStyle/>
                    <a:p>
                      <a:r>
                        <a:rPr lang="en-US" sz="1000"/>
                        <a:t>0.3059 %</a:t>
                      </a:r>
                    </a:p>
                  </a:txBody>
                  <a:tcPr/>
                </a:tc>
                <a:tc>
                  <a:txBody>
                    <a:bodyPr/>
                    <a:lstStyle/>
                    <a:p>
                      <a:r>
                        <a:rPr lang="en-US" sz="1000"/>
                        <a:t>0.0 %</a:t>
                      </a:r>
                    </a:p>
                  </a:txBody>
                  <a:tcPr/>
                </a:tc>
                <a:extLst>
                  <a:ext uri="{0D108BD9-81ED-4DB2-BD59-A6C34878D82A}">
                    <a16:rowId xmlns:a16="http://schemas.microsoft.com/office/drawing/2014/main" val="4285891976"/>
                  </a:ext>
                </a:extLst>
              </a:tr>
            </a:tbl>
          </a:graphicData>
        </a:graphic>
      </p:graphicFrame>
      <p:sp>
        <p:nvSpPr>
          <p:cNvPr id="4" name="Text Placeholder 3">
            <a:extLst>
              <a:ext uri="{FF2B5EF4-FFF2-40B4-BE49-F238E27FC236}">
                <a16:creationId xmlns:a16="http://schemas.microsoft.com/office/drawing/2014/main" id="{965B9F2A-E6D7-4893-A43B-997BB6702A8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402757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C877D-125B-41E9-B8D9-13A2C24D6F71}"/>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17DF371E-693D-4FE7-B287-2A702887E52E}"/>
              </a:ext>
            </a:extLst>
          </p:cNvPr>
          <p:cNvGraphicFramePr>
            <a:graphicFrameLocks noGrp="1"/>
          </p:cNvGraphicFramePr>
          <p:nvPr>
            <p:ph type="chart" sz="quarter" idx="13"/>
            <p:extLst>
              <p:ext uri="{D42A27DB-BD31-4B8C-83A1-F6EECF244321}">
                <p14:modId xmlns:p14="http://schemas.microsoft.com/office/powerpoint/2010/main" val="845014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DCDCA4-3CD5-4677-8C8A-A8C607792230}"/>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E43A1368-1AB6-42BD-B479-2288A7CA16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0997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4962-F7A6-483F-B8B2-6CE0A425D0F2}"/>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9AD97623-CB8F-4D0A-A77F-05115C4E9B43}"/>
              </a:ext>
            </a:extLst>
          </p:cNvPr>
          <p:cNvGraphicFramePr>
            <a:graphicFrameLocks noGrp="1"/>
          </p:cNvGraphicFramePr>
          <p:nvPr>
            <p:ph type="chart" sz="quarter" idx="13"/>
            <p:extLst>
              <p:ext uri="{D42A27DB-BD31-4B8C-83A1-F6EECF244321}">
                <p14:modId xmlns:p14="http://schemas.microsoft.com/office/powerpoint/2010/main" val="2101737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39E8BD-D719-4624-8BEB-E8F93D25823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C279271E-12F9-4B11-9258-3F7E703255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3869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C5746-13AF-4045-B412-3489E13430FE}"/>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715BB636-3CAB-4877-9A11-6BCCFF2DD86A}"/>
              </a:ext>
            </a:extLst>
          </p:cNvPr>
          <p:cNvGraphicFramePr>
            <a:graphicFrameLocks noGrp="1"/>
          </p:cNvGraphicFramePr>
          <p:nvPr>
            <p:ph type="chart" sz="quarter" idx="13"/>
            <p:extLst>
              <p:ext uri="{D42A27DB-BD31-4B8C-83A1-F6EECF244321}">
                <p14:modId xmlns:p14="http://schemas.microsoft.com/office/powerpoint/2010/main" val="4097423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3EF1F9-F205-405D-8201-CDF5A19C0069}"/>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1EBD638F-8E42-4C65-BFE5-762B4CC5C2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9349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68E10-46C7-4A95-8E2B-E30D606903C7}"/>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453B525C-B003-4B7B-85CE-7EF6DAFC1FB1}"/>
              </a:ext>
            </a:extLst>
          </p:cNvPr>
          <p:cNvGraphicFramePr>
            <a:graphicFrameLocks noGrp="1"/>
          </p:cNvGraphicFramePr>
          <p:nvPr>
            <p:ph type="chart" sz="quarter" idx="13"/>
            <p:extLst>
              <p:ext uri="{D42A27DB-BD31-4B8C-83A1-F6EECF244321}">
                <p14:modId xmlns:p14="http://schemas.microsoft.com/office/powerpoint/2010/main" val="3530122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6C38F8-56DD-46AF-904E-CAFB99AA7712}"/>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0E9DD42B-450C-48F2-BAD0-CFF85CADCE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8495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6C9AA-FF7E-4479-9B11-57B1F8F00CCD}"/>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DA8F7E25-1750-4462-A934-E4B27A056AA7}"/>
              </a:ext>
            </a:extLst>
          </p:cNvPr>
          <p:cNvGraphicFramePr>
            <a:graphicFrameLocks noGrp="1"/>
          </p:cNvGraphicFramePr>
          <p:nvPr>
            <p:ph type="chart" sz="quarter" idx="13"/>
            <p:extLst>
              <p:ext uri="{D42A27DB-BD31-4B8C-83A1-F6EECF244321}">
                <p14:modId xmlns:p14="http://schemas.microsoft.com/office/powerpoint/2010/main" val="2479986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640ED5-5FA4-44C4-9C2E-6F037A9289E7}"/>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0F4AC5A1-3881-4CAB-86BB-7522182DD6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8511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88030-725C-4014-9458-77C9B1B52A5A}"/>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A3CF2E03-454A-4A9B-A422-351BBD6D9754}"/>
              </a:ext>
            </a:extLst>
          </p:cNvPr>
          <p:cNvGraphicFramePr>
            <a:graphicFrameLocks noGrp="1"/>
          </p:cNvGraphicFramePr>
          <p:nvPr>
            <p:ph type="tbl" sz="quarter" idx="13"/>
            <p:extLst>
              <p:ext uri="{D42A27DB-BD31-4B8C-83A1-F6EECF244321}">
                <p14:modId xmlns:p14="http://schemas.microsoft.com/office/powerpoint/2010/main" val="3148304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77685832"/>
                    </a:ext>
                  </a:extLst>
                </a:gridCol>
                <a:gridCol w="905256">
                  <a:extLst>
                    <a:ext uri="{9D8B030D-6E8A-4147-A177-3AD203B41FA5}">
                      <a16:colId xmlns:a16="http://schemas.microsoft.com/office/drawing/2014/main" val="1449889043"/>
                    </a:ext>
                  </a:extLst>
                </a:gridCol>
                <a:gridCol w="905256">
                  <a:extLst>
                    <a:ext uri="{9D8B030D-6E8A-4147-A177-3AD203B41FA5}">
                      <a16:colId xmlns:a16="http://schemas.microsoft.com/office/drawing/2014/main" val="3502402820"/>
                    </a:ext>
                  </a:extLst>
                </a:gridCol>
                <a:gridCol w="905256">
                  <a:extLst>
                    <a:ext uri="{9D8B030D-6E8A-4147-A177-3AD203B41FA5}">
                      <a16:colId xmlns:a16="http://schemas.microsoft.com/office/drawing/2014/main" val="1124490578"/>
                    </a:ext>
                  </a:extLst>
                </a:gridCol>
                <a:gridCol w="905256">
                  <a:extLst>
                    <a:ext uri="{9D8B030D-6E8A-4147-A177-3AD203B41FA5}">
                      <a16:colId xmlns:a16="http://schemas.microsoft.com/office/drawing/2014/main" val="1138315617"/>
                    </a:ext>
                  </a:extLst>
                </a:gridCol>
                <a:gridCol w="905256">
                  <a:extLst>
                    <a:ext uri="{9D8B030D-6E8A-4147-A177-3AD203B41FA5}">
                      <a16:colId xmlns:a16="http://schemas.microsoft.com/office/drawing/2014/main" val="1143607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711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- 2021-07-01 10:00:28</a:t>
                      </a:r>
                      <a:r>
                        <a:rPr kumimoji="0" lang="en-US" sz="1000" b="0" i="0" u="none" strike="noStrike" kern="1200" cap="none" spc="0" normalizeH="0" baseline="0" noProof="0">
                          <a:ln>
                            <a:noFill/>
                          </a:ln>
                          <a:solidFill>
                            <a:prstClr val="black"/>
                          </a:solidFill>
                          <a:effectLst/>
                          <a:uLnTx/>
                          <a:uFillTx/>
                          <a:latin typeface="+mn-lt"/>
                          <a:ea typeface="+mn-ea"/>
                          <a:cs typeface="+mn-cs"/>
                        </a:rPr>
                        <a:t>
 Wajah dan resipi baru, rasa yang telah dipertingkatkan dan lebih sihat!
Buttercup Margarine Spread Canola dan Extra Virgin Olive kini didatangkan dengan wajah dan resipi yang telah dinaik taraf! Ini bermakna rasa yang lebih sedap, bebas kolesterol dan kaya dengan vitamin! 😋
Dapatkan di pasar raya terdekat anda sekarang!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2928255"/>
                  </a:ext>
                </a:extLst>
              </a:tr>
            </a:tbl>
          </a:graphicData>
        </a:graphic>
      </p:graphicFrame>
      <p:sp>
        <p:nvSpPr>
          <p:cNvPr id="4" name="Text Placeholder 3">
            <a:extLst>
              <a:ext uri="{FF2B5EF4-FFF2-40B4-BE49-F238E27FC236}">
                <a16:creationId xmlns:a16="http://schemas.microsoft.com/office/drawing/2014/main" id="{EA793B5F-31BF-4C21-BAA3-1C673B0C77D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588193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A4C74-4045-4223-8153-05ED79FFE598}"/>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DAE1E285-219B-4D7A-9EDA-8B9F2714C0C8}"/>
              </a:ext>
            </a:extLst>
          </p:cNvPr>
          <p:cNvGraphicFramePr>
            <a:graphicFrameLocks noGrp="1"/>
          </p:cNvGraphicFramePr>
          <p:nvPr>
            <p:ph type="tbl" sz="quarter" idx="13"/>
            <p:extLst>
              <p:ext uri="{D42A27DB-BD31-4B8C-83A1-F6EECF244321}">
                <p14:modId xmlns:p14="http://schemas.microsoft.com/office/powerpoint/2010/main" val="850975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57396500"/>
                    </a:ext>
                  </a:extLst>
                </a:gridCol>
                <a:gridCol w="905256">
                  <a:extLst>
                    <a:ext uri="{9D8B030D-6E8A-4147-A177-3AD203B41FA5}">
                      <a16:colId xmlns:a16="http://schemas.microsoft.com/office/drawing/2014/main" val="3448779644"/>
                    </a:ext>
                  </a:extLst>
                </a:gridCol>
                <a:gridCol w="905256">
                  <a:extLst>
                    <a:ext uri="{9D8B030D-6E8A-4147-A177-3AD203B41FA5}">
                      <a16:colId xmlns:a16="http://schemas.microsoft.com/office/drawing/2014/main" val="3551449859"/>
                    </a:ext>
                  </a:extLst>
                </a:gridCol>
                <a:gridCol w="905256">
                  <a:extLst>
                    <a:ext uri="{9D8B030D-6E8A-4147-A177-3AD203B41FA5}">
                      <a16:colId xmlns:a16="http://schemas.microsoft.com/office/drawing/2014/main" val="2189513936"/>
                    </a:ext>
                  </a:extLst>
                </a:gridCol>
                <a:gridCol w="905256">
                  <a:extLst>
                    <a:ext uri="{9D8B030D-6E8A-4147-A177-3AD203B41FA5}">
                      <a16:colId xmlns:a16="http://schemas.microsoft.com/office/drawing/2014/main" val="3685693840"/>
                    </a:ext>
                  </a:extLst>
                </a:gridCol>
                <a:gridCol w="905256">
                  <a:extLst>
                    <a:ext uri="{9D8B030D-6E8A-4147-A177-3AD203B41FA5}">
                      <a16:colId xmlns:a16="http://schemas.microsoft.com/office/drawing/2014/main" val="3389908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0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27878179"/>
                  </a:ext>
                </a:extLst>
              </a:tr>
            </a:tbl>
          </a:graphicData>
        </a:graphic>
      </p:graphicFrame>
      <p:sp>
        <p:nvSpPr>
          <p:cNvPr id="4" name="Text Placeholder 3">
            <a:extLst>
              <a:ext uri="{FF2B5EF4-FFF2-40B4-BE49-F238E27FC236}">
                <a16:creationId xmlns:a16="http://schemas.microsoft.com/office/drawing/2014/main" id="{BD15F487-BC0B-48A4-B3A3-B217703F457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17035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FDAB-3BE8-424A-B7D0-CB3F3879CA05}"/>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FFC2E902-A663-4503-9962-AFFBCE609E4A}"/>
              </a:ext>
            </a:extLst>
          </p:cNvPr>
          <p:cNvGraphicFramePr>
            <a:graphicFrameLocks noGrp="1"/>
          </p:cNvGraphicFramePr>
          <p:nvPr>
            <p:ph type="tbl" sz="quarter" idx="13"/>
            <p:extLst>
              <p:ext uri="{D42A27DB-BD31-4B8C-83A1-F6EECF244321}">
                <p14:modId xmlns:p14="http://schemas.microsoft.com/office/powerpoint/2010/main" val="2683947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9058451"/>
                    </a:ext>
                  </a:extLst>
                </a:gridCol>
                <a:gridCol w="905256">
                  <a:extLst>
                    <a:ext uri="{9D8B030D-6E8A-4147-A177-3AD203B41FA5}">
                      <a16:colId xmlns:a16="http://schemas.microsoft.com/office/drawing/2014/main" val="4263473474"/>
                    </a:ext>
                  </a:extLst>
                </a:gridCol>
                <a:gridCol w="905256">
                  <a:extLst>
                    <a:ext uri="{9D8B030D-6E8A-4147-A177-3AD203B41FA5}">
                      <a16:colId xmlns:a16="http://schemas.microsoft.com/office/drawing/2014/main" val="2194441786"/>
                    </a:ext>
                  </a:extLst>
                </a:gridCol>
                <a:gridCol w="905256">
                  <a:extLst>
                    <a:ext uri="{9D8B030D-6E8A-4147-A177-3AD203B41FA5}">
                      <a16:colId xmlns:a16="http://schemas.microsoft.com/office/drawing/2014/main" val="1673832140"/>
                    </a:ext>
                  </a:extLst>
                </a:gridCol>
                <a:gridCol w="905256">
                  <a:extLst>
                    <a:ext uri="{9D8B030D-6E8A-4147-A177-3AD203B41FA5}">
                      <a16:colId xmlns:a16="http://schemas.microsoft.com/office/drawing/2014/main" val="2497949529"/>
                    </a:ext>
                  </a:extLst>
                </a:gridCol>
                <a:gridCol w="905256">
                  <a:extLst>
                    <a:ext uri="{9D8B030D-6E8A-4147-A177-3AD203B41FA5}">
                      <a16:colId xmlns:a16="http://schemas.microsoft.com/office/drawing/2014/main" val="46060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3535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0335327"/>
                  </a:ext>
                </a:extLst>
              </a:tr>
            </a:tbl>
          </a:graphicData>
        </a:graphic>
      </p:graphicFrame>
      <p:sp>
        <p:nvSpPr>
          <p:cNvPr id="4" name="Text Placeholder 3">
            <a:extLst>
              <a:ext uri="{FF2B5EF4-FFF2-40B4-BE49-F238E27FC236}">
                <a16:creationId xmlns:a16="http://schemas.microsoft.com/office/drawing/2014/main" id="{40DA01C1-D7A9-4DAE-97EE-85698EAA63D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35288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3A164-D21A-4367-BB1B-DB49D1948153}"/>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497594D5-4125-4440-9244-5C248CD29CF7}"/>
              </a:ext>
            </a:extLst>
          </p:cNvPr>
          <p:cNvGraphicFramePr>
            <a:graphicFrameLocks noGrp="1"/>
          </p:cNvGraphicFramePr>
          <p:nvPr>
            <p:ph type="tbl" sz="quarter" idx="13"/>
            <p:extLst>
              <p:ext uri="{D42A27DB-BD31-4B8C-83A1-F6EECF244321}">
                <p14:modId xmlns:p14="http://schemas.microsoft.com/office/powerpoint/2010/main" val="753859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4867742"/>
                    </a:ext>
                  </a:extLst>
                </a:gridCol>
                <a:gridCol w="905256">
                  <a:extLst>
                    <a:ext uri="{9D8B030D-6E8A-4147-A177-3AD203B41FA5}">
                      <a16:colId xmlns:a16="http://schemas.microsoft.com/office/drawing/2014/main" val="1225098447"/>
                    </a:ext>
                  </a:extLst>
                </a:gridCol>
                <a:gridCol w="905256">
                  <a:extLst>
                    <a:ext uri="{9D8B030D-6E8A-4147-A177-3AD203B41FA5}">
                      <a16:colId xmlns:a16="http://schemas.microsoft.com/office/drawing/2014/main" val="687026245"/>
                    </a:ext>
                  </a:extLst>
                </a:gridCol>
                <a:gridCol w="905256">
                  <a:extLst>
                    <a:ext uri="{9D8B030D-6E8A-4147-A177-3AD203B41FA5}">
                      <a16:colId xmlns:a16="http://schemas.microsoft.com/office/drawing/2014/main" val="2640117336"/>
                    </a:ext>
                  </a:extLst>
                </a:gridCol>
                <a:gridCol w="905256">
                  <a:extLst>
                    <a:ext uri="{9D8B030D-6E8A-4147-A177-3AD203B41FA5}">
                      <a16:colId xmlns:a16="http://schemas.microsoft.com/office/drawing/2014/main" val="2232140888"/>
                    </a:ext>
                  </a:extLst>
                </a:gridCol>
                <a:gridCol w="905256">
                  <a:extLst>
                    <a:ext uri="{9D8B030D-6E8A-4147-A177-3AD203B41FA5}">
                      <a16:colId xmlns:a16="http://schemas.microsoft.com/office/drawing/2014/main" val="601890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9929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5431042"/>
                  </a:ext>
                </a:extLst>
              </a:tr>
            </a:tbl>
          </a:graphicData>
        </a:graphic>
      </p:graphicFrame>
      <p:sp>
        <p:nvSpPr>
          <p:cNvPr id="4" name="Text Placeholder 3">
            <a:extLst>
              <a:ext uri="{FF2B5EF4-FFF2-40B4-BE49-F238E27FC236}">
                <a16:creationId xmlns:a16="http://schemas.microsoft.com/office/drawing/2014/main" id="{D1B3A285-321D-40C3-9567-89F6F1545AB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075625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021CF-478A-4D4F-BB6C-62285DF48D57}"/>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22B4FC3B-69D9-44D3-B763-37EBFA3D3A2B}"/>
              </a:ext>
            </a:extLst>
          </p:cNvPr>
          <p:cNvGraphicFramePr>
            <a:graphicFrameLocks noGrp="1"/>
          </p:cNvGraphicFramePr>
          <p:nvPr>
            <p:ph type="tbl" sz="quarter" idx="13"/>
            <p:extLst>
              <p:ext uri="{D42A27DB-BD31-4B8C-83A1-F6EECF244321}">
                <p14:modId xmlns:p14="http://schemas.microsoft.com/office/powerpoint/2010/main" val="350724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6427726"/>
                    </a:ext>
                  </a:extLst>
                </a:gridCol>
                <a:gridCol w="905256">
                  <a:extLst>
                    <a:ext uri="{9D8B030D-6E8A-4147-A177-3AD203B41FA5}">
                      <a16:colId xmlns:a16="http://schemas.microsoft.com/office/drawing/2014/main" val="1090331568"/>
                    </a:ext>
                  </a:extLst>
                </a:gridCol>
                <a:gridCol w="905256">
                  <a:extLst>
                    <a:ext uri="{9D8B030D-6E8A-4147-A177-3AD203B41FA5}">
                      <a16:colId xmlns:a16="http://schemas.microsoft.com/office/drawing/2014/main" val="983017902"/>
                    </a:ext>
                  </a:extLst>
                </a:gridCol>
                <a:gridCol w="905256">
                  <a:extLst>
                    <a:ext uri="{9D8B030D-6E8A-4147-A177-3AD203B41FA5}">
                      <a16:colId xmlns:a16="http://schemas.microsoft.com/office/drawing/2014/main" val="287308319"/>
                    </a:ext>
                  </a:extLst>
                </a:gridCol>
                <a:gridCol w="905256">
                  <a:extLst>
                    <a:ext uri="{9D8B030D-6E8A-4147-A177-3AD203B41FA5}">
                      <a16:colId xmlns:a16="http://schemas.microsoft.com/office/drawing/2014/main" val="386513209"/>
                    </a:ext>
                  </a:extLst>
                </a:gridCol>
                <a:gridCol w="905256">
                  <a:extLst>
                    <a:ext uri="{9D8B030D-6E8A-4147-A177-3AD203B41FA5}">
                      <a16:colId xmlns:a16="http://schemas.microsoft.com/office/drawing/2014/main" val="2770857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0234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7672272"/>
                  </a:ext>
                </a:extLst>
              </a:tr>
            </a:tbl>
          </a:graphicData>
        </a:graphic>
      </p:graphicFrame>
      <p:sp>
        <p:nvSpPr>
          <p:cNvPr id="4" name="Text Placeholder 3">
            <a:extLst>
              <a:ext uri="{FF2B5EF4-FFF2-40B4-BE49-F238E27FC236}">
                <a16:creationId xmlns:a16="http://schemas.microsoft.com/office/drawing/2014/main" id="{AADFDF50-8936-471B-8AD7-F8561C99E8A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46479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DBDE2-4A25-43B5-9F43-BA9545D60044}"/>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A9B7E9F8-E8B3-4C46-BE31-27A07F4439E0}"/>
              </a:ext>
            </a:extLst>
          </p:cNvPr>
          <p:cNvGraphicFramePr>
            <a:graphicFrameLocks noGrp="1"/>
          </p:cNvGraphicFramePr>
          <p:nvPr>
            <p:ph type="chart" sz="quarter" idx="13"/>
            <p:extLst>
              <p:ext uri="{D42A27DB-BD31-4B8C-83A1-F6EECF244321}">
                <p14:modId xmlns:p14="http://schemas.microsoft.com/office/powerpoint/2010/main" val="3695864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177B52-260F-4794-82FD-A041FD74FF1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FE869A0B-F35E-45C8-8DCD-CEE82B32C4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5341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29279-F26A-4301-A456-D54B6E0AB151}"/>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5E813BAA-D3A9-4111-8346-34F45CA7854E}"/>
              </a:ext>
            </a:extLst>
          </p:cNvPr>
          <p:cNvGraphicFramePr>
            <a:graphicFrameLocks noGrp="1"/>
          </p:cNvGraphicFramePr>
          <p:nvPr>
            <p:ph type="chart" sz="quarter" idx="13"/>
            <p:extLst>
              <p:ext uri="{D42A27DB-BD31-4B8C-83A1-F6EECF244321}">
                <p14:modId xmlns:p14="http://schemas.microsoft.com/office/powerpoint/2010/main" val="2130381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6CBCE2-F8CB-441A-918E-EC3EE7B9D23F}"/>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601F78AE-D552-4BC9-816A-257EB987AD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2053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1C999-4526-40D4-926B-790861C62141}"/>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9BC27263-AC33-4B0D-892E-148C8FD3AC9A}"/>
              </a:ext>
            </a:extLst>
          </p:cNvPr>
          <p:cNvGraphicFramePr>
            <a:graphicFrameLocks noGrp="1"/>
          </p:cNvGraphicFramePr>
          <p:nvPr>
            <p:ph type="chart" sz="quarter" idx="13"/>
            <p:extLst>
              <p:ext uri="{D42A27DB-BD31-4B8C-83A1-F6EECF244321}">
                <p14:modId xmlns:p14="http://schemas.microsoft.com/office/powerpoint/2010/main" val="3444595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D4A6AB-BA2A-448D-BFFE-BD2A9A9BEF89}"/>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5BE648E-B30B-4BE8-A523-81B0A324D7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6970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1FF53-F895-4F7B-82C7-552A27D69949}"/>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84C3C19F-EF2E-4C0B-A466-0E1901C225DC}"/>
              </a:ext>
            </a:extLst>
          </p:cNvPr>
          <p:cNvGraphicFramePr>
            <a:graphicFrameLocks noGrp="1"/>
          </p:cNvGraphicFramePr>
          <p:nvPr>
            <p:ph type="chart" sz="quarter" idx="13"/>
            <p:extLst>
              <p:ext uri="{D42A27DB-BD31-4B8C-83A1-F6EECF244321}">
                <p14:modId xmlns:p14="http://schemas.microsoft.com/office/powerpoint/2010/main" val="3494411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5FEADA-8160-4672-9EFE-466795EDB76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9FBC262-91C5-41C3-B0BF-9EA9747900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2349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191CD-BF19-470B-BAC6-6F2F105DC835}"/>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40CC988C-5F90-4699-B11A-CCA9A5117702}"/>
              </a:ext>
            </a:extLst>
          </p:cNvPr>
          <p:cNvGraphicFramePr>
            <a:graphicFrameLocks noGrp="1"/>
          </p:cNvGraphicFramePr>
          <p:nvPr>
            <p:ph type="tbl" sz="quarter" idx="13"/>
            <p:extLst>
              <p:ext uri="{D42A27DB-BD31-4B8C-83A1-F6EECF244321}">
                <p14:modId xmlns:p14="http://schemas.microsoft.com/office/powerpoint/2010/main" val="4174071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67993066"/>
                    </a:ext>
                  </a:extLst>
                </a:gridCol>
                <a:gridCol w="1645920">
                  <a:extLst>
                    <a:ext uri="{9D8B030D-6E8A-4147-A177-3AD203B41FA5}">
                      <a16:colId xmlns:a16="http://schemas.microsoft.com/office/drawing/2014/main" val="1785196206"/>
                    </a:ext>
                  </a:extLst>
                </a:gridCol>
                <a:gridCol w="1645920">
                  <a:extLst>
                    <a:ext uri="{9D8B030D-6E8A-4147-A177-3AD203B41FA5}">
                      <a16:colId xmlns:a16="http://schemas.microsoft.com/office/drawing/2014/main" val="118157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6793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extLst>
                  <a:ext uri="{0D108BD9-81ED-4DB2-BD59-A6C34878D82A}">
                    <a16:rowId xmlns:a16="http://schemas.microsoft.com/office/drawing/2014/main" val="604676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2408195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3394807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17610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401343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9894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570050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846813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7854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237655265"/>
                  </a:ext>
                </a:extLst>
              </a:tr>
            </a:tbl>
          </a:graphicData>
        </a:graphic>
      </p:graphicFrame>
      <p:sp>
        <p:nvSpPr>
          <p:cNvPr id="4" name="Text Placeholder 3">
            <a:extLst>
              <a:ext uri="{FF2B5EF4-FFF2-40B4-BE49-F238E27FC236}">
                <a16:creationId xmlns:a16="http://schemas.microsoft.com/office/drawing/2014/main" id="{8B4C5A7A-1E33-4FD7-8756-DF97563DCAB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78833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3AEC2-DCEC-45C2-AEA0-D4C8F3446378}"/>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939472D2-A043-46DE-A596-D8FD03F293F8}"/>
              </a:ext>
            </a:extLst>
          </p:cNvPr>
          <p:cNvGraphicFramePr>
            <a:graphicFrameLocks noGrp="1"/>
          </p:cNvGraphicFramePr>
          <p:nvPr>
            <p:ph type="tbl" sz="quarter" idx="13"/>
            <p:extLst>
              <p:ext uri="{D42A27DB-BD31-4B8C-83A1-F6EECF244321}">
                <p14:modId xmlns:p14="http://schemas.microsoft.com/office/powerpoint/2010/main" val="3830480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25654289"/>
                    </a:ext>
                  </a:extLst>
                </a:gridCol>
                <a:gridCol w="1645920">
                  <a:extLst>
                    <a:ext uri="{9D8B030D-6E8A-4147-A177-3AD203B41FA5}">
                      <a16:colId xmlns:a16="http://schemas.microsoft.com/office/drawing/2014/main" val="822167551"/>
                    </a:ext>
                  </a:extLst>
                </a:gridCol>
                <a:gridCol w="1645920">
                  <a:extLst>
                    <a:ext uri="{9D8B030D-6E8A-4147-A177-3AD203B41FA5}">
                      <a16:colId xmlns:a16="http://schemas.microsoft.com/office/drawing/2014/main" val="1292666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11891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191022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4144539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949180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711531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620133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63143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621510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527941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9336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842692995"/>
                  </a:ext>
                </a:extLst>
              </a:tr>
            </a:tbl>
          </a:graphicData>
        </a:graphic>
      </p:graphicFrame>
      <p:sp>
        <p:nvSpPr>
          <p:cNvPr id="4" name="Text Placeholder 3">
            <a:extLst>
              <a:ext uri="{FF2B5EF4-FFF2-40B4-BE49-F238E27FC236}">
                <a16:creationId xmlns:a16="http://schemas.microsoft.com/office/drawing/2014/main" id="{29CE4A80-D386-4115-88A8-A23F61F57F4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28036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6473B-08F0-4A85-937B-24EEBCFA16DA}"/>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4E832559-4AD9-4E67-8F4F-A42999B3FA51}"/>
              </a:ext>
            </a:extLst>
          </p:cNvPr>
          <p:cNvGraphicFramePr>
            <a:graphicFrameLocks noGrp="1"/>
          </p:cNvGraphicFramePr>
          <p:nvPr>
            <p:ph type="tbl" sz="quarter" idx="13"/>
            <p:extLst>
              <p:ext uri="{D42A27DB-BD31-4B8C-83A1-F6EECF244321}">
                <p14:modId xmlns:p14="http://schemas.microsoft.com/office/powerpoint/2010/main" val="1118925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37186943"/>
                    </a:ext>
                  </a:extLst>
                </a:gridCol>
                <a:gridCol w="1645920">
                  <a:extLst>
                    <a:ext uri="{9D8B030D-6E8A-4147-A177-3AD203B41FA5}">
                      <a16:colId xmlns:a16="http://schemas.microsoft.com/office/drawing/2014/main" val="4042917898"/>
                    </a:ext>
                  </a:extLst>
                </a:gridCol>
                <a:gridCol w="1645920">
                  <a:extLst>
                    <a:ext uri="{9D8B030D-6E8A-4147-A177-3AD203B41FA5}">
                      <a16:colId xmlns:a16="http://schemas.microsoft.com/office/drawing/2014/main" val="1250950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2680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262418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082597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55716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190869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664316630"/>
                  </a:ext>
                </a:extLst>
              </a:tr>
            </a:tbl>
          </a:graphicData>
        </a:graphic>
      </p:graphicFrame>
      <p:sp>
        <p:nvSpPr>
          <p:cNvPr id="4" name="Text Placeholder 3">
            <a:extLst>
              <a:ext uri="{FF2B5EF4-FFF2-40B4-BE49-F238E27FC236}">
                <a16:creationId xmlns:a16="http://schemas.microsoft.com/office/drawing/2014/main" id="{4EC881C1-7830-4DBC-BEA7-6759B1F2B17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93920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2EF87-1F79-4868-8A2D-7382E672A99A}"/>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910600F5-001F-40CF-8089-EFE38FB71351}"/>
              </a:ext>
            </a:extLst>
          </p:cNvPr>
          <p:cNvGraphicFramePr>
            <a:graphicFrameLocks noGrp="1"/>
          </p:cNvGraphicFramePr>
          <p:nvPr>
            <p:ph type="chart" sz="quarter" idx="13"/>
            <p:extLst>
              <p:ext uri="{D42A27DB-BD31-4B8C-83A1-F6EECF244321}">
                <p14:modId xmlns:p14="http://schemas.microsoft.com/office/powerpoint/2010/main" val="3587471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CD9BE3-B3FC-434E-8B45-497284CFA5B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56403689-C321-4B1C-ACF9-B5793CC4D6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4934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E85D-5496-4EA2-80B4-20780F76F7B9}"/>
              </a:ext>
            </a:extLst>
          </p:cNvPr>
          <p:cNvSpPr>
            <a:spLocks noGrp="1"/>
          </p:cNvSpPr>
          <p:nvPr>
            <p:ph type="title"/>
          </p:nvPr>
        </p:nvSpPr>
        <p:spPr/>
        <p:txBody>
          <a:bodyPr/>
          <a:lstStyle/>
          <a:p>
            <a:r>
              <a:rPr lang="en-US"/>
              <a:t>Facebook Own Posts Table | Buttercup Malaysia - 1 of 21</a:t>
            </a:r>
          </a:p>
        </p:txBody>
      </p:sp>
      <p:graphicFrame>
        <p:nvGraphicFramePr>
          <p:cNvPr id="5" name="Table Placeholder 4">
            <a:extLst>
              <a:ext uri="{FF2B5EF4-FFF2-40B4-BE49-F238E27FC236}">
                <a16:creationId xmlns:a16="http://schemas.microsoft.com/office/drawing/2014/main" id="{1309CBC8-4A0C-4B1C-A938-01F4B29D3805}"/>
              </a:ext>
            </a:extLst>
          </p:cNvPr>
          <p:cNvGraphicFramePr>
            <a:graphicFrameLocks noGrp="1"/>
          </p:cNvGraphicFramePr>
          <p:nvPr>
            <p:ph type="tbl" sz="quarter" idx="13"/>
            <p:extLst>
              <p:ext uri="{D42A27DB-BD31-4B8C-83A1-F6EECF244321}">
                <p14:modId xmlns:p14="http://schemas.microsoft.com/office/powerpoint/2010/main" val="2682391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26315974"/>
                    </a:ext>
                  </a:extLst>
                </a:gridCol>
                <a:gridCol w="822960">
                  <a:extLst>
                    <a:ext uri="{9D8B030D-6E8A-4147-A177-3AD203B41FA5}">
                      <a16:colId xmlns:a16="http://schemas.microsoft.com/office/drawing/2014/main" val="1714675062"/>
                    </a:ext>
                  </a:extLst>
                </a:gridCol>
                <a:gridCol w="822960">
                  <a:extLst>
                    <a:ext uri="{9D8B030D-6E8A-4147-A177-3AD203B41FA5}">
                      <a16:colId xmlns:a16="http://schemas.microsoft.com/office/drawing/2014/main" val="2602461774"/>
                    </a:ext>
                  </a:extLst>
                </a:gridCol>
                <a:gridCol w="822960">
                  <a:extLst>
                    <a:ext uri="{9D8B030D-6E8A-4147-A177-3AD203B41FA5}">
                      <a16:colId xmlns:a16="http://schemas.microsoft.com/office/drawing/2014/main" val="3405137723"/>
                    </a:ext>
                  </a:extLst>
                </a:gridCol>
                <a:gridCol w="822960">
                  <a:extLst>
                    <a:ext uri="{9D8B030D-6E8A-4147-A177-3AD203B41FA5}">
                      <a16:colId xmlns:a16="http://schemas.microsoft.com/office/drawing/2014/main" val="22638851"/>
                    </a:ext>
                  </a:extLst>
                </a:gridCol>
                <a:gridCol w="822960">
                  <a:extLst>
                    <a:ext uri="{9D8B030D-6E8A-4147-A177-3AD203B41FA5}">
                      <a16:colId xmlns:a16="http://schemas.microsoft.com/office/drawing/2014/main" val="3171224512"/>
                    </a:ext>
                  </a:extLst>
                </a:gridCol>
                <a:gridCol w="822960">
                  <a:extLst>
                    <a:ext uri="{9D8B030D-6E8A-4147-A177-3AD203B41FA5}">
                      <a16:colId xmlns:a16="http://schemas.microsoft.com/office/drawing/2014/main" val="3476943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6143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- 2021-07-01 10:00:28</a:t>
                      </a:r>
                      <a:r>
                        <a:rPr kumimoji="0" lang="en-US" sz="1000" b="0" i="0" u="none" strike="noStrike" kern="1200" cap="none" spc="0" normalizeH="0" baseline="0" noProof="0">
                          <a:ln>
                            <a:noFill/>
                          </a:ln>
                          <a:solidFill>
                            <a:prstClr val="black"/>
                          </a:solidFill>
                          <a:effectLst/>
                          <a:uLnTx/>
                          <a:uFillTx/>
                          <a:latin typeface="+mn-lt"/>
                          <a:ea typeface="+mn-ea"/>
                          <a:cs typeface="+mn-cs"/>
                        </a:rPr>
                        <a:t>
 Wajah dan resipi baru, rasa yang telah dipertingkatkan dan lebih sihat!
Buttercup Margarine Spread Canola dan Extra Virgin Olive kini didatangkan dengan wajah dan resipi yang telah dinaik taraf! Ini bermakna rasa yang lebih sedap, bebas kolesterol dan kaya dengan vitamin! 😋
Dapatkan di pasar raya terdekat anda sekarang!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51688224"/>
                  </a:ext>
                </a:extLst>
              </a:tr>
            </a:tbl>
          </a:graphicData>
        </a:graphic>
      </p:graphicFrame>
      <p:sp>
        <p:nvSpPr>
          <p:cNvPr id="4" name="Text Placeholder 3">
            <a:extLst>
              <a:ext uri="{FF2B5EF4-FFF2-40B4-BE49-F238E27FC236}">
                <a16:creationId xmlns:a16="http://schemas.microsoft.com/office/drawing/2014/main" id="{2B67EEBC-FEB0-4E51-8EEA-657DFED5619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53416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65CFB-7468-47F5-B504-2A25EF2B6C8E}"/>
              </a:ext>
            </a:extLst>
          </p:cNvPr>
          <p:cNvSpPr>
            <a:spLocks noGrp="1"/>
          </p:cNvSpPr>
          <p:nvPr>
            <p:ph type="title"/>
          </p:nvPr>
        </p:nvSpPr>
        <p:spPr/>
        <p:txBody>
          <a:bodyPr/>
          <a:lstStyle/>
          <a:p>
            <a:r>
              <a:rPr lang="en-US"/>
              <a:t>Facebook Own Posts Table | Buttercup Malaysia - 2 of 21</a:t>
            </a:r>
          </a:p>
        </p:txBody>
      </p:sp>
      <p:graphicFrame>
        <p:nvGraphicFramePr>
          <p:cNvPr id="5" name="Table Placeholder 4">
            <a:extLst>
              <a:ext uri="{FF2B5EF4-FFF2-40B4-BE49-F238E27FC236}">
                <a16:creationId xmlns:a16="http://schemas.microsoft.com/office/drawing/2014/main" id="{871B5129-B4CC-4DC3-B7B4-5D48950B8423}"/>
              </a:ext>
            </a:extLst>
          </p:cNvPr>
          <p:cNvGraphicFramePr>
            <a:graphicFrameLocks noGrp="1"/>
          </p:cNvGraphicFramePr>
          <p:nvPr>
            <p:ph type="tbl" sz="quarter" idx="13"/>
            <p:extLst>
              <p:ext uri="{D42A27DB-BD31-4B8C-83A1-F6EECF244321}">
                <p14:modId xmlns:p14="http://schemas.microsoft.com/office/powerpoint/2010/main" val="472244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2904789"/>
                    </a:ext>
                  </a:extLst>
                </a:gridCol>
                <a:gridCol w="822960">
                  <a:extLst>
                    <a:ext uri="{9D8B030D-6E8A-4147-A177-3AD203B41FA5}">
                      <a16:colId xmlns:a16="http://schemas.microsoft.com/office/drawing/2014/main" val="3671563975"/>
                    </a:ext>
                  </a:extLst>
                </a:gridCol>
                <a:gridCol w="822960">
                  <a:extLst>
                    <a:ext uri="{9D8B030D-6E8A-4147-A177-3AD203B41FA5}">
                      <a16:colId xmlns:a16="http://schemas.microsoft.com/office/drawing/2014/main" val="4195314735"/>
                    </a:ext>
                  </a:extLst>
                </a:gridCol>
                <a:gridCol w="822960">
                  <a:extLst>
                    <a:ext uri="{9D8B030D-6E8A-4147-A177-3AD203B41FA5}">
                      <a16:colId xmlns:a16="http://schemas.microsoft.com/office/drawing/2014/main" val="556150183"/>
                    </a:ext>
                  </a:extLst>
                </a:gridCol>
                <a:gridCol w="822960">
                  <a:extLst>
                    <a:ext uri="{9D8B030D-6E8A-4147-A177-3AD203B41FA5}">
                      <a16:colId xmlns:a16="http://schemas.microsoft.com/office/drawing/2014/main" val="3382983164"/>
                    </a:ext>
                  </a:extLst>
                </a:gridCol>
                <a:gridCol w="822960">
                  <a:extLst>
                    <a:ext uri="{9D8B030D-6E8A-4147-A177-3AD203B41FA5}">
                      <a16:colId xmlns:a16="http://schemas.microsoft.com/office/drawing/2014/main" val="606840096"/>
                    </a:ext>
                  </a:extLst>
                </a:gridCol>
                <a:gridCol w="822960">
                  <a:extLst>
                    <a:ext uri="{9D8B030D-6E8A-4147-A177-3AD203B41FA5}">
                      <a16:colId xmlns:a16="http://schemas.microsoft.com/office/drawing/2014/main" val="3433500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3470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8429421"/>
                  </a:ext>
                </a:extLst>
              </a:tr>
            </a:tbl>
          </a:graphicData>
        </a:graphic>
      </p:graphicFrame>
      <p:sp>
        <p:nvSpPr>
          <p:cNvPr id="4" name="Text Placeholder 3">
            <a:extLst>
              <a:ext uri="{FF2B5EF4-FFF2-40B4-BE49-F238E27FC236}">
                <a16:creationId xmlns:a16="http://schemas.microsoft.com/office/drawing/2014/main" id="{08F24086-EEDE-4032-8FBD-5A876923B77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80189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B94C2-177C-4A7B-AE08-67A78F3D3658}"/>
              </a:ext>
            </a:extLst>
          </p:cNvPr>
          <p:cNvSpPr>
            <a:spLocks noGrp="1"/>
          </p:cNvSpPr>
          <p:nvPr>
            <p:ph type="title"/>
          </p:nvPr>
        </p:nvSpPr>
        <p:spPr/>
        <p:txBody>
          <a:bodyPr/>
          <a:lstStyle/>
          <a:p>
            <a:r>
              <a:rPr lang="en-US"/>
              <a:t>Facebook Own Posts Table | Buttercup Malaysia - 3 of 21</a:t>
            </a:r>
          </a:p>
        </p:txBody>
      </p:sp>
      <p:graphicFrame>
        <p:nvGraphicFramePr>
          <p:cNvPr id="5" name="Table Placeholder 4">
            <a:extLst>
              <a:ext uri="{FF2B5EF4-FFF2-40B4-BE49-F238E27FC236}">
                <a16:creationId xmlns:a16="http://schemas.microsoft.com/office/drawing/2014/main" id="{AF6010FD-743D-4464-B5AB-3EDBB87C333D}"/>
              </a:ext>
            </a:extLst>
          </p:cNvPr>
          <p:cNvGraphicFramePr>
            <a:graphicFrameLocks noGrp="1"/>
          </p:cNvGraphicFramePr>
          <p:nvPr>
            <p:ph type="tbl" sz="quarter" idx="13"/>
            <p:extLst>
              <p:ext uri="{D42A27DB-BD31-4B8C-83A1-F6EECF244321}">
                <p14:modId xmlns:p14="http://schemas.microsoft.com/office/powerpoint/2010/main" val="3494625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3004222"/>
                    </a:ext>
                  </a:extLst>
                </a:gridCol>
                <a:gridCol w="822960">
                  <a:extLst>
                    <a:ext uri="{9D8B030D-6E8A-4147-A177-3AD203B41FA5}">
                      <a16:colId xmlns:a16="http://schemas.microsoft.com/office/drawing/2014/main" val="2158291351"/>
                    </a:ext>
                  </a:extLst>
                </a:gridCol>
                <a:gridCol w="822960">
                  <a:extLst>
                    <a:ext uri="{9D8B030D-6E8A-4147-A177-3AD203B41FA5}">
                      <a16:colId xmlns:a16="http://schemas.microsoft.com/office/drawing/2014/main" val="2801827230"/>
                    </a:ext>
                  </a:extLst>
                </a:gridCol>
                <a:gridCol w="822960">
                  <a:extLst>
                    <a:ext uri="{9D8B030D-6E8A-4147-A177-3AD203B41FA5}">
                      <a16:colId xmlns:a16="http://schemas.microsoft.com/office/drawing/2014/main" val="1032610655"/>
                    </a:ext>
                  </a:extLst>
                </a:gridCol>
                <a:gridCol w="822960">
                  <a:extLst>
                    <a:ext uri="{9D8B030D-6E8A-4147-A177-3AD203B41FA5}">
                      <a16:colId xmlns:a16="http://schemas.microsoft.com/office/drawing/2014/main" val="2941217437"/>
                    </a:ext>
                  </a:extLst>
                </a:gridCol>
                <a:gridCol w="822960">
                  <a:extLst>
                    <a:ext uri="{9D8B030D-6E8A-4147-A177-3AD203B41FA5}">
                      <a16:colId xmlns:a16="http://schemas.microsoft.com/office/drawing/2014/main" val="2395573063"/>
                    </a:ext>
                  </a:extLst>
                </a:gridCol>
                <a:gridCol w="822960">
                  <a:extLst>
                    <a:ext uri="{9D8B030D-6E8A-4147-A177-3AD203B41FA5}">
                      <a16:colId xmlns:a16="http://schemas.microsoft.com/office/drawing/2014/main" val="3873048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1749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11189881"/>
                  </a:ext>
                </a:extLst>
              </a:tr>
            </a:tbl>
          </a:graphicData>
        </a:graphic>
      </p:graphicFrame>
      <p:sp>
        <p:nvSpPr>
          <p:cNvPr id="4" name="Text Placeholder 3">
            <a:extLst>
              <a:ext uri="{FF2B5EF4-FFF2-40B4-BE49-F238E27FC236}">
                <a16:creationId xmlns:a16="http://schemas.microsoft.com/office/drawing/2014/main" id="{30028D4F-A50A-4B00-815D-436CBB81E5E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10014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6DE77-92B0-4581-BF31-F7896FE25BA9}"/>
              </a:ext>
            </a:extLst>
          </p:cNvPr>
          <p:cNvSpPr>
            <a:spLocks noGrp="1"/>
          </p:cNvSpPr>
          <p:nvPr>
            <p:ph type="title"/>
          </p:nvPr>
        </p:nvSpPr>
        <p:spPr/>
        <p:txBody>
          <a:bodyPr/>
          <a:lstStyle/>
          <a:p>
            <a:r>
              <a:rPr lang="en-US"/>
              <a:t>Facebook Own Posts Table | Buttercup Malaysia - 4 of 21</a:t>
            </a:r>
          </a:p>
        </p:txBody>
      </p:sp>
      <p:graphicFrame>
        <p:nvGraphicFramePr>
          <p:cNvPr id="5" name="Table Placeholder 4">
            <a:extLst>
              <a:ext uri="{FF2B5EF4-FFF2-40B4-BE49-F238E27FC236}">
                <a16:creationId xmlns:a16="http://schemas.microsoft.com/office/drawing/2014/main" id="{EACE85A0-B46A-43EB-9C4C-6899F72745B9}"/>
              </a:ext>
            </a:extLst>
          </p:cNvPr>
          <p:cNvGraphicFramePr>
            <a:graphicFrameLocks noGrp="1"/>
          </p:cNvGraphicFramePr>
          <p:nvPr>
            <p:ph type="tbl" sz="quarter" idx="13"/>
            <p:extLst>
              <p:ext uri="{D42A27DB-BD31-4B8C-83A1-F6EECF244321}">
                <p14:modId xmlns:p14="http://schemas.microsoft.com/office/powerpoint/2010/main" val="2708521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76127147"/>
                    </a:ext>
                  </a:extLst>
                </a:gridCol>
                <a:gridCol w="822960">
                  <a:extLst>
                    <a:ext uri="{9D8B030D-6E8A-4147-A177-3AD203B41FA5}">
                      <a16:colId xmlns:a16="http://schemas.microsoft.com/office/drawing/2014/main" val="1871431470"/>
                    </a:ext>
                  </a:extLst>
                </a:gridCol>
                <a:gridCol w="822960">
                  <a:extLst>
                    <a:ext uri="{9D8B030D-6E8A-4147-A177-3AD203B41FA5}">
                      <a16:colId xmlns:a16="http://schemas.microsoft.com/office/drawing/2014/main" val="3231733501"/>
                    </a:ext>
                  </a:extLst>
                </a:gridCol>
                <a:gridCol w="822960">
                  <a:extLst>
                    <a:ext uri="{9D8B030D-6E8A-4147-A177-3AD203B41FA5}">
                      <a16:colId xmlns:a16="http://schemas.microsoft.com/office/drawing/2014/main" val="1600662343"/>
                    </a:ext>
                  </a:extLst>
                </a:gridCol>
                <a:gridCol w="822960">
                  <a:extLst>
                    <a:ext uri="{9D8B030D-6E8A-4147-A177-3AD203B41FA5}">
                      <a16:colId xmlns:a16="http://schemas.microsoft.com/office/drawing/2014/main" val="1749273714"/>
                    </a:ext>
                  </a:extLst>
                </a:gridCol>
                <a:gridCol w="822960">
                  <a:extLst>
                    <a:ext uri="{9D8B030D-6E8A-4147-A177-3AD203B41FA5}">
                      <a16:colId xmlns:a16="http://schemas.microsoft.com/office/drawing/2014/main" val="745171164"/>
                    </a:ext>
                  </a:extLst>
                </a:gridCol>
                <a:gridCol w="822960">
                  <a:extLst>
                    <a:ext uri="{9D8B030D-6E8A-4147-A177-3AD203B41FA5}">
                      <a16:colId xmlns:a16="http://schemas.microsoft.com/office/drawing/2014/main" val="2940743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3703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2286914"/>
                  </a:ext>
                </a:extLst>
              </a:tr>
            </a:tbl>
          </a:graphicData>
        </a:graphic>
      </p:graphicFrame>
      <p:sp>
        <p:nvSpPr>
          <p:cNvPr id="4" name="Text Placeholder 3">
            <a:extLst>
              <a:ext uri="{FF2B5EF4-FFF2-40B4-BE49-F238E27FC236}">
                <a16:creationId xmlns:a16="http://schemas.microsoft.com/office/drawing/2014/main" id="{8042D66C-C64F-484B-96ED-6654D21DBF2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739842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CEE16-F72B-4C31-BC1E-3DAA2A653CF1}"/>
              </a:ext>
            </a:extLst>
          </p:cNvPr>
          <p:cNvSpPr>
            <a:spLocks noGrp="1"/>
          </p:cNvSpPr>
          <p:nvPr>
            <p:ph type="title"/>
          </p:nvPr>
        </p:nvSpPr>
        <p:spPr/>
        <p:txBody>
          <a:bodyPr/>
          <a:lstStyle/>
          <a:p>
            <a:r>
              <a:rPr lang="en-US"/>
              <a:t>Facebook Own Posts Table | Buttercup Malaysia - 5 of 21</a:t>
            </a:r>
          </a:p>
        </p:txBody>
      </p:sp>
      <p:graphicFrame>
        <p:nvGraphicFramePr>
          <p:cNvPr id="5" name="Table Placeholder 4">
            <a:extLst>
              <a:ext uri="{FF2B5EF4-FFF2-40B4-BE49-F238E27FC236}">
                <a16:creationId xmlns:a16="http://schemas.microsoft.com/office/drawing/2014/main" id="{1BD2BBDB-C5E9-4BD9-B780-40890B0655E4}"/>
              </a:ext>
            </a:extLst>
          </p:cNvPr>
          <p:cNvGraphicFramePr>
            <a:graphicFrameLocks noGrp="1"/>
          </p:cNvGraphicFramePr>
          <p:nvPr>
            <p:ph type="tbl" sz="quarter" idx="13"/>
            <p:extLst>
              <p:ext uri="{D42A27DB-BD31-4B8C-83A1-F6EECF244321}">
                <p14:modId xmlns:p14="http://schemas.microsoft.com/office/powerpoint/2010/main" val="3646208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83589191"/>
                    </a:ext>
                  </a:extLst>
                </a:gridCol>
                <a:gridCol w="822960">
                  <a:extLst>
                    <a:ext uri="{9D8B030D-6E8A-4147-A177-3AD203B41FA5}">
                      <a16:colId xmlns:a16="http://schemas.microsoft.com/office/drawing/2014/main" val="3618051294"/>
                    </a:ext>
                  </a:extLst>
                </a:gridCol>
                <a:gridCol w="822960">
                  <a:extLst>
                    <a:ext uri="{9D8B030D-6E8A-4147-A177-3AD203B41FA5}">
                      <a16:colId xmlns:a16="http://schemas.microsoft.com/office/drawing/2014/main" val="422516938"/>
                    </a:ext>
                  </a:extLst>
                </a:gridCol>
                <a:gridCol w="822960">
                  <a:extLst>
                    <a:ext uri="{9D8B030D-6E8A-4147-A177-3AD203B41FA5}">
                      <a16:colId xmlns:a16="http://schemas.microsoft.com/office/drawing/2014/main" val="2635356020"/>
                    </a:ext>
                  </a:extLst>
                </a:gridCol>
                <a:gridCol w="822960">
                  <a:extLst>
                    <a:ext uri="{9D8B030D-6E8A-4147-A177-3AD203B41FA5}">
                      <a16:colId xmlns:a16="http://schemas.microsoft.com/office/drawing/2014/main" val="3557311690"/>
                    </a:ext>
                  </a:extLst>
                </a:gridCol>
                <a:gridCol w="822960">
                  <a:extLst>
                    <a:ext uri="{9D8B030D-6E8A-4147-A177-3AD203B41FA5}">
                      <a16:colId xmlns:a16="http://schemas.microsoft.com/office/drawing/2014/main" val="994517264"/>
                    </a:ext>
                  </a:extLst>
                </a:gridCol>
                <a:gridCol w="822960">
                  <a:extLst>
                    <a:ext uri="{9D8B030D-6E8A-4147-A177-3AD203B41FA5}">
                      <a16:colId xmlns:a16="http://schemas.microsoft.com/office/drawing/2014/main" val="3963489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4604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534464"/>
                  </a:ext>
                </a:extLst>
              </a:tr>
            </a:tbl>
          </a:graphicData>
        </a:graphic>
      </p:graphicFrame>
      <p:sp>
        <p:nvSpPr>
          <p:cNvPr id="4" name="Text Placeholder 3">
            <a:extLst>
              <a:ext uri="{FF2B5EF4-FFF2-40B4-BE49-F238E27FC236}">
                <a16:creationId xmlns:a16="http://schemas.microsoft.com/office/drawing/2014/main" id="{42C9B3BE-C52C-4778-BBD3-A078A16698B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7101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5A605-2EB8-43F7-96D7-C9E0D1C04B6A}"/>
              </a:ext>
            </a:extLst>
          </p:cNvPr>
          <p:cNvSpPr>
            <a:spLocks noGrp="1"/>
          </p:cNvSpPr>
          <p:nvPr>
            <p:ph type="title"/>
          </p:nvPr>
        </p:nvSpPr>
        <p:spPr/>
        <p:txBody>
          <a:bodyPr/>
          <a:lstStyle/>
          <a:p>
            <a:r>
              <a:rPr lang="en-US"/>
              <a:t>Facebook Own Posts Table | Buttercup Malaysia - 6 of 21</a:t>
            </a:r>
          </a:p>
        </p:txBody>
      </p:sp>
      <p:graphicFrame>
        <p:nvGraphicFramePr>
          <p:cNvPr id="5" name="Table Placeholder 4">
            <a:extLst>
              <a:ext uri="{FF2B5EF4-FFF2-40B4-BE49-F238E27FC236}">
                <a16:creationId xmlns:a16="http://schemas.microsoft.com/office/drawing/2014/main" id="{82A806D4-7EEC-4EF7-9F30-9AB22C6C092E}"/>
              </a:ext>
            </a:extLst>
          </p:cNvPr>
          <p:cNvGraphicFramePr>
            <a:graphicFrameLocks noGrp="1"/>
          </p:cNvGraphicFramePr>
          <p:nvPr>
            <p:ph type="tbl" sz="quarter" idx="13"/>
            <p:extLst>
              <p:ext uri="{D42A27DB-BD31-4B8C-83A1-F6EECF244321}">
                <p14:modId xmlns:p14="http://schemas.microsoft.com/office/powerpoint/2010/main" val="4117614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7859007"/>
                    </a:ext>
                  </a:extLst>
                </a:gridCol>
                <a:gridCol w="822960">
                  <a:extLst>
                    <a:ext uri="{9D8B030D-6E8A-4147-A177-3AD203B41FA5}">
                      <a16:colId xmlns:a16="http://schemas.microsoft.com/office/drawing/2014/main" val="2378567770"/>
                    </a:ext>
                  </a:extLst>
                </a:gridCol>
                <a:gridCol w="822960">
                  <a:extLst>
                    <a:ext uri="{9D8B030D-6E8A-4147-A177-3AD203B41FA5}">
                      <a16:colId xmlns:a16="http://schemas.microsoft.com/office/drawing/2014/main" val="111596011"/>
                    </a:ext>
                  </a:extLst>
                </a:gridCol>
                <a:gridCol w="822960">
                  <a:extLst>
                    <a:ext uri="{9D8B030D-6E8A-4147-A177-3AD203B41FA5}">
                      <a16:colId xmlns:a16="http://schemas.microsoft.com/office/drawing/2014/main" val="3846854035"/>
                    </a:ext>
                  </a:extLst>
                </a:gridCol>
                <a:gridCol w="822960">
                  <a:extLst>
                    <a:ext uri="{9D8B030D-6E8A-4147-A177-3AD203B41FA5}">
                      <a16:colId xmlns:a16="http://schemas.microsoft.com/office/drawing/2014/main" val="3792472029"/>
                    </a:ext>
                  </a:extLst>
                </a:gridCol>
                <a:gridCol w="822960">
                  <a:extLst>
                    <a:ext uri="{9D8B030D-6E8A-4147-A177-3AD203B41FA5}">
                      <a16:colId xmlns:a16="http://schemas.microsoft.com/office/drawing/2014/main" val="474387563"/>
                    </a:ext>
                  </a:extLst>
                </a:gridCol>
                <a:gridCol w="822960">
                  <a:extLst>
                    <a:ext uri="{9D8B030D-6E8A-4147-A177-3AD203B41FA5}">
                      <a16:colId xmlns:a16="http://schemas.microsoft.com/office/drawing/2014/main" val="3671076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705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- 2021-07-12 16:00:58</a:t>
                      </a:r>
                      <a:r>
                        <a:rPr kumimoji="0" lang="en-US" sz="1000" b="0" i="0" u="none" strike="noStrike" kern="1200" cap="none" spc="0" normalizeH="0" baseline="0" noProof="0">
                          <a:ln>
                            <a:noFill/>
                          </a:ln>
                          <a:solidFill>
                            <a:prstClr val="black"/>
                          </a:solidFill>
                          <a:effectLst/>
                          <a:uLnTx/>
                          <a:uFillTx/>
                          <a:latin typeface="+mn-lt"/>
                          <a:ea typeface="+mn-ea"/>
                          <a:cs typeface="+mn-cs"/>
                        </a:rPr>
                        <a:t>
 Nak makan donut tapi kedai jauh dari rumah? Tak apa, Buttercup ada solusi untuk anda!
#ResipiButtercup #SedapDenganButtercup #HomemadeWithLove
Donut Berkaca Buttercup
Bahan-bahan: 
6 sudu besar Buttercup 
1 cawan susu penuh (disuamkan)
1 sudu besar yis 
1/3 cawan gula 
2 biji telur 
1 sudu kecil esen vanila
¼ sudu kecil serbuk buah pala 
½ sudu kecil garam
4 cawan tepung serbaguna 
1-2 liter minyak sayuran
Bahan-bahan salutan gula: 
2 cawan gula aising 
½ cawan krim putar 
½ sudu kecil esen vanila
Arahan: 
1. Pukul susu penuh yang telah disuamkan, yis dan gula dalam satu mesin sehingga rata. Kemudian, tutup dan biarkan selama 5 minit. Campuran harus menjadi sedikit berbuih di atas selepas 5 minit. 
2. Masukkan telur, Buttercup, esen vanila, serbuk buah pala, garam dan 2 cawan tepung. Pukul pada kadar yang perlahan selama 1 minit. Kemudian, masukkan lebihan tepung dan pukul pada kadar sederhana sehingga semua bahan sebati dalam masa 2 minit. 
3. Biarkan doh di dalam mesin dan pukul lagi selama 2 minit atau uli menggunakan tangan. 
4. Griskan satu mangkuk besar dengan minyak dan pindahkan doh ke dalam mangkuk. Pastikan doh disalutkan oleh minyak sepenuhnya. Kemudian, tutup mangkuk dan biarkan doh untuk naik selama 1.5-2 jam. 
5. Setelah doh siap, tumbuk doh ke bawah untuk melepaskan angin. 
6. Keluarkan doh dari mangkuk dan letakkan ia di atas permukaan yang telah disalut tepung. Jika perlu, tumbuk lagi doh untuk mengeluarkan lebihan angin. 
7. Gunakan penggelek untuk gulung doh dengan ketebalan ½ inci. Gunakan pemotong donut (3-3.5 inci) dan potongkan donut menjadi 12 bahagian. 
8. Letakkan donut dan lubang donut (anda boleh buang lubang donut jika tidak perlukannya) di atas kertas minyak. Tutupkan dengan longgar dan biarkan ia berehat sementara.
9. Tuangkan minyak ke dalam periuk dengan api sederhana dan biarkan ia panas pada suhu 191°C. 
10. Masukkan 2-3 donut dalam satu masa ke dalam periuk dan gorengkan selama 1 minit pada setiap bahagian. Kemudian, keluarkan dan gorengkan lebihan donut menggunakan cara yang sama. 
11. Untuk salutan gula, pukul semua bahan salutan sehingga sebati. Celupkan setiap donut yang suam sepenuhnya (jangan biarkan ia sejuk untuk dicelup).
12. Letakkan donut yang telah dicelup ke atas rak dan biarkan lebihan salutan untuk menitis ke bawah. Selepas kira-kira 20 minit, salutan donut anda akan mengeras dan siap untuk dinikmati!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Sumber: https://sallysbakingaddiction.com/how-to-make-homemade-glazed-doughnuts/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24214409"/>
                  </a:ext>
                </a:extLst>
              </a:tr>
            </a:tbl>
          </a:graphicData>
        </a:graphic>
      </p:graphicFrame>
      <p:sp>
        <p:nvSpPr>
          <p:cNvPr id="4" name="Text Placeholder 3">
            <a:extLst>
              <a:ext uri="{FF2B5EF4-FFF2-40B4-BE49-F238E27FC236}">
                <a16:creationId xmlns:a16="http://schemas.microsoft.com/office/drawing/2014/main" id="{9DA3578A-0652-4C31-A37B-BEC6C3E66C6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4467095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8EA42-2D79-4049-BE49-BCAD26E00A39}"/>
              </a:ext>
            </a:extLst>
          </p:cNvPr>
          <p:cNvSpPr>
            <a:spLocks noGrp="1"/>
          </p:cNvSpPr>
          <p:nvPr>
            <p:ph type="title"/>
          </p:nvPr>
        </p:nvSpPr>
        <p:spPr/>
        <p:txBody>
          <a:bodyPr/>
          <a:lstStyle/>
          <a:p>
            <a:r>
              <a:rPr lang="en-US"/>
              <a:t>Facebook Own Posts Table | Buttercup Malaysia - 7 of 21</a:t>
            </a:r>
          </a:p>
        </p:txBody>
      </p:sp>
      <p:graphicFrame>
        <p:nvGraphicFramePr>
          <p:cNvPr id="5" name="Table Placeholder 4">
            <a:extLst>
              <a:ext uri="{FF2B5EF4-FFF2-40B4-BE49-F238E27FC236}">
                <a16:creationId xmlns:a16="http://schemas.microsoft.com/office/drawing/2014/main" id="{4C62FB7F-372C-4427-A9F6-817FB06B2F0F}"/>
              </a:ext>
            </a:extLst>
          </p:cNvPr>
          <p:cNvGraphicFramePr>
            <a:graphicFrameLocks noGrp="1"/>
          </p:cNvGraphicFramePr>
          <p:nvPr>
            <p:ph type="tbl" sz="quarter" idx="13"/>
            <p:extLst>
              <p:ext uri="{D42A27DB-BD31-4B8C-83A1-F6EECF244321}">
                <p14:modId xmlns:p14="http://schemas.microsoft.com/office/powerpoint/2010/main" val="3195175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6893531"/>
                    </a:ext>
                  </a:extLst>
                </a:gridCol>
                <a:gridCol w="822960">
                  <a:extLst>
                    <a:ext uri="{9D8B030D-6E8A-4147-A177-3AD203B41FA5}">
                      <a16:colId xmlns:a16="http://schemas.microsoft.com/office/drawing/2014/main" val="1596562407"/>
                    </a:ext>
                  </a:extLst>
                </a:gridCol>
                <a:gridCol w="822960">
                  <a:extLst>
                    <a:ext uri="{9D8B030D-6E8A-4147-A177-3AD203B41FA5}">
                      <a16:colId xmlns:a16="http://schemas.microsoft.com/office/drawing/2014/main" val="1455131027"/>
                    </a:ext>
                  </a:extLst>
                </a:gridCol>
                <a:gridCol w="822960">
                  <a:extLst>
                    <a:ext uri="{9D8B030D-6E8A-4147-A177-3AD203B41FA5}">
                      <a16:colId xmlns:a16="http://schemas.microsoft.com/office/drawing/2014/main" val="3456061514"/>
                    </a:ext>
                  </a:extLst>
                </a:gridCol>
                <a:gridCol w="822960">
                  <a:extLst>
                    <a:ext uri="{9D8B030D-6E8A-4147-A177-3AD203B41FA5}">
                      <a16:colId xmlns:a16="http://schemas.microsoft.com/office/drawing/2014/main" val="942325248"/>
                    </a:ext>
                  </a:extLst>
                </a:gridCol>
                <a:gridCol w="822960">
                  <a:extLst>
                    <a:ext uri="{9D8B030D-6E8A-4147-A177-3AD203B41FA5}">
                      <a16:colId xmlns:a16="http://schemas.microsoft.com/office/drawing/2014/main" val="3171993435"/>
                    </a:ext>
                  </a:extLst>
                </a:gridCol>
                <a:gridCol w="822960">
                  <a:extLst>
                    <a:ext uri="{9D8B030D-6E8A-4147-A177-3AD203B41FA5}">
                      <a16:colId xmlns:a16="http://schemas.microsoft.com/office/drawing/2014/main" val="3819803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4566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- 2021-07-30 10:00:06</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mempercayai Buttercup selama ini! ❤ 
Rasa dan aroma Buttercup semestinya dapat menjadikan makanan anda lebih enak dan dinikmati seisi keluarga!  
‘Saya menggunakan Buttercup 2 tahun yang lepas sejak saya mempunyai oven yang pertama. Saya amat suka dan berpuas hati dengan tekstur, rasa dan aroma yang mempertingkatkan tahap masakan saya dan suasana kegembiraan keluarga saya.’
-Jeannie Toh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48233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- 2021-07-18 10:00:30</a:t>
                      </a:r>
                      <a:r>
                        <a:rPr kumimoji="0" lang="en-US" sz="1000" b="0" i="0" u="none" strike="noStrike" kern="1200" cap="none" spc="0" normalizeH="0" baseline="0" noProof="0">
                          <a:ln>
                            <a:noFill/>
                          </a:ln>
                          <a:solidFill>
                            <a:prstClr val="black"/>
                          </a:solidFill>
                          <a:effectLst/>
                          <a:uLnTx/>
                          <a:uFillTx/>
                          <a:latin typeface="+mn-lt"/>
                          <a:ea typeface="+mn-ea"/>
                          <a:cs typeface="+mn-cs"/>
                        </a:rPr>
                        <a:t>
 Buttercup kini boleh didapati melalui pandamart dan GrabMart! 
Elakkan tempat yang sesak dan barisan yang panjang untuk mendapatkan Buttercup kegemaran anda! Pesan secara online sekarang untuk penghantaran yang mudah, selamat dan cepat!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5652691"/>
                  </a:ext>
                </a:extLst>
              </a:tr>
            </a:tbl>
          </a:graphicData>
        </a:graphic>
      </p:graphicFrame>
      <p:sp>
        <p:nvSpPr>
          <p:cNvPr id="4" name="Text Placeholder 3">
            <a:extLst>
              <a:ext uri="{FF2B5EF4-FFF2-40B4-BE49-F238E27FC236}">
                <a16:creationId xmlns:a16="http://schemas.microsoft.com/office/drawing/2014/main" id="{4EDE9CE2-7EB1-4B55-82F1-70B7ED3EB79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84202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1C425-FBC9-43A1-97F2-50AC58F7BCC9}"/>
              </a:ext>
            </a:extLst>
          </p:cNvPr>
          <p:cNvSpPr>
            <a:spLocks noGrp="1"/>
          </p:cNvSpPr>
          <p:nvPr>
            <p:ph type="title"/>
          </p:nvPr>
        </p:nvSpPr>
        <p:spPr/>
        <p:txBody>
          <a:bodyPr/>
          <a:lstStyle/>
          <a:p>
            <a:r>
              <a:rPr lang="en-US"/>
              <a:t>Facebook Own Posts Table | Buttercup Malaysia - 8 of 21</a:t>
            </a:r>
          </a:p>
        </p:txBody>
      </p:sp>
      <p:graphicFrame>
        <p:nvGraphicFramePr>
          <p:cNvPr id="5" name="Table Placeholder 4">
            <a:extLst>
              <a:ext uri="{FF2B5EF4-FFF2-40B4-BE49-F238E27FC236}">
                <a16:creationId xmlns:a16="http://schemas.microsoft.com/office/drawing/2014/main" id="{4EC76698-B64D-40E3-925E-C954C6B129F6}"/>
              </a:ext>
            </a:extLst>
          </p:cNvPr>
          <p:cNvGraphicFramePr>
            <a:graphicFrameLocks noGrp="1"/>
          </p:cNvGraphicFramePr>
          <p:nvPr>
            <p:ph type="tbl" sz="quarter" idx="13"/>
            <p:extLst>
              <p:ext uri="{D42A27DB-BD31-4B8C-83A1-F6EECF244321}">
                <p14:modId xmlns:p14="http://schemas.microsoft.com/office/powerpoint/2010/main" val="246518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07066004"/>
                    </a:ext>
                  </a:extLst>
                </a:gridCol>
                <a:gridCol w="822960">
                  <a:extLst>
                    <a:ext uri="{9D8B030D-6E8A-4147-A177-3AD203B41FA5}">
                      <a16:colId xmlns:a16="http://schemas.microsoft.com/office/drawing/2014/main" val="4044282241"/>
                    </a:ext>
                  </a:extLst>
                </a:gridCol>
                <a:gridCol w="822960">
                  <a:extLst>
                    <a:ext uri="{9D8B030D-6E8A-4147-A177-3AD203B41FA5}">
                      <a16:colId xmlns:a16="http://schemas.microsoft.com/office/drawing/2014/main" val="2039773053"/>
                    </a:ext>
                  </a:extLst>
                </a:gridCol>
                <a:gridCol w="822960">
                  <a:extLst>
                    <a:ext uri="{9D8B030D-6E8A-4147-A177-3AD203B41FA5}">
                      <a16:colId xmlns:a16="http://schemas.microsoft.com/office/drawing/2014/main" val="1548855058"/>
                    </a:ext>
                  </a:extLst>
                </a:gridCol>
                <a:gridCol w="822960">
                  <a:extLst>
                    <a:ext uri="{9D8B030D-6E8A-4147-A177-3AD203B41FA5}">
                      <a16:colId xmlns:a16="http://schemas.microsoft.com/office/drawing/2014/main" val="4262844840"/>
                    </a:ext>
                  </a:extLst>
                </a:gridCol>
                <a:gridCol w="822960">
                  <a:extLst>
                    <a:ext uri="{9D8B030D-6E8A-4147-A177-3AD203B41FA5}">
                      <a16:colId xmlns:a16="http://schemas.microsoft.com/office/drawing/2014/main" val="2410871303"/>
                    </a:ext>
                  </a:extLst>
                </a:gridCol>
                <a:gridCol w="822960">
                  <a:extLst>
                    <a:ext uri="{9D8B030D-6E8A-4147-A177-3AD203B41FA5}">
                      <a16:colId xmlns:a16="http://schemas.microsoft.com/office/drawing/2014/main" val="174406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0768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- 2021-07-27 10:00:25</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bawa anda semua ke Jepun! 
Walaupun bukan secara fizikal, kita tetap boleh merasa berada di Jepun dengan resipi strawberi shortcake Buttercup! 
#ResipiButtercup #SedapDenganButtercup #HomemadeWithLove
Strawberi Shortcake Buttercup
Bahan-bahan
60g Buttercup (dicairkan)
Sedikit Buttercup dan tepung untuk melapiskan dulang
125g tepung serbaguna 
100g gula 
4 biji telur (kuning telur dan putih telur diasingkan)
Bahan-bahan hiasan
18 biji strawberi
300ml krim putar 
Bahan-bahan sirap
40ml air 
10g gula 
Arahan: 
1. Panaskan ketuhar pada suhu 180°C.
2. Lapiskan bahagian dalam dulang dengan sedikit Buttercup dan tepung. 
3. Dalam satu mangkuk, campurkan kuning telur dan ⅔ gula. Pukul sehingga ia kelihatan tebal. 
4. Dalam mangkuk yang lain, pukul putih telur sehingga kembang, campurkan lebihan gula dan pukul lagi sehingga ia menjadi ‘meringue’.
5. Apabila ‘meringue’ kelihatan ukuh dan dapat berdiri dengan utuh apabila anda mengangkat pemukul, bermakna ianya sudah siap. 
6. Ayakkan tepung dan masukkan ke dalam adunan kuning telur tadi. Gaulkan perlahan menggunakan spatula. 
7. Campurkan ⅓ ‘meringue’ ke dalam adunan dan pukul sehingga rata. 
8. Kemudian, campurkan lebihan ‘meringue’ ke dalam adunan sedikit demi sedikit dan gaulkan. 
9. Masukkan Buttercup yang telah dicairkan dan gaulkan lagi. 
10. Tuangkan adunan ke dalam dulang kek dan bakar selama 25 minit. Setelah bakar, keluarkan ia dari dulang dan biarkan ia untuk sejuk di atas rak secara terbalik. 
11. Campurkan bahan-bahan sirap dalam satu kuali kecil dan biarkan ia mendidih. Apabila gula telah larut, matikan api. 
12. Pukul krim putar sehingga kembang. Kemudian, bersihkan strawberi anda dan potongkan 10 biji menjadi dua bahagian. 
13. Potongkan kek tadi menjadi dua bahagian secara melintang dan gunakan berus masakan untuk lapiskan sirap tadi di atas permukaan kedua-dua bahagian kek. 
14. Gunakan kira-kira 3 sudu besar krim putar dan sapukan secara rata di atas satu bahagian kek. Kemudian, isikan permukaan dengan strawberi tanpa jurang sebanyak mungkin. 
15. Gunakan kira-kira 4 sudu krim putar dan sapukan sehingga menutupi strawberi dan bahagian tepi kek. 
16. Letakkan bahagian kek yang lagi satu dan tekapkan perlahan-lahan ke bawah. Pastikan kek atas dan bawah diselaraskan. 
17. Salutkan setiap bahagian kek dengan krim putar secara rata dan biarkan ia di dalam peti sejuk selama 10 minit. 
18. Masukkan lebihan krim putar ke dalam beg paip dengan muncung bulat. Paipkan krim putar ke atas kek dan letakkan strawberi di atasnya. 
Siap untuk dinikmati. Anda boleh menyimpan kek ini selama 2 hari agar rasa strawberi dan krim putar kekal segar. 
Sumber: https://japan.recipetineats.com/japanese-strawberry-sponge-cake-strawberry-shortcake/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1325496"/>
                  </a:ext>
                </a:extLst>
              </a:tr>
            </a:tbl>
          </a:graphicData>
        </a:graphic>
      </p:graphicFrame>
      <p:sp>
        <p:nvSpPr>
          <p:cNvPr id="4" name="Text Placeholder 3">
            <a:extLst>
              <a:ext uri="{FF2B5EF4-FFF2-40B4-BE49-F238E27FC236}">
                <a16:creationId xmlns:a16="http://schemas.microsoft.com/office/drawing/2014/main" id="{FB5B1778-B713-43F8-9A4D-C28478D5D6C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9876133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C2C27-A56B-4946-B567-FB7DDDC0077C}"/>
              </a:ext>
            </a:extLst>
          </p:cNvPr>
          <p:cNvSpPr>
            <a:spLocks noGrp="1"/>
          </p:cNvSpPr>
          <p:nvPr>
            <p:ph type="title"/>
          </p:nvPr>
        </p:nvSpPr>
        <p:spPr/>
        <p:txBody>
          <a:bodyPr/>
          <a:lstStyle/>
          <a:p>
            <a:r>
              <a:rPr lang="en-US"/>
              <a:t>Facebook Own Posts Table | Buttercup Malaysia - 9 of 21</a:t>
            </a:r>
          </a:p>
        </p:txBody>
      </p:sp>
      <p:graphicFrame>
        <p:nvGraphicFramePr>
          <p:cNvPr id="5" name="Table Placeholder 4">
            <a:extLst>
              <a:ext uri="{FF2B5EF4-FFF2-40B4-BE49-F238E27FC236}">
                <a16:creationId xmlns:a16="http://schemas.microsoft.com/office/drawing/2014/main" id="{9B10398C-54A9-4CE8-95B1-90BED35E98CA}"/>
              </a:ext>
            </a:extLst>
          </p:cNvPr>
          <p:cNvGraphicFramePr>
            <a:graphicFrameLocks noGrp="1"/>
          </p:cNvGraphicFramePr>
          <p:nvPr>
            <p:ph type="tbl" sz="quarter" idx="13"/>
            <p:extLst>
              <p:ext uri="{D42A27DB-BD31-4B8C-83A1-F6EECF244321}">
                <p14:modId xmlns:p14="http://schemas.microsoft.com/office/powerpoint/2010/main" val="1029175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20947533"/>
                    </a:ext>
                  </a:extLst>
                </a:gridCol>
                <a:gridCol w="822960">
                  <a:extLst>
                    <a:ext uri="{9D8B030D-6E8A-4147-A177-3AD203B41FA5}">
                      <a16:colId xmlns:a16="http://schemas.microsoft.com/office/drawing/2014/main" val="878085625"/>
                    </a:ext>
                  </a:extLst>
                </a:gridCol>
                <a:gridCol w="822960">
                  <a:extLst>
                    <a:ext uri="{9D8B030D-6E8A-4147-A177-3AD203B41FA5}">
                      <a16:colId xmlns:a16="http://schemas.microsoft.com/office/drawing/2014/main" val="3325220276"/>
                    </a:ext>
                  </a:extLst>
                </a:gridCol>
                <a:gridCol w="822960">
                  <a:extLst>
                    <a:ext uri="{9D8B030D-6E8A-4147-A177-3AD203B41FA5}">
                      <a16:colId xmlns:a16="http://schemas.microsoft.com/office/drawing/2014/main" val="1897811328"/>
                    </a:ext>
                  </a:extLst>
                </a:gridCol>
                <a:gridCol w="822960">
                  <a:extLst>
                    <a:ext uri="{9D8B030D-6E8A-4147-A177-3AD203B41FA5}">
                      <a16:colId xmlns:a16="http://schemas.microsoft.com/office/drawing/2014/main" val="2792417853"/>
                    </a:ext>
                  </a:extLst>
                </a:gridCol>
                <a:gridCol w="822960">
                  <a:extLst>
                    <a:ext uri="{9D8B030D-6E8A-4147-A177-3AD203B41FA5}">
                      <a16:colId xmlns:a16="http://schemas.microsoft.com/office/drawing/2014/main" val="1077636175"/>
                    </a:ext>
                  </a:extLst>
                </a:gridCol>
                <a:gridCol w="822960">
                  <a:extLst>
                    <a:ext uri="{9D8B030D-6E8A-4147-A177-3AD203B41FA5}">
                      <a16:colId xmlns:a16="http://schemas.microsoft.com/office/drawing/2014/main" val="1607515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281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- 2021-07-07 10:00:06</a:t>
                      </a:r>
                      <a:r>
                        <a:rPr kumimoji="0" lang="en-US" sz="1000" b="0" i="0" u="none" strike="noStrike" kern="1200" cap="none" spc="0" normalizeH="0" baseline="0" noProof="0">
                          <a:ln>
                            <a:noFill/>
                          </a:ln>
                          <a:solidFill>
                            <a:prstClr val="black"/>
                          </a:solidFill>
                          <a:effectLst/>
                          <a:uLnTx/>
                          <a:uFillTx/>
                          <a:latin typeface="+mn-lt"/>
                          <a:ea typeface="+mn-ea"/>
                          <a:cs typeface="+mn-cs"/>
                        </a:rPr>
                        <a:t>
 Hari ni kan 7.7, mesti ramai yang tengah check out barang kan? Jangan lupa juga untuk dapatkan Buttercup kegemaran anda dengan tawaran hebat di Lazada pada hari ini! https://bit.ly/ButtercupMYLazada
Sebelum tu jangan lupa untuk isi perut anda! Jom buat pankek Buttercup sambil shopping! 
#ResipiButtercup #SedapDenganButtercup #HomemadeWithLove
Pankek Buttercup
Bahan-bahan: 
2 sudu besar Buttercup  
Sedikit Buttercup untuk dijadikan gris
1 cawan tepung 
2 sudu kecil serbuk penaik 
1 sudu besar gula 
½ sudu kecil garam 
1 cawan susu 
1 biji telur 
Arahan: 
1. Dalam satu mangkuk, campurkan serbuk penaik, gula, dan garam.
2. Dalam satu mangkuk yang lain, campurkan susu, telur dan Buttercup. 
3. Kemudian, satukan bahan-bahan dalam kedua mangkuk tadi dan kacau sehingga sebati. 
4. Panaskan kuali dan gris kuali dengan Buttercup. 
5. Tuangkan ¼ cawan adunan penkek ke dalam kuali. 
6. Terbalikkan penkek setelah gelembung terbentuk dalam masa 1-2 minit. 
7. Hidangkan dengan Buttercup atau madu dan siap untuk dinikmati! 
Sumber: https://www.sweetpillarfood.com/breakfast-brunch/basic-butter-pancakes/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6339202"/>
                  </a:ext>
                </a:extLst>
              </a:tr>
            </a:tbl>
          </a:graphicData>
        </a:graphic>
      </p:graphicFrame>
      <p:sp>
        <p:nvSpPr>
          <p:cNvPr id="4" name="Text Placeholder 3">
            <a:extLst>
              <a:ext uri="{FF2B5EF4-FFF2-40B4-BE49-F238E27FC236}">
                <a16:creationId xmlns:a16="http://schemas.microsoft.com/office/drawing/2014/main" id="{D1A99476-1A5F-4DAC-A55A-4463196B055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474907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4250A-944C-482B-8FBF-7CA0B02217DB}"/>
              </a:ext>
            </a:extLst>
          </p:cNvPr>
          <p:cNvSpPr>
            <a:spLocks noGrp="1"/>
          </p:cNvSpPr>
          <p:nvPr>
            <p:ph type="title"/>
          </p:nvPr>
        </p:nvSpPr>
        <p:spPr/>
        <p:txBody>
          <a:bodyPr/>
          <a:lstStyle/>
          <a:p>
            <a:r>
              <a:rPr lang="en-US"/>
              <a:t>Facebook Own Posts Table | Buttercup Malaysia - 10 of 21</a:t>
            </a:r>
          </a:p>
        </p:txBody>
      </p:sp>
      <p:graphicFrame>
        <p:nvGraphicFramePr>
          <p:cNvPr id="5" name="Table Placeholder 4">
            <a:extLst>
              <a:ext uri="{FF2B5EF4-FFF2-40B4-BE49-F238E27FC236}">
                <a16:creationId xmlns:a16="http://schemas.microsoft.com/office/drawing/2014/main" id="{970D97AB-0251-4648-BD04-521784AA40E6}"/>
              </a:ext>
            </a:extLst>
          </p:cNvPr>
          <p:cNvGraphicFramePr>
            <a:graphicFrameLocks noGrp="1"/>
          </p:cNvGraphicFramePr>
          <p:nvPr>
            <p:ph type="tbl" sz="quarter" idx="13"/>
            <p:extLst>
              <p:ext uri="{D42A27DB-BD31-4B8C-83A1-F6EECF244321}">
                <p14:modId xmlns:p14="http://schemas.microsoft.com/office/powerpoint/2010/main" val="1611543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89354803"/>
                    </a:ext>
                  </a:extLst>
                </a:gridCol>
                <a:gridCol w="822960">
                  <a:extLst>
                    <a:ext uri="{9D8B030D-6E8A-4147-A177-3AD203B41FA5}">
                      <a16:colId xmlns:a16="http://schemas.microsoft.com/office/drawing/2014/main" val="3986109840"/>
                    </a:ext>
                  </a:extLst>
                </a:gridCol>
                <a:gridCol w="822960">
                  <a:extLst>
                    <a:ext uri="{9D8B030D-6E8A-4147-A177-3AD203B41FA5}">
                      <a16:colId xmlns:a16="http://schemas.microsoft.com/office/drawing/2014/main" val="2601697998"/>
                    </a:ext>
                  </a:extLst>
                </a:gridCol>
                <a:gridCol w="822960">
                  <a:extLst>
                    <a:ext uri="{9D8B030D-6E8A-4147-A177-3AD203B41FA5}">
                      <a16:colId xmlns:a16="http://schemas.microsoft.com/office/drawing/2014/main" val="1014118178"/>
                    </a:ext>
                  </a:extLst>
                </a:gridCol>
                <a:gridCol w="822960">
                  <a:extLst>
                    <a:ext uri="{9D8B030D-6E8A-4147-A177-3AD203B41FA5}">
                      <a16:colId xmlns:a16="http://schemas.microsoft.com/office/drawing/2014/main" val="2319546600"/>
                    </a:ext>
                  </a:extLst>
                </a:gridCol>
                <a:gridCol w="822960">
                  <a:extLst>
                    <a:ext uri="{9D8B030D-6E8A-4147-A177-3AD203B41FA5}">
                      <a16:colId xmlns:a16="http://schemas.microsoft.com/office/drawing/2014/main" val="3338219042"/>
                    </a:ext>
                  </a:extLst>
                </a:gridCol>
                <a:gridCol w="822960">
                  <a:extLst>
                    <a:ext uri="{9D8B030D-6E8A-4147-A177-3AD203B41FA5}">
                      <a16:colId xmlns:a16="http://schemas.microsoft.com/office/drawing/2014/main" val="140464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42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14:40:01</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jangan lepaskan peluang anda untuk mendapatkan 1 bekas kedap udara Buttercup secara PERCUMA di Pasaraya OTK dengan pembelian 2 Buttercup Luxury Spread Portion!
Ingat, hanya di pasaraya OTK sehingga 28 Julai 2021 sahaja! Dapatkan sekarang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9247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- 2021-07-21 11:00:23</a:t>
                      </a:r>
                      <a:r>
                        <a:rPr kumimoji="0" lang="en-US" sz="1000" b="0" i="0" u="none" strike="noStrike" kern="1200" cap="none" spc="0" normalizeH="0" baseline="0" noProof="0">
                          <a:ln>
                            <a:noFill/>
                          </a:ln>
                          <a:solidFill>
                            <a:prstClr val="black"/>
                          </a:solidFill>
                          <a:effectLst/>
                          <a:uLnTx/>
                          <a:uFillTx/>
                          <a:latin typeface="+mn-lt"/>
                          <a:ea typeface="+mn-ea"/>
                          <a:cs typeface="+mn-cs"/>
                        </a:rPr>
                        <a:t>
 Masa untuk mengundi! Tapi bukan untuk PRU (Pilihan Raya Umum) ya 😜
Resipi apa yang anda mahu Buttercup kongsikan? Undi sekarang! Dua-dua pun nampak sedap kan?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94651160"/>
                  </a:ext>
                </a:extLst>
              </a:tr>
            </a:tbl>
          </a:graphicData>
        </a:graphic>
      </p:graphicFrame>
      <p:sp>
        <p:nvSpPr>
          <p:cNvPr id="4" name="Text Placeholder 3">
            <a:extLst>
              <a:ext uri="{FF2B5EF4-FFF2-40B4-BE49-F238E27FC236}">
                <a16:creationId xmlns:a16="http://schemas.microsoft.com/office/drawing/2014/main" id="{1B206588-39F3-4EC5-8B0E-C15D092F403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314705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A7A0-B3CB-448F-ABD8-0517299050EE}"/>
              </a:ext>
            </a:extLst>
          </p:cNvPr>
          <p:cNvSpPr>
            <a:spLocks noGrp="1"/>
          </p:cNvSpPr>
          <p:nvPr>
            <p:ph type="title"/>
          </p:nvPr>
        </p:nvSpPr>
        <p:spPr/>
        <p:txBody>
          <a:bodyPr/>
          <a:lstStyle/>
          <a:p>
            <a:r>
              <a:rPr lang="en-US"/>
              <a:t>Facebook Own Posts Table | Buttercup Malaysia - 11 of 21</a:t>
            </a:r>
          </a:p>
        </p:txBody>
      </p:sp>
      <p:graphicFrame>
        <p:nvGraphicFramePr>
          <p:cNvPr id="5" name="Table Placeholder 4">
            <a:extLst>
              <a:ext uri="{FF2B5EF4-FFF2-40B4-BE49-F238E27FC236}">
                <a16:creationId xmlns:a16="http://schemas.microsoft.com/office/drawing/2014/main" id="{D1F3EFF2-461F-4D3E-931F-F8BCCFCDC105}"/>
              </a:ext>
            </a:extLst>
          </p:cNvPr>
          <p:cNvGraphicFramePr>
            <a:graphicFrameLocks noGrp="1"/>
          </p:cNvGraphicFramePr>
          <p:nvPr>
            <p:ph type="tbl" sz="quarter" idx="13"/>
            <p:extLst>
              <p:ext uri="{D42A27DB-BD31-4B8C-83A1-F6EECF244321}">
                <p14:modId xmlns:p14="http://schemas.microsoft.com/office/powerpoint/2010/main" val="3383715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94808634"/>
                    </a:ext>
                  </a:extLst>
                </a:gridCol>
                <a:gridCol w="822960">
                  <a:extLst>
                    <a:ext uri="{9D8B030D-6E8A-4147-A177-3AD203B41FA5}">
                      <a16:colId xmlns:a16="http://schemas.microsoft.com/office/drawing/2014/main" val="736935006"/>
                    </a:ext>
                  </a:extLst>
                </a:gridCol>
                <a:gridCol w="822960">
                  <a:extLst>
                    <a:ext uri="{9D8B030D-6E8A-4147-A177-3AD203B41FA5}">
                      <a16:colId xmlns:a16="http://schemas.microsoft.com/office/drawing/2014/main" val="3921724550"/>
                    </a:ext>
                  </a:extLst>
                </a:gridCol>
                <a:gridCol w="822960">
                  <a:extLst>
                    <a:ext uri="{9D8B030D-6E8A-4147-A177-3AD203B41FA5}">
                      <a16:colId xmlns:a16="http://schemas.microsoft.com/office/drawing/2014/main" val="2424457504"/>
                    </a:ext>
                  </a:extLst>
                </a:gridCol>
                <a:gridCol w="822960">
                  <a:extLst>
                    <a:ext uri="{9D8B030D-6E8A-4147-A177-3AD203B41FA5}">
                      <a16:colId xmlns:a16="http://schemas.microsoft.com/office/drawing/2014/main" val="695663009"/>
                    </a:ext>
                  </a:extLst>
                </a:gridCol>
                <a:gridCol w="822960">
                  <a:extLst>
                    <a:ext uri="{9D8B030D-6E8A-4147-A177-3AD203B41FA5}">
                      <a16:colId xmlns:a16="http://schemas.microsoft.com/office/drawing/2014/main" val="2485166103"/>
                    </a:ext>
                  </a:extLst>
                </a:gridCol>
                <a:gridCol w="822960">
                  <a:extLst>
                    <a:ext uri="{9D8B030D-6E8A-4147-A177-3AD203B41FA5}">
                      <a16:colId xmlns:a16="http://schemas.microsoft.com/office/drawing/2014/main" val="3044746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8606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- 2021-07-25 10:30:01</a:t>
                      </a:r>
                      <a:r>
                        <a:rPr kumimoji="0" lang="en-US" sz="1000" b="0" i="0" u="none" strike="noStrike" kern="1200" cap="none" spc="0" normalizeH="0" baseline="0" noProof="0">
                          <a:ln>
                            <a:noFill/>
                          </a:ln>
                          <a:solidFill>
                            <a:prstClr val="black"/>
                          </a:solidFill>
                          <a:effectLst/>
                          <a:uLnTx/>
                          <a:uFillTx/>
                          <a:latin typeface="+mn-lt"/>
                          <a:ea typeface="+mn-ea"/>
                          <a:cs typeface="+mn-cs"/>
                        </a:rPr>
                        <a:t>
 Apa?! Jualan mega Buttercup sedang berlangsung di Lazada sekarang? Jom shopping Buttercup di Lazada! 🛒
Dapatkan diskaun sehingga 20% untuk produk Buttercup kegemaran anda sekarang sebelum kehabisan stok! 
https://bit.ly/ButtercupMYLazada
Promosi ini hanya sah sehingga 1 Ogos 2021 sahaja jadi jangan lepaskan peluang anda!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5320406"/>
                  </a:ext>
                </a:extLst>
              </a:tr>
            </a:tbl>
          </a:graphicData>
        </a:graphic>
      </p:graphicFrame>
      <p:sp>
        <p:nvSpPr>
          <p:cNvPr id="4" name="Text Placeholder 3">
            <a:extLst>
              <a:ext uri="{FF2B5EF4-FFF2-40B4-BE49-F238E27FC236}">
                <a16:creationId xmlns:a16="http://schemas.microsoft.com/office/drawing/2014/main" id="{33F9FDF6-E537-48B3-9999-F1043614D51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29437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3AB51-168C-4B3C-B70A-A8783D2E4038}"/>
              </a:ext>
            </a:extLst>
          </p:cNvPr>
          <p:cNvSpPr>
            <a:spLocks noGrp="1"/>
          </p:cNvSpPr>
          <p:nvPr>
            <p:ph type="title"/>
          </p:nvPr>
        </p:nvSpPr>
        <p:spPr/>
        <p:txBody>
          <a:bodyPr/>
          <a:lstStyle/>
          <a:p>
            <a:r>
              <a:rPr lang="en-US"/>
              <a:t>Facebook Own Posts Table | Buttercup Malaysia - 12 of 21</a:t>
            </a:r>
          </a:p>
        </p:txBody>
      </p:sp>
      <p:graphicFrame>
        <p:nvGraphicFramePr>
          <p:cNvPr id="5" name="Table Placeholder 4">
            <a:extLst>
              <a:ext uri="{FF2B5EF4-FFF2-40B4-BE49-F238E27FC236}">
                <a16:creationId xmlns:a16="http://schemas.microsoft.com/office/drawing/2014/main" id="{7D7CE91C-D4DA-4B3D-BC5D-E4A5FAC69E3D}"/>
              </a:ext>
            </a:extLst>
          </p:cNvPr>
          <p:cNvGraphicFramePr>
            <a:graphicFrameLocks noGrp="1"/>
          </p:cNvGraphicFramePr>
          <p:nvPr>
            <p:ph type="tbl" sz="quarter" idx="13"/>
            <p:extLst>
              <p:ext uri="{D42A27DB-BD31-4B8C-83A1-F6EECF244321}">
                <p14:modId xmlns:p14="http://schemas.microsoft.com/office/powerpoint/2010/main" val="1140023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32191943"/>
                    </a:ext>
                  </a:extLst>
                </a:gridCol>
                <a:gridCol w="822960">
                  <a:extLst>
                    <a:ext uri="{9D8B030D-6E8A-4147-A177-3AD203B41FA5}">
                      <a16:colId xmlns:a16="http://schemas.microsoft.com/office/drawing/2014/main" val="3611864097"/>
                    </a:ext>
                  </a:extLst>
                </a:gridCol>
                <a:gridCol w="822960">
                  <a:extLst>
                    <a:ext uri="{9D8B030D-6E8A-4147-A177-3AD203B41FA5}">
                      <a16:colId xmlns:a16="http://schemas.microsoft.com/office/drawing/2014/main" val="4236440724"/>
                    </a:ext>
                  </a:extLst>
                </a:gridCol>
                <a:gridCol w="822960">
                  <a:extLst>
                    <a:ext uri="{9D8B030D-6E8A-4147-A177-3AD203B41FA5}">
                      <a16:colId xmlns:a16="http://schemas.microsoft.com/office/drawing/2014/main" val="1581135455"/>
                    </a:ext>
                  </a:extLst>
                </a:gridCol>
                <a:gridCol w="822960">
                  <a:extLst>
                    <a:ext uri="{9D8B030D-6E8A-4147-A177-3AD203B41FA5}">
                      <a16:colId xmlns:a16="http://schemas.microsoft.com/office/drawing/2014/main" val="760440582"/>
                    </a:ext>
                  </a:extLst>
                </a:gridCol>
                <a:gridCol w="822960">
                  <a:extLst>
                    <a:ext uri="{9D8B030D-6E8A-4147-A177-3AD203B41FA5}">
                      <a16:colId xmlns:a16="http://schemas.microsoft.com/office/drawing/2014/main" val="3250290576"/>
                    </a:ext>
                  </a:extLst>
                </a:gridCol>
                <a:gridCol w="822960">
                  <a:extLst>
                    <a:ext uri="{9D8B030D-6E8A-4147-A177-3AD203B41FA5}">
                      <a16:colId xmlns:a16="http://schemas.microsoft.com/office/drawing/2014/main" val="3549098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4062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09:26:50</a:t>
                      </a:r>
                      <a:r>
                        <a:rPr kumimoji="0" lang="en-US" sz="1000" b="0" i="0" u="none" strike="noStrike" kern="1200" cap="none" spc="0" normalizeH="0" baseline="0" noProof="0">
                          <a:ln>
                            <a:noFill/>
                          </a:ln>
                          <a:solidFill>
                            <a:prstClr val="black"/>
                          </a:solidFill>
                          <a:effectLst/>
                          <a:uLnTx/>
                          <a:uFillTx/>
                          <a:latin typeface="+mn-lt"/>
                          <a:ea typeface="+mn-ea"/>
                          <a:cs typeface="+mn-cs"/>
                        </a:rPr>
                        <a:t>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1776805"/>
                  </a:ext>
                </a:extLst>
              </a:tr>
            </a:tbl>
          </a:graphicData>
        </a:graphic>
      </p:graphicFrame>
      <p:sp>
        <p:nvSpPr>
          <p:cNvPr id="4" name="Text Placeholder 3">
            <a:extLst>
              <a:ext uri="{FF2B5EF4-FFF2-40B4-BE49-F238E27FC236}">
                <a16:creationId xmlns:a16="http://schemas.microsoft.com/office/drawing/2014/main" id="{2578EE7C-D910-4669-B708-10DF67AA436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047138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45B54-2F74-4A07-BD86-C4515FEA29A3}"/>
              </a:ext>
            </a:extLst>
          </p:cNvPr>
          <p:cNvSpPr>
            <a:spLocks noGrp="1"/>
          </p:cNvSpPr>
          <p:nvPr>
            <p:ph type="title"/>
          </p:nvPr>
        </p:nvSpPr>
        <p:spPr/>
        <p:txBody>
          <a:bodyPr/>
          <a:lstStyle/>
          <a:p>
            <a:r>
              <a:rPr lang="en-US"/>
              <a:t>Facebook Own Posts Table | Buttercup Malaysia - 13 of 21</a:t>
            </a:r>
          </a:p>
        </p:txBody>
      </p:sp>
      <p:graphicFrame>
        <p:nvGraphicFramePr>
          <p:cNvPr id="5" name="Table Placeholder 4">
            <a:extLst>
              <a:ext uri="{FF2B5EF4-FFF2-40B4-BE49-F238E27FC236}">
                <a16:creationId xmlns:a16="http://schemas.microsoft.com/office/drawing/2014/main" id="{7320596E-07B6-4540-812D-FD76787295A0}"/>
              </a:ext>
            </a:extLst>
          </p:cNvPr>
          <p:cNvGraphicFramePr>
            <a:graphicFrameLocks noGrp="1"/>
          </p:cNvGraphicFramePr>
          <p:nvPr>
            <p:ph type="tbl" sz="quarter" idx="13"/>
            <p:extLst>
              <p:ext uri="{D42A27DB-BD31-4B8C-83A1-F6EECF244321}">
                <p14:modId xmlns:p14="http://schemas.microsoft.com/office/powerpoint/2010/main" val="2481974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34664575"/>
                    </a:ext>
                  </a:extLst>
                </a:gridCol>
                <a:gridCol w="822960">
                  <a:extLst>
                    <a:ext uri="{9D8B030D-6E8A-4147-A177-3AD203B41FA5}">
                      <a16:colId xmlns:a16="http://schemas.microsoft.com/office/drawing/2014/main" val="2198284739"/>
                    </a:ext>
                  </a:extLst>
                </a:gridCol>
                <a:gridCol w="822960">
                  <a:extLst>
                    <a:ext uri="{9D8B030D-6E8A-4147-A177-3AD203B41FA5}">
                      <a16:colId xmlns:a16="http://schemas.microsoft.com/office/drawing/2014/main" val="3441528536"/>
                    </a:ext>
                  </a:extLst>
                </a:gridCol>
                <a:gridCol w="822960">
                  <a:extLst>
                    <a:ext uri="{9D8B030D-6E8A-4147-A177-3AD203B41FA5}">
                      <a16:colId xmlns:a16="http://schemas.microsoft.com/office/drawing/2014/main" val="2390681184"/>
                    </a:ext>
                  </a:extLst>
                </a:gridCol>
                <a:gridCol w="822960">
                  <a:extLst>
                    <a:ext uri="{9D8B030D-6E8A-4147-A177-3AD203B41FA5}">
                      <a16:colId xmlns:a16="http://schemas.microsoft.com/office/drawing/2014/main" val="1758487225"/>
                    </a:ext>
                  </a:extLst>
                </a:gridCol>
                <a:gridCol w="822960">
                  <a:extLst>
                    <a:ext uri="{9D8B030D-6E8A-4147-A177-3AD203B41FA5}">
                      <a16:colId xmlns:a16="http://schemas.microsoft.com/office/drawing/2014/main" val="4029889513"/>
                    </a:ext>
                  </a:extLst>
                </a:gridCol>
                <a:gridCol w="822960">
                  <a:extLst>
                    <a:ext uri="{9D8B030D-6E8A-4147-A177-3AD203B41FA5}">
                      <a16:colId xmlns:a16="http://schemas.microsoft.com/office/drawing/2014/main" val="1936689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8842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- 2021-07-17 10:00:13</a:t>
                      </a:r>
                      <a:r>
                        <a:rPr kumimoji="0" lang="en-US" sz="1000" b="0" i="0" u="none" strike="noStrike" kern="1200" cap="none" spc="0" normalizeH="0" baseline="0" noProof="0">
                          <a:ln>
                            <a:noFill/>
                          </a:ln>
                          <a:solidFill>
                            <a:prstClr val="black"/>
                          </a:solidFill>
                          <a:effectLst/>
                          <a:uLnTx/>
                          <a:uFillTx/>
                          <a:latin typeface="+mn-lt"/>
                          <a:ea typeface="+mn-ea"/>
                          <a:cs typeface="+mn-cs"/>
                        </a:rPr>
                        <a:t>
 Wow, 1 bekas kedap udara PERCUMA dengan pembelian 2 Buttercup Luxury Spread Portion di Village Grocer?! YES! Jom dapatkan sekarang dan cuba resipi Buttercup X Mission Wrap Omelet Salmon Salai ini! 
Cepat, cepat, ianya hanya boleh ditebus dari 15 Julai hingga 5 Ogos 2021. Pastikan ada tidak terlepas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36388874"/>
                  </a:ext>
                </a:extLst>
              </a:tr>
            </a:tbl>
          </a:graphicData>
        </a:graphic>
      </p:graphicFrame>
      <p:sp>
        <p:nvSpPr>
          <p:cNvPr id="4" name="Text Placeholder 3">
            <a:extLst>
              <a:ext uri="{FF2B5EF4-FFF2-40B4-BE49-F238E27FC236}">
                <a16:creationId xmlns:a16="http://schemas.microsoft.com/office/drawing/2014/main" id="{DB985644-4220-47BA-9F58-74869BAF876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547110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D9584-BBCB-46D4-A95D-A833BE81665E}"/>
              </a:ext>
            </a:extLst>
          </p:cNvPr>
          <p:cNvSpPr>
            <a:spLocks noGrp="1"/>
          </p:cNvSpPr>
          <p:nvPr>
            <p:ph type="title"/>
          </p:nvPr>
        </p:nvSpPr>
        <p:spPr/>
        <p:txBody>
          <a:bodyPr/>
          <a:lstStyle/>
          <a:p>
            <a:r>
              <a:rPr lang="en-US"/>
              <a:t>Facebook Own Posts Table | Buttercup Malaysia - 14 of 21</a:t>
            </a:r>
          </a:p>
        </p:txBody>
      </p:sp>
      <p:graphicFrame>
        <p:nvGraphicFramePr>
          <p:cNvPr id="5" name="Table Placeholder 4">
            <a:extLst>
              <a:ext uri="{FF2B5EF4-FFF2-40B4-BE49-F238E27FC236}">
                <a16:creationId xmlns:a16="http://schemas.microsoft.com/office/drawing/2014/main" id="{831732DB-AEDD-4A7F-A555-D52CDF712963}"/>
              </a:ext>
            </a:extLst>
          </p:cNvPr>
          <p:cNvGraphicFramePr>
            <a:graphicFrameLocks noGrp="1"/>
          </p:cNvGraphicFramePr>
          <p:nvPr>
            <p:ph type="tbl" sz="quarter" idx="13"/>
            <p:extLst>
              <p:ext uri="{D42A27DB-BD31-4B8C-83A1-F6EECF244321}">
                <p14:modId xmlns:p14="http://schemas.microsoft.com/office/powerpoint/2010/main" val="3004723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56830908"/>
                    </a:ext>
                  </a:extLst>
                </a:gridCol>
                <a:gridCol w="822960">
                  <a:extLst>
                    <a:ext uri="{9D8B030D-6E8A-4147-A177-3AD203B41FA5}">
                      <a16:colId xmlns:a16="http://schemas.microsoft.com/office/drawing/2014/main" val="1363684197"/>
                    </a:ext>
                  </a:extLst>
                </a:gridCol>
                <a:gridCol w="822960">
                  <a:extLst>
                    <a:ext uri="{9D8B030D-6E8A-4147-A177-3AD203B41FA5}">
                      <a16:colId xmlns:a16="http://schemas.microsoft.com/office/drawing/2014/main" val="2044789441"/>
                    </a:ext>
                  </a:extLst>
                </a:gridCol>
                <a:gridCol w="822960">
                  <a:extLst>
                    <a:ext uri="{9D8B030D-6E8A-4147-A177-3AD203B41FA5}">
                      <a16:colId xmlns:a16="http://schemas.microsoft.com/office/drawing/2014/main" val="3790503192"/>
                    </a:ext>
                  </a:extLst>
                </a:gridCol>
                <a:gridCol w="822960">
                  <a:extLst>
                    <a:ext uri="{9D8B030D-6E8A-4147-A177-3AD203B41FA5}">
                      <a16:colId xmlns:a16="http://schemas.microsoft.com/office/drawing/2014/main" val="157295175"/>
                    </a:ext>
                  </a:extLst>
                </a:gridCol>
                <a:gridCol w="822960">
                  <a:extLst>
                    <a:ext uri="{9D8B030D-6E8A-4147-A177-3AD203B41FA5}">
                      <a16:colId xmlns:a16="http://schemas.microsoft.com/office/drawing/2014/main" val="3583543026"/>
                    </a:ext>
                  </a:extLst>
                </a:gridCol>
                <a:gridCol w="822960">
                  <a:extLst>
                    <a:ext uri="{9D8B030D-6E8A-4147-A177-3AD203B41FA5}">
                      <a16:colId xmlns:a16="http://schemas.microsoft.com/office/drawing/2014/main" val="3299653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331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- 2021-07-04 09:30:28</a:t>
                      </a:r>
                      <a:r>
                        <a:rPr kumimoji="0" lang="en-US" sz="1000" b="0" i="0" u="none" strike="noStrike" kern="1200" cap="none" spc="0" normalizeH="0" baseline="0" noProof="0">
                          <a:ln>
                            <a:noFill/>
                          </a:ln>
                          <a:solidFill>
                            <a:prstClr val="black"/>
                          </a:solidFill>
                          <a:effectLst/>
                          <a:uLnTx/>
                          <a:uFillTx/>
                          <a:latin typeface="+mn-lt"/>
                          <a:ea typeface="+mn-ea"/>
                          <a:cs typeface="+mn-cs"/>
                        </a:rPr>
                        <a:t>
 Untuk meraikan wajah baru Buttercup Margarine Spread, jom kita cuba roti telur dadar Buttercup! 
#ResipiButtercup #SedapDenganButtercup #HomemadeWithLove
Roti Telur Dadar Buttercup
Bahan-bahan
3 sudu besar Buttercup Margarine Spread
2 keping roti 
1 sudu kecil gula 
Bahan-bahan telur dadar:
2 biji telur 
85g kubis 
¼ lobak merah (dipotong nipis)
2 batang daun bawang
2 keping kepingan ayam
⅛ sudu kecil garam 
secubit lada 
Bahan perasa dan keju:
2 sudu kecil sos tomato 
1 sudu besar mayonis 
2 keping keju cheddar 
Arahan: 
1. Potong nipis kubis, lobak merah, daun bawang dan kepingan ayam. 
2. Dalam satu mangkuk, campurkan semua sayur dan kepingan ayam yang telah dipotong nipis tadi dengan telur. Gaulkan sehingga sebati. Kemudian, letakkan garam dan lada dan gaulkan lagi sehingga sebati. 
3. Cairkan 0.5 sudu besar Buttercup dalam kuali tahan panas dan letakkan 2 keping roti dan biarkan roti untuk menyerap Buttercup. 
4. Letakkan lagi 0.5 sudu besar Buttercup, biarkan ia cair dan balikkan roti sehingga bahagian roti yang lain menyerap Buttercup.
5. Masakkan roti sehingga ia berwarna keperangan di kedua-dua belah. Kemudian, keluarkan daripada kuali dan taburkan gula di atas roti. 
6. Untuk telur dadar, cairkan 2 sudu besar Buttercup ke dalam kuali yang sama. Tuangkan campuran sayuran tadi, bermula dari tengah kuali dan bentukkan ia menjadi jalur lebar untuk dipotong dua dan mendapatkan segi empat sama dengan ukuran roti. 
7. Turunkan api ke sederhana rendah dan tunggu 2-3 minit sehingga sebahagian besar telur dimasak dan tidak berair dan berwarna keperangan. Setelah itu, balikkan dan masak bahagian tersebut sehingga berwarna keperangan juga. Kemudian, angkat dan ketepikan. 
8. Ambil roti tadi dan letakkan sos tomato ke atas satu roti dan letakkan telur dadar di atasnya. 
9. Kemudian, letakkan sekeping keju dan sapukan mayonis di atasnya dan letakkan lagi telur dadar. 
10. Akhir sekali, tambahkan satu keping keju dan sapukan sos tomato dan mayonis. Balikkan keju agar sos tomato dan mayonis tidak menyebabkan roti menjadi lembab. 
Siap! Lagi sedap kalau ada teh atau kopi untuk dinikmati bersama 😋
Sumber: https://kimchimari.com/korean-street-toast/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2902066"/>
                  </a:ext>
                </a:extLst>
              </a:tr>
            </a:tbl>
          </a:graphicData>
        </a:graphic>
      </p:graphicFrame>
      <p:sp>
        <p:nvSpPr>
          <p:cNvPr id="4" name="Text Placeholder 3">
            <a:extLst>
              <a:ext uri="{FF2B5EF4-FFF2-40B4-BE49-F238E27FC236}">
                <a16:creationId xmlns:a16="http://schemas.microsoft.com/office/drawing/2014/main" id="{D4EA9551-A549-4789-BED2-859585F84A1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392430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9369A-CD18-4D77-9FAA-ED0AD99D2716}"/>
              </a:ext>
            </a:extLst>
          </p:cNvPr>
          <p:cNvSpPr>
            <a:spLocks noGrp="1"/>
          </p:cNvSpPr>
          <p:nvPr>
            <p:ph type="title"/>
          </p:nvPr>
        </p:nvSpPr>
        <p:spPr/>
        <p:txBody>
          <a:bodyPr/>
          <a:lstStyle/>
          <a:p>
            <a:r>
              <a:rPr lang="en-US"/>
              <a:t>Facebook Own Posts Table | Buttercup Malaysia - 15 of 21</a:t>
            </a:r>
          </a:p>
        </p:txBody>
      </p:sp>
      <p:graphicFrame>
        <p:nvGraphicFramePr>
          <p:cNvPr id="5" name="Table Placeholder 4">
            <a:extLst>
              <a:ext uri="{FF2B5EF4-FFF2-40B4-BE49-F238E27FC236}">
                <a16:creationId xmlns:a16="http://schemas.microsoft.com/office/drawing/2014/main" id="{C25ADAB2-4B8B-408E-B3A6-D0E1C4355071}"/>
              </a:ext>
            </a:extLst>
          </p:cNvPr>
          <p:cNvGraphicFramePr>
            <a:graphicFrameLocks noGrp="1"/>
          </p:cNvGraphicFramePr>
          <p:nvPr>
            <p:ph type="tbl" sz="quarter" idx="13"/>
            <p:extLst>
              <p:ext uri="{D42A27DB-BD31-4B8C-83A1-F6EECF244321}">
                <p14:modId xmlns:p14="http://schemas.microsoft.com/office/powerpoint/2010/main" val="1728301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99295188"/>
                    </a:ext>
                  </a:extLst>
                </a:gridCol>
                <a:gridCol w="822960">
                  <a:extLst>
                    <a:ext uri="{9D8B030D-6E8A-4147-A177-3AD203B41FA5}">
                      <a16:colId xmlns:a16="http://schemas.microsoft.com/office/drawing/2014/main" val="3058223575"/>
                    </a:ext>
                  </a:extLst>
                </a:gridCol>
                <a:gridCol w="822960">
                  <a:extLst>
                    <a:ext uri="{9D8B030D-6E8A-4147-A177-3AD203B41FA5}">
                      <a16:colId xmlns:a16="http://schemas.microsoft.com/office/drawing/2014/main" val="2581379167"/>
                    </a:ext>
                  </a:extLst>
                </a:gridCol>
                <a:gridCol w="822960">
                  <a:extLst>
                    <a:ext uri="{9D8B030D-6E8A-4147-A177-3AD203B41FA5}">
                      <a16:colId xmlns:a16="http://schemas.microsoft.com/office/drawing/2014/main" val="3516937113"/>
                    </a:ext>
                  </a:extLst>
                </a:gridCol>
                <a:gridCol w="822960">
                  <a:extLst>
                    <a:ext uri="{9D8B030D-6E8A-4147-A177-3AD203B41FA5}">
                      <a16:colId xmlns:a16="http://schemas.microsoft.com/office/drawing/2014/main" val="818582875"/>
                    </a:ext>
                  </a:extLst>
                </a:gridCol>
                <a:gridCol w="822960">
                  <a:extLst>
                    <a:ext uri="{9D8B030D-6E8A-4147-A177-3AD203B41FA5}">
                      <a16:colId xmlns:a16="http://schemas.microsoft.com/office/drawing/2014/main" val="1912359550"/>
                    </a:ext>
                  </a:extLst>
                </a:gridCol>
                <a:gridCol w="822960">
                  <a:extLst>
                    <a:ext uri="{9D8B030D-6E8A-4147-A177-3AD203B41FA5}">
                      <a16:colId xmlns:a16="http://schemas.microsoft.com/office/drawing/2014/main" val="3005923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496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13:30:00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Fiesta Raya Buttercup untuk pasar raya TF Value-Mart!
Kepada pemenang, sila PM admin dengan maklumat di bawah untuk menerima hadiah daripada Buttercup Malaysia. 
●Nama penuh
●Nombor kad pengenalan
●Alamat rumah
●Alamat emel
●Nombor telefon
Jangan lupa untuk terus menyokong Buttercup dan menyebarkan kebaikan Buttercup kepada semua!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31490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- 2021-07-20 00:00:18</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 Adha kepada semua yang meraikannya! 
#HariRayaAidilAdha2021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22026738"/>
                  </a:ext>
                </a:extLst>
              </a:tr>
            </a:tbl>
          </a:graphicData>
        </a:graphic>
      </p:graphicFrame>
      <p:sp>
        <p:nvSpPr>
          <p:cNvPr id="4" name="Text Placeholder 3">
            <a:extLst>
              <a:ext uri="{FF2B5EF4-FFF2-40B4-BE49-F238E27FC236}">
                <a16:creationId xmlns:a16="http://schemas.microsoft.com/office/drawing/2014/main" id="{89527DD1-0C3D-4518-86EF-5FF43CB5C1B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278184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4D96D-FCFE-4DCC-871A-C8AC3A63F054}"/>
              </a:ext>
            </a:extLst>
          </p:cNvPr>
          <p:cNvSpPr>
            <a:spLocks noGrp="1"/>
          </p:cNvSpPr>
          <p:nvPr>
            <p:ph type="title"/>
          </p:nvPr>
        </p:nvSpPr>
        <p:spPr/>
        <p:txBody>
          <a:bodyPr/>
          <a:lstStyle/>
          <a:p>
            <a:r>
              <a:rPr lang="en-US"/>
              <a:t>Facebook Own Posts Table | Buttercup Malaysia - 16 of 21</a:t>
            </a:r>
          </a:p>
        </p:txBody>
      </p:sp>
      <p:graphicFrame>
        <p:nvGraphicFramePr>
          <p:cNvPr id="5" name="Table Placeholder 4">
            <a:extLst>
              <a:ext uri="{FF2B5EF4-FFF2-40B4-BE49-F238E27FC236}">
                <a16:creationId xmlns:a16="http://schemas.microsoft.com/office/drawing/2014/main" id="{A0222F5C-357B-4E4E-AAEE-E1ADF2B77CF2}"/>
              </a:ext>
            </a:extLst>
          </p:cNvPr>
          <p:cNvGraphicFramePr>
            <a:graphicFrameLocks noGrp="1"/>
          </p:cNvGraphicFramePr>
          <p:nvPr>
            <p:ph type="tbl" sz="quarter" idx="13"/>
            <p:extLst>
              <p:ext uri="{D42A27DB-BD31-4B8C-83A1-F6EECF244321}">
                <p14:modId xmlns:p14="http://schemas.microsoft.com/office/powerpoint/2010/main" val="646854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43038428"/>
                    </a:ext>
                  </a:extLst>
                </a:gridCol>
                <a:gridCol w="822960">
                  <a:extLst>
                    <a:ext uri="{9D8B030D-6E8A-4147-A177-3AD203B41FA5}">
                      <a16:colId xmlns:a16="http://schemas.microsoft.com/office/drawing/2014/main" val="3346393052"/>
                    </a:ext>
                  </a:extLst>
                </a:gridCol>
                <a:gridCol w="822960">
                  <a:extLst>
                    <a:ext uri="{9D8B030D-6E8A-4147-A177-3AD203B41FA5}">
                      <a16:colId xmlns:a16="http://schemas.microsoft.com/office/drawing/2014/main" val="1567366250"/>
                    </a:ext>
                  </a:extLst>
                </a:gridCol>
                <a:gridCol w="822960">
                  <a:extLst>
                    <a:ext uri="{9D8B030D-6E8A-4147-A177-3AD203B41FA5}">
                      <a16:colId xmlns:a16="http://schemas.microsoft.com/office/drawing/2014/main" val="3618207227"/>
                    </a:ext>
                  </a:extLst>
                </a:gridCol>
                <a:gridCol w="822960">
                  <a:extLst>
                    <a:ext uri="{9D8B030D-6E8A-4147-A177-3AD203B41FA5}">
                      <a16:colId xmlns:a16="http://schemas.microsoft.com/office/drawing/2014/main" val="2447881619"/>
                    </a:ext>
                  </a:extLst>
                </a:gridCol>
                <a:gridCol w="822960">
                  <a:extLst>
                    <a:ext uri="{9D8B030D-6E8A-4147-A177-3AD203B41FA5}">
                      <a16:colId xmlns:a16="http://schemas.microsoft.com/office/drawing/2014/main" val="147217888"/>
                    </a:ext>
                  </a:extLst>
                </a:gridCol>
                <a:gridCol w="822960">
                  <a:extLst>
                    <a:ext uri="{9D8B030D-6E8A-4147-A177-3AD203B41FA5}">
                      <a16:colId xmlns:a16="http://schemas.microsoft.com/office/drawing/2014/main" val="4201807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63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13:20:03</a:t>
                      </a:r>
                      <a:r>
                        <a:rPr kumimoji="0" lang="en-US" sz="1000" b="0" i="0" u="none" strike="noStrike" kern="1200" cap="none" spc="0" normalizeH="0" baseline="0" noProof="0">
                          <a:ln>
                            <a:noFill/>
                          </a:ln>
                          <a:solidFill>
                            <a:prstClr val="black"/>
                          </a:solidFill>
                          <a:effectLst/>
                          <a:uLnTx/>
                          <a:uFillTx/>
                          <a:latin typeface="+mn-lt"/>
                          <a:ea typeface="+mn-ea"/>
                          <a:cs typeface="+mn-cs"/>
                        </a:rPr>
                        <a:t>
 PEMENANG-PEMENANG Fiesta Raya Buttercup untuk pasar raya MYDIN! Tahniah kepada semua pemenang! 🎉
Kepada pemenang, sila PM admin dengan maklumat di bawah untuk menerima hadiah daripada Buttercup Malaysia. 
●Nama penuh
●Nombor kad pengenalan
●Alamat rumah
●Alamat emel
●Nombor telefon
Yang belum menang, jangan risau. LIKE Buttercup untuk pastikan anda tidak terlepas peraduan yang akan datang dan bawa pulang pelbagai hadiah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7103633"/>
                  </a:ext>
                </a:extLst>
              </a:tr>
            </a:tbl>
          </a:graphicData>
        </a:graphic>
      </p:graphicFrame>
      <p:sp>
        <p:nvSpPr>
          <p:cNvPr id="4" name="Text Placeholder 3">
            <a:extLst>
              <a:ext uri="{FF2B5EF4-FFF2-40B4-BE49-F238E27FC236}">
                <a16:creationId xmlns:a16="http://schemas.microsoft.com/office/drawing/2014/main" id="{084C12A7-13BF-45B1-947B-D81A63DF0DF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284193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8EDFF-509B-495C-8CBB-3616E10A1AB2}"/>
              </a:ext>
            </a:extLst>
          </p:cNvPr>
          <p:cNvSpPr>
            <a:spLocks noGrp="1"/>
          </p:cNvSpPr>
          <p:nvPr>
            <p:ph type="title"/>
          </p:nvPr>
        </p:nvSpPr>
        <p:spPr/>
        <p:txBody>
          <a:bodyPr/>
          <a:lstStyle/>
          <a:p>
            <a:r>
              <a:rPr lang="en-US"/>
              <a:t>Facebook Own Posts Table | Buttercup Malaysia - 17 of 21</a:t>
            </a:r>
          </a:p>
        </p:txBody>
      </p:sp>
      <p:graphicFrame>
        <p:nvGraphicFramePr>
          <p:cNvPr id="5" name="Table Placeholder 4">
            <a:extLst>
              <a:ext uri="{FF2B5EF4-FFF2-40B4-BE49-F238E27FC236}">
                <a16:creationId xmlns:a16="http://schemas.microsoft.com/office/drawing/2014/main" id="{FDEA1CCC-730A-4772-8065-C6C04E4FEBFD}"/>
              </a:ext>
            </a:extLst>
          </p:cNvPr>
          <p:cNvGraphicFramePr>
            <a:graphicFrameLocks noGrp="1"/>
          </p:cNvGraphicFramePr>
          <p:nvPr>
            <p:ph type="tbl" sz="quarter" idx="13"/>
            <p:extLst>
              <p:ext uri="{D42A27DB-BD31-4B8C-83A1-F6EECF244321}">
                <p14:modId xmlns:p14="http://schemas.microsoft.com/office/powerpoint/2010/main" val="1270877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25951364"/>
                    </a:ext>
                  </a:extLst>
                </a:gridCol>
                <a:gridCol w="822960">
                  <a:extLst>
                    <a:ext uri="{9D8B030D-6E8A-4147-A177-3AD203B41FA5}">
                      <a16:colId xmlns:a16="http://schemas.microsoft.com/office/drawing/2014/main" val="4268408587"/>
                    </a:ext>
                  </a:extLst>
                </a:gridCol>
                <a:gridCol w="822960">
                  <a:extLst>
                    <a:ext uri="{9D8B030D-6E8A-4147-A177-3AD203B41FA5}">
                      <a16:colId xmlns:a16="http://schemas.microsoft.com/office/drawing/2014/main" val="2275326804"/>
                    </a:ext>
                  </a:extLst>
                </a:gridCol>
                <a:gridCol w="822960">
                  <a:extLst>
                    <a:ext uri="{9D8B030D-6E8A-4147-A177-3AD203B41FA5}">
                      <a16:colId xmlns:a16="http://schemas.microsoft.com/office/drawing/2014/main" val="4146776057"/>
                    </a:ext>
                  </a:extLst>
                </a:gridCol>
                <a:gridCol w="822960">
                  <a:extLst>
                    <a:ext uri="{9D8B030D-6E8A-4147-A177-3AD203B41FA5}">
                      <a16:colId xmlns:a16="http://schemas.microsoft.com/office/drawing/2014/main" val="494841661"/>
                    </a:ext>
                  </a:extLst>
                </a:gridCol>
                <a:gridCol w="822960">
                  <a:extLst>
                    <a:ext uri="{9D8B030D-6E8A-4147-A177-3AD203B41FA5}">
                      <a16:colId xmlns:a16="http://schemas.microsoft.com/office/drawing/2014/main" val="1589586890"/>
                    </a:ext>
                  </a:extLst>
                </a:gridCol>
                <a:gridCol w="822960">
                  <a:extLst>
                    <a:ext uri="{9D8B030D-6E8A-4147-A177-3AD203B41FA5}">
                      <a16:colId xmlns:a16="http://schemas.microsoft.com/office/drawing/2014/main" val="3612592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7035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13:26:01</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menyertai peraduan Fiesta Raya Buttercup. Berikut adalah pemenang bagi pasar raya Tesco! 
Kepada pemenang, sila PM admin dengan maklumat di bawah untuk menerima hadiah daripada Buttercup Malaysia. 
●Nama penuh
●Nombor kad pengenalan
●Alamat rumah
●Alamat emel
●Nombor telefon
Tahniah Buttercup ucapkan kepada semua pemenang Tesco! 🎉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61563229"/>
                  </a:ext>
                </a:extLst>
              </a:tr>
            </a:tbl>
          </a:graphicData>
        </a:graphic>
      </p:graphicFrame>
      <p:sp>
        <p:nvSpPr>
          <p:cNvPr id="4" name="Text Placeholder 3">
            <a:extLst>
              <a:ext uri="{FF2B5EF4-FFF2-40B4-BE49-F238E27FC236}">
                <a16:creationId xmlns:a16="http://schemas.microsoft.com/office/drawing/2014/main" id="{34C3CA37-E8C7-4289-A0FB-855B68A8B7C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33426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63A64-3751-48E9-B1D0-8FF13488AE0F}"/>
              </a:ext>
            </a:extLst>
          </p:cNvPr>
          <p:cNvSpPr>
            <a:spLocks noGrp="1"/>
          </p:cNvSpPr>
          <p:nvPr>
            <p:ph type="title"/>
          </p:nvPr>
        </p:nvSpPr>
        <p:spPr/>
        <p:txBody>
          <a:bodyPr/>
          <a:lstStyle/>
          <a:p>
            <a:r>
              <a:rPr lang="en-US"/>
              <a:t>Facebook Own Posts Table | Buttercup Malaysia - 18 of 21</a:t>
            </a:r>
          </a:p>
        </p:txBody>
      </p:sp>
      <p:graphicFrame>
        <p:nvGraphicFramePr>
          <p:cNvPr id="5" name="Table Placeholder 4">
            <a:extLst>
              <a:ext uri="{FF2B5EF4-FFF2-40B4-BE49-F238E27FC236}">
                <a16:creationId xmlns:a16="http://schemas.microsoft.com/office/drawing/2014/main" id="{57C8E4EB-AD1F-4010-8BC3-705E00834218}"/>
              </a:ext>
            </a:extLst>
          </p:cNvPr>
          <p:cNvGraphicFramePr>
            <a:graphicFrameLocks noGrp="1"/>
          </p:cNvGraphicFramePr>
          <p:nvPr>
            <p:ph type="tbl" sz="quarter" idx="13"/>
            <p:extLst>
              <p:ext uri="{D42A27DB-BD31-4B8C-83A1-F6EECF244321}">
                <p14:modId xmlns:p14="http://schemas.microsoft.com/office/powerpoint/2010/main" val="1531397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23993382"/>
                    </a:ext>
                  </a:extLst>
                </a:gridCol>
                <a:gridCol w="822960">
                  <a:extLst>
                    <a:ext uri="{9D8B030D-6E8A-4147-A177-3AD203B41FA5}">
                      <a16:colId xmlns:a16="http://schemas.microsoft.com/office/drawing/2014/main" val="2314554826"/>
                    </a:ext>
                  </a:extLst>
                </a:gridCol>
                <a:gridCol w="822960">
                  <a:extLst>
                    <a:ext uri="{9D8B030D-6E8A-4147-A177-3AD203B41FA5}">
                      <a16:colId xmlns:a16="http://schemas.microsoft.com/office/drawing/2014/main" val="324837091"/>
                    </a:ext>
                  </a:extLst>
                </a:gridCol>
                <a:gridCol w="822960">
                  <a:extLst>
                    <a:ext uri="{9D8B030D-6E8A-4147-A177-3AD203B41FA5}">
                      <a16:colId xmlns:a16="http://schemas.microsoft.com/office/drawing/2014/main" val="3025949499"/>
                    </a:ext>
                  </a:extLst>
                </a:gridCol>
                <a:gridCol w="822960">
                  <a:extLst>
                    <a:ext uri="{9D8B030D-6E8A-4147-A177-3AD203B41FA5}">
                      <a16:colId xmlns:a16="http://schemas.microsoft.com/office/drawing/2014/main" val="1522629564"/>
                    </a:ext>
                  </a:extLst>
                </a:gridCol>
                <a:gridCol w="822960">
                  <a:extLst>
                    <a:ext uri="{9D8B030D-6E8A-4147-A177-3AD203B41FA5}">
                      <a16:colId xmlns:a16="http://schemas.microsoft.com/office/drawing/2014/main" val="1359772344"/>
                    </a:ext>
                  </a:extLst>
                </a:gridCol>
                <a:gridCol w="822960">
                  <a:extLst>
                    <a:ext uri="{9D8B030D-6E8A-4147-A177-3AD203B41FA5}">
                      <a16:colId xmlns:a16="http://schemas.microsoft.com/office/drawing/2014/main" val="2438052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0884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- 2021-07-09 10:30:29</a:t>
                      </a:r>
                      <a:r>
                        <a:rPr kumimoji="0" lang="en-US" sz="1000" b="0" i="0" u="none" strike="noStrike" kern="1200" cap="none" spc="0" normalizeH="0" baseline="0" noProof="0">
                          <a:ln>
                            <a:noFill/>
                          </a:ln>
                          <a:solidFill>
                            <a:prstClr val="black"/>
                          </a:solidFill>
                          <a:effectLst/>
                          <a:uLnTx/>
                          <a:uFillTx/>
                          <a:latin typeface="+mn-lt"/>
                          <a:ea typeface="+mn-ea"/>
                          <a:cs typeface="+mn-cs"/>
                        </a:rPr>
                        <a:t>
 Peringatan untuk semua bahawa anda telah melakukan yang terbaik sebagai rakyat Malaysia dan Buttercup akan sentiasa menemani anda walau di mana jua anda berada! SHARE post ini dan tag kawan-kawan atau keluarga anda sebagai tanda peringatan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5774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- 2021-07-19 10:30:20</a:t>
                      </a:r>
                      <a:r>
                        <a:rPr kumimoji="0" lang="en-US" sz="1000" b="0" i="0" u="none" strike="noStrike" kern="1200" cap="none" spc="0" normalizeH="0" baseline="0" noProof="0">
                          <a:ln>
                            <a:noFill/>
                          </a:ln>
                          <a:solidFill>
                            <a:prstClr val="black"/>
                          </a:solidFill>
                          <a:effectLst/>
                          <a:uLnTx/>
                          <a:uFillTx/>
                          <a:latin typeface="+mn-lt"/>
                          <a:ea typeface="+mn-ea"/>
                          <a:cs typeface="+mn-cs"/>
                        </a:rPr>
                        <a:t>
 Nak tahu cara penyimpanan Buttercup agar ia tahan lama? LIKE dulu baru baca okay 😜
Buttercup blok: Simpankan di dalam peti sejuk kerana ia mudah cair jika diletakkan di luar. 
Buttercup tong: Anda boleh simpan Buttercup tong di luar pada suhu bilik. Pastikan anda menggunakan sudu atau spatula yang bersih semasa mengeluarkan ia daripada tong untuk mengelakkan pencemaran.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4740817"/>
                  </a:ext>
                </a:extLst>
              </a:tr>
            </a:tbl>
          </a:graphicData>
        </a:graphic>
      </p:graphicFrame>
      <p:sp>
        <p:nvSpPr>
          <p:cNvPr id="4" name="Text Placeholder 3">
            <a:extLst>
              <a:ext uri="{FF2B5EF4-FFF2-40B4-BE49-F238E27FC236}">
                <a16:creationId xmlns:a16="http://schemas.microsoft.com/office/drawing/2014/main" id="{BA10F64F-4F27-4613-8990-2C6E0F7F71C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320250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9FCB5-5B36-492F-829B-4943FFF84A09}"/>
              </a:ext>
            </a:extLst>
          </p:cNvPr>
          <p:cNvSpPr>
            <a:spLocks noGrp="1"/>
          </p:cNvSpPr>
          <p:nvPr>
            <p:ph type="title"/>
          </p:nvPr>
        </p:nvSpPr>
        <p:spPr/>
        <p:txBody>
          <a:bodyPr/>
          <a:lstStyle/>
          <a:p>
            <a:r>
              <a:rPr lang="en-US"/>
              <a:t>Facebook Own Posts Table | Buttercup Malaysia - 19 of 21</a:t>
            </a:r>
          </a:p>
        </p:txBody>
      </p:sp>
      <p:graphicFrame>
        <p:nvGraphicFramePr>
          <p:cNvPr id="5" name="Table Placeholder 4">
            <a:extLst>
              <a:ext uri="{FF2B5EF4-FFF2-40B4-BE49-F238E27FC236}">
                <a16:creationId xmlns:a16="http://schemas.microsoft.com/office/drawing/2014/main" id="{656F6FF3-CDB1-4CD0-B9C8-AAFECCF36C14}"/>
              </a:ext>
            </a:extLst>
          </p:cNvPr>
          <p:cNvGraphicFramePr>
            <a:graphicFrameLocks noGrp="1"/>
          </p:cNvGraphicFramePr>
          <p:nvPr>
            <p:ph type="tbl" sz="quarter" idx="13"/>
            <p:extLst>
              <p:ext uri="{D42A27DB-BD31-4B8C-83A1-F6EECF244321}">
                <p14:modId xmlns:p14="http://schemas.microsoft.com/office/powerpoint/2010/main" val="3188209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04534157"/>
                    </a:ext>
                  </a:extLst>
                </a:gridCol>
                <a:gridCol w="822960">
                  <a:extLst>
                    <a:ext uri="{9D8B030D-6E8A-4147-A177-3AD203B41FA5}">
                      <a16:colId xmlns:a16="http://schemas.microsoft.com/office/drawing/2014/main" val="4036174402"/>
                    </a:ext>
                  </a:extLst>
                </a:gridCol>
                <a:gridCol w="822960">
                  <a:extLst>
                    <a:ext uri="{9D8B030D-6E8A-4147-A177-3AD203B41FA5}">
                      <a16:colId xmlns:a16="http://schemas.microsoft.com/office/drawing/2014/main" val="1735782995"/>
                    </a:ext>
                  </a:extLst>
                </a:gridCol>
                <a:gridCol w="822960">
                  <a:extLst>
                    <a:ext uri="{9D8B030D-6E8A-4147-A177-3AD203B41FA5}">
                      <a16:colId xmlns:a16="http://schemas.microsoft.com/office/drawing/2014/main" val="2232136362"/>
                    </a:ext>
                  </a:extLst>
                </a:gridCol>
                <a:gridCol w="822960">
                  <a:extLst>
                    <a:ext uri="{9D8B030D-6E8A-4147-A177-3AD203B41FA5}">
                      <a16:colId xmlns:a16="http://schemas.microsoft.com/office/drawing/2014/main" val="2551490471"/>
                    </a:ext>
                  </a:extLst>
                </a:gridCol>
                <a:gridCol w="822960">
                  <a:extLst>
                    <a:ext uri="{9D8B030D-6E8A-4147-A177-3AD203B41FA5}">
                      <a16:colId xmlns:a16="http://schemas.microsoft.com/office/drawing/2014/main" val="1115025012"/>
                    </a:ext>
                  </a:extLst>
                </a:gridCol>
                <a:gridCol w="822960">
                  <a:extLst>
                    <a:ext uri="{9D8B030D-6E8A-4147-A177-3AD203B41FA5}">
                      <a16:colId xmlns:a16="http://schemas.microsoft.com/office/drawing/2014/main" val="590310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4475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13:10:49</a:t>
                      </a:r>
                      <a:r>
                        <a:rPr kumimoji="0" lang="en-US" sz="1000" b="0" i="0" u="none" strike="noStrike" kern="1200" cap="none" spc="0" normalizeH="0" baseline="0" noProof="0">
                          <a:ln>
                            <a:noFill/>
                          </a:ln>
                          <a:solidFill>
                            <a:prstClr val="black"/>
                          </a:solidFill>
                          <a:effectLst/>
                          <a:uLnTx/>
                          <a:uFillTx/>
                          <a:latin typeface="+mn-lt"/>
                          <a:ea typeface="+mn-ea"/>
                          <a:cs typeface="+mn-cs"/>
                        </a:rPr>
                        <a:t>
 Tahniah! Anda adalah pemenang peraduan Fiesta Raya Buttercup untuk pasar raya Econsave! 
Kepada pemenang, sila PM admin dengan maklumat di bawah untuk menerima hadiah daripada Buttercup Malaysia. 
●Nama penuh
●Nombor kad pengenalan
●Alamat rumah
●Alamat emel
●Nombor telefon
Terima kasih kepada semua peserta yang menyertai Peraduan Fiesta Raya Buttercup, teruskan menyokong 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0528161"/>
                  </a:ext>
                </a:extLst>
              </a:tr>
            </a:tbl>
          </a:graphicData>
        </a:graphic>
      </p:graphicFrame>
      <p:sp>
        <p:nvSpPr>
          <p:cNvPr id="4" name="Text Placeholder 3">
            <a:extLst>
              <a:ext uri="{FF2B5EF4-FFF2-40B4-BE49-F238E27FC236}">
                <a16:creationId xmlns:a16="http://schemas.microsoft.com/office/drawing/2014/main" id="{23C109C8-E81A-490B-9323-474D337E966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66158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81888-E233-499B-9519-50B2E9DDB5CA}"/>
              </a:ext>
            </a:extLst>
          </p:cNvPr>
          <p:cNvSpPr>
            <a:spLocks noGrp="1"/>
          </p:cNvSpPr>
          <p:nvPr>
            <p:ph type="title"/>
          </p:nvPr>
        </p:nvSpPr>
        <p:spPr/>
        <p:txBody>
          <a:bodyPr/>
          <a:lstStyle/>
          <a:p>
            <a:r>
              <a:rPr lang="en-US"/>
              <a:t>Facebook Own Posts Table | Buttercup Malaysia - 20 of 21</a:t>
            </a:r>
          </a:p>
        </p:txBody>
      </p:sp>
      <p:graphicFrame>
        <p:nvGraphicFramePr>
          <p:cNvPr id="5" name="Table Placeholder 4">
            <a:extLst>
              <a:ext uri="{FF2B5EF4-FFF2-40B4-BE49-F238E27FC236}">
                <a16:creationId xmlns:a16="http://schemas.microsoft.com/office/drawing/2014/main" id="{B776CC61-C275-4502-8CC6-AF3C3EE51F43}"/>
              </a:ext>
            </a:extLst>
          </p:cNvPr>
          <p:cNvGraphicFramePr>
            <a:graphicFrameLocks noGrp="1"/>
          </p:cNvGraphicFramePr>
          <p:nvPr>
            <p:ph type="tbl" sz="quarter" idx="13"/>
            <p:extLst>
              <p:ext uri="{D42A27DB-BD31-4B8C-83A1-F6EECF244321}">
                <p14:modId xmlns:p14="http://schemas.microsoft.com/office/powerpoint/2010/main" val="840081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07885139"/>
                    </a:ext>
                  </a:extLst>
                </a:gridCol>
                <a:gridCol w="822960">
                  <a:extLst>
                    <a:ext uri="{9D8B030D-6E8A-4147-A177-3AD203B41FA5}">
                      <a16:colId xmlns:a16="http://schemas.microsoft.com/office/drawing/2014/main" val="2214222742"/>
                    </a:ext>
                  </a:extLst>
                </a:gridCol>
                <a:gridCol w="822960">
                  <a:extLst>
                    <a:ext uri="{9D8B030D-6E8A-4147-A177-3AD203B41FA5}">
                      <a16:colId xmlns:a16="http://schemas.microsoft.com/office/drawing/2014/main" val="698369213"/>
                    </a:ext>
                  </a:extLst>
                </a:gridCol>
                <a:gridCol w="822960">
                  <a:extLst>
                    <a:ext uri="{9D8B030D-6E8A-4147-A177-3AD203B41FA5}">
                      <a16:colId xmlns:a16="http://schemas.microsoft.com/office/drawing/2014/main" val="393485988"/>
                    </a:ext>
                  </a:extLst>
                </a:gridCol>
                <a:gridCol w="822960">
                  <a:extLst>
                    <a:ext uri="{9D8B030D-6E8A-4147-A177-3AD203B41FA5}">
                      <a16:colId xmlns:a16="http://schemas.microsoft.com/office/drawing/2014/main" val="1156676032"/>
                    </a:ext>
                  </a:extLst>
                </a:gridCol>
                <a:gridCol w="822960">
                  <a:extLst>
                    <a:ext uri="{9D8B030D-6E8A-4147-A177-3AD203B41FA5}">
                      <a16:colId xmlns:a16="http://schemas.microsoft.com/office/drawing/2014/main" val="374573801"/>
                    </a:ext>
                  </a:extLst>
                </a:gridCol>
                <a:gridCol w="822960">
                  <a:extLst>
                    <a:ext uri="{9D8B030D-6E8A-4147-A177-3AD203B41FA5}">
                      <a16:colId xmlns:a16="http://schemas.microsoft.com/office/drawing/2014/main" val="1678651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7673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13:15:03</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mengucapkan tahniah kepada semua pemenang Fiesta Raya Buttercup untuk pasar raya Giant! 🎉
Kepada pemenang, sila PM admin dengan maklumat di bawah untuk menerima hadiah daripada Buttercup Malaysia. 
●Nama penuh
●Nombor kad pengenalan
●Alamat rumah
●Alamat emel
●Nombor telefon
LIKE Buttercup untuk menyertai peraduan yang akan datang dengan hadiah-hadiah yang lebih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92893786"/>
                  </a:ext>
                </a:extLst>
              </a:tr>
            </a:tbl>
          </a:graphicData>
        </a:graphic>
      </p:graphicFrame>
      <p:sp>
        <p:nvSpPr>
          <p:cNvPr id="4" name="Text Placeholder 3">
            <a:extLst>
              <a:ext uri="{FF2B5EF4-FFF2-40B4-BE49-F238E27FC236}">
                <a16:creationId xmlns:a16="http://schemas.microsoft.com/office/drawing/2014/main" id="{3DB4D853-5707-456C-A791-3405193F13D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5708778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C4174-2405-480B-BC91-F8F440F8D655}"/>
              </a:ext>
            </a:extLst>
          </p:cNvPr>
          <p:cNvSpPr>
            <a:spLocks noGrp="1"/>
          </p:cNvSpPr>
          <p:nvPr>
            <p:ph type="title"/>
          </p:nvPr>
        </p:nvSpPr>
        <p:spPr/>
        <p:txBody>
          <a:bodyPr/>
          <a:lstStyle/>
          <a:p>
            <a:r>
              <a:rPr lang="en-US"/>
              <a:t>Facebook Own Posts Table | Buttercup Malaysia - 21 of 21</a:t>
            </a:r>
          </a:p>
        </p:txBody>
      </p:sp>
      <p:graphicFrame>
        <p:nvGraphicFramePr>
          <p:cNvPr id="5" name="Table Placeholder 4">
            <a:extLst>
              <a:ext uri="{FF2B5EF4-FFF2-40B4-BE49-F238E27FC236}">
                <a16:creationId xmlns:a16="http://schemas.microsoft.com/office/drawing/2014/main" id="{21F43444-A5B3-483C-9173-C20BAE1698DB}"/>
              </a:ext>
            </a:extLst>
          </p:cNvPr>
          <p:cNvGraphicFramePr>
            <a:graphicFrameLocks noGrp="1"/>
          </p:cNvGraphicFramePr>
          <p:nvPr>
            <p:ph type="tbl" sz="quarter" idx="13"/>
            <p:extLst>
              <p:ext uri="{D42A27DB-BD31-4B8C-83A1-F6EECF244321}">
                <p14:modId xmlns:p14="http://schemas.microsoft.com/office/powerpoint/2010/main" val="3737005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0529316"/>
                    </a:ext>
                  </a:extLst>
                </a:gridCol>
                <a:gridCol w="822960">
                  <a:extLst>
                    <a:ext uri="{9D8B030D-6E8A-4147-A177-3AD203B41FA5}">
                      <a16:colId xmlns:a16="http://schemas.microsoft.com/office/drawing/2014/main" val="2628908570"/>
                    </a:ext>
                  </a:extLst>
                </a:gridCol>
                <a:gridCol w="822960">
                  <a:extLst>
                    <a:ext uri="{9D8B030D-6E8A-4147-A177-3AD203B41FA5}">
                      <a16:colId xmlns:a16="http://schemas.microsoft.com/office/drawing/2014/main" val="1417604503"/>
                    </a:ext>
                  </a:extLst>
                </a:gridCol>
                <a:gridCol w="822960">
                  <a:extLst>
                    <a:ext uri="{9D8B030D-6E8A-4147-A177-3AD203B41FA5}">
                      <a16:colId xmlns:a16="http://schemas.microsoft.com/office/drawing/2014/main" val="3650814079"/>
                    </a:ext>
                  </a:extLst>
                </a:gridCol>
                <a:gridCol w="822960">
                  <a:extLst>
                    <a:ext uri="{9D8B030D-6E8A-4147-A177-3AD203B41FA5}">
                      <a16:colId xmlns:a16="http://schemas.microsoft.com/office/drawing/2014/main" val="929482607"/>
                    </a:ext>
                  </a:extLst>
                </a:gridCol>
                <a:gridCol w="822960">
                  <a:extLst>
                    <a:ext uri="{9D8B030D-6E8A-4147-A177-3AD203B41FA5}">
                      <a16:colId xmlns:a16="http://schemas.microsoft.com/office/drawing/2014/main" val="3695962774"/>
                    </a:ext>
                  </a:extLst>
                </a:gridCol>
                <a:gridCol w="822960">
                  <a:extLst>
                    <a:ext uri="{9D8B030D-6E8A-4147-A177-3AD203B41FA5}">
                      <a16:colId xmlns:a16="http://schemas.microsoft.com/office/drawing/2014/main" val="2648762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2738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13:00:06</a:t>
                      </a:r>
                      <a:r>
                        <a:rPr kumimoji="0" lang="en-US" sz="1000" b="0" i="0" u="none" strike="noStrike" kern="1200" cap="none" spc="0" normalizeH="0" baseline="0" noProof="0">
                          <a:ln>
                            <a:noFill/>
                          </a:ln>
                          <a:solidFill>
                            <a:prstClr val="black"/>
                          </a:solidFill>
                          <a:effectLst/>
                          <a:uLnTx/>
                          <a:uFillTx/>
                          <a:latin typeface="+mn-lt"/>
                          <a:ea typeface="+mn-ea"/>
                          <a:cs typeface="+mn-cs"/>
                        </a:rPr>
                        <a:t>
 TAHNIAH! Berikut adalah pemenang-pemenang Fiesta Raya Buttercup untuk pasar raya AEON! 
Kepada pemenang, sila PM admin dengan maklumat di bawah untuk menerima hadiah daripada Buttercup Malaysia. 
●Nama penuh
●Nombor kad pengenalan
●Alamat rumah
●Alamat emel
●Nombor telefon
Bagi yang tidak berjaya, jangan putus asa dan cuba lagi di peraduan akan datang!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27403474"/>
                  </a:ext>
                </a:extLst>
              </a:tr>
            </a:tbl>
          </a:graphicData>
        </a:graphic>
      </p:graphicFrame>
      <p:sp>
        <p:nvSpPr>
          <p:cNvPr id="4" name="Text Placeholder 3">
            <a:extLst>
              <a:ext uri="{FF2B5EF4-FFF2-40B4-BE49-F238E27FC236}">
                <a16:creationId xmlns:a16="http://schemas.microsoft.com/office/drawing/2014/main" id="{7285EE4C-2436-491A-983B-7B98236AD8B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359440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1290</Words>
  <Application>Microsoft Office PowerPoint</Application>
  <PresentationFormat>On-screen Show (4:3)</PresentationFormat>
  <Paragraphs>578</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Page Likes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21</vt:lpstr>
      <vt:lpstr>Facebook Own Posts Table | Buttercup Malaysia - 2 of 21</vt:lpstr>
      <vt:lpstr>Facebook Own Posts Table | Buttercup Malaysia - 3 of 21</vt:lpstr>
      <vt:lpstr>Facebook Own Posts Table | Buttercup Malaysia - 4 of 21</vt:lpstr>
      <vt:lpstr>Facebook Own Posts Table | Buttercup Malaysia - 5 of 21</vt:lpstr>
      <vt:lpstr>Facebook Own Posts Table | Buttercup Malaysia - 6 of 21</vt:lpstr>
      <vt:lpstr>Facebook Own Posts Table | Buttercup Malaysia - 7 of 21</vt:lpstr>
      <vt:lpstr>Facebook Own Posts Table | Buttercup Malaysia - 8 of 21</vt:lpstr>
      <vt:lpstr>Facebook Own Posts Table | Buttercup Malaysia - 9 of 21</vt:lpstr>
      <vt:lpstr>Facebook Own Posts Table | Buttercup Malaysia - 10 of 21</vt:lpstr>
      <vt:lpstr>Facebook Own Posts Table | Buttercup Malaysia - 11 of 21</vt:lpstr>
      <vt:lpstr>Facebook Own Posts Table | Buttercup Malaysia - 12 of 21</vt:lpstr>
      <vt:lpstr>Facebook Own Posts Table | Buttercup Malaysia - 13 of 21</vt:lpstr>
      <vt:lpstr>Facebook Own Posts Table | Buttercup Malaysia - 14 of 21</vt:lpstr>
      <vt:lpstr>Facebook Own Posts Table | Buttercup Malaysia - 15 of 21</vt:lpstr>
      <vt:lpstr>Facebook Own Posts Table | Buttercup Malaysia - 16 of 21</vt:lpstr>
      <vt:lpstr>Facebook Own Posts Table | Buttercup Malaysia - 17 of 21</vt:lpstr>
      <vt:lpstr>Facebook Own Posts Table | Buttercup Malaysia - 18 of 21</vt:lpstr>
      <vt:lpstr>Facebook Own Posts Table | Buttercup Malaysia - 19 of 21</vt:lpstr>
      <vt:lpstr>Facebook Own Posts Table | Buttercup Malaysia - 20 of 21</vt:lpstr>
      <vt:lpstr>Facebook Own Posts Table | Buttercup Malaysia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2021-08-04T09:08:08Z</dcterms:created>
  <dcterms:modified xsi:type="dcterms:W3CDTF">2021-08-04T09:08:58Z</dcterms:modified>
</cp:coreProperties>
</file>