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929BA-1225-4483-A56A-CC55D649E0F1}"/>
              </a:ext>
            </a:extLst>
          </p:cNvPr>
          <p:cNvSpPr>
            <a:spLocks noGrp="1"/>
          </p:cNvSpPr>
          <p:nvPr>
            <p:ph type="title"/>
          </p:nvPr>
        </p:nvSpPr>
        <p:spPr/>
        <p:txBody>
          <a:bodyPr/>
          <a:lstStyle/>
          <a:p>
            <a:r>
              <a:rPr lang="en-US"/>
              <a:t>Facebook FB - Own Posts Table w. Custom I-Rate (Insights) | Buttercup Malaysia - 1 of 26</a:t>
            </a:r>
          </a:p>
        </p:txBody>
      </p:sp>
      <p:graphicFrame>
        <p:nvGraphicFramePr>
          <p:cNvPr id="5" name="Table Placeholder 4">
            <a:extLst>
              <a:ext uri="{FF2B5EF4-FFF2-40B4-BE49-F238E27FC236}">
                <a16:creationId xmlns:a16="http://schemas.microsoft.com/office/drawing/2014/main" id="{F61DB16B-37CD-4E63-AB5E-D8AAAE64CC59}"/>
              </a:ext>
            </a:extLst>
          </p:cNvPr>
          <p:cNvGraphicFramePr>
            <a:graphicFrameLocks noGrp="1"/>
          </p:cNvGraphicFramePr>
          <p:nvPr>
            <p:ph type="tbl" sz="quarter" idx="13"/>
            <p:extLst>
              <p:ext uri="{D42A27DB-BD31-4B8C-83A1-F6EECF244321}">
                <p14:modId xmlns:p14="http://schemas.microsoft.com/office/powerpoint/2010/main" val="1981588129"/>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67169163"/>
                    </a:ext>
                  </a:extLst>
                </a:gridCol>
                <a:gridCol w="987552">
                  <a:extLst>
                    <a:ext uri="{9D8B030D-6E8A-4147-A177-3AD203B41FA5}">
                      <a16:colId xmlns:a16="http://schemas.microsoft.com/office/drawing/2014/main" val="305496883"/>
                    </a:ext>
                  </a:extLst>
                </a:gridCol>
                <a:gridCol w="576072">
                  <a:extLst>
                    <a:ext uri="{9D8B030D-6E8A-4147-A177-3AD203B41FA5}">
                      <a16:colId xmlns:a16="http://schemas.microsoft.com/office/drawing/2014/main" val="84398457"/>
                    </a:ext>
                  </a:extLst>
                </a:gridCol>
                <a:gridCol w="576072">
                  <a:extLst>
                    <a:ext uri="{9D8B030D-6E8A-4147-A177-3AD203B41FA5}">
                      <a16:colId xmlns:a16="http://schemas.microsoft.com/office/drawing/2014/main" val="1028613735"/>
                    </a:ext>
                  </a:extLst>
                </a:gridCol>
                <a:gridCol w="493776">
                  <a:extLst>
                    <a:ext uri="{9D8B030D-6E8A-4147-A177-3AD203B41FA5}">
                      <a16:colId xmlns:a16="http://schemas.microsoft.com/office/drawing/2014/main" val="4195488636"/>
                    </a:ext>
                  </a:extLst>
                </a:gridCol>
                <a:gridCol w="493776">
                  <a:extLst>
                    <a:ext uri="{9D8B030D-6E8A-4147-A177-3AD203B41FA5}">
                      <a16:colId xmlns:a16="http://schemas.microsoft.com/office/drawing/2014/main" val="3908664746"/>
                    </a:ext>
                  </a:extLst>
                </a:gridCol>
                <a:gridCol w="411480">
                  <a:extLst>
                    <a:ext uri="{9D8B030D-6E8A-4147-A177-3AD203B41FA5}">
                      <a16:colId xmlns:a16="http://schemas.microsoft.com/office/drawing/2014/main" val="393005774"/>
                    </a:ext>
                  </a:extLst>
                </a:gridCol>
                <a:gridCol w="493776">
                  <a:extLst>
                    <a:ext uri="{9D8B030D-6E8A-4147-A177-3AD203B41FA5}">
                      <a16:colId xmlns:a16="http://schemas.microsoft.com/office/drawing/2014/main" val="189505170"/>
                    </a:ext>
                  </a:extLst>
                </a:gridCol>
                <a:gridCol w="493776">
                  <a:extLst>
                    <a:ext uri="{9D8B030D-6E8A-4147-A177-3AD203B41FA5}">
                      <a16:colId xmlns:a16="http://schemas.microsoft.com/office/drawing/2014/main" val="158775460"/>
                    </a:ext>
                  </a:extLst>
                </a:gridCol>
                <a:gridCol w="493776">
                  <a:extLst>
                    <a:ext uri="{9D8B030D-6E8A-4147-A177-3AD203B41FA5}">
                      <a16:colId xmlns:a16="http://schemas.microsoft.com/office/drawing/2014/main" val="3850840295"/>
                    </a:ext>
                  </a:extLst>
                </a:gridCol>
                <a:gridCol w="493776">
                  <a:extLst>
                    <a:ext uri="{9D8B030D-6E8A-4147-A177-3AD203B41FA5}">
                      <a16:colId xmlns:a16="http://schemas.microsoft.com/office/drawing/2014/main" val="689971797"/>
                    </a:ext>
                  </a:extLst>
                </a:gridCol>
                <a:gridCol w="493776">
                  <a:extLst>
                    <a:ext uri="{9D8B030D-6E8A-4147-A177-3AD203B41FA5}">
                      <a16:colId xmlns:a16="http://schemas.microsoft.com/office/drawing/2014/main" val="3541697060"/>
                    </a:ext>
                  </a:extLst>
                </a:gridCol>
                <a:gridCol w="329184">
                  <a:extLst>
                    <a:ext uri="{9D8B030D-6E8A-4147-A177-3AD203B41FA5}">
                      <a16:colId xmlns:a16="http://schemas.microsoft.com/office/drawing/2014/main" val="10619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1988172"/>
                  </a:ext>
                </a:extLst>
              </a:tr>
            </a:tbl>
          </a:graphicData>
        </a:graphic>
      </p:graphicFrame>
      <p:sp>
        <p:nvSpPr>
          <p:cNvPr id="4" name="Text Placeholder 3">
            <a:extLst>
              <a:ext uri="{FF2B5EF4-FFF2-40B4-BE49-F238E27FC236}">
                <a16:creationId xmlns:a16="http://schemas.microsoft.com/office/drawing/2014/main" id="{8A9A76CF-CD8C-4AC3-8C79-289828F801E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1593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D1B3D-4110-4D00-9FDB-34579A3A210C}"/>
              </a:ext>
            </a:extLst>
          </p:cNvPr>
          <p:cNvSpPr>
            <a:spLocks noGrp="1"/>
          </p:cNvSpPr>
          <p:nvPr>
            <p:ph type="title"/>
          </p:nvPr>
        </p:nvSpPr>
        <p:spPr/>
        <p:txBody>
          <a:bodyPr/>
          <a:lstStyle/>
          <a:p>
            <a:r>
              <a:rPr lang="en-US"/>
              <a:t>Facebook FB - Own Posts Table w. Custom I-Rate (Insights) | Buttercup Malaysia - 2 of 26</a:t>
            </a:r>
          </a:p>
        </p:txBody>
      </p:sp>
      <p:graphicFrame>
        <p:nvGraphicFramePr>
          <p:cNvPr id="5" name="Table Placeholder 4">
            <a:extLst>
              <a:ext uri="{FF2B5EF4-FFF2-40B4-BE49-F238E27FC236}">
                <a16:creationId xmlns:a16="http://schemas.microsoft.com/office/drawing/2014/main" id="{11761B1D-91B7-4552-A4C6-86913FEF9B27}"/>
              </a:ext>
            </a:extLst>
          </p:cNvPr>
          <p:cNvGraphicFramePr>
            <a:graphicFrameLocks noGrp="1"/>
          </p:cNvGraphicFramePr>
          <p:nvPr>
            <p:ph type="tbl" sz="quarter" idx="13"/>
            <p:extLst>
              <p:ext uri="{D42A27DB-BD31-4B8C-83A1-F6EECF244321}">
                <p14:modId xmlns:p14="http://schemas.microsoft.com/office/powerpoint/2010/main" val="264719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02374218"/>
                    </a:ext>
                  </a:extLst>
                </a:gridCol>
                <a:gridCol w="987552">
                  <a:extLst>
                    <a:ext uri="{9D8B030D-6E8A-4147-A177-3AD203B41FA5}">
                      <a16:colId xmlns:a16="http://schemas.microsoft.com/office/drawing/2014/main" val="4096792855"/>
                    </a:ext>
                  </a:extLst>
                </a:gridCol>
                <a:gridCol w="576072">
                  <a:extLst>
                    <a:ext uri="{9D8B030D-6E8A-4147-A177-3AD203B41FA5}">
                      <a16:colId xmlns:a16="http://schemas.microsoft.com/office/drawing/2014/main" val="3319336246"/>
                    </a:ext>
                  </a:extLst>
                </a:gridCol>
                <a:gridCol w="576072">
                  <a:extLst>
                    <a:ext uri="{9D8B030D-6E8A-4147-A177-3AD203B41FA5}">
                      <a16:colId xmlns:a16="http://schemas.microsoft.com/office/drawing/2014/main" val="3528392051"/>
                    </a:ext>
                  </a:extLst>
                </a:gridCol>
                <a:gridCol w="493776">
                  <a:extLst>
                    <a:ext uri="{9D8B030D-6E8A-4147-A177-3AD203B41FA5}">
                      <a16:colId xmlns:a16="http://schemas.microsoft.com/office/drawing/2014/main" val="2384449863"/>
                    </a:ext>
                  </a:extLst>
                </a:gridCol>
                <a:gridCol w="493776">
                  <a:extLst>
                    <a:ext uri="{9D8B030D-6E8A-4147-A177-3AD203B41FA5}">
                      <a16:colId xmlns:a16="http://schemas.microsoft.com/office/drawing/2014/main" val="1141624529"/>
                    </a:ext>
                  </a:extLst>
                </a:gridCol>
                <a:gridCol w="411480">
                  <a:extLst>
                    <a:ext uri="{9D8B030D-6E8A-4147-A177-3AD203B41FA5}">
                      <a16:colId xmlns:a16="http://schemas.microsoft.com/office/drawing/2014/main" val="98291853"/>
                    </a:ext>
                  </a:extLst>
                </a:gridCol>
                <a:gridCol w="493776">
                  <a:extLst>
                    <a:ext uri="{9D8B030D-6E8A-4147-A177-3AD203B41FA5}">
                      <a16:colId xmlns:a16="http://schemas.microsoft.com/office/drawing/2014/main" val="3375732368"/>
                    </a:ext>
                  </a:extLst>
                </a:gridCol>
                <a:gridCol w="493776">
                  <a:extLst>
                    <a:ext uri="{9D8B030D-6E8A-4147-A177-3AD203B41FA5}">
                      <a16:colId xmlns:a16="http://schemas.microsoft.com/office/drawing/2014/main" val="3588898390"/>
                    </a:ext>
                  </a:extLst>
                </a:gridCol>
                <a:gridCol w="493776">
                  <a:extLst>
                    <a:ext uri="{9D8B030D-6E8A-4147-A177-3AD203B41FA5}">
                      <a16:colId xmlns:a16="http://schemas.microsoft.com/office/drawing/2014/main" val="559405941"/>
                    </a:ext>
                  </a:extLst>
                </a:gridCol>
                <a:gridCol w="493776">
                  <a:extLst>
                    <a:ext uri="{9D8B030D-6E8A-4147-A177-3AD203B41FA5}">
                      <a16:colId xmlns:a16="http://schemas.microsoft.com/office/drawing/2014/main" val="1205166133"/>
                    </a:ext>
                  </a:extLst>
                </a:gridCol>
                <a:gridCol w="493776">
                  <a:extLst>
                    <a:ext uri="{9D8B030D-6E8A-4147-A177-3AD203B41FA5}">
                      <a16:colId xmlns:a16="http://schemas.microsoft.com/office/drawing/2014/main" val="3040215650"/>
                    </a:ext>
                  </a:extLst>
                </a:gridCol>
                <a:gridCol w="329184">
                  <a:extLst>
                    <a:ext uri="{9D8B030D-6E8A-4147-A177-3AD203B41FA5}">
                      <a16:colId xmlns:a16="http://schemas.microsoft.com/office/drawing/2014/main" val="321760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451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https://quintly-image-storage.s3.amazonaws.com/9d175cdd28e15bd0c0c48ee24cf94e12/a7061ec7dc39b4884c8e78bd1bad6077.png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8619055"/>
                  </a:ext>
                </a:extLst>
              </a:tr>
            </a:tbl>
          </a:graphicData>
        </a:graphic>
      </p:graphicFrame>
      <p:sp>
        <p:nvSpPr>
          <p:cNvPr id="4" name="Text Placeholder 3">
            <a:extLst>
              <a:ext uri="{FF2B5EF4-FFF2-40B4-BE49-F238E27FC236}">
                <a16:creationId xmlns:a16="http://schemas.microsoft.com/office/drawing/2014/main" id="{744131AE-F880-4701-AE79-2B186709FD3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72669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1C7B-F171-443A-9622-B67B146524E4}"/>
              </a:ext>
            </a:extLst>
          </p:cNvPr>
          <p:cNvSpPr>
            <a:spLocks noGrp="1"/>
          </p:cNvSpPr>
          <p:nvPr>
            <p:ph type="title"/>
          </p:nvPr>
        </p:nvSpPr>
        <p:spPr/>
        <p:txBody>
          <a:bodyPr/>
          <a:lstStyle/>
          <a:p>
            <a:r>
              <a:rPr lang="en-US"/>
              <a:t>Facebook FB - Own Posts Table w. Custom I-Rate (Insights) | Buttercup Malaysia - 3 of 26</a:t>
            </a:r>
          </a:p>
        </p:txBody>
      </p:sp>
      <p:graphicFrame>
        <p:nvGraphicFramePr>
          <p:cNvPr id="5" name="Table Placeholder 4">
            <a:extLst>
              <a:ext uri="{FF2B5EF4-FFF2-40B4-BE49-F238E27FC236}">
                <a16:creationId xmlns:a16="http://schemas.microsoft.com/office/drawing/2014/main" id="{A118DBC0-2E52-49D2-82DD-3FB5AB7B5621}"/>
              </a:ext>
            </a:extLst>
          </p:cNvPr>
          <p:cNvGraphicFramePr>
            <a:graphicFrameLocks noGrp="1"/>
          </p:cNvGraphicFramePr>
          <p:nvPr>
            <p:ph type="tbl" sz="quarter" idx="13"/>
            <p:extLst>
              <p:ext uri="{D42A27DB-BD31-4B8C-83A1-F6EECF244321}">
                <p14:modId xmlns:p14="http://schemas.microsoft.com/office/powerpoint/2010/main" val="101209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14395253"/>
                    </a:ext>
                  </a:extLst>
                </a:gridCol>
                <a:gridCol w="987552">
                  <a:extLst>
                    <a:ext uri="{9D8B030D-6E8A-4147-A177-3AD203B41FA5}">
                      <a16:colId xmlns:a16="http://schemas.microsoft.com/office/drawing/2014/main" val="2954206003"/>
                    </a:ext>
                  </a:extLst>
                </a:gridCol>
                <a:gridCol w="576072">
                  <a:extLst>
                    <a:ext uri="{9D8B030D-6E8A-4147-A177-3AD203B41FA5}">
                      <a16:colId xmlns:a16="http://schemas.microsoft.com/office/drawing/2014/main" val="3840667108"/>
                    </a:ext>
                  </a:extLst>
                </a:gridCol>
                <a:gridCol w="576072">
                  <a:extLst>
                    <a:ext uri="{9D8B030D-6E8A-4147-A177-3AD203B41FA5}">
                      <a16:colId xmlns:a16="http://schemas.microsoft.com/office/drawing/2014/main" val="4177855557"/>
                    </a:ext>
                  </a:extLst>
                </a:gridCol>
                <a:gridCol w="493776">
                  <a:extLst>
                    <a:ext uri="{9D8B030D-6E8A-4147-A177-3AD203B41FA5}">
                      <a16:colId xmlns:a16="http://schemas.microsoft.com/office/drawing/2014/main" val="1909742047"/>
                    </a:ext>
                  </a:extLst>
                </a:gridCol>
                <a:gridCol w="493776">
                  <a:extLst>
                    <a:ext uri="{9D8B030D-6E8A-4147-A177-3AD203B41FA5}">
                      <a16:colId xmlns:a16="http://schemas.microsoft.com/office/drawing/2014/main" val="4192360739"/>
                    </a:ext>
                  </a:extLst>
                </a:gridCol>
                <a:gridCol w="411480">
                  <a:extLst>
                    <a:ext uri="{9D8B030D-6E8A-4147-A177-3AD203B41FA5}">
                      <a16:colId xmlns:a16="http://schemas.microsoft.com/office/drawing/2014/main" val="1430473146"/>
                    </a:ext>
                  </a:extLst>
                </a:gridCol>
                <a:gridCol w="493776">
                  <a:extLst>
                    <a:ext uri="{9D8B030D-6E8A-4147-A177-3AD203B41FA5}">
                      <a16:colId xmlns:a16="http://schemas.microsoft.com/office/drawing/2014/main" val="3602472402"/>
                    </a:ext>
                  </a:extLst>
                </a:gridCol>
                <a:gridCol w="493776">
                  <a:extLst>
                    <a:ext uri="{9D8B030D-6E8A-4147-A177-3AD203B41FA5}">
                      <a16:colId xmlns:a16="http://schemas.microsoft.com/office/drawing/2014/main" val="1918646864"/>
                    </a:ext>
                  </a:extLst>
                </a:gridCol>
                <a:gridCol w="493776">
                  <a:extLst>
                    <a:ext uri="{9D8B030D-6E8A-4147-A177-3AD203B41FA5}">
                      <a16:colId xmlns:a16="http://schemas.microsoft.com/office/drawing/2014/main" val="1194460110"/>
                    </a:ext>
                  </a:extLst>
                </a:gridCol>
                <a:gridCol w="493776">
                  <a:extLst>
                    <a:ext uri="{9D8B030D-6E8A-4147-A177-3AD203B41FA5}">
                      <a16:colId xmlns:a16="http://schemas.microsoft.com/office/drawing/2014/main" val="2919283539"/>
                    </a:ext>
                  </a:extLst>
                </a:gridCol>
                <a:gridCol w="493776">
                  <a:extLst>
                    <a:ext uri="{9D8B030D-6E8A-4147-A177-3AD203B41FA5}">
                      <a16:colId xmlns:a16="http://schemas.microsoft.com/office/drawing/2014/main" val="2482650614"/>
                    </a:ext>
                  </a:extLst>
                </a:gridCol>
                <a:gridCol w="329184">
                  <a:extLst>
                    <a:ext uri="{9D8B030D-6E8A-4147-A177-3AD203B41FA5}">
                      <a16:colId xmlns:a16="http://schemas.microsoft.com/office/drawing/2014/main" val="148470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140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https://quintly-image-storage.s3.amazonaws.com/9d175cdd28e15bd0c0c48ee24cf94e12/6893b4fc54dcbec4f952326514d7d6c8.png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7808256"/>
                  </a:ext>
                </a:extLst>
              </a:tr>
            </a:tbl>
          </a:graphicData>
        </a:graphic>
      </p:graphicFrame>
      <p:sp>
        <p:nvSpPr>
          <p:cNvPr id="4" name="Text Placeholder 3">
            <a:extLst>
              <a:ext uri="{FF2B5EF4-FFF2-40B4-BE49-F238E27FC236}">
                <a16:creationId xmlns:a16="http://schemas.microsoft.com/office/drawing/2014/main" id="{E12FA28D-DE56-47C3-9B3D-46AA4E5DD43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89599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77761-DF45-4D2C-9122-3A4F207F517F}"/>
              </a:ext>
            </a:extLst>
          </p:cNvPr>
          <p:cNvSpPr>
            <a:spLocks noGrp="1"/>
          </p:cNvSpPr>
          <p:nvPr>
            <p:ph type="title"/>
          </p:nvPr>
        </p:nvSpPr>
        <p:spPr/>
        <p:txBody>
          <a:bodyPr/>
          <a:lstStyle/>
          <a:p>
            <a:r>
              <a:rPr lang="en-US"/>
              <a:t>Facebook FB - Own Posts Table w. Custom I-Rate (Insights) | Buttercup Malaysia - 4 of 26</a:t>
            </a:r>
          </a:p>
        </p:txBody>
      </p:sp>
      <p:graphicFrame>
        <p:nvGraphicFramePr>
          <p:cNvPr id="5" name="Table Placeholder 4">
            <a:extLst>
              <a:ext uri="{FF2B5EF4-FFF2-40B4-BE49-F238E27FC236}">
                <a16:creationId xmlns:a16="http://schemas.microsoft.com/office/drawing/2014/main" id="{082F24AA-1F9E-45E7-9D68-DE0E97303FDB}"/>
              </a:ext>
            </a:extLst>
          </p:cNvPr>
          <p:cNvGraphicFramePr>
            <a:graphicFrameLocks noGrp="1"/>
          </p:cNvGraphicFramePr>
          <p:nvPr>
            <p:ph type="tbl" sz="quarter" idx="13"/>
            <p:extLst>
              <p:ext uri="{D42A27DB-BD31-4B8C-83A1-F6EECF244321}">
                <p14:modId xmlns:p14="http://schemas.microsoft.com/office/powerpoint/2010/main" val="1148635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93319660"/>
                    </a:ext>
                  </a:extLst>
                </a:gridCol>
                <a:gridCol w="987552">
                  <a:extLst>
                    <a:ext uri="{9D8B030D-6E8A-4147-A177-3AD203B41FA5}">
                      <a16:colId xmlns:a16="http://schemas.microsoft.com/office/drawing/2014/main" val="2351711075"/>
                    </a:ext>
                  </a:extLst>
                </a:gridCol>
                <a:gridCol w="576072">
                  <a:extLst>
                    <a:ext uri="{9D8B030D-6E8A-4147-A177-3AD203B41FA5}">
                      <a16:colId xmlns:a16="http://schemas.microsoft.com/office/drawing/2014/main" val="1250781564"/>
                    </a:ext>
                  </a:extLst>
                </a:gridCol>
                <a:gridCol w="576072">
                  <a:extLst>
                    <a:ext uri="{9D8B030D-6E8A-4147-A177-3AD203B41FA5}">
                      <a16:colId xmlns:a16="http://schemas.microsoft.com/office/drawing/2014/main" val="3120329754"/>
                    </a:ext>
                  </a:extLst>
                </a:gridCol>
                <a:gridCol w="493776">
                  <a:extLst>
                    <a:ext uri="{9D8B030D-6E8A-4147-A177-3AD203B41FA5}">
                      <a16:colId xmlns:a16="http://schemas.microsoft.com/office/drawing/2014/main" val="1762971980"/>
                    </a:ext>
                  </a:extLst>
                </a:gridCol>
                <a:gridCol w="493776">
                  <a:extLst>
                    <a:ext uri="{9D8B030D-6E8A-4147-A177-3AD203B41FA5}">
                      <a16:colId xmlns:a16="http://schemas.microsoft.com/office/drawing/2014/main" val="3490109945"/>
                    </a:ext>
                  </a:extLst>
                </a:gridCol>
                <a:gridCol w="411480">
                  <a:extLst>
                    <a:ext uri="{9D8B030D-6E8A-4147-A177-3AD203B41FA5}">
                      <a16:colId xmlns:a16="http://schemas.microsoft.com/office/drawing/2014/main" val="3562920132"/>
                    </a:ext>
                  </a:extLst>
                </a:gridCol>
                <a:gridCol w="493776">
                  <a:extLst>
                    <a:ext uri="{9D8B030D-6E8A-4147-A177-3AD203B41FA5}">
                      <a16:colId xmlns:a16="http://schemas.microsoft.com/office/drawing/2014/main" val="3282509197"/>
                    </a:ext>
                  </a:extLst>
                </a:gridCol>
                <a:gridCol w="493776">
                  <a:extLst>
                    <a:ext uri="{9D8B030D-6E8A-4147-A177-3AD203B41FA5}">
                      <a16:colId xmlns:a16="http://schemas.microsoft.com/office/drawing/2014/main" val="2307279550"/>
                    </a:ext>
                  </a:extLst>
                </a:gridCol>
                <a:gridCol w="493776">
                  <a:extLst>
                    <a:ext uri="{9D8B030D-6E8A-4147-A177-3AD203B41FA5}">
                      <a16:colId xmlns:a16="http://schemas.microsoft.com/office/drawing/2014/main" val="332286345"/>
                    </a:ext>
                  </a:extLst>
                </a:gridCol>
                <a:gridCol w="493776">
                  <a:extLst>
                    <a:ext uri="{9D8B030D-6E8A-4147-A177-3AD203B41FA5}">
                      <a16:colId xmlns:a16="http://schemas.microsoft.com/office/drawing/2014/main" val="4227283269"/>
                    </a:ext>
                  </a:extLst>
                </a:gridCol>
                <a:gridCol w="493776">
                  <a:extLst>
                    <a:ext uri="{9D8B030D-6E8A-4147-A177-3AD203B41FA5}">
                      <a16:colId xmlns:a16="http://schemas.microsoft.com/office/drawing/2014/main" val="877050357"/>
                    </a:ext>
                  </a:extLst>
                </a:gridCol>
                <a:gridCol w="329184">
                  <a:extLst>
                    <a:ext uri="{9D8B030D-6E8A-4147-A177-3AD203B41FA5}">
                      <a16:colId xmlns:a16="http://schemas.microsoft.com/office/drawing/2014/main" val="4210879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023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https://quintly-image-storage.s3.amazonaws.com/9d175cdd28e15bd0c0c48ee24cf94e12/ebbb783354538257e7be00137f76f9b5.jpg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5793308"/>
                  </a:ext>
                </a:extLst>
              </a:tr>
            </a:tbl>
          </a:graphicData>
        </a:graphic>
      </p:graphicFrame>
      <p:sp>
        <p:nvSpPr>
          <p:cNvPr id="4" name="Text Placeholder 3">
            <a:extLst>
              <a:ext uri="{FF2B5EF4-FFF2-40B4-BE49-F238E27FC236}">
                <a16:creationId xmlns:a16="http://schemas.microsoft.com/office/drawing/2014/main" id="{2CB87113-6369-47B8-9DCA-F10E198A0FA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55759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24CEB-0C1C-4505-8280-E1D41D1CCF60}"/>
              </a:ext>
            </a:extLst>
          </p:cNvPr>
          <p:cNvSpPr>
            <a:spLocks noGrp="1"/>
          </p:cNvSpPr>
          <p:nvPr>
            <p:ph type="title"/>
          </p:nvPr>
        </p:nvSpPr>
        <p:spPr/>
        <p:txBody>
          <a:bodyPr/>
          <a:lstStyle/>
          <a:p>
            <a:r>
              <a:rPr lang="en-US"/>
              <a:t>Facebook FB - Own Posts Table w. Custom I-Rate (Insights) | Buttercup Malaysia - 5 of 26</a:t>
            </a:r>
          </a:p>
        </p:txBody>
      </p:sp>
      <p:graphicFrame>
        <p:nvGraphicFramePr>
          <p:cNvPr id="5" name="Table Placeholder 4">
            <a:extLst>
              <a:ext uri="{FF2B5EF4-FFF2-40B4-BE49-F238E27FC236}">
                <a16:creationId xmlns:a16="http://schemas.microsoft.com/office/drawing/2014/main" id="{5EB44B55-A9B8-488D-94BF-2D160DCD0335}"/>
              </a:ext>
            </a:extLst>
          </p:cNvPr>
          <p:cNvGraphicFramePr>
            <a:graphicFrameLocks noGrp="1"/>
          </p:cNvGraphicFramePr>
          <p:nvPr>
            <p:ph type="tbl" sz="quarter" idx="13"/>
            <p:extLst>
              <p:ext uri="{D42A27DB-BD31-4B8C-83A1-F6EECF244321}">
                <p14:modId xmlns:p14="http://schemas.microsoft.com/office/powerpoint/2010/main" val="340315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69842081"/>
                    </a:ext>
                  </a:extLst>
                </a:gridCol>
                <a:gridCol w="987552">
                  <a:extLst>
                    <a:ext uri="{9D8B030D-6E8A-4147-A177-3AD203B41FA5}">
                      <a16:colId xmlns:a16="http://schemas.microsoft.com/office/drawing/2014/main" val="1424343123"/>
                    </a:ext>
                  </a:extLst>
                </a:gridCol>
                <a:gridCol w="576072">
                  <a:extLst>
                    <a:ext uri="{9D8B030D-6E8A-4147-A177-3AD203B41FA5}">
                      <a16:colId xmlns:a16="http://schemas.microsoft.com/office/drawing/2014/main" val="2442672958"/>
                    </a:ext>
                  </a:extLst>
                </a:gridCol>
                <a:gridCol w="576072">
                  <a:extLst>
                    <a:ext uri="{9D8B030D-6E8A-4147-A177-3AD203B41FA5}">
                      <a16:colId xmlns:a16="http://schemas.microsoft.com/office/drawing/2014/main" val="1074224443"/>
                    </a:ext>
                  </a:extLst>
                </a:gridCol>
                <a:gridCol w="493776">
                  <a:extLst>
                    <a:ext uri="{9D8B030D-6E8A-4147-A177-3AD203B41FA5}">
                      <a16:colId xmlns:a16="http://schemas.microsoft.com/office/drawing/2014/main" val="619791032"/>
                    </a:ext>
                  </a:extLst>
                </a:gridCol>
                <a:gridCol w="493776">
                  <a:extLst>
                    <a:ext uri="{9D8B030D-6E8A-4147-A177-3AD203B41FA5}">
                      <a16:colId xmlns:a16="http://schemas.microsoft.com/office/drawing/2014/main" val="1649684236"/>
                    </a:ext>
                  </a:extLst>
                </a:gridCol>
                <a:gridCol w="411480">
                  <a:extLst>
                    <a:ext uri="{9D8B030D-6E8A-4147-A177-3AD203B41FA5}">
                      <a16:colId xmlns:a16="http://schemas.microsoft.com/office/drawing/2014/main" val="1443500998"/>
                    </a:ext>
                  </a:extLst>
                </a:gridCol>
                <a:gridCol w="493776">
                  <a:extLst>
                    <a:ext uri="{9D8B030D-6E8A-4147-A177-3AD203B41FA5}">
                      <a16:colId xmlns:a16="http://schemas.microsoft.com/office/drawing/2014/main" val="523423778"/>
                    </a:ext>
                  </a:extLst>
                </a:gridCol>
                <a:gridCol w="493776">
                  <a:extLst>
                    <a:ext uri="{9D8B030D-6E8A-4147-A177-3AD203B41FA5}">
                      <a16:colId xmlns:a16="http://schemas.microsoft.com/office/drawing/2014/main" val="2698391065"/>
                    </a:ext>
                  </a:extLst>
                </a:gridCol>
                <a:gridCol w="493776">
                  <a:extLst>
                    <a:ext uri="{9D8B030D-6E8A-4147-A177-3AD203B41FA5}">
                      <a16:colId xmlns:a16="http://schemas.microsoft.com/office/drawing/2014/main" val="1588772722"/>
                    </a:ext>
                  </a:extLst>
                </a:gridCol>
                <a:gridCol w="493776">
                  <a:extLst>
                    <a:ext uri="{9D8B030D-6E8A-4147-A177-3AD203B41FA5}">
                      <a16:colId xmlns:a16="http://schemas.microsoft.com/office/drawing/2014/main" val="3237965540"/>
                    </a:ext>
                  </a:extLst>
                </a:gridCol>
                <a:gridCol w="493776">
                  <a:extLst>
                    <a:ext uri="{9D8B030D-6E8A-4147-A177-3AD203B41FA5}">
                      <a16:colId xmlns:a16="http://schemas.microsoft.com/office/drawing/2014/main" val="1362968454"/>
                    </a:ext>
                  </a:extLst>
                </a:gridCol>
                <a:gridCol w="329184">
                  <a:extLst>
                    <a:ext uri="{9D8B030D-6E8A-4147-A177-3AD203B41FA5}">
                      <a16:colId xmlns:a16="http://schemas.microsoft.com/office/drawing/2014/main" val="92546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097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https://quintly-image-storage.s3.amazonaws.com/9d175cdd28e15bd0c0c48ee24cf94e12/defa3b16d768eadf67773d9dff504164.png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018649"/>
                  </a:ext>
                </a:extLst>
              </a:tr>
            </a:tbl>
          </a:graphicData>
        </a:graphic>
      </p:graphicFrame>
      <p:sp>
        <p:nvSpPr>
          <p:cNvPr id="4" name="Text Placeholder 3">
            <a:extLst>
              <a:ext uri="{FF2B5EF4-FFF2-40B4-BE49-F238E27FC236}">
                <a16:creationId xmlns:a16="http://schemas.microsoft.com/office/drawing/2014/main" id="{C8F28C35-37F3-49A6-80AB-9158146F249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06802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6A18-CB71-439F-A07A-96FA88B42136}"/>
              </a:ext>
            </a:extLst>
          </p:cNvPr>
          <p:cNvSpPr>
            <a:spLocks noGrp="1"/>
          </p:cNvSpPr>
          <p:nvPr>
            <p:ph type="title"/>
          </p:nvPr>
        </p:nvSpPr>
        <p:spPr/>
        <p:txBody>
          <a:bodyPr/>
          <a:lstStyle/>
          <a:p>
            <a:r>
              <a:rPr lang="en-US"/>
              <a:t>Facebook FB - Own Posts Table w. Custom I-Rate (Insights) | Buttercup Malaysia - 6 of 26</a:t>
            </a:r>
          </a:p>
        </p:txBody>
      </p:sp>
      <p:graphicFrame>
        <p:nvGraphicFramePr>
          <p:cNvPr id="5" name="Table Placeholder 4">
            <a:extLst>
              <a:ext uri="{FF2B5EF4-FFF2-40B4-BE49-F238E27FC236}">
                <a16:creationId xmlns:a16="http://schemas.microsoft.com/office/drawing/2014/main" id="{BA77FFDF-3110-4317-8CF3-F7917BDA47FE}"/>
              </a:ext>
            </a:extLst>
          </p:cNvPr>
          <p:cNvGraphicFramePr>
            <a:graphicFrameLocks noGrp="1"/>
          </p:cNvGraphicFramePr>
          <p:nvPr>
            <p:ph type="tbl" sz="quarter" idx="13"/>
            <p:extLst>
              <p:ext uri="{D42A27DB-BD31-4B8C-83A1-F6EECF244321}">
                <p14:modId xmlns:p14="http://schemas.microsoft.com/office/powerpoint/2010/main" val="3126986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19135869"/>
                    </a:ext>
                  </a:extLst>
                </a:gridCol>
                <a:gridCol w="987552">
                  <a:extLst>
                    <a:ext uri="{9D8B030D-6E8A-4147-A177-3AD203B41FA5}">
                      <a16:colId xmlns:a16="http://schemas.microsoft.com/office/drawing/2014/main" val="1848147846"/>
                    </a:ext>
                  </a:extLst>
                </a:gridCol>
                <a:gridCol w="576072">
                  <a:extLst>
                    <a:ext uri="{9D8B030D-6E8A-4147-A177-3AD203B41FA5}">
                      <a16:colId xmlns:a16="http://schemas.microsoft.com/office/drawing/2014/main" val="4158464876"/>
                    </a:ext>
                  </a:extLst>
                </a:gridCol>
                <a:gridCol w="576072">
                  <a:extLst>
                    <a:ext uri="{9D8B030D-6E8A-4147-A177-3AD203B41FA5}">
                      <a16:colId xmlns:a16="http://schemas.microsoft.com/office/drawing/2014/main" val="392119287"/>
                    </a:ext>
                  </a:extLst>
                </a:gridCol>
                <a:gridCol w="493776">
                  <a:extLst>
                    <a:ext uri="{9D8B030D-6E8A-4147-A177-3AD203B41FA5}">
                      <a16:colId xmlns:a16="http://schemas.microsoft.com/office/drawing/2014/main" val="2163921465"/>
                    </a:ext>
                  </a:extLst>
                </a:gridCol>
                <a:gridCol w="493776">
                  <a:extLst>
                    <a:ext uri="{9D8B030D-6E8A-4147-A177-3AD203B41FA5}">
                      <a16:colId xmlns:a16="http://schemas.microsoft.com/office/drawing/2014/main" val="3539165186"/>
                    </a:ext>
                  </a:extLst>
                </a:gridCol>
                <a:gridCol w="411480">
                  <a:extLst>
                    <a:ext uri="{9D8B030D-6E8A-4147-A177-3AD203B41FA5}">
                      <a16:colId xmlns:a16="http://schemas.microsoft.com/office/drawing/2014/main" val="1335751349"/>
                    </a:ext>
                  </a:extLst>
                </a:gridCol>
                <a:gridCol w="493776">
                  <a:extLst>
                    <a:ext uri="{9D8B030D-6E8A-4147-A177-3AD203B41FA5}">
                      <a16:colId xmlns:a16="http://schemas.microsoft.com/office/drawing/2014/main" val="3771373934"/>
                    </a:ext>
                  </a:extLst>
                </a:gridCol>
                <a:gridCol w="493776">
                  <a:extLst>
                    <a:ext uri="{9D8B030D-6E8A-4147-A177-3AD203B41FA5}">
                      <a16:colId xmlns:a16="http://schemas.microsoft.com/office/drawing/2014/main" val="1899155503"/>
                    </a:ext>
                  </a:extLst>
                </a:gridCol>
                <a:gridCol w="493776">
                  <a:extLst>
                    <a:ext uri="{9D8B030D-6E8A-4147-A177-3AD203B41FA5}">
                      <a16:colId xmlns:a16="http://schemas.microsoft.com/office/drawing/2014/main" val="4288372911"/>
                    </a:ext>
                  </a:extLst>
                </a:gridCol>
                <a:gridCol w="493776">
                  <a:extLst>
                    <a:ext uri="{9D8B030D-6E8A-4147-A177-3AD203B41FA5}">
                      <a16:colId xmlns:a16="http://schemas.microsoft.com/office/drawing/2014/main" val="681890045"/>
                    </a:ext>
                  </a:extLst>
                </a:gridCol>
                <a:gridCol w="493776">
                  <a:extLst>
                    <a:ext uri="{9D8B030D-6E8A-4147-A177-3AD203B41FA5}">
                      <a16:colId xmlns:a16="http://schemas.microsoft.com/office/drawing/2014/main" val="338040532"/>
                    </a:ext>
                  </a:extLst>
                </a:gridCol>
                <a:gridCol w="329184">
                  <a:extLst>
                    <a:ext uri="{9D8B030D-6E8A-4147-A177-3AD203B41FA5}">
                      <a16:colId xmlns:a16="http://schemas.microsoft.com/office/drawing/2014/main" val="3429435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967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https://quintly-image-storage.s3.amazonaws.com/9d175cdd28e15bd0c0c48ee24cf94e12/a37155e4a60b4d6736ca7f23630345dd.png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8908470"/>
                  </a:ext>
                </a:extLst>
              </a:tr>
            </a:tbl>
          </a:graphicData>
        </a:graphic>
      </p:graphicFrame>
      <p:sp>
        <p:nvSpPr>
          <p:cNvPr id="4" name="Text Placeholder 3">
            <a:extLst>
              <a:ext uri="{FF2B5EF4-FFF2-40B4-BE49-F238E27FC236}">
                <a16:creationId xmlns:a16="http://schemas.microsoft.com/office/drawing/2014/main" id="{03E027E5-596F-4EFB-8F39-62A733D1E28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32865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29B8-41B2-4CB7-8700-56AC173D2DF6}"/>
              </a:ext>
            </a:extLst>
          </p:cNvPr>
          <p:cNvSpPr>
            <a:spLocks noGrp="1"/>
          </p:cNvSpPr>
          <p:nvPr>
            <p:ph type="title"/>
          </p:nvPr>
        </p:nvSpPr>
        <p:spPr/>
        <p:txBody>
          <a:bodyPr/>
          <a:lstStyle/>
          <a:p>
            <a:r>
              <a:rPr lang="en-US"/>
              <a:t>Facebook FB - Own Posts Table w. Custom I-Rate (Insights) | Buttercup Malaysia - 7 of 26</a:t>
            </a:r>
          </a:p>
        </p:txBody>
      </p:sp>
      <p:graphicFrame>
        <p:nvGraphicFramePr>
          <p:cNvPr id="5" name="Table Placeholder 4">
            <a:extLst>
              <a:ext uri="{FF2B5EF4-FFF2-40B4-BE49-F238E27FC236}">
                <a16:creationId xmlns:a16="http://schemas.microsoft.com/office/drawing/2014/main" id="{65C23481-C5C9-4B04-A2BD-3C3866DCCC5B}"/>
              </a:ext>
            </a:extLst>
          </p:cNvPr>
          <p:cNvGraphicFramePr>
            <a:graphicFrameLocks noGrp="1"/>
          </p:cNvGraphicFramePr>
          <p:nvPr>
            <p:ph type="tbl" sz="quarter" idx="13"/>
            <p:extLst>
              <p:ext uri="{D42A27DB-BD31-4B8C-83A1-F6EECF244321}">
                <p14:modId xmlns:p14="http://schemas.microsoft.com/office/powerpoint/2010/main" val="3934524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3777075"/>
                    </a:ext>
                  </a:extLst>
                </a:gridCol>
                <a:gridCol w="987552">
                  <a:extLst>
                    <a:ext uri="{9D8B030D-6E8A-4147-A177-3AD203B41FA5}">
                      <a16:colId xmlns:a16="http://schemas.microsoft.com/office/drawing/2014/main" val="547222872"/>
                    </a:ext>
                  </a:extLst>
                </a:gridCol>
                <a:gridCol w="576072">
                  <a:extLst>
                    <a:ext uri="{9D8B030D-6E8A-4147-A177-3AD203B41FA5}">
                      <a16:colId xmlns:a16="http://schemas.microsoft.com/office/drawing/2014/main" val="583806299"/>
                    </a:ext>
                  </a:extLst>
                </a:gridCol>
                <a:gridCol w="576072">
                  <a:extLst>
                    <a:ext uri="{9D8B030D-6E8A-4147-A177-3AD203B41FA5}">
                      <a16:colId xmlns:a16="http://schemas.microsoft.com/office/drawing/2014/main" val="109091963"/>
                    </a:ext>
                  </a:extLst>
                </a:gridCol>
                <a:gridCol w="493776">
                  <a:extLst>
                    <a:ext uri="{9D8B030D-6E8A-4147-A177-3AD203B41FA5}">
                      <a16:colId xmlns:a16="http://schemas.microsoft.com/office/drawing/2014/main" val="4175267438"/>
                    </a:ext>
                  </a:extLst>
                </a:gridCol>
                <a:gridCol w="493776">
                  <a:extLst>
                    <a:ext uri="{9D8B030D-6E8A-4147-A177-3AD203B41FA5}">
                      <a16:colId xmlns:a16="http://schemas.microsoft.com/office/drawing/2014/main" val="981878490"/>
                    </a:ext>
                  </a:extLst>
                </a:gridCol>
                <a:gridCol w="411480">
                  <a:extLst>
                    <a:ext uri="{9D8B030D-6E8A-4147-A177-3AD203B41FA5}">
                      <a16:colId xmlns:a16="http://schemas.microsoft.com/office/drawing/2014/main" val="3005464695"/>
                    </a:ext>
                  </a:extLst>
                </a:gridCol>
                <a:gridCol w="493776">
                  <a:extLst>
                    <a:ext uri="{9D8B030D-6E8A-4147-A177-3AD203B41FA5}">
                      <a16:colId xmlns:a16="http://schemas.microsoft.com/office/drawing/2014/main" val="1550892730"/>
                    </a:ext>
                  </a:extLst>
                </a:gridCol>
                <a:gridCol w="493776">
                  <a:extLst>
                    <a:ext uri="{9D8B030D-6E8A-4147-A177-3AD203B41FA5}">
                      <a16:colId xmlns:a16="http://schemas.microsoft.com/office/drawing/2014/main" val="692239409"/>
                    </a:ext>
                  </a:extLst>
                </a:gridCol>
                <a:gridCol w="493776">
                  <a:extLst>
                    <a:ext uri="{9D8B030D-6E8A-4147-A177-3AD203B41FA5}">
                      <a16:colId xmlns:a16="http://schemas.microsoft.com/office/drawing/2014/main" val="2411876874"/>
                    </a:ext>
                  </a:extLst>
                </a:gridCol>
                <a:gridCol w="493776">
                  <a:extLst>
                    <a:ext uri="{9D8B030D-6E8A-4147-A177-3AD203B41FA5}">
                      <a16:colId xmlns:a16="http://schemas.microsoft.com/office/drawing/2014/main" val="2104561075"/>
                    </a:ext>
                  </a:extLst>
                </a:gridCol>
                <a:gridCol w="493776">
                  <a:extLst>
                    <a:ext uri="{9D8B030D-6E8A-4147-A177-3AD203B41FA5}">
                      <a16:colId xmlns:a16="http://schemas.microsoft.com/office/drawing/2014/main" val="1965483450"/>
                    </a:ext>
                  </a:extLst>
                </a:gridCol>
                <a:gridCol w="329184">
                  <a:extLst>
                    <a:ext uri="{9D8B030D-6E8A-4147-A177-3AD203B41FA5}">
                      <a16:colId xmlns:a16="http://schemas.microsoft.com/office/drawing/2014/main" val="83659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294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https://quintly-image-storage.s3.amazonaws.com/9d175cdd28e15bd0c0c48ee24cf94e12/8dd634bcefdd766aa51f5a7c62210cce.png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1123332"/>
                  </a:ext>
                </a:extLst>
              </a:tr>
            </a:tbl>
          </a:graphicData>
        </a:graphic>
      </p:graphicFrame>
      <p:sp>
        <p:nvSpPr>
          <p:cNvPr id="4" name="Text Placeholder 3">
            <a:extLst>
              <a:ext uri="{FF2B5EF4-FFF2-40B4-BE49-F238E27FC236}">
                <a16:creationId xmlns:a16="http://schemas.microsoft.com/office/drawing/2014/main" id="{6C7DD5E7-15B7-4984-9F22-0C5DD3DC5D0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07673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39148-2645-48C0-A712-CD2EA699AC1B}"/>
              </a:ext>
            </a:extLst>
          </p:cNvPr>
          <p:cNvSpPr>
            <a:spLocks noGrp="1"/>
          </p:cNvSpPr>
          <p:nvPr>
            <p:ph type="title"/>
          </p:nvPr>
        </p:nvSpPr>
        <p:spPr/>
        <p:txBody>
          <a:bodyPr/>
          <a:lstStyle/>
          <a:p>
            <a:r>
              <a:rPr lang="en-US"/>
              <a:t>Facebook FB - Own Posts Table w. Custom I-Rate (Insights) | Buttercup Malaysia - 8 of 26</a:t>
            </a:r>
          </a:p>
        </p:txBody>
      </p:sp>
      <p:graphicFrame>
        <p:nvGraphicFramePr>
          <p:cNvPr id="5" name="Table Placeholder 4">
            <a:extLst>
              <a:ext uri="{FF2B5EF4-FFF2-40B4-BE49-F238E27FC236}">
                <a16:creationId xmlns:a16="http://schemas.microsoft.com/office/drawing/2014/main" id="{14857D3C-E7EC-44FF-ABF4-A0E6226ED28E}"/>
              </a:ext>
            </a:extLst>
          </p:cNvPr>
          <p:cNvGraphicFramePr>
            <a:graphicFrameLocks noGrp="1"/>
          </p:cNvGraphicFramePr>
          <p:nvPr>
            <p:ph type="tbl" sz="quarter" idx="13"/>
            <p:extLst>
              <p:ext uri="{D42A27DB-BD31-4B8C-83A1-F6EECF244321}">
                <p14:modId xmlns:p14="http://schemas.microsoft.com/office/powerpoint/2010/main" val="4150639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05877486"/>
                    </a:ext>
                  </a:extLst>
                </a:gridCol>
                <a:gridCol w="987552">
                  <a:extLst>
                    <a:ext uri="{9D8B030D-6E8A-4147-A177-3AD203B41FA5}">
                      <a16:colId xmlns:a16="http://schemas.microsoft.com/office/drawing/2014/main" val="4181052120"/>
                    </a:ext>
                  </a:extLst>
                </a:gridCol>
                <a:gridCol w="576072">
                  <a:extLst>
                    <a:ext uri="{9D8B030D-6E8A-4147-A177-3AD203B41FA5}">
                      <a16:colId xmlns:a16="http://schemas.microsoft.com/office/drawing/2014/main" val="3243776834"/>
                    </a:ext>
                  </a:extLst>
                </a:gridCol>
                <a:gridCol w="576072">
                  <a:extLst>
                    <a:ext uri="{9D8B030D-6E8A-4147-A177-3AD203B41FA5}">
                      <a16:colId xmlns:a16="http://schemas.microsoft.com/office/drawing/2014/main" val="3242663203"/>
                    </a:ext>
                  </a:extLst>
                </a:gridCol>
                <a:gridCol w="493776">
                  <a:extLst>
                    <a:ext uri="{9D8B030D-6E8A-4147-A177-3AD203B41FA5}">
                      <a16:colId xmlns:a16="http://schemas.microsoft.com/office/drawing/2014/main" val="2508973797"/>
                    </a:ext>
                  </a:extLst>
                </a:gridCol>
                <a:gridCol w="493776">
                  <a:extLst>
                    <a:ext uri="{9D8B030D-6E8A-4147-A177-3AD203B41FA5}">
                      <a16:colId xmlns:a16="http://schemas.microsoft.com/office/drawing/2014/main" val="3761394437"/>
                    </a:ext>
                  </a:extLst>
                </a:gridCol>
                <a:gridCol w="411480">
                  <a:extLst>
                    <a:ext uri="{9D8B030D-6E8A-4147-A177-3AD203B41FA5}">
                      <a16:colId xmlns:a16="http://schemas.microsoft.com/office/drawing/2014/main" val="3482714841"/>
                    </a:ext>
                  </a:extLst>
                </a:gridCol>
                <a:gridCol w="493776">
                  <a:extLst>
                    <a:ext uri="{9D8B030D-6E8A-4147-A177-3AD203B41FA5}">
                      <a16:colId xmlns:a16="http://schemas.microsoft.com/office/drawing/2014/main" val="318122927"/>
                    </a:ext>
                  </a:extLst>
                </a:gridCol>
                <a:gridCol w="493776">
                  <a:extLst>
                    <a:ext uri="{9D8B030D-6E8A-4147-A177-3AD203B41FA5}">
                      <a16:colId xmlns:a16="http://schemas.microsoft.com/office/drawing/2014/main" val="1905616391"/>
                    </a:ext>
                  </a:extLst>
                </a:gridCol>
                <a:gridCol w="493776">
                  <a:extLst>
                    <a:ext uri="{9D8B030D-6E8A-4147-A177-3AD203B41FA5}">
                      <a16:colId xmlns:a16="http://schemas.microsoft.com/office/drawing/2014/main" val="595297978"/>
                    </a:ext>
                  </a:extLst>
                </a:gridCol>
                <a:gridCol w="493776">
                  <a:extLst>
                    <a:ext uri="{9D8B030D-6E8A-4147-A177-3AD203B41FA5}">
                      <a16:colId xmlns:a16="http://schemas.microsoft.com/office/drawing/2014/main" val="2151340892"/>
                    </a:ext>
                  </a:extLst>
                </a:gridCol>
                <a:gridCol w="493776">
                  <a:extLst>
                    <a:ext uri="{9D8B030D-6E8A-4147-A177-3AD203B41FA5}">
                      <a16:colId xmlns:a16="http://schemas.microsoft.com/office/drawing/2014/main" val="290486672"/>
                    </a:ext>
                  </a:extLst>
                </a:gridCol>
                <a:gridCol w="329184">
                  <a:extLst>
                    <a:ext uri="{9D8B030D-6E8A-4147-A177-3AD203B41FA5}">
                      <a16:colId xmlns:a16="http://schemas.microsoft.com/office/drawing/2014/main" val="958669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093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https://quintly-image-storage.s3.amazonaws.com/9d175cdd28e15bd0c0c48ee24cf94e12/9a9edd2a9f7d1c171354248554b09b6f.png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4763053"/>
                  </a:ext>
                </a:extLst>
              </a:tr>
            </a:tbl>
          </a:graphicData>
        </a:graphic>
      </p:graphicFrame>
      <p:sp>
        <p:nvSpPr>
          <p:cNvPr id="4" name="Text Placeholder 3">
            <a:extLst>
              <a:ext uri="{FF2B5EF4-FFF2-40B4-BE49-F238E27FC236}">
                <a16:creationId xmlns:a16="http://schemas.microsoft.com/office/drawing/2014/main" id="{97A08C08-ADDA-49E0-B97D-24CB86AC801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85274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899E7-8246-4256-90D4-73534F900E78}"/>
              </a:ext>
            </a:extLst>
          </p:cNvPr>
          <p:cNvSpPr>
            <a:spLocks noGrp="1"/>
          </p:cNvSpPr>
          <p:nvPr>
            <p:ph type="title"/>
          </p:nvPr>
        </p:nvSpPr>
        <p:spPr/>
        <p:txBody>
          <a:bodyPr/>
          <a:lstStyle/>
          <a:p>
            <a:r>
              <a:rPr lang="en-US"/>
              <a:t>Facebook FB - Own Posts Table w. Custom I-Rate (Insights) | Buttercup Malaysia - 9 of 26</a:t>
            </a:r>
          </a:p>
        </p:txBody>
      </p:sp>
      <p:graphicFrame>
        <p:nvGraphicFramePr>
          <p:cNvPr id="5" name="Table Placeholder 4">
            <a:extLst>
              <a:ext uri="{FF2B5EF4-FFF2-40B4-BE49-F238E27FC236}">
                <a16:creationId xmlns:a16="http://schemas.microsoft.com/office/drawing/2014/main" id="{51A3183D-E1D0-48A5-9E2F-CA5C6F690BB8}"/>
              </a:ext>
            </a:extLst>
          </p:cNvPr>
          <p:cNvGraphicFramePr>
            <a:graphicFrameLocks noGrp="1"/>
          </p:cNvGraphicFramePr>
          <p:nvPr>
            <p:ph type="tbl" sz="quarter" idx="13"/>
            <p:extLst>
              <p:ext uri="{D42A27DB-BD31-4B8C-83A1-F6EECF244321}">
                <p14:modId xmlns:p14="http://schemas.microsoft.com/office/powerpoint/2010/main" val="2335674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53770651"/>
                    </a:ext>
                  </a:extLst>
                </a:gridCol>
                <a:gridCol w="987552">
                  <a:extLst>
                    <a:ext uri="{9D8B030D-6E8A-4147-A177-3AD203B41FA5}">
                      <a16:colId xmlns:a16="http://schemas.microsoft.com/office/drawing/2014/main" val="1928107544"/>
                    </a:ext>
                  </a:extLst>
                </a:gridCol>
                <a:gridCol w="576072">
                  <a:extLst>
                    <a:ext uri="{9D8B030D-6E8A-4147-A177-3AD203B41FA5}">
                      <a16:colId xmlns:a16="http://schemas.microsoft.com/office/drawing/2014/main" val="412883361"/>
                    </a:ext>
                  </a:extLst>
                </a:gridCol>
                <a:gridCol w="576072">
                  <a:extLst>
                    <a:ext uri="{9D8B030D-6E8A-4147-A177-3AD203B41FA5}">
                      <a16:colId xmlns:a16="http://schemas.microsoft.com/office/drawing/2014/main" val="1782666422"/>
                    </a:ext>
                  </a:extLst>
                </a:gridCol>
                <a:gridCol w="493776">
                  <a:extLst>
                    <a:ext uri="{9D8B030D-6E8A-4147-A177-3AD203B41FA5}">
                      <a16:colId xmlns:a16="http://schemas.microsoft.com/office/drawing/2014/main" val="3583071176"/>
                    </a:ext>
                  </a:extLst>
                </a:gridCol>
                <a:gridCol w="493776">
                  <a:extLst>
                    <a:ext uri="{9D8B030D-6E8A-4147-A177-3AD203B41FA5}">
                      <a16:colId xmlns:a16="http://schemas.microsoft.com/office/drawing/2014/main" val="2172632196"/>
                    </a:ext>
                  </a:extLst>
                </a:gridCol>
                <a:gridCol w="411480">
                  <a:extLst>
                    <a:ext uri="{9D8B030D-6E8A-4147-A177-3AD203B41FA5}">
                      <a16:colId xmlns:a16="http://schemas.microsoft.com/office/drawing/2014/main" val="2558783323"/>
                    </a:ext>
                  </a:extLst>
                </a:gridCol>
                <a:gridCol w="493776">
                  <a:extLst>
                    <a:ext uri="{9D8B030D-6E8A-4147-A177-3AD203B41FA5}">
                      <a16:colId xmlns:a16="http://schemas.microsoft.com/office/drawing/2014/main" val="984322500"/>
                    </a:ext>
                  </a:extLst>
                </a:gridCol>
                <a:gridCol w="493776">
                  <a:extLst>
                    <a:ext uri="{9D8B030D-6E8A-4147-A177-3AD203B41FA5}">
                      <a16:colId xmlns:a16="http://schemas.microsoft.com/office/drawing/2014/main" val="1246639861"/>
                    </a:ext>
                  </a:extLst>
                </a:gridCol>
                <a:gridCol w="493776">
                  <a:extLst>
                    <a:ext uri="{9D8B030D-6E8A-4147-A177-3AD203B41FA5}">
                      <a16:colId xmlns:a16="http://schemas.microsoft.com/office/drawing/2014/main" val="3054129019"/>
                    </a:ext>
                  </a:extLst>
                </a:gridCol>
                <a:gridCol w="493776">
                  <a:extLst>
                    <a:ext uri="{9D8B030D-6E8A-4147-A177-3AD203B41FA5}">
                      <a16:colId xmlns:a16="http://schemas.microsoft.com/office/drawing/2014/main" val="1359173596"/>
                    </a:ext>
                  </a:extLst>
                </a:gridCol>
                <a:gridCol w="493776">
                  <a:extLst>
                    <a:ext uri="{9D8B030D-6E8A-4147-A177-3AD203B41FA5}">
                      <a16:colId xmlns:a16="http://schemas.microsoft.com/office/drawing/2014/main" val="1152466698"/>
                    </a:ext>
                  </a:extLst>
                </a:gridCol>
                <a:gridCol w="329184">
                  <a:extLst>
                    <a:ext uri="{9D8B030D-6E8A-4147-A177-3AD203B41FA5}">
                      <a16:colId xmlns:a16="http://schemas.microsoft.com/office/drawing/2014/main" val="2973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49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https://quintly-image-storage.s3.amazonaws.com/9d175cdd28e15bd0c0c48ee24cf94e12/e3a01d0b469f47dd43fe37b8819a1b27.png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9114623"/>
                  </a:ext>
                </a:extLst>
              </a:tr>
            </a:tbl>
          </a:graphicData>
        </a:graphic>
      </p:graphicFrame>
      <p:sp>
        <p:nvSpPr>
          <p:cNvPr id="4" name="Text Placeholder 3">
            <a:extLst>
              <a:ext uri="{FF2B5EF4-FFF2-40B4-BE49-F238E27FC236}">
                <a16:creationId xmlns:a16="http://schemas.microsoft.com/office/drawing/2014/main" id="{10090116-35B6-4B7C-BE31-2E7CAE99983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70890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6C1E-C167-49F2-BFAB-4E46CEA412B3}"/>
              </a:ext>
            </a:extLst>
          </p:cNvPr>
          <p:cNvSpPr>
            <a:spLocks noGrp="1"/>
          </p:cNvSpPr>
          <p:nvPr>
            <p:ph type="title"/>
          </p:nvPr>
        </p:nvSpPr>
        <p:spPr/>
        <p:txBody>
          <a:bodyPr/>
          <a:lstStyle/>
          <a:p>
            <a:r>
              <a:rPr lang="en-US"/>
              <a:t>Facebook FB - Own Posts Table w. Custom I-Rate (Insights) | Buttercup Malaysia - 10 of 26</a:t>
            </a:r>
          </a:p>
        </p:txBody>
      </p:sp>
      <p:graphicFrame>
        <p:nvGraphicFramePr>
          <p:cNvPr id="5" name="Table Placeholder 4">
            <a:extLst>
              <a:ext uri="{FF2B5EF4-FFF2-40B4-BE49-F238E27FC236}">
                <a16:creationId xmlns:a16="http://schemas.microsoft.com/office/drawing/2014/main" id="{CA8E3170-12A8-4C66-A9E3-D37CAA0F0C2A}"/>
              </a:ext>
            </a:extLst>
          </p:cNvPr>
          <p:cNvGraphicFramePr>
            <a:graphicFrameLocks noGrp="1"/>
          </p:cNvGraphicFramePr>
          <p:nvPr>
            <p:ph type="tbl" sz="quarter" idx="13"/>
            <p:extLst>
              <p:ext uri="{D42A27DB-BD31-4B8C-83A1-F6EECF244321}">
                <p14:modId xmlns:p14="http://schemas.microsoft.com/office/powerpoint/2010/main" val="190442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30652549"/>
                    </a:ext>
                  </a:extLst>
                </a:gridCol>
                <a:gridCol w="987552">
                  <a:extLst>
                    <a:ext uri="{9D8B030D-6E8A-4147-A177-3AD203B41FA5}">
                      <a16:colId xmlns:a16="http://schemas.microsoft.com/office/drawing/2014/main" val="1672285602"/>
                    </a:ext>
                  </a:extLst>
                </a:gridCol>
                <a:gridCol w="576072">
                  <a:extLst>
                    <a:ext uri="{9D8B030D-6E8A-4147-A177-3AD203B41FA5}">
                      <a16:colId xmlns:a16="http://schemas.microsoft.com/office/drawing/2014/main" val="2733902398"/>
                    </a:ext>
                  </a:extLst>
                </a:gridCol>
                <a:gridCol w="576072">
                  <a:extLst>
                    <a:ext uri="{9D8B030D-6E8A-4147-A177-3AD203B41FA5}">
                      <a16:colId xmlns:a16="http://schemas.microsoft.com/office/drawing/2014/main" val="3231078327"/>
                    </a:ext>
                  </a:extLst>
                </a:gridCol>
                <a:gridCol w="493776">
                  <a:extLst>
                    <a:ext uri="{9D8B030D-6E8A-4147-A177-3AD203B41FA5}">
                      <a16:colId xmlns:a16="http://schemas.microsoft.com/office/drawing/2014/main" val="767876911"/>
                    </a:ext>
                  </a:extLst>
                </a:gridCol>
                <a:gridCol w="493776">
                  <a:extLst>
                    <a:ext uri="{9D8B030D-6E8A-4147-A177-3AD203B41FA5}">
                      <a16:colId xmlns:a16="http://schemas.microsoft.com/office/drawing/2014/main" val="1460327288"/>
                    </a:ext>
                  </a:extLst>
                </a:gridCol>
                <a:gridCol w="411480">
                  <a:extLst>
                    <a:ext uri="{9D8B030D-6E8A-4147-A177-3AD203B41FA5}">
                      <a16:colId xmlns:a16="http://schemas.microsoft.com/office/drawing/2014/main" val="1168885326"/>
                    </a:ext>
                  </a:extLst>
                </a:gridCol>
                <a:gridCol w="493776">
                  <a:extLst>
                    <a:ext uri="{9D8B030D-6E8A-4147-A177-3AD203B41FA5}">
                      <a16:colId xmlns:a16="http://schemas.microsoft.com/office/drawing/2014/main" val="3880942871"/>
                    </a:ext>
                  </a:extLst>
                </a:gridCol>
                <a:gridCol w="493776">
                  <a:extLst>
                    <a:ext uri="{9D8B030D-6E8A-4147-A177-3AD203B41FA5}">
                      <a16:colId xmlns:a16="http://schemas.microsoft.com/office/drawing/2014/main" val="1164541475"/>
                    </a:ext>
                  </a:extLst>
                </a:gridCol>
                <a:gridCol w="493776">
                  <a:extLst>
                    <a:ext uri="{9D8B030D-6E8A-4147-A177-3AD203B41FA5}">
                      <a16:colId xmlns:a16="http://schemas.microsoft.com/office/drawing/2014/main" val="1593420502"/>
                    </a:ext>
                  </a:extLst>
                </a:gridCol>
                <a:gridCol w="493776">
                  <a:extLst>
                    <a:ext uri="{9D8B030D-6E8A-4147-A177-3AD203B41FA5}">
                      <a16:colId xmlns:a16="http://schemas.microsoft.com/office/drawing/2014/main" val="4231374644"/>
                    </a:ext>
                  </a:extLst>
                </a:gridCol>
                <a:gridCol w="493776">
                  <a:extLst>
                    <a:ext uri="{9D8B030D-6E8A-4147-A177-3AD203B41FA5}">
                      <a16:colId xmlns:a16="http://schemas.microsoft.com/office/drawing/2014/main" val="2463928903"/>
                    </a:ext>
                  </a:extLst>
                </a:gridCol>
                <a:gridCol w="329184">
                  <a:extLst>
                    <a:ext uri="{9D8B030D-6E8A-4147-A177-3AD203B41FA5}">
                      <a16:colId xmlns:a16="http://schemas.microsoft.com/office/drawing/2014/main" val="1223973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777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https://quintly-image-storage.s3.amazonaws.com/9d175cdd28e15bd0c0c48ee24cf94e12/4d1b1c1fb815d57839c7f08e9e6668c2.png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54951901"/>
                  </a:ext>
                </a:extLst>
              </a:tr>
            </a:tbl>
          </a:graphicData>
        </a:graphic>
      </p:graphicFrame>
      <p:sp>
        <p:nvSpPr>
          <p:cNvPr id="4" name="Text Placeholder 3">
            <a:extLst>
              <a:ext uri="{FF2B5EF4-FFF2-40B4-BE49-F238E27FC236}">
                <a16:creationId xmlns:a16="http://schemas.microsoft.com/office/drawing/2014/main" id="{AF06524C-4799-47CA-907A-1259117A7DE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50197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3557-DA0A-4BD6-93A3-DC5E7D3FAEC7}"/>
              </a:ext>
            </a:extLst>
          </p:cNvPr>
          <p:cNvSpPr>
            <a:spLocks noGrp="1"/>
          </p:cNvSpPr>
          <p:nvPr>
            <p:ph type="title"/>
          </p:nvPr>
        </p:nvSpPr>
        <p:spPr/>
        <p:txBody>
          <a:bodyPr/>
          <a:lstStyle/>
          <a:p>
            <a:r>
              <a:rPr lang="en-US"/>
              <a:t>Facebook FB - Own Posts Table w. Custom I-Rate (Insights) | Buttercup Malaysia - 11 of 26</a:t>
            </a:r>
          </a:p>
        </p:txBody>
      </p:sp>
      <p:graphicFrame>
        <p:nvGraphicFramePr>
          <p:cNvPr id="5" name="Table Placeholder 4">
            <a:extLst>
              <a:ext uri="{FF2B5EF4-FFF2-40B4-BE49-F238E27FC236}">
                <a16:creationId xmlns:a16="http://schemas.microsoft.com/office/drawing/2014/main" id="{E859B725-6DFA-4F1D-A69C-D7B2F232F3AF}"/>
              </a:ext>
            </a:extLst>
          </p:cNvPr>
          <p:cNvGraphicFramePr>
            <a:graphicFrameLocks noGrp="1"/>
          </p:cNvGraphicFramePr>
          <p:nvPr>
            <p:ph type="tbl" sz="quarter" idx="13"/>
            <p:extLst>
              <p:ext uri="{D42A27DB-BD31-4B8C-83A1-F6EECF244321}">
                <p14:modId xmlns:p14="http://schemas.microsoft.com/office/powerpoint/2010/main" val="340486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91859942"/>
                    </a:ext>
                  </a:extLst>
                </a:gridCol>
                <a:gridCol w="987552">
                  <a:extLst>
                    <a:ext uri="{9D8B030D-6E8A-4147-A177-3AD203B41FA5}">
                      <a16:colId xmlns:a16="http://schemas.microsoft.com/office/drawing/2014/main" val="301142736"/>
                    </a:ext>
                  </a:extLst>
                </a:gridCol>
                <a:gridCol w="576072">
                  <a:extLst>
                    <a:ext uri="{9D8B030D-6E8A-4147-A177-3AD203B41FA5}">
                      <a16:colId xmlns:a16="http://schemas.microsoft.com/office/drawing/2014/main" val="2145719056"/>
                    </a:ext>
                  </a:extLst>
                </a:gridCol>
                <a:gridCol w="576072">
                  <a:extLst>
                    <a:ext uri="{9D8B030D-6E8A-4147-A177-3AD203B41FA5}">
                      <a16:colId xmlns:a16="http://schemas.microsoft.com/office/drawing/2014/main" val="3463959953"/>
                    </a:ext>
                  </a:extLst>
                </a:gridCol>
                <a:gridCol w="493776">
                  <a:extLst>
                    <a:ext uri="{9D8B030D-6E8A-4147-A177-3AD203B41FA5}">
                      <a16:colId xmlns:a16="http://schemas.microsoft.com/office/drawing/2014/main" val="3860579160"/>
                    </a:ext>
                  </a:extLst>
                </a:gridCol>
                <a:gridCol w="493776">
                  <a:extLst>
                    <a:ext uri="{9D8B030D-6E8A-4147-A177-3AD203B41FA5}">
                      <a16:colId xmlns:a16="http://schemas.microsoft.com/office/drawing/2014/main" val="432469530"/>
                    </a:ext>
                  </a:extLst>
                </a:gridCol>
                <a:gridCol w="411480">
                  <a:extLst>
                    <a:ext uri="{9D8B030D-6E8A-4147-A177-3AD203B41FA5}">
                      <a16:colId xmlns:a16="http://schemas.microsoft.com/office/drawing/2014/main" val="2617659906"/>
                    </a:ext>
                  </a:extLst>
                </a:gridCol>
                <a:gridCol w="493776">
                  <a:extLst>
                    <a:ext uri="{9D8B030D-6E8A-4147-A177-3AD203B41FA5}">
                      <a16:colId xmlns:a16="http://schemas.microsoft.com/office/drawing/2014/main" val="786943208"/>
                    </a:ext>
                  </a:extLst>
                </a:gridCol>
                <a:gridCol w="493776">
                  <a:extLst>
                    <a:ext uri="{9D8B030D-6E8A-4147-A177-3AD203B41FA5}">
                      <a16:colId xmlns:a16="http://schemas.microsoft.com/office/drawing/2014/main" val="1869677993"/>
                    </a:ext>
                  </a:extLst>
                </a:gridCol>
                <a:gridCol w="493776">
                  <a:extLst>
                    <a:ext uri="{9D8B030D-6E8A-4147-A177-3AD203B41FA5}">
                      <a16:colId xmlns:a16="http://schemas.microsoft.com/office/drawing/2014/main" val="1324756063"/>
                    </a:ext>
                  </a:extLst>
                </a:gridCol>
                <a:gridCol w="493776">
                  <a:extLst>
                    <a:ext uri="{9D8B030D-6E8A-4147-A177-3AD203B41FA5}">
                      <a16:colId xmlns:a16="http://schemas.microsoft.com/office/drawing/2014/main" val="2506844785"/>
                    </a:ext>
                  </a:extLst>
                </a:gridCol>
                <a:gridCol w="493776">
                  <a:extLst>
                    <a:ext uri="{9D8B030D-6E8A-4147-A177-3AD203B41FA5}">
                      <a16:colId xmlns:a16="http://schemas.microsoft.com/office/drawing/2014/main" val="2281930077"/>
                    </a:ext>
                  </a:extLst>
                </a:gridCol>
                <a:gridCol w="329184">
                  <a:extLst>
                    <a:ext uri="{9D8B030D-6E8A-4147-A177-3AD203B41FA5}">
                      <a16:colId xmlns:a16="http://schemas.microsoft.com/office/drawing/2014/main" val="86689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14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https://quintly-image-storage.s3.amazonaws.com/9d175cdd28e15bd0c0c48ee24cf94e12/3e57c156db3b0fcbf21436cd66aa3df6.png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503487"/>
                  </a:ext>
                </a:extLst>
              </a:tr>
            </a:tbl>
          </a:graphicData>
        </a:graphic>
      </p:graphicFrame>
      <p:sp>
        <p:nvSpPr>
          <p:cNvPr id="4" name="Text Placeholder 3">
            <a:extLst>
              <a:ext uri="{FF2B5EF4-FFF2-40B4-BE49-F238E27FC236}">
                <a16:creationId xmlns:a16="http://schemas.microsoft.com/office/drawing/2014/main" id="{B114FAFD-8582-421D-8967-76207C9D30A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696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A0C09-7175-4FB4-AD98-B7B7D92AE723}"/>
              </a:ext>
            </a:extLst>
          </p:cNvPr>
          <p:cNvSpPr>
            <a:spLocks noGrp="1"/>
          </p:cNvSpPr>
          <p:nvPr>
            <p:ph type="title"/>
          </p:nvPr>
        </p:nvSpPr>
        <p:spPr/>
        <p:txBody>
          <a:bodyPr/>
          <a:lstStyle/>
          <a:p>
            <a:r>
              <a:rPr lang="en-US"/>
              <a:t>Facebook FB - Own Posts Table w. Custom I-Rate (Insights) | Buttercup Malaysia - 12 of 26</a:t>
            </a:r>
          </a:p>
        </p:txBody>
      </p:sp>
      <p:graphicFrame>
        <p:nvGraphicFramePr>
          <p:cNvPr id="5" name="Table Placeholder 4">
            <a:extLst>
              <a:ext uri="{FF2B5EF4-FFF2-40B4-BE49-F238E27FC236}">
                <a16:creationId xmlns:a16="http://schemas.microsoft.com/office/drawing/2014/main" id="{B4F1594E-FA8C-4D55-B266-FF5B5613D224}"/>
              </a:ext>
            </a:extLst>
          </p:cNvPr>
          <p:cNvGraphicFramePr>
            <a:graphicFrameLocks noGrp="1"/>
          </p:cNvGraphicFramePr>
          <p:nvPr>
            <p:ph type="tbl" sz="quarter" idx="13"/>
            <p:extLst>
              <p:ext uri="{D42A27DB-BD31-4B8C-83A1-F6EECF244321}">
                <p14:modId xmlns:p14="http://schemas.microsoft.com/office/powerpoint/2010/main" val="1413413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6733266"/>
                    </a:ext>
                  </a:extLst>
                </a:gridCol>
                <a:gridCol w="987552">
                  <a:extLst>
                    <a:ext uri="{9D8B030D-6E8A-4147-A177-3AD203B41FA5}">
                      <a16:colId xmlns:a16="http://schemas.microsoft.com/office/drawing/2014/main" val="3615092349"/>
                    </a:ext>
                  </a:extLst>
                </a:gridCol>
                <a:gridCol w="576072">
                  <a:extLst>
                    <a:ext uri="{9D8B030D-6E8A-4147-A177-3AD203B41FA5}">
                      <a16:colId xmlns:a16="http://schemas.microsoft.com/office/drawing/2014/main" val="2435797229"/>
                    </a:ext>
                  </a:extLst>
                </a:gridCol>
                <a:gridCol w="576072">
                  <a:extLst>
                    <a:ext uri="{9D8B030D-6E8A-4147-A177-3AD203B41FA5}">
                      <a16:colId xmlns:a16="http://schemas.microsoft.com/office/drawing/2014/main" val="3082070240"/>
                    </a:ext>
                  </a:extLst>
                </a:gridCol>
                <a:gridCol w="493776">
                  <a:extLst>
                    <a:ext uri="{9D8B030D-6E8A-4147-A177-3AD203B41FA5}">
                      <a16:colId xmlns:a16="http://schemas.microsoft.com/office/drawing/2014/main" val="2613083774"/>
                    </a:ext>
                  </a:extLst>
                </a:gridCol>
                <a:gridCol w="493776">
                  <a:extLst>
                    <a:ext uri="{9D8B030D-6E8A-4147-A177-3AD203B41FA5}">
                      <a16:colId xmlns:a16="http://schemas.microsoft.com/office/drawing/2014/main" val="2751526593"/>
                    </a:ext>
                  </a:extLst>
                </a:gridCol>
                <a:gridCol w="411480">
                  <a:extLst>
                    <a:ext uri="{9D8B030D-6E8A-4147-A177-3AD203B41FA5}">
                      <a16:colId xmlns:a16="http://schemas.microsoft.com/office/drawing/2014/main" val="3138797917"/>
                    </a:ext>
                  </a:extLst>
                </a:gridCol>
                <a:gridCol w="493776">
                  <a:extLst>
                    <a:ext uri="{9D8B030D-6E8A-4147-A177-3AD203B41FA5}">
                      <a16:colId xmlns:a16="http://schemas.microsoft.com/office/drawing/2014/main" val="1783698212"/>
                    </a:ext>
                  </a:extLst>
                </a:gridCol>
                <a:gridCol w="493776">
                  <a:extLst>
                    <a:ext uri="{9D8B030D-6E8A-4147-A177-3AD203B41FA5}">
                      <a16:colId xmlns:a16="http://schemas.microsoft.com/office/drawing/2014/main" val="1791513997"/>
                    </a:ext>
                  </a:extLst>
                </a:gridCol>
                <a:gridCol w="493776">
                  <a:extLst>
                    <a:ext uri="{9D8B030D-6E8A-4147-A177-3AD203B41FA5}">
                      <a16:colId xmlns:a16="http://schemas.microsoft.com/office/drawing/2014/main" val="376393679"/>
                    </a:ext>
                  </a:extLst>
                </a:gridCol>
                <a:gridCol w="493776">
                  <a:extLst>
                    <a:ext uri="{9D8B030D-6E8A-4147-A177-3AD203B41FA5}">
                      <a16:colId xmlns:a16="http://schemas.microsoft.com/office/drawing/2014/main" val="1015363854"/>
                    </a:ext>
                  </a:extLst>
                </a:gridCol>
                <a:gridCol w="493776">
                  <a:extLst>
                    <a:ext uri="{9D8B030D-6E8A-4147-A177-3AD203B41FA5}">
                      <a16:colId xmlns:a16="http://schemas.microsoft.com/office/drawing/2014/main" val="4108379336"/>
                    </a:ext>
                  </a:extLst>
                </a:gridCol>
                <a:gridCol w="329184">
                  <a:extLst>
                    <a:ext uri="{9D8B030D-6E8A-4147-A177-3AD203B41FA5}">
                      <a16:colId xmlns:a16="http://schemas.microsoft.com/office/drawing/2014/main" val="1309757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8146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https://quintly-image-storage.s3.amazonaws.com/9d175cdd28e15bd0c0c48ee24cf94e12/df7ec360b2919b3be429be1599415fd6.png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6916128"/>
                  </a:ext>
                </a:extLst>
              </a:tr>
            </a:tbl>
          </a:graphicData>
        </a:graphic>
      </p:graphicFrame>
      <p:sp>
        <p:nvSpPr>
          <p:cNvPr id="4" name="Text Placeholder 3">
            <a:extLst>
              <a:ext uri="{FF2B5EF4-FFF2-40B4-BE49-F238E27FC236}">
                <a16:creationId xmlns:a16="http://schemas.microsoft.com/office/drawing/2014/main" id="{BB559902-42F0-40A4-8A9A-304F4728C6B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67049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BE2BC-C944-4847-92D9-81CB41E17C05}"/>
              </a:ext>
            </a:extLst>
          </p:cNvPr>
          <p:cNvSpPr>
            <a:spLocks noGrp="1"/>
          </p:cNvSpPr>
          <p:nvPr>
            <p:ph type="title"/>
          </p:nvPr>
        </p:nvSpPr>
        <p:spPr/>
        <p:txBody>
          <a:bodyPr/>
          <a:lstStyle/>
          <a:p>
            <a:r>
              <a:rPr lang="en-US"/>
              <a:t>Facebook FB - Own Posts Table w. Custom I-Rate (Insights) | Buttercup Malaysia - 13 of 26</a:t>
            </a:r>
          </a:p>
        </p:txBody>
      </p:sp>
      <p:graphicFrame>
        <p:nvGraphicFramePr>
          <p:cNvPr id="5" name="Table Placeholder 4">
            <a:extLst>
              <a:ext uri="{FF2B5EF4-FFF2-40B4-BE49-F238E27FC236}">
                <a16:creationId xmlns:a16="http://schemas.microsoft.com/office/drawing/2014/main" id="{69F6E9B3-938D-48DC-987F-25BC6C9000A7}"/>
              </a:ext>
            </a:extLst>
          </p:cNvPr>
          <p:cNvGraphicFramePr>
            <a:graphicFrameLocks noGrp="1"/>
          </p:cNvGraphicFramePr>
          <p:nvPr>
            <p:ph type="tbl" sz="quarter" idx="13"/>
            <p:extLst>
              <p:ext uri="{D42A27DB-BD31-4B8C-83A1-F6EECF244321}">
                <p14:modId xmlns:p14="http://schemas.microsoft.com/office/powerpoint/2010/main" val="27884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90689311"/>
                    </a:ext>
                  </a:extLst>
                </a:gridCol>
                <a:gridCol w="987552">
                  <a:extLst>
                    <a:ext uri="{9D8B030D-6E8A-4147-A177-3AD203B41FA5}">
                      <a16:colId xmlns:a16="http://schemas.microsoft.com/office/drawing/2014/main" val="2820526964"/>
                    </a:ext>
                  </a:extLst>
                </a:gridCol>
                <a:gridCol w="576072">
                  <a:extLst>
                    <a:ext uri="{9D8B030D-6E8A-4147-A177-3AD203B41FA5}">
                      <a16:colId xmlns:a16="http://schemas.microsoft.com/office/drawing/2014/main" val="4154004580"/>
                    </a:ext>
                  </a:extLst>
                </a:gridCol>
                <a:gridCol w="576072">
                  <a:extLst>
                    <a:ext uri="{9D8B030D-6E8A-4147-A177-3AD203B41FA5}">
                      <a16:colId xmlns:a16="http://schemas.microsoft.com/office/drawing/2014/main" val="2762806043"/>
                    </a:ext>
                  </a:extLst>
                </a:gridCol>
                <a:gridCol w="493776">
                  <a:extLst>
                    <a:ext uri="{9D8B030D-6E8A-4147-A177-3AD203B41FA5}">
                      <a16:colId xmlns:a16="http://schemas.microsoft.com/office/drawing/2014/main" val="265657637"/>
                    </a:ext>
                  </a:extLst>
                </a:gridCol>
                <a:gridCol w="493776">
                  <a:extLst>
                    <a:ext uri="{9D8B030D-6E8A-4147-A177-3AD203B41FA5}">
                      <a16:colId xmlns:a16="http://schemas.microsoft.com/office/drawing/2014/main" val="524836519"/>
                    </a:ext>
                  </a:extLst>
                </a:gridCol>
                <a:gridCol w="411480">
                  <a:extLst>
                    <a:ext uri="{9D8B030D-6E8A-4147-A177-3AD203B41FA5}">
                      <a16:colId xmlns:a16="http://schemas.microsoft.com/office/drawing/2014/main" val="3615599314"/>
                    </a:ext>
                  </a:extLst>
                </a:gridCol>
                <a:gridCol w="493776">
                  <a:extLst>
                    <a:ext uri="{9D8B030D-6E8A-4147-A177-3AD203B41FA5}">
                      <a16:colId xmlns:a16="http://schemas.microsoft.com/office/drawing/2014/main" val="2301815175"/>
                    </a:ext>
                  </a:extLst>
                </a:gridCol>
                <a:gridCol w="493776">
                  <a:extLst>
                    <a:ext uri="{9D8B030D-6E8A-4147-A177-3AD203B41FA5}">
                      <a16:colId xmlns:a16="http://schemas.microsoft.com/office/drawing/2014/main" val="3219009190"/>
                    </a:ext>
                  </a:extLst>
                </a:gridCol>
                <a:gridCol w="493776">
                  <a:extLst>
                    <a:ext uri="{9D8B030D-6E8A-4147-A177-3AD203B41FA5}">
                      <a16:colId xmlns:a16="http://schemas.microsoft.com/office/drawing/2014/main" val="3770011010"/>
                    </a:ext>
                  </a:extLst>
                </a:gridCol>
                <a:gridCol w="493776">
                  <a:extLst>
                    <a:ext uri="{9D8B030D-6E8A-4147-A177-3AD203B41FA5}">
                      <a16:colId xmlns:a16="http://schemas.microsoft.com/office/drawing/2014/main" val="2850534220"/>
                    </a:ext>
                  </a:extLst>
                </a:gridCol>
                <a:gridCol w="493776">
                  <a:extLst>
                    <a:ext uri="{9D8B030D-6E8A-4147-A177-3AD203B41FA5}">
                      <a16:colId xmlns:a16="http://schemas.microsoft.com/office/drawing/2014/main" val="1864019148"/>
                    </a:ext>
                  </a:extLst>
                </a:gridCol>
                <a:gridCol w="329184">
                  <a:extLst>
                    <a:ext uri="{9D8B030D-6E8A-4147-A177-3AD203B41FA5}">
                      <a16:colId xmlns:a16="http://schemas.microsoft.com/office/drawing/2014/main" val="961195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487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https://quintly-image-storage.s3.amazonaws.com/9d175cdd28e15bd0c0c48ee24cf94e12/5fd23388663c22d6689b1e6f0d183e8e.jpg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7291794"/>
                  </a:ext>
                </a:extLst>
              </a:tr>
            </a:tbl>
          </a:graphicData>
        </a:graphic>
      </p:graphicFrame>
      <p:sp>
        <p:nvSpPr>
          <p:cNvPr id="4" name="Text Placeholder 3">
            <a:extLst>
              <a:ext uri="{FF2B5EF4-FFF2-40B4-BE49-F238E27FC236}">
                <a16:creationId xmlns:a16="http://schemas.microsoft.com/office/drawing/2014/main" id="{49E279C7-19F3-435E-B39F-E97D5B08FA8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10323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36D5F-9ED5-4C24-8EB1-F71D3E1617F3}"/>
              </a:ext>
            </a:extLst>
          </p:cNvPr>
          <p:cNvSpPr>
            <a:spLocks noGrp="1"/>
          </p:cNvSpPr>
          <p:nvPr>
            <p:ph type="title"/>
          </p:nvPr>
        </p:nvSpPr>
        <p:spPr/>
        <p:txBody>
          <a:bodyPr/>
          <a:lstStyle/>
          <a:p>
            <a:r>
              <a:rPr lang="en-US"/>
              <a:t>Facebook FB - Own Posts Table w. Custom I-Rate (Insights) | Buttercup Malaysia - 14 of 26</a:t>
            </a:r>
          </a:p>
        </p:txBody>
      </p:sp>
      <p:graphicFrame>
        <p:nvGraphicFramePr>
          <p:cNvPr id="5" name="Table Placeholder 4">
            <a:extLst>
              <a:ext uri="{FF2B5EF4-FFF2-40B4-BE49-F238E27FC236}">
                <a16:creationId xmlns:a16="http://schemas.microsoft.com/office/drawing/2014/main" id="{EEBDEF74-D46D-4121-A92F-1130AB3B89F8}"/>
              </a:ext>
            </a:extLst>
          </p:cNvPr>
          <p:cNvGraphicFramePr>
            <a:graphicFrameLocks noGrp="1"/>
          </p:cNvGraphicFramePr>
          <p:nvPr>
            <p:ph type="tbl" sz="quarter" idx="13"/>
            <p:extLst>
              <p:ext uri="{D42A27DB-BD31-4B8C-83A1-F6EECF244321}">
                <p14:modId xmlns:p14="http://schemas.microsoft.com/office/powerpoint/2010/main" val="205914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60989022"/>
                    </a:ext>
                  </a:extLst>
                </a:gridCol>
                <a:gridCol w="987552">
                  <a:extLst>
                    <a:ext uri="{9D8B030D-6E8A-4147-A177-3AD203B41FA5}">
                      <a16:colId xmlns:a16="http://schemas.microsoft.com/office/drawing/2014/main" val="3435906487"/>
                    </a:ext>
                  </a:extLst>
                </a:gridCol>
                <a:gridCol w="576072">
                  <a:extLst>
                    <a:ext uri="{9D8B030D-6E8A-4147-A177-3AD203B41FA5}">
                      <a16:colId xmlns:a16="http://schemas.microsoft.com/office/drawing/2014/main" val="1016539695"/>
                    </a:ext>
                  </a:extLst>
                </a:gridCol>
                <a:gridCol w="576072">
                  <a:extLst>
                    <a:ext uri="{9D8B030D-6E8A-4147-A177-3AD203B41FA5}">
                      <a16:colId xmlns:a16="http://schemas.microsoft.com/office/drawing/2014/main" val="4290721820"/>
                    </a:ext>
                  </a:extLst>
                </a:gridCol>
                <a:gridCol w="493776">
                  <a:extLst>
                    <a:ext uri="{9D8B030D-6E8A-4147-A177-3AD203B41FA5}">
                      <a16:colId xmlns:a16="http://schemas.microsoft.com/office/drawing/2014/main" val="4116189041"/>
                    </a:ext>
                  </a:extLst>
                </a:gridCol>
                <a:gridCol w="493776">
                  <a:extLst>
                    <a:ext uri="{9D8B030D-6E8A-4147-A177-3AD203B41FA5}">
                      <a16:colId xmlns:a16="http://schemas.microsoft.com/office/drawing/2014/main" val="2315844296"/>
                    </a:ext>
                  </a:extLst>
                </a:gridCol>
                <a:gridCol w="411480">
                  <a:extLst>
                    <a:ext uri="{9D8B030D-6E8A-4147-A177-3AD203B41FA5}">
                      <a16:colId xmlns:a16="http://schemas.microsoft.com/office/drawing/2014/main" val="1782668120"/>
                    </a:ext>
                  </a:extLst>
                </a:gridCol>
                <a:gridCol w="493776">
                  <a:extLst>
                    <a:ext uri="{9D8B030D-6E8A-4147-A177-3AD203B41FA5}">
                      <a16:colId xmlns:a16="http://schemas.microsoft.com/office/drawing/2014/main" val="974329636"/>
                    </a:ext>
                  </a:extLst>
                </a:gridCol>
                <a:gridCol w="493776">
                  <a:extLst>
                    <a:ext uri="{9D8B030D-6E8A-4147-A177-3AD203B41FA5}">
                      <a16:colId xmlns:a16="http://schemas.microsoft.com/office/drawing/2014/main" val="2345302253"/>
                    </a:ext>
                  </a:extLst>
                </a:gridCol>
                <a:gridCol w="493776">
                  <a:extLst>
                    <a:ext uri="{9D8B030D-6E8A-4147-A177-3AD203B41FA5}">
                      <a16:colId xmlns:a16="http://schemas.microsoft.com/office/drawing/2014/main" val="2378736853"/>
                    </a:ext>
                  </a:extLst>
                </a:gridCol>
                <a:gridCol w="493776">
                  <a:extLst>
                    <a:ext uri="{9D8B030D-6E8A-4147-A177-3AD203B41FA5}">
                      <a16:colId xmlns:a16="http://schemas.microsoft.com/office/drawing/2014/main" val="1984111459"/>
                    </a:ext>
                  </a:extLst>
                </a:gridCol>
                <a:gridCol w="493776">
                  <a:extLst>
                    <a:ext uri="{9D8B030D-6E8A-4147-A177-3AD203B41FA5}">
                      <a16:colId xmlns:a16="http://schemas.microsoft.com/office/drawing/2014/main" val="2864745287"/>
                    </a:ext>
                  </a:extLst>
                </a:gridCol>
                <a:gridCol w="329184">
                  <a:extLst>
                    <a:ext uri="{9D8B030D-6E8A-4147-A177-3AD203B41FA5}">
                      <a16:colId xmlns:a16="http://schemas.microsoft.com/office/drawing/2014/main" val="323573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5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https://quintly-image-storage.s3.amazonaws.com/9d175cdd28e15bd0c0c48ee24cf94e12/04cd625d2015bf50afd55f983d9a0ab4.jpg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5345415"/>
                  </a:ext>
                </a:extLst>
              </a:tr>
            </a:tbl>
          </a:graphicData>
        </a:graphic>
      </p:graphicFrame>
      <p:sp>
        <p:nvSpPr>
          <p:cNvPr id="4" name="Text Placeholder 3">
            <a:extLst>
              <a:ext uri="{FF2B5EF4-FFF2-40B4-BE49-F238E27FC236}">
                <a16:creationId xmlns:a16="http://schemas.microsoft.com/office/drawing/2014/main" id="{E2A919BC-5C53-4B73-BEA9-EC7D6A9BCCE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64504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12442-BF45-4C26-8A0F-BBF0F1951F9D}"/>
              </a:ext>
            </a:extLst>
          </p:cNvPr>
          <p:cNvSpPr>
            <a:spLocks noGrp="1"/>
          </p:cNvSpPr>
          <p:nvPr>
            <p:ph type="title"/>
          </p:nvPr>
        </p:nvSpPr>
        <p:spPr/>
        <p:txBody>
          <a:bodyPr/>
          <a:lstStyle/>
          <a:p>
            <a:r>
              <a:rPr lang="en-US"/>
              <a:t>Facebook FB - Own Posts Table w. Custom I-Rate (Insights) | Buttercup Malaysia - 15 of 26</a:t>
            </a:r>
          </a:p>
        </p:txBody>
      </p:sp>
      <p:graphicFrame>
        <p:nvGraphicFramePr>
          <p:cNvPr id="5" name="Table Placeholder 4">
            <a:extLst>
              <a:ext uri="{FF2B5EF4-FFF2-40B4-BE49-F238E27FC236}">
                <a16:creationId xmlns:a16="http://schemas.microsoft.com/office/drawing/2014/main" id="{68C7B64F-8DD2-4B56-BFB7-C8B5FAE0EC3C}"/>
              </a:ext>
            </a:extLst>
          </p:cNvPr>
          <p:cNvGraphicFramePr>
            <a:graphicFrameLocks noGrp="1"/>
          </p:cNvGraphicFramePr>
          <p:nvPr>
            <p:ph type="tbl" sz="quarter" idx="13"/>
            <p:extLst>
              <p:ext uri="{D42A27DB-BD31-4B8C-83A1-F6EECF244321}">
                <p14:modId xmlns:p14="http://schemas.microsoft.com/office/powerpoint/2010/main" val="243505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52390850"/>
                    </a:ext>
                  </a:extLst>
                </a:gridCol>
                <a:gridCol w="987552">
                  <a:extLst>
                    <a:ext uri="{9D8B030D-6E8A-4147-A177-3AD203B41FA5}">
                      <a16:colId xmlns:a16="http://schemas.microsoft.com/office/drawing/2014/main" val="4091133816"/>
                    </a:ext>
                  </a:extLst>
                </a:gridCol>
                <a:gridCol w="576072">
                  <a:extLst>
                    <a:ext uri="{9D8B030D-6E8A-4147-A177-3AD203B41FA5}">
                      <a16:colId xmlns:a16="http://schemas.microsoft.com/office/drawing/2014/main" val="2739711809"/>
                    </a:ext>
                  </a:extLst>
                </a:gridCol>
                <a:gridCol w="576072">
                  <a:extLst>
                    <a:ext uri="{9D8B030D-6E8A-4147-A177-3AD203B41FA5}">
                      <a16:colId xmlns:a16="http://schemas.microsoft.com/office/drawing/2014/main" val="1953119865"/>
                    </a:ext>
                  </a:extLst>
                </a:gridCol>
                <a:gridCol w="493776">
                  <a:extLst>
                    <a:ext uri="{9D8B030D-6E8A-4147-A177-3AD203B41FA5}">
                      <a16:colId xmlns:a16="http://schemas.microsoft.com/office/drawing/2014/main" val="3586409789"/>
                    </a:ext>
                  </a:extLst>
                </a:gridCol>
                <a:gridCol w="493776">
                  <a:extLst>
                    <a:ext uri="{9D8B030D-6E8A-4147-A177-3AD203B41FA5}">
                      <a16:colId xmlns:a16="http://schemas.microsoft.com/office/drawing/2014/main" val="1021410709"/>
                    </a:ext>
                  </a:extLst>
                </a:gridCol>
                <a:gridCol w="411480">
                  <a:extLst>
                    <a:ext uri="{9D8B030D-6E8A-4147-A177-3AD203B41FA5}">
                      <a16:colId xmlns:a16="http://schemas.microsoft.com/office/drawing/2014/main" val="1493347964"/>
                    </a:ext>
                  </a:extLst>
                </a:gridCol>
                <a:gridCol w="493776">
                  <a:extLst>
                    <a:ext uri="{9D8B030D-6E8A-4147-A177-3AD203B41FA5}">
                      <a16:colId xmlns:a16="http://schemas.microsoft.com/office/drawing/2014/main" val="1013887567"/>
                    </a:ext>
                  </a:extLst>
                </a:gridCol>
                <a:gridCol w="493776">
                  <a:extLst>
                    <a:ext uri="{9D8B030D-6E8A-4147-A177-3AD203B41FA5}">
                      <a16:colId xmlns:a16="http://schemas.microsoft.com/office/drawing/2014/main" val="1965896943"/>
                    </a:ext>
                  </a:extLst>
                </a:gridCol>
                <a:gridCol w="493776">
                  <a:extLst>
                    <a:ext uri="{9D8B030D-6E8A-4147-A177-3AD203B41FA5}">
                      <a16:colId xmlns:a16="http://schemas.microsoft.com/office/drawing/2014/main" val="1326354386"/>
                    </a:ext>
                  </a:extLst>
                </a:gridCol>
                <a:gridCol w="493776">
                  <a:extLst>
                    <a:ext uri="{9D8B030D-6E8A-4147-A177-3AD203B41FA5}">
                      <a16:colId xmlns:a16="http://schemas.microsoft.com/office/drawing/2014/main" val="667739493"/>
                    </a:ext>
                  </a:extLst>
                </a:gridCol>
                <a:gridCol w="493776">
                  <a:extLst>
                    <a:ext uri="{9D8B030D-6E8A-4147-A177-3AD203B41FA5}">
                      <a16:colId xmlns:a16="http://schemas.microsoft.com/office/drawing/2014/main" val="4072050412"/>
                    </a:ext>
                  </a:extLst>
                </a:gridCol>
                <a:gridCol w="329184">
                  <a:extLst>
                    <a:ext uri="{9D8B030D-6E8A-4147-A177-3AD203B41FA5}">
                      <a16:colId xmlns:a16="http://schemas.microsoft.com/office/drawing/2014/main" val="3856300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441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https://quintly-image-storage.s3.amazonaws.com/9d175cdd28e15bd0c0c48ee24cf94e12/b6f9c71dc6bd930e5c5023da0a144bc3.jpg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596584"/>
                  </a:ext>
                </a:extLst>
              </a:tr>
            </a:tbl>
          </a:graphicData>
        </a:graphic>
      </p:graphicFrame>
      <p:sp>
        <p:nvSpPr>
          <p:cNvPr id="4" name="Text Placeholder 3">
            <a:extLst>
              <a:ext uri="{FF2B5EF4-FFF2-40B4-BE49-F238E27FC236}">
                <a16:creationId xmlns:a16="http://schemas.microsoft.com/office/drawing/2014/main" id="{8FDD8090-EEBD-4357-B720-58B318AC7DB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64601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3D663-EBFD-4B8A-8149-66DBF763145F}"/>
              </a:ext>
            </a:extLst>
          </p:cNvPr>
          <p:cNvSpPr>
            <a:spLocks noGrp="1"/>
          </p:cNvSpPr>
          <p:nvPr>
            <p:ph type="title"/>
          </p:nvPr>
        </p:nvSpPr>
        <p:spPr/>
        <p:txBody>
          <a:bodyPr/>
          <a:lstStyle/>
          <a:p>
            <a:r>
              <a:rPr lang="en-US"/>
              <a:t>Facebook FB - Own Posts Table w. Custom I-Rate (Insights) | Buttercup Malaysia - 16 of 26</a:t>
            </a:r>
          </a:p>
        </p:txBody>
      </p:sp>
      <p:graphicFrame>
        <p:nvGraphicFramePr>
          <p:cNvPr id="5" name="Table Placeholder 4">
            <a:extLst>
              <a:ext uri="{FF2B5EF4-FFF2-40B4-BE49-F238E27FC236}">
                <a16:creationId xmlns:a16="http://schemas.microsoft.com/office/drawing/2014/main" id="{A5223D39-D018-496E-A4BD-7DF6680B10EC}"/>
              </a:ext>
            </a:extLst>
          </p:cNvPr>
          <p:cNvGraphicFramePr>
            <a:graphicFrameLocks noGrp="1"/>
          </p:cNvGraphicFramePr>
          <p:nvPr>
            <p:ph type="tbl" sz="quarter" idx="13"/>
            <p:extLst>
              <p:ext uri="{D42A27DB-BD31-4B8C-83A1-F6EECF244321}">
                <p14:modId xmlns:p14="http://schemas.microsoft.com/office/powerpoint/2010/main" val="308693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73856042"/>
                    </a:ext>
                  </a:extLst>
                </a:gridCol>
                <a:gridCol w="987552">
                  <a:extLst>
                    <a:ext uri="{9D8B030D-6E8A-4147-A177-3AD203B41FA5}">
                      <a16:colId xmlns:a16="http://schemas.microsoft.com/office/drawing/2014/main" val="169011647"/>
                    </a:ext>
                  </a:extLst>
                </a:gridCol>
                <a:gridCol w="576072">
                  <a:extLst>
                    <a:ext uri="{9D8B030D-6E8A-4147-A177-3AD203B41FA5}">
                      <a16:colId xmlns:a16="http://schemas.microsoft.com/office/drawing/2014/main" val="3583043230"/>
                    </a:ext>
                  </a:extLst>
                </a:gridCol>
                <a:gridCol w="576072">
                  <a:extLst>
                    <a:ext uri="{9D8B030D-6E8A-4147-A177-3AD203B41FA5}">
                      <a16:colId xmlns:a16="http://schemas.microsoft.com/office/drawing/2014/main" val="2551399907"/>
                    </a:ext>
                  </a:extLst>
                </a:gridCol>
                <a:gridCol w="493776">
                  <a:extLst>
                    <a:ext uri="{9D8B030D-6E8A-4147-A177-3AD203B41FA5}">
                      <a16:colId xmlns:a16="http://schemas.microsoft.com/office/drawing/2014/main" val="3046004775"/>
                    </a:ext>
                  </a:extLst>
                </a:gridCol>
                <a:gridCol w="493776">
                  <a:extLst>
                    <a:ext uri="{9D8B030D-6E8A-4147-A177-3AD203B41FA5}">
                      <a16:colId xmlns:a16="http://schemas.microsoft.com/office/drawing/2014/main" val="3720044962"/>
                    </a:ext>
                  </a:extLst>
                </a:gridCol>
                <a:gridCol w="411480">
                  <a:extLst>
                    <a:ext uri="{9D8B030D-6E8A-4147-A177-3AD203B41FA5}">
                      <a16:colId xmlns:a16="http://schemas.microsoft.com/office/drawing/2014/main" val="1638660485"/>
                    </a:ext>
                  </a:extLst>
                </a:gridCol>
                <a:gridCol w="493776">
                  <a:extLst>
                    <a:ext uri="{9D8B030D-6E8A-4147-A177-3AD203B41FA5}">
                      <a16:colId xmlns:a16="http://schemas.microsoft.com/office/drawing/2014/main" val="2187868313"/>
                    </a:ext>
                  </a:extLst>
                </a:gridCol>
                <a:gridCol w="493776">
                  <a:extLst>
                    <a:ext uri="{9D8B030D-6E8A-4147-A177-3AD203B41FA5}">
                      <a16:colId xmlns:a16="http://schemas.microsoft.com/office/drawing/2014/main" val="3288067255"/>
                    </a:ext>
                  </a:extLst>
                </a:gridCol>
                <a:gridCol w="493776">
                  <a:extLst>
                    <a:ext uri="{9D8B030D-6E8A-4147-A177-3AD203B41FA5}">
                      <a16:colId xmlns:a16="http://schemas.microsoft.com/office/drawing/2014/main" val="1685506780"/>
                    </a:ext>
                  </a:extLst>
                </a:gridCol>
                <a:gridCol w="493776">
                  <a:extLst>
                    <a:ext uri="{9D8B030D-6E8A-4147-A177-3AD203B41FA5}">
                      <a16:colId xmlns:a16="http://schemas.microsoft.com/office/drawing/2014/main" val="138524532"/>
                    </a:ext>
                  </a:extLst>
                </a:gridCol>
                <a:gridCol w="493776">
                  <a:extLst>
                    <a:ext uri="{9D8B030D-6E8A-4147-A177-3AD203B41FA5}">
                      <a16:colId xmlns:a16="http://schemas.microsoft.com/office/drawing/2014/main" val="1932218134"/>
                    </a:ext>
                  </a:extLst>
                </a:gridCol>
                <a:gridCol w="329184">
                  <a:extLst>
                    <a:ext uri="{9D8B030D-6E8A-4147-A177-3AD203B41FA5}">
                      <a16:colId xmlns:a16="http://schemas.microsoft.com/office/drawing/2014/main" val="293902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110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https://quintly-image-storage.s3.amazonaws.com/9d175cdd28e15bd0c0c48ee24cf94e12/63d8d53a3ba69e3aae661a5f2779b6fe.jpg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1972418"/>
                  </a:ext>
                </a:extLst>
              </a:tr>
            </a:tbl>
          </a:graphicData>
        </a:graphic>
      </p:graphicFrame>
      <p:sp>
        <p:nvSpPr>
          <p:cNvPr id="4" name="Text Placeholder 3">
            <a:extLst>
              <a:ext uri="{FF2B5EF4-FFF2-40B4-BE49-F238E27FC236}">
                <a16:creationId xmlns:a16="http://schemas.microsoft.com/office/drawing/2014/main" id="{FC8C33EB-AFF1-47C2-AFE7-1F2151F569C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99805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8F11-771C-4460-AF1F-ED263AB8AC53}"/>
              </a:ext>
            </a:extLst>
          </p:cNvPr>
          <p:cNvSpPr>
            <a:spLocks noGrp="1"/>
          </p:cNvSpPr>
          <p:nvPr>
            <p:ph type="title"/>
          </p:nvPr>
        </p:nvSpPr>
        <p:spPr/>
        <p:txBody>
          <a:bodyPr/>
          <a:lstStyle/>
          <a:p>
            <a:r>
              <a:rPr lang="en-US"/>
              <a:t>Facebook FB - Own Posts Table w. Custom I-Rate (Insights) | Buttercup Malaysia - 17 of 26</a:t>
            </a:r>
          </a:p>
        </p:txBody>
      </p:sp>
      <p:graphicFrame>
        <p:nvGraphicFramePr>
          <p:cNvPr id="5" name="Table Placeholder 4">
            <a:extLst>
              <a:ext uri="{FF2B5EF4-FFF2-40B4-BE49-F238E27FC236}">
                <a16:creationId xmlns:a16="http://schemas.microsoft.com/office/drawing/2014/main" id="{7683D32D-FD0B-4E68-BAE4-7E8CB8C39252}"/>
              </a:ext>
            </a:extLst>
          </p:cNvPr>
          <p:cNvGraphicFramePr>
            <a:graphicFrameLocks noGrp="1"/>
          </p:cNvGraphicFramePr>
          <p:nvPr>
            <p:ph type="tbl" sz="quarter" idx="13"/>
            <p:extLst>
              <p:ext uri="{D42A27DB-BD31-4B8C-83A1-F6EECF244321}">
                <p14:modId xmlns:p14="http://schemas.microsoft.com/office/powerpoint/2010/main" val="255612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99587507"/>
                    </a:ext>
                  </a:extLst>
                </a:gridCol>
                <a:gridCol w="987552">
                  <a:extLst>
                    <a:ext uri="{9D8B030D-6E8A-4147-A177-3AD203B41FA5}">
                      <a16:colId xmlns:a16="http://schemas.microsoft.com/office/drawing/2014/main" val="2090701060"/>
                    </a:ext>
                  </a:extLst>
                </a:gridCol>
                <a:gridCol w="576072">
                  <a:extLst>
                    <a:ext uri="{9D8B030D-6E8A-4147-A177-3AD203B41FA5}">
                      <a16:colId xmlns:a16="http://schemas.microsoft.com/office/drawing/2014/main" val="220362268"/>
                    </a:ext>
                  </a:extLst>
                </a:gridCol>
                <a:gridCol w="576072">
                  <a:extLst>
                    <a:ext uri="{9D8B030D-6E8A-4147-A177-3AD203B41FA5}">
                      <a16:colId xmlns:a16="http://schemas.microsoft.com/office/drawing/2014/main" val="676040156"/>
                    </a:ext>
                  </a:extLst>
                </a:gridCol>
                <a:gridCol w="493776">
                  <a:extLst>
                    <a:ext uri="{9D8B030D-6E8A-4147-A177-3AD203B41FA5}">
                      <a16:colId xmlns:a16="http://schemas.microsoft.com/office/drawing/2014/main" val="3187900512"/>
                    </a:ext>
                  </a:extLst>
                </a:gridCol>
                <a:gridCol w="493776">
                  <a:extLst>
                    <a:ext uri="{9D8B030D-6E8A-4147-A177-3AD203B41FA5}">
                      <a16:colId xmlns:a16="http://schemas.microsoft.com/office/drawing/2014/main" val="3223335290"/>
                    </a:ext>
                  </a:extLst>
                </a:gridCol>
                <a:gridCol w="411480">
                  <a:extLst>
                    <a:ext uri="{9D8B030D-6E8A-4147-A177-3AD203B41FA5}">
                      <a16:colId xmlns:a16="http://schemas.microsoft.com/office/drawing/2014/main" val="1807465483"/>
                    </a:ext>
                  </a:extLst>
                </a:gridCol>
                <a:gridCol w="493776">
                  <a:extLst>
                    <a:ext uri="{9D8B030D-6E8A-4147-A177-3AD203B41FA5}">
                      <a16:colId xmlns:a16="http://schemas.microsoft.com/office/drawing/2014/main" val="463453641"/>
                    </a:ext>
                  </a:extLst>
                </a:gridCol>
                <a:gridCol w="493776">
                  <a:extLst>
                    <a:ext uri="{9D8B030D-6E8A-4147-A177-3AD203B41FA5}">
                      <a16:colId xmlns:a16="http://schemas.microsoft.com/office/drawing/2014/main" val="2837883062"/>
                    </a:ext>
                  </a:extLst>
                </a:gridCol>
                <a:gridCol w="493776">
                  <a:extLst>
                    <a:ext uri="{9D8B030D-6E8A-4147-A177-3AD203B41FA5}">
                      <a16:colId xmlns:a16="http://schemas.microsoft.com/office/drawing/2014/main" val="3550879486"/>
                    </a:ext>
                  </a:extLst>
                </a:gridCol>
                <a:gridCol w="493776">
                  <a:extLst>
                    <a:ext uri="{9D8B030D-6E8A-4147-A177-3AD203B41FA5}">
                      <a16:colId xmlns:a16="http://schemas.microsoft.com/office/drawing/2014/main" val="4114313450"/>
                    </a:ext>
                  </a:extLst>
                </a:gridCol>
                <a:gridCol w="493776">
                  <a:extLst>
                    <a:ext uri="{9D8B030D-6E8A-4147-A177-3AD203B41FA5}">
                      <a16:colId xmlns:a16="http://schemas.microsoft.com/office/drawing/2014/main" val="2669554144"/>
                    </a:ext>
                  </a:extLst>
                </a:gridCol>
                <a:gridCol w="329184">
                  <a:extLst>
                    <a:ext uri="{9D8B030D-6E8A-4147-A177-3AD203B41FA5}">
                      <a16:colId xmlns:a16="http://schemas.microsoft.com/office/drawing/2014/main" val="1456485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400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https://quintly-image-storage.s3.amazonaws.com/9d175cdd28e15bd0c0c48ee24cf94e12/434fb4b2be96785c222c7322ce237b0f.jpg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4262131"/>
                  </a:ext>
                </a:extLst>
              </a:tr>
            </a:tbl>
          </a:graphicData>
        </a:graphic>
      </p:graphicFrame>
      <p:sp>
        <p:nvSpPr>
          <p:cNvPr id="4" name="Text Placeholder 3">
            <a:extLst>
              <a:ext uri="{FF2B5EF4-FFF2-40B4-BE49-F238E27FC236}">
                <a16:creationId xmlns:a16="http://schemas.microsoft.com/office/drawing/2014/main" id="{C9E8E0E5-D7A7-49A2-ACE6-16164182A04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83560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FC7B-B877-4FDE-9819-5B2912A879DD}"/>
              </a:ext>
            </a:extLst>
          </p:cNvPr>
          <p:cNvSpPr>
            <a:spLocks noGrp="1"/>
          </p:cNvSpPr>
          <p:nvPr>
            <p:ph type="title"/>
          </p:nvPr>
        </p:nvSpPr>
        <p:spPr/>
        <p:txBody>
          <a:bodyPr/>
          <a:lstStyle/>
          <a:p>
            <a:r>
              <a:rPr lang="en-US"/>
              <a:t>Facebook FB - Own Posts Table w. Custom I-Rate (Insights) | Buttercup Malaysia - 18 of 26</a:t>
            </a:r>
          </a:p>
        </p:txBody>
      </p:sp>
      <p:graphicFrame>
        <p:nvGraphicFramePr>
          <p:cNvPr id="5" name="Table Placeholder 4">
            <a:extLst>
              <a:ext uri="{FF2B5EF4-FFF2-40B4-BE49-F238E27FC236}">
                <a16:creationId xmlns:a16="http://schemas.microsoft.com/office/drawing/2014/main" id="{1FF5A548-CC35-4438-90D7-3441C01F6DB2}"/>
              </a:ext>
            </a:extLst>
          </p:cNvPr>
          <p:cNvGraphicFramePr>
            <a:graphicFrameLocks noGrp="1"/>
          </p:cNvGraphicFramePr>
          <p:nvPr>
            <p:ph type="tbl" sz="quarter" idx="13"/>
            <p:extLst>
              <p:ext uri="{D42A27DB-BD31-4B8C-83A1-F6EECF244321}">
                <p14:modId xmlns:p14="http://schemas.microsoft.com/office/powerpoint/2010/main" val="105028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13325346"/>
                    </a:ext>
                  </a:extLst>
                </a:gridCol>
                <a:gridCol w="987552">
                  <a:extLst>
                    <a:ext uri="{9D8B030D-6E8A-4147-A177-3AD203B41FA5}">
                      <a16:colId xmlns:a16="http://schemas.microsoft.com/office/drawing/2014/main" val="2066474755"/>
                    </a:ext>
                  </a:extLst>
                </a:gridCol>
                <a:gridCol w="576072">
                  <a:extLst>
                    <a:ext uri="{9D8B030D-6E8A-4147-A177-3AD203B41FA5}">
                      <a16:colId xmlns:a16="http://schemas.microsoft.com/office/drawing/2014/main" val="3590741672"/>
                    </a:ext>
                  </a:extLst>
                </a:gridCol>
                <a:gridCol w="576072">
                  <a:extLst>
                    <a:ext uri="{9D8B030D-6E8A-4147-A177-3AD203B41FA5}">
                      <a16:colId xmlns:a16="http://schemas.microsoft.com/office/drawing/2014/main" val="3014627145"/>
                    </a:ext>
                  </a:extLst>
                </a:gridCol>
                <a:gridCol w="493776">
                  <a:extLst>
                    <a:ext uri="{9D8B030D-6E8A-4147-A177-3AD203B41FA5}">
                      <a16:colId xmlns:a16="http://schemas.microsoft.com/office/drawing/2014/main" val="1052848638"/>
                    </a:ext>
                  </a:extLst>
                </a:gridCol>
                <a:gridCol w="493776">
                  <a:extLst>
                    <a:ext uri="{9D8B030D-6E8A-4147-A177-3AD203B41FA5}">
                      <a16:colId xmlns:a16="http://schemas.microsoft.com/office/drawing/2014/main" val="4009705305"/>
                    </a:ext>
                  </a:extLst>
                </a:gridCol>
                <a:gridCol w="411480">
                  <a:extLst>
                    <a:ext uri="{9D8B030D-6E8A-4147-A177-3AD203B41FA5}">
                      <a16:colId xmlns:a16="http://schemas.microsoft.com/office/drawing/2014/main" val="254488855"/>
                    </a:ext>
                  </a:extLst>
                </a:gridCol>
                <a:gridCol w="493776">
                  <a:extLst>
                    <a:ext uri="{9D8B030D-6E8A-4147-A177-3AD203B41FA5}">
                      <a16:colId xmlns:a16="http://schemas.microsoft.com/office/drawing/2014/main" val="3033651960"/>
                    </a:ext>
                  </a:extLst>
                </a:gridCol>
                <a:gridCol w="493776">
                  <a:extLst>
                    <a:ext uri="{9D8B030D-6E8A-4147-A177-3AD203B41FA5}">
                      <a16:colId xmlns:a16="http://schemas.microsoft.com/office/drawing/2014/main" val="3597302228"/>
                    </a:ext>
                  </a:extLst>
                </a:gridCol>
                <a:gridCol w="493776">
                  <a:extLst>
                    <a:ext uri="{9D8B030D-6E8A-4147-A177-3AD203B41FA5}">
                      <a16:colId xmlns:a16="http://schemas.microsoft.com/office/drawing/2014/main" val="1290554195"/>
                    </a:ext>
                  </a:extLst>
                </a:gridCol>
                <a:gridCol w="493776">
                  <a:extLst>
                    <a:ext uri="{9D8B030D-6E8A-4147-A177-3AD203B41FA5}">
                      <a16:colId xmlns:a16="http://schemas.microsoft.com/office/drawing/2014/main" val="2551903399"/>
                    </a:ext>
                  </a:extLst>
                </a:gridCol>
                <a:gridCol w="493776">
                  <a:extLst>
                    <a:ext uri="{9D8B030D-6E8A-4147-A177-3AD203B41FA5}">
                      <a16:colId xmlns:a16="http://schemas.microsoft.com/office/drawing/2014/main" val="1454373048"/>
                    </a:ext>
                  </a:extLst>
                </a:gridCol>
                <a:gridCol w="329184">
                  <a:extLst>
                    <a:ext uri="{9D8B030D-6E8A-4147-A177-3AD203B41FA5}">
                      <a16:colId xmlns:a16="http://schemas.microsoft.com/office/drawing/2014/main" val="1928392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68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99356819"/>
                  </a:ext>
                </a:extLst>
              </a:tr>
            </a:tbl>
          </a:graphicData>
        </a:graphic>
      </p:graphicFrame>
      <p:sp>
        <p:nvSpPr>
          <p:cNvPr id="4" name="Text Placeholder 3">
            <a:extLst>
              <a:ext uri="{FF2B5EF4-FFF2-40B4-BE49-F238E27FC236}">
                <a16:creationId xmlns:a16="http://schemas.microsoft.com/office/drawing/2014/main" id="{1A74479C-C7B9-44A6-87FB-2B071971060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82979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D5C86-2785-4D18-A709-49D69DACC9B4}"/>
              </a:ext>
            </a:extLst>
          </p:cNvPr>
          <p:cNvSpPr>
            <a:spLocks noGrp="1"/>
          </p:cNvSpPr>
          <p:nvPr>
            <p:ph type="title"/>
          </p:nvPr>
        </p:nvSpPr>
        <p:spPr/>
        <p:txBody>
          <a:bodyPr/>
          <a:lstStyle/>
          <a:p>
            <a:r>
              <a:rPr lang="en-US"/>
              <a:t>Facebook FB - Own Posts Table w. Custom I-Rate (Insights) | Buttercup Malaysia - 19 of 26</a:t>
            </a:r>
          </a:p>
        </p:txBody>
      </p:sp>
      <p:graphicFrame>
        <p:nvGraphicFramePr>
          <p:cNvPr id="5" name="Table Placeholder 4">
            <a:extLst>
              <a:ext uri="{FF2B5EF4-FFF2-40B4-BE49-F238E27FC236}">
                <a16:creationId xmlns:a16="http://schemas.microsoft.com/office/drawing/2014/main" id="{B4FBA647-10D6-49A8-8A2F-0DAEF0E5F1A3}"/>
              </a:ext>
            </a:extLst>
          </p:cNvPr>
          <p:cNvGraphicFramePr>
            <a:graphicFrameLocks noGrp="1"/>
          </p:cNvGraphicFramePr>
          <p:nvPr>
            <p:ph type="tbl" sz="quarter" idx="13"/>
            <p:extLst>
              <p:ext uri="{D42A27DB-BD31-4B8C-83A1-F6EECF244321}">
                <p14:modId xmlns:p14="http://schemas.microsoft.com/office/powerpoint/2010/main" val="1441159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05091176"/>
                    </a:ext>
                  </a:extLst>
                </a:gridCol>
                <a:gridCol w="987552">
                  <a:extLst>
                    <a:ext uri="{9D8B030D-6E8A-4147-A177-3AD203B41FA5}">
                      <a16:colId xmlns:a16="http://schemas.microsoft.com/office/drawing/2014/main" val="1435989712"/>
                    </a:ext>
                  </a:extLst>
                </a:gridCol>
                <a:gridCol w="576072">
                  <a:extLst>
                    <a:ext uri="{9D8B030D-6E8A-4147-A177-3AD203B41FA5}">
                      <a16:colId xmlns:a16="http://schemas.microsoft.com/office/drawing/2014/main" val="571835091"/>
                    </a:ext>
                  </a:extLst>
                </a:gridCol>
                <a:gridCol w="576072">
                  <a:extLst>
                    <a:ext uri="{9D8B030D-6E8A-4147-A177-3AD203B41FA5}">
                      <a16:colId xmlns:a16="http://schemas.microsoft.com/office/drawing/2014/main" val="2114870184"/>
                    </a:ext>
                  </a:extLst>
                </a:gridCol>
                <a:gridCol w="493776">
                  <a:extLst>
                    <a:ext uri="{9D8B030D-6E8A-4147-A177-3AD203B41FA5}">
                      <a16:colId xmlns:a16="http://schemas.microsoft.com/office/drawing/2014/main" val="524304173"/>
                    </a:ext>
                  </a:extLst>
                </a:gridCol>
                <a:gridCol w="493776">
                  <a:extLst>
                    <a:ext uri="{9D8B030D-6E8A-4147-A177-3AD203B41FA5}">
                      <a16:colId xmlns:a16="http://schemas.microsoft.com/office/drawing/2014/main" val="3988096741"/>
                    </a:ext>
                  </a:extLst>
                </a:gridCol>
                <a:gridCol w="411480">
                  <a:extLst>
                    <a:ext uri="{9D8B030D-6E8A-4147-A177-3AD203B41FA5}">
                      <a16:colId xmlns:a16="http://schemas.microsoft.com/office/drawing/2014/main" val="2973301990"/>
                    </a:ext>
                  </a:extLst>
                </a:gridCol>
                <a:gridCol w="493776">
                  <a:extLst>
                    <a:ext uri="{9D8B030D-6E8A-4147-A177-3AD203B41FA5}">
                      <a16:colId xmlns:a16="http://schemas.microsoft.com/office/drawing/2014/main" val="49379640"/>
                    </a:ext>
                  </a:extLst>
                </a:gridCol>
                <a:gridCol w="493776">
                  <a:extLst>
                    <a:ext uri="{9D8B030D-6E8A-4147-A177-3AD203B41FA5}">
                      <a16:colId xmlns:a16="http://schemas.microsoft.com/office/drawing/2014/main" val="3727086741"/>
                    </a:ext>
                  </a:extLst>
                </a:gridCol>
                <a:gridCol w="493776">
                  <a:extLst>
                    <a:ext uri="{9D8B030D-6E8A-4147-A177-3AD203B41FA5}">
                      <a16:colId xmlns:a16="http://schemas.microsoft.com/office/drawing/2014/main" val="1700810369"/>
                    </a:ext>
                  </a:extLst>
                </a:gridCol>
                <a:gridCol w="493776">
                  <a:extLst>
                    <a:ext uri="{9D8B030D-6E8A-4147-A177-3AD203B41FA5}">
                      <a16:colId xmlns:a16="http://schemas.microsoft.com/office/drawing/2014/main" val="4108357689"/>
                    </a:ext>
                  </a:extLst>
                </a:gridCol>
                <a:gridCol w="493776">
                  <a:extLst>
                    <a:ext uri="{9D8B030D-6E8A-4147-A177-3AD203B41FA5}">
                      <a16:colId xmlns:a16="http://schemas.microsoft.com/office/drawing/2014/main" val="4281103426"/>
                    </a:ext>
                  </a:extLst>
                </a:gridCol>
                <a:gridCol w="329184">
                  <a:extLst>
                    <a:ext uri="{9D8B030D-6E8A-4147-A177-3AD203B41FA5}">
                      <a16:colId xmlns:a16="http://schemas.microsoft.com/office/drawing/2014/main" val="20363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590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29404647"/>
                  </a:ext>
                </a:extLst>
              </a:tr>
            </a:tbl>
          </a:graphicData>
        </a:graphic>
      </p:graphicFrame>
      <p:sp>
        <p:nvSpPr>
          <p:cNvPr id="4" name="Text Placeholder 3">
            <a:extLst>
              <a:ext uri="{FF2B5EF4-FFF2-40B4-BE49-F238E27FC236}">
                <a16:creationId xmlns:a16="http://schemas.microsoft.com/office/drawing/2014/main" id="{E2AD9D0E-9A2C-4B65-A638-D2779FA6374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16736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59AB8-B9DA-44AF-ADFC-489A93737B27}"/>
              </a:ext>
            </a:extLst>
          </p:cNvPr>
          <p:cNvSpPr>
            <a:spLocks noGrp="1"/>
          </p:cNvSpPr>
          <p:nvPr>
            <p:ph type="title"/>
          </p:nvPr>
        </p:nvSpPr>
        <p:spPr/>
        <p:txBody>
          <a:bodyPr/>
          <a:lstStyle/>
          <a:p>
            <a:r>
              <a:rPr lang="en-US"/>
              <a:t>Facebook FB - Own Posts Table w. Custom I-Rate (Insights) | Buttercup Malaysia - 20 of 26</a:t>
            </a:r>
          </a:p>
        </p:txBody>
      </p:sp>
      <p:graphicFrame>
        <p:nvGraphicFramePr>
          <p:cNvPr id="5" name="Table Placeholder 4">
            <a:extLst>
              <a:ext uri="{FF2B5EF4-FFF2-40B4-BE49-F238E27FC236}">
                <a16:creationId xmlns:a16="http://schemas.microsoft.com/office/drawing/2014/main" id="{F32E20A8-0075-44FC-AA58-1FF73871FED1}"/>
              </a:ext>
            </a:extLst>
          </p:cNvPr>
          <p:cNvGraphicFramePr>
            <a:graphicFrameLocks noGrp="1"/>
          </p:cNvGraphicFramePr>
          <p:nvPr>
            <p:ph type="tbl" sz="quarter" idx="13"/>
            <p:extLst>
              <p:ext uri="{D42A27DB-BD31-4B8C-83A1-F6EECF244321}">
                <p14:modId xmlns:p14="http://schemas.microsoft.com/office/powerpoint/2010/main" val="89319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2056010"/>
                    </a:ext>
                  </a:extLst>
                </a:gridCol>
                <a:gridCol w="987552">
                  <a:extLst>
                    <a:ext uri="{9D8B030D-6E8A-4147-A177-3AD203B41FA5}">
                      <a16:colId xmlns:a16="http://schemas.microsoft.com/office/drawing/2014/main" val="1674606781"/>
                    </a:ext>
                  </a:extLst>
                </a:gridCol>
                <a:gridCol w="576072">
                  <a:extLst>
                    <a:ext uri="{9D8B030D-6E8A-4147-A177-3AD203B41FA5}">
                      <a16:colId xmlns:a16="http://schemas.microsoft.com/office/drawing/2014/main" val="2426776029"/>
                    </a:ext>
                  </a:extLst>
                </a:gridCol>
                <a:gridCol w="576072">
                  <a:extLst>
                    <a:ext uri="{9D8B030D-6E8A-4147-A177-3AD203B41FA5}">
                      <a16:colId xmlns:a16="http://schemas.microsoft.com/office/drawing/2014/main" val="2063387648"/>
                    </a:ext>
                  </a:extLst>
                </a:gridCol>
                <a:gridCol w="493776">
                  <a:extLst>
                    <a:ext uri="{9D8B030D-6E8A-4147-A177-3AD203B41FA5}">
                      <a16:colId xmlns:a16="http://schemas.microsoft.com/office/drawing/2014/main" val="4274892315"/>
                    </a:ext>
                  </a:extLst>
                </a:gridCol>
                <a:gridCol w="493776">
                  <a:extLst>
                    <a:ext uri="{9D8B030D-6E8A-4147-A177-3AD203B41FA5}">
                      <a16:colId xmlns:a16="http://schemas.microsoft.com/office/drawing/2014/main" val="812669197"/>
                    </a:ext>
                  </a:extLst>
                </a:gridCol>
                <a:gridCol w="411480">
                  <a:extLst>
                    <a:ext uri="{9D8B030D-6E8A-4147-A177-3AD203B41FA5}">
                      <a16:colId xmlns:a16="http://schemas.microsoft.com/office/drawing/2014/main" val="3175386946"/>
                    </a:ext>
                  </a:extLst>
                </a:gridCol>
                <a:gridCol w="493776">
                  <a:extLst>
                    <a:ext uri="{9D8B030D-6E8A-4147-A177-3AD203B41FA5}">
                      <a16:colId xmlns:a16="http://schemas.microsoft.com/office/drawing/2014/main" val="495648804"/>
                    </a:ext>
                  </a:extLst>
                </a:gridCol>
                <a:gridCol w="493776">
                  <a:extLst>
                    <a:ext uri="{9D8B030D-6E8A-4147-A177-3AD203B41FA5}">
                      <a16:colId xmlns:a16="http://schemas.microsoft.com/office/drawing/2014/main" val="219632107"/>
                    </a:ext>
                  </a:extLst>
                </a:gridCol>
                <a:gridCol w="493776">
                  <a:extLst>
                    <a:ext uri="{9D8B030D-6E8A-4147-A177-3AD203B41FA5}">
                      <a16:colId xmlns:a16="http://schemas.microsoft.com/office/drawing/2014/main" val="1827643246"/>
                    </a:ext>
                  </a:extLst>
                </a:gridCol>
                <a:gridCol w="493776">
                  <a:extLst>
                    <a:ext uri="{9D8B030D-6E8A-4147-A177-3AD203B41FA5}">
                      <a16:colId xmlns:a16="http://schemas.microsoft.com/office/drawing/2014/main" val="1863729663"/>
                    </a:ext>
                  </a:extLst>
                </a:gridCol>
                <a:gridCol w="493776">
                  <a:extLst>
                    <a:ext uri="{9D8B030D-6E8A-4147-A177-3AD203B41FA5}">
                      <a16:colId xmlns:a16="http://schemas.microsoft.com/office/drawing/2014/main" val="3425449431"/>
                    </a:ext>
                  </a:extLst>
                </a:gridCol>
                <a:gridCol w="329184">
                  <a:extLst>
                    <a:ext uri="{9D8B030D-6E8A-4147-A177-3AD203B41FA5}">
                      <a16:colId xmlns:a16="http://schemas.microsoft.com/office/drawing/2014/main" val="3434213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768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https://quintly-image-storage.s3.amazonaws.com/9d175cdd28e15bd0c0c48ee24cf94e12/acb484eda9fc39faea7cf346fab82caf.jpg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6980430"/>
                  </a:ext>
                </a:extLst>
              </a:tr>
            </a:tbl>
          </a:graphicData>
        </a:graphic>
      </p:graphicFrame>
      <p:sp>
        <p:nvSpPr>
          <p:cNvPr id="4" name="Text Placeholder 3">
            <a:extLst>
              <a:ext uri="{FF2B5EF4-FFF2-40B4-BE49-F238E27FC236}">
                <a16:creationId xmlns:a16="http://schemas.microsoft.com/office/drawing/2014/main" id="{43117DD7-97E9-480F-BBA0-59F61A437FB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9506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2D343-1A30-4AEC-8D64-B73BAD492FAF}"/>
              </a:ext>
            </a:extLst>
          </p:cNvPr>
          <p:cNvSpPr>
            <a:spLocks noGrp="1"/>
          </p:cNvSpPr>
          <p:nvPr>
            <p:ph type="title"/>
          </p:nvPr>
        </p:nvSpPr>
        <p:spPr/>
        <p:txBody>
          <a:bodyPr/>
          <a:lstStyle/>
          <a:p>
            <a:r>
              <a:rPr lang="en-US"/>
              <a:t>Facebook FB - Own Posts Table w. Custom I-Rate (Insights) | Buttercup Malaysia - 21 of 26</a:t>
            </a:r>
          </a:p>
        </p:txBody>
      </p:sp>
      <p:graphicFrame>
        <p:nvGraphicFramePr>
          <p:cNvPr id="5" name="Table Placeholder 4">
            <a:extLst>
              <a:ext uri="{FF2B5EF4-FFF2-40B4-BE49-F238E27FC236}">
                <a16:creationId xmlns:a16="http://schemas.microsoft.com/office/drawing/2014/main" id="{34AD3705-0168-4C0A-A4A1-1EBA01CEB478}"/>
              </a:ext>
            </a:extLst>
          </p:cNvPr>
          <p:cNvGraphicFramePr>
            <a:graphicFrameLocks noGrp="1"/>
          </p:cNvGraphicFramePr>
          <p:nvPr>
            <p:ph type="tbl" sz="quarter" idx="13"/>
            <p:extLst>
              <p:ext uri="{D42A27DB-BD31-4B8C-83A1-F6EECF244321}">
                <p14:modId xmlns:p14="http://schemas.microsoft.com/office/powerpoint/2010/main" val="268834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57363278"/>
                    </a:ext>
                  </a:extLst>
                </a:gridCol>
                <a:gridCol w="987552">
                  <a:extLst>
                    <a:ext uri="{9D8B030D-6E8A-4147-A177-3AD203B41FA5}">
                      <a16:colId xmlns:a16="http://schemas.microsoft.com/office/drawing/2014/main" val="3297846429"/>
                    </a:ext>
                  </a:extLst>
                </a:gridCol>
                <a:gridCol w="576072">
                  <a:extLst>
                    <a:ext uri="{9D8B030D-6E8A-4147-A177-3AD203B41FA5}">
                      <a16:colId xmlns:a16="http://schemas.microsoft.com/office/drawing/2014/main" val="798206313"/>
                    </a:ext>
                  </a:extLst>
                </a:gridCol>
                <a:gridCol w="576072">
                  <a:extLst>
                    <a:ext uri="{9D8B030D-6E8A-4147-A177-3AD203B41FA5}">
                      <a16:colId xmlns:a16="http://schemas.microsoft.com/office/drawing/2014/main" val="53669703"/>
                    </a:ext>
                  </a:extLst>
                </a:gridCol>
                <a:gridCol w="493776">
                  <a:extLst>
                    <a:ext uri="{9D8B030D-6E8A-4147-A177-3AD203B41FA5}">
                      <a16:colId xmlns:a16="http://schemas.microsoft.com/office/drawing/2014/main" val="1387956288"/>
                    </a:ext>
                  </a:extLst>
                </a:gridCol>
                <a:gridCol w="493776">
                  <a:extLst>
                    <a:ext uri="{9D8B030D-6E8A-4147-A177-3AD203B41FA5}">
                      <a16:colId xmlns:a16="http://schemas.microsoft.com/office/drawing/2014/main" val="263019486"/>
                    </a:ext>
                  </a:extLst>
                </a:gridCol>
                <a:gridCol w="411480">
                  <a:extLst>
                    <a:ext uri="{9D8B030D-6E8A-4147-A177-3AD203B41FA5}">
                      <a16:colId xmlns:a16="http://schemas.microsoft.com/office/drawing/2014/main" val="1012396971"/>
                    </a:ext>
                  </a:extLst>
                </a:gridCol>
                <a:gridCol w="493776">
                  <a:extLst>
                    <a:ext uri="{9D8B030D-6E8A-4147-A177-3AD203B41FA5}">
                      <a16:colId xmlns:a16="http://schemas.microsoft.com/office/drawing/2014/main" val="3659042999"/>
                    </a:ext>
                  </a:extLst>
                </a:gridCol>
                <a:gridCol w="493776">
                  <a:extLst>
                    <a:ext uri="{9D8B030D-6E8A-4147-A177-3AD203B41FA5}">
                      <a16:colId xmlns:a16="http://schemas.microsoft.com/office/drawing/2014/main" val="1610018034"/>
                    </a:ext>
                  </a:extLst>
                </a:gridCol>
                <a:gridCol w="493776">
                  <a:extLst>
                    <a:ext uri="{9D8B030D-6E8A-4147-A177-3AD203B41FA5}">
                      <a16:colId xmlns:a16="http://schemas.microsoft.com/office/drawing/2014/main" val="2180435107"/>
                    </a:ext>
                  </a:extLst>
                </a:gridCol>
                <a:gridCol w="493776">
                  <a:extLst>
                    <a:ext uri="{9D8B030D-6E8A-4147-A177-3AD203B41FA5}">
                      <a16:colId xmlns:a16="http://schemas.microsoft.com/office/drawing/2014/main" val="3809983859"/>
                    </a:ext>
                  </a:extLst>
                </a:gridCol>
                <a:gridCol w="493776">
                  <a:extLst>
                    <a:ext uri="{9D8B030D-6E8A-4147-A177-3AD203B41FA5}">
                      <a16:colId xmlns:a16="http://schemas.microsoft.com/office/drawing/2014/main" val="3676658937"/>
                    </a:ext>
                  </a:extLst>
                </a:gridCol>
                <a:gridCol w="329184">
                  <a:extLst>
                    <a:ext uri="{9D8B030D-6E8A-4147-A177-3AD203B41FA5}">
                      <a16:colId xmlns:a16="http://schemas.microsoft.com/office/drawing/2014/main" val="118024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742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https://quintly-image-storage.s3.amazonaws.com/9d175cdd28e15bd0c0c48ee24cf94e12/2f8f353daecf6b7a13fa186adf73ac0c.png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15299129"/>
                  </a:ext>
                </a:extLst>
              </a:tr>
            </a:tbl>
          </a:graphicData>
        </a:graphic>
      </p:graphicFrame>
      <p:sp>
        <p:nvSpPr>
          <p:cNvPr id="4" name="Text Placeholder 3">
            <a:extLst>
              <a:ext uri="{FF2B5EF4-FFF2-40B4-BE49-F238E27FC236}">
                <a16:creationId xmlns:a16="http://schemas.microsoft.com/office/drawing/2014/main" id="{2BC579AA-0C1C-48DC-B7C7-EB1C250EADA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91777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439DE-F9B9-43E8-BB2D-22A8AD1E30AE}"/>
              </a:ext>
            </a:extLst>
          </p:cNvPr>
          <p:cNvSpPr>
            <a:spLocks noGrp="1"/>
          </p:cNvSpPr>
          <p:nvPr>
            <p:ph type="title"/>
          </p:nvPr>
        </p:nvSpPr>
        <p:spPr/>
        <p:txBody>
          <a:bodyPr/>
          <a:lstStyle/>
          <a:p>
            <a:r>
              <a:rPr lang="en-US"/>
              <a:t>Facebook FB - Own Posts Table w. Custom I-Rate (Insights) | Buttercup Malaysia - 22 of 26</a:t>
            </a:r>
          </a:p>
        </p:txBody>
      </p:sp>
      <p:graphicFrame>
        <p:nvGraphicFramePr>
          <p:cNvPr id="5" name="Table Placeholder 4">
            <a:extLst>
              <a:ext uri="{FF2B5EF4-FFF2-40B4-BE49-F238E27FC236}">
                <a16:creationId xmlns:a16="http://schemas.microsoft.com/office/drawing/2014/main" id="{D7A7C377-9EE8-416C-8FF8-809D7F8F4BBD}"/>
              </a:ext>
            </a:extLst>
          </p:cNvPr>
          <p:cNvGraphicFramePr>
            <a:graphicFrameLocks noGrp="1"/>
          </p:cNvGraphicFramePr>
          <p:nvPr>
            <p:ph type="tbl" sz="quarter" idx="13"/>
            <p:extLst>
              <p:ext uri="{D42A27DB-BD31-4B8C-83A1-F6EECF244321}">
                <p14:modId xmlns:p14="http://schemas.microsoft.com/office/powerpoint/2010/main" val="297956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4546001"/>
                    </a:ext>
                  </a:extLst>
                </a:gridCol>
                <a:gridCol w="987552">
                  <a:extLst>
                    <a:ext uri="{9D8B030D-6E8A-4147-A177-3AD203B41FA5}">
                      <a16:colId xmlns:a16="http://schemas.microsoft.com/office/drawing/2014/main" val="860717031"/>
                    </a:ext>
                  </a:extLst>
                </a:gridCol>
                <a:gridCol w="576072">
                  <a:extLst>
                    <a:ext uri="{9D8B030D-6E8A-4147-A177-3AD203B41FA5}">
                      <a16:colId xmlns:a16="http://schemas.microsoft.com/office/drawing/2014/main" val="2009225061"/>
                    </a:ext>
                  </a:extLst>
                </a:gridCol>
                <a:gridCol w="576072">
                  <a:extLst>
                    <a:ext uri="{9D8B030D-6E8A-4147-A177-3AD203B41FA5}">
                      <a16:colId xmlns:a16="http://schemas.microsoft.com/office/drawing/2014/main" val="208514269"/>
                    </a:ext>
                  </a:extLst>
                </a:gridCol>
                <a:gridCol w="493776">
                  <a:extLst>
                    <a:ext uri="{9D8B030D-6E8A-4147-A177-3AD203B41FA5}">
                      <a16:colId xmlns:a16="http://schemas.microsoft.com/office/drawing/2014/main" val="542850062"/>
                    </a:ext>
                  </a:extLst>
                </a:gridCol>
                <a:gridCol w="493776">
                  <a:extLst>
                    <a:ext uri="{9D8B030D-6E8A-4147-A177-3AD203B41FA5}">
                      <a16:colId xmlns:a16="http://schemas.microsoft.com/office/drawing/2014/main" val="2583152374"/>
                    </a:ext>
                  </a:extLst>
                </a:gridCol>
                <a:gridCol w="411480">
                  <a:extLst>
                    <a:ext uri="{9D8B030D-6E8A-4147-A177-3AD203B41FA5}">
                      <a16:colId xmlns:a16="http://schemas.microsoft.com/office/drawing/2014/main" val="1808356486"/>
                    </a:ext>
                  </a:extLst>
                </a:gridCol>
                <a:gridCol w="493776">
                  <a:extLst>
                    <a:ext uri="{9D8B030D-6E8A-4147-A177-3AD203B41FA5}">
                      <a16:colId xmlns:a16="http://schemas.microsoft.com/office/drawing/2014/main" val="3445605661"/>
                    </a:ext>
                  </a:extLst>
                </a:gridCol>
                <a:gridCol w="493776">
                  <a:extLst>
                    <a:ext uri="{9D8B030D-6E8A-4147-A177-3AD203B41FA5}">
                      <a16:colId xmlns:a16="http://schemas.microsoft.com/office/drawing/2014/main" val="2609817395"/>
                    </a:ext>
                  </a:extLst>
                </a:gridCol>
                <a:gridCol w="493776">
                  <a:extLst>
                    <a:ext uri="{9D8B030D-6E8A-4147-A177-3AD203B41FA5}">
                      <a16:colId xmlns:a16="http://schemas.microsoft.com/office/drawing/2014/main" val="3640626932"/>
                    </a:ext>
                  </a:extLst>
                </a:gridCol>
                <a:gridCol w="493776">
                  <a:extLst>
                    <a:ext uri="{9D8B030D-6E8A-4147-A177-3AD203B41FA5}">
                      <a16:colId xmlns:a16="http://schemas.microsoft.com/office/drawing/2014/main" val="2573109403"/>
                    </a:ext>
                  </a:extLst>
                </a:gridCol>
                <a:gridCol w="493776">
                  <a:extLst>
                    <a:ext uri="{9D8B030D-6E8A-4147-A177-3AD203B41FA5}">
                      <a16:colId xmlns:a16="http://schemas.microsoft.com/office/drawing/2014/main" val="1701294245"/>
                    </a:ext>
                  </a:extLst>
                </a:gridCol>
                <a:gridCol w="329184">
                  <a:extLst>
                    <a:ext uri="{9D8B030D-6E8A-4147-A177-3AD203B41FA5}">
                      <a16:colId xmlns:a16="http://schemas.microsoft.com/office/drawing/2014/main" val="96388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91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https://quintly-image-storage.s3.amazonaws.com/9d175cdd28e15bd0c0c48ee24cf94e12/bfc6327438b7fa0bc67aea231feca920.png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04352431"/>
                  </a:ext>
                </a:extLst>
              </a:tr>
            </a:tbl>
          </a:graphicData>
        </a:graphic>
      </p:graphicFrame>
      <p:sp>
        <p:nvSpPr>
          <p:cNvPr id="4" name="Text Placeholder 3">
            <a:extLst>
              <a:ext uri="{FF2B5EF4-FFF2-40B4-BE49-F238E27FC236}">
                <a16:creationId xmlns:a16="http://schemas.microsoft.com/office/drawing/2014/main" id="{8DC60F8D-9161-4608-B348-EE06E3F5CE0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72813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552FA-DE92-49AA-BD3D-252FD36F58CE}"/>
              </a:ext>
            </a:extLst>
          </p:cNvPr>
          <p:cNvSpPr>
            <a:spLocks noGrp="1"/>
          </p:cNvSpPr>
          <p:nvPr>
            <p:ph type="title"/>
          </p:nvPr>
        </p:nvSpPr>
        <p:spPr/>
        <p:txBody>
          <a:bodyPr/>
          <a:lstStyle/>
          <a:p>
            <a:r>
              <a:rPr lang="en-US"/>
              <a:t>Facebook FB - Own Posts Table w. Custom I-Rate (Insights) | Buttercup Malaysia - 23 of 26</a:t>
            </a:r>
          </a:p>
        </p:txBody>
      </p:sp>
      <p:graphicFrame>
        <p:nvGraphicFramePr>
          <p:cNvPr id="5" name="Table Placeholder 4">
            <a:extLst>
              <a:ext uri="{FF2B5EF4-FFF2-40B4-BE49-F238E27FC236}">
                <a16:creationId xmlns:a16="http://schemas.microsoft.com/office/drawing/2014/main" id="{39052B72-BE2A-4D9D-B9CF-D3F406CD5B9D}"/>
              </a:ext>
            </a:extLst>
          </p:cNvPr>
          <p:cNvGraphicFramePr>
            <a:graphicFrameLocks noGrp="1"/>
          </p:cNvGraphicFramePr>
          <p:nvPr>
            <p:ph type="tbl" sz="quarter" idx="13"/>
            <p:extLst>
              <p:ext uri="{D42A27DB-BD31-4B8C-83A1-F6EECF244321}">
                <p14:modId xmlns:p14="http://schemas.microsoft.com/office/powerpoint/2010/main" val="428078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30011812"/>
                    </a:ext>
                  </a:extLst>
                </a:gridCol>
                <a:gridCol w="987552">
                  <a:extLst>
                    <a:ext uri="{9D8B030D-6E8A-4147-A177-3AD203B41FA5}">
                      <a16:colId xmlns:a16="http://schemas.microsoft.com/office/drawing/2014/main" val="1437293132"/>
                    </a:ext>
                  </a:extLst>
                </a:gridCol>
                <a:gridCol w="576072">
                  <a:extLst>
                    <a:ext uri="{9D8B030D-6E8A-4147-A177-3AD203B41FA5}">
                      <a16:colId xmlns:a16="http://schemas.microsoft.com/office/drawing/2014/main" val="346646540"/>
                    </a:ext>
                  </a:extLst>
                </a:gridCol>
                <a:gridCol w="576072">
                  <a:extLst>
                    <a:ext uri="{9D8B030D-6E8A-4147-A177-3AD203B41FA5}">
                      <a16:colId xmlns:a16="http://schemas.microsoft.com/office/drawing/2014/main" val="3258145281"/>
                    </a:ext>
                  </a:extLst>
                </a:gridCol>
                <a:gridCol w="493776">
                  <a:extLst>
                    <a:ext uri="{9D8B030D-6E8A-4147-A177-3AD203B41FA5}">
                      <a16:colId xmlns:a16="http://schemas.microsoft.com/office/drawing/2014/main" val="3418167408"/>
                    </a:ext>
                  </a:extLst>
                </a:gridCol>
                <a:gridCol w="493776">
                  <a:extLst>
                    <a:ext uri="{9D8B030D-6E8A-4147-A177-3AD203B41FA5}">
                      <a16:colId xmlns:a16="http://schemas.microsoft.com/office/drawing/2014/main" val="1746585923"/>
                    </a:ext>
                  </a:extLst>
                </a:gridCol>
                <a:gridCol w="411480">
                  <a:extLst>
                    <a:ext uri="{9D8B030D-6E8A-4147-A177-3AD203B41FA5}">
                      <a16:colId xmlns:a16="http://schemas.microsoft.com/office/drawing/2014/main" val="1150612455"/>
                    </a:ext>
                  </a:extLst>
                </a:gridCol>
                <a:gridCol w="493776">
                  <a:extLst>
                    <a:ext uri="{9D8B030D-6E8A-4147-A177-3AD203B41FA5}">
                      <a16:colId xmlns:a16="http://schemas.microsoft.com/office/drawing/2014/main" val="418237342"/>
                    </a:ext>
                  </a:extLst>
                </a:gridCol>
                <a:gridCol w="493776">
                  <a:extLst>
                    <a:ext uri="{9D8B030D-6E8A-4147-A177-3AD203B41FA5}">
                      <a16:colId xmlns:a16="http://schemas.microsoft.com/office/drawing/2014/main" val="4160431882"/>
                    </a:ext>
                  </a:extLst>
                </a:gridCol>
                <a:gridCol w="493776">
                  <a:extLst>
                    <a:ext uri="{9D8B030D-6E8A-4147-A177-3AD203B41FA5}">
                      <a16:colId xmlns:a16="http://schemas.microsoft.com/office/drawing/2014/main" val="43780150"/>
                    </a:ext>
                  </a:extLst>
                </a:gridCol>
                <a:gridCol w="493776">
                  <a:extLst>
                    <a:ext uri="{9D8B030D-6E8A-4147-A177-3AD203B41FA5}">
                      <a16:colId xmlns:a16="http://schemas.microsoft.com/office/drawing/2014/main" val="643931176"/>
                    </a:ext>
                  </a:extLst>
                </a:gridCol>
                <a:gridCol w="493776">
                  <a:extLst>
                    <a:ext uri="{9D8B030D-6E8A-4147-A177-3AD203B41FA5}">
                      <a16:colId xmlns:a16="http://schemas.microsoft.com/office/drawing/2014/main" val="1158451207"/>
                    </a:ext>
                  </a:extLst>
                </a:gridCol>
                <a:gridCol w="329184">
                  <a:extLst>
                    <a:ext uri="{9D8B030D-6E8A-4147-A177-3AD203B41FA5}">
                      <a16:colId xmlns:a16="http://schemas.microsoft.com/office/drawing/2014/main" val="190502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252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https://quintly-image-storage.s3.amazonaws.com/9d175cdd28e15bd0c0c48ee24cf94e12/0fac2ab4c348c3ee1ebeca0794242b0a.png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1648515"/>
                  </a:ext>
                </a:extLst>
              </a:tr>
            </a:tbl>
          </a:graphicData>
        </a:graphic>
      </p:graphicFrame>
      <p:sp>
        <p:nvSpPr>
          <p:cNvPr id="4" name="Text Placeholder 3">
            <a:extLst>
              <a:ext uri="{FF2B5EF4-FFF2-40B4-BE49-F238E27FC236}">
                <a16:creationId xmlns:a16="http://schemas.microsoft.com/office/drawing/2014/main" id="{6A2310AA-D355-4CD1-A0CC-44F2F131C35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12645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A667B-3C0E-48CE-B047-6CB70A0F9B2F}"/>
              </a:ext>
            </a:extLst>
          </p:cNvPr>
          <p:cNvSpPr>
            <a:spLocks noGrp="1"/>
          </p:cNvSpPr>
          <p:nvPr>
            <p:ph type="title"/>
          </p:nvPr>
        </p:nvSpPr>
        <p:spPr/>
        <p:txBody>
          <a:bodyPr/>
          <a:lstStyle/>
          <a:p>
            <a:r>
              <a:rPr lang="en-US"/>
              <a:t>Facebook FB - Own Posts Table w. Custom I-Rate (Insights) | Buttercup Malaysia - 24 of 26</a:t>
            </a:r>
          </a:p>
        </p:txBody>
      </p:sp>
      <p:graphicFrame>
        <p:nvGraphicFramePr>
          <p:cNvPr id="5" name="Table Placeholder 4">
            <a:extLst>
              <a:ext uri="{FF2B5EF4-FFF2-40B4-BE49-F238E27FC236}">
                <a16:creationId xmlns:a16="http://schemas.microsoft.com/office/drawing/2014/main" id="{9A04AFE1-F6AC-4645-89CF-B88478F2E951}"/>
              </a:ext>
            </a:extLst>
          </p:cNvPr>
          <p:cNvGraphicFramePr>
            <a:graphicFrameLocks noGrp="1"/>
          </p:cNvGraphicFramePr>
          <p:nvPr>
            <p:ph type="tbl" sz="quarter" idx="13"/>
            <p:extLst>
              <p:ext uri="{D42A27DB-BD31-4B8C-83A1-F6EECF244321}">
                <p14:modId xmlns:p14="http://schemas.microsoft.com/office/powerpoint/2010/main" val="361288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20446459"/>
                    </a:ext>
                  </a:extLst>
                </a:gridCol>
                <a:gridCol w="987552">
                  <a:extLst>
                    <a:ext uri="{9D8B030D-6E8A-4147-A177-3AD203B41FA5}">
                      <a16:colId xmlns:a16="http://schemas.microsoft.com/office/drawing/2014/main" val="1298982766"/>
                    </a:ext>
                  </a:extLst>
                </a:gridCol>
                <a:gridCol w="576072">
                  <a:extLst>
                    <a:ext uri="{9D8B030D-6E8A-4147-A177-3AD203B41FA5}">
                      <a16:colId xmlns:a16="http://schemas.microsoft.com/office/drawing/2014/main" val="2922095350"/>
                    </a:ext>
                  </a:extLst>
                </a:gridCol>
                <a:gridCol w="576072">
                  <a:extLst>
                    <a:ext uri="{9D8B030D-6E8A-4147-A177-3AD203B41FA5}">
                      <a16:colId xmlns:a16="http://schemas.microsoft.com/office/drawing/2014/main" val="4046633365"/>
                    </a:ext>
                  </a:extLst>
                </a:gridCol>
                <a:gridCol w="493776">
                  <a:extLst>
                    <a:ext uri="{9D8B030D-6E8A-4147-A177-3AD203B41FA5}">
                      <a16:colId xmlns:a16="http://schemas.microsoft.com/office/drawing/2014/main" val="2876630945"/>
                    </a:ext>
                  </a:extLst>
                </a:gridCol>
                <a:gridCol w="493776">
                  <a:extLst>
                    <a:ext uri="{9D8B030D-6E8A-4147-A177-3AD203B41FA5}">
                      <a16:colId xmlns:a16="http://schemas.microsoft.com/office/drawing/2014/main" val="3186216650"/>
                    </a:ext>
                  </a:extLst>
                </a:gridCol>
                <a:gridCol w="411480">
                  <a:extLst>
                    <a:ext uri="{9D8B030D-6E8A-4147-A177-3AD203B41FA5}">
                      <a16:colId xmlns:a16="http://schemas.microsoft.com/office/drawing/2014/main" val="2190529782"/>
                    </a:ext>
                  </a:extLst>
                </a:gridCol>
                <a:gridCol w="493776">
                  <a:extLst>
                    <a:ext uri="{9D8B030D-6E8A-4147-A177-3AD203B41FA5}">
                      <a16:colId xmlns:a16="http://schemas.microsoft.com/office/drawing/2014/main" val="2123427609"/>
                    </a:ext>
                  </a:extLst>
                </a:gridCol>
                <a:gridCol w="493776">
                  <a:extLst>
                    <a:ext uri="{9D8B030D-6E8A-4147-A177-3AD203B41FA5}">
                      <a16:colId xmlns:a16="http://schemas.microsoft.com/office/drawing/2014/main" val="355005486"/>
                    </a:ext>
                  </a:extLst>
                </a:gridCol>
                <a:gridCol w="493776">
                  <a:extLst>
                    <a:ext uri="{9D8B030D-6E8A-4147-A177-3AD203B41FA5}">
                      <a16:colId xmlns:a16="http://schemas.microsoft.com/office/drawing/2014/main" val="3353320186"/>
                    </a:ext>
                  </a:extLst>
                </a:gridCol>
                <a:gridCol w="493776">
                  <a:extLst>
                    <a:ext uri="{9D8B030D-6E8A-4147-A177-3AD203B41FA5}">
                      <a16:colId xmlns:a16="http://schemas.microsoft.com/office/drawing/2014/main" val="1854972088"/>
                    </a:ext>
                  </a:extLst>
                </a:gridCol>
                <a:gridCol w="493776">
                  <a:extLst>
                    <a:ext uri="{9D8B030D-6E8A-4147-A177-3AD203B41FA5}">
                      <a16:colId xmlns:a16="http://schemas.microsoft.com/office/drawing/2014/main" val="4146234597"/>
                    </a:ext>
                  </a:extLst>
                </a:gridCol>
                <a:gridCol w="329184">
                  <a:extLst>
                    <a:ext uri="{9D8B030D-6E8A-4147-A177-3AD203B41FA5}">
                      <a16:colId xmlns:a16="http://schemas.microsoft.com/office/drawing/2014/main" val="228390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486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https://quintly-image-storage.s3.amazonaws.com/9d175cdd28e15bd0c0c48ee24cf94e12/c43dd5d4bd94256d8dd30e853e50311f.png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27710571"/>
                  </a:ext>
                </a:extLst>
              </a:tr>
            </a:tbl>
          </a:graphicData>
        </a:graphic>
      </p:graphicFrame>
      <p:sp>
        <p:nvSpPr>
          <p:cNvPr id="4" name="Text Placeholder 3">
            <a:extLst>
              <a:ext uri="{FF2B5EF4-FFF2-40B4-BE49-F238E27FC236}">
                <a16:creationId xmlns:a16="http://schemas.microsoft.com/office/drawing/2014/main" id="{AD682441-2D57-4254-ADD7-042A4F614DE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1138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9E780-64F7-4A37-BCA8-7FEC4B5C7968}"/>
              </a:ext>
            </a:extLst>
          </p:cNvPr>
          <p:cNvSpPr>
            <a:spLocks noGrp="1"/>
          </p:cNvSpPr>
          <p:nvPr>
            <p:ph type="title"/>
          </p:nvPr>
        </p:nvSpPr>
        <p:spPr/>
        <p:txBody>
          <a:bodyPr/>
          <a:lstStyle/>
          <a:p>
            <a:r>
              <a:rPr lang="en-US"/>
              <a:t>Facebook FB - Own Posts Table w. Custom I-Rate (Insights) | Buttercup Malaysia - 25 of 26</a:t>
            </a:r>
          </a:p>
        </p:txBody>
      </p:sp>
      <p:graphicFrame>
        <p:nvGraphicFramePr>
          <p:cNvPr id="5" name="Table Placeholder 4">
            <a:extLst>
              <a:ext uri="{FF2B5EF4-FFF2-40B4-BE49-F238E27FC236}">
                <a16:creationId xmlns:a16="http://schemas.microsoft.com/office/drawing/2014/main" id="{431F8CEB-ABC5-476E-9080-8B319DFAC2F3}"/>
              </a:ext>
            </a:extLst>
          </p:cNvPr>
          <p:cNvGraphicFramePr>
            <a:graphicFrameLocks noGrp="1"/>
          </p:cNvGraphicFramePr>
          <p:nvPr>
            <p:ph type="tbl" sz="quarter" idx="13"/>
            <p:extLst>
              <p:ext uri="{D42A27DB-BD31-4B8C-83A1-F6EECF244321}">
                <p14:modId xmlns:p14="http://schemas.microsoft.com/office/powerpoint/2010/main" val="284024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2427262"/>
                    </a:ext>
                  </a:extLst>
                </a:gridCol>
                <a:gridCol w="987552">
                  <a:extLst>
                    <a:ext uri="{9D8B030D-6E8A-4147-A177-3AD203B41FA5}">
                      <a16:colId xmlns:a16="http://schemas.microsoft.com/office/drawing/2014/main" val="2242475853"/>
                    </a:ext>
                  </a:extLst>
                </a:gridCol>
                <a:gridCol w="576072">
                  <a:extLst>
                    <a:ext uri="{9D8B030D-6E8A-4147-A177-3AD203B41FA5}">
                      <a16:colId xmlns:a16="http://schemas.microsoft.com/office/drawing/2014/main" val="3513294170"/>
                    </a:ext>
                  </a:extLst>
                </a:gridCol>
                <a:gridCol w="576072">
                  <a:extLst>
                    <a:ext uri="{9D8B030D-6E8A-4147-A177-3AD203B41FA5}">
                      <a16:colId xmlns:a16="http://schemas.microsoft.com/office/drawing/2014/main" val="3656704540"/>
                    </a:ext>
                  </a:extLst>
                </a:gridCol>
                <a:gridCol w="493776">
                  <a:extLst>
                    <a:ext uri="{9D8B030D-6E8A-4147-A177-3AD203B41FA5}">
                      <a16:colId xmlns:a16="http://schemas.microsoft.com/office/drawing/2014/main" val="302650323"/>
                    </a:ext>
                  </a:extLst>
                </a:gridCol>
                <a:gridCol w="493776">
                  <a:extLst>
                    <a:ext uri="{9D8B030D-6E8A-4147-A177-3AD203B41FA5}">
                      <a16:colId xmlns:a16="http://schemas.microsoft.com/office/drawing/2014/main" val="2373722216"/>
                    </a:ext>
                  </a:extLst>
                </a:gridCol>
                <a:gridCol w="411480">
                  <a:extLst>
                    <a:ext uri="{9D8B030D-6E8A-4147-A177-3AD203B41FA5}">
                      <a16:colId xmlns:a16="http://schemas.microsoft.com/office/drawing/2014/main" val="3678128632"/>
                    </a:ext>
                  </a:extLst>
                </a:gridCol>
                <a:gridCol w="493776">
                  <a:extLst>
                    <a:ext uri="{9D8B030D-6E8A-4147-A177-3AD203B41FA5}">
                      <a16:colId xmlns:a16="http://schemas.microsoft.com/office/drawing/2014/main" val="2092547912"/>
                    </a:ext>
                  </a:extLst>
                </a:gridCol>
                <a:gridCol w="493776">
                  <a:extLst>
                    <a:ext uri="{9D8B030D-6E8A-4147-A177-3AD203B41FA5}">
                      <a16:colId xmlns:a16="http://schemas.microsoft.com/office/drawing/2014/main" val="2532557110"/>
                    </a:ext>
                  </a:extLst>
                </a:gridCol>
                <a:gridCol w="493776">
                  <a:extLst>
                    <a:ext uri="{9D8B030D-6E8A-4147-A177-3AD203B41FA5}">
                      <a16:colId xmlns:a16="http://schemas.microsoft.com/office/drawing/2014/main" val="2352810213"/>
                    </a:ext>
                  </a:extLst>
                </a:gridCol>
                <a:gridCol w="493776">
                  <a:extLst>
                    <a:ext uri="{9D8B030D-6E8A-4147-A177-3AD203B41FA5}">
                      <a16:colId xmlns:a16="http://schemas.microsoft.com/office/drawing/2014/main" val="468873382"/>
                    </a:ext>
                  </a:extLst>
                </a:gridCol>
                <a:gridCol w="493776">
                  <a:extLst>
                    <a:ext uri="{9D8B030D-6E8A-4147-A177-3AD203B41FA5}">
                      <a16:colId xmlns:a16="http://schemas.microsoft.com/office/drawing/2014/main" val="3803890353"/>
                    </a:ext>
                  </a:extLst>
                </a:gridCol>
                <a:gridCol w="329184">
                  <a:extLst>
                    <a:ext uri="{9D8B030D-6E8A-4147-A177-3AD203B41FA5}">
                      <a16:colId xmlns:a16="http://schemas.microsoft.com/office/drawing/2014/main" val="101138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423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https://quintly-image-storage.s3.amazonaws.com/9d175cdd28e15bd0c0c48ee24cf94e12/ed9fa44f4ec9e3e2d04173b4c895f26f.png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34227968"/>
                  </a:ext>
                </a:extLst>
              </a:tr>
            </a:tbl>
          </a:graphicData>
        </a:graphic>
      </p:graphicFrame>
      <p:sp>
        <p:nvSpPr>
          <p:cNvPr id="4" name="Text Placeholder 3">
            <a:extLst>
              <a:ext uri="{FF2B5EF4-FFF2-40B4-BE49-F238E27FC236}">
                <a16:creationId xmlns:a16="http://schemas.microsoft.com/office/drawing/2014/main" id="{8AEC7BE5-D227-433B-9948-872A07A094E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48596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D0E68-2CE0-4A1D-8A3D-B6EC07EFE642}"/>
              </a:ext>
            </a:extLst>
          </p:cNvPr>
          <p:cNvSpPr>
            <a:spLocks noGrp="1"/>
          </p:cNvSpPr>
          <p:nvPr>
            <p:ph type="title"/>
          </p:nvPr>
        </p:nvSpPr>
        <p:spPr/>
        <p:txBody>
          <a:bodyPr/>
          <a:lstStyle/>
          <a:p>
            <a:r>
              <a:rPr lang="en-US"/>
              <a:t>Facebook FB - Own Posts Table w. Custom I-Rate (Insights) | Buttercup Malaysia - 26 of 26</a:t>
            </a:r>
          </a:p>
        </p:txBody>
      </p:sp>
      <p:graphicFrame>
        <p:nvGraphicFramePr>
          <p:cNvPr id="5" name="Table Placeholder 4">
            <a:extLst>
              <a:ext uri="{FF2B5EF4-FFF2-40B4-BE49-F238E27FC236}">
                <a16:creationId xmlns:a16="http://schemas.microsoft.com/office/drawing/2014/main" id="{AD5D0A8B-B359-478C-97CF-0917D17F7648}"/>
              </a:ext>
            </a:extLst>
          </p:cNvPr>
          <p:cNvGraphicFramePr>
            <a:graphicFrameLocks noGrp="1"/>
          </p:cNvGraphicFramePr>
          <p:nvPr>
            <p:ph type="tbl" sz="quarter" idx="13"/>
            <p:extLst>
              <p:ext uri="{D42A27DB-BD31-4B8C-83A1-F6EECF244321}">
                <p14:modId xmlns:p14="http://schemas.microsoft.com/office/powerpoint/2010/main" val="164161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20364576"/>
                    </a:ext>
                  </a:extLst>
                </a:gridCol>
                <a:gridCol w="987552">
                  <a:extLst>
                    <a:ext uri="{9D8B030D-6E8A-4147-A177-3AD203B41FA5}">
                      <a16:colId xmlns:a16="http://schemas.microsoft.com/office/drawing/2014/main" val="1659789970"/>
                    </a:ext>
                  </a:extLst>
                </a:gridCol>
                <a:gridCol w="576072">
                  <a:extLst>
                    <a:ext uri="{9D8B030D-6E8A-4147-A177-3AD203B41FA5}">
                      <a16:colId xmlns:a16="http://schemas.microsoft.com/office/drawing/2014/main" val="2212606706"/>
                    </a:ext>
                  </a:extLst>
                </a:gridCol>
                <a:gridCol w="576072">
                  <a:extLst>
                    <a:ext uri="{9D8B030D-6E8A-4147-A177-3AD203B41FA5}">
                      <a16:colId xmlns:a16="http://schemas.microsoft.com/office/drawing/2014/main" val="2180880228"/>
                    </a:ext>
                  </a:extLst>
                </a:gridCol>
                <a:gridCol w="493776">
                  <a:extLst>
                    <a:ext uri="{9D8B030D-6E8A-4147-A177-3AD203B41FA5}">
                      <a16:colId xmlns:a16="http://schemas.microsoft.com/office/drawing/2014/main" val="1560803106"/>
                    </a:ext>
                  </a:extLst>
                </a:gridCol>
                <a:gridCol w="493776">
                  <a:extLst>
                    <a:ext uri="{9D8B030D-6E8A-4147-A177-3AD203B41FA5}">
                      <a16:colId xmlns:a16="http://schemas.microsoft.com/office/drawing/2014/main" val="2032194621"/>
                    </a:ext>
                  </a:extLst>
                </a:gridCol>
                <a:gridCol w="411480">
                  <a:extLst>
                    <a:ext uri="{9D8B030D-6E8A-4147-A177-3AD203B41FA5}">
                      <a16:colId xmlns:a16="http://schemas.microsoft.com/office/drawing/2014/main" val="393254580"/>
                    </a:ext>
                  </a:extLst>
                </a:gridCol>
                <a:gridCol w="493776">
                  <a:extLst>
                    <a:ext uri="{9D8B030D-6E8A-4147-A177-3AD203B41FA5}">
                      <a16:colId xmlns:a16="http://schemas.microsoft.com/office/drawing/2014/main" val="710894260"/>
                    </a:ext>
                  </a:extLst>
                </a:gridCol>
                <a:gridCol w="493776">
                  <a:extLst>
                    <a:ext uri="{9D8B030D-6E8A-4147-A177-3AD203B41FA5}">
                      <a16:colId xmlns:a16="http://schemas.microsoft.com/office/drawing/2014/main" val="1651478086"/>
                    </a:ext>
                  </a:extLst>
                </a:gridCol>
                <a:gridCol w="493776">
                  <a:extLst>
                    <a:ext uri="{9D8B030D-6E8A-4147-A177-3AD203B41FA5}">
                      <a16:colId xmlns:a16="http://schemas.microsoft.com/office/drawing/2014/main" val="589231570"/>
                    </a:ext>
                  </a:extLst>
                </a:gridCol>
                <a:gridCol w="493776">
                  <a:extLst>
                    <a:ext uri="{9D8B030D-6E8A-4147-A177-3AD203B41FA5}">
                      <a16:colId xmlns:a16="http://schemas.microsoft.com/office/drawing/2014/main" val="3274176589"/>
                    </a:ext>
                  </a:extLst>
                </a:gridCol>
                <a:gridCol w="493776">
                  <a:extLst>
                    <a:ext uri="{9D8B030D-6E8A-4147-A177-3AD203B41FA5}">
                      <a16:colId xmlns:a16="http://schemas.microsoft.com/office/drawing/2014/main" val="2313468097"/>
                    </a:ext>
                  </a:extLst>
                </a:gridCol>
                <a:gridCol w="329184">
                  <a:extLst>
                    <a:ext uri="{9D8B030D-6E8A-4147-A177-3AD203B41FA5}">
                      <a16:colId xmlns:a16="http://schemas.microsoft.com/office/drawing/2014/main" val="103963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273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https://quintly-image-storage.s3.amazonaws.com/9d175cdd28e15bd0c0c48ee24cf94e12/a970fc0d9afb829569b92f22e9560933.png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09556846"/>
                  </a:ext>
                </a:extLst>
              </a:tr>
            </a:tbl>
          </a:graphicData>
        </a:graphic>
      </p:graphicFrame>
      <p:sp>
        <p:nvSpPr>
          <p:cNvPr id="4" name="Text Placeholder 3">
            <a:extLst>
              <a:ext uri="{FF2B5EF4-FFF2-40B4-BE49-F238E27FC236}">
                <a16:creationId xmlns:a16="http://schemas.microsoft.com/office/drawing/2014/main" id="{6915495B-21D2-46FA-8F12-6C5466FD510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799086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1948</Words>
  <Application>Microsoft Office PowerPoint</Application>
  <PresentationFormat>On-screen Show (4:3)</PresentationFormat>
  <Paragraphs>715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FB - Own Posts Table w. Custom I-Rate (Insights) | Buttercup Malaysia - 1 of 26</vt:lpstr>
      <vt:lpstr>Facebook FB - Own Posts Table w. Custom I-Rate (Insights) | Buttercup Malaysia - 2 of 26</vt:lpstr>
      <vt:lpstr>Facebook FB - Own Posts Table w. Custom I-Rate (Insights) | Buttercup Malaysia - 3 of 26</vt:lpstr>
      <vt:lpstr>Facebook FB - Own Posts Table w. Custom I-Rate (Insights) | Buttercup Malaysia - 4 of 26</vt:lpstr>
      <vt:lpstr>Facebook FB - Own Posts Table w. Custom I-Rate (Insights) | Buttercup Malaysia - 5 of 26</vt:lpstr>
      <vt:lpstr>Facebook FB - Own Posts Table w. Custom I-Rate (Insights) | Buttercup Malaysia - 6 of 26</vt:lpstr>
      <vt:lpstr>Facebook FB - Own Posts Table w. Custom I-Rate (Insights) | Buttercup Malaysia - 7 of 26</vt:lpstr>
      <vt:lpstr>Facebook FB - Own Posts Table w. Custom I-Rate (Insights) | Buttercup Malaysia - 8 of 26</vt:lpstr>
      <vt:lpstr>Facebook FB - Own Posts Table w. Custom I-Rate (Insights) | Buttercup Malaysia - 9 of 26</vt:lpstr>
      <vt:lpstr>Facebook FB - Own Posts Table w. Custom I-Rate (Insights) | Buttercup Malaysia - 10 of 26</vt:lpstr>
      <vt:lpstr>Facebook FB - Own Posts Table w. Custom I-Rate (Insights) | Buttercup Malaysia - 11 of 26</vt:lpstr>
      <vt:lpstr>Facebook FB - Own Posts Table w. Custom I-Rate (Insights) | Buttercup Malaysia - 12 of 26</vt:lpstr>
      <vt:lpstr>Facebook FB - Own Posts Table w. Custom I-Rate (Insights) | Buttercup Malaysia - 13 of 26</vt:lpstr>
      <vt:lpstr>Facebook FB - Own Posts Table w. Custom I-Rate (Insights) | Buttercup Malaysia - 14 of 26</vt:lpstr>
      <vt:lpstr>Facebook FB - Own Posts Table w. Custom I-Rate (Insights) | Buttercup Malaysia - 15 of 26</vt:lpstr>
      <vt:lpstr>Facebook FB - Own Posts Table w. Custom I-Rate (Insights) | Buttercup Malaysia - 16 of 26</vt:lpstr>
      <vt:lpstr>Facebook FB - Own Posts Table w. Custom I-Rate (Insights) | Buttercup Malaysia - 17 of 26</vt:lpstr>
      <vt:lpstr>Facebook FB - Own Posts Table w. Custom I-Rate (Insights) | Buttercup Malaysia - 18 of 26</vt:lpstr>
      <vt:lpstr>Facebook FB - Own Posts Table w. Custom I-Rate (Insights) | Buttercup Malaysia - 19 of 26</vt:lpstr>
      <vt:lpstr>Facebook FB - Own Posts Table w. Custom I-Rate (Insights) | Buttercup Malaysia - 20 of 26</vt:lpstr>
      <vt:lpstr>Facebook FB - Own Posts Table w. Custom I-Rate (Insights) | Buttercup Malaysia - 21 of 26</vt:lpstr>
      <vt:lpstr>Facebook FB - Own Posts Table w. Custom I-Rate (Insights) | Buttercup Malaysia - 22 of 26</vt:lpstr>
      <vt:lpstr>Facebook FB - Own Posts Table w. Custom I-Rate (Insights) | Buttercup Malaysia - 23 of 26</vt:lpstr>
      <vt:lpstr>Facebook FB - Own Posts Table w. Custom I-Rate (Insights) | Buttercup Malaysia - 24 of 26</vt:lpstr>
      <vt:lpstr>Facebook FB - Own Posts Table w. Custom I-Rate (Insights) | Buttercup Malaysia - 25 of 26</vt:lpstr>
      <vt:lpstr>Facebook FB - Own Posts Table w. Custom I-Rate (Insights) | Buttercup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26</dc:title>
  <dc:creator>Frederik Peiniger</dc:creator>
  <cp:lastModifiedBy>Frederik Peiniger</cp:lastModifiedBy>
  <cp:revision>1</cp:revision>
  <dcterms:created xsi:type="dcterms:W3CDTF">2021-08-04T08:27:20Z</dcterms:created>
  <dcterms:modified xsi:type="dcterms:W3CDTF">2021-08-04T08:31:41Z</dcterms:modified>
</cp:coreProperties>
</file>