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Lst>
  <p:sldSz cx="9144000" cy="6858000" type="screen4x3"/>
  <p:notesSz cx="6858000" cy="9144000"/>
  <p:embeddedFontLst>
    <p:embeddedFont>
      <p:font typeface="Calibri" panose="020F0502020204030204" pitchFamily="34" charset="0"/>
      <p:regular r:id="rId10"/>
      <p:bold r:id="rId11"/>
      <p:italic r:id="rId12"/>
      <p:boldItalic r:id="rId1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6" d="100"/>
          <a:sy n="76" d="100"/>
        </p:scale>
        <p:origin x="25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4.fntdata"/><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3.fntdata"/><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4B106F-AB16-4951-BE2D-C826387E7C6F}"/>
              </a:ext>
            </a:extLst>
          </p:cNvPr>
          <p:cNvSpPr>
            <a:spLocks noGrp="1"/>
          </p:cNvSpPr>
          <p:nvPr>
            <p:ph type="title"/>
          </p:nvPr>
        </p:nvSpPr>
        <p:spPr/>
        <p:txBody>
          <a:bodyPr/>
          <a:lstStyle/>
          <a:p>
            <a:r>
              <a:rPr lang="en-US"/>
              <a:t>Facebook FB - Own Posts Table w. Custom I-Rate (Insights) | Buttercup Malaysia - 1 of 8</a:t>
            </a:r>
          </a:p>
        </p:txBody>
      </p:sp>
      <p:graphicFrame>
        <p:nvGraphicFramePr>
          <p:cNvPr id="5" name="Table Placeholder 4">
            <a:extLst>
              <a:ext uri="{FF2B5EF4-FFF2-40B4-BE49-F238E27FC236}">
                <a16:creationId xmlns:a16="http://schemas.microsoft.com/office/drawing/2014/main" id="{14B41B47-E421-47BC-9053-4C021A9ABD76}"/>
              </a:ext>
            </a:extLst>
          </p:cNvPr>
          <p:cNvGraphicFramePr>
            <a:graphicFrameLocks noGrp="1"/>
          </p:cNvGraphicFramePr>
          <p:nvPr>
            <p:ph type="tbl" sz="quarter" idx="13"/>
            <p:extLst>
              <p:ext uri="{D42A27DB-BD31-4B8C-83A1-F6EECF244321}">
                <p14:modId xmlns:p14="http://schemas.microsoft.com/office/powerpoint/2010/main" val="1318744062"/>
              </p:ext>
            </p:extLst>
          </p:nvPr>
        </p:nvGraphicFramePr>
        <p:xfrm>
          <a:off x="457200" y="1731963"/>
          <a:ext cx="7735824" cy="701040"/>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613812168"/>
                    </a:ext>
                  </a:extLst>
                </a:gridCol>
                <a:gridCol w="987552">
                  <a:extLst>
                    <a:ext uri="{9D8B030D-6E8A-4147-A177-3AD203B41FA5}">
                      <a16:colId xmlns:a16="http://schemas.microsoft.com/office/drawing/2014/main" val="4056946869"/>
                    </a:ext>
                  </a:extLst>
                </a:gridCol>
                <a:gridCol w="576072">
                  <a:extLst>
                    <a:ext uri="{9D8B030D-6E8A-4147-A177-3AD203B41FA5}">
                      <a16:colId xmlns:a16="http://schemas.microsoft.com/office/drawing/2014/main" val="68603908"/>
                    </a:ext>
                  </a:extLst>
                </a:gridCol>
                <a:gridCol w="576072">
                  <a:extLst>
                    <a:ext uri="{9D8B030D-6E8A-4147-A177-3AD203B41FA5}">
                      <a16:colId xmlns:a16="http://schemas.microsoft.com/office/drawing/2014/main" val="572636072"/>
                    </a:ext>
                  </a:extLst>
                </a:gridCol>
                <a:gridCol w="493776">
                  <a:extLst>
                    <a:ext uri="{9D8B030D-6E8A-4147-A177-3AD203B41FA5}">
                      <a16:colId xmlns:a16="http://schemas.microsoft.com/office/drawing/2014/main" val="2910239522"/>
                    </a:ext>
                  </a:extLst>
                </a:gridCol>
                <a:gridCol w="493776">
                  <a:extLst>
                    <a:ext uri="{9D8B030D-6E8A-4147-A177-3AD203B41FA5}">
                      <a16:colId xmlns:a16="http://schemas.microsoft.com/office/drawing/2014/main" val="3173516813"/>
                    </a:ext>
                  </a:extLst>
                </a:gridCol>
                <a:gridCol w="411480">
                  <a:extLst>
                    <a:ext uri="{9D8B030D-6E8A-4147-A177-3AD203B41FA5}">
                      <a16:colId xmlns:a16="http://schemas.microsoft.com/office/drawing/2014/main" val="767524548"/>
                    </a:ext>
                  </a:extLst>
                </a:gridCol>
                <a:gridCol w="493776">
                  <a:extLst>
                    <a:ext uri="{9D8B030D-6E8A-4147-A177-3AD203B41FA5}">
                      <a16:colId xmlns:a16="http://schemas.microsoft.com/office/drawing/2014/main" val="1885113493"/>
                    </a:ext>
                  </a:extLst>
                </a:gridCol>
                <a:gridCol w="493776">
                  <a:extLst>
                    <a:ext uri="{9D8B030D-6E8A-4147-A177-3AD203B41FA5}">
                      <a16:colId xmlns:a16="http://schemas.microsoft.com/office/drawing/2014/main" val="3421540017"/>
                    </a:ext>
                  </a:extLst>
                </a:gridCol>
                <a:gridCol w="493776">
                  <a:extLst>
                    <a:ext uri="{9D8B030D-6E8A-4147-A177-3AD203B41FA5}">
                      <a16:colId xmlns:a16="http://schemas.microsoft.com/office/drawing/2014/main" val="1893240831"/>
                    </a:ext>
                  </a:extLst>
                </a:gridCol>
                <a:gridCol w="493776">
                  <a:extLst>
                    <a:ext uri="{9D8B030D-6E8A-4147-A177-3AD203B41FA5}">
                      <a16:colId xmlns:a16="http://schemas.microsoft.com/office/drawing/2014/main" val="594087424"/>
                    </a:ext>
                  </a:extLst>
                </a:gridCol>
                <a:gridCol w="493776">
                  <a:extLst>
                    <a:ext uri="{9D8B030D-6E8A-4147-A177-3AD203B41FA5}">
                      <a16:colId xmlns:a16="http://schemas.microsoft.com/office/drawing/2014/main" val="4291705894"/>
                    </a:ext>
                  </a:extLst>
                </a:gridCol>
                <a:gridCol w="329184">
                  <a:extLst>
                    <a:ext uri="{9D8B030D-6E8A-4147-A177-3AD203B41FA5}">
                      <a16:colId xmlns:a16="http://schemas.microsoft.com/office/drawing/2014/main" val="21162298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32414344"/>
                  </a:ext>
                </a:extLst>
              </a:tr>
            </a:tbl>
          </a:graphicData>
        </a:graphic>
      </p:graphicFrame>
      <p:sp>
        <p:nvSpPr>
          <p:cNvPr id="4" name="Text Placeholder 3">
            <a:extLst>
              <a:ext uri="{FF2B5EF4-FFF2-40B4-BE49-F238E27FC236}">
                <a16:creationId xmlns:a16="http://schemas.microsoft.com/office/drawing/2014/main" id="{703E981F-0610-4EF8-B797-E8829425F5DD}"/>
              </a:ext>
            </a:extLst>
          </p:cNvPr>
          <p:cNvSpPr>
            <a:spLocks noGrp="1"/>
          </p:cNvSpPr>
          <p:nvPr>
            <p:ph type="body" sz="quarter" idx="14"/>
          </p:nvPr>
        </p:nvSpPr>
        <p:spPr/>
        <p:txBody>
          <a:bodyPr/>
          <a:lstStyle/>
          <a:p>
            <a:r>
              <a:rPr lang="en-US"/>
              <a:t>11/25/2020 - 12/09/2020</a:t>
            </a:r>
          </a:p>
        </p:txBody>
      </p:sp>
    </p:spTree>
    <p:extLst>
      <p:ext uri="{BB962C8B-B14F-4D97-AF65-F5344CB8AC3E}">
        <p14:creationId xmlns:p14="http://schemas.microsoft.com/office/powerpoint/2010/main" val="38071633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E1BE9A-A7DE-48DE-AC2C-EA4F31A68841}"/>
              </a:ext>
            </a:extLst>
          </p:cNvPr>
          <p:cNvSpPr>
            <a:spLocks noGrp="1"/>
          </p:cNvSpPr>
          <p:nvPr>
            <p:ph type="title"/>
          </p:nvPr>
        </p:nvSpPr>
        <p:spPr/>
        <p:txBody>
          <a:bodyPr/>
          <a:lstStyle/>
          <a:p>
            <a:r>
              <a:rPr lang="en-US"/>
              <a:t>Facebook FB - Own Posts Table w. Custom I-Rate (Insights) | Buttercup Malaysia - 2 of 8</a:t>
            </a:r>
          </a:p>
        </p:txBody>
      </p:sp>
      <p:graphicFrame>
        <p:nvGraphicFramePr>
          <p:cNvPr id="5" name="Table Placeholder 4">
            <a:extLst>
              <a:ext uri="{FF2B5EF4-FFF2-40B4-BE49-F238E27FC236}">
                <a16:creationId xmlns:a16="http://schemas.microsoft.com/office/drawing/2014/main" id="{64433892-3D49-4903-99F3-5B7A18FF2A96}"/>
              </a:ext>
            </a:extLst>
          </p:cNvPr>
          <p:cNvGraphicFramePr>
            <a:graphicFrameLocks noGrp="1"/>
          </p:cNvGraphicFramePr>
          <p:nvPr>
            <p:ph type="tbl" sz="quarter" idx="13"/>
            <p:extLst>
              <p:ext uri="{D42A27DB-BD31-4B8C-83A1-F6EECF244321}">
                <p14:modId xmlns:p14="http://schemas.microsoft.com/office/powerpoint/2010/main" val="3794127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300969795"/>
                    </a:ext>
                  </a:extLst>
                </a:gridCol>
                <a:gridCol w="987552">
                  <a:extLst>
                    <a:ext uri="{9D8B030D-6E8A-4147-A177-3AD203B41FA5}">
                      <a16:colId xmlns:a16="http://schemas.microsoft.com/office/drawing/2014/main" val="894372748"/>
                    </a:ext>
                  </a:extLst>
                </a:gridCol>
                <a:gridCol w="576072">
                  <a:extLst>
                    <a:ext uri="{9D8B030D-6E8A-4147-A177-3AD203B41FA5}">
                      <a16:colId xmlns:a16="http://schemas.microsoft.com/office/drawing/2014/main" val="2131092506"/>
                    </a:ext>
                  </a:extLst>
                </a:gridCol>
                <a:gridCol w="576072">
                  <a:extLst>
                    <a:ext uri="{9D8B030D-6E8A-4147-A177-3AD203B41FA5}">
                      <a16:colId xmlns:a16="http://schemas.microsoft.com/office/drawing/2014/main" val="3800985592"/>
                    </a:ext>
                  </a:extLst>
                </a:gridCol>
                <a:gridCol w="493776">
                  <a:extLst>
                    <a:ext uri="{9D8B030D-6E8A-4147-A177-3AD203B41FA5}">
                      <a16:colId xmlns:a16="http://schemas.microsoft.com/office/drawing/2014/main" val="561641574"/>
                    </a:ext>
                  </a:extLst>
                </a:gridCol>
                <a:gridCol w="493776">
                  <a:extLst>
                    <a:ext uri="{9D8B030D-6E8A-4147-A177-3AD203B41FA5}">
                      <a16:colId xmlns:a16="http://schemas.microsoft.com/office/drawing/2014/main" val="2317091146"/>
                    </a:ext>
                  </a:extLst>
                </a:gridCol>
                <a:gridCol w="411480">
                  <a:extLst>
                    <a:ext uri="{9D8B030D-6E8A-4147-A177-3AD203B41FA5}">
                      <a16:colId xmlns:a16="http://schemas.microsoft.com/office/drawing/2014/main" val="847281224"/>
                    </a:ext>
                  </a:extLst>
                </a:gridCol>
                <a:gridCol w="493776">
                  <a:extLst>
                    <a:ext uri="{9D8B030D-6E8A-4147-A177-3AD203B41FA5}">
                      <a16:colId xmlns:a16="http://schemas.microsoft.com/office/drawing/2014/main" val="2390583091"/>
                    </a:ext>
                  </a:extLst>
                </a:gridCol>
                <a:gridCol w="493776">
                  <a:extLst>
                    <a:ext uri="{9D8B030D-6E8A-4147-A177-3AD203B41FA5}">
                      <a16:colId xmlns:a16="http://schemas.microsoft.com/office/drawing/2014/main" val="633292669"/>
                    </a:ext>
                  </a:extLst>
                </a:gridCol>
                <a:gridCol w="493776">
                  <a:extLst>
                    <a:ext uri="{9D8B030D-6E8A-4147-A177-3AD203B41FA5}">
                      <a16:colId xmlns:a16="http://schemas.microsoft.com/office/drawing/2014/main" val="2500774927"/>
                    </a:ext>
                  </a:extLst>
                </a:gridCol>
                <a:gridCol w="493776">
                  <a:extLst>
                    <a:ext uri="{9D8B030D-6E8A-4147-A177-3AD203B41FA5}">
                      <a16:colId xmlns:a16="http://schemas.microsoft.com/office/drawing/2014/main" val="1355837338"/>
                    </a:ext>
                  </a:extLst>
                </a:gridCol>
                <a:gridCol w="493776">
                  <a:extLst>
                    <a:ext uri="{9D8B030D-6E8A-4147-A177-3AD203B41FA5}">
                      <a16:colId xmlns:a16="http://schemas.microsoft.com/office/drawing/2014/main" val="3192158776"/>
                    </a:ext>
                  </a:extLst>
                </a:gridCol>
                <a:gridCol w="329184">
                  <a:extLst>
                    <a:ext uri="{9D8B030D-6E8A-4147-A177-3AD203B41FA5}">
                      <a16:colId xmlns:a16="http://schemas.microsoft.com/office/drawing/2014/main" val="39293214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868379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- 2020-12-08 10:00:01</a:t>
                      </a:r>
                      <a:r>
                        <a:rPr kumimoji="0" lang="en-US" sz="1000" b="0" i="0" u="none" strike="noStrike" kern="1200" cap="none" spc="0" normalizeH="0" baseline="0" noProof="0">
                          <a:ln>
                            <a:noFill/>
                          </a:ln>
                          <a:solidFill>
                            <a:prstClr val="black"/>
                          </a:solidFill>
                          <a:effectLst/>
                          <a:uLnTx/>
                          <a:uFillTx/>
                          <a:latin typeface="+mn-lt"/>
                          <a:ea typeface="+mn-ea"/>
                          <a:cs typeface="+mn-cs"/>
                        </a:rPr>
                        <a:t>
 Adakah ibu-ibu yang rasa susah nak basuh mesin pengisar di rumah? Lagi-lagi bahagian bawah pengisar itu kan? 
Buttercup ada satu tip untuk semua :) 
Isi ⅓ pengisar dengan air suam dan beberapa titik pencair pencuci pinggan dan jalankan mesin pengisar anda selama 10 saat. Kemudian, bilas dan keringkan. 
Mudah kan? Kini anda tak perlu lagi risau kalau bahagian bawah pengisar tidak cukup bersih ;) 
#TipButtercup 
Sumber: https://www.readersdigest.ca/food/cooking-tips/brilliant-cooking-shortcuts/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https://quintly-image-storage.s3.amazonaws.com/9d175cdd28e15bd0c0c48ee24cf94e12/6d73fefe3b52d56bef40a810d6616d82.png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978272965"/>
                  </a:ext>
                </a:extLst>
              </a:tr>
            </a:tbl>
          </a:graphicData>
        </a:graphic>
      </p:graphicFrame>
      <p:sp>
        <p:nvSpPr>
          <p:cNvPr id="4" name="Text Placeholder 3">
            <a:extLst>
              <a:ext uri="{FF2B5EF4-FFF2-40B4-BE49-F238E27FC236}">
                <a16:creationId xmlns:a16="http://schemas.microsoft.com/office/drawing/2014/main" id="{7475CEBF-A10A-44C8-A80F-F3F4C1CD1CB3}"/>
              </a:ext>
            </a:extLst>
          </p:cNvPr>
          <p:cNvSpPr>
            <a:spLocks noGrp="1"/>
          </p:cNvSpPr>
          <p:nvPr>
            <p:ph type="body" sz="quarter" idx="14"/>
          </p:nvPr>
        </p:nvSpPr>
        <p:spPr/>
        <p:txBody>
          <a:bodyPr/>
          <a:lstStyle/>
          <a:p>
            <a:r>
              <a:rPr lang="en-US"/>
              <a:t>11/25/2020 - 12/09/2020</a:t>
            </a:r>
          </a:p>
        </p:txBody>
      </p:sp>
    </p:spTree>
    <p:extLst>
      <p:ext uri="{BB962C8B-B14F-4D97-AF65-F5344CB8AC3E}">
        <p14:creationId xmlns:p14="http://schemas.microsoft.com/office/powerpoint/2010/main" val="33555614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B0ABF8-FF79-422D-A6A3-6C1D972822F7}"/>
              </a:ext>
            </a:extLst>
          </p:cNvPr>
          <p:cNvSpPr>
            <a:spLocks noGrp="1"/>
          </p:cNvSpPr>
          <p:nvPr>
            <p:ph type="title"/>
          </p:nvPr>
        </p:nvSpPr>
        <p:spPr/>
        <p:txBody>
          <a:bodyPr/>
          <a:lstStyle/>
          <a:p>
            <a:r>
              <a:rPr lang="en-US"/>
              <a:t>Facebook FB - Own Posts Table w. Custom I-Rate (Insights) | Buttercup Malaysia - 3 of 8</a:t>
            </a:r>
          </a:p>
        </p:txBody>
      </p:sp>
      <p:graphicFrame>
        <p:nvGraphicFramePr>
          <p:cNvPr id="5" name="Table Placeholder 4">
            <a:extLst>
              <a:ext uri="{FF2B5EF4-FFF2-40B4-BE49-F238E27FC236}">
                <a16:creationId xmlns:a16="http://schemas.microsoft.com/office/drawing/2014/main" id="{3503F905-C579-4321-8735-0ECF2C1CCA43}"/>
              </a:ext>
            </a:extLst>
          </p:cNvPr>
          <p:cNvGraphicFramePr>
            <a:graphicFrameLocks noGrp="1"/>
          </p:cNvGraphicFramePr>
          <p:nvPr>
            <p:ph type="tbl" sz="quarter" idx="13"/>
            <p:extLst>
              <p:ext uri="{D42A27DB-BD31-4B8C-83A1-F6EECF244321}">
                <p14:modId xmlns:p14="http://schemas.microsoft.com/office/powerpoint/2010/main" val="31388770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018445463"/>
                    </a:ext>
                  </a:extLst>
                </a:gridCol>
                <a:gridCol w="987552">
                  <a:extLst>
                    <a:ext uri="{9D8B030D-6E8A-4147-A177-3AD203B41FA5}">
                      <a16:colId xmlns:a16="http://schemas.microsoft.com/office/drawing/2014/main" val="1749261171"/>
                    </a:ext>
                  </a:extLst>
                </a:gridCol>
                <a:gridCol w="576072">
                  <a:extLst>
                    <a:ext uri="{9D8B030D-6E8A-4147-A177-3AD203B41FA5}">
                      <a16:colId xmlns:a16="http://schemas.microsoft.com/office/drawing/2014/main" val="3598690584"/>
                    </a:ext>
                  </a:extLst>
                </a:gridCol>
                <a:gridCol w="576072">
                  <a:extLst>
                    <a:ext uri="{9D8B030D-6E8A-4147-A177-3AD203B41FA5}">
                      <a16:colId xmlns:a16="http://schemas.microsoft.com/office/drawing/2014/main" val="1342075736"/>
                    </a:ext>
                  </a:extLst>
                </a:gridCol>
                <a:gridCol w="493776">
                  <a:extLst>
                    <a:ext uri="{9D8B030D-6E8A-4147-A177-3AD203B41FA5}">
                      <a16:colId xmlns:a16="http://schemas.microsoft.com/office/drawing/2014/main" val="3883881451"/>
                    </a:ext>
                  </a:extLst>
                </a:gridCol>
                <a:gridCol w="493776">
                  <a:extLst>
                    <a:ext uri="{9D8B030D-6E8A-4147-A177-3AD203B41FA5}">
                      <a16:colId xmlns:a16="http://schemas.microsoft.com/office/drawing/2014/main" val="1115860363"/>
                    </a:ext>
                  </a:extLst>
                </a:gridCol>
                <a:gridCol w="411480">
                  <a:extLst>
                    <a:ext uri="{9D8B030D-6E8A-4147-A177-3AD203B41FA5}">
                      <a16:colId xmlns:a16="http://schemas.microsoft.com/office/drawing/2014/main" val="1794686522"/>
                    </a:ext>
                  </a:extLst>
                </a:gridCol>
                <a:gridCol w="493776">
                  <a:extLst>
                    <a:ext uri="{9D8B030D-6E8A-4147-A177-3AD203B41FA5}">
                      <a16:colId xmlns:a16="http://schemas.microsoft.com/office/drawing/2014/main" val="3196641250"/>
                    </a:ext>
                  </a:extLst>
                </a:gridCol>
                <a:gridCol w="493776">
                  <a:extLst>
                    <a:ext uri="{9D8B030D-6E8A-4147-A177-3AD203B41FA5}">
                      <a16:colId xmlns:a16="http://schemas.microsoft.com/office/drawing/2014/main" val="3761241217"/>
                    </a:ext>
                  </a:extLst>
                </a:gridCol>
                <a:gridCol w="493776">
                  <a:extLst>
                    <a:ext uri="{9D8B030D-6E8A-4147-A177-3AD203B41FA5}">
                      <a16:colId xmlns:a16="http://schemas.microsoft.com/office/drawing/2014/main" val="3832677600"/>
                    </a:ext>
                  </a:extLst>
                </a:gridCol>
                <a:gridCol w="493776">
                  <a:extLst>
                    <a:ext uri="{9D8B030D-6E8A-4147-A177-3AD203B41FA5}">
                      <a16:colId xmlns:a16="http://schemas.microsoft.com/office/drawing/2014/main" val="2083724874"/>
                    </a:ext>
                  </a:extLst>
                </a:gridCol>
                <a:gridCol w="493776">
                  <a:extLst>
                    <a:ext uri="{9D8B030D-6E8A-4147-A177-3AD203B41FA5}">
                      <a16:colId xmlns:a16="http://schemas.microsoft.com/office/drawing/2014/main" val="3163742640"/>
                    </a:ext>
                  </a:extLst>
                </a:gridCol>
                <a:gridCol w="329184">
                  <a:extLst>
                    <a:ext uri="{9D8B030D-6E8A-4147-A177-3AD203B41FA5}">
                      <a16:colId xmlns:a16="http://schemas.microsoft.com/office/drawing/2014/main" val="6648551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345253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- 2020-12-06 12:00:01</a:t>
                      </a:r>
                      <a:r>
                        <a:rPr kumimoji="0" lang="en-US" sz="1000" b="0" i="0" u="none" strike="noStrike" kern="1200" cap="none" spc="0" normalizeH="0" baseline="0" noProof="0">
                          <a:ln>
                            <a:noFill/>
                          </a:ln>
                          <a:solidFill>
                            <a:prstClr val="black"/>
                          </a:solidFill>
                          <a:effectLst/>
                          <a:uLnTx/>
                          <a:uFillTx/>
                          <a:latin typeface="+mn-lt"/>
                          <a:ea typeface="+mn-ea"/>
                          <a:cs typeface="+mn-cs"/>
                        </a:rPr>
                        <a:t>
 Kekayaan pertama kita adalah kesihatan.
Pastikan anda kekal sihat dengan Buttercup. Gunakan Buttercup sebagai bahan memasak hari ini! 👍🏻
#ButtercupBersamaAnda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https://quintly-image-storage.s3.amazonaws.com/9d175cdd28e15bd0c0c48ee24cf94e12/3355215b568ed42538974c96d66c6367.jpg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938258516"/>
                  </a:ext>
                </a:extLst>
              </a:tr>
            </a:tbl>
          </a:graphicData>
        </a:graphic>
      </p:graphicFrame>
      <p:sp>
        <p:nvSpPr>
          <p:cNvPr id="4" name="Text Placeholder 3">
            <a:extLst>
              <a:ext uri="{FF2B5EF4-FFF2-40B4-BE49-F238E27FC236}">
                <a16:creationId xmlns:a16="http://schemas.microsoft.com/office/drawing/2014/main" id="{E632EDB1-F5B4-4D65-9A0F-565CC3ABCC51}"/>
              </a:ext>
            </a:extLst>
          </p:cNvPr>
          <p:cNvSpPr>
            <a:spLocks noGrp="1"/>
          </p:cNvSpPr>
          <p:nvPr>
            <p:ph type="body" sz="quarter" idx="14"/>
          </p:nvPr>
        </p:nvSpPr>
        <p:spPr/>
        <p:txBody>
          <a:bodyPr/>
          <a:lstStyle/>
          <a:p>
            <a:r>
              <a:rPr lang="en-US"/>
              <a:t>11/25/2020 - 12/09/2020</a:t>
            </a:r>
          </a:p>
        </p:txBody>
      </p:sp>
    </p:spTree>
    <p:extLst>
      <p:ext uri="{BB962C8B-B14F-4D97-AF65-F5344CB8AC3E}">
        <p14:creationId xmlns:p14="http://schemas.microsoft.com/office/powerpoint/2010/main" val="6060440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A2354-BB1C-4D9E-8633-779E64A4745C}"/>
              </a:ext>
            </a:extLst>
          </p:cNvPr>
          <p:cNvSpPr>
            <a:spLocks noGrp="1"/>
          </p:cNvSpPr>
          <p:nvPr>
            <p:ph type="title"/>
          </p:nvPr>
        </p:nvSpPr>
        <p:spPr/>
        <p:txBody>
          <a:bodyPr/>
          <a:lstStyle/>
          <a:p>
            <a:r>
              <a:rPr lang="en-US"/>
              <a:t>Facebook FB - Own Posts Table w. Custom I-Rate (Insights) | Buttercup Malaysia - 4 of 8</a:t>
            </a:r>
          </a:p>
        </p:txBody>
      </p:sp>
      <p:graphicFrame>
        <p:nvGraphicFramePr>
          <p:cNvPr id="5" name="Table Placeholder 4">
            <a:extLst>
              <a:ext uri="{FF2B5EF4-FFF2-40B4-BE49-F238E27FC236}">
                <a16:creationId xmlns:a16="http://schemas.microsoft.com/office/drawing/2014/main" id="{9DDC1106-2BF7-40D3-A04B-C4BFA8EEC115}"/>
              </a:ext>
            </a:extLst>
          </p:cNvPr>
          <p:cNvGraphicFramePr>
            <a:graphicFrameLocks noGrp="1"/>
          </p:cNvGraphicFramePr>
          <p:nvPr>
            <p:ph type="tbl" sz="quarter" idx="13"/>
            <p:extLst>
              <p:ext uri="{D42A27DB-BD31-4B8C-83A1-F6EECF244321}">
                <p14:modId xmlns:p14="http://schemas.microsoft.com/office/powerpoint/2010/main" val="15112553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096465226"/>
                    </a:ext>
                  </a:extLst>
                </a:gridCol>
                <a:gridCol w="987552">
                  <a:extLst>
                    <a:ext uri="{9D8B030D-6E8A-4147-A177-3AD203B41FA5}">
                      <a16:colId xmlns:a16="http://schemas.microsoft.com/office/drawing/2014/main" val="1584960778"/>
                    </a:ext>
                  </a:extLst>
                </a:gridCol>
                <a:gridCol w="576072">
                  <a:extLst>
                    <a:ext uri="{9D8B030D-6E8A-4147-A177-3AD203B41FA5}">
                      <a16:colId xmlns:a16="http://schemas.microsoft.com/office/drawing/2014/main" val="3489999920"/>
                    </a:ext>
                  </a:extLst>
                </a:gridCol>
                <a:gridCol w="576072">
                  <a:extLst>
                    <a:ext uri="{9D8B030D-6E8A-4147-A177-3AD203B41FA5}">
                      <a16:colId xmlns:a16="http://schemas.microsoft.com/office/drawing/2014/main" val="3496132593"/>
                    </a:ext>
                  </a:extLst>
                </a:gridCol>
                <a:gridCol w="493776">
                  <a:extLst>
                    <a:ext uri="{9D8B030D-6E8A-4147-A177-3AD203B41FA5}">
                      <a16:colId xmlns:a16="http://schemas.microsoft.com/office/drawing/2014/main" val="3302165233"/>
                    </a:ext>
                  </a:extLst>
                </a:gridCol>
                <a:gridCol w="493776">
                  <a:extLst>
                    <a:ext uri="{9D8B030D-6E8A-4147-A177-3AD203B41FA5}">
                      <a16:colId xmlns:a16="http://schemas.microsoft.com/office/drawing/2014/main" val="3178193697"/>
                    </a:ext>
                  </a:extLst>
                </a:gridCol>
                <a:gridCol w="411480">
                  <a:extLst>
                    <a:ext uri="{9D8B030D-6E8A-4147-A177-3AD203B41FA5}">
                      <a16:colId xmlns:a16="http://schemas.microsoft.com/office/drawing/2014/main" val="185887319"/>
                    </a:ext>
                  </a:extLst>
                </a:gridCol>
                <a:gridCol w="493776">
                  <a:extLst>
                    <a:ext uri="{9D8B030D-6E8A-4147-A177-3AD203B41FA5}">
                      <a16:colId xmlns:a16="http://schemas.microsoft.com/office/drawing/2014/main" val="1481310437"/>
                    </a:ext>
                  </a:extLst>
                </a:gridCol>
                <a:gridCol w="493776">
                  <a:extLst>
                    <a:ext uri="{9D8B030D-6E8A-4147-A177-3AD203B41FA5}">
                      <a16:colId xmlns:a16="http://schemas.microsoft.com/office/drawing/2014/main" val="962077803"/>
                    </a:ext>
                  </a:extLst>
                </a:gridCol>
                <a:gridCol w="493776">
                  <a:extLst>
                    <a:ext uri="{9D8B030D-6E8A-4147-A177-3AD203B41FA5}">
                      <a16:colId xmlns:a16="http://schemas.microsoft.com/office/drawing/2014/main" val="1780834709"/>
                    </a:ext>
                  </a:extLst>
                </a:gridCol>
                <a:gridCol w="493776">
                  <a:extLst>
                    <a:ext uri="{9D8B030D-6E8A-4147-A177-3AD203B41FA5}">
                      <a16:colId xmlns:a16="http://schemas.microsoft.com/office/drawing/2014/main" val="619057690"/>
                    </a:ext>
                  </a:extLst>
                </a:gridCol>
                <a:gridCol w="493776">
                  <a:extLst>
                    <a:ext uri="{9D8B030D-6E8A-4147-A177-3AD203B41FA5}">
                      <a16:colId xmlns:a16="http://schemas.microsoft.com/office/drawing/2014/main" val="296744191"/>
                    </a:ext>
                  </a:extLst>
                </a:gridCol>
                <a:gridCol w="329184">
                  <a:extLst>
                    <a:ext uri="{9D8B030D-6E8A-4147-A177-3AD203B41FA5}">
                      <a16:colId xmlns:a16="http://schemas.microsoft.com/office/drawing/2014/main" val="14396654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653461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- 2020-12-04 12:00:00</a:t>
                      </a:r>
                      <a:r>
                        <a:rPr kumimoji="0" lang="en-US" sz="1000" b="0" i="0" u="none" strike="noStrike" kern="1200" cap="none" spc="0" normalizeH="0" baseline="0" noProof="0">
                          <a:ln>
                            <a:noFill/>
                          </a:ln>
                          <a:solidFill>
                            <a:prstClr val="black"/>
                          </a:solidFill>
                          <a:effectLst/>
                          <a:uLnTx/>
                          <a:uFillTx/>
                          <a:latin typeface="+mn-lt"/>
                          <a:ea typeface="+mn-ea"/>
                          <a:cs typeface="+mn-cs"/>
                        </a:rPr>
                        <a:t>
 Kek coklat yang ringan dan mempunyai lapisan krim keju yang cukup sedap, itulah kek red velvet! Kek ini terasa lembab tapi ringan dan gebu, sesuai untuk semua. Ianya juga seronok untuk dibuat bersama sebagai aktiviti memasak dengan keluarga! 
#ResipiButtercup #SedapDenganButtercup
Kek Red Velvet Buttercup
Bahan-bahan: 
½ cawan Buttercup
3 cawan tepung kek 
1 sudu kecil serbuk penaik 
2 sudu besar serbuk koko
½ sudu kecil garam 
2 cawan gula pasir 
1 cawan minyak sayuran 
4 biji telur, dipisahkan 
1 sudu besar esen vanila
1 sudu kecil cuka putih yang telah disuling 
1 cawan susu 
1 sudu besar pewarna merah 
Untuk krim keju: 
¾ cawan Buttercup 
450g krim keju 
5 ½ cawan gula aising 
1 ½ sudu kecil esen vanila
Secubit garam 
Arahan: 
1. Panaskan ketuhar pada suhu 177°C.
2. Campurkan tepung kek, serbuk penaik, serbuk koko dan garam. 
3. Dalam mangkuk lain, pukul Buttercup dan gula sehingga sebati dalam masa 1 minit. Kemudian, masukkan minyak sayuran, kuning telur, esen vanila dan cuka. Pukul lagi selama 2  minit. 
4. Campurkan adunan tepung tadi berselang-seli dengan susu dan masukkan pewarna merah. 
5. Dalam mangkuk yang lain, pukul putih telur sehingga kembang selama 3 minit. Kemudian, masukkan perlahan-lahan ke dalam adunan.
6. Masukkan adunan ke dalam loyang dan bakar selama 30-32 minit. Bakar dengan lebih lama sekiranya perlu. Setelah bakar, masukkan ke dalam peti sejuk selama 30-60 minit. 
7. Sementara menunggu, pukul krim keju dan Buttercup sehingga sebati selama 2 minit. Masukkan gula aising, esen vanila dan secubit garam. Pukul selama 3 minit sehingga berkrim dan sebati. 
8. Potong kek menjadi lapisan, sapukan adunan krim keju pada setiap lapisan. Gunakan lebihan adunan krim keju untuk disapukan di seluruh kek.
Siap dan sedia untuk dimakan!  
sumber: https://sallysbakingaddiction.com/red-velvet-layer-cake-with-cream-cheese-frosting/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https://quintly-image-storage.s3.amazonaws.com/9d175cdd28e15bd0c0c48ee24cf94e12/8f71b08c55e9588c8ac85b398c1e17ce.png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15419377"/>
                  </a:ext>
                </a:extLst>
              </a:tr>
            </a:tbl>
          </a:graphicData>
        </a:graphic>
      </p:graphicFrame>
      <p:sp>
        <p:nvSpPr>
          <p:cNvPr id="4" name="Text Placeholder 3">
            <a:extLst>
              <a:ext uri="{FF2B5EF4-FFF2-40B4-BE49-F238E27FC236}">
                <a16:creationId xmlns:a16="http://schemas.microsoft.com/office/drawing/2014/main" id="{67CF69C9-B587-4B00-BD40-0AE87B9C14EF}"/>
              </a:ext>
            </a:extLst>
          </p:cNvPr>
          <p:cNvSpPr>
            <a:spLocks noGrp="1"/>
          </p:cNvSpPr>
          <p:nvPr>
            <p:ph type="body" sz="quarter" idx="14"/>
          </p:nvPr>
        </p:nvSpPr>
        <p:spPr/>
        <p:txBody>
          <a:bodyPr/>
          <a:lstStyle/>
          <a:p>
            <a:r>
              <a:rPr lang="en-US"/>
              <a:t>11/25/2020 - 12/09/2020</a:t>
            </a:r>
          </a:p>
        </p:txBody>
      </p:sp>
    </p:spTree>
    <p:extLst>
      <p:ext uri="{BB962C8B-B14F-4D97-AF65-F5344CB8AC3E}">
        <p14:creationId xmlns:p14="http://schemas.microsoft.com/office/powerpoint/2010/main" val="40777860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E77C03-E7E2-4060-AFB0-CE0149F755AB}"/>
              </a:ext>
            </a:extLst>
          </p:cNvPr>
          <p:cNvSpPr>
            <a:spLocks noGrp="1"/>
          </p:cNvSpPr>
          <p:nvPr>
            <p:ph type="title"/>
          </p:nvPr>
        </p:nvSpPr>
        <p:spPr/>
        <p:txBody>
          <a:bodyPr/>
          <a:lstStyle/>
          <a:p>
            <a:r>
              <a:rPr lang="en-US"/>
              <a:t>Facebook FB - Own Posts Table w. Custom I-Rate (Insights) | Buttercup Malaysia - 5 of 8</a:t>
            </a:r>
          </a:p>
        </p:txBody>
      </p:sp>
      <p:graphicFrame>
        <p:nvGraphicFramePr>
          <p:cNvPr id="5" name="Table Placeholder 4">
            <a:extLst>
              <a:ext uri="{FF2B5EF4-FFF2-40B4-BE49-F238E27FC236}">
                <a16:creationId xmlns:a16="http://schemas.microsoft.com/office/drawing/2014/main" id="{43DFA775-E8E5-4EEC-B173-2B66BCFABE7B}"/>
              </a:ext>
            </a:extLst>
          </p:cNvPr>
          <p:cNvGraphicFramePr>
            <a:graphicFrameLocks noGrp="1"/>
          </p:cNvGraphicFramePr>
          <p:nvPr>
            <p:ph type="tbl" sz="quarter" idx="13"/>
            <p:extLst>
              <p:ext uri="{D42A27DB-BD31-4B8C-83A1-F6EECF244321}">
                <p14:modId xmlns:p14="http://schemas.microsoft.com/office/powerpoint/2010/main" val="39583241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809119808"/>
                    </a:ext>
                  </a:extLst>
                </a:gridCol>
                <a:gridCol w="987552">
                  <a:extLst>
                    <a:ext uri="{9D8B030D-6E8A-4147-A177-3AD203B41FA5}">
                      <a16:colId xmlns:a16="http://schemas.microsoft.com/office/drawing/2014/main" val="3898851728"/>
                    </a:ext>
                  </a:extLst>
                </a:gridCol>
                <a:gridCol w="576072">
                  <a:extLst>
                    <a:ext uri="{9D8B030D-6E8A-4147-A177-3AD203B41FA5}">
                      <a16:colId xmlns:a16="http://schemas.microsoft.com/office/drawing/2014/main" val="3856253575"/>
                    </a:ext>
                  </a:extLst>
                </a:gridCol>
                <a:gridCol w="576072">
                  <a:extLst>
                    <a:ext uri="{9D8B030D-6E8A-4147-A177-3AD203B41FA5}">
                      <a16:colId xmlns:a16="http://schemas.microsoft.com/office/drawing/2014/main" val="3769656757"/>
                    </a:ext>
                  </a:extLst>
                </a:gridCol>
                <a:gridCol w="493776">
                  <a:extLst>
                    <a:ext uri="{9D8B030D-6E8A-4147-A177-3AD203B41FA5}">
                      <a16:colId xmlns:a16="http://schemas.microsoft.com/office/drawing/2014/main" val="316618088"/>
                    </a:ext>
                  </a:extLst>
                </a:gridCol>
                <a:gridCol w="493776">
                  <a:extLst>
                    <a:ext uri="{9D8B030D-6E8A-4147-A177-3AD203B41FA5}">
                      <a16:colId xmlns:a16="http://schemas.microsoft.com/office/drawing/2014/main" val="1325982434"/>
                    </a:ext>
                  </a:extLst>
                </a:gridCol>
                <a:gridCol w="411480">
                  <a:extLst>
                    <a:ext uri="{9D8B030D-6E8A-4147-A177-3AD203B41FA5}">
                      <a16:colId xmlns:a16="http://schemas.microsoft.com/office/drawing/2014/main" val="1906455960"/>
                    </a:ext>
                  </a:extLst>
                </a:gridCol>
                <a:gridCol w="493776">
                  <a:extLst>
                    <a:ext uri="{9D8B030D-6E8A-4147-A177-3AD203B41FA5}">
                      <a16:colId xmlns:a16="http://schemas.microsoft.com/office/drawing/2014/main" val="1662309478"/>
                    </a:ext>
                  </a:extLst>
                </a:gridCol>
                <a:gridCol w="493776">
                  <a:extLst>
                    <a:ext uri="{9D8B030D-6E8A-4147-A177-3AD203B41FA5}">
                      <a16:colId xmlns:a16="http://schemas.microsoft.com/office/drawing/2014/main" val="1509530204"/>
                    </a:ext>
                  </a:extLst>
                </a:gridCol>
                <a:gridCol w="493776">
                  <a:extLst>
                    <a:ext uri="{9D8B030D-6E8A-4147-A177-3AD203B41FA5}">
                      <a16:colId xmlns:a16="http://schemas.microsoft.com/office/drawing/2014/main" val="2400335399"/>
                    </a:ext>
                  </a:extLst>
                </a:gridCol>
                <a:gridCol w="493776">
                  <a:extLst>
                    <a:ext uri="{9D8B030D-6E8A-4147-A177-3AD203B41FA5}">
                      <a16:colId xmlns:a16="http://schemas.microsoft.com/office/drawing/2014/main" val="166271761"/>
                    </a:ext>
                  </a:extLst>
                </a:gridCol>
                <a:gridCol w="493776">
                  <a:extLst>
                    <a:ext uri="{9D8B030D-6E8A-4147-A177-3AD203B41FA5}">
                      <a16:colId xmlns:a16="http://schemas.microsoft.com/office/drawing/2014/main" val="3167558466"/>
                    </a:ext>
                  </a:extLst>
                </a:gridCol>
                <a:gridCol w="329184">
                  <a:extLst>
                    <a:ext uri="{9D8B030D-6E8A-4147-A177-3AD203B41FA5}">
                      <a16:colId xmlns:a16="http://schemas.microsoft.com/office/drawing/2014/main" val="18992039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382941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- 2020-12-02 10:00:01</a:t>
                      </a:r>
                      <a:r>
                        <a:rPr kumimoji="0" lang="en-US" sz="1000" b="0" i="0" u="none" strike="noStrike" kern="1200" cap="none" spc="0" normalizeH="0" baseline="0" noProof="0">
                          <a:ln>
                            <a:noFill/>
                          </a:ln>
                          <a:solidFill>
                            <a:prstClr val="black"/>
                          </a:solidFill>
                          <a:effectLst/>
                          <a:uLnTx/>
                          <a:uFillTx/>
                          <a:latin typeface="+mn-lt"/>
                          <a:ea typeface="+mn-ea"/>
                          <a:cs typeface="+mn-cs"/>
                        </a:rPr>
                        <a:t>
 Buttercup dengar ramai yang menggunakan Buttercup untuk dijadikan sapuan roti! 
Beritahu kami cara yang bagaimana adalah yang paling sedap? 
#SeronokDenganButtercup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https://quintly-image-storage.s3.amazonaws.com/9d175cdd28e15bd0c0c48ee24cf94e12/7139f4a58a3c8ef30aca43e5e74fa28e.png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143574898"/>
                  </a:ext>
                </a:extLst>
              </a:tr>
            </a:tbl>
          </a:graphicData>
        </a:graphic>
      </p:graphicFrame>
      <p:sp>
        <p:nvSpPr>
          <p:cNvPr id="4" name="Text Placeholder 3">
            <a:extLst>
              <a:ext uri="{FF2B5EF4-FFF2-40B4-BE49-F238E27FC236}">
                <a16:creationId xmlns:a16="http://schemas.microsoft.com/office/drawing/2014/main" id="{0E631242-AD5E-451B-AC68-35A07F0D292C}"/>
              </a:ext>
            </a:extLst>
          </p:cNvPr>
          <p:cNvSpPr>
            <a:spLocks noGrp="1"/>
          </p:cNvSpPr>
          <p:nvPr>
            <p:ph type="body" sz="quarter" idx="14"/>
          </p:nvPr>
        </p:nvSpPr>
        <p:spPr/>
        <p:txBody>
          <a:bodyPr/>
          <a:lstStyle/>
          <a:p>
            <a:r>
              <a:rPr lang="en-US"/>
              <a:t>11/25/2020 - 12/09/2020</a:t>
            </a:r>
          </a:p>
        </p:txBody>
      </p:sp>
    </p:spTree>
    <p:extLst>
      <p:ext uri="{BB962C8B-B14F-4D97-AF65-F5344CB8AC3E}">
        <p14:creationId xmlns:p14="http://schemas.microsoft.com/office/powerpoint/2010/main" val="13300907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F2F64C-2CEA-4BBD-9C8F-981D4B801FE4}"/>
              </a:ext>
            </a:extLst>
          </p:cNvPr>
          <p:cNvSpPr>
            <a:spLocks noGrp="1"/>
          </p:cNvSpPr>
          <p:nvPr>
            <p:ph type="title"/>
          </p:nvPr>
        </p:nvSpPr>
        <p:spPr/>
        <p:txBody>
          <a:bodyPr/>
          <a:lstStyle/>
          <a:p>
            <a:r>
              <a:rPr lang="en-US"/>
              <a:t>Facebook FB - Own Posts Table w. Custom I-Rate (Insights) | Buttercup Malaysia - 6 of 8</a:t>
            </a:r>
          </a:p>
        </p:txBody>
      </p:sp>
      <p:graphicFrame>
        <p:nvGraphicFramePr>
          <p:cNvPr id="5" name="Table Placeholder 4">
            <a:extLst>
              <a:ext uri="{FF2B5EF4-FFF2-40B4-BE49-F238E27FC236}">
                <a16:creationId xmlns:a16="http://schemas.microsoft.com/office/drawing/2014/main" id="{EE36667D-D6DF-4375-A44D-23B7378575B4}"/>
              </a:ext>
            </a:extLst>
          </p:cNvPr>
          <p:cNvGraphicFramePr>
            <a:graphicFrameLocks noGrp="1"/>
          </p:cNvGraphicFramePr>
          <p:nvPr>
            <p:ph type="tbl" sz="quarter" idx="13"/>
            <p:extLst>
              <p:ext uri="{D42A27DB-BD31-4B8C-83A1-F6EECF244321}">
                <p14:modId xmlns:p14="http://schemas.microsoft.com/office/powerpoint/2010/main" val="37842318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598610099"/>
                    </a:ext>
                  </a:extLst>
                </a:gridCol>
                <a:gridCol w="987552">
                  <a:extLst>
                    <a:ext uri="{9D8B030D-6E8A-4147-A177-3AD203B41FA5}">
                      <a16:colId xmlns:a16="http://schemas.microsoft.com/office/drawing/2014/main" val="4128230108"/>
                    </a:ext>
                  </a:extLst>
                </a:gridCol>
                <a:gridCol w="576072">
                  <a:extLst>
                    <a:ext uri="{9D8B030D-6E8A-4147-A177-3AD203B41FA5}">
                      <a16:colId xmlns:a16="http://schemas.microsoft.com/office/drawing/2014/main" val="2901339016"/>
                    </a:ext>
                  </a:extLst>
                </a:gridCol>
                <a:gridCol w="576072">
                  <a:extLst>
                    <a:ext uri="{9D8B030D-6E8A-4147-A177-3AD203B41FA5}">
                      <a16:colId xmlns:a16="http://schemas.microsoft.com/office/drawing/2014/main" val="3070108119"/>
                    </a:ext>
                  </a:extLst>
                </a:gridCol>
                <a:gridCol w="493776">
                  <a:extLst>
                    <a:ext uri="{9D8B030D-6E8A-4147-A177-3AD203B41FA5}">
                      <a16:colId xmlns:a16="http://schemas.microsoft.com/office/drawing/2014/main" val="2368095782"/>
                    </a:ext>
                  </a:extLst>
                </a:gridCol>
                <a:gridCol w="493776">
                  <a:extLst>
                    <a:ext uri="{9D8B030D-6E8A-4147-A177-3AD203B41FA5}">
                      <a16:colId xmlns:a16="http://schemas.microsoft.com/office/drawing/2014/main" val="3693795410"/>
                    </a:ext>
                  </a:extLst>
                </a:gridCol>
                <a:gridCol w="411480">
                  <a:extLst>
                    <a:ext uri="{9D8B030D-6E8A-4147-A177-3AD203B41FA5}">
                      <a16:colId xmlns:a16="http://schemas.microsoft.com/office/drawing/2014/main" val="1185777821"/>
                    </a:ext>
                  </a:extLst>
                </a:gridCol>
                <a:gridCol w="493776">
                  <a:extLst>
                    <a:ext uri="{9D8B030D-6E8A-4147-A177-3AD203B41FA5}">
                      <a16:colId xmlns:a16="http://schemas.microsoft.com/office/drawing/2014/main" val="1320188164"/>
                    </a:ext>
                  </a:extLst>
                </a:gridCol>
                <a:gridCol w="493776">
                  <a:extLst>
                    <a:ext uri="{9D8B030D-6E8A-4147-A177-3AD203B41FA5}">
                      <a16:colId xmlns:a16="http://schemas.microsoft.com/office/drawing/2014/main" val="4277211093"/>
                    </a:ext>
                  </a:extLst>
                </a:gridCol>
                <a:gridCol w="493776">
                  <a:extLst>
                    <a:ext uri="{9D8B030D-6E8A-4147-A177-3AD203B41FA5}">
                      <a16:colId xmlns:a16="http://schemas.microsoft.com/office/drawing/2014/main" val="1839368140"/>
                    </a:ext>
                  </a:extLst>
                </a:gridCol>
                <a:gridCol w="493776">
                  <a:extLst>
                    <a:ext uri="{9D8B030D-6E8A-4147-A177-3AD203B41FA5}">
                      <a16:colId xmlns:a16="http://schemas.microsoft.com/office/drawing/2014/main" val="2043396589"/>
                    </a:ext>
                  </a:extLst>
                </a:gridCol>
                <a:gridCol w="493776">
                  <a:extLst>
                    <a:ext uri="{9D8B030D-6E8A-4147-A177-3AD203B41FA5}">
                      <a16:colId xmlns:a16="http://schemas.microsoft.com/office/drawing/2014/main" val="1065211614"/>
                    </a:ext>
                  </a:extLst>
                </a:gridCol>
                <a:gridCol w="329184">
                  <a:extLst>
                    <a:ext uri="{9D8B030D-6E8A-4147-A177-3AD203B41FA5}">
                      <a16:colId xmlns:a16="http://schemas.microsoft.com/office/drawing/2014/main" val="7048812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537378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- 2020-11-30 10:00:01</a:t>
                      </a:r>
                      <a:r>
                        <a:rPr kumimoji="0" lang="en-US" sz="1000" b="0" i="0" u="none" strike="noStrike" kern="1200" cap="none" spc="0" normalizeH="0" baseline="0" noProof="0">
                          <a:ln>
                            <a:noFill/>
                          </a:ln>
                          <a:solidFill>
                            <a:prstClr val="black"/>
                          </a:solidFill>
                          <a:effectLst/>
                          <a:uLnTx/>
                          <a:uFillTx/>
                          <a:latin typeface="+mn-lt"/>
                          <a:ea typeface="+mn-ea"/>
                          <a:cs typeface="+mn-cs"/>
                        </a:rPr>
                        <a:t>
 Hari ini Buttercup akan kongsikan pencuci mulut yang menarik iaitu Korean bungeoppang! Mesti ramai yang tertanya-tanya bungeoppang itu apa kan? Bungeoppang ialah sejenis pastri berbentuk ikan. Dengan resipi ini, anda kini boleh membuatnya di rumah. Sangat mudah! 
#ResipiButtercup #SedapDenganButtercup
Buttercup Bungeoppang
Bahan-bahan: 
1 sudu besar Buttercup, dicairkan 
1 cawan tepung 
2 sudu kecil serbuk penaik 
¼ sudu kecil garam 
175ml susu cair atau air 
3 sudu besar gula kastor
1 biji telur
Loyang berbentuk ikan 
1 tin pes kacang merah (untuk isi pastri ikan)
Arahan: 
1. Satukan Buttercup, tepung, serbuk penaik, garam, susu cair, gula kastor dan telur dalam satu mangkuk. Gaul sehingga sebati. 
2. Panaskan loyang berbentuk ikan di atas dapur masak dengan api sederhana. Sapukan Buttercup di atasnya agar mudah untuk dikeluarkan nanti. 
3. Tuangkan adunan tadi ke dalam loyang, tetapi hanya tuang dalam 50%, kemudian, tambahkan pes kacang merah barulah tambahkan lagi adunan sehingga penuh loyang ikan tersebut.  
4. Tutup loyang ikan sepenuhnya dengan rapat dan terbalikkan dengan cepat. 
5. Masak kedua-dua belah loyang sehingga pastri ikan bertukar menjadi warna keemasan, dalam masa lebih kurang 2 minit setiap sisi. 
6. Setelah masak, keluarkan pastri ikan dan sejukkan. Siap untuk dihidang!
Nikmatinya bersama orang tersayang, pasti lebih sedap! 
Sumber: https://mykoreankitchen.com/bungeoppang/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https://quintly-image-storage.s3.amazonaws.com/9d175cdd28e15bd0c0c48ee24cf94e12/20a485faa7626eaebd91168fc7fca4f1.png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527373115"/>
                  </a:ext>
                </a:extLst>
              </a:tr>
            </a:tbl>
          </a:graphicData>
        </a:graphic>
      </p:graphicFrame>
      <p:sp>
        <p:nvSpPr>
          <p:cNvPr id="4" name="Text Placeholder 3">
            <a:extLst>
              <a:ext uri="{FF2B5EF4-FFF2-40B4-BE49-F238E27FC236}">
                <a16:creationId xmlns:a16="http://schemas.microsoft.com/office/drawing/2014/main" id="{222D8F4B-D692-4789-ACDB-948EEA31CABA}"/>
              </a:ext>
            </a:extLst>
          </p:cNvPr>
          <p:cNvSpPr>
            <a:spLocks noGrp="1"/>
          </p:cNvSpPr>
          <p:nvPr>
            <p:ph type="body" sz="quarter" idx="14"/>
          </p:nvPr>
        </p:nvSpPr>
        <p:spPr/>
        <p:txBody>
          <a:bodyPr/>
          <a:lstStyle/>
          <a:p>
            <a:r>
              <a:rPr lang="en-US"/>
              <a:t>11/25/2020 - 12/09/2020</a:t>
            </a:r>
          </a:p>
        </p:txBody>
      </p:sp>
    </p:spTree>
    <p:extLst>
      <p:ext uri="{BB962C8B-B14F-4D97-AF65-F5344CB8AC3E}">
        <p14:creationId xmlns:p14="http://schemas.microsoft.com/office/powerpoint/2010/main" val="14091931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BCB256-3AD5-45F5-AC1F-752559C87112}"/>
              </a:ext>
            </a:extLst>
          </p:cNvPr>
          <p:cNvSpPr>
            <a:spLocks noGrp="1"/>
          </p:cNvSpPr>
          <p:nvPr>
            <p:ph type="title"/>
          </p:nvPr>
        </p:nvSpPr>
        <p:spPr/>
        <p:txBody>
          <a:bodyPr/>
          <a:lstStyle/>
          <a:p>
            <a:r>
              <a:rPr lang="en-US"/>
              <a:t>Facebook FB - Own Posts Table w. Custom I-Rate (Insights) | Buttercup Malaysia - 7 of 8</a:t>
            </a:r>
          </a:p>
        </p:txBody>
      </p:sp>
      <p:graphicFrame>
        <p:nvGraphicFramePr>
          <p:cNvPr id="5" name="Table Placeholder 4">
            <a:extLst>
              <a:ext uri="{FF2B5EF4-FFF2-40B4-BE49-F238E27FC236}">
                <a16:creationId xmlns:a16="http://schemas.microsoft.com/office/drawing/2014/main" id="{872C462C-D28D-43F9-A954-B311B4C27458}"/>
              </a:ext>
            </a:extLst>
          </p:cNvPr>
          <p:cNvGraphicFramePr>
            <a:graphicFrameLocks noGrp="1"/>
          </p:cNvGraphicFramePr>
          <p:nvPr>
            <p:ph type="tbl" sz="quarter" idx="13"/>
            <p:extLst>
              <p:ext uri="{D42A27DB-BD31-4B8C-83A1-F6EECF244321}">
                <p14:modId xmlns:p14="http://schemas.microsoft.com/office/powerpoint/2010/main" val="39258734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990182820"/>
                    </a:ext>
                  </a:extLst>
                </a:gridCol>
                <a:gridCol w="987552">
                  <a:extLst>
                    <a:ext uri="{9D8B030D-6E8A-4147-A177-3AD203B41FA5}">
                      <a16:colId xmlns:a16="http://schemas.microsoft.com/office/drawing/2014/main" val="677881305"/>
                    </a:ext>
                  </a:extLst>
                </a:gridCol>
                <a:gridCol w="576072">
                  <a:extLst>
                    <a:ext uri="{9D8B030D-6E8A-4147-A177-3AD203B41FA5}">
                      <a16:colId xmlns:a16="http://schemas.microsoft.com/office/drawing/2014/main" val="2883376163"/>
                    </a:ext>
                  </a:extLst>
                </a:gridCol>
                <a:gridCol w="576072">
                  <a:extLst>
                    <a:ext uri="{9D8B030D-6E8A-4147-A177-3AD203B41FA5}">
                      <a16:colId xmlns:a16="http://schemas.microsoft.com/office/drawing/2014/main" val="3524912133"/>
                    </a:ext>
                  </a:extLst>
                </a:gridCol>
                <a:gridCol w="493776">
                  <a:extLst>
                    <a:ext uri="{9D8B030D-6E8A-4147-A177-3AD203B41FA5}">
                      <a16:colId xmlns:a16="http://schemas.microsoft.com/office/drawing/2014/main" val="2631092858"/>
                    </a:ext>
                  </a:extLst>
                </a:gridCol>
                <a:gridCol w="493776">
                  <a:extLst>
                    <a:ext uri="{9D8B030D-6E8A-4147-A177-3AD203B41FA5}">
                      <a16:colId xmlns:a16="http://schemas.microsoft.com/office/drawing/2014/main" val="3023149988"/>
                    </a:ext>
                  </a:extLst>
                </a:gridCol>
                <a:gridCol w="411480">
                  <a:extLst>
                    <a:ext uri="{9D8B030D-6E8A-4147-A177-3AD203B41FA5}">
                      <a16:colId xmlns:a16="http://schemas.microsoft.com/office/drawing/2014/main" val="2671347427"/>
                    </a:ext>
                  </a:extLst>
                </a:gridCol>
                <a:gridCol w="493776">
                  <a:extLst>
                    <a:ext uri="{9D8B030D-6E8A-4147-A177-3AD203B41FA5}">
                      <a16:colId xmlns:a16="http://schemas.microsoft.com/office/drawing/2014/main" val="3742425527"/>
                    </a:ext>
                  </a:extLst>
                </a:gridCol>
                <a:gridCol w="493776">
                  <a:extLst>
                    <a:ext uri="{9D8B030D-6E8A-4147-A177-3AD203B41FA5}">
                      <a16:colId xmlns:a16="http://schemas.microsoft.com/office/drawing/2014/main" val="648054283"/>
                    </a:ext>
                  </a:extLst>
                </a:gridCol>
                <a:gridCol w="493776">
                  <a:extLst>
                    <a:ext uri="{9D8B030D-6E8A-4147-A177-3AD203B41FA5}">
                      <a16:colId xmlns:a16="http://schemas.microsoft.com/office/drawing/2014/main" val="3213996842"/>
                    </a:ext>
                  </a:extLst>
                </a:gridCol>
                <a:gridCol w="493776">
                  <a:extLst>
                    <a:ext uri="{9D8B030D-6E8A-4147-A177-3AD203B41FA5}">
                      <a16:colId xmlns:a16="http://schemas.microsoft.com/office/drawing/2014/main" val="436442651"/>
                    </a:ext>
                  </a:extLst>
                </a:gridCol>
                <a:gridCol w="493776">
                  <a:extLst>
                    <a:ext uri="{9D8B030D-6E8A-4147-A177-3AD203B41FA5}">
                      <a16:colId xmlns:a16="http://schemas.microsoft.com/office/drawing/2014/main" val="3125587891"/>
                    </a:ext>
                  </a:extLst>
                </a:gridCol>
                <a:gridCol w="329184">
                  <a:extLst>
                    <a:ext uri="{9D8B030D-6E8A-4147-A177-3AD203B41FA5}">
                      <a16:colId xmlns:a16="http://schemas.microsoft.com/office/drawing/2014/main" val="2034059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166349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- 2020-11-28 13:00:01</a:t>
                      </a:r>
                      <a:r>
                        <a:rPr kumimoji="0" lang="en-US" sz="1000" b="0" i="0" u="none" strike="noStrike" kern="1200" cap="none" spc="0" normalizeH="0" baseline="0" noProof="0">
                          <a:ln>
                            <a:noFill/>
                          </a:ln>
                          <a:solidFill>
                            <a:prstClr val="black"/>
                          </a:solidFill>
                          <a:effectLst/>
                          <a:uLnTx/>
                          <a:uFillTx/>
                          <a:latin typeface="+mn-lt"/>
                          <a:ea typeface="+mn-ea"/>
                          <a:cs typeface="+mn-cs"/>
                        </a:rPr>
                        <a:t>
 Eratkan hubungan kekeluargaan dengan Buttercup! 
LIKE dan SHARE resipi-resipi terkini daripada Buttercup agar kesedapan dan kebahagiaan ini dapat dikongsikan bersama!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https://quintly-image-storage.s3.amazonaws.com/9d175cdd28e15bd0c0c48ee24cf94e12/51a761b5a3c1335940fb4fe722c859db.jpg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909819449"/>
                  </a:ext>
                </a:extLst>
              </a:tr>
            </a:tbl>
          </a:graphicData>
        </a:graphic>
      </p:graphicFrame>
      <p:sp>
        <p:nvSpPr>
          <p:cNvPr id="4" name="Text Placeholder 3">
            <a:extLst>
              <a:ext uri="{FF2B5EF4-FFF2-40B4-BE49-F238E27FC236}">
                <a16:creationId xmlns:a16="http://schemas.microsoft.com/office/drawing/2014/main" id="{C4FF58FF-5167-49CC-9528-A4280D967026}"/>
              </a:ext>
            </a:extLst>
          </p:cNvPr>
          <p:cNvSpPr>
            <a:spLocks noGrp="1"/>
          </p:cNvSpPr>
          <p:nvPr>
            <p:ph type="body" sz="quarter" idx="14"/>
          </p:nvPr>
        </p:nvSpPr>
        <p:spPr/>
        <p:txBody>
          <a:bodyPr/>
          <a:lstStyle/>
          <a:p>
            <a:r>
              <a:rPr lang="en-US"/>
              <a:t>11/25/2020 - 12/09/2020</a:t>
            </a:r>
          </a:p>
        </p:txBody>
      </p:sp>
    </p:spTree>
    <p:extLst>
      <p:ext uri="{BB962C8B-B14F-4D97-AF65-F5344CB8AC3E}">
        <p14:creationId xmlns:p14="http://schemas.microsoft.com/office/powerpoint/2010/main" val="35805506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F9EFE9-6371-413A-8712-F7D474078828}"/>
              </a:ext>
            </a:extLst>
          </p:cNvPr>
          <p:cNvSpPr>
            <a:spLocks noGrp="1"/>
          </p:cNvSpPr>
          <p:nvPr>
            <p:ph type="title"/>
          </p:nvPr>
        </p:nvSpPr>
        <p:spPr/>
        <p:txBody>
          <a:bodyPr/>
          <a:lstStyle/>
          <a:p>
            <a:r>
              <a:rPr lang="en-US"/>
              <a:t>Facebook FB - Own Posts Table w. Custom I-Rate (Insights) | Buttercup Malaysia - 8 of 8</a:t>
            </a:r>
          </a:p>
        </p:txBody>
      </p:sp>
      <p:graphicFrame>
        <p:nvGraphicFramePr>
          <p:cNvPr id="5" name="Table Placeholder 4">
            <a:extLst>
              <a:ext uri="{FF2B5EF4-FFF2-40B4-BE49-F238E27FC236}">
                <a16:creationId xmlns:a16="http://schemas.microsoft.com/office/drawing/2014/main" id="{7008CA29-D6E2-4F5D-B2E4-D8D6CA19B39F}"/>
              </a:ext>
            </a:extLst>
          </p:cNvPr>
          <p:cNvGraphicFramePr>
            <a:graphicFrameLocks noGrp="1"/>
          </p:cNvGraphicFramePr>
          <p:nvPr>
            <p:ph type="tbl" sz="quarter" idx="13"/>
            <p:extLst>
              <p:ext uri="{D42A27DB-BD31-4B8C-83A1-F6EECF244321}">
                <p14:modId xmlns:p14="http://schemas.microsoft.com/office/powerpoint/2010/main" val="4954518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6851458"/>
                    </a:ext>
                  </a:extLst>
                </a:gridCol>
                <a:gridCol w="987552">
                  <a:extLst>
                    <a:ext uri="{9D8B030D-6E8A-4147-A177-3AD203B41FA5}">
                      <a16:colId xmlns:a16="http://schemas.microsoft.com/office/drawing/2014/main" val="2501545263"/>
                    </a:ext>
                  </a:extLst>
                </a:gridCol>
                <a:gridCol w="576072">
                  <a:extLst>
                    <a:ext uri="{9D8B030D-6E8A-4147-A177-3AD203B41FA5}">
                      <a16:colId xmlns:a16="http://schemas.microsoft.com/office/drawing/2014/main" val="1074578102"/>
                    </a:ext>
                  </a:extLst>
                </a:gridCol>
                <a:gridCol w="576072">
                  <a:extLst>
                    <a:ext uri="{9D8B030D-6E8A-4147-A177-3AD203B41FA5}">
                      <a16:colId xmlns:a16="http://schemas.microsoft.com/office/drawing/2014/main" val="4135147463"/>
                    </a:ext>
                  </a:extLst>
                </a:gridCol>
                <a:gridCol w="493776">
                  <a:extLst>
                    <a:ext uri="{9D8B030D-6E8A-4147-A177-3AD203B41FA5}">
                      <a16:colId xmlns:a16="http://schemas.microsoft.com/office/drawing/2014/main" val="3561508505"/>
                    </a:ext>
                  </a:extLst>
                </a:gridCol>
                <a:gridCol w="493776">
                  <a:extLst>
                    <a:ext uri="{9D8B030D-6E8A-4147-A177-3AD203B41FA5}">
                      <a16:colId xmlns:a16="http://schemas.microsoft.com/office/drawing/2014/main" val="4117887424"/>
                    </a:ext>
                  </a:extLst>
                </a:gridCol>
                <a:gridCol w="411480">
                  <a:extLst>
                    <a:ext uri="{9D8B030D-6E8A-4147-A177-3AD203B41FA5}">
                      <a16:colId xmlns:a16="http://schemas.microsoft.com/office/drawing/2014/main" val="1743029332"/>
                    </a:ext>
                  </a:extLst>
                </a:gridCol>
                <a:gridCol w="493776">
                  <a:extLst>
                    <a:ext uri="{9D8B030D-6E8A-4147-A177-3AD203B41FA5}">
                      <a16:colId xmlns:a16="http://schemas.microsoft.com/office/drawing/2014/main" val="4293557779"/>
                    </a:ext>
                  </a:extLst>
                </a:gridCol>
                <a:gridCol w="493776">
                  <a:extLst>
                    <a:ext uri="{9D8B030D-6E8A-4147-A177-3AD203B41FA5}">
                      <a16:colId xmlns:a16="http://schemas.microsoft.com/office/drawing/2014/main" val="3673222419"/>
                    </a:ext>
                  </a:extLst>
                </a:gridCol>
                <a:gridCol w="493776">
                  <a:extLst>
                    <a:ext uri="{9D8B030D-6E8A-4147-A177-3AD203B41FA5}">
                      <a16:colId xmlns:a16="http://schemas.microsoft.com/office/drawing/2014/main" val="1417333332"/>
                    </a:ext>
                  </a:extLst>
                </a:gridCol>
                <a:gridCol w="493776">
                  <a:extLst>
                    <a:ext uri="{9D8B030D-6E8A-4147-A177-3AD203B41FA5}">
                      <a16:colId xmlns:a16="http://schemas.microsoft.com/office/drawing/2014/main" val="3964933272"/>
                    </a:ext>
                  </a:extLst>
                </a:gridCol>
                <a:gridCol w="493776">
                  <a:extLst>
                    <a:ext uri="{9D8B030D-6E8A-4147-A177-3AD203B41FA5}">
                      <a16:colId xmlns:a16="http://schemas.microsoft.com/office/drawing/2014/main" val="6437468"/>
                    </a:ext>
                  </a:extLst>
                </a:gridCol>
                <a:gridCol w="329184">
                  <a:extLst>
                    <a:ext uri="{9D8B030D-6E8A-4147-A177-3AD203B41FA5}">
                      <a16:colId xmlns:a16="http://schemas.microsoft.com/office/drawing/2014/main" val="30481942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739624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- 2020-11-27 21:00:01</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Tahniah kepada semua pemenang #RiaDenganButtercup
Mei Mei Ong
Cempaka Putih
Nur Shaliza Jaman
Kepada pemenang, sila hantarkan mesej Facebook kepada admin berserta maklumat di bawah sebelum 30 November 2020 untuk menebus hadiah anda.
Maklumat pemenang:
● Nama penuh
● 8 digit pertama nombor kad pengenalan
● Alamat rumah
● Alamat emel
● Nombor telefon
Bagi yang terlepas, jangan risau, tunggu peraduan yang akan datang 😉
#ButtercupMY #Peraduan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https://quintly-image-storage.s3.amazonaws.com/9d175cdd28e15bd0c0c48ee24cf94e12/5600d59d3c73eda13c3d42d892281a65.png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153439"/>
                  </a:ext>
                </a:extLst>
              </a:tr>
            </a:tbl>
          </a:graphicData>
        </a:graphic>
      </p:graphicFrame>
      <p:sp>
        <p:nvSpPr>
          <p:cNvPr id="4" name="Text Placeholder 3">
            <a:extLst>
              <a:ext uri="{FF2B5EF4-FFF2-40B4-BE49-F238E27FC236}">
                <a16:creationId xmlns:a16="http://schemas.microsoft.com/office/drawing/2014/main" id="{C39CF51D-00D5-4194-B7E8-2929F088E7C4}"/>
              </a:ext>
            </a:extLst>
          </p:cNvPr>
          <p:cNvSpPr>
            <a:spLocks noGrp="1"/>
          </p:cNvSpPr>
          <p:nvPr>
            <p:ph type="body" sz="quarter" idx="14"/>
          </p:nvPr>
        </p:nvSpPr>
        <p:spPr/>
        <p:txBody>
          <a:bodyPr/>
          <a:lstStyle/>
          <a:p>
            <a:r>
              <a:rPr lang="en-US"/>
              <a:t>11/25/2020 - 12/09/2020</a:t>
            </a:r>
          </a:p>
        </p:txBody>
      </p:sp>
    </p:spTree>
    <p:extLst>
      <p:ext uri="{BB962C8B-B14F-4D97-AF65-F5344CB8AC3E}">
        <p14:creationId xmlns:p14="http://schemas.microsoft.com/office/powerpoint/2010/main" val="379563888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570</Words>
  <Application>Microsoft Office PowerPoint</Application>
  <PresentationFormat>On-screen Show (4:3)</PresentationFormat>
  <Paragraphs>211</Paragraphs>
  <Slides>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quintly_template</vt:lpstr>
      <vt:lpstr>Facebook FB - Own Posts Table w. Custom I-Rate (Insights) | Buttercup Malaysia - 1 of 8</vt:lpstr>
      <vt:lpstr>Facebook FB - Own Posts Table w. Custom I-Rate (Insights) | Buttercup Malaysia - 2 of 8</vt:lpstr>
      <vt:lpstr>Facebook FB - Own Posts Table w. Custom I-Rate (Insights) | Buttercup Malaysia - 3 of 8</vt:lpstr>
      <vt:lpstr>Facebook FB - Own Posts Table w. Custom I-Rate (Insights) | Buttercup Malaysia - 4 of 8</vt:lpstr>
      <vt:lpstr>Facebook FB - Own Posts Table w. Custom I-Rate (Insights) | Buttercup Malaysia - 5 of 8</vt:lpstr>
      <vt:lpstr>Facebook FB - Own Posts Table w. Custom I-Rate (Insights) | Buttercup Malaysia - 6 of 8</vt:lpstr>
      <vt:lpstr>Facebook FB - Own Posts Table w. Custom I-Rate (Insights) | Buttercup Malaysia - 7 of 8</vt:lpstr>
      <vt:lpstr>Facebook FB - Own Posts Table w. Custom I-Rate (Insights) | Buttercup Malaysia - 8 of 8</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FB - Own Posts Table w. Custom I-Rate (Insights) | Buttercup Malaysia - 1 of 8</dc:title>
  <dc:creator>Frederik Peiniger</dc:creator>
  <cp:lastModifiedBy>Frederik Peiniger</cp:lastModifiedBy>
  <cp:revision>1</cp:revision>
  <dcterms:created xsi:type="dcterms:W3CDTF">2021-08-04T08:17:24Z</dcterms:created>
  <dcterms:modified xsi:type="dcterms:W3CDTF">2021-08-04T08:18:02Z</dcterms:modified>
</cp:coreProperties>
</file>