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6" r:id="rId59"/>
    <p:sldId id="317" r:id="rId60"/>
    <p:sldId id="318" r:id="rId61"/>
    <p:sldId id="319" r:id="rId62"/>
    <p:sldId id="320" r:id="rId63"/>
    <p:sldId id="321" r:id="rId64"/>
    <p:sldId id="322" r:id="rId65"/>
    <p:sldId id="323" r:id="rId66"/>
    <p:sldId id="324" r:id="rId67"/>
    <p:sldId id="325" r:id="rId68"/>
    <p:sldId id="326" r:id="rId69"/>
    <p:sldId id="328" r:id="rId70"/>
    <p:sldId id="329" r:id="rId71"/>
    <p:sldId id="330" r:id="rId72"/>
    <p:sldId id="331" r:id="rId73"/>
    <p:sldId id="332" r:id="rId74"/>
  </p:sldIdLst>
  <p:sldSz cx="9144000" cy="6858000" type="screen4x3"/>
  <p:notesSz cx="6858000" cy="9144000"/>
  <p:embeddedFontLst>
    <p:embeddedFont>
      <p:font typeface="Calibri" panose="020F0502020204030204" pitchFamily="34" charset="0"/>
      <p:regular r:id="rId75"/>
      <p:bold r:id="rId76"/>
      <p:italic r:id="rId77"/>
      <p:boldItalic r:id="rId7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font" Target="fonts/font2.fntdata"/><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font" Target="fonts/font4.fntdata"/><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font" Target="fonts/font3.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3.xml"/><Relationship Id="rId1" Type="http://schemas.microsoft.com/office/2011/relationships/chartStyle" Target="style2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30746</c:v>
                </c:pt>
                <c:pt idx="1">
                  <c:v>30746</c:v>
                </c:pt>
                <c:pt idx="2">
                  <c:v>30745</c:v>
                </c:pt>
                <c:pt idx="3">
                  <c:v>30746</c:v>
                </c:pt>
                <c:pt idx="4">
                  <c:v>30745</c:v>
                </c:pt>
                <c:pt idx="5">
                  <c:v>30746</c:v>
                </c:pt>
                <c:pt idx="6">
                  <c:v>30744</c:v>
                </c:pt>
                <c:pt idx="7">
                  <c:v>30746</c:v>
                </c:pt>
                <c:pt idx="8">
                  <c:v>30744</c:v>
                </c:pt>
                <c:pt idx="9">
                  <c:v>30746</c:v>
                </c:pt>
                <c:pt idx="10">
                  <c:v>30749</c:v>
                </c:pt>
                <c:pt idx="11">
                  <c:v>30749</c:v>
                </c:pt>
                <c:pt idx="12">
                  <c:v>30750</c:v>
                </c:pt>
                <c:pt idx="13">
                  <c:v>30746</c:v>
                </c:pt>
                <c:pt idx="14">
                  <c:v>30743</c:v>
                </c:pt>
                <c:pt idx="15">
                  <c:v>30744</c:v>
                </c:pt>
                <c:pt idx="16">
                  <c:v>30743</c:v>
                </c:pt>
                <c:pt idx="17">
                  <c:v>30743</c:v>
                </c:pt>
                <c:pt idx="18">
                  <c:v>30742</c:v>
                </c:pt>
                <c:pt idx="19">
                  <c:v>30745</c:v>
                </c:pt>
                <c:pt idx="20">
                  <c:v>30744</c:v>
                </c:pt>
                <c:pt idx="21">
                  <c:v>30747</c:v>
                </c:pt>
                <c:pt idx="22">
                  <c:v>30744</c:v>
                </c:pt>
                <c:pt idx="23">
                  <c:v>30744</c:v>
                </c:pt>
                <c:pt idx="24">
                  <c:v>30743</c:v>
                </c:pt>
                <c:pt idx="25">
                  <c:v>30744</c:v>
                </c:pt>
                <c:pt idx="26">
                  <c:v>30745</c:v>
                </c:pt>
                <c:pt idx="27">
                  <c:v>30747</c:v>
                </c:pt>
                <c:pt idx="28">
                  <c:v>30750</c:v>
                </c:pt>
                <c:pt idx="29">
                  <c:v>30755</c:v>
                </c:pt>
                <c:pt idx="30">
                  <c:v>30756</c:v>
                </c:pt>
              </c:numCache>
            </c:numRef>
          </c:val>
          <c:smooth val="0"/>
          <c:extLst>
            <c:ext xmlns:c16="http://schemas.microsoft.com/office/drawing/2014/chart" uri="{C3380CC4-5D6E-409C-BE32-E72D297353CC}">
              <c16:uniqueId val="{00000000-6F1D-420B-AF60-AB92EE3A99B5}"/>
            </c:ext>
          </c:extLst>
        </c:ser>
        <c:dLbls>
          <c:showLegendKey val="0"/>
          <c:showVal val="0"/>
          <c:showCatName val="0"/>
          <c:showSerName val="0"/>
          <c:showPercent val="0"/>
          <c:showBubbleSize val="0"/>
        </c:dLbls>
        <c:smooth val="0"/>
        <c:axId val="360936984"/>
        <c:axId val="360938952"/>
      </c:lineChart>
      <c:dateAx>
        <c:axId val="360936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38952"/>
        <c:crosses val="autoZero"/>
        <c:auto val="1"/>
        <c:lblOffset val="100"/>
        <c:baseTimeUnit val="days"/>
      </c:dateAx>
      <c:valAx>
        <c:axId val="360938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93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-9.7564148427591105E-3</c:v>
                </c:pt>
                <c:pt idx="1">
                  <c:v>0</c:v>
                </c:pt>
                <c:pt idx="2">
                  <c:v>-3.2524556039810102E-3</c:v>
                </c:pt>
                <c:pt idx="3">
                  <c:v>3.2525613920962801E-3</c:v>
                </c:pt>
                <c:pt idx="4">
                  <c:v>-3.2524556039810102E-3</c:v>
                </c:pt>
                <c:pt idx="5">
                  <c:v>3.2525613920962801E-3</c:v>
                </c:pt>
                <c:pt idx="6">
                  <c:v>-6.50491120796201E-3</c:v>
                </c:pt>
                <c:pt idx="7">
                  <c:v>6.5053343741868297E-3</c:v>
                </c:pt>
                <c:pt idx="8">
                  <c:v>-6.50491120796201E-3</c:v>
                </c:pt>
                <c:pt idx="9">
                  <c:v>6.5053343741868297E-3</c:v>
                </c:pt>
                <c:pt idx="10">
                  <c:v>9.7573668119430197E-3</c:v>
                </c:pt>
                <c:pt idx="11">
                  <c:v>0</c:v>
                </c:pt>
                <c:pt idx="12">
                  <c:v>3.2521382809197002E-3</c:v>
                </c:pt>
                <c:pt idx="13">
                  <c:v>-1.3008130081300801E-2</c:v>
                </c:pt>
                <c:pt idx="14">
                  <c:v>-9.7573668119430197E-3</c:v>
                </c:pt>
                <c:pt idx="15">
                  <c:v>3.2527729889731002E-3</c:v>
                </c:pt>
                <c:pt idx="16">
                  <c:v>-3.2526671870934201E-3</c:v>
                </c:pt>
                <c:pt idx="17">
                  <c:v>0</c:v>
                </c:pt>
                <c:pt idx="18">
                  <c:v>-3.2527729889731002E-3</c:v>
                </c:pt>
                <c:pt idx="19">
                  <c:v>9.7586363932079898E-3</c:v>
                </c:pt>
                <c:pt idx="20">
                  <c:v>-3.2525613920962801E-3</c:v>
                </c:pt>
                <c:pt idx="21">
                  <c:v>9.7580015612802502E-3</c:v>
                </c:pt>
                <c:pt idx="22">
                  <c:v>-9.7570494682408006E-3</c:v>
                </c:pt>
                <c:pt idx="23">
                  <c:v>0</c:v>
                </c:pt>
                <c:pt idx="24">
                  <c:v>-3.2526671870934201E-3</c:v>
                </c:pt>
                <c:pt idx="25">
                  <c:v>3.2527729889731002E-3</c:v>
                </c:pt>
                <c:pt idx="26">
                  <c:v>3.2526671870934201E-3</c:v>
                </c:pt>
                <c:pt idx="27">
                  <c:v>6.5051227841925498E-3</c:v>
                </c:pt>
                <c:pt idx="28">
                  <c:v>9.7570494682408006E-3</c:v>
                </c:pt>
                <c:pt idx="29">
                  <c:v>1.6260162601626001E-2</c:v>
                </c:pt>
                <c:pt idx="30">
                  <c:v>3.2515038205169901E-3</c:v>
                </c:pt>
              </c:numCache>
            </c:numRef>
          </c:val>
          <c:extLst>
            <c:ext xmlns:c16="http://schemas.microsoft.com/office/drawing/2014/chart" uri="{C3380CC4-5D6E-409C-BE32-E72D297353CC}">
              <c16:uniqueId val="{00000000-FF53-4157-A047-BFED6597219F}"/>
            </c:ext>
          </c:extLst>
        </c:ser>
        <c:dLbls>
          <c:showLegendKey val="0"/>
          <c:showVal val="0"/>
          <c:showCatName val="0"/>
          <c:showSerName val="0"/>
          <c:showPercent val="0"/>
          <c:showBubbleSize val="0"/>
        </c:dLbls>
        <c:gapWidth val="219"/>
        <c:overlap val="-27"/>
        <c:axId val="359173544"/>
        <c:axId val="359169608"/>
      </c:barChart>
      <c:dateAx>
        <c:axId val="359173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69608"/>
        <c:crosses val="autoZero"/>
        <c:auto val="1"/>
        <c:lblOffset val="100"/>
        <c:baseTimeUnit val="days"/>
      </c:dateAx>
      <c:valAx>
        <c:axId val="35916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7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3.2524556039810103E-2</c:v>
                </c:pt>
                <c:pt idx="2">
                  <c:v>0</c:v>
                </c:pt>
                <c:pt idx="3">
                  <c:v>0</c:v>
                </c:pt>
                <c:pt idx="4">
                  <c:v>3.5778175313058998E-2</c:v>
                </c:pt>
                <c:pt idx="5">
                  <c:v>0</c:v>
                </c:pt>
                <c:pt idx="6">
                  <c:v>4.22832980972516E-2</c:v>
                </c:pt>
                <c:pt idx="7">
                  <c:v>0</c:v>
                </c:pt>
                <c:pt idx="8">
                  <c:v>2.6020491136770199E-2</c:v>
                </c:pt>
                <c:pt idx="9">
                  <c:v>0</c:v>
                </c:pt>
                <c:pt idx="10">
                  <c:v>8.4561095391420302E-2</c:v>
                </c:pt>
                <c:pt idx="11">
                  <c:v>2.6017106247357601E-2</c:v>
                </c:pt>
                <c:pt idx="12">
                  <c:v>0.68945331555497702</c:v>
                </c:pt>
                <c:pt idx="13">
                  <c:v>0</c:v>
                </c:pt>
                <c:pt idx="14">
                  <c:v>4.8790007806401199E-2</c:v>
                </c:pt>
                <c:pt idx="15">
                  <c:v>3.2527729889731002E-2</c:v>
                </c:pt>
                <c:pt idx="16">
                  <c:v>0.41635494258855699</c:v>
                </c:pt>
                <c:pt idx="17">
                  <c:v>0</c:v>
                </c:pt>
                <c:pt idx="18">
                  <c:v>0.152885303493592</c:v>
                </c:pt>
                <c:pt idx="19">
                  <c:v>5.2044367823569603E-2</c:v>
                </c:pt>
                <c:pt idx="20">
                  <c:v>2.6021337496747302E-2</c:v>
                </c:pt>
                <c:pt idx="21">
                  <c:v>0</c:v>
                </c:pt>
                <c:pt idx="22">
                  <c:v>0.15287038542852499</c:v>
                </c:pt>
                <c:pt idx="23">
                  <c:v>0</c:v>
                </c:pt>
                <c:pt idx="24">
                  <c:v>1.3011091955892401E-2</c:v>
                </c:pt>
                <c:pt idx="25">
                  <c:v>3.5780502878704101E-2</c:v>
                </c:pt>
                <c:pt idx="26">
                  <c:v>0</c:v>
                </c:pt>
                <c:pt idx="27">
                  <c:v>3.2524556039810103E-2</c:v>
                </c:pt>
                <c:pt idx="28">
                  <c:v>0</c:v>
                </c:pt>
                <c:pt idx="29">
                  <c:v>3.2518210197710701E-2</c:v>
                </c:pt>
                <c:pt idx="30">
                  <c:v>0</c:v>
                </c:pt>
              </c:numCache>
            </c:numRef>
          </c:val>
          <c:smooth val="0"/>
          <c:extLst>
            <c:ext xmlns:c16="http://schemas.microsoft.com/office/drawing/2014/chart" uri="{C3380CC4-5D6E-409C-BE32-E72D297353CC}">
              <c16:uniqueId val="{00000000-0932-42D1-874F-520E3AA7788E}"/>
            </c:ext>
          </c:extLst>
        </c:ser>
        <c:dLbls>
          <c:showLegendKey val="0"/>
          <c:showVal val="0"/>
          <c:showCatName val="0"/>
          <c:showSerName val="0"/>
          <c:showPercent val="0"/>
          <c:showBubbleSize val="0"/>
        </c:dLbls>
        <c:smooth val="0"/>
        <c:axId val="351894728"/>
        <c:axId val="351893744"/>
      </c:lineChart>
      <c:dateAx>
        <c:axId val="3518947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93744"/>
        <c:crosses val="autoZero"/>
        <c:auto val="1"/>
        <c:lblOffset val="100"/>
        <c:baseTimeUnit val="days"/>
      </c:dateAx>
      <c:valAx>
        <c:axId val="351893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9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Interactions</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609</c:v>
                </c:pt>
              </c:numCache>
            </c:numRef>
          </c:val>
          <c:extLst>
            <c:ext xmlns:c16="http://schemas.microsoft.com/office/drawing/2014/chart" uri="{C3380CC4-5D6E-409C-BE32-E72D297353CC}">
              <c16:uniqueId val="{00000000-B397-4656-AF41-E5D9892743CF}"/>
            </c:ext>
          </c:extLst>
        </c:ser>
        <c:dLbls>
          <c:showLegendKey val="0"/>
          <c:showVal val="0"/>
          <c:showCatName val="0"/>
          <c:showSerName val="0"/>
          <c:showPercent val="0"/>
          <c:showBubbleSize val="0"/>
        </c:dLbls>
        <c:gapWidth val="219"/>
        <c:overlap val="-27"/>
        <c:axId val="359167968"/>
        <c:axId val="359171576"/>
      </c:barChart>
      <c:catAx>
        <c:axId val="359167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71576"/>
        <c:crosses val="autoZero"/>
        <c:auto val="1"/>
        <c:lblAlgn val="ctr"/>
        <c:lblOffset val="100"/>
        <c:noMultiLvlLbl val="0"/>
      </c:catAx>
      <c:valAx>
        <c:axId val="35917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67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C89-43A6-8C87-74DE50B3DF2D}"/>
            </c:ext>
          </c:extLst>
        </c:ser>
        <c:dLbls>
          <c:showLegendKey val="0"/>
          <c:showVal val="0"/>
          <c:showCatName val="0"/>
          <c:showSerName val="0"/>
          <c:showPercent val="0"/>
          <c:showBubbleSize val="0"/>
        </c:dLbls>
        <c:axId val="239851352"/>
        <c:axId val="239854632"/>
      </c:radarChart>
      <c:catAx>
        <c:axId val="239851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54632"/>
        <c:crosses val="autoZero"/>
        <c:auto val="1"/>
        <c:lblAlgn val="ctr"/>
        <c:lblOffset val="100"/>
        <c:noMultiLvlLbl val="0"/>
      </c:catAx>
      <c:valAx>
        <c:axId val="239854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5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Interactions</c:v>
                </c:pt>
              </c:strCache>
            </c:strRef>
          </c:tx>
          <c:spPr>
            <a:ln w="28575" cap="rnd">
              <a:solidFill>
                <a:schemeClr val="accent1"/>
              </a:solidFill>
              <a:round/>
            </a:ln>
            <a:effectLst/>
          </c:spPr>
          <c:marker>
            <c:symbol val="none"/>
          </c:marker>
          <c:cat>
            <c:strRef>
              <c:f>Sheet1!$A$2</c:f>
              <c:strCache>
                <c:ptCount val="1"/>
                <c:pt idx="0">
                  <c:v>Sothys Malaysia</c:v>
                </c:pt>
              </c:strCache>
            </c:strRef>
          </c:cat>
          <c:val>
            <c:numRef>
              <c:f>Sheet1!$B$2</c:f>
              <c:numCache>
                <c:formatCode>General</c:formatCode>
                <c:ptCount val="1"/>
                <c:pt idx="0">
                  <c:v>609</c:v>
                </c:pt>
              </c:numCache>
            </c:numRef>
          </c:val>
          <c:smooth val="0"/>
          <c:extLst>
            <c:ext xmlns:c16="http://schemas.microsoft.com/office/drawing/2014/chart" uri="{C3380CC4-5D6E-409C-BE32-E72D297353CC}">
              <c16:uniqueId val="{00000000-ABCB-40C8-8CC2-BF94E0EBFA28}"/>
            </c:ext>
          </c:extLst>
        </c:ser>
        <c:dLbls>
          <c:showLegendKey val="0"/>
          <c:showVal val="0"/>
          <c:showCatName val="0"/>
          <c:showSerName val="0"/>
          <c:showPercent val="0"/>
          <c:showBubbleSize val="0"/>
        </c:dLbls>
        <c:smooth val="0"/>
        <c:axId val="239856272"/>
        <c:axId val="239850040"/>
      </c:lineChart>
      <c:catAx>
        <c:axId val="239856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50040"/>
        <c:crosses val="autoZero"/>
        <c:auto val="1"/>
        <c:lblAlgn val="ctr"/>
        <c:lblOffset val="100"/>
        <c:noMultiLvlLbl val="0"/>
      </c:catAx>
      <c:valAx>
        <c:axId val="23985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56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595</c:v>
                </c:pt>
              </c:numCache>
            </c:numRef>
          </c:val>
          <c:extLst>
            <c:ext xmlns:c16="http://schemas.microsoft.com/office/drawing/2014/chart" uri="{C3380CC4-5D6E-409C-BE32-E72D297353CC}">
              <c16:uniqueId val="{00000000-A430-4E26-9CA5-ABF7431AC40F}"/>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10</c:v>
                </c:pt>
              </c:numCache>
            </c:numRef>
          </c:val>
          <c:extLst>
            <c:ext xmlns:c16="http://schemas.microsoft.com/office/drawing/2014/chart" uri="{C3380CC4-5D6E-409C-BE32-E72D297353CC}">
              <c16:uniqueId val="{00000001-A430-4E26-9CA5-ABF7431AC40F}"/>
            </c:ext>
          </c:extLst>
        </c:ser>
        <c:ser>
          <c:idx val="2"/>
          <c:order val="2"/>
          <c:tx>
            <c:strRef>
              <c:f>Sheet1!$D$1</c:f>
              <c:strCache>
                <c:ptCount val="1"/>
                <c:pt idx="0">
                  <c:v>Wow</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A430-4E26-9CA5-ABF7431AC40F}"/>
            </c:ext>
          </c:extLst>
        </c:ser>
        <c:ser>
          <c:idx val="3"/>
          <c:order val="3"/>
          <c:tx>
            <c:strRef>
              <c:f>Sheet1!$E$1</c:f>
              <c:strCache>
                <c:ptCount val="1"/>
                <c:pt idx="0">
                  <c:v>Haha</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A430-4E26-9CA5-ABF7431AC40F}"/>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A430-4E26-9CA5-ABF7431AC40F}"/>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A430-4E26-9CA5-ABF7431AC40F}"/>
            </c:ext>
          </c:extLst>
        </c:ser>
        <c:dLbls>
          <c:showLegendKey val="0"/>
          <c:showVal val="0"/>
          <c:showCatName val="0"/>
          <c:showSerName val="0"/>
          <c:showPercent val="0"/>
          <c:showBubbleSize val="0"/>
        </c:dLbls>
        <c:gapWidth val="150"/>
        <c:overlap val="100"/>
        <c:axId val="239862832"/>
        <c:axId val="239865128"/>
      </c:barChart>
      <c:catAx>
        <c:axId val="23986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65128"/>
        <c:crosses val="autoZero"/>
        <c:auto val="1"/>
        <c:lblAlgn val="ctr"/>
        <c:lblOffset val="100"/>
        <c:noMultiLvlLbl val="0"/>
      </c:catAx>
      <c:valAx>
        <c:axId val="2398651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6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Ads based on Organic Posts</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10</c:v>
                </c:pt>
              </c:numCache>
            </c:numRef>
          </c:val>
          <c:extLst>
            <c:ext xmlns:c16="http://schemas.microsoft.com/office/drawing/2014/chart" uri="{C3380CC4-5D6E-409C-BE32-E72D297353CC}">
              <c16:uniqueId val="{00000000-E3D9-4C0C-AEA7-66F33F665974}"/>
            </c:ext>
          </c:extLst>
        </c:ser>
        <c:ser>
          <c:idx val="1"/>
          <c:order val="1"/>
          <c:tx>
            <c:strRef>
              <c:f>Sheet1!$C$1</c:f>
              <c:strCache>
                <c:ptCount val="1"/>
                <c:pt idx="0">
                  <c:v>Ads based on Dark Posts</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22</c:v>
                </c:pt>
              </c:numCache>
            </c:numRef>
          </c:val>
          <c:extLst>
            <c:ext xmlns:c16="http://schemas.microsoft.com/office/drawing/2014/chart" uri="{C3380CC4-5D6E-409C-BE32-E72D297353CC}">
              <c16:uniqueId val="{00000001-E3D9-4C0C-AEA7-66F33F665974}"/>
            </c:ext>
          </c:extLst>
        </c:ser>
        <c:dLbls>
          <c:showLegendKey val="0"/>
          <c:showVal val="0"/>
          <c:showCatName val="0"/>
          <c:showSerName val="0"/>
          <c:showPercent val="0"/>
          <c:showBubbleSize val="0"/>
        </c:dLbls>
        <c:gapWidth val="150"/>
        <c:overlap val="100"/>
        <c:axId val="239858240"/>
        <c:axId val="239866112"/>
      </c:barChart>
      <c:catAx>
        <c:axId val="239858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66112"/>
        <c:crosses val="autoZero"/>
        <c:auto val="1"/>
        <c:lblAlgn val="ctr"/>
        <c:lblOffset val="100"/>
        <c:noMultiLvlLbl val="0"/>
      </c:catAx>
      <c:valAx>
        <c:axId val="239866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58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Conversions</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9</c:v>
                </c:pt>
              </c:numCache>
            </c:numRef>
          </c:val>
          <c:extLst>
            <c:ext xmlns:c16="http://schemas.microsoft.com/office/drawing/2014/chart" uri="{C3380CC4-5D6E-409C-BE32-E72D297353CC}">
              <c16:uniqueId val="{00000000-8327-44FB-B478-B716109F3333}"/>
            </c:ext>
          </c:extLst>
        </c:ser>
        <c:ser>
          <c:idx val="1"/>
          <c:order val="1"/>
          <c:tx>
            <c:strRef>
              <c:f>Sheet1!$C$1</c:f>
              <c:strCache>
                <c:ptCount val="1"/>
                <c:pt idx="0">
                  <c:v>Lead Generation</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9</c:v>
                </c:pt>
              </c:numCache>
            </c:numRef>
          </c:val>
          <c:extLst>
            <c:ext xmlns:c16="http://schemas.microsoft.com/office/drawing/2014/chart" uri="{C3380CC4-5D6E-409C-BE32-E72D297353CC}">
              <c16:uniqueId val="{00000001-8327-44FB-B478-B716109F3333}"/>
            </c:ext>
          </c:extLst>
        </c:ser>
        <c:ser>
          <c:idx val="2"/>
          <c:order val="2"/>
          <c:tx>
            <c:strRef>
              <c:f>Sheet1!$D$1</c:f>
              <c:strCache>
                <c:ptCount val="1"/>
                <c:pt idx="0">
                  <c:v>Link Clicks</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1</c:v>
                </c:pt>
              </c:numCache>
            </c:numRef>
          </c:val>
          <c:extLst>
            <c:ext xmlns:c16="http://schemas.microsoft.com/office/drawing/2014/chart" uri="{C3380CC4-5D6E-409C-BE32-E72D297353CC}">
              <c16:uniqueId val="{00000002-8327-44FB-B478-B716109F3333}"/>
            </c:ext>
          </c:extLst>
        </c:ser>
        <c:ser>
          <c:idx val="3"/>
          <c:order val="3"/>
          <c:tx>
            <c:strRef>
              <c:f>Sheet1!$E$1</c:f>
              <c:strCache>
                <c:ptCount val="1"/>
                <c:pt idx="0">
                  <c:v>Post Engagement</c:v>
                </c:pt>
              </c:strCache>
            </c:strRef>
          </c:tx>
          <c:spPr>
            <a:solidFill>
              <a:schemeClr val="accent4"/>
            </a:solidFill>
            <a:ln>
              <a:noFill/>
            </a:ln>
            <a:effectLst/>
          </c:spPr>
          <c:invertIfNegative val="0"/>
          <c:cat>
            <c:strRef>
              <c:f>Sheet1!$A$2</c:f>
              <c:strCache>
                <c:ptCount val="1"/>
                <c:pt idx="0">
                  <c:v>Sothys Malaysia</c:v>
                </c:pt>
              </c:strCache>
            </c:strRef>
          </c:cat>
          <c:val>
            <c:numRef>
              <c:f>Sheet1!$E$2</c:f>
              <c:numCache>
                <c:formatCode>General</c:formatCode>
                <c:ptCount val="1"/>
                <c:pt idx="0">
                  <c:v>10</c:v>
                </c:pt>
              </c:numCache>
            </c:numRef>
          </c:val>
          <c:extLst>
            <c:ext xmlns:c16="http://schemas.microsoft.com/office/drawing/2014/chart" uri="{C3380CC4-5D6E-409C-BE32-E72D297353CC}">
              <c16:uniqueId val="{00000003-8327-44FB-B478-B716109F3333}"/>
            </c:ext>
          </c:extLst>
        </c:ser>
        <c:ser>
          <c:idx val="4"/>
          <c:order val="4"/>
          <c:tx>
            <c:strRef>
              <c:f>Sheet1!$F$1</c:f>
              <c:strCache>
                <c:ptCount val="1"/>
                <c:pt idx="0">
                  <c:v>Reach</c:v>
                </c:pt>
              </c:strCache>
            </c:strRef>
          </c:tx>
          <c:spPr>
            <a:solidFill>
              <a:schemeClr val="accent5"/>
            </a:solidFill>
            <a:ln>
              <a:noFill/>
            </a:ln>
            <a:effectLst/>
          </c:spPr>
          <c:invertIfNegative val="0"/>
          <c:cat>
            <c:strRef>
              <c:f>Sheet1!$A$2</c:f>
              <c:strCache>
                <c:ptCount val="1"/>
                <c:pt idx="0">
                  <c:v>Sothys Malaysia</c:v>
                </c:pt>
              </c:strCache>
            </c:strRef>
          </c:cat>
          <c:val>
            <c:numRef>
              <c:f>Sheet1!$F$2</c:f>
              <c:numCache>
                <c:formatCode>General</c:formatCode>
                <c:ptCount val="1"/>
                <c:pt idx="0">
                  <c:v>2</c:v>
                </c:pt>
              </c:numCache>
            </c:numRef>
          </c:val>
          <c:extLst>
            <c:ext xmlns:c16="http://schemas.microsoft.com/office/drawing/2014/chart" uri="{C3380CC4-5D6E-409C-BE32-E72D297353CC}">
              <c16:uniqueId val="{00000004-8327-44FB-B478-B716109F3333}"/>
            </c:ext>
          </c:extLst>
        </c:ser>
        <c:ser>
          <c:idx val="5"/>
          <c:order val="5"/>
          <c:tx>
            <c:strRef>
              <c:f>Sheet1!$G$1</c:f>
              <c:strCache>
                <c:ptCount val="1"/>
                <c:pt idx="0">
                  <c:v>Video Views</c:v>
                </c:pt>
              </c:strCache>
            </c:strRef>
          </c:tx>
          <c:spPr>
            <a:solidFill>
              <a:schemeClr val="accent6"/>
            </a:solidFill>
            <a:ln>
              <a:noFill/>
            </a:ln>
            <a:effectLst/>
          </c:spPr>
          <c:invertIfNegative val="0"/>
          <c:cat>
            <c:strRef>
              <c:f>Sheet1!$A$2</c:f>
              <c:strCache>
                <c:ptCount val="1"/>
                <c:pt idx="0">
                  <c:v>Sothys Malaysia</c:v>
                </c:pt>
              </c:strCache>
            </c:strRef>
          </c:cat>
          <c:val>
            <c:numRef>
              <c:f>Sheet1!$G$2</c:f>
              <c:numCache>
                <c:formatCode>General</c:formatCode>
                <c:ptCount val="1"/>
                <c:pt idx="0">
                  <c:v>1</c:v>
                </c:pt>
              </c:numCache>
            </c:numRef>
          </c:val>
          <c:extLst>
            <c:ext xmlns:c16="http://schemas.microsoft.com/office/drawing/2014/chart" uri="{C3380CC4-5D6E-409C-BE32-E72D297353CC}">
              <c16:uniqueId val="{00000005-8327-44FB-B478-B716109F3333}"/>
            </c:ext>
          </c:extLst>
        </c:ser>
        <c:dLbls>
          <c:showLegendKey val="0"/>
          <c:showVal val="0"/>
          <c:showCatName val="0"/>
          <c:showSerName val="0"/>
          <c:showPercent val="0"/>
          <c:showBubbleSize val="0"/>
        </c:dLbls>
        <c:gapWidth val="150"/>
        <c:overlap val="100"/>
        <c:axId val="239858896"/>
        <c:axId val="239863160"/>
      </c:barChart>
      <c:catAx>
        <c:axId val="23985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63160"/>
        <c:crosses val="autoZero"/>
        <c:auto val="1"/>
        <c:lblAlgn val="ctr"/>
        <c:lblOffset val="100"/>
        <c:noMultiLvlLbl val="0"/>
      </c:catAx>
      <c:valAx>
        <c:axId val="239863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58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 Organic Reach</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497</c:v>
                </c:pt>
                <c:pt idx="1">
                  <c:v>634</c:v>
                </c:pt>
                <c:pt idx="2">
                  <c:v>244</c:v>
                </c:pt>
                <c:pt idx="3">
                  <c:v>604</c:v>
                </c:pt>
                <c:pt idx="4">
                  <c:v>982</c:v>
                </c:pt>
                <c:pt idx="5">
                  <c:v>454</c:v>
                </c:pt>
                <c:pt idx="6">
                  <c:v>704</c:v>
                </c:pt>
                <c:pt idx="7">
                  <c:v>379</c:v>
                </c:pt>
                <c:pt idx="8">
                  <c:v>721</c:v>
                </c:pt>
                <c:pt idx="9">
                  <c:v>825</c:v>
                </c:pt>
                <c:pt idx="10">
                  <c:v>1499</c:v>
                </c:pt>
                <c:pt idx="11">
                  <c:v>1129</c:v>
                </c:pt>
                <c:pt idx="12">
                  <c:v>1512</c:v>
                </c:pt>
                <c:pt idx="13">
                  <c:v>658</c:v>
                </c:pt>
                <c:pt idx="14">
                  <c:v>1390</c:v>
                </c:pt>
                <c:pt idx="15">
                  <c:v>1189</c:v>
                </c:pt>
                <c:pt idx="16">
                  <c:v>1232</c:v>
                </c:pt>
                <c:pt idx="17">
                  <c:v>625</c:v>
                </c:pt>
                <c:pt idx="18">
                  <c:v>1489</c:v>
                </c:pt>
                <c:pt idx="19">
                  <c:v>980</c:v>
                </c:pt>
                <c:pt idx="20">
                  <c:v>825</c:v>
                </c:pt>
                <c:pt idx="21">
                  <c:v>466</c:v>
                </c:pt>
                <c:pt idx="22">
                  <c:v>753</c:v>
                </c:pt>
                <c:pt idx="23">
                  <c:v>571</c:v>
                </c:pt>
                <c:pt idx="24">
                  <c:v>1038</c:v>
                </c:pt>
                <c:pt idx="25">
                  <c:v>671</c:v>
                </c:pt>
                <c:pt idx="26">
                  <c:v>470</c:v>
                </c:pt>
                <c:pt idx="27">
                  <c:v>1148</c:v>
                </c:pt>
                <c:pt idx="28">
                  <c:v>744</c:v>
                </c:pt>
                <c:pt idx="29">
                  <c:v>1182</c:v>
                </c:pt>
                <c:pt idx="30">
                  <c:v>530</c:v>
                </c:pt>
              </c:numCache>
            </c:numRef>
          </c:val>
          <c:smooth val="0"/>
          <c:extLst>
            <c:ext xmlns:c16="http://schemas.microsoft.com/office/drawing/2014/chart" uri="{C3380CC4-5D6E-409C-BE32-E72D297353CC}">
              <c16:uniqueId val="{00000000-275A-4BDE-8614-DEFE7D122F97}"/>
            </c:ext>
          </c:extLst>
        </c:ser>
        <c:ser>
          <c:idx val="1"/>
          <c:order val="1"/>
          <c:tx>
            <c:strRef>
              <c:f>Sheet1!$C$1</c:f>
              <c:strCache>
                <c:ptCount val="1"/>
                <c:pt idx="0">
                  <c:v>Sothys Malaysia Paid Reach</c:v>
                </c:pt>
              </c:strCache>
            </c:strRef>
          </c:tx>
          <c:spPr>
            <a:ln w="28575" cap="rnd">
              <a:solidFill>
                <a:schemeClr val="accent2"/>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Sheet1!$C$2:$C$32</c:f>
              <c:numCache>
                <c:formatCode>General</c:formatCode>
                <c:ptCount val="31"/>
                <c:pt idx="0">
                  <c:v>12946</c:v>
                </c:pt>
                <c:pt idx="1">
                  <c:v>15915</c:v>
                </c:pt>
                <c:pt idx="2">
                  <c:v>17050</c:v>
                </c:pt>
                <c:pt idx="3">
                  <c:v>14306</c:v>
                </c:pt>
                <c:pt idx="4">
                  <c:v>13683</c:v>
                </c:pt>
                <c:pt idx="5">
                  <c:v>6830</c:v>
                </c:pt>
                <c:pt idx="6">
                  <c:v>1803</c:v>
                </c:pt>
                <c:pt idx="7">
                  <c:v>2954</c:v>
                </c:pt>
                <c:pt idx="8">
                  <c:v>6506</c:v>
                </c:pt>
                <c:pt idx="9">
                  <c:v>8205</c:v>
                </c:pt>
                <c:pt idx="10">
                  <c:v>17757</c:v>
                </c:pt>
                <c:pt idx="11">
                  <c:v>11005</c:v>
                </c:pt>
                <c:pt idx="12">
                  <c:v>2110</c:v>
                </c:pt>
                <c:pt idx="13">
                  <c:v>5952</c:v>
                </c:pt>
                <c:pt idx="14">
                  <c:v>22817</c:v>
                </c:pt>
                <c:pt idx="15">
                  <c:v>69448</c:v>
                </c:pt>
                <c:pt idx="16">
                  <c:v>77319</c:v>
                </c:pt>
                <c:pt idx="17">
                  <c:v>42838</c:v>
                </c:pt>
                <c:pt idx="18">
                  <c:v>12314</c:v>
                </c:pt>
                <c:pt idx="19">
                  <c:v>11711</c:v>
                </c:pt>
                <c:pt idx="20">
                  <c:v>8001</c:v>
                </c:pt>
                <c:pt idx="21">
                  <c:v>9029</c:v>
                </c:pt>
                <c:pt idx="22">
                  <c:v>31970</c:v>
                </c:pt>
                <c:pt idx="23">
                  <c:v>37889</c:v>
                </c:pt>
                <c:pt idx="24">
                  <c:v>33105</c:v>
                </c:pt>
                <c:pt idx="25">
                  <c:v>30338</c:v>
                </c:pt>
                <c:pt idx="26">
                  <c:v>30978</c:v>
                </c:pt>
                <c:pt idx="27">
                  <c:v>29912</c:v>
                </c:pt>
                <c:pt idx="28">
                  <c:v>28205</c:v>
                </c:pt>
                <c:pt idx="29">
                  <c:v>28369</c:v>
                </c:pt>
                <c:pt idx="30">
                  <c:v>17944</c:v>
                </c:pt>
              </c:numCache>
            </c:numRef>
          </c:val>
          <c:smooth val="0"/>
          <c:extLst>
            <c:ext xmlns:c16="http://schemas.microsoft.com/office/drawing/2014/chart" uri="{C3380CC4-5D6E-409C-BE32-E72D297353CC}">
              <c16:uniqueId val="{00000001-275A-4BDE-8614-DEFE7D122F97}"/>
            </c:ext>
          </c:extLst>
        </c:ser>
        <c:ser>
          <c:idx val="2"/>
          <c:order val="2"/>
          <c:tx>
            <c:strRef>
              <c:f>Sheet1!$D$1</c:f>
              <c:strCache>
                <c:ptCount val="1"/>
                <c:pt idx="0">
                  <c:v>Sothys Malaysia Viral Reach</c:v>
                </c:pt>
              </c:strCache>
            </c:strRef>
          </c:tx>
          <c:spPr>
            <a:ln w="28575" cap="rnd">
              <a:solidFill>
                <a:schemeClr val="accent3"/>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Sheet1!$D$2:$D$32</c:f>
              <c:numCache>
                <c:formatCode>General</c:formatCode>
                <c:ptCount val="31"/>
                <c:pt idx="0">
                  <c:v>109</c:v>
                </c:pt>
                <c:pt idx="1">
                  <c:v>135</c:v>
                </c:pt>
                <c:pt idx="2">
                  <c:v>89</c:v>
                </c:pt>
                <c:pt idx="3">
                  <c:v>102</c:v>
                </c:pt>
                <c:pt idx="4">
                  <c:v>152</c:v>
                </c:pt>
                <c:pt idx="5">
                  <c:v>90</c:v>
                </c:pt>
                <c:pt idx="6">
                  <c:v>70</c:v>
                </c:pt>
                <c:pt idx="7">
                  <c:v>102</c:v>
                </c:pt>
                <c:pt idx="8">
                  <c:v>149</c:v>
                </c:pt>
                <c:pt idx="9">
                  <c:v>188</c:v>
                </c:pt>
                <c:pt idx="10">
                  <c:v>322</c:v>
                </c:pt>
                <c:pt idx="11">
                  <c:v>111</c:v>
                </c:pt>
                <c:pt idx="12">
                  <c:v>157</c:v>
                </c:pt>
                <c:pt idx="13">
                  <c:v>60</c:v>
                </c:pt>
                <c:pt idx="14">
                  <c:v>162</c:v>
                </c:pt>
                <c:pt idx="15">
                  <c:v>104</c:v>
                </c:pt>
                <c:pt idx="16">
                  <c:v>88</c:v>
                </c:pt>
                <c:pt idx="17">
                  <c:v>82</c:v>
                </c:pt>
                <c:pt idx="18">
                  <c:v>533</c:v>
                </c:pt>
                <c:pt idx="19">
                  <c:v>426</c:v>
                </c:pt>
                <c:pt idx="20">
                  <c:v>173</c:v>
                </c:pt>
                <c:pt idx="21">
                  <c:v>138</c:v>
                </c:pt>
                <c:pt idx="22">
                  <c:v>129</c:v>
                </c:pt>
                <c:pt idx="23">
                  <c:v>123</c:v>
                </c:pt>
                <c:pt idx="24">
                  <c:v>117</c:v>
                </c:pt>
                <c:pt idx="25">
                  <c:v>121</c:v>
                </c:pt>
                <c:pt idx="26">
                  <c:v>90</c:v>
                </c:pt>
                <c:pt idx="27">
                  <c:v>57</c:v>
                </c:pt>
                <c:pt idx="28">
                  <c:v>178</c:v>
                </c:pt>
                <c:pt idx="29">
                  <c:v>148</c:v>
                </c:pt>
                <c:pt idx="30">
                  <c:v>86</c:v>
                </c:pt>
              </c:numCache>
            </c:numRef>
          </c:val>
          <c:smooth val="0"/>
          <c:extLst>
            <c:ext xmlns:c16="http://schemas.microsoft.com/office/drawing/2014/chart" uri="{C3380CC4-5D6E-409C-BE32-E72D297353CC}">
              <c16:uniqueId val="{00000002-275A-4BDE-8614-DEFE7D122F97}"/>
            </c:ext>
          </c:extLst>
        </c:ser>
        <c:dLbls>
          <c:showLegendKey val="0"/>
          <c:showVal val="0"/>
          <c:showCatName val="0"/>
          <c:showSerName val="0"/>
          <c:showPercent val="0"/>
          <c:showBubbleSize val="0"/>
        </c:dLbls>
        <c:smooth val="0"/>
        <c:axId val="244804408"/>
        <c:axId val="244803424"/>
      </c:lineChart>
      <c:dateAx>
        <c:axId val="24480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3424"/>
        <c:crosses val="autoZero"/>
        <c:auto val="1"/>
        <c:lblOffset val="100"/>
        <c:baseTimeUnit val="days"/>
      </c:dateAx>
      <c:valAx>
        <c:axId val="24480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212</c:v>
                </c:pt>
              </c:numCache>
            </c:numRef>
          </c:val>
          <c:extLst>
            <c:ext xmlns:c16="http://schemas.microsoft.com/office/drawing/2014/chart" uri="{C3380CC4-5D6E-409C-BE32-E72D297353CC}">
              <c16:uniqueId val="{00000000-8A71-489F-9066-BBA0373BD3AF}"/>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292</c:v>
                </c:pt>
              </c:numCache>
            </c:numRef>
          </c:val>
          <c:extLst>
            <c:ext xmlns:c16="http://schemas.microsoft.com/office/drawing/2014/chart" uri="{C3380CC4-5D6E-409C-BE32-E72D297353CC}">
              <c16:uniqueId val="{00000001-8A71-489F-9066-BBA0373BD3AF}"/>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105</c:v>
                </c:pt>
              </c:numCache>
            </c:numRef>
          </c:val>
          <c:extLst>
            <c:ext xmlns:c16="http://schemas.microsoft.com/office/drawing/2014/chart" uri="{C3380CC4-5D6E-409C-BE32-E72D297353CC}">
              <c16:uniqueId val="{00000002-8A71-489F-9066-BBA0373BD3AF}"/>
            </c:ext>
          </c:extLst>
        </c:ser>
        <c:dLbls>
          <c:showLegendKey val="0"/>
          <c:showVal val="0"/>
          <c:showCatName val="0"/>
          <c:showSerName val="0"/>
          <c:showPercent val="0"/>
          <c:showBubbleSize val="0"/>
        </c:dLbls>
        <c:gapWidth val="219"/>
        <c:overlap val="-27"/>
        <c:axId val="244805392"/>
        <c:axId val="244802768"/>
      </c:barChart>
      <c:catAx>
        <c:axId val="24480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2768"/>
        <c:crosses val="autoZero"/>
        <c:auto val="1"/>
        <c:lblAlgn val="ctr"/>
        <c:lblOffset val="100"/>
        <c:noMultiLvlLbl val="0"/>
      </c:catAx>
      <c:valAx>
        <c:axId val="24480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numRef>
              <c:f>Sheet1!$A$2:$A$18</c:f>
              <c:numCache>
                <c:formatCode>General</c:formatCode>
                <c:ptCount val="17"/>
                <c:pt idx="0">
                  <c:v>13</c:v>
                </c:pt>
                <c:pt idx="1">
                  <c:v>33</c:v>
                </c:pt>
                <c:pt idx="2">
                  <c:v>39</c:v>
                </c:pt>
                <c:pt idx="3">
                  <c:v>44</c:v>
                </c:pt>
                <c:pt idx="4">
                  <c:v>49</c:v>
                </c:pt>
                <c:pt idx="5">
                  <c:v>53</c:v>
                </c:pt>
                <c:pt idx="6">
                  <c:v>54</c:v>
                </c:pt>
                <c:pt idx="7">
                  <c:v>57</c:v>
                </c:pt>
                <c:pt idx="8">
                  <c:v>66</c:v>
                </c:pt>
                <c:pt idx="9">
                  <c:v>69</c:v>
                </c:pt>
                <c:pt idx="10">
                  <c:v>78</c:v>
                </c:pt>
                <c:pt idx="11">
                  <c:v>91</c:v>
                </c:pt>
                <c:pt idx="12">
                  <c:v>98</c:v>
                </c:pt>
                <c:pt idx="13">
                  <c:v>111</c:v>
                </c:pt>
                <c:pt idx="14">
                  <c:v>122</c:v>
                </c:pt>
                <c:pt idx="15">
                  <c:v>126</c:v>
                </c:pt>
                <c:pt idx="16">
                  <c:v>134</c:v>
                </c:pt>
              </c:numCache>
            </c:numRef>
          </c:cat>
          <c:val>
            <c:numRef>
              <c:f>Sheet1!$B$2:$B$18</c:f>
              <c:numCache>
                <c:formatCode>General</c:formatCode>
                <c:ptCount val="17"/>
                <c:pt idx="0">
                  <c:v>19</c:v>
                </c:pt>
                <c:pt idx="1">
                  <c:v>11</c:v>
                </c:pt>
                <c:pt idx="2">
                  <c:v>24.5</c:v>
                </c:pt>
                <c:pt idx="3">
                  <c:v>10</c:v>
                </c:pt>
                <c:pt idx="4">
                  <c:v>12</c:v>
                </c:pt>
                <c:pt idx="5">
                  <c:v>11</c:v>
                </c:pt>
                <c:pt idx="6">
                  <c:v>48</c:v>
                </c:pt>
                <c:pt idx="7">
                  <c:v>50</c:v>
                </c:pt>
                <c:pt idx="8">
                  <c:v>130</c:v>
                </c:pt>
                <c:pt idx="9">
                  <c:v>42</c:v>
                </c:pt>
                <c:pt idx="10">
                  <c:v>4</c:v>
                </c:pt>
                <c:pt idx="11">
                  <c:v>11</c:v>
                </c:pt>
                <c:pt idx="12">
                  <c:v>12</c:v>
                </c:pt>
                <c:pt idx="13">
                  <c:v>11</c:v>
                </c:pt>
                <c:pt idx="14">
                  <c:v>8</c:v>
                </c:pt>
                <c:pt idx="15">
                  <c:v>15</c:v>
                </c:pt>
                <c:pt idx="16">
                  <c:v>222</c:v>
                </c:pt>
              </c:numCache>
            </c:numRef>
          </c:val>
          <c:extLst>
            <c:ext xmlns:c16="http://schemas.microsoft.com/office/drawing/2014/chart" uri="{C3380CC4-5D6E-409C-BE32-E72D297353CC}">
              <c16:uniqueId val="{00000000-AB32-404A-89B8-56F69F57E1F1}"/>
            </c:ext>
          </c:extLst>
        </c:ser>
        <c:dLbls>
          <c:showLegendKey val="0"/>
          <c:showVal val="0"/>
          <c:showCatName val="0"/>
          <c:showSerName val="0"/>
          <c:showPercent val="0"/>
          <c:showBubbleSize val="0"/>
        </c:dLbls>
        <c:gapWidth val="182"/>
        <c:axId val="244806704"/>
        <c:axId val="244807032"/>
      </c:barChart>
      <c:catAx>
        <c:axId val="2448067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7032"/>
        <c:crosses val="autoZero"/>
        <c:auto val="1"/>
        <c:lblAlgn val="ctr"/>
        <c:lblOffset val="100"/>
        <c:noMultiLvlLbl val="0"/>
      </c:catAx>
      <c:valAx>
        <c:axId val="24480703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4806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13389</c:v>
                </c:pt>
                <c:pt idx="1">
                  <c:v>16491</c:v>
                </c:pt>
                <c:pt idx="2">
                  <c:v>17373</c:v>
                </c:pt>
                <c:pt idx="3">
                  <c:v>14993</c:v>
                </c:pt>
                <c:pt idx="4">
                  <c:v>14672</c:v>
                </c:pt>
                <c:pt idx="5">
                  <c:v>7308</c:v>
                </c:pt>
                <c:pt idx="6">
                  <c:v>2487</c:v>
                </c:pt>
                <c:pt idx="7">
                  <c:v>3350</c:v>
                </c:pt>
                <c:pt idx="8">
                  <c:v>7203</c:v>
                </c:pt>
                <c:pt idx="9">
                  <c:v>9069</c:v>
                </c:pt>
                <c:pt idx="10">
                  <c:v>18989</c:v>
                </c:pt>
                <c:pt idx="11">
                  <c:v>12306</c:v>
                </c:pt>
                <c:pt idx="12">
                  <c:v>3515</c:v>
                </c:pt>
                <c:pt idx="13">
                  <c:v>6425</c:v>
                </c:pt>
                <c:pt idx="14">
                  <c:v>24248</c:v>
                </c:pt>
                <c:pt idx="15">
                  <c:v>70156</c:v>
                </c:pt>
                <c:pt idx="16">
                  <c:v>78730</c:v>
                </c:pt>
                <c:pt idx="17">
                  <c:v>43373</c:v>
                </c:pt>
                <c:pt idx="18">
                  <c:v>13524</c:v>
                </c:pt>
                <c:pt idx="19">
                  <c:v>12413</c:v>
                </c:pt>
                <c:pt idx="20">
                  <c:v>8682</c:v>
                </c:pt>
                <c:pt idx="21">
                  <c:v>9415</c:v>
                </c:pt>
                <c:pt idx="22">
                  <c:v>32673</c:v>
                </c:pt>
                <c:pt idx="23">
                  <c:v>38255</c:v>
                </c:pt>
                <c:pt idx="24">
                  <c:v>34023</c:v>
                </c:pt>
                <c:pt idx="25">
                  <c:v>30971</c:v>
                </c:pt>
                <c:pt idx="26">
                  <c:v>31327</c:v>
                </c:pt>
                <c:pt idx="27">
                  <c:v>31176</c:v>
                </c:pt>
                <c:pt idx="28">
                  <c:v>28999</c:v>
                </c:pt>
                <c:pt idx="29">
                  <c:v>29599</c:v>
                </c:pt>
                <c:pt idx="30">
                  <c:v>18340</c:v>
                </c:pt>
              </c:numCache>
            </c:numRef>
          </c:val>
          <c:smooth val="0"/>
          <c:extLst>
            <c:ext xmlns:c16="http://schemas.microsoft.com/office/drawing/2014/chart" uri="{C3380CC4-5D6E-409C-BE32-E72D297353CC}">
              <c16:uniqueId val="{00000000-7514-4DDC-8A5F-BFA5600D2EA5}"/>
            </c:ext>
          </c:extLst>
        </c:ser>
        <c:dLbls>
          <c:showLegendKey val="0"/>
          <c:showVal val="0"/>
          <c:showCatName val="0"/>
          <c:showSerName val="0"/>
          <c:showPercent val="0"/>
          <c:showBubbleSize val="0"/>
        </c:dLbls>
        <c:smooth val="0"/>
        <c:axId val="566689472"/>
        <c:axId val="566684224"/>
      </c:lineChart>
      <c:dateAx>
        <c:axId val="566689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84224"/>
        <c:crosses val="autoZero"/>
        <c:auto val="1"/>
        <c:lblOffset val="100"/>
        <c:baseTimeUnit val="days"/>
      </c:dateAx>
      <c:valAx>
        <c:axId val="566684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89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13389</c:v>
                </c:pt>
                <c:pt idx="1">
                  <c:v>16491</c:v>
                </c:pt>
                <c:pt idx="2">
                  <c:v>17373</c:v>
                </c:pt>
                <c:pt idx="3">
                  <c:v>14993</c:v>
                </c:pt>
                <c:pt idx="4">
                  <c:v>14672</c:v>
                </c:pt>
                <c:pt idx="5">
                  <c:v>7308</c:v>
                </c:pt>
                <c:pt idx="6">
                  <c:v>2487</c:v>
                </c:pt>
                <c:pt idx="7">
                  <c:v>3350</c:v>
                </c:pt>
                <c:pt idx="8">
                  <c:v>7203</c:v>
                </c:pt>
                <c:pt idx="9">
                  <c:v>9069</c:v>
                </c:pt>
                <c:pt idx="10">
                  <c:v>18989</c:v>
                </c:pt>
                <c:pt idx="11">
                  <c:v>12306</c:v>
                </c:pt>
                <c:pt idx="12">
                  <c:v>3515</c:v>
                </c:pt>
                <c:pt idx="13">
                  <c:v>6425</c:v>
                </c:pt>
                <c:pt idx="14">
                  <c:v>24248</c:v>
                </c:pt>
                <c:pt idx="15">
                  <c:v>70156</c:v>
                </c:pt>
                <c:pt idx="16">
                  <c:v>78730</c:v>
                </c:pt>
                <c:pt idx="17">
                  <c:v>43373</c:v>
                </c:pt>
                <c:pt idx="18">
                  <c:v>13524</c:v>
                </c:pt>
                <c:pt idx="19">
                  <c:v>12413</c:v>
                </c:pt>
                <c:pt idx="20">
                  <c:v>8682</c:v>
                </c:pt>
                <c:pt idx="21">
                  <c:v>9415</c:v>
                </c:pt>
                <c:pt idx="22">
                  <c:v>32673</c:v>
                </c:pt>
                <c:pt idx="23">
                  <c:v>38255</c:v>
                </c:pt>
                <c:pt idx="24">
                  <c:v>34023</c:v>
                </c:pt>
                <c:pt idx="25">
                  <c:v>30971</c:v>
                </c:pt>
                <c:pt idx="26">
                  <c:v>31327</c:v>
                </c:pt>
                <c:pt idx="27">
                  <c:v>31176</c:v>
                </c:pt>
                <c:pt idx="28">
                  <c:v>28999</c:v>
                </c:pt>
                <c:pt idx="29">
                  <c:v>29599</c:v>
                </c:pt>
                <c:pt idx="30">
                  <c:v>18340</c:v>
                </c:pt>
              </c:numCache>
            </c:numRef>
          </c:val>
          <c:smooth val="0"/>
          <c:extLst>
            <c:ext xmlns:c16="http://schemas.microsoft.com/office/drawing/2014/chart" uri="{C3380CC4-5D6E-409C-BE32-E72D297353CC}">
              <c16:uniqueId val="{00000000-0FB0-498F-B1EC-BB255ACDCF50}"/>
            </c:ext>
          </c:extLst>
        </c:ser>
        <c:dLbls>
          <c:showLegendKey val="0"/>
          <c:showVal val="0"/>
          <c:showCatName val="0"/>
          <c:showSerName val="0"/>
          <c:showPercent val="0"/>
          <c:showBubbleSize val="0"/>
        </c:dLbls>
        <c:smooth val="0"/>
        <c:axId val="566687176"/>
        <c:axId val="566693408"/>
      </c:lineChart>
      <c:dateAx>
        <c:axId val="5666871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93408"/>
        <c:crosses val="autoZero"/>
        <c:auto val="1"/>
        <c:lblOffset val="100"/>
        <c:baseTimeUnit val="days"/>
      </c:dateAx>
      <c:valAx>
        <c:axId val="566693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87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0</c:v>
                </c:pt>
                <c:pt idx="1">
                  <c:v>10</c:v>
                </c:pt>
                <c:pt idx="2">
                  <c:v>0</c:v>
                </c:pt>
                <c:pt idx="3">
                  <c:v>0</c:v>
                </c:pt>
                <c:pt idx="4">
                  <c:v>11</c:v>
                </c:pt>
                <c:pt idx="5">
                  <c:v>0</c:v>
                </c:pt>
                <c:pt idx="6">
                  <c:v>13</c:v>
                </c:pt>
                <c:pt idx="7">
                  <c:v>0</c:v>
                </c:pt>
                <c:pt idx="8">
                  <c:v>8</c:v>
                </c:pt>
                <c:pt idx="9">
                  <c:v>0</c:v>
                </c:pt>
                <c:pt idx="10">
                  <c:v>26</c:v>
                </c:pt>
                <c:pt idx="11">
                  <c:v>8</c:v>
                </c:pt>
                <c:pt idx="12">
                  <c:v>212</c:v>
                </c:pt>
                <c:pt idx="13">
                  <c:v>0</c:v>
                </c:pt>
                <c:pt idx="14">
                  <c:v>15</c:v>
                </c:pt>
                <c:pt idx="15">
                  <c:v>10</c:v>
                </c:pt>
                <c:pt idx="16">
                  <c:v>128</c:v>
                </c:pt>
                <c:pt idx="17">
                  <c:v>0</c:v>
                </c:pt>
                <c:pt idx="18">
                  <c:v>47</c:v>
                </c:pt>
                <c:pt idx="19">
                  <c:v>16</c:v>
                </c:pt>
                <c:pt idx="20">
                  <c:v>8</c:v>
                </c:pt>
                <c:pt idx="21">
                  <c:v>0</c:v>
                </c:pt>
                <c:pt idx="22">
                  <c:v>47</c:v>
                </c:pt>
                <c:pt idx="23">
                  <c:v>0</c:v>
                </c:pt>
                <c:pt idx="24">
                  <c:v>4</c:v>
                </c:pt>
                <c:pt idx="25">
                  <c:v>11</c:v>
                </c:pt>
                <c:pt idx="26">
                  <c:v>0</c:v>
                </c:pt>
                <c:pt idx="27">
                  <c:v>10</c:v>
                </c:pt>
                <c:pt idx="28">
                  <c:v>0</c:v>
                </c:pt>
                <c:pt idx="29">
                  <c:v>10</c:v>
                </c:pt>
                <c:pt idx="30">
                  <c:v>0</c:v>
                </c:pt>
              </c:numCache>
            </c:numRef>
          </c:val>
          <c:smooth val="0"/>
          <c:extLst>
            <c:ext xmlns:c16="http://schemas.microsoft.com/office/drawing/2014/chart" uri="{C3380CC4-5D6E-409C-BE32-E72D297353CC}">
              <c16:uniqueId val="{00000000-1D68-4BA6-8BF5-D6755F688201}"/>
            </c:ext>
          </c:extLst>
        </c:ser>
        <c:dLbls>
          <c:showLegendKey val="0"/>
          <c:showVal val="0"/>
          <c:showCatName val="0"/>
          <c:showSerName val="0"/>
          <c:showPercent val="0"/>
          <c:showBubbleSize val="0"/>
        </c:dLbls>
        <c:smooth val="0"/>
        <c:axId val="566687832"/>
        <c:axId val="566688160"/>
      </c:lineChart>
      <c:dateAx>
        <c:axId val="566687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88160"/>
        <c:crosses val="autoZero"/>
        <c:auto val="1"/>
        <c:lblOffset val="100"/>
        <c:baseTimeUnit val="days"/>
      </c:dateAx>
      <c:valAx>
        <c:axId val="566688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8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667</c:v>
                </c:pt>
                <c:pt idx="1">
                  <c:v>951</c:v>
                </c:pt>
                <c:pt idx="2">
                  <c:v>721</c:v>
                </c:pt>
                <c:pt idx="3">
                  <c:v>342</c:v>
                </c:pt>
                <c:pt idx="4">
                  <c:v>331</c:v>
                </c:pt>
                <c:pt idx="5">
                  <c:v>174</c:v>
                </c:pt>
                <c:pt idx="6">
                  <c:v>241</c:v>
                </c:pt>
                <c:pt idx="7">
                  <c:v>312</c:v>
                </c:pt>
                <c:pt idx="8">
                  <c:v>285</c:v>
                </c:pt>
                <c:pt idx="9">
                  <c:v>200</c:v>
                </c:pt>
                <c:pt idx="10">
                  <c:v>279</c:v>
                </c:pt>
                <c:pt idx="11">
                  <c:v>135</c:v>
                </c:pt>
                <c:pt idx="12">
                  <c:v>121</c:v>
                </c:pt>
                <c:pt idx="13">
                  <c:v>190</c:v>
                </c:pt>
                <c:pt idx="14">
                  <c:v>674</c:v>
                </c:pt>
                <c:pt idx="15">
                  <c:v>2772</c:v>
                </c:pt>
                <c:pt idx="16">
                  <c:v>3192</c:v>
                </c:pt>
                <c:pt idx="17">
                  <c:v>1641</c:v>
                </c:pt>
                <c:pt idx="18">
                  <c:v>154</c:v>
                </c:pt>
                <c:pt idx="19">
                  <c:v>211</c:v>
                </c:pt>
                <c:pt idx="20">
                  <c:v>219</c:v>
                </c:pt>
                <c:pt idx="21">
                  <c:v>254</c:v>
                </c:pt>
                <c:pt idx="22">
                  <c:v>1038</c:v>
                </c:pt>
                <c:pt idx="23">
                  <c:v>1074</c:v>
                </c:pt>
                <c:pt idx="24">
                  <c:v>884</c:v>
                </c:pt>
                <c:pt idx="25">
                  <c:v>950</c:v>
                </c:pt>
                <c:pt idx="26">
                  <c:v>870</c:v>
                </c:pt>
                <c:pt idx="27">
                  <c:v>992</c:v>
                </c:pt>
                <c:pt idx="28">
                  <c:v>1121</c:v>
                </c:pt>
                <c:pt idx="29">
                  <c:v>1096</c:v>
                </c:pt>
                <c:pt idx="30">
                  <c:v>379</c:v>
                </c:pt>
              </c:numCache>
            </c:numRef>
          </c:val>
          <c:smooth val="0"/>
          <c:extLst>
            <c:ext xmlns:c16="http://schemas.microsoft.com/office/drawing/2014/chart" uri="{C3380CC4-5D6E-409C-BE32-E72D297353CC}">
              <c16:uniqueId val="{00000000-73C2-4745-90BB-9BF3BAECC286}"/>
            </c:ext>
          </c:extLst>
        </c:ser>
        <c:dLbls>
          <c:showLegendKey val="0"/>
          <c:showVal val="0"/>
          <c:showCatName val="0"/>
          <c:showSerName val="0"/>
          <c:showPercent val="0"/>
          <c:showBubbleSize val="0"/>
        </c:dLbls>
        <c:smooth val="0"/>
        <c:axId val="317076512"/>
        <c:axId val="59768752"/>
      </c:lineChart>
      <c:dateAx>
        <c:axId val="317076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768752"/>
        <c:crosses val="autoZero"/>
        <c:auto val="1"/>
        <c:lblOffset val="100"/>
        <c:baseTimeUnit val="days"/>
      </c:dateAx>
      <c:valAx>
        <c:axId val="59768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7076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6.1780997017469099</c:v>
                </c:pt>
                <c:pt idx="1">
                  <c:v>2.4695275672661001</c:v>
                </c:pt>
                <c:pt idx="2">
                  <c:v>8.6868663358871991</c:v>
                </c:pt>
              </c:numCache>
            </c:numRef>
          </c:val>
          <c:extLst>
            <c:ext xmlns:c16="http://schemas.microsoft.com/office/drawing/2014/chart" uri="{C3380CC4-5D6E-409C-BE32-E72D297353CC}">
              <c16:uniqueId val="{00000000-3B33-4656-9C3A-3CFD4C301C82}"/>
            </c:ext>
          </c:extLst>
        </c:ser>
        <c:dLbls>
          <c:showLegendKey val="0"/>
          <c:showVal val="0"/>
          <c:showCatName val="0"/>
          <c:showSerName val="0"/>
          <c:showPercent val="0"/>
          <c:showBubbleSize val="0"/>
        </c:dLbls>
        <c:gapWidth val="219"/>
        <c:overlap val="-27"/>
        <c:axId val="64842736"/>
        <c:axId val="514899608"/>
      </c:barChart>
      <c:catAx>
        <c:axId val="64842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9608"/>
        <c:crosses val="autoZero"/>
        <c:auto val="1"/>
        <c:lblAlgn val="ctr"/>
        <c:lblOffset val="100"/>
        <c:noMultiLvlLbl val="0"/>
      </c:catAx>
      <c:valAx>
        <c:axId val="51489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842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4694</c:v>
                </c:pt>
              </c:numCache>
            </c:numRef>
          </c:val>
          <c:extLst>
            <c:ext xmlns:c16="http://schemas.microsoft.com/office/drawing/2014/chart" uri="{C3380CC4-5D6E-409C-BE32-E72D297353CC}">
              <c16:uniqueId val="{00000000-99C6-4ABE-82D0-E6644CA14578}"/>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Sothys Malaysia</c:v>
                </c:pt>
              </c:strCache>
            </c:strRef>
          </c:cat>
          <c:val>
            <c:numRef>
              <c:f>Sheet1!$C$2</c:f>
              <c:numCache>
                <c:formatCode>General</c:formatCode>
                <c:ptCount val="1"/>
                <c:pt idx="0">
                  <c:v>2199</c:v>
                </c:pt>
              </c:numCache>
            </c:numRef>
          </c:val>
          <c:extLst>
            <c:ext xmlns:c16="http://schemas.microsoft.com/office/drawing/2014/chart" uri="{C3380CC4-5D6E-409C-BE32-E72D297353CC}">
              <c16:uniqueId val="{00000001-99C6-4ABE-82D0-E6644CA14578}"/>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Sothys Malaysia</c:v>
                </c:pt>
              </c:strCache>
            </c:strRef>
          </c:cat>
          <c:val>
            <c:numRef>
              <c:f>Sheet1!$D$2</c:f>
              <c:numCache>
                <c:formatCode>General</c:formatCode>
                <c:ptCount val="1"/>
                <c:pt idx="0">
                  <c:v>1873</c:v>
                </c:pt>
              </c:numCache>
            </c:numRef>
          </c:val>
          <c:extLst>
            <c:ext xmlns:c16="http://schemas.microsoft.com/office/drawing/2014/chart" uri="{C3380CC4-5D6E-409C-BE32-E72D297353CC}">
              <c16:uniqueId val="{00000002-99C6-4ABE-82D0-E6644CA14578}"/>
            </c:ext>
          </c:extLst>
        </c:ser>
        <c:dLbls>
          <c:showLegendKey val="0"/>
          <c:showVal val="0"/>
          <c:showCatName val="0"/>
          <c:showSerName val="0"/>
          <c:showPercent val="0"/>
          <c:showBubbleSize val="0"/>
        </c:dLbls>
        <c:gapWidth val="219"/>
        <c:overlap val="-27"/>
        <c:axId val="408676688"/>
        <c:axId val="556371848"/>
      </c:barChart>
      <c:catAx>
        <c:axId val="408676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56371848"/>
        <c:crosses val="autoZero"/>
        <c:auto val="1"/>
        <c:lblAlgn val="ctr"/>
        <c:lblOffset val="100"/>
        <c:noMultiLvlLbl val="0"/>
      </c:catAx>
      <c:valAx>
        <c:axId val="556371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676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Sothys Malaysia</c:v>
                </c:pt>
              </c:strCache>
            </c:strRef>
          </c:cat>
          <c:val>
            <c:numRef>
              <c:f>Sheet1!$B$2</c:f>
              <c:numCache>
                <c:formatCode>General</c:formatCode>
                <c:ptCount val="1"/>
                <c:pt idx="0">
                  <c:v>24232</c:v>
                </c:pt>
              </c:numCache>
            </c:numRef>
          </c:val>
          <c:extLst>
            <c:ext xmlns:c16="http://schemas.microsoft.com/office/drawing/2014/chart" uri="{C3380CC4-5D6E-409C-BE32-E72D297353CC}">
              <c16:uniqueId val="{00000000-9C07-4825-98A5-0D95903ABDFF}"/>
            </c:ext>
          </c:extLst>
        </c:ser>
        <c:dLbls>
          <c:showLegendKey val="0"/>
          <c:showVal val="0"/>
          <c:showCatName val="0"/>
          <c:showSerName val="0"/>
          <c:showPercent val="0"/>
          <c:showBubbleSize val="0"/>
        </c:dLbls>
        <c:gapWidth val="219"/>
        <c:overlap val="-27"/>
        <c:axId val="525339744"/>
        <c:axId val="525335480"/>
      </c:barChart>
      <c:catAx>
        <c:axId val="525339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335480"/>
        <c:crosses val="autoZero"/>
        <c:auto val="1"/>
        <c:lblAlgn val="ctr"/>
        <c:lblOffset val="100"/>
        <c:noMultiLvlLbl val="0"/>
      </c:catAx>
      <c:valAx>
        <c:axId val="525335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339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Sothys Malaysia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212</c:v>
                </c:pt>
                <c:pt idx="1">
                  <c:v>37</c:v>
                </c:pt>
                <c:pt idx="2">
                  <c:v>11</c:v>
                </c:pt>
              </c:numCache>
            </c:numRef>
          </c:val>
          <c:extLst>
            <c:ext xmlns:c16="http://schemas.microsoft.com/office/drawing/2014/chart" uri="{C3380CC4-5D6E-409C-BE32-E72D297353CC}">
              <c16:uniqueId val="{00000000-0C47-4BC2-82A2-C0D3437D12A6}"/>
            </c:ext>
          </c:extLst>
        </c:ser>
        <c:dLbls>
          <c:showLegendKey val="0"/>
          <c:showVal val="0"/>
          <c:showCatName val="0"/>
          <c:showSerName val="0"/>
          <c:showPercent val="0"/>
          <c:showBubbleSize val="0"/>
        </c:dLbls>
        <c:gapWidth val="219"/>
        <c:overlap val="-27"/>
        <c:axId val="525332528"/>
        <c:axId val="525339416"/>
      </c:barChart>
      <c:catAx>
        <c:axId val="525332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339416"/>
        <c:crosses val="autoZero"/>
        <c:auto val="1"/>
        <c:lblAlgn val="ctr"/>
        <c:lblOffset val="100"/>
        <c:noMultiLvlLbl val="0"/>
      </c:catAx>
      <c:valAx>
        <c:axId val="52533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5332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 Malaysia</c:v>
                </c:pt>
              </c:strCache>
            </c:strRef>
          </c:tx>
          <c:spPr>
            <a:ln w="28575" cap="rnd">
              <a:solidFill>
                <a:schemeClr val="accent1"/>
              </a:solidFill>
              <a:round/>
            </a:ln>
            <a:effectLst/>
          </c:spPr>
          <c:marker>
            <c:symbol val="none"/>
          </c:marker>
          <c:cat>
            <c:numRef>
              <c:f>Sheet1!$A$2:$A$32</c:f>
              <c:numCache>
                <c:formatCode>m/d/yyyy</c:formatCode>
                <c:ptCount val="31"/>
                <c:pt idx="0">
                  <c:v>44378</c:v>
                </c:pt>
                <c:pt idx="1">
                  <c:v>44379</c:v>
                </c:pt>
                <c:pt idx="2">
                  <c:v>44380</c:v>
                </c:pt>
                <c:pt idx="3">
                  <c:v>44381</c:v>
                </c:pt>
                <c:pt idx="4">
                  <c:v>44382</c:v>
                </c:pt>
                <c:pt idx="5">
                  <c:v>44383</c:v>
                </c:pt>
                <c:pt idx="6">
                  <c:v>44384</c:v>
                </c:pt>
                <c:pt idx="7">
                  <c:v>44385</c:v>
                </c:pt>
                <c:pt idx="8">
                  <c:v>44386</c:v>
                </c:pt>
                <c:pt idx="9">
                  <c:v>44387</c:v>
                </c:pt>
                <c:pt idx="10">
                  <c:v>44388</c:v>
                </c:pt>
                <c:pt idx="11">
                  <c:v>44389</c:v>
                </c:pt>
                <c:pt idx="12">
                  <c:v>44390</c:v>
                </c:pt>
                <c:pt idx="13">
                  <c:v>44391</c:v>
                </c:pt>
                <c:pt idx="14">
                  <c:v>44392</c:v>
                </c:pt>
                <c:pt idx="15">
                  <c:v>44393</c:v>
                </c:pt>
                <c:pt idx="16">
                  <c:v>44394</c:v>
                </c:pt>
                <c:pt idx="17">
                  <c:v>44395</c:v>
                </c:pt>
                <c:pt idx="18">
                  <c:v>44396</c:v>
                </c:pt>
                <c:pt idx="19">
                  <c:v>44397</c:v>
                </c:pt>
                <c:pt idx="20">
                  <c:v>44398</c:v>
                </c:pt>
                <c:pt idx="21">
                  <c:v>44399</c:v>
                </c:pt>
                <c:pt idx="22">
                  <c:v>44400</c:v>
                </c:pt>
                <c:pt idx="23">
                  <c:v>44401</c:v>
                </c:pt>
                <c:pt idx="24">
                  <c:v>44402</c:v>
                </c:pt>
                <c:pt idx="25">
                  <c:v>44403</c:v>
                </c:pt>
                <c:pt idx="26">
                  <c:v>44404</c:v>
                </c:pt>
                <c:pt idx="27">
                  <c:v>44405</c:v>
                </c:pt>
                <c:pt idx="28">
                  <c:v>44406</c:v>
                </c:pt>
                <c:pt idx="29">
                  <c:v>44407</c:v>
                </c:pt>
                <c:pt idx="30">
                  <c:v>44408</c:v>
                </c:pt>
              </c:numCache>
            </c:numRef>
          </c:cat>
          <c:val>
            <c:numRef>
              <c:f>Sheet1!$B$2:$B$32</c:f>
              <c:numCache>
                <c:formatCode>General</c:formatCode>
                <c:ptCount val="31"/>
                <c:pt idx="0">
                  <c:v>280</c:v>
                </c:pt>
                <c:pt idx="1">
                  <c:v>834</c:v>
                </c:pt>
                <c:pt idx="2">
                  <c:v>782</c:v>
                </c:pt>
                <c:pt idx="3">
                  <c:v>413</c:v>
                </c:pt>
                <c:pt idx="4">
                  <c:v>234</c:v>
                </c:pt>
                <c:pt idx="5">
                  <c:v>215</c:v>
                </c:pt>
                <c:pt idx="6">
                  <c:v>933</c:v>
                </c:pt>
                <c:pt idx="7">
                  <c:v>1383</c:v>
                </c:pt>
                <c:pt idx="8">
                  <c:v>1350</c:v>
                </c:pt>
                <c:pt idx="9">
                  <c:v>1157</c:v>
                </c:pt>
                <c:pt idx="10">
                  <c:v>539</c:v>
                </c:pt>
                <c:pt idx="11">
                  <c:v>107</c:v>
                </c:pt>
                <c:pt idx="12">
                  <c:v>51</c:v>
                </c:pt>
                <c:pt idx="13">
                  <c:v>84</c:v>
                </c:pt>
                <c:pt idx="14">
                  <c:v>1245</c:v>
                </c:pt>
                <c:pt idx="15">
                  <c:v>5167</c:v>
                </c:pt>
                <c:pt idx="16">
                  <c:v>7014</c:v>
                </c:pt>
                <c:pt idx="17">
                  <c:v>3528</c:v>
                </c:pt>
                <c:pt idx="18">
                  <c:v>96</c:v>
                </c:pt>
                <c:pt idx="19">
                  <c:v>106</c:v>
                </c:pt>
                <c:pt idx="20">
                  <c:v>105</c:v>
                </c:pt>
                <c:pt idx="21">
                  <c:v>61</c:v>
                </c:pt>
                <c:pt idx="22">
                  <c:v>870</c:v>
                </c:pt>
                <c:pt idx="23">
                  <c:v>1431</c:v>
                </c:pt>
                <c:pt idx="24">
                  <c:v>1171</c:v>
                </c:pt>
                <c:pt idx="25">
                  <c:v>971</c:v>
                </c:pt>
                <c:pt idx="26">
                  <c:v>884</c:v>
                </c:pt>
                <c:pt idx="27">
                  <c:v>905</c:v>
                </c:pt>
                <c:pt idx="28">
                  <c:v>1395</c:v>
                </c:pt>
                <c:pt idx="29">
                  <c:v>1323</c:v>
                </c:pt>
                <c:pt idx="30">
                  <c:v>397</c:v>
                </c:pt>
              </c:numCache>
            </c:numRef>
          </c:val>
          <c:smooth val="0"/>
          <c:extLst>
            <c:ext xmlns:c16="http://schemas.microsoft.com/office/drawing/2014/chart" uri="{C3380CC4-5D6E-409C-BE32-E72D297353CC}">
              <c16:uniqueId val="{00000000-EDE9-4D28-A0EF-0769760F2B7B}"/>
            </c:ext>
          </c:extLst>
        </c:ser>
        <c:dLbls>
          <c:showLegendKey val="0"/>
          <c:showVal val="0"/>
          <c:showCatName val="0"/>
          <c:showSerName val="0"/>
          <c:showPercent val="0"/>
          <c:showBubbleSize val="0"/>
        </c:dLbls>
        <c:smooth val="0"/>
        <c:axId val="461204248"/>
        <c:axId val="461198016"/>
      </c:lineChart>
      <c:dateAx>
        <c:axId val="461204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198016"/>
        <c:crosses val="autoZero"/>
        <c:auto val="1"/>
        <c:lblOffset val="100"/>
        <c:baseTimeUnit val="days"/>
      </c:dateAx>
      <c:valAx>
        <c:axId val="46119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120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33</c:v>
                </c:pt>
                <c:pt idx="1">
                  <c:v>701</c:v>
                </c:pt>
                <c:pt idx="2">
                  <c:v>2061</c:v>
                </c:pt>
                <c:pt idx="3">
                  <c:v>1344</c:v>
                </c:pt>
                <c:pt idx="4">
                  <c:v>413</c:v>
                </c:pt>
                <c:pt idx="5">
                  <c:v>137</c:v>
                </c:pt>
                <c:pt idx="6">
                  <c:v>75</c:v>
                </c:pt>
              </c:numCache>
            </c:numRef>
          </c:val>
          <c:extLst>
            <c:ext xmlns:c16="http://schemas.microsoft.com/office/drawing/2014/chart" uri="{C3380CC4-5D6E-409C-BE32-E72D297353CC}">
              <c16:uniqueId val="{00000000-2332-45CC-ADCD-418F9F175BEA}"/>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57</c:v>
                </c:pt>
                <c:pt idx="1">
                  <c:v>1313</c:v>
                </c:pt>
                <c:pt idx="2">
                  <c:v>10137</c:v>
                </c:pt>
                <c:pt idx="3">
                  <c:v>10212</c:v>
                </c:pt>
                <c:pt idx="4">
                  <c:v>2960</c:v>
                </c:pt>
                <c:pt idx="5">
                  <c:v>837</c:v>
                </c:pt>
                <c:pt idx="6">
                  <c:v>255</c:v>
                </c:pt>
              </c:numCache>
            </c:numRef>
          </c:val>
          <c:extLst>
            <c:ext xmlns:c16="http://schemas.microsoft.com/office/drawing/2014/chart" uri="{C3380CC4-5D6E-409C-BE32-E72D297353CC}">
              <c16:uniqueId val="{00000001-2332-45CC-ADCD-418F9F175BEA}"/>
            </c:ext>
          </c:extLst>
        </c:ser>
        <c:dLbls>
          <c:showLegendKey val="0"/>
          <c:showVal val="0"/>
          <c:showCatName val="0"/>
          <c:showSerName val="0"/>
          <c:showPercent val="0"/>
          <c:showBubbleSize val="0"/>
        </c:dLbls>
        <c:gapWidth val="219"/>
        <c:overlap val="-27"/>
        <c:axId val="566580576"/>
        <c:axId val="566585168"/>
      </c:barChart>
      <c:catAx>
        <c:axId val="56658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585168"/>
        <c:crosses val="autoZero"/>
        <c:auto val="1"/>
        <c:lblAlgn val="ctr"/>
        <c:lblOffset val="100"/>
        <c:noMultiLvlLbl val="0"/>
      </c:catAx>
      <c:valAx>
        <c:axId val="566585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58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Page Likes Change</c:v>
                </c:pt>
              </c:strCache>
            </c:strRef>
          </c:tx>
          <c:spPr>
            <a:solidFill>
              <a:schemeClr val="accent1"/>
            </a:solidFill>
            <a:ln>
              <a:noFill/>
            </a:ln>
            <a:effectLst/>
          </c:spPr>
          <c:invertIfNegative val="0"/>
          <c:cat>
            <c:strRef>
              <c:f>Sheet1!$A$2:$A$9</c:f>
              <c:strCache>
                <c:ptCount val="8"/>
                <c:pt idx="0">
                  <c:v>Your Page</c:v>
                </c:pt>
                <c:pt idx="1">
                  <c:v>Search</c:v>
                </c:pt>
                <c:pt idx="2">
                  <c:v>Other</c:v>
                </c:pt>
                <c:pt idx="3">
                  <c:v>Restored Likes from Reactivated Accounts</c:v>
                </c:pt>
                <c:pt idx="4">
                  <c:v>News Feed</c:v>
                </c:pt>
                <c:pt idx="5">
                  <c:v>Suspicious Account Removals</c:v>
                </c:pt>
                <c:pt idx="6">
                  <c:v>Unlikes from Page, Posts, or News Feed</c:v>
                </c:pt>
                <c:pt idx="7">
                  <c:v>Deactivated or Memorialized Account Removals</c:v>
                </c:pt>
              </c:strCache>
            </c:strRef>
          </c:cat>
          <c:val>
            <c:numRef>
              <c:f>Sheet1!$B$2:$B$9</c:f>
              <c:numCache>
                <c:formatCode>General</c:formatCode>
                <c:ptCount val="8"/>
                <c:pt idx="0">
                  <c:v>43</c:v>
                </c:pt>
                <c:pt idx="1">
                  <c:v>13</c:v>
                </c:pt>
                <c:pt idx="2">
                  <c:v>4</c:v>
                </c:pt>
                <c:pt idx="3">
                  <c:v>3</c:v>
                </c:pt>
                <c:pt idx="4">
                  <c:v>1</c:v>
                </c:pt>
                <c:pt idx="5">
                  <c:v>-9</c:v>
                </c:pt>
                <c:pt idx="6">
                  <c:v>-11</c:v>
                </c:pt>
                <c:pt idx="7">
                  <c:v>-24</c:v>
                </c:pt>
              </c:numCache>
            </c:numRef>
          </c:val>
          <c:extLst>
            <c:ext xmlns:c16="http://schemas.microsoft.com/office/drawing/2014/chart" uri="{C3380CC4-5D6E-409C-BE32-E72D297353CC}">
              <c16:uniqueId val="{00000000-508F-4025-B65F-9B29E927A5CA}"/>
            </c:ext>
          </c:extLst>
        </c:ser>
        <c:dLbls>
          <c:showLegendKey val="0"/>
          <c:showVal val="0"/>
          <c:showCatName val="0"/>
          <c:showSerName val="0"/>
          <c:showPercent val="0"/>
          <c:showBubbleSize val="0"/>
        </c:dLbls>
        <c:gapWidth val="219"/>
        <c:overlap val="-27"/>
        <c:axId val="566695048"/>
        <c:axId val="566695704"/>
      </c:barChart>
      <c:catAx>
        <c:axId val="566695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95704"/>
        <c:crosses val="autoZero"/>
        <c:auto val="1"/>
        <c:lblAlgn val="ctr"/>
        <c:lblOffset val="100"/>
        <c:noMultiLvlLbl val="0"/>
      </c:catAx>
      <c:valAx>
        <c:axId val="566695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66695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chart" Target="../charts/chart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7B2B17-976D-4B35-BA4B-3723BEF71CF8}"/>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61D1C709-264B-4294-A2FC-2337508FDCC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5444880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D60C8-2F08-4175-87DB-AF5A3C4218B5}"/>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0EE3BA68-923E-4690-BFCC-93A84814F3A4}"/>
              </a:ext>
            </a:extLst>
          </p:cNvPr>
          <p:cNvGraphicFramePr>
            <a:graphicFrameLocks noGrp="1"/>
          </p:cNvGraphicFramePr>
          <p:nvPr>
            <p:ph type="tbl" sz="quarter" idx="13"/>
            <p:extLst>
              <p:ext uri="{D42A27DB-BD31-4B8C-83A1-F6EECF244321}">
                <p14:modId xmlns:p14="http://schemas.microsoft.com/office/powerpoint/2010/main" val="2777422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451935644"/>
                    </a:ext>
                  </a:extLst>
                </a:gridCol>
                <a:gridCol w="411480">
                  <a:extLst>
                    <a:ext uri="{9D8B030D-6E8A-4147-A177-3AD203B41FA5}">
                      <a16:colId xmlns:a16="http://schemas.microsoft.com/office/drawing/2014/main" val="280387183"/>
                    </a:ext>
                  </a:extLst>
                </a:gridCol>
                <a:gridCol w="246888">
                  <a:extLst>
                    <a:ext uri="{9D8B030D-6E8A-4147-A177-3AD203B41FA5}">
                      <a16:colId xmlns:a16="http://schemas.microsoft.com/office/drawing/2014/main" val="3681228484"/>
                    </a:ext>
                  </a:extLst>
                </a:gridCol>
                <a:gridCol w="411480">
                  <a:extLst>
                    <a:ext uri="{9D8B030D-6E8A-4147-A177-3AD203B41FA5}">
                      <a16:colId xmlns:a16="http://schemas.microsoft.com/office/drawing/2014/main" val="2896029697"/>
                    </a:ext>
                  </a:extLst>
                </a:gridCol>
                <a:gridCol w="246888">
                  <a:extLst>
                    <a:ext uri="{9D8B030D-6E8A-4147-A177-3AD203B41FA5}">
                      <a16:colId xmlns:a16="http://schemas.microsoft.com/office/drawing/2014/main" val="1130291169"/>
                    </a:ext>
                  </a:extLst>
                </a:gridCol>
                <a:gridCol w="246888">
                  <a:extLst>
                    <a:ext uri="{9D8B030D-6E8A-4147-A177-3AD203B41FA5}">
                      <a16:colId xmlns:a16="http://schemas.microsoft.com/office/drawing/2014/main" val="301005968"/>
                    </a:ext>
                  </a:extLst>
                </a:gridCol>
                <a:gridCol w="246888">
                  <a:extLst>
                    <a:ext uri="{9D8B030D-6E8A-4147-A177-3AD203B41FA5}">
                      <a16:colId xmlns:a16="http://schemas.microsoft.com/office/drawing/2014/main" val="3888759127"/>
                    </a:ext>
                  </a:extLst>
                </a:gridCol>
                <a:gridCol w="246888">
                  <a:extLst>
                    <a:ext uri="{9D8B030D-6E8A-4147-A177-3AD203B41FA5}">
                      <a16:colId xmlns:a16="http://schemas.microsoft.com/office/drawing/2014/main" val="2320770002"/>
                    </a:ext>
                  </a:extLst>
                </a:gridCol>
                <a:gridCol w="246888">
                  <a:extLst>
                    <a:ext uri="{9D8B030D-6E8A-4147-A177-3AD203B41FA5}">
                      <a16:colId xmlns:a16="http://schemas.microsoft.com/office/drawing/2014/main" val="2847443828"/>
                    </a:ext>
                  </a:extLst>
                </a:gridCol>
                <a:gridCol w="246888">
                  <a:extLst>
                    <a:ext uri="{9D8B030D-6E8A-4147-A177-3AD203B41FA5}">
                      <a16:colId xmlns:a16="http://schemas.microsoft.com/office/drawing/2014/main" val="261795327"/>
                    </a:ext>
                  </a:extLst>
                </a:gridCol>
                <a:gridCol w="246888">
                  <a:extLst>
                    <a:ext uri="{9D8B030D-6E8A-4147-A177-3AD203B41FA5}">
                      <a16:colId xmlns:a16="http://schemas.microsoft.com/office/drawing/2014/main" val="3974665223"/>
                    </a:ext>
                  </a:extLst>
                </a:gridCol>
                <a:gridCol w="246888">
                  <a:extLst>
                    <a:ext uri="{9D8B030D-6E8A-4147-A177-3AD203B41FA5}">
                      <a16:colId xmlns:a16="http://schemas.microsoft.com/office/drawing/2014/main" val="2149715010"/>
                    </a:ext>
                  </a:extLst>
                </a:gridCol>
                <a:gridCol w="246888">
                  <a:extLst>
                    <a:ext uri="{9D8B030D-6E8A-4147-A177-3AD203B41FA5}">
                      <a16:colId xmlns:a16="http://schemas.microsoft.com/office/drawing/2014/main" val="3922165905"/>
                    </a:ext>
                  </a:extLst>
                </a:gridCol>
                <a:gridCol w="246888">
                  <a:extLst>
                    <a:ext uri="{9D8B030D-6E8A-4147-A177-3AD203B41FA5}">
                      <a16:colId xmlns:a16="http://schemas.microsoft.com/office/drawing/2014/main" val="169923034"/>
                    </a:ext>
                  </a:extLst>
                </a:gridCol>
                <a:gridCol w="246888">
                  <a:extLst>
                    <a:ext uri="{9D8B030D-6E8A-4147-A177-3AD203B41FA5}">
                      <a16:colId xmlns:a16="http://schemas.microsoft.com/office/drawing/2014/main" val="519869000"/>
                    </a:ext>
                  </a:extLst>
                </a:gridCol>
                <a:gridCol w="246888">
                  <a:extLst>
                    <a:ext uri="{9D8B030D-6E8A-4147-A177-3AD203B41FA5}">
                      <a16:colId xmlns:a16="http://schemas.microsoft.com/office/drawing/2014/main" val="3478433975"/>
                    </a:ext>
                  </a:extLst>
                </a:gridCol>
                <a:gridCol w="246888">
                  <a:extLst>
                    <a:ext uri="{9D8B030D-6E8A-4147-A177-3AD203B41FA5}">
                      <a16:colId xmlns:a16="http://schemas.microsoft.com/office/drawing/2014/main" val="760759042"/>
                    </a:ext>
                  </a:extLst>
                </a:gridCol>
                <a:gridCol w="246888">
                  <a:extLst>
                    <a:ext uri="{9D8B030D-6E8A-4147-A177-3AD203B41FA5}">
                      <a16:colId xmlns:a16="http://schemas.microsoft.com/office/drawing/2014/main" val="3656631252"/>
                    </a:ext>
                  </a:extLst>
                </a:gridCol>
                <a:gridCol w="246888">
                  <a:extLst>
                    <a:ext uri="{9D8B030D-6E8A-4147-A177-3AD203B41FA5}">
                      <a16:colId xmlns:a16="http://schemas.microsoft.com/office/drawing/2014/main" val="4246357117"/>
                    </a:ext>
                  </a:extLst>
                </a:gridCol>
                <a:gridCol w="246888">
                  <a:extLst>
                    <a:ext uri="{9D8B030D-6E8A-4147-A177-3AD203B41FA5}">
                      <a16:colId xmlns:a16="http://schemas.microsoft.com/office/drawing/2014/main" val="9768589"/>
                    </a:ext>
                  </a:extLst>
                </a:gridCol>
                <a:gridCol w="246888">
                  <a:extLst>
                    <a:ext uri="{9D8B030D-6E8A-4147-A177-3AD203B41FA5}">
                      <a16:colId xmlns:a16="http://schemas.microsoft.com/office/drawing/2014/main" val="1068057420"/>
                    </a:ext>
                  </a:extLst>
                </a:gridCol>
                <a:gridCol w="246888">
                  <a:extLst>
                    <a:ext uri="{9D8B030D-6E8A-4147-A177-3AD203B41FA5}">
                      <a16:colId xmlns:a16="http://schemas.microsoft.com/office/drawing/2014/main" val="1336907635"/>
                    </a:ext>
                  </a:extLst>
                </a:gridCol>
                <a:gridCol w="246888">
                  <a:extLst>
                    <a:ext uri="{9D8B030D-6E8A-4147-A177-3AD203B41FA5}">
                      <a16:colId xmlns:a16="http://schemas.microsoft.com/office/drawing/2014/main" val="3060028193"/>
                    </a:ext>
                  </a:extLst>
                </a:gridCol>
                <a:gridCol w="246888">
                  <a:extLst>
                    <a:ext uri="{9D8B030D-6E8A-4147-A177-3AD203B41FA5}">
                      <a16:colId xmlns:a16="http://schemas.microsoft.com/office/drawing/2014/main" val="1433095634"/>
                    </a:ext>
                  </a:extLst>
                </a:gridCol>
                <a:gridCol w="246888">
                  <a:extLst>
                    <a:ext uri="{9D8B030D-6E8A-4147-A177-3AD203B41FA5}">
                      <a16:colId xmlns:a16="http://schemas.microsoft.com/office/drawing/2014/main" val="124991657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08295311"/>
                  </a:ext>
                </a:extLst>
              </a:tr>
              <a:tr h="370840">
                <a:tc>
                  <a:txBody>
                    <a:bodyPr/>
                    <a:lstStyle/>
                    <a:p>
                      <a:r>
                        <a:rPr lang="en-US" sz="1000"/>
                        <a:t>Sothys Malaysia</a:t>
                      </a:r>
                    </a:p>
                  </a:txBody>
                  <a:tcPr/>
                </a:tc>
                <a:tc>
                  <a:txBody>
                    <a:bodyPr/>
                    <a:lstStyle/>
                    <a:p>
                      <a:r>
                        <a:rPr lang="en-US" sz="1000"/>
                        <a:t>30756</a:t>
                      </a:r>
                    </a:p>
                  </a:txBody>
                  <a:tcPr/>
                </a:tc>
                <a:tc>
                  <a:txBody>
                    <a:bodyPr/>
                    <a:lstStyle/>
                    <a:p>
                      <a:r>
                        <a:rPr lang="en-US" sz="1000"/>
                        <a:t>7</a:t>
                      </a:r>
                    </a:p>
                  </a:txBody>
                  <a:tcPr/>
                </a:tc>
                <a:tc>
                  <a:txBody>
                    <a:bodyPr/>
                    <a:lstStyle/>
                    <a:p>
                      <a:r>
                        <a:rPr lang="en-US" sz="1000"/>
                        <a:t>40469</a:t>
                      </a:r>
                    </a:p>
                  </a:txBody>
                  <a:tcPr/>
                </a:tc>
                <a:tc>
                  <a:txBody>
                    <a:bodyPr/>
                    <a:lstStyle/>
                    <a:p>
                      <a:r>
                        <a:rPr lang="en-US" sz="1000"/>
                        <a:t>-1</a:t>
                      </a:r>
                    </a:p>
                  </a:txBody>
                  <a:tcPr/>
                </a:tc>
                <a:tc>
                  <a:txBody>
                    <a:bodyPr/>
                    <a:lstStyle/>
                    <a:p>
                      <a:r>
                        <a:rPr lang="en-US" sz="1000"/>
                        <a:t>19</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10</a:t>
                      </a:r>
                    </a:p>
                  </a:txBody>
                  <a:tcPr/>
                </a:tc>
                <a:tc>
                  <a:txBody>
                    <a:bodyPr/>
                    <a:lstStyle/>
                    <a:p>
                      <a:r>
                        <a:rPr lang="en-US" sz="1000"/>
                        <a:t>542</a:t>
                      </a:r>
                    </a:p>
                  </a:txBody>
                  <a:tcPr/>
                </a:tc>
                <a:tc>
                  <a:txBody>
                    <a:bodyPr/>
                    <a:lstStyle/>
                    <a:p>
                      <a:r>
                        <a:rPr lang="en-US" sz="1000"/>
                        <a:t>0</a:t>
                      </a:r>
                    </a:p>
                  </a:txBody>
                  <a:tcPr/>
                </a:tc>
                <a:tc>
                  <a:txBody>
                    <a:bodyPr/>
                    <a:lstStyle/>
                    <a:p>
                      <a:r>
                        <a:rPr lang="en-US" sz="1000"/>
                        <a:t>536</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64</a:t>
                      </a:r>
                    </a:p>
                  </a:txBody>
                  <a:tcPr/>
                </a:tc>
                <a:tc>
                  <a:txBody>
                    <a:bodyPr/>
                    <a:lstStyle/>
                    <a:p>
                      <a:r>
                        <a:rPr lang="en-US" sz="1000"/>
                        <a:t>609</a:t>
                      </a:r>
                    </a:p>
                  </a:txBody>
                  <a:tcPr/>
                </a:tc>
                <a:tc>
                  <a:txBody>
                    <a:bodyPr/>
                    <a:lstStyle/>
                    <a:p>
                      <a:r>
                        <a:rPr lang="en-US" sz="1000"/>
                        <a:t>1</a:t>
                      </a:r>
                    </a:p>
                  </a:txBody>
                  <a:tcPr/>
                </a:tc>
                <a:tc>
                  <a:txBody>
                    <a:bodyPr/>
                    <a:lstStyle/>
                    <a:p>
                      <a:r>
                        <a:rPr lang="en-US" sz="1000"/>
                        <a:t>0</a:t>
                      </a:r>
                    </a:p>
                  </a:txBody>
                  <a:tcPr/>
                </a:tc>
                <a:tc>
                  <a:txBody>
                    <a:bodyPr/>
                    <a:lstStyle/>
                    <a:p>
                      <a:r>
                        <a:rPr lang="en-US" sz="1000"/>
                        <a:t>0.1042 %</a:t>
                      </a:r>
                    </a:p>
                  </a:txBody>
                  <a:tcPr/>
                </a:tc>
                <a:tc>
                  <a:txBody>
                    <a:bodyPr/>
                    <a:lstStyle/>
                    <a:p>
                      <a:r>
                        <a:rPr lang="en-US" sz="1000"/>
                        <a:t>0.0 %</a:t>
                      </a:r>
                    </a:p>
                  </a:txBody>
                  <a:tcPr/>
                </a:tc>
                <a:extLst>
                  <a:ext uri="{0D108BD9-81ED-4DB2-BD59-A6C34878D82A}">
                    <a16:rowId xmlns:a16="http://schemas.microsoft.com/office/drawing/2014/main" val="787295000"/>
                  </a:ext>
                </a:extLst>
              </a:tr>
            </a:tbl>
          </a:graphicData>
        </a:graphic>
      </p:graphicFrame>
      <p:sp>
        <p:nvSpPr>
          <p:cNvPr id="4" name="Text Placeholder 3">
            <a:extLst>
              <a:ext uri="{FF2B5EF4-FFF2-40B4-BE49-F238E27FC236}">
                <a16:creationId xmlns:a16="http://schemas.microsoft.com/office/drawing/2014/main" id="{857A557E-ABCA-46A8-9C0A-2BE0CAACF8D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09127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CC660-63F2-463F-8BA8-56CF5386966C}"/>
              </a:ext>
            </a:extLst>
          </p:cNvPr>
          <p:cNvSpPr>
            <a:spLocks noGrp="1"/>
          </p:cNvSpPr>
          <p:nvPr>
            <p:ph type="title"/>
          </p:nvPr>
        </p:nvSpPr>
        <p:spPr/>
        <p:txBody>
          <a:bodyPr/>
          <a:lstStyle/>
          <a:p>
            <a:r>
              <a:rPr lang="en-US"/>
              <a:t>Facebook Key Metrics Table | Sothys Malaysia</a:t>
            </a:r>
          </a:p>
        </p:txBody>
      </p:sp>
      <p:graphicFrame>
        <p:nvGraphicFramePr>
          <p:cNvPr id="5" name="Table Placeholder 4">
            <a:extLst>
              <a:ext uri="{FF2B5EF4-FFF2-40B4-BE49-F238E27FC236}">
                <a16:creationId xmlns:a16="http://schemas.microsoft.com/office/drawing/2014/main" id="{B021DFDA-8D62-4F6F-ADC2-3E936B4DCA78}"/>
              </a:ext>
            </a:extLst>
          </p:cNvPr>
          <p:cNvGraphicFramePr>
            <a:graphicFrameLocks noGrp="1"/>
          </p:cNvGraphicFramePr>
          <p:nvPr>
            <p:ph type="tbl" sz="quarter" idx="13"/>
            <p:extLst>
              <p:ext uri="{D42A27DB-BD31-4B8C-83A1-F6EECF244321}">
                <p14:modId xmlns:p14="http://schemas.microsoft.com/office/powerpoint/2010/main" val="3792786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2781054176"/>
                    </a:ext>
                  </a:extLst>
                </a:gridCol>
                <a:gridCol w="208280">
                  <a:extLst>
                    <a:ext uri="{9D8B030D-6E8A-4147-A177-3AD203B41FA5}">
                      <a16:colId xmlns:a16="http://schemas.microsoft.com/office/drawing/2014/main" val="589844455"/>
                    </a:ext>
                  </a:extLst>
                </a:gridCol>
                <a:gridCol w="208280">
                  <a:extLst>
                    <a:ext uri="{9D8B030D-6E8A-4147-A177-3AD203B41FA5}">
                      <a16:colId xmlns:a16="http://schemas.microsoft.com/office/drawing/2014/main" val="1118999081"/>
                    </a:ext>
                  </a:extLst>
                </a:gridCol>
                <a:gridCol w="208280">
                  <a:extLst>
                    <a:ext uri="{9D8B030D-6E8A-4147-A177-3AD203B41FA5}">
                      <a16:colId xmlns:a16="http://schemas.microsoft.com/office/drawing/2014/main" val="1582840906"/>
                    </a:ext>
                  </a:extLst>
                </a:gridCol>
                <a:gridCol w="208280">
                  <a:extLst>
                    <a:ext uri="{9D8B030D-6E8A-4147-A177-3AD203B41FA5}">
                      <a16:colId xmlns:a16="http://schemas.microsoft.com/office/drawing/2014/main" val="1952016274"/>
                    </a:ext>
                  </a:extLst>
                </a:gridCol>
                <a:gridCol w="208280">
                  <a:extLst>
                    <a:ext uri="{9D8B030D-6E8A-4147-A177-3AD203B41FA5}">
                      <a16:colId xmlns:a16="http://schemas.microsoft.com/office/drawing/2014/main" val="2766064754"/>
                    </a:ext>
                  </a:extLst>
                </a:gridCol>
                <a:gridCol w="208280">
                  <a:extLst>
                    <a:ext uri="{9D8B030D-6E8A-4147-A177-3AD203B41FA5}">
                      <a16:colId xmlns:a16="http://schemas.microsoft.com/office/drawing/2014/main" val="3855137329"/>
                    </a:ext>
                  </a:extLst>
                </a:gridCol>
                <a:gridCol w="208280">
                  <a:extLst>
                    <a:ext uri="{9D8B030D-6E8A-4147-A177-3AD203B41FA5}">
                      <a16:colId xmlns:a16="http://schemas.microsoft.com/office/drawing/2014/main" val="710486961"/>
                    </a:ext>
                  </a:extLst>
                </a:gridCol>
                <a:gridCol w="208280">
                  <a:extLst>
                    <a:ext uri="{9D8B030D-6E8A-4147-A177-3AD203B41FA5}">
                      <a16:colId xmlns:a16="http://schemas.microsoft.com/office/drawing/2014/main" val="2869275815"/>
                    </a:ext>
                  </a:extLst>
                </a:gridCol>
                <a:gridCol w="208280">
                  <a:extLst>
                    <a:ext uri="{9D8B030D-6E8A-4147-A177-3AD203B41FA5}">
                      <a16:colId xmlns:a16="http://schemas.microsoft.com/office/drawing/2014/main" val="4077381989"/>
                    </a:ext>
                  </a:extLst>
                </a:gridCol>
                <a:gridCol w="208280">
                  <a:extLst>
                    <a:ext uri="{9D8B030D-6E8A-4147-A177-3AD203B41FA5}">
                      <a16:colId xmlns:a16="http://schemas.microsoft.com/office/drawing/2014/main" val="851264883"/>
                    </a:ext>
                  </a:extLst>
                </a:gridCol>
                <a:gridCol w="208280">
                  <a:extLst>
                    <a:ext uri="{9D8B030D-6E8A-4147-A177-3AD203B41FA5}">
                      <a16:colId xmlns:a16="http://schemas.microsoft.com/office/drawing/2014/main" val="508548117"/>
                    </a:ext>
                  </a:extLst>
                </a:gridCol>
                <a:gridCol w="208280">
                  <a:extLst>
                    <a:ext uri="{9D8B030D-6E8A-4147-A177-3AD203B41FA5}">
                      <a16:colId xmlns:a16="http://schemas.microsoft.com/office/drawing/2014/main" val="4043607488"/>
                    </a:ext>
                  </a:extLst>
                </a:gridCol>
                <a:gridCol w="208280">
                  <a:extLst>
                    <a:ext uri="{9D8B030D-6E8A-4147-A177-3AD203B41FA5}">
                      <a16:colId xmlns:a16="http://schemas.microsoft.com/office/drawing/2014/main" val="1570106870"/>
                    </a:ext>
                  </a:extLst>
                </a:gridCol>
                <a:gridCol w="208280">
                  <a:extLst>
                    <a:ext uri="{9D8B030D-6E8A-4147-A177-3AD203B41FA5}">
                      <a16:colId xmlns:a16="http://schemas.microsoft.com/office/drawing/2014/main" val="1699988473"/>
                    </a:ext>
                  </a:extLst>
                </a:gridCol>
                <a:gridCol w="329183">
                  <a:extLst>
                    <a:ext uri="{9D8B030D-6E8A-4147-A177-3AD203B41FA5}">
                      <a16:colId xmlns:a16="http://schemas.microsoft.com/office/drawing/2014/main" val="1739268461"/>
                    </a:ext>
                  </a:extLst>
                </a:gridCol>
                <a:gridCol w="208280">
                  <a:extLst>
                    <a:ext uri="{9D8B030D-6E8A-4147-A177-3AD203B41FA5}">
                      <a16:colId xmlns:a16="http://schemas.microsoft.com/office/drawing/2014/main" val="2663537108"/>
                    </a:ext>
                  </a:extLst>
                </a:gridCol>
                <a:gridCol w="208280">
                  <a:extLst>
                    <a:ext uri="{9D8B030D-6E8A-4147-A177-3AD203B41FA5}">
                      <a16:colId xmlns:a16="http://schemas.microsoft.com/office/drawing/2014/main" val="1018699135"/>
                    </a:ext>
                  </a:extLst>
                </a:gridCol>
                <a:gridCol w="208280">
                  <a:extLst>
                    <a:ext uri="{9D8B030D-6E8A-4147-A177-3AD203B41FA5}">
                      <a16:colId xmlns:a16="http://schemas.microsoft.com/office/drawing/2014/main" val="2618053136"/>
                    </a:ext>
                  </a:extLst>
                </a:gridCol>
                <a:gridCol w="208280">
                  <a:extLst>
                    <a:ext uri="{9D8B030D-6E8A-4147-A177-3AD203B41FA5}">
                      <a16:colId xmlns:a16="http://schemas.microsoft.com/office/drawing/2014/main" val="3961371425"/>
                    </a:ext>
                  </a:extLst>
                </a:gridCol>
                <a:gridCol w="208280">
                  <a:extLst>
                    <a:ext uri="{9D8B030D-6E8A-4147-A177-3AD203B41FA5}">
                      <a16:colId xmlns:a16="http://schemas.microsoft.com/office/drawing/2014/main" val="2904934475"/>
                    </a:ext>
                  </a:extLst>
                </a:gridCol>
                <a:gridCol w="208280">
                  <a:extLst>
                    <a:ext uri="{9D8B030D-6E8A-4147-A177-3AD203B41FA5}">
                      <a16:colId xmlns:a16="http://schemas.microsoft.com/office/drawing/2014/main" val="2479039693"/>
                    </a:ext>
                  </a:extLst>
                </a:gridCol>
                <a:gridCol w="208280">
                  <a:extLst>
                    <a:ext uri="{9D8B030D-6E8A-4147-A177-3AD203B41FA5}">
                      <a16:colId xmlns:a16="http://schemas.microsoft.com/office/drawing/2014/main" val="3822909922"/>
                    </a:ext>
                  </a:extLst>
                </a:gridCol>
                <a:gridCol w="208280">
                  <a:extLst>
                    <a:ext uri="{9D8B030D-6E8A-4147-A177-3AD203B41FA5}">
                      <a16:colId xmlns:a16="http://schemas.microsoft.com/office/drawing/2014/main" val="3777822876"/>
                    </a:ext>
                  </a:extLst>
                </a:gridCol>
                <a:gridCol w="208280">
                  <a:extLst>
                    <a:ext uri="{9D8B030D-6E8A-4147-A177-3AD203B41FA5}">
                      <a16:colId xmlns:a16="http://schemas.microsoft.com/office/drawing/2014/main" val="2958325036"/>
                    </a:ext>
                  </a:extLst>
                </a:gridCol>
                <a:gridCol w="208280">
                  <a:extLst>
                    <a:ext uri="{9D8B030D-6E8A-4147-A177-3AD203B41FA5}">
                      <a16:colId xmlns:a16="http://schemas.microsoft.com/office/drawing/2014/main" val="3462795079"/>
                    </a:ext>
                  </a:extLst>
                </a:gridCol>
                <a:gridCol w="208280">
                  <a:extLst>
                    <a:ext uri="{9D8B030D-6E8A-4147-A177-3AD203B41FA5}">
                      <a16:colId xmlns:a16="http://schemas.microsoft.com/office/drawing/2014/main" val="1644817470"/>
                    </a:ext>
                  </a:extLst>
                </a:gridCol>
                <a:gridCol w="208280">
                  <a:extLst>
                    <a:ext uri="{9D8B030D-6E8A-4147-A177-3AD203B41FA5}">
                      <a16:colId xmlns:a16="http://schemas.microsoft.com/office/drawing/2014/main" val="1501184237"/>
                    </a:ext>
                  </a:extLst>
                </a:gridCol>
                <a:gridCol w="208280">
                  <a:extLst>
                    <a:ext uri="{9D8B030D-6E8A-4147-A177-3AD203B41FA5}">
                      <a16:colId xmlns:a16="http://schemas.microsoft.com/office/drawing/2014/main" val="1697534822"/>
                    </a:ext>
                  </a:extLst>
                </a:gridCol>
                <a:gridCol w="208280">
                  <a:extLst>
                    <a:ext uri="{9D8B030D-6E8A-4147-A177-3AD203B41FA5}">
                      <a16:colId xmlns:a16="http://schemas.microsoft.com/office/drawing/2014/main" val="2034890717"/>
                    </a:ext>
                  </a:extLst>
                </a:gridCol>
                <a:gridCol w="208280">
                  <a:extLst>
                    <a:ext uri="{9D8B030D-6E8A-4147-A177-3AD203B41FA5}">
                      <a16:colId xmlns:a16="http://schemas.microsoft.com/office/drawing/2014/main" val="340468845"/>
                    </a:ext>
                  </a:extLst>
                </a:gridCol>
                <a:gridCol w="208280">
                  <a:extLst>
                    <a:ext uri="{9D8B030D-6E8A-4147-A177-3AD203B41FA5}">
                      <a16:colId xmlns:a16="http://schemas.microsoft.com/office/drawing/2014/main" val="4134101808"/>
                    </a:ext>
                  </a:extLst>
                </a:gridCol>
                <a:gridCol w="208280">
                  <a:extLst>
                    <a:ext uri="{9D8B030D-6E8A-4147-A177-3AD203B41FA5}">
                      <a16:colId xmlns:a16="http://schemas.microsoft.com/office/drawing/2014/main" val="1573076073"/>
                    </a:ext>
                  </a:extLst>
                </a:gridCol>
                <a:gridCol w="208280">
                  <a:extLst>
                    <a:ext uri="{9D8B030D-6E8A-4147-A177-3AD203B41FA5}">
                      <a16:colId xmlns:a16="http://schemas.microsoft.com/office/drawing/2014/main" val="4060664727"/>
                    </a:ext>
                  </a:extLst>
                </a:gridCol>
                <a:gridCol w="208280">
                  <a:extLst>
                    <a:ext uri="{9D8B030D-6E8A-4147-A177-3AD203B41FA5}">
                      <a16:colId xmlns:a16="http://schemas.microsoft.com/office/drawing/2014/main" val="510934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Avg. Fans Online</a:t>
                      </a:r>
                    </a:p>
                  </a:txBody>
                  <a:tcPr/>
                </a:tc>
                <a:tc>
                  <a:txBody>
                    <a:bodyPr/>
                    <a:lstStyle/>
                    <a:p>
                      <a:r>
                        <a:rPr lang="en-US" sz="1000"/>
                        <a:t>Followers</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Website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tc>
                  <a:txBody>
                    <a:bodyPr/>
                    <a:lstStyle/>
                    <a:p>
                      <a:r>
                        <a:rPr lang="en-US" sz="1000"/>
                        <a:t>Avg. Daily E-Rate</a:t>
                      </a:r>
                    </a:p>
                  </a:txBody>
                  <a:tcPr/>
                </a:tc>
                <a:extLst>
                  <a:ext uri="{0D108BD9-81ED-4DB2-BD59-A6C34878D82A}">
                    <a16:rowId xmlns:a16="http://schemas.microsoft.com/office/drawing/2014/main" val="444512061"/>
                  </a:ext>
                </a:extLst>
              </a:tr>
              <a:tr h="370840">
                <a:tc>
                  <a:txBody>
                    <a:bodyPr/>
                    <a:lstStyle/>
                    <a:p>
                      <a:r>
                        <a:rPr lang="en-US" sz="1000"/>
                        <a:t>Sothys Malaysia</a:t>
                      </a:r>
                    </a:p>
                  </a:txBody>
                  <a:tcPr/>
                </a:tc>
                <a:tc>
                  <a:txBody>
                    <a:bodyPr/>
                    <a:lstStyle/>
                    <a:p>
                      <a:r>
                        <a:rPr lang="en-US" sz="1000"/>
                        <a:t>30726</a:t>
                      </a:r>
                    </a:p>
                  </a:txBody>
                  <a:tcPr/>
                </a:tc>
                <a:tc>
                  <a:txBody>
                    <a:bodyPr/>
                    <a:lstStyle/>
                    <a:p>
                      <a:r>
                        <a:rPr lang="en-US" sz="1000"/>
                        <a:t>9</a:t>
                      </a:r>
                    </a:p>
                  </a:txBody>
                  <a:tcPr/>
                </a:tc>
                <a:tc>
                  <a:txBody>
                    <a:bodyPr/>
                    <a:lstStyle/>
                    <a:p>
                      <a:r>
                        <a:rPr lang="en-US" sz="1000"/>
                        <a:t>24986.310344828</a:t>
                      </a:r>
                    </a:p>
                  </a:txBody>
                  <a:tcPr/>
                </a:tc>
                <a:tc>
                  <a:txBody>
                    <a:bodyPr/>
                    <a:lstStyle/>
                    <a:p>
                      <a:r>
                        <a:rPr lang="en-US" sz="1000"/>
                        <a:t>40003</a:t>
                      </a:r>
                    </a:p>
                  </a:txBody>
                  <a:tcPr/>
                </a:tc>
                <a:tc>
                  <a:txBody>
                    <a:bodyPr/>
                    <a:lstStyle/>
                    <a:p>
                      <a:r>
                        <a:rPr lang="en-US" sz="1000"/>
                        <a:t>19</a:t>
                      </a:r>
                    </a:p>
                  </a:txBody>
                  <a:tcPr/>
                </a:tc>
                <a:tc>
                  <a:txBody>
                    <a:bodyPr/>
                    <a:lstStyle/>
                    <a:p>
                      <a:r>
                        <a:rPr lang="en-US" sz="1000"/>
                        <a:t>787826</a:t>
                      </a:r>
                    </a:p>
                  </a:txBody>
                  <a:tcPr/>
                </a:tc>
                <a:tc>
                  <a:txBody>
                    <a:bodyPr/>
                    <a:lstStyle/>
                    <a:p>
                      <a:r>
                        <a:rPr lang="en-US" sz="1000"/>
                        <a:t>22047.548387097</a:t>
                      </a:r>
                    </a:p>
                  </a:txBody>
                  <a:tcPr/>
                </a:tc>
                <a:tc>
                  <a:txBody>
                    <a:bodyPr/>
                    <a:lstStyle/>
                    <a:p>
                      <a:r>
                        <a:rPr lang="en-US" sz="1000"/>
                        <a:t>739507</a:t>
                      </a:r>
                    </a:p>
                  </a:txBody>
                  <a:tcPr/>
                </a:tc>
                <a:tc>
                  <a:txBody>
                    <a:bodyPr/>
                    <a:lstStyle/>
                    <a:p>
                      <a:r>
                        <a:rPr lang="en-US" sz="1000"/>
                        <a:t>24232</a:t>
                      </a:r>
                    </a:p>
                  </a:txBody>
                  <a:tcPr/>
                </a:tc>
                <a:tc>
                  <a:txBody>
                    <a:bodyPr/>
                    <a:lstStyle/>
                    <a:p>
                      <a:r>
                        <a:rPr lang="en-US" sz="1000"/>
                        <a:t>48319</a:t>
                      </a:r>
                    </a:p>
                  </a:txBody>
                  <a:tcPr/>
                </a:tc>
                <a:tc>
                  <a:txBody>
                    <a:bodyPr/>
                    <a:lstStyle/>
                    <a:p>
                      <a:r>
                        <a:rPr lang="en-US" sz="1000"/>
                        <a:t>0.76 %</a:t>
                      </a:r>
                    </a:p>
                  </a:txBody>
                  <a:tcPr/>
                </a:tc>
                <a:tc>
                  <a:txBody>
                    <a:bodyPr/>
                    <a:lstStyle/>
                    <a:p>
                      <a:r>
                        <a:rPr lang="en-US" sz="1000"/>
                        <a:t>35031</a:t>
                      </a:r>
                    </a:p>
                  </a:txBody>
                  <a:tcPr/>
                </a:tc>
                <a:tc>
                  <a:txBody>
                    <a:bodyPr/>
                    <a:lstStyle/>
                    <a:p>
                      <a:r>
                        <a:rPr lang="en-US" sz="1000"/>
                        <a:t>0</a:t>
                      </a:r>
                    </a:p>
                  </a:txBody>
                  <a:tcPr/>
                </a:tc>
                <a:tc>
                  <a:txBody>
                    <a:bodyPr/>
                    <a:lstStyle/>
                    <a:p>
                      <a:r>
                        <a:rPr lang="en-US" sz="1000"/>
                        <a:t>23332</a:t>
                      </a:r>
                    </a:p>
                  </a:txBody>
                  <a:tcPr/>
                </a:tc>
                <a:tc>
                  <a:txBody>
                    <a:bodyPr/>
                    <a:lstStyle/>
                    <a:p>
                      <a:r>
                        <a:rPr lang="en-US" sz="1000"/>
                        <a:t>2780</a:t>
                      </a:r>
                    </a:p>
                  </a:txBody>
                  <a:tcPr/>
                </a:tc>
                <a:tc>
                  <a:txBody>
                    <a:bodyPr/>
                    <a:lstStyle/>
                    <a:p>
                      <a:r>
                        <a:rPr lang="en-US" sz="1000"/>
                        <a:t>220</a:t>
                      </a:r>
                    </a:p>
                  </a:txBody>
                  <a:tcPr/>
                </a:tc>
                <a:tc>
                  <a:txBody>
                    <a:bodyPr/>
                    <a:lstStyle/>
                    <a:p>
                      <a:r>
                        <a:rPr lang="en-US" sz="1000"/>
                        <a:t>16296</a:t>
                      </a:r>
                    </a:p>
                  </a:txBody>
                  <a:tcPr/>
                </a:tc>
                <a:tc>
                  <a:txBody>
                    <a:bodyPr/>
                    <a:lstStyle/>
                    <a:p>
                      <a:r>
                        <a:rPr lang="en-US" sz="1000"/>
                        <a:t>4036</a:t>
                      </a:r>
                    </a:p>
                  </a:txBody>
                  <a:tcPr/>
                </a:tc>
                <a:tc>
                  <a:txBody>
                    <a:bodyPr/>
                    <a:lstStyle/>
                    <a:p>
                      <a:r>
                        <a:rPr lang="en-US" sz="1000"/>
                        <a:t>779</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793</a:t>
                      </a:r>
                    </a:p>
                  </a:txBody>
                  <a:tcPr/>
                </a:tc>
                <a:tc>
                  <a:txBody>
                    <a:bodyPr/>
                    <a:lstStyle/>
                    <a:p>
                      <a:r>
                        <a:rPr lang="en-US" sz="1000"/>
                        <a:t>11</a:t>
                      </a:r>
                    </a:p>
                  </a:txBody>
                  <a:tcPr/>
                </a:tc>
                <a:tc>
                  <a:txBody>
                    <a:bodyPr/>
                    <a:lstStyle/>
                    <a:p>
                      <a:r>
                        <a:rPr lang="en-US" sz="1000"/>
                        <a:t>96</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3.4135455747122 %</a:t>
                      </a:r>
                    </a:p>
                  </a:txBody>
                  <a:tcPr/>
                </a:tc>
                <a:extLst>
                  <a:ext uri="{0D108BD9-81ED-4DB2-BD59-A6C34878D82A}">
                    <a16:rowId xmlns:a16="http://schemas.microsoft.com/office/drawing/2014/main" val="1436411877"/>
                  </a:ext>
                </a:extLst>
              </a:tr>
            </a:tbl>
          </a:graphicData>
        </a:graphic>
      </p:graphicFrame>
      <p:sp>
        <p:nvSpPr>
          <p:cNvPr id="4" name="Text Placeholder 3">
            <a:extLst>
              <a:ext uri="{FF2B5EF4-FFF2-40B4-BE49-F238E27FC236}">
                <a16:creationId xmlns:a16="http://schemas.microsoft.com/office/drawing/2014/main" id="{A481D95F-1F66-4816-8545-FCF8D3A933F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849169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49AE2-B39D-475F-8BF1-435E244AB64F}"/>
              </a:ext>
            </a:extLst>
          </p:cNvPr>
          <p:cNvSpPr>
            <a:spLocks noGrp="1"/>
          </p:cNvSpPr>
          <p:nvPr>
            <p:ph type="title"/>
          </p:nvPr>
        </p:nvSpPr>
        <p:spPr/>
        <p:txBody>
          <a:bodyPr/>
          <a:lstStyle/>
          <a:p>
            <a:r>
              <a:rPr lang="en-US"/>
              <a:t>Facebook Page Likes Total | Sothys Malaysia</a:t>
            </a:r>
          </a:p>
        </p:txBody>
      </p:sp>
      <p:graphicFrame>
        <p:nvGraphicFramePr>
          <p:cNvPr id="6" name="Chart Placeholder 5">
            <a:extLst>
              <a:ext uri="{FF2B5EF4-FFF2-40B4-BE49-F238E27FC236}">
                <a16:creationId xmlns:a16="http://schemas.microsoft.com/office/drawing/2014/main" id="{DB07F66C-72C6-4D57-A002-5FE5CC8BE02A}"/>
              </a:ext>
            </a:extLst>
          </p:cNvPr>
          <p:cNvGraphicFramePr>
            <a:graphicFrameLocks noGrp="1"/>
          </p:cNvGraphicFramePr>
          <p:nvPr>
            <p:ph type="chart" sz="quarter" idx="13"/>
            <p:extLst>
              <p:ext uri="{D42A27DB-BD31-4B8C-83A1-F6EECF244321}">
                <p14:modId xmlns:p14="http://schemas.microsoft.com/office/powerpoint/2010/main" val="830610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551960-03C5-416F-8446-65511702D8C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2FD96F3D-82D8-457F-8552-8C1A169799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6174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F280B5-263C-4896-8C27-2CA0958D023E}"/>
              </a:ext>
            </a:extLst>
          </p:cNvPr>
          <p:cNvSpPr>
            <a:spLocks noGrp="1"/>
          </p:cNvSpPr>
          <p:nvPr>
            <p:ph type="title"/>
          </p:nvPr>
        </p:nvSpPr>
        <p:spPr/>
        <p:txBody>
          <a:bodyPr/>
          <a:lstStyle/>
          <a:p>
            <a:r>
              <a:rPr lang="en-US"/>
              <a:t>Facebook Fans Change Rate | Sothys Malaysia</a:t>
            </a:r>
          </a:p>
        </p:txBody>
      </p:sp>
      <p:graphicFrame>
        <p:nvGraphicFramePr>
          <p:cNvPr id="6" name="Chart Placeholder 5">
            <a:extLst>
              <a:ext uri="{FF2B5EF4-FFF2-40B4-BE49-F238E27FC236}">
                <a16:creationId xmlns:a16="http://schemas.microsoft.com/office/drawing/2014/main" id="{A7C82F90-D6E3-4AB5-8EC9-7F66D247F298}"/>
              </a:ext>
            </a:extLst>
          </p:cNvPr>
          <p:cNvGraphicFramePr>
            <a:graphicFrameLocks noGrp="1"/>
          </p:cNvGraphicFramePr>
          <p:nvPr>
            <p:ph type="chart" sz="quarter" idx="13"/>
            <p:extLst>
              <p:ext uri="{D42A27DB-BD31-4B8C-83A1-F6EECF244321}">
                <p14:modId xmlns:p14="http://schemas.microsoft.com/office/powerpoint/2010/main" val="7021601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E5167E-E6C3-4261-A726-3F4CC6BA6799}"/>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CC7EB22-74E7-41E3-89E6-4793DB174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48470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EBB75-765E-432B-BF57-D8A0A704BDF9}"/>
              </a:ext>
            </a:extLst>
          </p:cNvPr>
          <p:cNvSpPr>
            <a:spLocks noGrp="1"/>
          </p:cNvSpPr>
          <p:nvPr>
            <p:ph type="title"/>
          </p:nvPr>
        </p:nvSpPr>
        <p:spPr/>
        <p:txBody>
          <a:bodyPr/>
          <a:lstStyle/>
          <a:p>
            <a:r>
              <a:rPr lang="en-US"/>
              <a:t>Facebook Interaction Rate | Sothys Malaysia</a:t>
            </a:r>
          </a:p>
        </p:txBody>
      </p:sp>
      <p:graphicFrame>
        <p:nvGraphicFramePr>
          <p:cNvPr id="6" name="Chart Placeholder 5">
            <a:extLst>
              <a:ext uri="{FF2B5EF4-FFF2-40B4-BE49-F238E27FC236}">
                <a16:creationId xmlns:a16="http://schemas.microsoft.com/office/drawing/2014/main" id="{F5106299-EC5E-4A0E-A87C-6EDA10FDE85F}"/>
              </a:ext>
            </a:extLst>
          </p:cNvPr>
          <p:cNvGraphicFramePr>
            <a:graphicFrameLocks noGrp="1"/>
          </p:cNvGraphicFramePr>
          <p:nvPr>
            <p:ph type="chart" sz="quarter" idx="13"/>
            <p:extLst>
              <p:ext uri="{D42A27DB-BD31-4B8C-83A1-F6EECF244321}">
                <p14:modId xmlns:p14="http://schemas.microsoft.com/office/powerpoint/2010/main" val="2003989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D03AB1-FC98-4CFC-BDF3-F219ED0208C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A239C44-2382-401E-AA04-6658EED4C31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618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C004B-CB91-4470-A097-46CD7A62FE52}"/>
              </a:ext>
            </a:extLst>
          </p:cNvPr>
          <p:cNvSpPr>
            <a:spLocks noGrp="1"/>
          </p:cNvSpPr>
          <p:nvPr>
            <p:ph type="title"/>
          </p:nvPr>
        </p:nvSpPr>
        <p:spPr/>
        <p:txBody>
          <a:bodyPr/>
          <a:lstStyle/>
          <a:p>
            <a:r>
              <a:rPr lang="en-US"/>
              <a:t>Facebook Total Interactions | Sothys Malaysia</a:t>
            </a:r>
          </a:p>
        </p:txBody>
      </p:sp>
      <p:graphicFrame>
        <p:nvGraphicFramePr>
          <p:cNvPr id="6" name="Chart Placeholder 5">
            <a:extLst>
              <a:ext uri="{FF2B5EF4-FFF2-40B4-BE49-F238E27FC236}">
                <a16:creationId xmlns:a16="http://schemas.microsoft.com/office/drawing/2014/main" id="{EC8AE199-0B6F-420B-9131-139591752CB7}"/>
              </a:ext>
            </a:extLst>
          </p:cNvPr>
          <p:cNvGraphicFramePr>
            <a:graphicFrameLocks noGrp="1"/>
          </p:cNvGraphicFramePr>
          <p:nvPr>
            <p:ph type="chart" sz="quarter" idx="13"/>
            <p:extLst>
              <p:ext uri="{D42A27DB-BD31-4B8C-83A1-F6EECF244321}">
                <p14:modId xmlns:p14="http://schemas.microsoft.com/office/powerpoint/2010/main" val="22135199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72ABF6-E6A3-4A8D-BD2A-90BC6B0C472D}"/>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4BBA877F-267E-4117-8463-1AEEE23FB0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244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4083B-3F50-4835-A65D-37743069E894}"/>
              </a:ext>
            </a:extLst>
          </p:cNvPr>
          <p:cNvSpPr>
            <a:spLocks noGrp="1"/>
          </p:cNvSpPr>
          <p:nvPr>
            <p:ph type="title"/>
          </p:nvPr>
        </p:nvSpPr>
        <p:spPr/>
        <p:txBody>
          <a:bodyPr/>
          <a:lstStyle/>
          <a:p>
            <a:r>
              <a:rPr lang="en-US"/>
              <a:t>Facebook Own Posts Table | Sothys Malaysia - 1 of 20</a:t>
            </a:r>
          </a:p>
        </p:txBody>
      </p:sp>
      <p:graphicFrame>
        <p:nvGraphicFramePr>
          <p:cNvPr id="5" name="Table Placeholder 4">
            <a:extLst>
              <a:ext uri="{FF2B5EF4-FFF2-40B4-BE49-F238E27FC236}">
                <a16:creationId xmlns:a16="http://schemas.microsoft.com/office/drawing/2014/main" id="{4CF95F49-18A9-4A55-93C2-8497ADFCC679}"/>
              </a:ext>
            </a:extLst>
          </p:cNvPr>
          <p:cNvGraphicFramePr>
            <a:graphicFrameLocks noGrp="1"/>
          </p:cNvGraphicFramePr>
          <p:nvPr>
            <p:ph type="tbl" sz="quarter" idx="13"/>
            <p:extLst>
              <p:ext uri="{D42A27DB-BD31-4B8C-83A1-F6EECF244321}">
                <p14:modId xmlns:p14="http://schemas.microsoft.com/office/powerpoint/2010/main" val="36487936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09468252"/>
                    </a:ext>
                  </a:extLst>
                </a:gridCol>
                <a:gridCol w="1316735">
                  <a:extLst>
                    <a:ext uri="{9D8B030D-6E8A-4147-A177-3AD203B41FA5}">
                      <a16:colId xmlns:a16="http://schemas.microsoft.com/office/drawing/2014/main" val="4004136201"/>
                    </a:ext>
                  </a:extLst>
                </a:gridCol>
                <a:gridCol w="905256">
                  <a:extLst>
                    <a:ext uri="{9D8B030D-6E8A-4147-A177-3AD203B41FA5}">
                      <a16:colId xmlns:a16="http://schemas.microsoft.com/office/drawing/2014/main" val="1057819843"/>
                    </a:ext>
                  </a:extLst>
                </a:gridCol>
                <a:gridCol w="411480">
                  <a:extLst>
                    <a:ext uri="{9D8B030D-6E8A-4147-A177-3AD203B41FA5}">
                      <a16:colId xmlns:a16="http://schemas.microsoft.com/office/drawing/2014/main" val="1178264990"/>
                    </a:ext>
                  </a:extLst>
                </a:gridCol>
                <a:gridCol w="411480">
                  <a:extLst>
                    <a:ext uri="{9D8B030D-6E8A-4147-A177-3AD203B41FA5}">
                      <a16:colId xmlns:a16="http://schemas.microsoft.com/office/drawing/2014/main" val="3079309725"/>
                    </a:ext>
                  </a:extLst>
                </a:gridCol>
                <a:gridCol w="411480">
                  <a:extLst>
                    <a:ext uri="{9D8B030D-6E8A-4147-A177-3AD203B41FA5}">
                      <a16:colId xmlns:a16="http://schemas.microsoft.com/office/drawing/2014/main" val="3509107144"/>
                    </a:ext>
                  </a:extLst>
                </a:gridCol>
                <a:gridCol w="411480">
                  <a:extLst>
                    <a:ext uri="{9D8B030D-6E8A-4147-A177-3AD203B41FA5}">
                      <a16:colId xmlns:a16="http://schemas.microsoft.com/office/drawing/2014/main" val="3481186415"/>
                    </a:ext>
                  </a:extLst>
                </a:gridCol>
                <a:gridCol w="411480">
                  <a:extLst>
                    <a:ext uri="{9D8B030D-6E8A-4147-A177-3AD203B41FA5}">
                      <a16:colId xmlns:a16="http://schemas.microsoft.com/office/drawing/2014/main" val="3084148832"/>
                    </a:ext>
                  </a:extLst>
                </a:gridCol>
                <a:gridCol w="411480">
                  <a:extLst>
                    <a:ext uri="{9D8B030D-6E8A-4147-A177-3AD203B41FA5}">
                      <a16:colId xmlns:a16="http://schemas.microsoft.com/office/drawing/2014/main" val="2037629930"/>
                    </a:ext>
                  </a:extLst>
                </a:gridCol>
                <a:gridCol w="411480">
                  <a:extLst>
                    <a:ext uri="{9D8B030D-6E8A-4147-A177-3AD203B41FA5}">
                      <a16:colId xmlns:a16="http://schemas.microsoft.com/office/drawing/2014/main" val="1902360133"/>
                    </a:ext>
                  </a:extLst>
                </a:gridCol>
                <a:gridCol w="411480">
                  <a:extLst>
                    <a:ext uri="{9D8B030D-6E8A-4147-A177-3AD203B41FA5}">
                      <a16:colId xmlns:a16="http://schemas.microsoft.com/office/drawing/2014/main" val="34278601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57721388"/>
                  </a:ext>
                </a:extLst>
              </a:tr>
            </a:tbl>
          </a:graphicData>
        </a:graphic>
      </p:graphicFrame>
      <p:sp>
        <p:nvSpPr>
          <p:cNvPr id="4" name="Text Placeholder 3">
            <a:extLst>
              <a:ext uri="{FF2B5EF4-FFF2-40B4-BE49-F238E27FC236}">
                <a16:creationId xmlns:a16="http://schemas.microsoft.com/office/drawing/2014/main" id="{C36C2ED2-C7E5-4568-978D-8AE241B63BD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65026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5AE246-C7FB-4C0B-84A3-190CDC9A1743}"/>
              </a:ext>
            </a:extLst>
          </p:cNvPr>
          <p:cNvSpPr>
            <a:spLocks noGrp="1"/>
          </p:cNvSpPr>
          <p:nvPr>
            <p:ph type="title"/>
          </p:nvPr>
        </p:nvSpPr>
        <p:spPr/>
        <p:txBody>
          <a:bodyPr/>
          <a:lstStyle/>
          <a:p>
            <a:r>
              <a:rPr lang="en-US"/>
              <a:t>Facebook Own Posts Table | Sothys Malaysia - 2 of 20</a:t>
            </a:r>
          </a:p>
        </p:txBody>
      </p:sp>
      <p:graphicFrame>
        <p:nvGraphicFramePr>
          <p:cNvPr id="5" name="Table Placeholder 4">
            <a:extLst>
              <a:ext uri="{FF2B5EF4-FFF2-40B4-BE49-F238E27FC236}">
                <a16:creationId xmlns:a16="http://schemas.microsoft.com/office/drawing/2014/main" id="{3DE97DEB-55D2-44ED-B30C-9826760CEBC4}"/>
              </a:ext>
            </a:extLst>
          </p:cNvPr>
          <p:cNvGraphicFramePr>
            <a:graphicFrameLocks noGrp="1"/>
          </p:cNvGraphicFramePr>
          <p:nvPr>
            <p:ph type="tbl" sz="quarter" idx="13"/>
            <p:extLst>
              <p:ext uri="{D42A27DB-BD31-4B8C-83A1-F6EECF244321}">
                <p14:modId xmlns:p14="http://schemas.microsoft.com/office/powerpoint/2010/main" val="643961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592912163"/>
                    </a:ext>
                  </a:extLst>
                </a:gridCol>
                <a:gridCol w="1316735">
                  <a:extLst>
                    <a:ext uri="{9D8B030D-6E8A-4147-A177-3AD203B41FA5}">
                      <a16:colId xmlns:a16="http://schemas.microsoft.com/office/drawing/2014/main" val="1879206557"/>
                    </a:ext>
                  </a:extLst>
                </a:gridCol>
                <a:gridCol w="905256">
                  <a:extLst>
                    <a:ext uri="{9D8B030D-6E8A-4147-A177-3AD203B41FA5}">
                      <a16:colId xmlns:a16="http://schemas.microsoft.com/office/drawing/2014/main" val="3427222056"/>
                    </a:ext>
                  </a:extLst>
                </a:gridCol>
                <a:gridCol w="411480">
                  <a:extLst>
                    <a:ext uri="{9D8B030D-6E8A-4147-A177-3AD203B41FA5}">
                      <a16:colId xmlns:a16="http://schemas.microsoft.com/office/drawing/2014/main" val="3425292360"/>
                    </a:ext>
                  </a:extLst>
                </a:gridCol>
                <a:gridCol w="411480">
                  <a:extLst>
                    <a:ext uri="{9D8B030D-6E8A-4147-A177-3AD203B41FA5}">
                      <a16:colId xmlns:a16="http://schemas.microsoft.com/office/drawing/2014/main" val="1922236497"/>
                    </a:ext>
                  </a:extLst>
                </a:gridCol>
                <a:gridCol w="411480">
                  <a:extLst>
                    <a:ext uri="{9D8B030D-6E8A-4147-A177-3AD203B41FA5}">
                      <a16:colId xmlns:a16="http://schemas.microsoft.com/office/drawing/2014/main" val="1043392385"/>
                    </a:ext>
                  </a:extLst>
                </a:gridCol>
                <a:gridCol w="411480">
                  <a:extLst>
                    <a:ext uri="{9D8B030D-6E8A-4147-A177-3AD203B41FA5}">
                      <a16:colId xmlns:a16="http://schemas.microsoft.com/office/drawing/2014/main" val="3572514946"/>
                    </a:ext>
                  </a:extLst>
                </a:gridCol>
                <a:gridCol w="411480">
                  <a:extLst>
                    <a:ext uri="{9D8B030D-6E8A-4147-A177-3AD203B41FA5}">
                      <a16:colId xmlns:a16="http://schemas.microsoft.com/office/drawing/2014/main" val="2316097464"/>
                    </a:ext>
                  </a:extLst>
                </a:gridCol>
                <a:gridCol w="411480">
                  <a:extLst>
                    <a:ext uri="{9D8B030D-6E8A-4147-A177-3AD203B41FA5}">
                      <a16:colId xmlns:a16="http://schemas.microsoft.com/office/drawing/2014/main" val="4051199247"/>
                    </a:ext>
                  </a:extLst>
                </a:gridCol>
                <a:gridCol w="411480">
                  <a:extLst>
                    <a:ext uri="{9D8B030D-6E8A-4147-A177-3AD203B41FA5}">
                      <a16:colId xmlns:a16="http://schemas.microsoft.com/office/drawing/2014/main" val="4221048739"/>
                    </a:ext>
                  </a:extLst>
                </a:gridCol>
                <a:gridCol w="411480">
                  <a:extLst>
                    <a:ext uri="{9D8B030D-6E8A-4147-A177-3AD203B41FA5}">
                      <a16:colId xmlns:a16="http://schemas.microsoft.com/office/drawing/2014/main" val="3745965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26901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- 2021-07-30 14:00:59</a:t>
                      </a:r>
                      <a:r>
                        <a:rPr kumimoji="0" lang="en-US" sz="1000" b="0" i="0" u="none" strike="noStrike" kern="1200" cap="none" spc="0" normalizeH="0" baseline="0" noProof="0">
                          <a:ln>
                            <a:noFill/>
                          </a:ln>
                          <a:solidFill>
                            <a:prstClr val="black"/>
                          </a:solidFill>
                          <a:effectLst/>
                          <a:uLnTx/>
                          <a:uFillTx/>
                          <a:latin typeface="+mn-lt"/>
                          <a:ea typeface="+mn-ea"/>
                          <a:cs typeface="+mn-cs"/>
                        </a:rPr>
                        <a:t>
 From start to finish, the Legacy box allows you to experience the SOTHYS star treatment and award winning skincare products.
Can you guess what else is included ?
Launching soon online at sothys.com.my and at your nearest SOTHYS salon.
Stay tuned to our page to be the first to know.
#sothysmalaysia #sothysparis #sothyslegacybox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202068844_213367213976577_7893972677671028001_n.jpg?_nc_cat=110&amp;ccb=1-3&amp;_nc_sid=ad6a45&amp;_nc_ohc=8G5KUQ_CpoIAX-9B67Y&amp;_nc_oc=AQn3GRk5jl9Y4Wjxv_iPcA1CkczSbxiyDpdpWLzlrP6YYdlnSPOJUzRwWnIlo-QrFyY&amp;_nc_ht=scontent-lga3-2.xx&amp;edm=AKIiGfEEAAAA&amp;oh=225a8e81f84ca5bd6662289cb07bf012&amp;oe=610D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34832987"/>
                  </a:ext>
                </a:extLst>
              </a:tr>
            </a:tbl>
          </a:graphicData>
        </a:graphic>
      </p:graphicFrame>
      <p:sp>
        <p:nvSpPr>
          <p:cNvPr id="4" name="Text Placeholder 3">
            <a:extLst>
              <a:ext uri="{FF2B5EF4-FFF2-40B4-BE49-F238E27FC236}">
                <a16:creationId xmlns:a16="http://schemas.microsoft.com/office/drawing/2014/main" id="{22C21C9E-D5E4-47B8-B9F9-6323F148D7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0636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233D4-F8F5-457A-8769-E5BEFAD4BACA}"/>
              </a:ext>
            </a:extLst>
          </p:cNvPr>
          <p:cNvSpPr>
            <a:spLocks noGrp="1"/>
          </p:cNvSpPr>
          <p:nvPr>
            <p:ph type="title"/>
          </p:nvPr>
        </p:nvSpPr>
        <p:spPr/>
        <p:txBody>
          <a:bodyPr/>
          <a:lstStyle/>
          <a:p>
            <a:r>
              <a:rPr lang="en-US"/>
              <a:t>Facebook Own Posts Table | Sothys Malaysia - 3 of 20</a:t>
            </a:r>
          </a:p>
        </p:txBody>
      </p:sp>
      <p:graphicFrame>
        <p:nvGraphicFramePr>
          <p:cNvPr id="5" name="Table Placeholder 4">
            <a:extLst>
              <a:ext uri="{FF2B5EF4-FFF2-40B4-BE49-F238E27FC236}">
                <a16:creationId xmlns:a16="http://schemas.microsoft.com/office/drawing/2014/main" id="{EA9ECDF6-E62D-4AA6-B7DD-13BA3186496F}"/>
              </a:ext>
            </a:extLst>
          </p:cNvPr>
          <p:cNvGraphicFramePr>
            <a:graphicFrameLocks noGrp="1"/>
          </p:cNvGraphicFramePr>
          <p:nvPr>
            <p:ph type="tbl" sz="quarter" idx="13"/>
            <p:extLst>
              <p:ext uri="{D42A27DB-BD31-4B8C-83A1-F6EECF244321}">
                <p14:modId xmlns:p14="http://schemas.microsoft.com/office/powerpoint/2010/main" val="3103035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471736958"/>
                    </a:ext>
                  </a:extLst>
                </a:gridCol>
                <a:gridCol w="1316735">
                  <a:extLst>
                    <a:ext uri="{9D8B030D-6E8A-4147-A177-3AD203B41FA5}">
                      <a16:colId xmlns:a16="http://schemas.microsoft.com/office/drawing/2014/main" val="1586134038"/>
                    </a:ext>
                  </a:extLst>
                </a:gridCol>
                <a:gridCol w="905256">
                  <a:extLst>
                    <a:ext uri="{9D8B030D-6E8A-4147-A177-3AD203B41FA5}">
                      <a16:colId xmlns:a16="http://schemas.microsoft.com/office/drawing/2014/main" val="362062805"/>
                    </a:ext>
                  </a:extLst>
                </a:gridCol>
                <a:gridCol w="411480">
                  <a:extLst>
                    <a:ext uri="{9D8B030D-6E8A-4147-A177-3AD203B41FA5}">
                      <a16:colId xmlns:a16="http://schemas.microsoft.com/office/drawing/2014/main" val="484626235"/>
                    </a:ext>
                  </a:extLst>
                </a:gridCol>
                <a:gridCol w="411480">
                  <a:extLst>
                    <a:ext uri="{9D8B030D-6E8A-4147-A177-3AD203B41FA5}">
                      <a16:colId xmlns:a16="http://schemas.microsoft.com/office/drawing/2014/main" val="1343240034"/>
                    </a:ext>
                  </a:extLst>
                </a:gridCol>
                <a:gridCol w="411480">
                  <a:extLst>
                    <a:ext uri="{9D8B030D-6E8A-4147-A177-3AD203B41FA5}">
                      <a16:colId xmlns:a16="http://schemas.microsoft.com/office/drawing/2014/main" val="3590161435"/>
                    </a:ext>
                  </a:extLst>
                </a:gridCol>
                <a:gridCol w="411480">
                  <a:extLst>
                    <a:ext uri="{9D8B030D-6E8A-4147-A177-3AD203B41FA5}">
                      <a16:colId xmlns:a16="http://schemas.microsoft.com/office/drawing/2014/main" val="455910597"/>
                    </a:ext>
                  </a:extLst>
                </a:gridCol>
                <a:gridCol w="411480">
                  <a:extLst>
                    <a:ext uri="{9D8B030D-6E8A-4147-A177-3AD203B41FA5}">
                      <a16:colId xmlns:a16="http://schemas.microsoft.com/office/drawing/2014/main" val="3760258981"/>
                    </a:ext>
                  </a:extLst>
                </a:gridCol>
                <a:gridCol w="411480">
                  <a:extLst>
                    <a:ext uri="{9D8B030D-6E8A-4147-A177-3AD203B41FA5}">
                      <a16:colId xmlns:a16="http://schemas.microsoft.com/office/drawing/2014/main" val="2404703582"/>
                    </a:ext>
                  </a:extLst>
                </a:gridCol>
                <a:gridCol w="411480">
                  <a:extLst>
                    <a:ext uri="{9D8B030D-6E8A-4147-A177-3AD203B41FA5}">
                      <a16:colId xmlns:a16="http://schemas.microsoft.com/office/drawing/2014/main" val="369743087"/>
                    </a:ext>
                  </a:extLst>
                </a:gridCol>
                <a:gridCol w="411480">
                  <a:extLst>
                    <a:ext uri="{9D8B030D-6E8A-4147-A177-3AD203B41FA5}">
                      <a16:colId xmlns:a16="http://schemas.microsoft.com/office/drawing/2014/main" val="135156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85631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- 2021-07-28 14:00:59</a:t>
                      </a:r>
                      <a:r>
                        <a:rPr kumimoji="0" lang="en-US" sz="1000" b="0" i="0" u="none" strike="noStrike" kern="1200" cap="none" spc="0" normalizeH="0" baseline="0" noProof="0">
                          <a:ln>
                            <a:noFill/>
                          </a:ln>
                          <a:solidFill>
                            <a:prstClr val="black"/>
                          </a:solidFill>
                          <a:effectLst/>
                          <a:uLnTx/>
                          <a:uFillTx/>
                          <a:latin typeface="+mn-lt"/>
                          <a:ea typeface="+mn-ea"/>
                          <a:cs typeface="+mn-cs"/>
                        </a:rPr>
                        <a:t>
 Experience what SOTHYS has to offer through the specially curated SOTHYS legacy box. 
Excited for more details on what’s packed in the box? Stay tuned to our page for the launch.
#sothysmalaysia #sothysparis #sothyslegacybox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216391931_10159230457439763_5129594418575792417_n.jpg?_nc_cat=104&amp;ccb=1-3&amp;_nc_sid=8024bb&amp;_nc_ohc=7RMGZ-yBUsMAX_6vjfk&amp;_nc_ht=scontent-lga3-2.xx&amp;edm=AKIiGfEEAAAA&amp;oh=6bc91ca4672710be434f0c2319e04cea&amp;oe=612FBC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45754774"/>
                  </a:ext>
                </a:extLst>
              </a:tr>
            </a:tbl>
          </a:graphicData>
        </a:graphic>
      </p:graphicFrame>
      <p:sp>
        <p:nvSpPr>
          <p:cNvPr id="4" name="Text Placeholder 3">
            <a:extLst>
              <a:ext uri="{FF2B5EF4-FFF2-40B4-BE49-F238E27FC236}">
                <a16:creationId xmlns:a16="http://schemas.microsoft.com/office/drawing/2014/main" id="{08FFB37F-35B8-41EE-AB7E-90AB2477F23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3089199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EAEEC-06ED-4D2B-B0E9-D5D07C3B4626}"/>
              </a:ext>
            </a:extLst>
          </p:cNvPr>
          <p:cNvSpPr>
            <a:spLocks noGrp="1"/>
          </p:cNvSpPr>
          <p:nvPr>
            <p:ph type="title"/>
          </p:nvPr>
        </p:nvSpPr>
        <p:spPr/>
        <p:txBody>
          <a:bodyPr/>
          <a:lstStyle/>
          <a:p>
            <a:r>
              <a:rPr lang="en-US"/>
              <a:t>Facebook Own Posts Table | Sothys Malaysia - 4 of 20</a:t>
            </a:r>
          </a:p>
        </p:txBody>
      </p:sp>
      <p:graphicFrame>
        <p:nvGraphicFramePr>
          <p:cNvPr id="5" name="Table Placeholder 4">
            <a:extLst>
              <a:ext uri="{FF2B5EF4-FFF2-40B4-BE49-F238E27FC236}">
                <a16:creationId xmlns:a16="http://schemas.microsoft.com/office/drawing/2014/main" id="{8D9950BB-C507-4CD4-B593-26B02EFA389D}"/>
              </a:ext>
            </a:extLst>
          </p:cNvPr>
          <p:cNvGraphicFramePr>
            <a:graphicFrameLocks noGrp="1"/>
          </p:cNvGraphicFramePr>
          <p:nvPr>
            <p:ph type="tbl" sz="quarter" idx="13"/>
            <p:extLst>
              <p:ext uri="{D42A27DB-BD31-4B8C-83A1-F6EECF244321}">
                <p14:modId xmlns:p14="http://schemas.microsoft.com/office/powerpoint/2010/main" val="507277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847675980"/>
                    </a:ext>
                  </a:extLst>
                </a:gridCol>
                <a:gridCol w="1316735">
                  <a:extLst>
                    <a:ext uri="{9D8B030D-6E8A-4147-A177-3AD203B41FA5}">
                      <a16:colId xmlns:a16="http://schemas.microsoft.com/office/drawing/2014/main" val="4253609349"/>
                    </a:ext>
                  </a:extLst>
                </a:gridCol>
                <a:gridCol w="905256">
                  <a:extLst>
                    <a:ext uri="{9D8B030D-6E8A-4147-A177-3AD203B41FA5}">
                      <a16:colId xmlns:a16="http://schemas.microsoft.com/office/drawing/2014/main" val="3066647693"/>
                    </a:ext>
                  </a:extLst>
                </a:gridCol>
                <a:gridCol w="411480">
                  <a:extLst>
                    <a:ext uri="{9D8B030D-6E8A-4147-A177-3AD203B41FA5}">
                      <a16:colId xmlns:a16="http://schemas.microsoft.com/office/drawing/2014/main" val="1722162041"/>
                    </a:ext>
                  </a:extLst>
                </a:gridCol>
                <a:gridCol w="411480">
                  <a:extLst>
                    <a:ext uri="{9D8B030D-6E8A-4147-A177-3AD203B41FA5}">
                      <a16:colId xmlns:a16="http://schemas.microsoft.com/office/drawing/2014/main" val="3551329449"/>
                    </a:ext>
                  </a:extLst>
                </a:gridCol>
                <a:gridCol w="411480">
                  <a:extLst>
                    <a:ext uri="{9D8B030D-6E8A-4147-A177-3AD203B41FA5}">
                      <a16:colId xmlns:a16="http://schemas.microsoft.com/office/drawing/2014/main" val="2993619364"/>
                    </a:ext>
                  </a:extLst>
                </a:gridCol>
                <a:gridCol w="411480">
                  <a:extLst>
                    <a:ext uri="{9D8B030D-6E8A-4147-A177-3AD203B41FA5}">
                      <a16:colId xmlns:a16="http://schemas.microsoft.com/office/drawing/2014/main" val="383819947"/>
                    </a:ext>
                  </a:extLst>
                </a:gridCol>
                <a:gridCol w="411480">
                  <a:extLst>
                    <a:ext uri="{9D8B030D-6E8A-4147-A177-3AD203B41FA5}">
                      <a16:colId xmlns:a16="http://schemas.microsoft.com/office/drawing/2014/main" val="3611375892"/>
                    </a:ext>
                  </a:extLst>
                </a:gridCol>
                <a:gridCol w="411480">
                  <a:extLst>
                    <a:ext uri="{9D8B030D-6E8A-4147-A177-3AD203B41FA5}">
                      <a16:colId xmlns:a16="http://schemas.microsoft.com/office/drawing/2014/main" val="4056345781"/>
                    </a:ext>
                  </a:extLst>
                </a:gridCol>
                <a:gridCol w="411480">
                  <a:extLst>
                    <a:ext uri="{9D8B030D-6E8A-4147-A177-3AD203B41FA5}">
                      <a16:colId xmlns:a16="http://schemas.microsoft.com/office/drawing/2014/main" val="3394412841"/>
                    </a:ext>
                  </a:extLst>
                </a:gridCol>
                <a:gridCol w="411480">
                  <a:extLst>
                    <a:ext uri="{9D8B030D-6E8A-4147-A177-3AD203B41FA5}">
                      <a16:colId xmlns:a16="http://schemas.microsoft.com/office/drawing/2014/main" val="319880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2524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- 2021-07-26 14:00:53</a:t>
                      </a:r>
                      <a:r>
                        <a:rPr kumimoji="0" lang="en-US" sz="1000" b="0" i="0" u="none" strike="noStrike" kern="1200" cap="none" spc="0" normalizeH="0" baseline="0" noProof="0">
                          <a:ln>
                            <a:noFill/>
                          </a:ln>
                          <a:solidFill>
                            <a:prstClr val="black"/>
                          </a:solidFill>
                          <a:effectLst/>
                          <a:uLnTx/>
                          <a:uFillTx/>
                          <a:latin typeface="+mn-lt"/>
                          <a:ea typeface="+mn-ea"/>
                          <a:cs typeface="+mn-cs"/>
                        </a:rPr>
                        <a:t>
 Getting *15% OFF 2 normal priced products &amp; above is one of the many benefits when you join SOTHYS BSI ( Beauty Solutions Influencer) members.
Join us today at http://sothys.com.my/member-club for SOTHYS BSI membership rewards.
Discover the world of SOTHYS: http://sothys.com.my/world-of-sothys  
*Applicable to purchases made online &amp; at salon outlets. 
#sothysmalaysia #sothysparis #sothysbsi #membership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https://scontent-lga3-2.xx.fbcdn.net/v/t15.5256-10/p720x720/206902350_1512728265761509_6263442365464932843_n.jpg?_nc_cat=109&amp;ccb=1-3&amp;_nc_sid=ad6a45&amp;_nc_ohc=uVhCww_-Lz0AX_gy4yF&amp;_nc_ht=scontent-lga3-2.xx&amp;oh=cefd7ddd8e8c6211590793ff6b551143&amp;oe=610E8615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83428907"/>
                  </a:ext>
                </a:extLst>
              </a:tr>
            </a:tbl>
          </a:graphicData>
        </a:graphic>
      </p:graphicFrame>
      <p:sp>
        <p:nvSpPr>
          <p:cNvPr id="4" name="Text Placeholder 3">
            <a:extLst>
              <a:ext uri="{FF2B5EF4-FFF2-40B4-BE49-F238E27FC236}">
                <a16:creationId xmlns:a16="http://schemas.microsoft.com/office/drawing/2014/main" id="{D9B178EE-BDAF-423A-BB2A-4DECAD22917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760382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0C8E8-7EBE-48F2-A009-3AD5E32B7CAB}"/>
              </a:ext>
            </a:extLst>
          </p:cNvPr>
          <p:cNvSpPr>
            <a:spLocks noGrp="1"/>
          </p:cNvSpPr>
          <p:nvPr>
            <p:ph type="title"/>
          </p:nvPr>
        </p:nvSpPr>
        <p:spPr/>
        <p:txBody>
          <a:bodyPr/>
          <a:lstStyle/>
          <a:p>
            <a:r>
              <a:rPr lang="en-US"/>
              <a:t>Facebook Own Posts Table | Sothys Malaysia - 5 of 20</a:t>
            </a:r>
          </a:p>
        </p:txBody>
      </p:sp>
      <p:graphicFrame>
        <p:nvGraphicFramePr>
          <p:cNvPr id="5" name="Table Placeholder 4">
            <a:extLst>
              <a:ext uri="{FF2B5EF4-FFF2-40B4-BE49-F238E27FC236}">
                <a16:creationId xmlns:a16="http://schemas.microsoft.com/office/drawing/2014/main" id="{1F2F102F-6F2D-4A71-B9FB-D0C7A086BCD8}"/>
              </a:ext>
            </a:extLst>
          </p:cNvPr>
          <p:cNvGraphicFramePr>
            <a:graphicFrameLocks noGrp="1"/>
          </p:cNvGraphicFramePr>
          <p:nvPr>
            <p:ph type="tbl" sz="quarter" idx="13"/>
            <p:extLst>
              <p:ext uri="{D42A27DB-BD31-4B8C-83A1-F6EECF244321}">
                <p14:modId xmlns:p14="http://schemas.microsoft.com/office/powerpoint/2010/main" val="150381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80349628"/>
                    </a:ext>
                  </a:extLst>
                </a:gridCol>
                <a:gridCol w="1316735">
                  <a:extLst>
                    <a:ext uri="{9D8B030D-6E8A-4147-A177-3AD203B41FA5}">
                      <a16:colId xmlns:a16="http://schemas.microsoft.com/office/drawing/2014/main" val="2776839147"/>
                    </a:ext>
                  </a:extLst>
                </a:gridCol>
                <a:gridCol w="905256">
                  <a:extLst>
                    <a:ext uri="{9D8B030D-6E8A-4147-A177-3AD203B41FA5}">
                      <a16:colId xmlns:a16="http://schemas.microsoft.com/office/drawing/2014/main" val="1149881806"/>
                    </a:ext>
                  </a:extLst>
                </a:gridCol>
                <a:gridCol w="411480">
                  <a:extLst>
                    <a:ext uri="{9D8B030D-6E8A-4147-A177-3AD203B41FA5}">
                      <a16:colId xmlns:a16="http://schemas.microsoft.com/office/drawing/2014/main" val="1513565549"/>
                    </a:ext>
                  </a:extLst>
                </a:gridCol>
                <a:gridCol w="411480">
                  <a:extLst>
                    <a:ext uri="{9D8B030D-6E8A-4147-A177-3AD203B41FA5}">
                      <a16:colId xmlns:a16="http://schemas.microsoft.com/office/drawing/2014/main" val="2542741046"/>
                    </a:ext>
                  </a:extLst>
                </a:gridCol>
                <a:gridCol w="411480">
                  <a:extLst>
                    <a:ext uri="{9D8B030D-6E8A-4147-A177-3AD203B41FA5}">
                      <a16:colId xmlns:a16="http://schemas.microsoft.com/office/drawing/2014/main" val="2164736579"/>
                    </a:ext>
                  </a:extLst>
                </a:gridCol>
                <a:gridCol w="411480">
                  <a:extLst>
                    <a:ext uri="{9D8B030D-6E8A-4147-A177-3AD203B41FA5}">
                      <a16:colId xmlns:a16="http://schemas.microsoft.com/office/drawing/2014/main" val="1863498390"/>
                    </a:ext>
                  </a:extLst>
                </a:gridCol>
                <a:gridCol w="411480">
                  <a:extLst>
                    <a:ext uri="{9D8B030D-6E8A-4147-A177-3AD203B41FA5}">
                      <a16:colId xmlns:a16="http://schemas.microsoft.com/office/drawing/2014/main" val="2192178064"/>
                    </a:ext>
                  </a:extLst>
                </a:gridCol>
                <a:gridCol w="411480">
                  <a:extLst>
                    <a:ext uri="{9D8B030D-6E8A-4147-A177-3AD203B41FA5}">
                      <a16:colId xmlns:a16="http://schemas.microsoft.com/office/drawing/2014/main" val="539644706"/>
                    </a:ext>
                  </a:extLst>
                </a:gridCol>
                <a:gridCol w="411480">
                  <a:extLst>
                    <a:ext uri="{9D8B030D-6E8A-4147-A177-3AD203B41FA5}">
                      <a16:colId xmlns:a16="http://schemas.microsoft.com/office/drawing/2014/main" val="1496056949"/>
                    </a:ext>
                  </a:extLst>
                </a:gridCol>
                <a:gridCol w="411480">
                  <a:extLst>
                    <a:ext uri="{9D8B030D-6E8A-4147-A177-3AD203B41FA5}">
                      <a16:colId xmlns:a16="http://schemas.microsoft.com/office/drawing/2014/main" val="1423178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331440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- 2021-07-25 14:00:56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难以保持肤色和皮肤状况？
进一步了解您的皮肤年龄及其生理年龄。获取护肤专家的建议解决这些问题。加入 </a:t>
                      </a:r>
                      <a:r>
                        <a:rPr kumimoji="0" lang="en-US" sz="1000" b="0" i="0" u="none" strike="noStrike" kern="1200" cap="none" spc="0" normalizeH="0" baseline="0" noProof="0">
                          <a:ln>
                            <a:noFill/>
                          </a:ln>
                          <a:solidFill>
                            <a:prstClr val="black"/>
                          </a:solidFill>
                          <a:effectLst/>
                          <a:uLnTx/>
                          <a:uFillTx/>
                          <a:latin typeface="+mn-lt"/>
                          <a:ea typeface="+mn-ea"/>
                          <a:cs typeface="+mn-cs"/>
                        </a:rPr>
                        <a:t>SOTHYS</a:t>
                      </a:r>
                      <a:r>
                        <a:rPr kumimoji="0" lang="ja-JP" altLang="en-US" sz="1000" b="0" i="0" u="none" strike="noStrike" kern="1200" cap="none" spc="0" normalizeH="0" baseline="0" noProof="0">
                          <a:ln>
                            <a:noFill/>
                          </a:ln>
                          <a:solidFill>
                            <a:prstClr val="black"/>
                          </a:solidFill>
                          <a:effectLst/>
                          <a:uLnTx/>
                          <a:uFillTx/>
                          <a:latin typeface="+mn-lt"/>
                          <a:ea typeface="+mn-ea"/>
                          <a:cs typeface="+mn-cs"/>
                        </a:rPr>
                        <a:t>为</a:t>
                      </a:r>
                      <a:r>
                        <a:rPr kumimoji="0" lang="en-US" altLang="ja-JP" sz="1000" b="0" i="0" u="none" strike="noStrike" kern="1200" cap="none" spc="0" normalizeH="0" baseline="0" noProof="0">
                          <a:ln>
                            <a:noFill/>
                          </a:ln>
                          <a:solidFill>
                            <a:prstClr val="black"/>
                          </a:solidFill>
                          <a:effectLst/>
                          <a:uLnTx/>
                          <a:uFillTx/>
                          <a:latin typeface="+mn-lt"/>
                          <a:ea typeface="+mn-ea"/>
                          <a:cs typeface="+mn-cs"/>
                        </a:rPr>
                        <a:t>30</a:t>
                      </a:r>
                      <a:r>
                        <a:rPr kumimoji="0" lang="ja-JP" altLang="en-US" sz="1000" b="0" i="0" u="none" strike="noStrike" kern="1200" cap="none" spc="0" normalizeH="0" baseline="0" noProof="0">
                          <a:ln>
                            <a:noFill/>
                          </a:ln>
                          <a:solidFill>
                            <a:prstClr val="black"/>
                          </a:solidFill>
                          <a:effectLst/>
                          <a:uLnTx/>
                          <a:uFillTx/>
                          <a:latin typeface="+mn-lt"/>
                          <a:ea typeface="+mn-ea"/>
                          <a:cs typeface="+mn-cs"/>
                        </a:rPr>
                        <a:t>岁至</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岁打造的皮肤紧致网络研讨会，并获得虚拟咨询。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价值 </a:t>
                      </a:r>
                      <a:r>
                        <a:rPr kumimoji="0" lang="en-US" sz="1000" b="0" i="0" u="none" strike="noStrike" kern="1200" cap="none" spc="0" normalizeH="0" baseline="0" noProof="0">
                          <a:ln>
                            <a:noFill/>
                          </a:ln>
                          <a:solidFill>
                            <a:prstClr val="black"/>
                          </a:solidFill>
                          <a:effectLst/>
                          <a:uLnTx/>
                          <a:uFillTx/>
                          <a:latin typeface="+mn-lt"/>
                          <a:ea typeface="+mn-ea"/>
                          <a:cs typeface="+mn-cs"/>
                        </a:rPr>
                        <a:t>RM208 </a:t>
                      </a:r>
                      <a:r>
                        <a:rPr kumimoji="0" lang="ja-JP" altLang="en-US" sz="1000" b="0" i="0" u="none" strike="noStrike" kern="1200" cap="none" spc="0" normalizeH="0" baseline="0" noProof="0">
                          <a:ln>
                            <a:noFill/>
                          </a:ln>
                          <a:solidFill>
                            <a:prstClr val="black"/>
                          </a:solidFill>
                          <a:effectLst/>
                          <a:uLnTx/>
                          <a:uFillTx/>
                          <a:latin typeface="+mn-lt"/>
                          <a:ea typeface="+mn-ea"/>
                          <a:cs typeface="+mn-cs"/>
                        </a:rPr>
                        <a:t>的门礼物。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抽奖。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独家优惠券和优惠。
</a:t>
                      </a:r>
                      <a:r>
                        <a:rPr kumimoji="0" lang="en-US" sz="1000" b="0" i="0" u="none" strike="noStrike" kern="1200" cap="none" spc="0" normalizeH="0" baseline="0" noProof="0">
                          <a:ln>
                            <a:noFill/>
                          </a:ln>
                          <a:solidFill>
                            <a:prstClr val="black"/>
                          </a:solidFill>
                          <a:effectLst/>
                          <a:uLnTx/>
                          <a:uFillTx/>
                          <a:latin typeface="+mn-lt"/>
                          <a:ea typeface="+mn-ea"/>
                          <a:cs typeface="+mn-cs"/>
                        </a:rPr>
                        <a:t>✨ SOTHYS BSI </a:t>
                      </a:r>
                      <a:r>
                        <a:rPr kumimoji="0" lang="ja-JP" altLang="en-US" sz="1000" b="0" i="0" u="none" strike="noStrike" kern="1200" cap="none" spc="0" normalizeH="0" baseline="0" noProof="0">
                          <a:ln>
                            <a:noFill/>
                          </a:ln>
                          <a:solidFill>
                            <a:prstClr val="black"/>
                          </a:solidFill>
                          <a:effectLst/>
                          <a:uLnTx/>
                          <a:uFillTx/>
                          <a:latin typeface="+mn-lt"/>
                          <a:ea typeface="+mn-ea"/>
                          <a:cs typeface="+mn-cs"/>
                        </a:rPr>
                        <a:t>会员资格。
立即注册！
</a:t>
                      </a:r>
                      <a:r>
                        <a:rPr kumimoji="0" lang="en-US" sz="1000" b="0" i="0" u="none" strike="noStrike" kern="1200" cap="none" spc="0" normalizeH="0" baseline="0" noProof="0">
                          <a:ln>
                            <a:noFill/>
                          </a:ln>
                          <a:solidFill>
                            <a:prstClr val="black"/>
                          </a:solidFill>
                          <a:effectLst/>
                          <a:uLnTx/>
                          <a:uFillTx/>
                          <a:latin typeface="+mn-lt"/>
                          <a:ea typeface="+mn-ea"/>
                          <a:cs typeface="+mn-cs"/>
                        </a:rPr>
                        <a:t>Having trouble maintaining your complexion during these difficult times? 
Get to know more about your skin age and its biological age. Combat these issues with advice from our skincare experts. Join SOTHYS mandarin conducted skin firming for 30’s &amp; 40’s free webinar and get a virtual consultation.
✨ Door gifts worth RM208.
✨ Giveaway. 
✨ Exclusive vouchers &amp; deals.
✨ SOTHYS BSI Membership.
What are you waiting for? Sign up link below.
Link: https://zoom.us/webinar/register/4316258332633/WN_gycLGfddRYa60pJ2brNjgA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224944616_10159224585424763_6735719688080383322_n.png?_nc_cat=108&amp;ccb=1-3&amp;_nc_sid=8024bb&amp;_nc_ohc=-B1WQciRtF8AX9wO7P6&amp;_nc_ht=scontent-lga3-2.xx&amp;edm=AKIiGfEEAAAA&amp;oh=e98c28d9832ef29648086ac260a9906d&amp;oe=61307481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13774354"/>
                  </a:ext>
                </a:extLst>
              </a:tr>
            </a:tbl>
          </a:graphicData>
        </a:graphic>
      </p:graphicFrame>
      <p:sp>
        <p:nvSpPr>
          <p:cNvPr id="4" name="Text Placeholder 3">
            <a:extLst>
              <a:ext uri="{FF2B5EF4-FFF2-40B4-BE49-F238E27FC236}">
                <a16:creationId xmlns:a16="http://schemas.microsoft.com/office/drawing/2014/main" id="{CF85ADF4-4A2A-42D3-8F31-F724D08A1CF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283368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1E00F-C204-46D0-961D-D6229D8A1EAE}"/>
              </a:ext>
            </a:extLst>
          </p:cNvPr>
          <p:cNvSpPr>
            <a:spLocks noGrp="1"/>
          </p:cNvSpPr>
          <p:nvPr>
            <p:ph type="title"/>
          </p:nvPr>
        </p:nvSpPr>
        <p:spPr/>
        <p:txBody>
          <a:bodyPr/>
          <a:lstStyle/>
          <a:p>
            <a:r>
              <a:rPr lang="en-US"/>
              <a:t>Facebook Own Posts Table | Sothys Malaysia - 6 of 20</a:t>
            </a:r>
          </a:p>
        </p:txBody>
      </p:sp>
      <p:graphicFrame>
        <p:nvGraphicFramePr>
          <p:cNvPr id="5" name="Table Placeholder 4">
            <a:extLst>
              <a:ext uri="{FF2B5EF4-FFF2-40B4-BE49-F238E27FC236}">
                <a16:creationId xmlns:a16="http://schemas.microsoft.com/office/drawing/2014/main" id="{8ADFDDB0-D2A5-42DC-875F-79EC37127412}"/>
              </a:ext>
            </a:extLst>
          </p:cNvPr>
          <p:cNvGraphicFramePr>
            <a:graphicFrameLocks noGrp="1"/>
          </p:cNvGraphicFramePr>
          <p:nvPr>
            <p:ph type="tbl" sz="quarter" idx="13"/>
            <p:extLst>
              <p:ext uri="{D42A27DB-BD31-4B8C-83A1-F6EECF244321}">
                <p14:modId xmlns:p14="http://schemas.microsoft.com/office/powerpoint/2010/main" val="2289493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571119050"/>
                    </a:ext>
                  </a:extLst>
                </a:gridCol>
                <a:gridCol w="1316735">
                  <a:extLst>
                    <a:ext uri="{9D8B030D-6E8A-4147-A177-3AD203B41FA5}">
                      <a16:colId xmlns:a16="http://schemas.microsoft.com/office/drawing/2014/main" val="3525375155"/>
                    </a:ext>
                  </a:extLst>
                </a:gridCol>
                <a:gridCol w="905256">
                  <a:extLst>
                    <a:ext uri="{9D8B030D-6E8A-4147-A177-3AD203B41FA5}">
                      <a16:colId xmlns:a16="http://schemas.microsoft.com/office/drawing/2014/main" val="2249277024"/>
                    </a:ext>
                  </a:extLst>
                </a:gridCol>
                <a:gridCol w="411480">
                  <a:extLst>
                    <a:ext uri="{9D8B030D-6E8A-4147-A177-3AD203B41FA5}">
                      <a16:colId xmlns:a16="http://schemas.microsoft.com/office/drawing/2014/main" val="3560960872"/>
                    </a:ext>
                  </a:extLst>
                </a:gridCol>
                <a:gridCol w="411480">
                  <a:extLst>
                    <a:ext uri="{9D8B030D-6E8A-4147-A177-3AD203B41FA5}">
                      <a16:colId xmlns:a16="http://schemas.microsoft.com/office/drawing/2014/main" val="326962528"/>
                    </a:ext>
                  </a:extLst>
                </a:gridCol>
                <a:gridCol w="411480">
                  <a:extLst>
                    <a:ext uri="{9D8B030D-6E8A-4147-A177-3AD203B41FA5}">
                      <a16:colId xmlns:a16="http://schemas.microsoft.com/office/drawing/2014/main" val="164085432"/>
                    </a:ext>
                  </a:extLst>
                </a:gridCol>
                <a:gridCol w="411480">
                  <a:extLst>
                    <a:ext uri="{9D8B030D-6E8A-4147-A177-3AD203B41FA5}">
                      <a16:colId xmlns:a16="http://schemas.microsoft.com/office/drawing/2014/main" val="620091088"/>
                    </a:ext>
                  </a:extLst>
                </a:gridCol>
                <a:gridCol w="411480">
                  <a:extLst>
                    <a:ext uri="{9D8B030D-6E8A-4147-A177-3AD203B41FA5}">
                      <a16:colId xmlns:a16="http://schemas.microsoft.com/office/drawing/2014/main" val="1818630545"/>
                    </a:ext>
                  </a:extLst>
                </a:gridCol>
                <a:gridCol w="411480">
                  <a:extLst>
                    <a:ext uri="{9D8B030D-6E8A-4147-A177-3AD203B41FA5}">
                      <a16:colId xmlns:a16="http://schemas.microsoft.com/office/drawing/2014/main" val="2619507421"/>
                    </a:ext>
                  </a:extLst>
                </a:gridCol>
                <a:gridCol w="411480">
                  <a:extLst>
                    <a:ext uri="{9D8B030D-6E8A-4147-A177-3AD203B41FA5}">
                      <a16:colId xmlns:a16="http://schemas.microsoft.com/office/drawing/2014/main" val="571124763"/>
                    </a:ext>
                  </a:extLst>
                </a:gridCol>
                <a:gridCol w="411480">
                  <a:extLst>
                    <a:ext uri="{9D8B030D-6E8A-4147-A177-3AD203B41FA5}">
                      <a16:colId xmlns:a16="http://schemas.microsoft.com/office/drawing/2014/main" val="217438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32814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- 2021-07-23 14:00:13</a:t>
                      </a:r>
                      <a:r>
                        <a:rPr kumimoji="0" lang="en-US" sz="1000" b="0" i="0" u="none" strike="noStrike" kern="1200" cap="none" spc="0" normalizeH="0" baseline="0" noProof="0">
                          <a:ln>
                            <a:noFill/>
                          </a:ln>
                          <a:solidFill>
                            <a:prstClr val="black"/>
                          </a:solidFill>
                          <a:effectLst/>
                          <a:uLnTx/>
                          <a:uFillTx/>
                          <a:latin typeface="+mn-lt"/>
                          <a:ea typeface="+mn-ea"/>
                          <a:cs typeface="+mn-cs"/>
                        </a:rPr>
                        <a:t>
 Minimalist skincare routine FTW 🙌
“The Energizing face cleanser is an all-in-one daily cleanser that refreshes your skin and boosts radiance all while freeing the skin of impurities in a simple step” - @leeyvonnez - 
Reduce the hassle with the SOTHYS Energizing face cleanser.
Available online at sothys.com.my or purchase it at your nearest SOTHYS salon.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https://scontent-lga3-2.xx.fbcdn.net/v/t1.6435-9/p720x720/215373796_10159220459154763_7677806838976775278_n.png?_nc_cat=110&amp;ccb=1-3&amp;_nc_sid=8024bb&amp;_nc_ohc=VJPjKJNOEEIAX8xuBdi&amp;_nc_ht=scontent-lga3-2.xx&amp;oh=5f97f5f42b48782e484044b9f2d24e39&amp;oe=612F2889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20141397"/>
                  </a:ext>
                </a:extLst>
              </a:tr>
            </a:tbl>
          </a:graphicData>
        </a:graphic>
      </p:graphicFrame>
      <p:sp>
        <p:nvSpPr>
          <p:cNvPr id="4" name="Text Placeholder 3">
            <a:extLst>
              <a:ext uri="{FF2B5EF4-FFF2-40B4-BE49-F238E27FC236}">
                <a16:creationId xmlns:a16="http://schemas.microsoft.com/office/drawing/2014/main" id="{D3D137C5-AD66-4A74-BE1F-A2502F35FE5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791940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066C6-4B12-4567-BCC8-CA71507426D5}"/>
              </a:ext>
            </a:extLst>
          </p:cNvPr>
          <p:cNvSpPr>
            <a:spLocks noGrp="1"/>
          </p:cNvSpPr>
          <p:nvPr>
            <p:ph type="title"/>
          </p:nvPr>
        </p:nvSpPr>
        <p:spPr/>
        <p:txBody>
          <a:bodyPr/>
          <a:lstStyle/>
          <a:p>
            <a:r>
              <a:rPr lang="en-US"/>
              <a:t>Facebook Own Posts Table | Sothys Malaysia - 7 of 20</a:t>
            </a:r>
          </a:p>
        </p:txBody>
      </p:sp>
      <p:graphicFrame>
        <p:nvGraphicFramePr>
          <p:cNvPr id="5" name="Table Placeholder 4">
            <a:extLst>
              <a:ext uri="{FF2B5EF4-FFF2-40B4-BE49-F238E27FC236}">
                <a16:creationId xmlns:a16="http://schemas.microsoft.com/office/drawing/2014/main" id="{5F8F52FD-46FF-493C-9156-72FB0B4E7A71}"/>
              </a:ext>
            </a:extLst>
          </p:cNvPr>
          <p:cNvGraphicFramePr>
            <a:graphicFrameLocks noGrp="1"/>
          </p:cNvGraphicFramePr>
          <p:nvPr>
            <p:ph type="tbl" sz="quarter" idx="13"/>
            <p:extLst>
              <p:ext uri="{D42A27DB-BD31-4B8C-83A1-F6EECF244321}">
                <p14:modId xmlns:p14="http://schemas.microsoft.com/office/powerpoint/2010/main" val="114698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038923015"/>
                    </a:ext>
                  </a:extLst>
                </a:gridCol>
                <a:gridCol w="1316735">
                  <a:extLst>
                    <a:ext uri="{9D8B030D-6E8A-4147-A177-3AD203B41FA5}">
                      <a16:colId xmlns:a16="http://schemas.microsoft.com/office/drawing/2014/main" val="494092587"/>
                    </a:ext>
                  </a:extLst>
                </a:gridCol>
                <a:gridCol w="905256">
                  <a:extLst>
                    <a:ext uri="{9D8B030D-6E8A-4147-A177-3AD203B41FA5}">
                      <a16:colId xmlns:a16="http://schemas.microsoft.com/office/drawing/2014/main" val="2353153252"/>
                    </a:ext>
                  </a:extLst>
                </a:gridCol>
                <a:gridCol w="411480">
                  <a:extLst>
                    <a:ext uri="{9D8B030D-6E8A-4147-A177-3AD203B41FA5}">
                      <a16:colId xmlns:a16="http://schemas.microsoft.com/office/drawing/2014/main" val="4058474566"/>
                    </a:ext>
                  </a:extLst>
                </a:gridCol>
                <a:gridCol w="411480">
                  <a:extLst>
                    <a:ext uri="{9D8B030D-6E8A-4147-A177-3AD203B41FA5}">
                      <a16:colId xmlns:a16="http://schemas.microsoft.com/office/drawing/2014/main" val="599289664"/>
                    </a:ext>
                  </a:extLst>
                </a:gridCol>
                <a:gridCol w="411480">
                  <a:extLst>
                    <a:ext uri="{9D8B030D-6E8A-4147-A177-3AD203B41FA5}">
                      <a16:colId xmlns:a16="http://schemas.microsoft.com/office/drawing/2014/main" val="2558444994"/>
                    </a:ext>
                  </a:extLst>
                </a:gridCol>
                <a:gridCol w="411480">
                  <a:extLst>
                    <a:ext uri="{9D8B030D-6E8A-4147-A177-3AD203B41FA5}">
                      <a16:colId xmlns:a16="http://schemas.microsoft.com/office/drawing/2014/main" val="1374359178"/>
                    </a:ext>
                  </a:extLst>
                </a:gridCol>
                <a:gridCol w="411480">
                  <a:extLst>
                    <a:ext uri="{9D8B030D-6E8A-4147-A177-3AD203B41FA5}">
                      <a16:colId xmlns:a16="http://schemas.microsoft.com/office/drawing/2014/main" val="764310476"/>
                    </a:ext>
                  </a:extLst>
                </a:gridCol>
                <a:gridCol w="411480">
                  <a:extLst>
                    <a:ext uri="{9D8B030D-6E8A-4147-A177-3AD203B41FA5}">
                      <a16:colId xmlns:a16="http://schemas.microsoft.com/office/drawing/2014/main" val="3144313922"/>
                    </a:ext>
                  </a:extLst>
                </a:gridCol>
                <a:gridCol w="411480">
                  <a:extLst>
                    <a:ext uri="{9D8B030D-6E8A-4147-A177-3AD203B41FA5}">
                      <a16:colId xmlns:a16="http://schemas.microsoft.com/office/drawing/2014/main" val="918807629"/>
                    </a:ext>
                  </a:extLst>
                </a:gridCol>
                <a:gridCol w="411480">
                  <a:extLst>
                    <a:ext uri="{9D8B030D-6E8A-4147-A177-3AD203B41FA5}">
                      <a16:colId xmlns:a16="http://schemas.microsoft.com/office/drawing/2014/main" val="3367751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02707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- 2021-07-21 14:00:40</a:t>
                      </a:r>
                      <a:r>
                        <a:rPr kumimoji="0" lang="en-US" sz="1000" b="0" i="0" u="none" strike="noStrike" kern="1200" cap="none" spc="0" normalizeH="0" baseline="0" noProof="0">
                          <a:ln>
                            <a:noFill/>
                          </a:ln>
                          <a:solidFill>
                            <a:prstClr val="black"/>
                          </a:solidFill>
                          <a:effectLst/>
                          <a:uLnTx/>
                          <a:uFillTx/>
                          <a:latin typeface="+mn-lt"/>
                          <a:ea typeface="+mn-ea"/>
                          <a:cs typeface="+mn-cs"/>
                        </a:rPr>
                        <a:t>
 Reasons to join SOTHYS BSI ( Beauty Solutions Influencer).
✔️ RM50 off your first order 
✔️*Get 15% OFF 2 normal priced products &amp; above. 
✔️*Get 20% OFF 3 normal priced products &amp; above. 
✔️*Plus 5% rebate for orders above RM550.
✔️*Plus additional 5% on Birthday Treats
✔️ *Plus Birthday Treats: 50% off SOTHYS in salon treatment
(SOTHYS Skincare priced from RM174 onwards)
What are you waiting for? Join us today at http://sothys.com.my/member-club for SOTHYS BSI membership reward
Discover the world of SOTHYS: http://sothys.com.my/world-of-sothys  
*Applicable to purchases made online &amp; at salon outlets. 
#sothysmalaysia #sothysparis #sothysbsi #membership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192967028_350645579992596_3220241257808345570_n.jpg?_nc_cat=106&amp;ccb=1-3&amp;_nc_sid=ad6a45&amp;_nc_ohc=WK2dfJey5msAX87uC0k&amp;_nc_ht=scontent-lga3-2.xx&amp;edm=AKIiGfEEAAAA&amp;oh=48804bb73228e20212eafe8a033eece3&amp;oe=610E776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84846994"/>
                  </a:ext>
                </a:extLst>
              </a:tr>
            </a:tbl>
          </a:graphicData>
        </a:graphic>
      </p:graphicFrame>
      <p:sp>
        <p:nvSpPr>
          <p:cNvPr id="4" name="Text Placeholder 3">
            <a:extLst>
              <a:ext uri="{FF2B5EF4-FFF2-40B4-BE49-F238E27FC236}">
                <a16:creationId xmlns:a16="http://schemas.microsoft.com/office/drawing/2014/main" id="{FBA38A8E-8136-4DB7-84B3-BF696413945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50611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49BB7-5D74-4FEB-BCF6-EFA1C9CC4AC3}"/>
              </a:ext>
            </a:extLst>
          </p:cNvPr>
          <p:cNvSpPr>
            <a:spLocks noGrp="1"/>
          </p:cNvSpPr>
          <p:nvPr>
            <p:ph type="title"/>
          </p:nvPr>
        </p:nvSpPr>
        <p:spPr/>
        <p:txBody>
          <a:bodyPr/>
          <a:lstStyle/>
          <a:p>
            <a:r>
              <a:rPr lang="en-US"/>
              <a:t>Facebook Own Posts Table | Sothys Malaysia - 8 of 20</a:t>
            </a:r>
          </a:p>
        </p:txBody>
      </p:sp>
      <p:graphicFrame>
        <p:nvGraphicFramePr>
          <p:cNvPr id="5" name="Table Placeholder 4">
            <a:extLst>
              <a:ext uri="{FF2B5EF4-FFF2-40B4-BE49-F238E27FC236}">
                <a16:creationId xmlns:a16="http://schemas.microsoft.com/office/drawing/2014/main" id="{8D81ADC6-AD0B-4FF1-944D-DA8161DCD075}"/>
              </a:ext>
            </a:extLst>
          </p:cNvPr>
          <p:cNvGraphicFramePr>
            <a:graphicFrameLocks noGrp="1"/>
          </p:cNvGraphicFramePr>
          <p:nvPr>
            <p:ph type="tbl" sz="quarter" idx="13"/>
            <p:extLst>
              <p:ext uri="{D42A27DB-BD31-4B8C-83A1-F6EECF244321}">
                <p14:modId xmlns:p14="http://schemas.microsoft.com/office/powerpoint/2010/main" val="3791566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25931037"/>
                    </a:ext>
                  </a:extLst>
                </a:gridCol>
                <a:gridCol w="1316735">
                  <a:extLst>
                    <a:ext uri="{9D8B030D-6E8A-4147-A177-3AD203B41FA5}">
                      <a16:colId xmlns:a16="http://schemas.microsoft.com/office/drawing/2014/main" val="3558766877"/>
                    </a:ext>
                  </a:extLst>
                </a:gridCol>
                <a:gridCol w="905256">
                  <a:extLst>
                    <a:ext uri="{9D8B030D-6E8A-4147-A177-3AD203B41FA5}">
                      <a16:colId xmlns:a16="http://schemas.microsoft.com/office/drawing/2014/main" val="171357883"/>
                    </a:ext>
                  </a:extLst>
                </a:gridCol>
                <a:gridCol w="411480">
                  <a:extLst>
                    <a:ext uri="{9D8B030D-6E8A-4147-A177-3AD203B41FA5}">
                      <a16:colId xmlns:a16="http://schemas.microsoft.com/office/drawing/2014/main" val="2533257111"/>
                    </a:ext>
                  </a:extLst>
                </a:gridCol>
                <a:gridCol w="411480">
                  <a:extLst>
                    <a:ext uri="{9D8B030D-6E8A-4147-A177-3AD203B41FA5}">
                      <a16:colId xmlns:a16="http://schemas.microsoft.com/office/drawing/2014/main" val="244247903"/>
                    </a:ext>
                  </a:extLst>
                </a:gridCol>
                <a:gridCol w="411480">
                  <a:extLst>
                    <a:ext uri="{9D8B030D-6E8A-4147-A177-3AD203B41FA5}">
                      <a16:colId xmlns:a16="http://schemas.microsoft.com/office/drawing/2014/main" val="3289566383"/>
                    </a:ext>
                  </a:extLst>
                </a:gridCol>
                <a:gridCol w="411480">
                  <a:extLst>
                    <a:ext uri="{9D8B030D-6E8A-4147-A177-3AD203B41FA5}">
                      <a16:colId xmlns:a16="http://schemas.microsoft.com/office/drawing/2014/main" val="3738639047"/>
                    </a:ext>
                  </a:extLst>
                </a:gridCol>
                <a:gridCol w="411480">
                  <a:extLst>
                    <a:ext uri="{9D8B030D-6E8A-4147-A177-3AD203B41FA5}">
                      <a16:colId xmlns:a16="http://schemas.microsoft.com/office/drawing/2014/main" val="230905780"/>
                    </a:ext>
                  </a:extLst>
                </a:gridCol>
                <a:gridCol w="411480">
                  <a:extLst>
                    <a:ext uri="{9D8B030D-6E8A-4147-A177-3AD203B41FA5}">
                      <a16:colId xmlns:a16="http://schemas.microsoft.com/office/drawing/2014/main" val="2577794162"/>
                    </a:ext>
                  </a:extLst>
                </a:gridCol>
                <a:gridCol w="411480">
                  <a:extLst>
                    <a:ext uri="{9D8B030D-6E8A-4147-A177-3AD203B41FA5}">
                      <a16:colId xmlns:a16="http://schemas.microsoft.com/office/drawing/2014/main" val="2408052978"/>
                    </a:ext>
                  </a:extLst>
                </a:gridCol>
                <a:gridCol w="411480">
                  <a:extLst>
                    <a:ext uri="{9D8B030D-6E8A-4147-A177-3AD203B41FA5}">
                      <a16:colId xmlns:a16="http://schemas.microsoft.com/office/drawing/2014/main" val="690289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830410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- 2021-07-20 10:00:05</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Haji from all of us at SOTHYS Malaysia! ⁠
⁠⁠
#sothysmalaysia #harirayahaji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201117423_4063737690390566_8308696847332687025_n.jpg?_nc_cat=102&amp;ccb=1-3&amp;_nc_sid=ad6a45&amp;_nc_ohc=wCQSTx7qHbIAX-mD7sR&amp;_nc_ht=scontent-lga3-2.xx&amp;edm=AKIiGfEEAAAA&amp;oh=8130a2459ff5f630353a2800f0b81858&amp;oe=610EBC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82218912"/>
                  </a:ext>
                </a:extLst>
              </a:tr>
            </a:tbl>
          </a:graphicData>
        </a:graphic>
      </p:graphicFrame>
      <p:sp>
        <p:nvSpPr>
          <p:cNvPr id="4" name="Text Placeholder 3">
            <a:extLst>
              <a:ext uri="{FF2B5EF4-FFF2-40B4-BE49-F238E27FC236}">
                <a16:creationId xmlns:a16="http://schemas.microsoft.com/office/drawing/2014/main" id="{424EFB62-BE02-42D3-91EB-514B906D05C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5145191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AE387-DD2C-4315-B061-06F255E8BC9F}"/>
              </a:ext>
            </a:extLst>
          </p:cNvPr>
          <p:cNvSpPr>
            <a:spLocks noGrp="1"/>
          </p:cNvSpPr>
          <p:nvPr>
            <p:ph type="title"/>
          </p:nvPr>
        </p:nvSpPr>
        <p:spPr/>
        <p:txBody>
          <a:bodyPr/>
          <a:lstStyle/>
          <a:p>
            <a:r>
              <a:rPr lang="en-US"/>
              <a:t>Facebook Own Posts Table | Sothys Malaysia - 9 of 20</a:t>
            </a:r>
          </a:p>
        </p:txBody>
      </p:sp>
      <p:graphicFrame>
        <p:nvGraphicFramePr>
          <p:cNvPr id="5" name="Table Placeholder 4">
            <a:extLst>
              <a:ext uri="{FF2B5EF4-FFF2-40B4-BE49-F238E27FC236}">
                <a16:creationId xmlns:a16="http://schemas.microsoft.com/office/drawing/2014/main" id="{EC1C3219-0C7F-47B0-88A1-A131683F4534}"/>
              </a:ext>
            </a:extLst>
          </p:cNvPr>
          <p:cNvGraphicFramePr>
            <a:graphicFrameLocks noGrp="1"/>
          </p:cNvGraphicFramePr>
          <p:nvPr>
            <p:ph type="tbl" sz="quarter" idx="13"/>
            <p:extLst>
              <p:ext uri="{D42A27DB-BD31-4B8C-83A1-F6EECF244321}">
                <p14:modId xmlns:p14="http://schemas.microsoft.com/office/powerpoint/2010/main" val="957141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18912707"/>
                    </a:ext>
                  </a:extLst>
                </a:gridCol>
                <a:gridCol w="1316735">
                  <a:extLst>
                    <a:ext uri="{9D8B030D-6E8A-4147-A177-3AD203B41FA5}">
                      <a16:colId xmlns:a16="http://schemas.microsoft.com/office/drawing/2014/main" val="3922810029"/>
                    </a:ext>
                  </a:extLst>
                </a:gridCol>
                <a:gridCol w="905256">
                  <a:extLst>
                    <a:ext uri="{9D8B030D-6E8A-4147-A177-3AD203B41FA5}">
                      <a16:colId xmlns:a16="http://schemas.microsoft.com/office/drawing/2014/main" val="946081620"/>
                    </a:ext>
                  </a:extLst>
                </a:gridCol>
                <a:gridCol w="411480">
                  <a:extLst>
                    <a:ext uri="{9D8B030D-6E8A-4147-A177-3AD203B41FA5}">
                      <a16:colId xmlns:a16="http://schemas.microsoft.com/office/drawing/2014/main" val="1671274114"/>
                    </a:ext>
                  </a:extLst>
                </a:gridCol>
                <a:gridCol w="411480">
                  <a:extLst>
                    <a:ext uri="{9D8B030D-6E8A-4147-A177-3AD203B41FA5}">
                      <a16:colId xmlns:a16="http://schemas.microsoft.com/office/drawing/2014/main" val="2014933158"/>
                    </a:ext>
                  </a:extLst>
                </a:gridCol>
                <a:gridCol w="411480">
                  <a:extLst>
                    <a:ext uri="{9D8B030D-6E8A-4147-A177-3AD203B41FA5}">
                      <a16:colId xmlns:a16="http://schemas.microsoft.com/office/drawing/2014/main" val="1471599421"/>
                    </a:ext>
                  </a:extLst>
                </a:gridCol>
                <a:gridCol w="411480">
                  <a:extLst>
                    <a:ext uri="{9D8B030D-6E8A-4147-A177-3AD203B41FA5}">
                      <a16:colId xmlns:a16="http://schemas.microsoft.com/office/drawing/2014/main" val="3079802437"/>
                    </a:ext>
                  </a:extLst>
                </a:gridCol>
                <a:gridCol w="411480">
                  <a:extLst>
                    <a:ext uri="{9D8B030D-6E8A-4147-A177-3AD203B41FA5}">
                      <a16:colId xmlns:a16="http://schemas.microsoft.com/office/drawing/2014/main" val="1405517219"/>
                    </a:ext>
                  </a:extLst>
                </a:gridCol>
                <a:gridCol w="411480">
                  <a:extLst>
                    <a:ext uri="{9D8B030D-6E8A-4147-A177-3AD203B41FA5}">
                      <a16:colId xmlns:a16="http://schemas.microsoft.com/office/drawing/2014/main" val="2754693211"/>
                    </a:ext>
                  </a:extLst>
                </a:gridCol>
                <a:gridCol w="411480">
                  <a:extLst>
                    <a:ext uri="{9D8B030D-6E8A-4147-A177-3AD203B41FA5}">
                      <a16:colId xmlns:a16="http://schemas.microsoft.com/office/drawing/2014/main" val="3464954092"/>
                    </a:ext>
                  </a:extLst>
                </a:gridCol>
                <a:gridCol w="411480">
                  <a:extLst>
                    <a:ext uri="{9D8B030D-6E8A-4147-A177-3AD203B41FA5}">
                      <a16:colId xmlns:a16="http://schemas.microsoft.com/office/drawing/2014/main" val="469116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910086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- 2021-07-19 14:00:46</a:t>
                      </a:r>
                      <a:r>
                        <a:rPr kumimoji="0" lang="en-US" sz="1000" b="0" i="0" u="none" strike="noStrike" kern="1200" cap="none" spc="0" normalizeH="0" baseline="0" noProof="0">
                          <a:ln>
                            <a:noFill/>
                          </a:ln>
                          <a:solidFill>
                            <a:prstClr val="black"/>
                          </a:solidFill>
                          <a:effectLst/>
                          <a:uLnTx/>
                          <a:uFillTx/>
                          <a:latin typeface="+mn-lt"/>
                          <a:ea typeface="+mn-ea"/>
                          <a:cs typeface="+mn-cs"/>
                        </a:rPr>
                        <a:t>
 Small but packs a punch. The Detox Energie Energizing Radiance Ampoule 1ml is made with different extracts to target different concerns.
⁠
🍒 Organic elderberry extract:- Protects your skin against pollution ⁠
🧬 Detoxifying peptides:- Detoxify your skin ⁠
🌱 Organic energizing Siberian ginseng root extract:- Boost your skin with extra protection⁠
⁠
Available at all Sothys salons.⁠
Shop online at www.sothys.com.my⁠
⁠
#sothysmalaysia #detoxenergie #energizingradianceampoule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212545456_10159212399884763_4709542433207749105_n.jpg?_nc_cat=103&amp;ccb=1-3&amp;_nc_sid=8024bb&amp;_nc_ohc=IwG5OoOcvQIAX9YQ790&amp;_nc_ht=scontent-lga3-2.xx&amp;edm=AKIiGfEEAAAA&amp;oh=f2ecc48306135ab9b87501cd53dbdffa&amp;oe=612F80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1602261"/>
                  </a:ext>
                </a:extLst>
              </a:tr>
            </a:tbl>
          </a:graphicData>
        </a:graphic>
      </p:graphicFrame>
      <p:sp>
        <p:nvSpPr>
          <p:cNvPr id="4" name="Text Placeholder 3">
            <a:extLst>
              <a:ext uri="{FF2B5EF4-FFF2-40B4-BE49-F238E27FC236}">
                <a16:creationId xmlns:a16="http://schemas.microsoft.com/office/drawing/2014/main" id="{5C6F1C61-6774-4EFD-9B8D-D0AC95ACE36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163280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8AD88-8540-472A-88B6-88B6E0BE19EF}"/>
              </a:ext>
            </a:extLst>
          </p:cNvPr>
          <p:cNvSpPr>
            <a:spLocks noGrp="1"/>
          </p:cNvSpPr>
          <p:nvPr>
            <p:ph type="title"/>
          </p:nvPr>
        </p:nvSpPr>
        <p:spPr/>
        <p:txBody>
          <a:bodyPr/>
          <a:lstStyle/>
          <a:p>
            <a:r>
              <a:rPr lang="en-US"/>
              <a:t>Facebook Own Posts Table | Sothys Malaysia - 10 of 20</a:t>
            </a:r>
          </a:p>
        </p:txBody>
      </p:sp>
      <p:graphicFrame>
        <p:nvGraphicFramePr>
          <p:cNvPr id="5" name="Table Placeholder 4">
            <a:extLst>
              <a:ext uri="{FF2B5EF4-FFF2-40B4-BE49-F238E27FC236}">
                <a16:creationId xmlns:a16="http://schemas.microsoft.com/office/drawing/2014/main" id="{7169DBD3-5DC3-4FD3-9664-72947E1A6436}"/>
              </a:ext>
            </a:extLst>
          </p:cNvPr>
          <p:cNvGraphicFramePr>
            <a:graphicFrameLocks noGrp="1"/>
          </p:cNvGraphicFramePr>
          <p:nvPr>
            <p:ph type="tbl" sz="quarter" idx="13"/>
            <p:extLst>
              <p:ext uri="{D42A27DB-BD31-4B8C-83A1-F6EECF244321}">
                <p14:modId xmlns:p14="http://schemas.microsoft.com/office/powerpoint/2010/main" val="2868842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190359424"/>
                    </a:ext>
                  </a:extLst>
                </a:gridCol>
                <a:gridCol w="1316735">
                  <a:extLst>
                    <a:ext uri="{9D8B030D-6E8A-4147-A177-3AD203B41FA5}">
                      <a16:colId xmlns:a16="http://schemas.microsoft.com/office/drawing/2014/main" val="2399387825"/>
                    </a:ext>
                  </a:extLst>
                </a:gridCol>
                <a:gridCol w="905256">
                  <a:extLst>
                    <a:ext uri="{9D8B030D-6E8A-4147-A177-3AD203B41FA5}">
                      <a16:colId xmlns:a16="http://schemas.microsoft.com/office/drawing/2014/main" val="28304593"/>
                    </a:ext>
                  </a:extLst>
                </a:gridCol>
                <a:gridCol w="411480">
                  <a:extLst>
                    <a:ext uri="{9D8B030D-6E8A-4147-A177-3AD203B41FA5}">
                      <a16:colId xmlns:a16="http://schemas.microsoft.com/office/drawing/2014/main" val="622169574"/>
                    </a:ext>
                  </a:extLst>
                </a:gridCol>
                <a:gridCol w="411480">
                  <a:extLst>
                    <a:ext uri="{9D8B030D-6E8A-4147-A177-3AD203B41FA5}">
                      <a16:colId xmlns:a16="http://schemas.microsoft.com/office/drawing/2014/main" val="3869141849"/>
                    </a:ext>
                  </a:extLst>
                </a:gridCol>
                <a:gridCol w="411480">
                  <a:extLst>
                    <a:ext uri="{9D8B030D-6E8A-4147-A177-3AD203B41FA5}">
                      <a16:colId xmlns:a16="http://schemas.microsoft.com/office/drawing/2014/main" val="2437855637"/>
                    </a:ext>
                  </a:extLst>
                </a:gridCol>
                <a:gridCol w="411480">
                  <a:extLst>
                    <a:ext uri="{9D8B030D-6E8A-4147-A177-3AD203B41FA5}">
                      <a16:colId xmlns:a16="http://schemas.microsoft.com/office/drawing/2014/main" val="2480883079"/>
                    </a:ext>
                  </a:extLst>
                </a:gridCol>
                <a:gridCol w="411480">
                  <a:extLst>
                    <a:ext uri="{9D8B030D-6E8A-4147-A177-3AD203B41FA5}">
                      <a16:colId xmlns:a16="http://schemas.microsoft.com/office/drawing/2014/main" val="3525202455"/>
                    </a:ext>
                  </a:extLst>
                </a:gridCol>
                <a:gridCol w="411480">
                  <a:extLst>
                    <a:ext uri="{9D8B030D-6E8A-4147-A177-3AD203B41FA5}">
                      <a16:colId xmlns:a16="http://schemas.microsoft.com/office/drawing/2014/main" val="1435318174"/>
                    </a:ext>
                  </a:extLst>
                </a:gridCol>
                <a:gridCol w="411480">
                  <a:extLst>
                    <a:ext uri="{9D8B030D-6E8A-4147-A177-3AD203B41FA5}">
                      <a16:colId xmlns:a16="http://schemas.microsoft.com/office/drawing/2014/main" val="2369417462"/>
                    </a:ext>
                  </a:extLst>
                </a:gridCol>
                <a:gridCol w="411480">
                  <a:extLst>
                    <a:ext uri="{9D8B030D-6E8A-4147-A177-3AD203B41FA5}">
                      <a16:colId xmlns:a16="http://schemas.microsoft.com/office/drawing/2014/main" val="3332467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4242630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- 2021-07-17 14:00:41</a:t>
                      </a:r>
                      <a:r>
                        <a:rPr kumimoji="0" lang="en-US" sz="1000" b="0" i="0" u="none" strike="noStrike" kern="1200" cap="none" spc="0" normalizeH="0" baseline="0" noProof="0">
                          <a:ln>
                            <a:noFill/>
                          </a:ln>
                          <a:solidFill>
                            <a:prstClr val="black"/>
                          </a:solidFill>
                          <a:effectLst/>
                          <a:uLnTx/>
                          <a:uFillTx/>
                          <a:latin typeface="+mn-lt"/>
                          <a:ea typeface="+mn-ea"/>
                          <a:cs typeface="+mn-cs"/>
                        </a:rPr>
                        <a:t>
 A little helper to relieve your skin worries.
Our Energizing Radiance Ampoules 1ml, a tiny yet powerful ampoule that’ll help to preserve young-looking skin. 🤩 ⁠
Inside the ampoule, you’ll find:- ⁠
🍒 Organic elderberry extract:- Protects your skin against pollution ⁠
🧬 Detoxifying peptides:- Detoxify your skin ⁠
🌱 Organic energizing Siberian ginseng root extract:- Boost your skin with extra protection⁠
Available at all Sothys salons.⁠
Shop online at www.sothys.com.my⁠
#sothysmalaysia #detoxenergie #energizingradianceampoule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217116950_10159208279264763_8862596671539045174_n.png?_nc_cat=109&amp;ccb=1-3&amp;_nc_sid=8024bb&amp;_nc_ohc=IwzJYwq76WsAX_blC5E&amp;_nc_ht=scontent-lga3-2.xx&amp;edm=AKIiGfEEAAAA&amp;oh=f861c2f7343846bce0f6d91bef557608&amp;oe=612E32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27476669"/>
                  </a:ext>
                </a:extLst>
              </a:tr>
            </a:tbl>
          </a:graphicData>
        </a:graphic>
      </p:graphicFrame>
      <p:sp>
        <p:nvSpPr>
          <p:cNvPr id="4" name="Text Placeholder 3">
            <a:extLst>
              <a:ext uri="{FF2B5EF4-FFF2-40B4-BE49-F238E27FC236}">
                <a16:creationId xmlns:a16="http://schemas.microsoft.com/office/drawing/2014/main" id="{50574AA2-0944-4C4B-89A2-2AF8EB75635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32977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1AF47-2974-4574-ABAD-9EB4949EBE1A}"/>
              </a:ext>
            </a:extLst>
          </p:cNvPr>
          <p:cNvSpPr>
            <a:spLocks noGrp="1"/>
          </p:cNvSpPr>
          <p:nvPr>
            <p:ph type="title"/>
          </p:nvPr>
        </p:nvSpPr>
        <p:spPr/>
        <p:txBody>
          <a:bodyPr/>
          <a:lstStyle/>
          <a:p>
            <a:r>
              <a:rPr lang="en-US"/>
              <a:t>Facebook Own Posts Table | Sothys Malaysia - 11 of 20</a:t>
            </a:r>
          </a:p>
        </p:txBody>
      </p:sp>
      <p:graphicFrame>
        <p:nvGraphicFramePr>
          <p:cNvPr id="5" name="Table Placeholder 4">
            <a:extLst>
              <a:ext uri="{FF2B5EF4-FFF2-40B4-BE49-F238E27FC236}">
                <a16:creationId xmlns:a16="http://schemas.microsoft.com/office/drawing/2014/main" id="{AB44DA3B-E950-43BD-90F0-ADD63404E5AD}"/>
              </a:ext>
            </a:extLst>
          </p:cNvPr>
          <p:cNvGraphicFramePr>
            <a:graphicFrameLocks noGrp="1"/>
          </p:cNvGraphicFramePr>
          <p:nvPr>
            <p:ph type="tbl" sz="quarter" idx="13"/>
            <p:extLst>
              <p:ext uri="{D42A27DB-BD31-4B8C-83A1-F6EECF244321}">
                <p14:modId xmlns:p14="http://schemas.microsoft.com/office/powerpoint/2010/main" val="3875819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63083569"/>
                    </a:ext>
                  </a:extLst>
                </a:gridCol>
                <a:gridCol w="1316735">
                  <a:extLst>
                    <a:ext uri="{9D8B030D-6E8A-4147-A177-3AD203B41FA5}">
                      <a16:colId xmlns:a16="http://schemas.microsoft.com/office/drawing/2014/main" val="2257971469"/>
                    </a:ext>
                  </a:extLst>
                </a:gridCol>
                <a:gridCol w="905256">
                  <a:extLst>
                    <a:ext uri="{9D8B030D-6E8A-4147-A177-3AD203B41FA5}">
                      <a16:colId xmlns:a16="http://schemas.microsoft.com/office/drawing/2014/main" val="2516121398"/>
                    </a:ext>
                  </a:extLst>
                </a:gridCol>
                <a:gridCol w="411480">
                  <a:extLst>
                    <a:ext uri="{9D8B030D-6E8A-4147-A177-3AD203B41FA5}">
                      <a16:colId xmlns:a16="http://schemas.microsoft.com/office/drawing/2014/main" val="2770961837"/>
                    </a:ext>
                  </a:extLst>
                </a:gridCol>
                <a:gridCol w="411480">
                  <a:extLst>
                    <a:ext uri="{9D8B030D-6E8A-4147-A177-3AD203B41FA5}">
                      <a16:colId xmlns:a16="http://schemas.microsoft.com/office/drawing/2014/main" val="1617706234"/>
                    </a:ext>
                  </a:extLst>
                </a:gridCol>
                <a:gridCol w="411480">
                  <a:extLst>
                    <a:ext uri="{9D8B030D-6E8A-4147-A177-3AD203B41FA5}">
                      <a16:colId xmlns:a16="http://schemas.microsoft.com/office/drawing/2014/main" val="3633526844"/>
                    </a:ext>
                  </a:extLst>
                </a:gridCol>
                <a:gridCol w="411480">
                  <a:extLst>
                    <a:ext uri="{9D8B030D-6E8A-4147-A177-3AD203B41FA5}">
                      <a16:colId xmlns:a16="http://schemas.microsoft.com/office/drawing/2014/main" val="227523460"/>
                    </a:ext>
                  </a:extLst>
                </a:gridCol>
                <a:gridCol w="411480">
                  <a:extLst>
                    <a:ext uri="{9D8B030D-6E8A-4147-A177-3AD203B41FA5}">
                      <a16:colId xmlns:a16="http://schemas.microsoft.com/office/drawing/2014/main" val="826344615"/>
                    </a:ext>
                  </a:extLst>
                </a:gridCol>
                <a:gridCol w="411480">
                  <a:extLst>
                    <a:ext uri="{9D8B030D-6E8A-4147-A177-3AD203B41FA5}">
                      <a16:colId xmlns:a16="http://schemas.microsoft.com/office/drawing/2014/main" val="953902816"/>
                    </a:ext>
                  </a:extLst>
                </a:gridCol>
                <a:gridCol w="411480">
                  <a:extLst>
                    <a:ext uri="{9D8B030D-6E8A-4147-A177-3AD203B41FA5}">
                      <a16:colId xmlns:a16="http://schemas.microsoft.com/office/drawing/2014/main" val="2246057704"/>
                    </a:ext>
                  </a:extLst>
                </a:gridCol>
                <a:gridCol w="411480">
                  <a:extLst>
                    <a:ext uri="{9D8B030D-6E8A-4147-A177-3AD203B41FA5}">
                      <a16:colId xmlns:a16="http://schemas.microsoft.com/office/drawing/2014/main" val="2032443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255510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- 2021-07-16 14:00:24</a:t>
                      </a:r>
                      <a:r>
                        <a:rPr kumimoji="0" lang="en-US" sz="1000" b="0" i="0" u="none" strike="noStrike" kern="1200" cap="none" spc="0" normalizeH="0" baseline="0" noProof="0">
                          <a:ln>
                            <a:noFill/>
                          </a:ln>
                          <a:solidFill>
                            <a:prstClr val="black"/>
                          </a:solidFill>
                          <a:effectLst/>
                          <a:uLnTx/>
                          <a:uFillTx/>
                          <a:latin typeface="+mn-lt"/>
                          <a:ea typeface="+mn-ea"/>
                          <a:cs typeface="+mn-cs"/>
                        </a:rPr>
                        <a:t>
 It’s July! SOTHYS is celebrating its 75th anniversary this month.
In conjunction with the special event, SOTHYS is gifting a free box of Detox Energie Energizing Radiance Ampoule 1ml (10 pieces). Sounds easy, isn’t it? 😉 
All you have to do is: 
✔️ Purchase Detox Energie Energizing Radiance Ampoule 1ml (10 pieces)
✔️ Collect all types of Energizing Radiance Ampoule Coin Cards as shown above 
*Available to all new and existing customers only
*2 new designs every month 
* Available in July 2021 
* While stocks last
Available at all Sothys salons.
Shop online at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199219957_236952981339195_7869202047928372315_n.jpg?_nc_cat=100&amp;ccb=1-3&amp;_nc_sid=ad6a45&amp;_nc_ohc=-6raAu7gkkcAX81Bc8C&amp;_nc_ht=scontent-lga3-2.xx&amp;edm=AKIiGfEEAAAA&amp;oh=d43311b98beffbea6662615d312a0bad&amp;oe=610E4C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83287835"/>
                  </a:ext>
                </a:extLst>
              </a:tr>
            </a:tbl>
          </a:graphicData>
        </a:graphic>
      </p:graphicFrame>
      <p:sp>
        <p:nvSpPr>
          <p:cNvPr id="4" name="Text Placeholder 3">
            <a:extLst>
              <a:ext uri="{FF2B5EF4-FFF2-40B4-BE49-F238E27FC236}">
                <a16:creationId xmlns:a16="http://schemas.microsoft.com/office/drawing/2014/main" id="{D4F106BE-A3D6-4F95-8A91-392E75EB423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569399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36FC0-A780-47A6-BFC5-39221521CFBE}"/>
              </a:ext>
            </a:extLst>
          </p:cNvPr>
          <p:cNvSpPr>
            <a:spLocks noGrp="1"/>
          </p:cNvSpPr>
          <p:nvPr>
            <p:ph type="title"/>
          </p:nvPr>
        </p:nvSpPr>
        <p:spPr/>
        <p:txBody>
          <a:bodyPr/>
          <a:lstStyle/>
          <a:p>
            <a:r>
              <a:rPr lang="en-US"/>
              <a:t>Facebook Own Posts Table | Sothys Malaysia - 12 of 20</a:t>
            </a:r>
          </a:p>
        </p:txBody>
      </p:sp>
      <p:graphicFrame>
        <p:nvGraphicFramePr>
          <p:cNvPr id="5" name="Table Placeholder 4">
            <a:extLst>
              <a:ext uri="{FF2B5EF4-FFF2-40B4-BE49-F238E27FC236}">
                <a16:creationId xmlns:a16="http://schemas.microsoft.com/office/drawing/2014/main" id="{46BCBFBF-A319-4573-A40D-E6EA721C5C94}"/>
              </a:ext>
            </a:extLst>
          </p:cNvPr>
          <p:cNvGraphicFramePr>
            <a:graphicFrameLocks noGrp="1"/>
          </p:cNvGraphicFramePr>
          <p:nvPr>
            <p:ph type="tbl" sz="quarter" idx="13"/>
            <p:extLst>
              <p:ext uri="{D42A27DB-BD31-4B8C-83A1-F6EECF244321}">
                <p14:modId xmlns:p14="http://schemas.microsoft.com/office/powerpoint/2010/main" val="4292427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61622254"/>
                    </a:ext>
                  </a:extLst>
                </a:gridCol>
                <a:gridCol w="1316735">
                  <a:extLst>
                    <a:ext uri="{9D8B030D-6E8A-4147-A177-3AD203B41FA5}">
                      <a16:colId xmlns:a16="http://schemas.microsoft.com/office/drawing/2014/main" val="500578255"/>
                    </a:ext>
                  </a:extLst>
                </a:gridCol>
                <a:gridCol w="905256">
                  <a:extLst>
                    <a:ext uri="{9D8B030D-6E8A-4147-A177-3AD203B41FA5}">
                      <a16:colId xmlns:a16="http://schemas.microsoft.com/office/drawing/2014/main" val="3338840696"/>
                    </a:ext>
                  </a:extLst>
                </a:gridCol>
                <a:gridCol w="411480">
                  <a:extLst>
                    <a:ext uri="{9D8B030D-6E8A-4147-A177-3AD203B41FA5}">
                      <a16:colId xmlns:a16="http://schemas.microsoft.com/office/drawing/2014/main" val="4051950264"/>
                    </a:ext>
                  </a:extLst>
                </a:gridCol>
                <a:gridCol w="411480">
                  <a:extLst>
                    <a:ext uri="{9D8B030D-6E8A-4147-A177-3AD203B41FA5}">
                      <a16:colId xmlns:a16="http://schemas.microsoft.com/office/drawing/2014/main" val="3664746285"/>
                    </a:ext>
                  </a:extLst>
                </a:gridCol>
                <a:gridCol w="411480">
                  <a:extLst>
                    <a:ext uri="{9D8B030D-6E8A-4147-A177-3AD203B41FA5}">
                      <a16:colId xmlns:a16="http://schemas.microsoft.com/office/drawing/2014/main" val="2181083717"/>
                    </a:ext>
                  </a:extLst>
                </a:gridCol>
                <a:gridCol w="411480">
                  <a:extLst>
                    <a:ext uri="{9D8B030D-6E8A-4147-A177-3AD203B41FA5}">
                      <a16:colId xmlns:a16="http://schemas.microsoft.com/office/drawing/2014/main" val="157085540"/>
                    </a:ext>
                  </a:extLst>
                </a:gridCol>
                <a:gridCol w="411480">
                  <a:extLst>
                    <a:ext uri="{9D8B030D-6E8A-4147-A177-3AD203B41FA5}">
                      <a16:colId xmlns:a16="http://schemas.microsoft.com/office/drawing/2014/main" val="3390742819"/>
                    </a:ext>
                  </a:extLst>
                </a:gridCol>
                <a:gridCol w="411480">
                  <a:extLst>
                    <a:ext uri="{9D8B030D-6E8A-4147-A177-3AD203B41FA5}">
                      <a16:colId xmlns:a16="http://schemas.microsoft.com/office/drawing/2014/main" val="2099617377"/>
                    </a:ext>
                  </a:extLst>
                </a:gridCol>
                <a:gridCol w="411480">
                  <a:extLst>
                    <a:ext uri="{9D8B030D-6E8A-4147-A177-3AD203B41FA5}">
                      <a16:colId xmlns:a16="http://schemas.microsoft.com/office/drawing/2014/main" val="441852657"/>
                    </a:ext>
                  </a:extLst>
                </a:gridCol>
                <a:gridCol w="411480">
                  <a:extLst>
                    <a:ext uri="{9D8B030D-6E8A-4147-A177-3AD203B41FA5}">
                      <a16:colId xmlns:a16="http://schemas.microsoft.com/office/drawing/2014/main" val="850388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923553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- 2021-07-15 14:01:55</a:t>
                      </a:r>
                      <a:r>
                        <a:rPr kumimoji="0" lang="en-US" sz="1000" b="0" i="0" u="none" strike="noStrike" kern="1200" cap="none" spc="0" normalizeH="0" baseline="0" noProof="0">
                          <a:ln>
                            <a:noFill/>
                          </a:ln>
                          <a:solidFill>
                            <a:prstClr val="black"/>
                          </a:solidFill>
                          <a:effectLst/>
                          <a:uLnTx/>
                          <a:uFillTx/>
                          <a:latin typeface="+mn-lt"/>
                          <a:ea typeface="+mn-ea"/>
                          <a:cs typeface="+mn-cs"/>
                        </a:rPr>
                        <a:t>
 The older we grow the more signs of aging appear. 
Learn about the proper care and solution for your skin age through skin firming for those in your 30’s &amp; 40’s during our SOTHYS webinar conducted in English.
Sign up now through the link below.
https://zoom.us/webinar/register/2516258331787/WN_j53LwUZJSimVkLJ0dt7Qug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212990151_10159204474104763_3180503498745138435_n.png?_nc_cat=111&amp;ccb=1-3&amp;_nc_sid=8024bb&amp;_nc_ohc=g1m1pbEUFhEAX_fdtd_&amp;_nc_ht=scontent-lga3-2.xx&amp;edm=AKIiGfEEAAAA&amp;oh=343ef8d2823ee53129441db1f7f75e70&amp;oe=612DD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65992583"/>
                  </a:ext>
                </a:extLst>
              </a:tr>
            </a:tbl>
          </a:graphicData>
        </a:graphic>
      </p:graphicFrame>
      <p:sp>
        <p:nvSpPr>
          <p:cNvPr id="4" name="Text Placeholder 3">
            <a:extLst>
              <a:ext uri="{FF2B5EF4-FFF2-40B4-BE49-F238E27FC236}">
                <a16:creationId xmlns:a16="http://schemas.microsoft.com/office/drawing/2014/main" id="{069BCBF4-0D1A-40D1-8054-4BA618A2354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4673479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BAD30-22CC-44B7-85AD-F87E28089D5C}"/>
              </a:ext>
            </a:extLst>
          </p:cNvPr>
          <p:cNvSpPr>
            <a:spLocks noGrp="1"/>
          </p:cNvSpPr>
          <p:nvPr>
            <p:ph type="title"/>
          </p:nvPr>
        </p:nvSpPr>
        <p:spPr/>
        <p:txBody>
          <a:bodyPr/>
          <a:lstStyle/>
          <a:p>
            <a:r>
              <a:rPr lang="en-US"/>
              <a:t>Facebook Own Posts Table | Sothys Malaysia - 13 of 20</a:t>
            </a:r>
          </a:p>
        </p:txBody>
      </p:sp>
      <p:graphicFrame>
        <p:nvGraphicFramePr>
          <p:cNvPr id="5" name="Table Placeholder 4">
            <a:extLst>
              <a:ext uri="{FF2B5EF4-FFF2-40B4-BE49-F238E27FC236}">
                <a16:creationId xmlns:a16="http://schemas.microsoft.com/office/drawing/2014/main" id="{4B96EE1C-6378-4E3B-B8BA-53D2DB2BF83E}"/>
              </a:ext>
            </a:extLst>
          </p:cNvPr>
          <p:cNvGraphicFramePr>
            <a:graphicFrameLocks noGrp="1"/>
          </p:cNvGraphicFramePr>
          <p:nvPr>
            <p:ph type="tbl" sz="quarter" idx="13"/>
            <p:extLst>
              <p:ext uri="{D42A27DB-BD31-4B8C-83A1-F6EECF244321}">
                <p14:modId xmlns:p14="http://schemas.microsoft.com/office/powerpoint/2010/main" val="2940673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132343686"/>
                    </a:ext>
                  </a:extLst>
                </a:gridCol>
                <a:gridCol w="1316735">
                  <a:extLst>
                    <a:ext uri="{9D8B030D-6E8A-4147-A177-3AD203B41FA5}">
                      <a16:colId xmlns:a16="http://schemas.microsoft.com/office/drawing/2014/main" val="1274942282"/>
                    </a:ext>
                  </a:extLst>
                </a:gridCol>
                <a:gridCol w="905256">
                  <a:extLst>
                    <a:ext uri="{9D8B030D-6E8A-4147-A177-3AD203B41FA5}">
                      <a16:colId xmlns:a16="http://schemas.microsoft.com/office/drawing/2014/main" val="3297749067"/>
                    </a:ext>
                  </a:extLst>
                </a:gridCol>
                <a:gridCol w="411480">
                  <a:extLst>
                    <a:ext uri="{9D8B030D-6E8A-4147-A177-3AD203B41FA5}">
                      <a16:colId xmlns:a16="http://schemas.microsoft.com/office/drawing/2014/main" val="1157790447"/>
                    </a:ext>
                  </a:extLst>
                </a:gridCol>
                <a:gridCol w="411480">
                  <a:extLst>
                    <a:ext uri="{9D8B030D-6E8A-4147-A177-3AD203B41FA5}">
                      <a16:colId xmlns:a16="http://schemas.microsoft.com/office/drawing/2014/main" val="2046718225"/>
                    </a:ext>
                  </a:extLst>
                </a:gridCol>
                <a:gridCol w="411480">
                  <a:extLst>
                    <a:ext uri="{9D8B030D-6E8A-4147-A177-3AD203B41FA5}">
                      <a16:colId xmlns:a16="http://schemas.microsoft.com/office/drawing/2014/main" val="733950950"/>
                    </a:ext>
                  </a:extLst>
                </a:gridCol>
                <a:gridCol w="411480">
                  <a:extLst>
                    <a:ext uri="{9D8B030D-6E8A-4147-A177-3AD203B41FA5}">
                      <a16:colId xmlns:a16="http://schemas.microsoft.com/office/drawing/2014/main" val="1740130466"/>
                    </a:ext>
                  </a:extLst>
                </a:gridCol>
                <a:gridCol w="411480">
                  <a:extLst>
                    <a:ext uri="{9D8B030D-6E8A-4147-A177-3AD203B41FA5}">
                      <a16:colId xmlns:a16="http://schemas.microsoft.com/office/drawing/2014/main" val="1960853365"/>
                    </a:ext>
                  </a:extLst>
                </a:gridCol>
                <a:gridCol w="411480">
                  <a:extLst>
                    <a:ext uri="{9D8B030D-6E8A-4147-A177-3AD203B41FA5}">
                      <a16:colId xmlns:a16="http://schemas.microsoft.com/office/drawing/2014/main" val="341675615"/>
                    </a:ext>
                  </a:extLst>
                </a:gridCol>
                <a:gridCol w="411480">
                  <a:extLst>
                    <a:ext uri="{9D8B030D-6E8A-4147-A177-3AD203B41FA5}">
                      <a16:colId xmlns:a16="http://schemas.microsoft.com/office/drawing/2014/main" val="1243674157"/>
                    </a:ext>
                  </a:extLst>
                </a:gridCol>
                <a:gridCol w="411480">
                  <a:extLst>
                    <a:ext uri="{9D8B030D-6E8A-4147-A177-3AD203B41FA5}">
                      <a16:colId xmlns:a16="http://schemas.microsoft.com/office/drawing/2014/main" val="4281833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027586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- 2021-07-15 14:00:20</a:t>
                      </a:r>
                      <a:r>
                        <a:rPr kumimoji="0" lang="en-US" sz="1000" b="0" i="0" u="none" strike="noStrike" kern="1200" cap="none" spc="0" normalizeH="0" baseline="0" noProof="0">
                          <a:ln>
                            <a:noFill/>
                          </a:ln>
                          <a:solidFill>
                            <a:prstClr val="black"/>
                          </a:solidFill>
                          <a:effectLst/>
                          <a:uLnTx/>
                          <a:uFillTx/>
                          <a:latin typeface="+mn-lt"/>
                          <a:ea typeface="+mn-ea"/>
                          <a:cs typeface="+mn-cs"/>
                        </a:rPr>
                        <a:t>
 Ever wondered about your true skin age? Discover with us your skin age vs biological age and your skin’s personality.
Join SOTHYS free webinar conducted in Mandarin on skin hydration for the 20’s to 30’s and get a virtual consultation alongside these goodies during our live zoom webinar. 
✨ Door gifts worth RM208.
✨ Giveaway. 
✨ Exclusive vouchers &amp; deals.
✨ SOTHYS BSI Membership. 
What are you waiting for? Link in below!
https://zoom.us/webinar/register/7316258117182/WN_rdFA4_MDS6uZcAGjB6y7dw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217609881_10159204472894763_1465939638613224865_n.png?_nc_cat=109&amp;ccb=1-3&amp;_nc_sid=8024bb&amp;_nc_ohc=3b0_Z428w7IAX-3xATR&amp;_nc_ht=scontent-lga3-2.xx&amp;edm=AKIiGfEEAAAA&amp;oh=18944b294cf4f566137b4a1cc883eea2&amp;oe=612E9B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22136343"/>
                  </a:ext>
                </a:extLst>
              </a:tr>
            </a:tbl>
          </a:graphicData>
        </a:graphic>
      </p:graphicFrame>
      <p:sp>
        <p:nvSpPr>
          <p:cNvPr id="4" name="Text Placeholder 3">
            <a:extLst>
              <a:ext uri="{FF2B5EF4-FFF2-40B4-BE49-F238E27FC236}">
                <a16:creationId xmlns:a16="http://schemas.microsoft.com/office/drawing/2014/main" id="{10CE21B2-DDC7-4B2F-A5A0-68D6267554A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7276538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A1EED6-4884-43E8-8659-2C213034782F}"/>
              </a:ext>
            </a:extLst>
          </p:cNvPr>
          <p:cNvSpPr>
            <a:spLocks noGrp="1"/>
          </p:cNvSpPr>
          <p:nvPr>
            <p:ph type="title"/>
          </p:nvPr>
        </p:nvSpPr>
        <p:spPr/>
        <p:txBody>
          <a:bodyPr/>
          <a:lstStyle/>
          <a:p>
            <a:r>
              <a:rPr lang="en-US"/>
              <a:t>Facebook Own Posts Table | Sothys Malaysia - 14 of 20</a:t>
            </a:r>
          </a:p>
        </p:txBody>
      </p:sp>
      <p:graphicFrame>
        <p:nvGraphicFramePr>
          <p:cNvPr id="5" name="Table Placeholder 4">
            <a:extLst>
              <a:ext uri="{FF2B5EF4-FFF2-40B4-BE49-F238E27FC236}">
                <a16:creationId xmlns:a16="http://schemas.microsoft.com/office/drawing/2014/main" id="{23432B63-3A7A-46A2-B6D8-7E6F2AF01A32}"/>
              </a:ext>
            </a:extLst>
          </p:cNvPr>
          <p:cNvGraphicFramePr>
            <a:graphicFrameLocks noGrp="1"/>
          </p:cNvGraphicFramePr>
          <p:nvPr>
            <p:ph type="tbl" sz="quarter" idx="13"/>
            <p:extLst>
              <p:ext uri="{D42A27DB-BD31-4B8C-83A1-F6EECF244321}">
                <p14:modId xmlns:p14="http://schemas.microsoft.com/office/powerpoint/2010/main" val="662495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676433038"/>
                    </a:ext>
                  </a:extLst>
                </a:gridCol>
                <a:gridCol w="1316735">
                  <a:extLst>
                    <a:ext uri="{9D8B030D-6E8A-4147-A177-3AD203B41FA5}">
                      <a16:colId xmlns:a16="http://schemas.microsoft.com/office/drawing/2014/main" val="2522388010"/>
                    </a:ext>
                  </a:extLst>
                </a:gridCol>
                <a:gridCol w="905256">
                  <a:extLst>
                    <a:ext uri="{9D8B030D-6E8A-4147-A177-3AD203B41FA5}">
                      <a16:colId xmlns:a16="http://schemas.microsoft.com/office/drawing/2014/main" val="3570221838"/>
                    </a:ext>
                  </a:extLst>
                </a:gridCol>
                <a:gridCol w="411480">
                  <a:extLst>
                    <a:ext uri="{9D8B030D-6E8A-4147-A177-3AD203B41FA5}">
                      <a16:colId xmlns:a16="http://schemas.microsoft.com/office/drawing/2014/main" val="388011842"/>
                    </a:ext>
                  </a:extLst>
                </a:gridCol>
                <a:gridCol w="411480">
                  <a:extLst>
                    <a:ext uri="{9D8B030D-6E8A-4147-A177-3AD203B41FA5}">
                      <a16:colId xmlns:a16="http://schemas.microsoft.com/office/drawing/2014/main" val="3849314855"/>
                    </a:ext>
                  </a:extLst>
                </a:gridCol>
                <a:gridCol w="411480">
                  <a:extLst>
                    <a:ext uri="{9D8B030D-6E8A-4147-A177-3AD203B41FA5}">
                      <a16:colId xmlns:a16="http://schemas.microsoft.com/office/drawing/2014/main" val="950065353"/>
                    </a:ext>
                  </a:extLst>
                </a:gridCol>
                <a:gridCol w="411480">
                  <a:extLst>
                    <a:ext uri="{9D8B030D-6E8A-4147-A177-3AD203B41FA5}">
                      <a16:colId xmlns:a16="http://schemas.microsoft.com/office/drawing/2014/main" val="1849299831"/>
                    </a:ext>
                  </a:extLst>
                </a:gridCol>
                <a:gridCol w="411480">
                  <a:extLst>
                    <a:ext uri="{9D8B030D-6E8A-4147-A177-3AD203B41FA5}">
                      <a16:colId xmlns:a16="http://schemas.microsoft.com/office/drawing/2014/main" val="212206337"/>
                    </a:ext>
                  </a:extLst>
                </a:gridCol>
                <a:gridCol w="411480">
                  <a:extLst>
                    <a:ext uri="{9D8B030D-6E8A-4147-A177-3AD203B41FA5}">
                      <a16:colId xmlns:a16="http://schemas.microsoft.com/office/drawing/2014/main" val="3055994979"/>
                    </a:ext>
                  </a:extLst>
                </a:gridCol>
                <a:gridCol w="411480">
                  <a:extLst>
                    <a:ext uri="{9D8B030D-6E8A-4147-A177-3AD203B41FA5}">
                      <a16:colId xmlns:a16="http://schemas.microsoft.com/office/drawing/2014/main" val="195321818"/>
                    </a:ext>
                  </a:extLst>
                </a:gridCol>
                <a:gridCol w="411480">
                  <a:extLst>
                    <a:ext uri="{9D8B030D-6E8A-4147-A177-3AD203B41FA5}">
                      <a16:colId xmlns:a16="http://schemas.microsoft.com/office/drawing/2014/main" val="12585347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512547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- 2021-07-13 14:00:24</a:t>
                      </a:r>
                      <a:r>
                        <a:rPr kumimoji="0" lang="en-US" sz="1000" b="0" i="0" u="none" strike="noStrike" kern="1200" cap="none" spc="0" normalizeH="0" baseline="0" noProof="0">
                          <a:ln>
                            <a:noFill/>
                          </a:ln>
                          <a:solidFill>
                            <a:prstClr val="black"/>
                          </a:solidFill>
                          <a:effectLst/>
                          <a:uLnTx/>
                          <a:uFillTx/>
                          <a:latin typeface="+mn-lt"/>
                          <a:ea typeface="+mn-ea"/>
                          <a:cs typeface="+mn-cs"/>
                        </a:rPr>
                        <a:t>
 ALL NEW Teint Jeunesse Youthful Radiance Foundation and Teint Detox Energie™ Perfect Finish Foundation. 😍 But it's not just a foundation -- they are both packed with Botanical Hyaluronic Acid to moisturize and Omega 3,6, and 9 for a nourishing, firming and revitalizing effect. Suitable for a 8-hour long wear.
What outcome are you looking for your skin?
Teint Jeunesse Youthful Radiance Foundation + Skincare: 
 Restore radiance + disguise the signs of ageing
✨ Glowing satin finish
✨ Medium to high coverage
✨ Melting &amp; velvety texture
Teint Detox Energie™ Perfect Finish Foundation + Skincare: 
 Enhance the complexion + conceal imperfections, and excessively visible pores plus redness and dark spots.
⚡ Semi-matte finish
⚡ High coverage
⚡ Fluid &amp; soft texture that spreads easily
Get it now at your nearest SOTHYS salon.
Available online at sothys.com.my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480x480/217583841_10159200263104763_4036429532606838288_n.jpg?_nc_cat=107&amp;ccb=1-3&amp;_nc_sid=8024bb&amp;_nc_ohc=66-ncB8zrOEAX_-VW0Q&amp;_nc_ht=scontent-lga3-2.xx&amp;edm=AKIiGfEEAAAA&amp;oh=ac5425999ebc413837b2722cc4433714&amp;oe=61300DA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38543556"/>
                  </a:ext>
                </a:extLst>
              </a:tr>
            </a:tbl>
          </a:graphicData>
        </a:graphic>
      </p:graphicFrame>
      <p:sp>
        <p:nvSpPr>
          <p:cNvPr id="4" name="Text Placeholder 3">
            <a:extLst>
              <a:ext uri="{FF2B5EF4-FFF2-40B4-BE49-F238E27FC236}">
                <a16:creationId xmlns:a16="http://schemas.microsoft.com/office/drawing/2014/main" id="{87ACF171-922C-4F99-B1F4-CB6517A5AA4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3549302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6FC5EE-4948-476F-BC4E-B9326C728BE9}"/>
              </a:ext>
            </a:extLst>
          </p:cNvPr>
          <p:cNvSpPr>
            <a:spLocks noGrp="1"/>
          </p:cNvSpPr>
          <p:nvPr>
            <p:ph type="title"/>
          </p:nvPr>
        </p:nvSpPr>
        <p:spPr/>
        <p:txBody>
          <a:bodyPr/>
          <a:lstStyle/>
          <a:p>
            <a:r>
              <a:rPr lang="en-US"/>
              <a:t>Facebook Own Posts Table | Sothys Malaysia - 15 of 20</a:t>
            </a:r>
          </a:p>
        </p:txBody>
      </p:sp>
      <p:graphicFrame>
        <p:nvGraphicFramePr>
          <p:cNvPr id="5" name="Table Placeholder 4">
            <a:extLst>
              <a:ext uri="{FF2B5EF4-FFF2-40B4-BE49-F238E27FC236}">
                <a16:creationId xmlns:a16="http://schemas.microsoft.com/office/drawing/2014/main" id="{58CB9F27-09D7-4533-A995-FBC632446BF8}"/>
              </a:ext>
            </a:extLst>
          </p:cNvPr>
          <p:cNvGraphicFramePr>
            <a:graphicFrameLocks noGrp="1"/>
          </p:cNvGraphicFramePr>
          <p:nvPr>
            <p:ph type="tbl" sz="quarter" idx="13"/>
            <p:extLst>
              <p:ext uri="{D42A27DB-BD31-4B8C-83A1-F6EECF244321}">
                <p14:modId xmlns:p14="http://schemas.microsoft.com/office/powerpoint/2010/main" val="38242887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230627704"/>
                    </a:ext>
                  </a:extLst>
                </a:gridCol>
                <a:gridCol w="1316735">
                  <a:extLst>
                    <a:ext uri="{9D8B030D-6E8A-4147-A177-3AD203B41FA5}">
                      <a16:colId xmlns:a16="http://schemas.microsoft.com/office/drawing/2014/main" val="3684922117"/>
                    </a:ext>
                  </a:extLst>
                </a:gridCol>
                <a:gridCol w="905256">
                  <a:extLst>
                    <a:ext uri="{9D8B030D-6E8A-4147-A177-3AD203B41FA5}">
                      <a16:colId xmlns:a16="http://schemas.microsoft.com/office/drawing/2014/main" val="1005219381"/>
                    </a:ext>
                  </a:extLst>
                </a:gridCol>
                <a:gridCol w="411480">
                  <a:extLst>
                    <a:ext uri="{9D8B030D-6E8A-4147-A177-3AD203B41FA5}">
                      <a16:colId xmlns:a16="http://schemas.microsoft.com/office/drawing/2014/main" val="1023733325"/>
                    </a:ext>
                  </a:extLst>
                </a:gridCol>
                <a:gridCol w="411480">
                  <a:extLst>
                    <a:ext uri="{9D8B030D-6E8A-4147-A177-3AD203B41FA5}">
                      <a16:colId xmlns:a16="http://schemas.microsoft.com/office/drawing/2014/main" val="1989609864"/>
                    </a:ext>
                  </a:extLst>
                </a:gridCol>
                <a:gridCol w="411480">
                  <a:extLst>
                    <a:ext uri="{9D8B030D-6E8A-4147-A177-3AD203B41FA5}">
                      <a16:colId xmlns:a16="http://schemas.microsoft.com/office/drawing/2014/main" val="2131079503"/>
                    </a:ext>
                  </a:extLst>
                </a:gridCol>
                <a:gridCol w="411480">
                  <a:extLst>
                    <a:ext uri="{9D8B030D-6E8A-4147-A177-3AD203B41FA5}">
                      <a16:colId xmlns:a16="http://schemas.microsoft.com/office/drawing/2014/main" val="1707501225"/>
                    </a:ext>
                  </a:extLst>
                </a:gridCol>
                <a:gridCol w="411480">
                  <a:extLst>
                    <a:ext uri="{9D8B030D-6E8A-4147-A177-3AD203B41FA5}">
                      <a16:colId xmlns:a16="http://schemas.microsoft.com/office/drawing/2014/main" val="954521041"/>
                    </a:ext>
                  </a:extLst>
                </a:gridCol>
                <a:gridCol w="411480">
                  <a:extLst>
                    <a:ext uri="{9D8B030D-6E8A-4147-A177-3AD203B41FA5}">
                      <a16:colId xmlns:a16="http://schemas.microsoft.com/office/drawing/2014/main" val="4226202044"/>
                    </a:ext>
                  </a:extLst>
                </a:gridCol>
                <a:gridCol w="411480">
                  <a:extLst>
                    <a:ext uri="{9D8B030D-6E8A-4147-A177-3AD203B41FA5}">
                      <a16:colId xmlns:a16="http://schemas.microsoft.com/office/drawing/2014/main" val="572611755"/>
                    </a:ext>
                  </a:extLst>
                </a:gridCol>
                <a:gridCol w="411480">
                  <a:extLst>
                    <a:ext uri="{9D8B030D-6E8A-4147-A177-3AD203B41FA5}">
                      <a16:colId xmlns:a16="http://schemas.microsoft.com/office/drawing/2014/main" val="3457523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254798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- 2021-07-12 14:00:07</a:t>
                      </a:r>
                      <a:r>
                        <a:rPr kumimoji="0" lang="en-US" sz="1000" b="0" i="0" u="none" strike="noStrike" kern="1200" cap="none" spc="0" normalizeH="0" baseline="0" noProof="0">
                          <a:ln>
                            <a:noFill/>
                          </a:ln>
                          <a:solidFill>
                            <a:prstClr val="black"/>
                          </a:solidFill>
                          <a:effectLst/>
                          <a:uLnTx/>
                          <a:uFillTx/>
                          <a:latin typeface="+mn-lt"/>
                          <a:ea typeface="+mn-ea"/>
                          <a:cs typeface="+mn-cs"/>
                        </a:rPr>
                        <a:t>
 Say HELLO to the NEW Teint Jeunesse Youthful Radiance Foundation and Teint Detox Energie™ Perfect Finish Foundation.😍
Teint Jeunesse Youthful Radiance Foundation + Skincare:
✨Restore radiance + disguise the signs of ageing
✨ Glowing satin finish
✨ Medium to high coverage
✨ Melting &amp; velvety texture
Teint Detox Energie™ Perfect Finish Foundation + Skincare:
⚡Protect against pollution and allows the skin to breathe
⚡Enhance the complexion + conceal imperfections, and excessively visible pores plus redness and dark spots.
⚡ Semi-matte finish
⚡ High coverage
⚡ Fluid &amp; soft texture that spreads easily
Makeup + Skincare -- both foundations packed with Botanical Hyaluronic Acid to moisturize and Omega 3,6, and 9 for a nourishing, firming and revitalizing effect.
Get it now at your nearest SOTHYS salon.
Available online at sothys.com.my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132387999_789291535062186_5377980049280721541_n.jpg?_nc_cat=110&amp;ccb=1-3&amp;_nc_sid=ad6a45&amp;_nc_ohc=vd2NE8kQHyUAX-85zWW&amp;_nc_ht=scontent-lga3-2.xx&amp;edm=AKIiGfEEAAAA&amp;oh=5911615cbdbb9db8879829a4ee20f12c&amp;oe=610E03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62372300"/>
                  </a:ext>
                </a:extLst>
              </a:tr>
            </a:tbl>
          </a:graphicData>
        </a:graphic>
      </p:graphicFrame>
      <p:sp>
        <p:nvSpPr>
          <p:cNvPr id="4" name="Text Placeholder 3">
            <a:extLst>
              <a:ext uri="{FF2B5EF4-FFF2-40B4-BE49-F238E27FC236}">
                <a16:creationId xmlns:a16="http://schemas.microsoft.com/office/drawing/2014/main" id="{43B8FD45-A80A-4F95-9FBF-724333E6BF5D}"/>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7981928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7755B6-F540-4BAB-9623-3F7676163DBB}"/>
              </a:ext>
            </a:extLst>
          </p:cNvPr>
          <p:cNvSpPr>
            <a:spLocks noGrp="1"/>
          </p:cNvSpPr>
          <p:nvPr>
            <p:ph type="title"/>
          </p:nvPr>
        </p:nvSpPr>
        <p:spPr/>
        <p:txBody>
          <a:bodyPr/>
          <a:lstStyle/>
          <a:p>
            <a:r>
              <a:rPr lang="en-US"/>
              <a:t>Facebook Own Posts Table | Sothys Malaysia - 16 of 20</a:t>
            </a:r>
          </a:p>
        </p:txBody>
      </p:sp>
      <p:graphicFrame>
        <p:nvGraphicFramePr>
          <p:cNvPr id="5" name="Table Placeholder 4">
            <a:extLst>
              <a:ext uri="{FF2B5EF4-FFF2-40B4-BE49-F238E27FC236}">
                <a16:creationId xmlns:a16="http://schemas.microsoft.com/office/drawing/2014/main" id="{72EF1284-A786-4297-930D-1D135212D23E}"/>
              </a:ext>
            </a:extLst>
          </p:cNvPr>
          <p:cNvGraphicFramePr>
            <a:graphicFrameLocks noGrp="1"/>
          </p:cNvGraphicFramePr>
          <p:nvPr>
            <p:ph type="tbl" sz="quarter" idx="13"/>
            <p:extLst>
              <p:ext uri="{D42A27DB-BD31-4B8C-83A1-F6EECF244321}">
                <p14:modId xmlns:p14="http://schemas.microsoft.com/office/powerpoint/2010/main" val="2905122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078220139"/>
                    </a:ext>
                  </a:extLst>
                </a:gridCol>
                <a:gridCol w="1316735">
                  <a:extLst>
                    <a:ext uri="{9D8B030D-6E8A-4147-A177-3AD203B41FA5}">
                      <a16:colId xmlns:a16="http://schemas.microsoft.com/office/drawing/2014/main" val="712519712"/>
                    </a:ext>
                  </a:extLst>
                </a:gridCol>
                <a:gridCol w="905256">
                  <a:extLst>
                    <a:ext uri="{9D8B030D-6E8A-4147-A177-3AD203B41FA5}">
                      <a16:colId xmlns:a16="http://schemas.microsoft.com/office/drawing/2014/main" val="102484049"/>
                    </a:ext>
                  </a:extLst>
                </a:gridCol>
                <a:gridCol w="411480">
                  <a:extLst>
                    <a:ext uri="{9D8B030D-6E8A-4147-A177-3AD203B41FA5}">
                      <a16:colId xmlns:a16="http://schemas.microsoft.com/office/drawing/2014/main" val="1709573926"/>
                    </a:ext>
                  </a:extLst>
                </a:gridCol>
                <a:gridCol w="411480">
                  <a:extLst>
                    <a:ext uri="{9D8B030D-6E8A-4147-A177-3AD203B41FA5}">
                      <a16:colId xmlns:a16="http://schemas.microsoft.com/office/drawing/2014/main" val="3994130449"/>
                    </a:ext>
                  </a:extLst>
                </a:gridCol>
                <a:gridCol w="411480">
                  <a:extLst>
                    <a:ext uri="{9D8B030D-6E8A-4147-A177-3AD203B41FA5}">
                      <a16:colId xmlns:a16="http://schemas.microsoft.com/office/drawing/2014/main" val="2541425532"/>
                    </a:ext>
                  </a:extLst>
                </a:gridCol>
                <a:gridCol w="411480">
                  <a:extLst>
                    <a:ext uri="{9D8B030D-6E8A-4147-A177-3AD203B41FA5}">
                      <a16:colId xmlns:a16="http://schemas.microsoft.com/office/drawing/2014/main" val="3855205482"/>
                    </a:ext>
                  </a:extLst>
                </a:gridCol>
                <a:gridCol w="411480">
                  <a:extLst>
                    <a:ext uri="{9D8B030D-6E8A-4147-A177-3AD203B41FA5}">
                      <a16:colId xmlns:a16="http://schemas.microsoft.com/office/drawing/2014/main" val="1755761158"/>
                    </a:ext>
                  </a:extLst>
                </a:gridCol>
                <a:gridCol w="411480">
                  <a:extLst>
                    <a:ext uri="{9D8B030D-6E8A-4147-A177-3AD203B41FA5}">
                      <a16:colId xmlns:a16="http://schemas.microsoft.com/office/drawing/2014/main" val="3117986554"/>
                    </a:ext>
                  </a:extLst>
                </a:gridCol>
                <a:gridCol w="411480">
                  <a:extLst>
                    <a:ext uri="{9D8B030D-6E8A-4147-A177-3AD203B41FA5}">
                      <a16:colId xmlns:a16="http://schemas.microsoft.com/office/drawing/2014/main" val="2239262366"/>
                    </a:ext>
                  </a:extLst>
                </a:gridCol>
                <a:gridCol w="411480">
                  <a:extLst>
                    <a:ext uri="{9D8B030D-6E8A-4147-A177-3AD203B41FA5}">
                      <a16:colId xmlns:a16="http://schemas.microsoft.com/office/drawing/2014/main" val="2665851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038971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- 2021-07-11 14:00:32</a:t>
                      </a:r>
                      <a:r>
                        <a:rPr kumimoji="0" lang="en-US" sz="1000" b="0" i="0" u="none" strike="noStrike" kern="1200" cap="none" spc="0" normalizeH="0" baseline="0" noProof="0">
                          <a:ln>
                            <a:noFill/>
                          </a:ln>
                          <a:solidFill>
                            <a:prstClr val="black"/>
                          </a:solidFill>
                          <a:effectLst/>
                          <a:uLnTx/>
                          <a:uFillTx/>
                          <a:latin typeface="+mn-lt"/>
                          <a:ea typeface="+mn-ea"/>
                          <a:cs typeface="+mn-cs"/>
                        </a:rPr>
                        <a:t>
 Realizing different issues rising on your skin?
Fret not the English conducted SOTHYS Solution for every skin age webinar is here to teach you skin hydration for the 20’s to 30’s. 
Sign up now through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https://scontent-lga3-2.xx.fbcdn.net/v/t1.6435-9/p720x720/217454202_10159196284269763_3509399336563633009_n.png?_nc_cat=110&amp;ccb=1-3&amp;_nc_sid=8024bb&amp;_nc_ohc=AjcmIS6owFQAX9d6oNM&amp;_nc_ht=scontent-lga3-2.xx&amp;oh=ac44449f34179d377dc91ea70db848b3&amp;oe=612F157F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59226603"/>
                  </a:ext>
                </a:extLst>
              </a:tr>
            </a:tbl>
          </a:graphicData>
        </a:graphic>
      </p:graphicFrame>
      <p:sp>
        <p:nvSpPr>
          <p:cNvPr id="4" name="Text Placeholder 3">
            <a:extLst>
              <a:ext uri="{FF2B5EF4-FFF2-40B4-BE49-F238E27FC236}">
                <a16:creationId xmlns:a16="http://schemas.microsoft.com/office/drawing/2014/main" id="{3B3DDFA8-5D8A-4F18-AA4D-77A47B9D112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246051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A4393-A078-4875-8B08-F49186102563}"/>
              </a:ext>
            </a:extLst>
          </p:cNvPr>
          <p:cNvSpPr>
            <a:spLocks noGrp="1"/>
          </p:cNvSpPr>
          <p:nvPr>
            <p:ph type="title"/>
          </p:nvPr>
        </p:nvSpPr>
        <p:spPr/>
        <p:txBody>
          <a:bodyPr/>
          <a:lstStyle/>
          <a:p>
            <a:r>
              <a:rPr lang="en-US"/>
              <a:t>Facebook Own Posts Table | Sothys Malaysia - 17 of 20</a:t>
            </a:r>
          </a:p>
        </p:txBody>
      </p:sp>
      <p:graphicFrame>
        <p:nvGraphicFramePr>
          <p:cNvPr id="5" name="Table Placeholder 4">
            <a:extLst>
              <a:ext uri="{FF2B5EF4-FFF2-40B4-BE49-F238E27FC236}">
                <a16:creationId xmlns:a16="http://schemas.microsoft.com/office/drawing/2014/main" id="{29835AD8-4548-4B59-ADE7-C21CCF07E805}"/>
              </a:ext>
            </a:extLst>
          </p:cNvPr>
          <p:cNvGraphicFramePr>
            <a:graphicFrameLocks noGrp="1"/>
          </p:cNvGraphicFramePr>
          <p:nvPr>
            <p:ph type="tbl" sz="quarter" idx="13"/>
            <p:extLst>
              <p:ext uri="{D42A27DB-BD31-4B8C-83A1-F6EECF244321}">
                <p14:modId xmlns:p14="http://schemas.microsoft.com/office/powerpoint/2010/main" val="32868133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064304936"/>
                    </a:ext>
                  </a:extLst>
                </a:gridCol>
                <a:gridCol w="1316735">
                  <a:extLst>
                    <a:ext uri="{9D8B030D-6E8A-4147-A177-3AD203B41FA5}">
                      <a16:colId xmlns:a16="http://schemas.microsoft.com/office/drawing/2014/main" val="4198396384"/>
                    </a:ext>
                  </a:extLst>
                </a:gridCol>
                <a:gridCol w="905256">
                  <a:extLst>
                    <a:ext uri="{9D8B030D-6E8A-4147-A177-3AD203B41FA5}">
                      <a16:colId xmlns:a16="http://schemas.microsoft.com/office/drawing/2014/main" val="2025658169"/>
                    </a:ext>
                  </a:extLst>
                </a:gridCol>
                <a:gridCol w="411480">
                  <a:extLst>
                    <a:ext uri="{9D8B030D-6E8A-4147-A177-3AD203B41FA5}">
                      <a16:colId xmlns:a16="http://schemas.microsoft.com/office/drawing/2014/main" val="238740042"/>
                    </a:ext>
                  </a:extLst>
                </a:gridCol>
                <a:gridCol w="411480">
                  <a:extLst>
                    <a:ext uri="{9D8B030D-6E8A-4147-A177-3AD203B41FA5}">
                      <a16:colId xmlns:a16="http://schemas.microsoft.com/office/drawing/2014/main" val="1349106009"/>
                    </a:ext>
                  </a:extLst>
                </a:gridCol>
                <a:gridCol w="411480">
                  <a:extLst>
                    <a:ext uri="{9D8B030D-6E8A-4147-A177-3AD203B41FA5}">
                      <a16:colId xmlns:a16="http://schemas.microsoft.com/office/drawing/2014/main" val="3031231155"/>
                    </a:ext>
                  </a:extLst>
                </a:gridCol>
                <a:gridCol w="411480">
                  <a:extLst>
                    <a:ext uri="{9D8B030D-6E8A-4147-A177-3AD203B41FA5}">
                      <a16:colId xmlns:a16="http://schemas.microsoft.com/office/drawing/2014/main" val="1710433371"/>
                    </a:ext>
                  </a:extLst>
                </a:gridCol>
                <a:gridCol w="411480">
                  <a:extLst>
                    <a:ext uri="{9D8B030D-6E8A-4147-A177-3AD203B41FA5}">
                      <a16:colId xmlns:a16="http://schemas.microsoft.com/office/drawing/2014/main" val="1529080068"/>
                    </a:ext>
                  </a:extLst>
                </a:gridCol>
                <a:gridCol w="411480">
                  <a:extLst>
                    <a:ext uri="{9D8B030D-6E8A-4147-A177-3AD203B41FA5}">
                      <a16:colId xmlns:a16="http://schemas.microsoft.com/office/drawing/2014/main" val="2020165530"/>
                    </a:ext>
                  </a:extLst>
                </a:gridCol>
                <a:gridCol w="411480">
                  <a:extLst>
                    <a:ext uri="{9D8B030D-6E8A-4147-A177-3AD203B41FA5}">
                      <a16:colId xmlns:a16="http://schemas.microsoft.com/office/drawing/2014/main" val="4069189185"/>
                    </a:ext>
                  </a:extLst>
                </a:gridCol>
                <a:gridCol w="411480">
                  <a:extLst>
                    <a:ext uri="{9D8B030D-6E8A-4147-A177-3AD203B41FA5}">
                      <a16:colId xmlns:a16="http://schemas.microsoft.com/office/drawing/2014/main" val="1961674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788690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- 2021-07-09 14:00:12</a:t>
                      </a:r>
                      <a:r>
                        <a:rPr kumimoji="0" lang="en-US" sz="1000" b="0" i="0" u="none" strike="noStrike" kern="1200" cap="none" spc="0" normalizeH="0" baseline="0" noProof="0">
                          <a:ln>
                            <a:noFill/>
                          </a:ln>
                          <a:solidFill>
                            <a:prstClr val="black"/>
                          </a:solidFill>
                          <a:effectLst/>
                          <a:uLnTx/>
                          <a:uFillTx/>
                          <a:latin typeface="+mn-lt"/>
                          <a:ea typeface="+mn-ea"/>
                          <a:cs typeface="+mn-cs"/>
                        </a:rPr>
                        <a:t>
 Meet the NEW Teint Jeunesse Youthful Radiance Foundation and Teint Detox Energie™ Perfect Finish Foundation.😍
But it's not just a foundation -- they are both packed with Botanical Hyaluronic Acid to moisturize and Omega 3,6, and 9 for a nourishing, firming and revitalizing effect.
What outcome are you looking for your skin?
Teint Jeunesse Youthful Radiance Foundation + Skincare:
✨ Restore radiance + disguise the signs of ageing
Teint Detox Energie™ Perfect Finish Foundation + Skincare:
⚡ Protect against pollution and allows the skin to breathe.
⚡ Enhance the complexion + conceal imperfections and excessively visible pores plus redness and dark spots
Get it now at your nearest SOTHYS salon.
Available online at sothys.com.my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126181601_548346839514161_4538999435673950254_n.jpg?_nc_cat=104&amp;ccb=1-3&amp;_nc_sid=ad6a45&amp;_nc_ohc=TERm1oA2ycIAX_YmJ2e&amp;_nc_ht=scontent-lga3-2.xx&amp;edm=AKIiGfEEAAAA&amp;oh=a3f23dcbacf22f84cd6400ceb7fc0d48&amp;oe=610ED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49214062"/>
                  </a:ext>
                </a:extLst>
              </a:tr>
            </a:tbl>
          </a:graphicData>
        </a:graphic>
      </p:graphicFrame>
      <p:sp>
        <p:nvSpPr>
          <p:cNvPr id="4" name="Text Placeholder 3">
            <a:extLst>
              <a:ext uri="{FF2B5EF4-FFF2-40B4-BE49-F238E27FC236}">
                <a16:creationId xmlns:a16="http://schemas.microsoft.com/office/drawing/2014/main" id="{2D324F5B-0716-4BC6-89A4-258320497E6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28114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D1A273-BA65-475B-8263-C04E0CCAB7D5}"/>
              </a:ext>
            </a:extLst>
          </p:cNvPr>
          <p:cNvSpPr>
            <a:spLocks noGrp="1"/>
          </p:cNvSpPr>
          <p:nvPr>
            <p:ph type="title"/>
          </p:nvPr>
        </p:nvSpPr>
        <p:spPr/>
        <p:txBody>
          <a:bodyPr/>
          <a:lstStyle/>
          <a:p>
            <a:r>
              <a:rPr lang="en-US"/>
              <a:t>Facebook Own Posts Table | Sothys Malaysia - 18 of 20</a:t>
            </a:r>
          </a:p>
        </p:txBody>
      </p:sp>
      <p:graphicFrame>
        <p:nvGraphicFramePr>
          <p:cNvPr id="5" name="Table Placeholder 4">
            <a:extLst>
              <a:ext uri="{FF2B5EF4-FFF2-40B4-BE49-F238E27FC236}">
                <a16:creationId xmlns:a16="http://schemas.microsoft.com/office/drawing/2014/main" id="{022FAF8A-1D59-428D-A67F-9CF6C21F7ADA}"/>
              </a:ext>
            </a:extLst>
          </p:cNvPr>
          <p:cNvGraphicFramePr>
            <a:graphicFrameLocks noGrp="1"/>
          </p:cNvGraphicFramePr>
          <p:nvPr>
            <p:ph type="tbl" sz="quarter" idx="13"/>
            <p:extLst>
              <p:ext uri="{D42A27DB-BD31-4B8C-83A1-F6EECF244321}">
                <p14:modId xmlns:p14="http://schemas.microsoft.com/office/powerpoint/2010/main" val="350001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589734956"/>
                    </a:ext>
                  </a:extLst>
                </a:gridCol>
                <a:gridCol w="1316735">
                  <a:extLst>
                    <a:ext uri="{9D8B030D-6E8A-4147-A177-3AD203B41FA5}">
                      <a16:colId xmlns:a16="http://schemas.microsoft.com/office/drawing/2014/main" val="1468840710"/>
                    </a:ext>
                  </a:extLst>
                </a:gridCol>
                <a:gridCol w="905256">
                  <a:extLst>
                    <a:ext uri="{9D8B030D-6E8A-4147-A177-3AD203B41FA5}">
                      <a16:colId xmlns:a16="http://schemas.microsoft.com/office/drawing/2014/main" val="3892745981"/>
                    </a:ext>
                  </a:extLst>
                </a:gridCol>
                <a:gridCol w="411480">
                  <a:extLst>
                    <a:ext uri="{9D8B030D-6E8A-4147-A177-3AD203B41FA5}">
                      <a16:colId xmlns:a16="http://schemas.microsoft.com/office/drawing/2014/main" val="2690200119"/>
                    </a:ext>
                  </a:extLst>
                </a:gridCol>
                <a:gridCol w="411480">
                  <a:extLst>
                    <a:ext uri="{9D8B030D-6E8A-4147-A177-3AD203B41FA5}">
                      <a16:colId xmlns:a16="http://schemas.microsoft.com/office/drawing/2014/main" val="1483443267"/>
                    </a:ext>
                  </a:extLst>
                </a:gridCol>
                <a:gridCol w="411480">
                  <a:extLst>
                    <a:ext uri="{9D8B030D-6E8A-4147-A177-3AD203B41FA5}">
                      <a16:colId xmlns:a16="http://schemas.microsoft.com/office/drawing/2014/main" val="1869584837"/>
                    </a:ext>
                  </a:extLst>
                </a:gridCol>
                <a:gridCol w="411480">
                  <a:extLst>
                    <a:ext uri="{9D8B030D-6E8A-4147-A177-3AD203B41FA5}">
                      <a16:colId xmlns:a16="http://schemas.microsoft.com/office/drawing/2014/main" val="4147451039"/>
                    </a:ext>
                  </a:extLst>
                </a:gridCol>
                <a:gridCol w="411480">
                  <a:extLst>
                    <a:ext uri="{9D8B030D-6E8A-4147-A177-3AD203B41FA5}">
                      <a16:colId xmlns:a16="http://schemas.microsoft.com/office/drawing/2014/main" val="3420064980"/>
                    </a:ext>
                  </a:extLst>
                </a:gridCol>
                <a:gridCol w="411480">
                  <a:extLst>
                    <a:ext uri="{9D8B030D-6E8A-4147-A177-3AD203B41FA5}">
                      <a16:colId xmlns:a16="http://schemas.microsoft.com/office/drawing/2014/main" val="4021626086"/>
                    </a:ext>
                  </a:extLst>
                </a:gridCol>
                <a:gridCol w="411480">
                  <a:extLst>
                    <a:ext uri="{9D8B030D-6E8A-4147-A177-3AD203B41FA5}">
                      <a16:colId xmlns:a16="http://schemas.microsoft.com/office/drawing/2014/main" val="329933380"/>
                    </a:ext>
                  </a:extLst>
                </a:gridCol>
                <a:gridCol w="411480">
                  <a:extLst>
                    <a:ext uri="{9D8B030D-6E8A-4147-A177-3AD203B41FA5}">
                      <a16:colId xmlns:a16="http://schemas.microsoft.com/office/drawing/2014/main" val="2313464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2973731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- 2021-07-07 14:00:36</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NEW Teint Jeunesse Youthful Radiance Foundation and Teint Detox Energie™ Perfect Finish Foundation.😍
But it's not just a foundation -- they are both packed with Botanical Hyaluronic Acid to moisturize and Omega 3,6, and 9 for a nourishing, firming and revitalizing effect.
Teint Jeunesse Youthful Radiance Foundation +Skincare:
✨ Fight against oxidative stress.
✨ Fight the signs of chronological ageing.
✨ 8 hour continuous hydration 
✨ Medium to High coverage
✨ Glowing Satin
✨ Melting &amp; velvety texture
Teint Detox Energie™ Perfect Finish Foundation + Skincare:
⚡ Protect against pollution and allows the skin to breathe.
⚡ Conceals imperfections (pores, dark spots, spots, etc)
⚡ 8 hour continuous hydration 
⚡ High Coverage
⚡ Semi-matte
⚡ Fluid &amp; soft texture that spreads easily 
Get it now at your nearest SOTHYS salon.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206347199_147418380710929_2876443190943753057_n.jpg?_nc_cat=108&amp;ccb=1-3&amp;_nc_sid=ad6a45&amp;_nc_ohc=rRhrvhtgT2YAX_YOYj5&amp;_nc_ht=scontent-lga3-2.xx&amp;edm=AKIiGfEEAAAA&amp;oh=642b2eb1f2cb7752a1e8e4f72e98777b&amp;oe=610EAB5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61724071"/>
                  </a:ext>
                </a:extLst>
              </a:tr>
            </a:tbl>
          </a:graphicData>
        </a:graphic>
      </p:graphicFrame>
      <p:sp>
        <p:nvSpPr>
          <p:cNvPr id="4" name="Text Placeholder 3">
            <a:extLst>
              <a:ext uri="{FF2B5EF4-FFF2-40B4-BE49-F238E27FC236}">
                <a16:creationId xmlns:a16="http://schemas.microsoft.com/office/drawing/2014/main" id="{176F5563-D131-4A3B-A6E2-88CC14A234D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294758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93604-63F0-485C-A044-9BA07366EBC5}"/>
              </a:ext>
            </a:extLst>
          </p:cNvPr>
          <p:cNvSpPr>
            <a:spLocks noGrp="1"/>
          </p:cNvSpPr>
          <p:nvPr>
            <p:ph type="title"/>
          </p:nvPr>
        </p:nvSpPr>
        <p:spPr/>
        <p:txBody>
          <a:bodyPr/>
          <a:lstStyle/>
          <a:p>
            <a:r>
              <a:rPr lang="en-US"/>
              <a:t>Facebook Own Posts Table | Sothys Malaysia - 19 of 20</a:t>
            </a:r>
          </a:p>
        </p:txBody>
      </p:sp>
      <p:graphicFrame>
        <p:nvGraphicFramePr>
          <p:cNvPr id="5" name="Table Placeholder 4">
            <a:extLst>
              <a:ext uri="{FF2B5EF4-FFF2-40B4-BE49-F238E27FC236}">
                <a16:creationId xmlns:a16="http://schemas.microsoft.com/office/drawing/2014/main" id="{DC31E6A3-2A10-4860-B00F-475C450995CB}"/>
              </a:ext>
            </a:extLst>
          </p:cNvPr>
          <p:cNvGraphicFramePr>
            <a:graphicFrameLocks noGrp="1"/>
          </p:cNvGraphicFramePr>
          <p:nvPr>
            <p:ph type="tbl" sz="quarter" idx="13"/>
            <p:extLst>
              <p:ext uri="{D42A27DB-BD31-4B8C-83A1-F6EECF244321}">
                <p14:modId xmlns:p14="http://schemas.microsoft.com/office/powerpoint/2010/main" val="1024446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2380872041"/>
                    </a:ext>
                  </a:extLst>
                </a:gridCol>
                <a:gridCol w="1316735">
                  <a:extLst>
                    <a:ext uri="{9D8B030D-6E8A-4147-A177-3AD203B41FA5}">
                      <a16:colId xmlns:a16="http://schemas.microsoft.com/office/drawing/2014/main" val="2477437418"/>
                    </a:ext>
                  </a:extLst>
                </a:gridCol>
                <a:gridCol w="905256">
                  <a:extLst>
                    <a:ext uri="{9D8B030D-6E8A-4147-A177-3AD203B41FA5}">
                      <a16:colId xmlns:a16="http://schemas.microsoft.com/office/drawing/2014/main" val="3306663754"/>
                    </a:ext>
                  </a:extLst>
                </a:gridCol>
                <a:gridCol w="411480">
                  <a:extLst>
                    <a:ext uri="{9D8B030D-6E8A-4147-A177-3AD203B41FA5}">
                      <a16:colId xmlns:a16="http://schemas.microsoft.com/office/drawing/2014/main" val="1510081648"/>
                    </a:ext>
                  </a:extLst>
                </a:gridCol>
                <a:gridCol w="411480">
                  <a:extLst>
                    <a:ext uri="{9D8B030D-6E8A-4147-A177-3AD203B41FA5}">
                      <a16:colId xmlns:a16="http://schemas.microsoft.com/office/drawing/2014/main" val="1936402862"/>
                    </a:ext>
                  </a:extLst>
                </a:gridCol>
                <a:gridCol w="411480">
                  <a:extLst>
                    <a:ext uri="{9D8B030D-6E8A-4147-A177-3AD203B41FA5}">
                      <a16:colId xmlns:a16="http://schemas.microsoft.com/office/drawing/2014/main" val="384776492"/>
                    </a:ext>
                  </a:extLst>
                </a:gridCol>
                <a:gridCol w="411480">
                  <a:extLst>
                    <a:ext uri="{9D8B030D-6E8A-4147-A177-3AD203B41FA5}">
                      <a16:colId xmlns:a16="http://schemas.microsoft.com/office/drawing/2014/main" val="3217432612"/>
                    </a:ext>
                  </a:extLst>
                </a:gridCol>
                <a:gridCol w="411480">
                  <a:extLst>
                    <a:ext uri="{9D8B030D-6E8A-4147-A177-3AD203B41FA5}">
                      <a16:colId xmlns:a16="http://schemas.microsoft.com/office/drawing/2014/main" val="189206052"/>
                    </a:ext>
                  </a:extLst>
                </a:gridCol>
                <a:gridCol w="411480">
                  <a:extLst>
                    <a:ext uri="{9D8B030D-6E8A-4147-A177-3AD203B41FA5}">
                      <a16:colId xmlns:a16="http://schemas.microsoft.com/office/drawing/2014/main" val="1769735275"/>
                    </a:ext>
                  </a:extLst>
                </a:gridCol>
                <a:gridCol w="411480">
                  <a:extLst>
                    <a:ext uri="{9D8B030D-6E8A-4147-A177-3AD203B41FA5}">
                      <a16:colId xmlns:a16="http://schemas.microsoft.com/office/drawing/2014/main" val="2593964388"/>
                    </a:ext>
                  </a:extLst>
                </a:gridCol>
                <a:gridCol w="411480">
                  <a:extLst>
                    <a:ext uri="{9D8B030D-6E8A-4147-A177-3AD203B41FA5}">
                      <a16:colId xmlns:a16="http://schemas.microsoft.com/office/drawing/2014/main" val="1426799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1141562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- 2021-07-05 14:00:35</a:t>
                      </a:r>
                      <a:r>
                        <a:rPr kumimoji="0" lang="en-US" sz="1000" b="0" i="0" u="none" strike="noStrike" kern="1200" cap="none" spc="0" normalizeH="0" baseline="0" noProof="0">
                          <a:ln>
                            <a:noFill/>
                          </a:ln>
                          <a:solidFill>
                            <a:prstClr val="black"/>
                          </a:solidFill>
                          <a:effectLst/>
                          <a:uLnTx/>
                          <a:uFillTx/>
                          <a:latin typeface="+mn-lt"/>
                          <a:ea typeface="+mn-ea"/>
                          <a:cs typeface="+mn-cs"/>
                        </a:rPr>
                        <a:t>
 With the SOTHYS Energizing Face Cleanser, your 3-in-1 cleanser + scrub + mask, your daily beauty routine is made easier! 
Suitable for men &amp; women and all skin types.
Available online at sothys.com.my or at your nearest SOTHYS salon.
#sothysmalaysia #energizingfacecleanser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p720x720/197553096_347573067019826_8867547027729618647_n.jpg?_nc_cat=107&amp;ccb=1-3&amp;_nc_sid=ad6a45&amp;_nc_ohc=dG01Tfq-Id4AX9jt2bR&amp;_nc_ht=scontent-lga3-2.xx&amp;edm=AKIiGfEEAAAA&amp;oh=59e7f1233bf698b0df58613f9ddbc1fc&amp;oe=610DF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25232664"/>
                  </a:ext>
                </a:extLst>
              </a:tr>
            </a:tbl>
          </a:graphicData>
        </a:graphic>
      </p:graphicFrame>
      <p:sp>
        <p:nvSpPr>
          <p:cNvPr id="4" name="Text Placeholder 3">
            <a:extLst>
              <a:ext uri="{FF2B5EF4-FFF2-40B4-BE49-F238E27FC236}">
                <a16:creationId xmlns:a16="http://schemas.microsoft.com/office/drawing/2014/main" id="{DBCB27C9-546E-4109-92F3-914D561EB66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8038693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567B8-B8E5-4562-8813-030435B25E4F}"/>
              </a:ext>
            </a:extLst>
          </p:cNvPr>
          <p:cNvSpPr>
            <a:spLocks noGrp="1"/>
          </p:cNvSpPr>
          <p:nvPr>
            <p:ph type="title"/>
          </p:nvPr>
        </p:nvSpPr>
        <p:spPr/>
        <p:txBody>
          <a:bodyPr/>
          <a:lstStyle/>
          <a:p>
            <a:r>
              <a:rPr lang="en-US"/>
              <a:t>Facebook Own Posts Table | Sothys Malaysia - 20 of 20</a:t>
            </a:r>
          </a:p>
        </p:txBody>
      </p:sp>
      <p:graphicFrame>
        <p:nvGraphicFramePr>
          <p:cNvPr id="5" name="Table Placeholder 4">
            <a:extLst>
              <a:ext uri="{FF2B5EF4-FFF2-40B4-BE49-F238E27FC236}">
                <a16:creationId xmlns:a16="http://schemas.microsoft.com/office/drawing/2014/main" id="{597F6029-21C8-4A40-827B-741835AB79B0}"/>
              </a:ext>
            </a:extLst>
          </p:cNvPr>
          <p:cNvGraphicFramePr>
            <a:graphicFrameLocks noGrp="1"/>
          </p:cNvGraphicFramePr>
          <p:nvPr>
            <p:ph type="tbl" sz="quarter" idx="13"/>
            <p:extLst>
              <p:ext uri="{D42A27DB-BD31-4B8C-83A1-F6EECF244321}">
                <p14:modId xmlns:p14="http://schemas.microsoft.com/office/powerpoint/2010/main" val="37004399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82891795"/>
                    </a:ext>
                  </a:extLst>
                </a:gridCol>
                <a:gridCol w="1316735">
                  <a:extLst>
                    <a:ext uri="{9D8B030D-6E8A-4147-A177-3AD203B41FA5}">
                      <a16:colId xmlns:a16="http://schemas.microsoft.com/office/drawing/2014/main" val="1122994680"/>
                    </a:ext>
                  </a:extLst>
                </a:gridCol>
                <a:gridCol w="905256">
                  <a:extLst>
                    <a:ext uri="{9D8B030D-6E8A-4147-A177-3AD203B41FA5}">
                      <a16:colId xmlns:a16="http://schemas.microsoft.com/office/drawing/2014/main" val="1404949981"/>
                    </a:ext>
                  </a:extLst>
                </a:gridCol>
                <a:gridCol w="411480">
                  <a:extLst>
                    <a:ext uri="{9D8B030D-6E8A-4147-A177-3AD203B41FA5}">
                      <a16:colId xmlns:a16="http://schemas.microsoft.com/office/drawing/2014/main" val="3497182829"/>
                    </a:ext>
                  </a:extLst>
                </a:gridCol>
                <a:gridCol w="411480">
                  <a:extLst>
                    <a:ext uri="{9D8B030D-6E8A-4147-A177-3AD203B41FA5}">
                      <a16:colId xmlns:a16="http://schemas.microsoft.com/office/drawing/2014/main" val="3749595570"/>
                    </a:ext>
                  </a:extLst>
                </a:gridCol>
                <a:gridCol w="411480">
                  <a:extLst>
                    <a:ext uri="{9D8B030D-6E8A-4147-A177-3AD203B41FA5}">
                      <a16:colId xmlns:a16="http://schemas.microsoft.com/office/drawing/2014/main" val="1616047120"/>
                    </a:ext>
                  </a:extLst>
                </a:gridCol>
                <a:gridCol w="411480">
                  <a:extLst>
                    <a:ext uri="{9D8B030D-6E8A-4147-A177-3AD203B41FA5}">
                      <a16:colId xmlns:a16="http://schemas.microsoft.com/office/drawing/2014/main" val="2168454785"/>
                    </a:ext>
                  </a:extLst>
                </a:gridCol>
                <a:gridCol w="411480">
                  <a:extLst>
                    <a:ext uri="{9D8B030D-6E8A-4147-A177-3AD203B41FA5}">
                      <a16:colId xmlns:a16="http://schemas.microsoft.com/office/drawing/2014/main" val="3387159642"/>
                    </a:ext>
                  </a:extLst>
                </a:gridCol>
                <a:gridCol w="411480">
                  <a:extLst>
                    <a:ext uri="{9D8B030D-6E8A-4147-A177-3AD203B41FA5}">
                      <a16:colId xmlns:a16="http://schemas.microsoft.com/office/drawing/2014/main" val="3043146102"/>
                    </a:ext>
                  </a:extLst>
                </a:gridCol>
                <a:gridCol w="411480">
                  <a:extLst>
                    <a:ext uri="{9D8B030D-6E8A-4147-A177-3AD203B41FA5}">
                      <a16:colId xmlns:a16="http://schemas.microsoft.com/office/drawing/2014/main" val="201341662"/>
                    </a:ext>
                  </a:extLst>
                </a:gridCol>
                <a:gridCol w="411480">
                  <a:extLst>
                    <a:ext uri="{9D8B030D-6E8A-4147-A177-3AD203B41FA5}">
                      <a16:colId xmlns:a16="http://schemas.microsoft.com/office/drawing/2014/main" val="2541298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extLst>
                  <a:ext uri="{0D108BD9-81ED-4DB2-BD59-A6C34878D82A}">
                    <a16:rowId xmlns:a16="http://schemas.microsoft.com/office/drawing/2014/main" val="3724688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- 2021-07-02 14:00:21</a:t>
                      </a:r>
                      <a:r>
                        <a:rPr kumimoji="0" lang="en-US" sz="1000" b="0" i="0" u="none" strike="noStrike" kern="1200" cap="none" spc="0" normalizeH="0" baseline="0" noProof="0">
                          <a:ln>
                            <a:noFill/>
                          </a:ln>
                          <a:solidFill>
                            <a:prstClr val="black"/>
                          </a:solidFill>
                          <a:effectLst/>
                          <a:uLnTx/>
                          <a:uFillTx/>
                          <a:latin typeface="+mn-lt"/>
                          <a:ea typeface="+mn-ea"/>
                          <a:cs typeface="+mn-cs"/>
                        </a:rPr>
                        <a:t>
 #RBF much more than just a treatment, it is a SOTHYS protocol enhanced with a cosmeceutical machine.
Introducing SOTHYS #RBF treatment which combines aesthetic microdermabrasion⁠, controlled cosmetic microneedling ⁠and modelling massage into one.
⁠
Suitable for all ages, especially those wanting to look visibly younger without undergoing the knife
Skin Density: +9% after 1 treatment 
Even Complexion: +39% after 1 treatment 
✔️ 1hr 30min plumping-radiance regenerating treatment protocol.
✔️ First trial treatment @RM580 (Normal Price: RM790) 
Visit our website at www.sothys.com.my or call your nearest SOTHYS salon outlet to book future appointments once FMCO restrictions are lifted. ⁠
#sothysmalaysia #RBF⁠ #radiant #beautiful #flawless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https://scontent-lga3-2.xx.fbcdn.net/v/t15.5256-10/s720x720/198882735_1030839604411025_3829726202575772231_n.jpg?_nc_cat=109&amp;ccb=1-3&amp;_nc_sid=ad6a45&amp;_nc_ohc=VU3nS9QsoRQAX-5_4EG&amp;_nc_ht=scontent-lga3-2.xx&amp;oh=8302931617bccf711d02e5252a3ce51c&amp;oe=610D6DC9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08/03/2021 15:23:48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99357502"/>
                  </a:ext>
                </a:extLst>
              </a:tr>
            </a:tbl>
          </a:graphicData>
        </a:graphic>
      </p:graphicFrame>
      <p:sp>
        <p:nvSpPr>
          <p:cNvPr id="4" name="Text Placeholder 3">
            <a:extLst>
              <a:ext uri="{FF2B5EF4-FFF2-40B4-BE49-F238E27FC236}">
                <a16:creationId xmlns:a16="http://schemas.microsoft.com/office/drawing/2014/main" id="{CA936293-9EAA-40CD-AB5F-683DAE41BCE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767304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D52A-7A1B-4CDB-857C-574F8B4ECF77}"/>
              </a:ext>
            </a:extLst>
          </p:cNvPr>
          <p:cNvSpPr>
            <a:spLocks noGrp="1"/>
          </p:cNvSpPr>
          <p:nvPr>
            <p:ph type="title"/>
          </p:nvPr>
        </p:nvSpPr>
        <p:spPr/>
        <p:txBody>
          <a:bodyPr/>
          <a:lstStyle/>
          <a:p>
            <a:r>
              <a:rPr lang="en-US"/>
              <a:t>Facebook Key Metrics Radar | Sothys Malaysia</a:t>
            </a:r>
          </a:p>
        </p:txBody>
      </p:sp>
      <p:graphicFrame>
        <p:nvGraphicFramePr>
          <p:cNvPr id="6" name="Chart Placeholder 5">
            <a:extLst>
              <a:ext uri="{FF2B5EF4-FFF2-40B4-BE49-F238E27FC236}">
                <a16:creationId xmlns:a16="http://schemas.microsoft.com/office/drawing/2014/main" id="{D7E2360C-2E9D-4040-89DE-29BDE2D43319}"/>
              </a:ext>
            </a:extLst>
          </p:cNvPr>
          <p:cNvGraphicFramePr>
            <a:graphicFrameLocks noGrp="1"/>
          </p:cNvGraphicFramePr>
          <p:nvPr>
            <p:ph type="chart" sz="quarter" idx="13"/>
            <p:extLst>
              <p:ext uri="{D42A27DB-BD31-4B8C-83A1-F6EECF244321}">
                <p14:modId xmlns:p14="http://schemas.microsoft.com/office/powerpoint/2010/main" val="32398186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8621FB-2A6D-4776-B24F-678F9086CB5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1D3D31F7-787C-47AB-B9D2-90831F7496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97309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02991-8986-4E0D-98E7-7F18733BCF92}"/>
              </a:ext>
            </a:extLst>
          </p:cNvPr>
          <p:cNvSpPr>
            <a:spLocks noGrp="1"/>
          </p:cNvSpPr>
          <p:nvPr>
            <p:ph type="title"/>
          </p:nvPr>
        </p:nvSpPr>
        <p:spPr/>
        <p:txBody>
          <a:bodyPr/>
          <a:lstStyle/>
          <a:p>
            <a:r>
              <a:rPr lang="en-US"/>
              <a:t>Facebook Total Interactions | Sothys Malaysia</a:t>
            </a:r>
          </a:p>
        </p:txBody>
      </p:sp>
      <p:graphicFrame>
        <p:nvGraphicFramePr>
          <p:cNvPr id="6" name="Chart Placeholder 5">
            <a:extLst>
              <a:ext uri="{FF2B5EF4-FFF2-40B4-BE49-F238E27FC236}">
                <a16:creationId xmlns:a16="http://schemas.microsoft.com/office/drawing/2014/main" id="{0D2BDA46-CE20-419A-AC3E-8E488B75502A}"/>
              </a:ext>
            </a:extLst>
          </p:cNvPr>
          <p:cNvGraphicFramePr>
            <a:graphicFrameLocks noGrp="1"/>
          </p:cNvGraphicFramePr>
          <p:nvPr>
            <p:ph type="chart" sz="quarter" idx="13"/>
            <p:extLst>
              <p:ext uri="{D42A27DB-BD31-4B8C-83A1-F6EECF244321}">
                <p14:modId xmlns:p14="http://schemas.microsoft.com/office/powerpoint/2010/main" val="38363437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C139E2-A8E2-4735-86C2-104D66DFB8D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35F885E-C4C6-4740-BE2F-C6F57443CB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580360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1FDC0-86FC-4028-B650-22ED94683794}"/>
              </a:ext>
            </a:extLst>
          </p:cNvPr>
          <p:cNvSpPr>
            <a:spLocks noGrp="1"/>
          </p:cNvSpPr>
          <p:nvPr>
            <p:ph type="title"/>
          </p:nvPr>
        </p:nvSpPr>
        <p:spPr/>
        <p:txBody>
          <a:bodyPr/>
          <a:lstStyle/>
          <a:p>
            <a:r>
              <a:rPr lang="en-US"/>
              <a:t>Facebook Reactions Distribution | Sothys Malaysia</a:t>
            </a:r>
          </a:p>
        </p:txBody>
      </p:sp>
      <p:graphicFrame>
        <p:nvGraphicFramePr>
          <p:cNvPr id="6" name="Chart Placeholder 5">
            <a:extLst>
              <a:ext uri="{FF2B5EF4-FFF2-40B4-BE49-F238E27FC236}">
                <a16:creationId xmlns:a16="http://schemas.microsoft.com/office/drawing/2014/main" id="{F1098F88-ABCB-400C-8FA0-59D0B71A00AB}"/>
              </a:ext>
            </a:extLst>
          </p:cNvPr>
          <p:cNvGraphicFramePr>
            <a:graphicFrameLocks noGrp="1"/>
          </p:cNvGraphicFramePr>
          <p:nvPr>
            <p:ph type="chart" sz="quarter" idx="13"/>
            <p:extLst>
              <p:ext uri="{D42A27DB-BD31-4B8C-83A1-F6EECF244321}">
                <p14:modId xmlns:p14="http://schemas.microsoft.com/office/powerpoint/2010/main" val="32328478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BA9AE9-9D30-47A2-86B1-10D8166DA69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F348755-A96C-4319-9ABC-9531B363EC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45741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62D0F-9163-4D9B-AE5C-424BDA18B1F9}"/>
              </a:ext>
            </a:extLst>
          </p:cNvPr>
          <p:cNvSpPr>
            <a:spLocks noGrp="1"/>
          </p:cNvSpPr>
          <p:nvPr>
            <p:ph type="title"/>
          </p:nvPr>
        </p:nvSpPr>
        <p:spPr/>
        <p:txBody>
          <a:bodyPr/>
          <a:lstStyle/>
          <a:p>
            <a:r>
              <a:rPr lang="en-US"/>
              <a:t>Facebook Ads Creative Type Distribution | Sothys Malaysia</a:t>
            </a:r>
          </a:p>
        </p:txBody>
      </p:sp>
      <p:graphicFrame>
        <p:nvGraphicFramePr>
          <p:cNvPr id="6" name="Chart Placeholder 5">
            <a:extLst>
              <a:ext uri="{FF2B5EF4-FFF2-40B4-BE49-F238E27FC236}">
                <a16:creationId xmlns:a16="http://schemas.microsoft.com/office/drawing/2014/main" id="{D650BAC1-E6B7-4543-8D5E-BEFD0DA9E9A0}"/>
              </a:ext>
            </a:extLst>
          </p:cNvPr>
          <p:cNvGraphicFramePr>
            <a:graphicFrameLocks noGrp="1"/>
          </p:cNvGraphicFramePr>
          <p:nvPr>
            <p:ph type="chart" sz="quarter" idx="13"/>
            <p:extLst>
              <p:ext uri="{D42A27DB-BD31-4B8C-83A1-F6EECF244321}">
                <p14:modId xmlns:p14="http://schemas.microsoft.com/office/powerpoint/2010/main" val="4678945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446405-8AB1-4EDD-AA25-DC3798C3856E}"/>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8A2BB4F-2C2C-4A3F-9853-16A12A375E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72560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DD076-8CA3-4AA2-9AD9-F6D39029E06D}"/>
              </a:ext>
            </a:extLst>
          </p:cNvPr>
          <p:cNvSpPr>
            <a:spLocks noGrp="1"/>
          </p:cNvSpPr>
          <p:nvPr>
            <p:ph type="title"/>
          </p:nvPr>
        </p:nvSpPr>
        <p:spPr/>
        <p:txBody>
          <a:bodyPr/>
          <a:lstStyle/>
          <a:p>
            <a:r>
              <a:rPr lang="en-US"/>
              <a:t>Facebook Ads Objective Distribution | Sothys Malaysia</a:t>
            </a:r>
          </a:p>
        </p:txBody>
      </p:sp>
      <p:graphicFrame>
        <p:nvGraphicFramePr>
          <p:cNvPr id="6" name="Chart Placeholder 5">
            <a:extLst>
              <a:ext uri="{FF2B5EF4-FFF2-40B4-BE49-F238E27FC236}">
                <a16:creationId xmlns:a16="http://schemas.microsoft.com/office/drawing/2014/main" id="{4CE9DA77-7E59-4B04-862D-152361394967}"/>
              </a:ext>
            </a:extLst>
          </p:cNvPr>
          <p:cNvGraphicFramePr>
            <a:graphicFrameLocks noGrp="1"/>
          </p:cNvGraphicFramePr>
          <p:nvPr>
            <p:ph type="chart" sz="quarter" idx="13"/>
            <p:extLst>
              <p:ext uri="{D42A27DB-BD31-4B8C-83A1-F6EECF244321}">
                <p14:modId xmlns:p14="http://schemas.microsoft.com/office/powerpoint/2010/main" val="4109120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C36468-3B55-4F51-84BA-927C9A8694F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CA26860C-0FAD-4E13-8A62-5BD0E380C5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74466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9F213-8EF3-4F81-8801-6D46B39E6D23}"/>
              </a:ext>
            </a:extLst>
          </p:cNvPr>
          <p:cNvSpPr>
            <a:spLocks noGrp="1"/>
          </p:cNvSpPr>
          <p:nvPr>
            <p:ph type="title"/>
          </p:nvPr>
        </p:nvSpPr>
        <p:spPr/>
        <p:txBody>
          <a:bodyPr/>
          <a:lstStyle/>
          <a:p>
            <a:r>
              <a:rPr lang="en-US"/>
              <a:t>Facebook Organic, Viral &amp; Paid Reach over Time | Sothys Malaysia</a:t>
            </a:r>
          </a:p>
        </p:txBody>
      </p:sp>
      <p:graphicFrame>
        <p:nvGraphicFramePr>
          <p:cNvPr id="6" name="Chart Placeholder 5">
            <a:extLst>
              <a:ext uri="{FF2B5EF4-FFF2-40B4-BE49-F238E27FC236}">
                <a16:creationId xmlns:a16="http://schemas.microsoft.com/office/drawing/2014/main" id="{CCD2A3D3-631B-4767-A7F5-C150F8ECF0E1}"/>
              </a:ext>
            </a:extLst>
          </p:cNvPr>
          <p:cNvGraphicFramePr>
            <a:graphicFrameLocks noGrp="1"/>
          </p:cNvGraphicFramePr>
          <p:nvPr>
            <p:ph type="chart" sz="quarter" idx="13"/>
            <p:extLst>
              <p:ext uri="{D42A27DB-BD31-4B8C-83A1-F6EECF244321}">
                <p14:modId xmlns:p14="http://schemas.microsoft.com/office/powerpoint/2010/main" val="7270078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80A16-CEB4-435C-8209-E6AB49921F6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6A158C7-91CE-4D3D-936B-6651F2D7E0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43574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7BE6E-125F-4806-A85C-95D6A2DE49E6}"/>
              </a:ext>
            </a:extLst>
          </p:cNvPr>
          <p:cNvSpPr>
            <a:spLocks noGrp="1"/>
          </p:cNvSpPr>
          <p:nvPr>
            <p:ph type="title"/>
          </p:nvPr>
        </p:nvSpPr>
        <p:spPr/>
        <p:txBody>
          <a:bodyPr/>
          <a:lstStyle/>
          <a:p>
            <a:r>
              <a:rPr lang="en-US"/>
              <a:t>Facebook Interactions by Post Type | Sothys Malaysia</a:t>
            </a:r>
          </a:p>
        </p:txBody>
      </p:sp>
      <p:graphicFrame>
        <p:nvGraphicFramePr>
          <p:cNvPr id="6" name="Chart Placeholder 5">
            <a:extLst>
              <a:ext uri="{FF2B5EF4-FFF2-40B4-BE49-F238E27FC236}">
                <a16:creationId xmlns:a16="http://schemas.microsoft.com/office/drawing/2014/main" id="{63053E6C-E758-4CD0-8561-0A51352EB01A}"/>
              </a:ext>
            </a:extLst>
          </p:cNvPr>
          <p:cNvGraphicFramePr>
            <a:graphicFrameLocks noGrp="1"/>
          </p:cNvGraphicFramePr>
          <p:nvPr>
            <p:ph type="chart" sz="quarter" idx="13"/>
            <p:extLst>
              <p:ext uri="{D42A27DB-BD31-4B8C-83A1-F6EECF244321}">
                <p14:modId xmlns:p14="http://schemas.microsoft.com/office/powerpoint/2010/main" val="3107628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CF806B-1B3D-4E47-BC52-65D338ED46DF}"/>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B8CC396-5232-4E7E-B371-1A0C2A3210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9163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BD910-A0BC-427B-BB25-256C093D30B3}"/>
              </a:ext>
            </a:extLst>
          </p:cNvPr>
          <p:cNvSpPr>
            <a:spLocks noGrp="1"/>
          </p:cNvSpPr>
          <p:nvPr>
            <p:ph type="title"/>
          </p:nvPr>
        </p:nvSpPr>
        <p:spPr/>
        <p:txBody>
          <a:bodyPr/>
          <a:lstStyle/>
          <a:p>
            <a:r>
              <a:rPr lang="en-US"/>
              <a:t>Facebook Post Length Efficiency | Sothys Malaysia</a:t>
            </a:r>
          </a:p>
        </p:txBody>
      </p:sp>
      <p:graphicFrame>
        <p:nvGraphicFramePr>
          <p:cNvPr id="6" name="Chart Placeholder 5">
            <a:extLst>
              <a:ext uri="{FF2B5EF4-FFF2-40B4-BE49-F238E27FC236}">
                <a16:creationId xmlns:a16="http://schemas.microsoft.com/office/drawing/2014/main" id="{2924D89C-5F42-4804-9884-83D17C562077}"/>
              </a:ext>
            </a:extLst>
          </p:cNvPr>
          <p:cNvGraphicFramePr>
            <a:graphicFrameLocks noGrp="1"/>
          </p:cNvGraphicFramePr>
          <p:nvPr>
            <p:ph type="chart" sz="quarter" idx="13"/>
            <p:extLst>
              <p:ext uri="{D42A27DB-BD31-4B8C-83A1-F6EECF244321}">
                <p14:modId xmlns:p14="http://schemas.microsoft.com/office/powerpoint/2010/main" val="11688218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96F207-087B-44E5-B0C1-240858843EB3}"/>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D771B0C5-2827-430D-8250-C5CA2B91DC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00215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BCECC1-06BA-4C95-854D-22A1422E9E30}"/>
              </a:ext>
            </a:extLst>
          </p:cNvPr>
          <p:cNvSpPr>
            <a:spLocks noGrp="1"/>
          </p:cNvSpPr>
          <p:nvPr>
            <p:ph type="title"/>
          </p:nvPr>
        </p:nvSpPr>
        <p:spPr/>
        <p:txBody>
          <a:bodyPr/>
          <a:lstStyle/>
          <a:p>
            <a:r>
              <a:rPr lang="en-US"/>
              <a:t>Facebook Fan Demographics Table | Sothys Malaysia - 1 of 3</a:t>
            </a:r>
          </a:p>
        </p:txBody>
      </p:sp>
      <p:graphicFrame>
        <p:nvGraphicFramePr>
          <p:cNvPr id="5" name="Table Placeholder 4">
            <a:extLst>
              <a:ext uri="{FF2B5EF4-FFF2-40B4-BE49-F238E27FC236}">
                <a16:creationId xmlns:a16="http://schemas.microsoft.com/office/drawing/2014/main" id="{8912E9CB-827E-44AB-86A2-C4CE1B9BAD2E}"/>
              </a:ext>
            </a:extLst>
          </p:cNvPr>
          <p:cNvGraphicFramePr>
            <a:graphicFrameLocks noGrp="1"/>
          </p:cNvGraphicFramePr>
          <p:nvPr>
            <p:ph type="tbl" sz="quarter" idx="13"/>
            <p:extLst>
              <p:ext uri="{D42A27DB-BD31-4B8C-83A1-F6EECF244321}">
                <p14:modId xmlns:p14="http://schemas.microsoft.com/office/powerpoint/2010/main" val="312835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98454515"/>
                    </a:ext>
                  </a:extLst>
                </a:gridCol>
                <a:gridCol w="2057400">
                  <a:extLst>
                    <a:ext uri="{9D8B030D-6E8A-4147-A177-3AD203B41FA5}">
                      <a16:colId xmlns:a16="http://schemas.microsoft.com/office/drawing/2014/main" val="2265519099"/>
                    </a:ext>
                  </a:extLst>
                </a:gridCol>
                <a:gridCol w="822960">
                  <a:extLst>
                    <a:ext uri="{9D8B030D-6E8A-4147-A177-3AD203B41FA5}">
                      <a16:colId xmlns:a16="http://schemas.microsoft.com/office/drawing/2014/main" val="72871340"/>
                    </a:ext>
                  </a:extLst>
                </a:gridCol>
                <a:gridCol w="822960">
                  <a:extLst>
                    <a:ext uri="{9D8B030D-6E8A-4147-A177-3AD203B41FA5}">
                      <a16:colId xmlns:a16="http://schemas.microsoft.com/office/drawing/2014/main" val="2875557147"/>
                    </a:ext>
                  </a:extLst>
                </a:gridCol>
                <a:gridCol w="822960">
                  <a:extLst>
                    <a:ext uri="{9D8B030D-6E8A-4147-A177-3AD203B41FA5}">
                      <a16:colId xmlns:a16="http://schemas.microsoft.com/office/drawing/2014/main" val="1611211206"/>
                    </a:ext>
                  </a:extLst>
                </a:gridCol>
                <a:gridCol w="822960">
                  <a:extLst>
                    <a:ext uri="{9D8B030D-6E8A-4147-A177-3AD203B41FA5}">
                      <a16:colId xmlns:a16="http://schemas.microsoft.com/office/drawing/2014/main" val="4109401026"/>
                    </a:ext>
                  </a:extLst>
                </a:gridCol>
                <a:gridCol w="822960">
                  <a:extLst>
                    <a:ext uri="{9D8B030D-6E8A-4147-A177-3AD203B41FA5}">
                      <a16:colId xmlns:a16="http://schemas.microsoft.com/office/drawing/2014/main" val="2033692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2176867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0.18551064245265 %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6451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4.2732539217601 %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7332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32.9916032025 %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extLst>
                  <a:ext uri="{0D108BD9-81ED-4DB2-BD59-A6C34878D82A}">
                    <a16:rowId xmlns:a16="http://schemas.microsoft.com/office/drawing/2014/main" val="282494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33.235696153095 %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1319839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9.6335351168392 %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690819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2.7240773286467 %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99078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0.829916032025 %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6670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0.10740089826206 %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4513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2.2814554449001 %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1574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6.7076742823667 %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447384016"/>
                  </a:ext>
                </a:extLst>
              </a:tr>
            </a:tbl>
          </a:graphicData>
        </a:graphic>
      </p:graphicFrame>
      <p:sp>
        <p:nvSpPr>
          <p:cNvPr id="4" name="Text Placeholder 3">
            <a:extLst>
              <a:ext uri="{FF2B5EF4-FFF2-40B4-BE49-F238E27FC236}">
                <a16:creationId xmlns:a16="http://schemas.microsoft.com/office/drawing/2014/main" id="{C65C5BC8-2F76-4A5E-87E1-4D95521CC22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14883620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A9ABD-2E60-4E17-B915-E2D6DF499812}"/>
              </a:ext>
            </a:extLst>
          </p:cNvPr>
          <p:cNvSpPr>
            <a:spLocks noGrp="1"/>
          </p:cNvSpPr>
          <p:nvPr>
            <p:ph type="title"/>
          </p:nvPr>
        </p:nvSpPr>
        <p:spPr/>
        <p:txBody>
          <a:bodyPr/>
          <a:lstStyle/>
          <a:p>
            <a:r>
              <a:rPr lang="en-US"/>
              <a:t>Facebook Fan Demographics Table | Sothys Malaysia - 2 of 3</a:t>
            </a:r>
          </a:p>
        </p:txBody>
      </p:sp>
      <p:graphicFrame>
        <p:nvGraphicFramePr>
          <p:cNvPr id="5" name="Table Placeholder 4">
            <a:extLst>
              <a:ext uri="{FF2B5EF4-FFF2-40B4-BE49-F238E27FC236}">
                <a16:creationId xmlns:a16="http://schemas.microsoft.com/office/drawing/2014/main" id="{0098D8D6-959D-40C0-A29A-593BAE18805B}"/>
              </a:ext>
            </a:extLst>
          </p:cNvPr>
          <p:cNvGraphicFramePr>
            <a:graphicFrameLocks noGrp="1"/>
          </p:cNvGraphicFramePr>
          <p:nvPr>
            <p:ph type="tbl" sz="quarter" idx="13"/>
            <p:extLst>
              <p:ext uri="{D42A27DB-BD31-4B8C-83A1-F6EECF244321}">
                <p14:modId xmlns:p14="http://schemas.microsoft.com/office/powerpoint/2010/main" val="54947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7417693"/>
                    </a:ext>
                  </a:extLst>
                </a:gridCol>
                <a:gridCol w="2057400">
                  <a:extLst>
                    <a:ext uri="{9D8B030D-6E8A-4147-A177-3AD203B41FA5}">
                      <a16:colId xmlns:a16="http://schemas.microsoft.com/office/drawing/2014/main" val="4202487104"/>
                    </a:ext>
                  </a:extLst>
                </a:gridCol>
                <a:gridCol w="822960">
                  <a:extLst>
                    <a:ext uri="{9D8B030D-6E8A-4147-A177-3AD203B41FA5}">
                      <a16:colId xmlns:a16="http://schemas.microsoft.com/office/drawing/2014/main" val="2413232391"/>
                    </a:ext>
                  </a:extLst>
                </a:gridCol>
                <a:gridCol w="822960">
                  <a:extLst>
                    <a:ext uri="{9D8B030D-6E8A-4147-A177-3AD203B41FA5}">
                      <a16:colId xmlns:a16="http://schemas.microsoft.com/office/drawing/2014/main" val="460871302"/>
                    </a:ext>
                  </a:extLst>
                </a:gridCol>
                <a:gridCol w="822960">
                  <a:extLst>
                    <a:ext uri="{9D8B030D-6E8A-4147-A177-3AD203B41FA5}">
                      <a16:colId xmlns:a16="http://schemas.microsoft.com/office/drawing/2014/main" val="41385372"/>
                    </a:ext>
                  </a:extLst>
                </a:gridCol>
                <a:gridCol w="822960">
                  <a:extLst>
                    <a:ext uri="{9D8B030D-6E8A-4147-A177-3AD203B41FA5}">
                      <a16:colId xmlns:a16="http://schemas.microsoft.com/office/drawing/2014/main" val="3186520411"/>
                    </a:ext>
                  </a:extLst>
                </a:gridCol>
                <a:gridCol w="822960">
                  <a:extLst>
                    <a:ext uri="{9D8B030D-6E8A-4147-A177-3AD203B41FA5}">
                      <a16:colId xmlns:a16="http://schemas.microsoft.com/office/drawing/2014/main" val="367886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2102256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4.3741456746729 %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40637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1.344138514613 %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16130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0.44587645642127 %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67927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0.24409295059559 %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1880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46599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0.019527436047647 %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31239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0.13343747965892 %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2943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0.34173013083382 %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69220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0.097637180238235 %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73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0.016272863373039 %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3644612"/>
                  </a:ext>
                </a:extLst>
              </a:tr>
            </a:tbl>
          </a:graphicData>
        </a:graphic>
      </p:graphicFrame>
      <p:sp>
        <p:nvSpPr>
          <p:cNvPr id="4" name="Text Placeholder 3">
            <a:extLst>
              <a:ext uri="{FF2B5EF4-FFF2-40B4-BE49-F238E27FC236}">
                <a16:creationId xmlns:a16="http://schemas.microsoft.com/office/drawing/2014/main" id="{4CA7C67B-B129-4A00-AD41-28AF2F589D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26657078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521D6-4460-4858-8C47-6AE67C703149}"/>
              </a:ext>
            </a:extLst>
          </p:cNvPr>
          <p:cNvSpPr>
            <a:spLocks noGrp="1"/>
          </p:cNvSpPr>
          <p:nvPr>
            <p:ph type="title"/>
          </p:nvPr>
        </p:nvSpPr>
        <p:spPr/>
        <p:txBody>
          <a:bodyPr/>
          <a:lstStyle/>
          <a:p>
            <a:r>
              <a:rPr lang="en-US"/>
              <a:t>Facebook Fan Demographics Table | Sothys Malaysia - 3 of 3</a:t>
            </a:r>
          </a:p>
        </p:txBody>
      </p:sp>
      <p:graphicFrame>
        <p:nvGraphicFramePr>
          <p:cNvPr id="5" name="Table Placeholder 4">
            <a:extLst>
              <a:ext uri="{FF2B5EF4-FFF2-40B4-BE49-F238E27FC236}">
                <a16:creationId xmlns:a16="http://schemas.microsoft.com/office/drawing/2014/main" id="{90A65723-D533-4CE2-B7B2-8F15686CA7FE}"/>
              </a:ext>
            </a:extLst>
          </p:cNvPr>
          <p:cNvGraphicFramePr>
            <a:graphicFrameLocks noGrp="1"/>
          </p:cNvGraphicFramePr>
          <p:nvPr>
            <p:ph type="tbl" sz="quarter" idx="13"/>
            <p:extLst>
              <p:ext uri="{D42A27DB-BD31-4B8C-83A1-F6EECF244321}">
                <p14:modId xmlns:p14="http://schemas.microsoft.com/office/powerpoint/2010/main" val="1506058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975202"/>
                    </a:ext>
                  </a:extLst>
                </a:gridCol>
                <a:gridCol w="2057400">
                  <a:extLst>
                    <a:ext uri="{9D8B030D-6E8A-4147-A177-3AD203B41FA5}">
                      <a16:colId xmlns:a16="http://schemas.microsoft.com/office/drawing/2014/main" val="3491148863"/>
                    </a:ext>
                  </a:extLst>
                </a:gridCol>
                <a:gridCol w="822960">
                  <a:extLst>
                    <a:ext uri="{9D8B030D-6E8A-4147-A177-3AD203B41FA5}">
                      <a16:colId xmlns:a16="http://schemas.microsoft.com/office/drawing/2014/main" val="4183735346"/>
                    </a:ext>
                  </a:extLst>
                </a:gridCol>
                <a:gridCol w="822960">
                  <a:extLst>
                    <a:ext uri="{9D8B030D-6E8A-4147-A177-3AD203B41FA5}">
                      <a16:colId xmlns:a16="http://schemas.microsoft.com/office/drawing/2014/main" val="3240969233"/>
                    </a:ext>
                  </a:extLst>
                </a:gridCol>
                <a:gridCol w="822960">
                  <a:extLst>
                    <a:ext uri="{9D8B030D-6E8A-4147-A177-3AD203B41FA5}">
                      <a16:colId xmlns:a16="http://schemas.microsoft.com/office/drawing/2014/main" val="1571467975"/>
                    </a:ext>
                  </a:extLst>
                </a:gridCol>
                <a:gridCol w="822960">
                  <a:extLst>
                    <a:ext uri="{9D8B030D-6E8A-4147-A177-3AD203B41FA5}">
                      <a16:colId xmlns:a16="http://schemas.microsoft.com/office/drawing/2014/main" val="3964662654"/>
                    </a:ext>
                  </a:extLst>
                </a:gridCol>
                <a:gridCol w="822960">
                  <a:extLst>
                    <a:ext uri="{9D8B030D-6E8A-4147-A177-3AD203B41FA5}">
                      <a16:colId xmlns:a16="http://schemas.microsoft.com/office/drawing/2014/main" val="22604004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Age Range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PTAT</a:t>
                      </a:r>
                    </a:p>
                  </a:txBody>
                  <a:tcPr/>
                </a:tc>
                <a:extLst>
                  <a:ext uri="{0D108BD9-81ED-4DB2-BD59-A6C34878D82A}">
                    <a16:rowId xmlns:a16="http://schemas.microsoft.com/office/drawing/2014/main" val="137639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Sothys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0.013018290698431 %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2130325"/>
                  </a:ext>
                </a:extLst>
              </a:tr>
            </a:tbl>
          </a:graphicData>
        </a:graphic>
      </p:graphicFrame>
      <p:sp>
        <p:nvSpPr>
          <p:cNvPr id="4" name="Text Placeholder 3">
            <a:extLst>
              <a:ext uri="{FF2B5EF4-FFF2-40B4-BE49-F238E27FC236}">
                <a16:creationId xmlns:a16="http://schemas.microsoft.com/office/drawing/2014/main" id="{FF59CBB5-D398-464F-AF64-95DADBB789C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276494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A17D0-BEA9-465B-8A6F-2619967C59C1}"/>
              </a:ext>
            </a:extLst>
          </p:cNvPr>
          <p:cNvSpPr>
            <a:spLocks noGrp="1"/>
          </p:cNvSpPr>
          <p:nvPr>
            <p:ph type="title"/>
          </p:nvPr>
        </p:nvSpPr>
        <p:spPr/>
        <p:txBody>
          <a:bodyPr/>
          <a:lstStyle/>
          <a:p>
            <a:r>
              <a:rPr lang="en-US"/>
              <a:t>Facebook Own Posts Table | Sothys Malaysia - 1 of 20</a:t>
            </a:r>
          </a:p>
        </p:txBody>
      </p:sp>
      <p:graphicFrame>
        <p:nvGraphicFramePr>
          <p:cNvPr id="5" name="Table Placeholder 4">
            <a:extLst>
              <a:ext uri="{FF2B5EF4-FFF2-40B4-BE49-F238E27FC236}">
                <a16:creationId xmlns:a16="http://schemas.microsoft.com/office/drawing/2014/main" id="{6D2B3BCD-32D9-46EC-8AED-3380E2C632C2}"/>
              </a:ext>
            </a:extLst>
          </p:cNvPr>
          <p:cNvGraphicFramePr>
            <a:graphicFrameLocks noGrp="1"/>
          </p:cNvGraphicFramePr>
          <p:nvPr>
            <p:ph type="tbl" sz="quarter" idx="13"/>
            <p:extLst>
              <p:ext uri="{D42A27DB-BD31-4B8C-83A1-F6EECF244321}">
                <p14:modId xmlns:p14="http://schemas.microsoft.com/office/powerpoint/2010/main" val="3338753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01008636"/>
                    </a:ext>
                  </a:extLst>
                </a:gridCol>
                <a:gridCol w="1481328">
                  <a:extLst>
                    <a:ext uri="{9D8B030D-6E8A-4147-A177-3AD203B41FA5}">
                      <a16:colId xmlns:a16="http://schemas.microsoft.com/office/drawing/2014/main" val="3749512248"/>
                    </a:ext>
                  </a:extLst>
                </a:gridCol>
                <a:gridCol w="329184">
                  <a:extLst>
                    <a:ext uri="{9D8B030D-6E8A-4147-A177-3AD203B41FA5}">
                      <a16:colId xmlns:a16="http://schemas.microsoft.com/office/drawing/2014/main" val="659302868"/>
                    </a:ext>
                  </a:extLst>
                </a:gridCol>
                <a:gridCol w="329184">
                  <a:extLst>
                    <a:ext uri="{9D8B030D-6E8A-4147-A177-3AD203B41FA5}">
                      <a16:colId xmlns:a16="http://schemas.microsoft.com/office/drawing/2014/main" val="1148961389"/>
                    </a:ext>
                  </a:extLst>
                </a:gridCol>
                <a:gridCol w="329184">
                  <a:extLst>
                    <a:ext uri="{9D8B030D-6E8A-4147-A177-3AD203B41FA5}">
                      <a16:colId xmlns:a16="http://schemas.microsoft.com/office/drawing/2014/main" val="3766551963"/>
                    </a:ext>
                  </a:extLst>
                </a:gridCol>
                <a:gridCol w="329184">
                  <a:extLst>
                    <a:ext uri="{9D8B030D-6E8A-4147-A177-3AD203B41FA5}">
                      <a16:colId xmlns:a16="http://schemas.microsoft.com/office/drawing/2014/main" val="2010954096"/>
                    </a:ext>
                  </a:extLst>
                </a:gridCol>
                <a:gridCol w="329184">
                  <a:extLst>
                    <a:ext uri="{9D8B030D-6E8A-4147-A177-3AD203B41FA5}">
                      <a16:colId xmlns:a16="http://schemas.microsoft.com/office/drawing/2014/main" val="4197184443"/>
                    </a:ext>
                  </a:extLst>
                </a:gridCol>
                <a:gridCol w="329184">
                  <a:extLst>
                    <a:ext uri="{9D8B030D-6E8A-4147-A177-3AD203B41FA5}">
                      <a16:colId xmlns:a16="http://schemas.microsoft.com/office/drawing/2014/main" val="1816089975"/>
                    </a:ext>
                  </a:extLst>
                </a:gridCol>
                <a:gridCol w="329184">
                  <a:extLst>
                    <a:ext uri="{9D8B030D-6E8A-4147-A177-3AD203B41FA5}">
                      <a16:colId xmlns:a16="http://schemas.microsoft.com/office/drawing/2014/main" val="2478816520"/>
                    </a:ext>
                  </a:extLst>
                </a:gridCol>
                <a:gridCol w="329184">
                  <a:extLst>
                    <a:ext uri="{9D8B030D-6E8A-4147-A177-3AD203B41FA5}">
                      <a16:colId xmlns:a16="http://schemas.microsoft.com/office/drawing/2014/main" val="2478039811"/>
                    </a:ext>
                  </a:extLst>
                </a:gridCol>
                <a:gridCol w="329184">
                  <a:extLst>
                    <a:ext uri="{9D8B030D-6E8A-4147-A177-3AD203B41FA5}">
                      <a16:colId xmlns:a16="http://schemas.microsoft.com/office/drawing/2014/main" val="2125153085"/>
                    </a:ext>
                  </a:extLst>
                </a:gridCol>
                <a:gridCol w="329184">
                  <a:extLst>
                    <a:ext uri="{9D8B030D-6E8A-4147-A177-3AD203B41FA5}">
                      <a16:colId xmlns:a16="http://schemas.microsoft.com/office/drawing/2014/main" val="2478953357"/>
                    </a:ext>
                  </a:extLst>
                </a:gridCol>
                <a:gridCol w="329184">
                  <a:extLst>
                    <a:ext uri="{9D8B030D-6E8A-4147-A177-3AD203B41FA5}">
                      <a16:colId xmlns:a16="http://schemas.microsoft.com/office/drawing/2014/main" val="343108570"/>
                    </a:ext>
                  </a:extLst>
                </a:gridCol>
                <a:gridCol w="329184">
                  <a:extLst>
                    <a:ext uri="{9D8B030D-6E8A-4147-A177-3AD203B41FA5}">
                      <a16:colId xmlns:a16="http://schemas.microsoft.com/office/drawing/2014/main" val="1568394146"/>
                    </a:ext>
                  </a:extLst>
                </a:gridCol>
                <a:gridCol w="329184">
                  <a:extLst>
                    <a:ext uri="{9D8B030D-6E8A-4147-A177-3AD203B41FA5}">
                      <a16:colId xmlns:a16="http://schemas.microsoft.com/office/drawing/2014/main" val="2411165072"/>
                    </a:ext>
                  </a:extLst>
                </a:gridCol>
                <a:gridCol w="329184">
                  <a:extLst>
                    <a:ext uri="{9D8B030D-6E8A-4147-A177-3AD203B41FA5}">
                      <a16:colId xmlns:a16="http://schemas.microsoft.com/office/drawing/2014/main" val="3548273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203469667"/>
                  </a:ext>
                </a:extLst>
              </a:tr>
            </a:tbl>
          </a:graphicData>
        </a:graphic>
      </p:graphicFrame>
      <p:sp>
        <p:nvSpPr>
          <p:cNvPr id="4" name="Text Placeholder 3">
            <a:extLst>
              <a:ext uri="{FF2B5EF4-FFF2-40B4-BE49-F238E27FC236}">
                <a16:creationId xmlns:a16="http://schemas.microsoft.com/office/drawing/2014/main" id="{C1CCD925-DC0F-4272-8AD2-8B4D663F4927}"/>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570231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6DE61-18A6-47E5-950E-AACF0D91EBC9}"/>
              </a:ext>
            </a:extLst>
          </p:cNvPr>
          <p:cNvSpPr>
            <a:spLocks noGrp="1"/>
          </p:cNvSpPr>
          <p:nvPr>
            <p:ph type="title"/>
          </p:nvPr>
        </p:nvSpPr>
        <p:spPr/>
        <p:txBody>
          <a:bodyPr/>
          <a:lstStyle/>
          <a:p>
            <a:r>
              <a:rPr lang="en-US"/>
              <a:t>Facebook Own Posts Table | Sothys Malaysia - 2 of 20</a:t>
            </a:r>
          </a:p>
        </p:txBody>
      </p:sp>
      <p:graphicFrame>
        <p:nvGraphicFramePr>
          <p:cNvPr id="5" name="Table Placeholder 4">
            <a:extLst>
              <a:ext uri="{FF2B5EF4-FFF2-40B4-BE49-F238E27FC236}">
                <a16:creationId xmlns:a16="http://schemas.microsoft.com/office/drawing/2014/main" id="{10506BB1-C697-4E5A-AF6F-41D3781B1E37}"/>
              </a:ext>
            </a:extLst>
          </p:cNvPr>
          <p:cNvGraphicFramePr>
            <a:graphicFrameLocks noGrp="1"/>
          </p:cNvGraphicFramePr>
          <p:nvPr>
            <p:ph type="tbl" sz="quarter" idx="13"/>
            <p:extLst>
              <p:ext uri="{D42A27DB-BD31-4B8C-83A1-F6EECF244321}">
                <p14:modId xmlns:p14="http://schemas.microsoft.com/office/powerpoint/2010/main" val="71137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35986542"/>
                    </a:ext>
                  </a:extLst>
                </a:gridCol>
                <a:gridCol w="1481328">
                  <a:extLst>
                    <a:ext uri="{9D8B030D-6E8A-4147-A177-3AD203B41FA5}">
                      <a16:colId xmlns:a16="http://schemas.microsoft.com/office/drawing/2014/main" val="614039020"/>
                    </a:ext>
                  </a:extLst>
                </a:gridCol>
                <a:gridCol w="329184">
                  <a:extLst>
                    <a:ext uri="{9D8B030D-6E8A-4147-A177-3AD203B41FA5}">
                      <a16:colId xmlns:a16="http://schemas.microsoft.com/office/drawing/2014/main" val="605341431"/>
                    </a:ext>
                  </a:extLst>
                </a:gridCol>
                <a:gridCol w="329184">
                  <a:extLst>
                    <a:ext uri="{9D8B030D-6E8A-4147-A177-3AD203B41FA5}">
                      <a16:colId xmlns:a16="http://schemas.microsoft.com/office/drawing/2014/main" val="2823750276"/>
                    </a:ext>
                  </a:extLst>
                </a:gridCol>
                <a:gridCol w="329184">
                  <a:extLst>
                    <a:ext uri="{9D8B030D-6E8A-4147-A177-3AD203B41FA5}">
                      <a16:colId xmlns:a16="http://schemas.microsoft.com/office/drawing/2014/main" val="2514467774"/>
                    </a:ext>
                  </a:extLst>
                </a:gridCol>
                <a:gridCol w="329184">
                  <a:extLst>
                    <a:ext uri="{9D8B030D-6E8A-4147-A177-3AD203B41FA5}">
                      <a16:colId xmlns:a16="http://schemas.microsoft.com/office/drawing/2014/main" val="110444759"/>
                    </a:ext>
                  </a:extLst>
                </a:gridCol>
                <a:gridCol w="329184">
                  <a:extLst>
                    <a:ext uri="{9D8B030D-6E8A-4147-A177-3AD203B41FA5}">
                      <a16:colId xmlns:a16="http://schemas.microsoft.com/office/drawing/2014/main" val="1214807603"/>
                    </a:ext>
                  </a:extLst>
                </a:gridCol>
                <a:gridCol w="329184">
                  <a:extLst>
                    <a:ext uri="{9D8B030D-6E8A-4147-A177-3AD203B41FA5}">
                      <a16:colId xmlns:a16="http://schemas.microsoft.com/office/drawing/2014/main" val="1733307210"/>
                    </a:ext>
                  </a:extLst>
                </a:gridCol>
                <a:gridCol w="329184">
                  <a:extLst>
                    <a:ext uri="{9D8B030D-6E8A-4147-A177-3AD203B41FA5}">
                      <a16:colId xmlns:a16="http://schemas.microsoft.com/office/drawing/2014/main" val="4259507647"/>
                    </a:ext>
                  </a:extLst>
                </a:gridCol>
                <a:gridCol w="329184">
                  <a:extLst>
                    <a:ext uri="{9D8B030D-6E8A-4147-A177-3AD203B41FA5}">
                      <a16:colId xmlns:a16="http://schemas.microsoft.com/office/drawing/2014/main" val="1012118410"/>
                    </a:ext>
                  </a:extLst>
                </a:gridCol>
                <a:gridCol w="329184">
                  <a:extLst>
                    <a:ext uri="{9D8B030D-6E8A-4147-A177-3AD203B41FA5}">
                      <a16:colId xmlns:a16="http://schemas.microsoft.com/office/drawing/2014/main" val="3895097193"/>
                    </a:ext>
                  </a:extLst>
                </a:gridCol>
                <a:gridCol w="329184">
                  <a:extLst>
                    <a:ext uri="{9D8B030D-6E8A-4147-A177-3AD203B41FA5}">
                      <a16:colId xmlns:a16="http://schemas.microsoft.com/office/drawing/2014/main" val="2977959929"/>
                    </a:ext>
                  </a:extLst>
                </a:gridCol>
                <a:gridCol w="329184">
                  <a:extLst>
                    <a:ext uri="{9D8B030D-6E8A-4147-A177-3AD203B41FA5}">
                      <a16:colId xmlns:a16="http://schemas.microsoft.com/office/drawing/2014/main" val="420523641"/>
                    </a:ext>
                  </a:extLst>
                </a:gridCol>
                <a:gridCol w="329184">
                  <a:extLst>
                    <a:ext uri="{9D8B030D-6E8A-4147-A177-3AD203B41FA5}">
                      <a16:colId xmlns:a16="http://schemas.microsoft.com/office/drawing/2014/main" val="2860597309"/>
                    </a:ext>
                  </a:extLst>
                </a:gridCol>
                <a:gridCol w="329184">
                  <a:extLst>
                    <a:ext uri="{9D8B030D-6E8A-4147-A177-3AD203B41FA5}">
                      <a16:colId xmlns:a16="http://schemas.microsoft.com/office/drawing/2014/main" val="68564079"/>
                    </a:ext>
                  </a:extLst>
                </a:gridCol>
                <a:gridCol w="329184">
                  <a:extLst>
                    <a:ext uri="{9D8B030D-6E8A-4147-A177-3AD203B41FA5}">
                      <a16:colId xmlns:a16="http://schemas.microsoft.com/office/drawing/2014/main" val="3777358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865268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- 2021-07-15 14:00:20</a:t>
                      </a:r>
                      <a:r>
                        <a:rPr kumimoji="0" lang="en-US" sz="1000" b="0" i="0" u="none" strike="noStrike" kern="1200" cap="none" spc="0" normalizeH="0" baseline="0" noProof="0">
                          <a:ln>
                            <a:noFill/>
                          </a:ln>
                          <a:solidFill>
                            <a:prstClr val="black"/>
                          </a:solidFill>
                          <a:effectLst/>
                          <a:uLnTx/>
                          <a:uFillTx/>
                          <a:latin typeface="+mn-lt"/>
                          <a:ea typeface="+mn-ea"/>
                          <a:cs typeface="+mn-cs"/>
                        </a:rPr>
                        <a:t>
 Ever wondered about your true skin age? Discover with us your skin age vs biological age and your skin’s personality.
Join SOTHYS free webinar conducted in Mandarin on skin hydration for the 20’s to 30’s and get a virtual consultation alongside these goodies during our live zoom webinar. 
✨ Door gifts worth RM208.
✨ Giveaway. 
✨ Exclusive vouchers &amp; deals.
✨ SOTHYS BSI Membership. 
What are you waiting for? Link in below!
https://zoom.us/webinar/register/7316258117182/WN_rdFA4_MDS6uZcAGjB6y7dw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https://quintly-image-storage.s3.amazonaws.com/42e52731140d1c606a4f9916d7092c0b/88bb4403cd9b4dbed0144ed7da507608.png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extLst>
                  <a:ext uri="{0D108BD9-81ED-4DB2-BD59-A6C34878D82A}">
                    <a16:rowId xmlns:a16="http://schemas.microsoft.com/office/drawing/2014/main" val="295376549"/>
                  </a:ext>
                </a:extLst>
              </a:tr>
            </a:tbl>
          </a:graphicData>
        </a:graphic>
      </p:graphicFrame>
      <p:sp>
        <p:nvSpPr>
          <p:cNvPr id="4" name="Text Placeholder 3">
            <a:extLst>
              <a:ext uri="{FF2B5EF4-FFF2-40B4-BE49-F238E27FC236}">
                <a16:creationId xmlns:a16="http://schemas.microsoft.com/office/drawing/2014/main" id="{1418D414-62C9-43D4-8A75-9047CB198D1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9612129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A792A-12B3-4A39-A4FD-C43B910EDA26}"/>
              </a:ext>
            </a:extLst>
          </p:cNvPr>
          <p:cNvSpPr>
            <a:spLocks noGrp="1"/>
          </p:cNvSpPr>
          <p:nvPr>
            <p:ph type="title"/>
          </p:nvPr>
        </p:nvSpPr>
        <p:spPr/>
        <p:txBody>
          <a:bodyPr/>
          <a:lstStyle/>
          <a:p>
            <a:r>
              <a:rPr lang="en-US"/>
              <a:t>Facebook Own Posts Table | Sothys Malaysia - 3 of 20</a:t>
            </a:r>
          </a:p>
        </p:txBody>
      </p:sp>
      <p:graphicFrame>
        <p:nvGraphicFramePr>
          <p:cNvPr id="5" name="Table Placeholder 4">
            <a:extLst>
              <a:ext uri="{FF2B5EF4-FFF2-40B4-BE49-F238E27FC236}">
                <a16:creationId xmlns:a16="http://schemas.microsoft.com/office/drawing/2014/main" id="{55AEEB64-FFDD-4FF9-9A80-1E793F686B4D}"/>
              </a:ext>
            </a:extLst>
          </p:cNvPr>
          <p:cNvGraphicFramePr>
            <a:graphicFrameLocks noGrp="1"/>
          </p:cNvGraphicFramePr>
          <p:nvPr>
            <p:ph type="tbl" sz="quarter" idx="13"/>
            <p:extLst>
              <p:ext uri="{D42A27DB-BD31-4B8C-83A1-F6EECF244321}">
                <p14:modId xmlns:p14="http://schemas.microsoft.com/office/powerpoint/2010/main" val="2605152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79730377"/>
                    </a:ext>
                  </a:extLst>
                </a:gridCol>
                <a:gridCol w="1481328">
                  <a:extLst>
                    <a:ext uri="{9D8B030D-6E8A-4147-A177-3AD203B41FA5}">
                      <a16:colId xmlns:a16="http://schemas.microsoft.com/office/drawing/2014/main" val="166680982"/>
                    </a:ext>
                  </a:extLst>
                </a:gridCol>
                <a:gridCol w="329184">
                  <a:extLst>
                    <a:ext uri="{9D8B030D-6E8A-4147-A177-3AD203B41FA5}">
                      <a16:colId xmlns:a16="http://schemas.microsoft.com/office/drawing/2014/main" val="662200836"/>
                    </a:ext>
                  </a:extLst>
                </a:gridCol>
                <a:gridCol w="329184">
                  <a:extLst>
                    <a:ext uri="{9D8B030D-6E8A-4147-A177-3AD203B41FA5}">
                      <a16:colId xmlns:a16="http://schemas.microsoft.com/office/drawing/2014/main" val="2658994039"/>
                    </a:ext>
                  </a:extLst>
                </a:gridCol>
                <a:gridCol w="329184">
                  <a:extLst>
                    <a:ext uri="{9D8B030D-6E8A-4147-A177-3AD203B41FA5}">
                      <a16:colId xmlns:a16="http://schemas.microsoft.com/office/drawing/2014/main" val="786357196"/>
                    </a:ext>
                  </a:extLst>
                </a:gridCol>
                <a:gridCol w="329184">
                  <a:extLst>
                    <a:ext uri="{9D8B030D-6E8A-4147-A177-3AD203B41FA5}">
                      <a16:colId xmlns:a16="http://schemas.microsoft.com/office/drawing/2014/main" val="3275233646"/>
                    </a:ext>
                  </a:extLst>
                </a:gridCol>
                <a:gridCol w="329184">
                  <a:extLst>
                    <a:ext uri="{9D8B030D-6E8A-4147-A177-3AD203B41FA5}">
                      <a16:colId xmlns:a16="http://schemas.microsoft.com/office/drawing/2014/main" val="2347075432"/>
                    </a:ext>
                  </a:extLst>
                </a:gridCol>
                <a:gridCol w="329184">
                  <a:extLst>
                    <a:ext uri="{9D8B030D-6E8A-4147-A177-3AD203B41FA5}">
                      <a16:colId xmlns:a16="http://schemas.microsoft.com/office/drawing/2014/main" val="1638564639"/>
                    </a:ext>
                  </a:extLst>
                </a:gridCol>
                <a:gridCol w="329184">
                  <a:extLst>
                    <a:ext uri="{9D8B030D-6E8A-4147-A177-3AD203B41FA5}">
                      <a16:colId xmlns:a16="http://schemas.microsoft.com/office/drawing/2014/main" val="2742059234"/>
                    </a:ext>
                  </a:extLst>
                </a:gridCol>
                <a:gridCol w="329184">
                  <a:extLst>
                    <a:ext uri="{9D8B030D-6E8A-4147-A177-3AD203B41FA5}">
                      <a16:colId xmlns:a16="http://schemas.microsoft.com/office/drawing/2014/main" val="1581684415"/>
                    </a:ext>
                  </a:extLst>
                </a:gridCol>
                <a:gridCol w="329184">
                  <a:extLst>
                    <a:ext uri="{9D8B030D-6E8A-4147-A177-3AD203B41FA5}">
                      <a16:colId xmlns:a16="http://schemas.microsoft.com/office/drawing/2014/main" val="3878817400"/>
                    </a:ext>
                  </a:extLst>
                </a:gridCol>
                <a:gridCol w="329184">
                  <a:extLst>
                    <a:ext uri="{9D8B030D-6E8A-4147-A177-3AD203B41FA5}">
                      <a16:colId xmlns:a16="http://schemas.microsoft.com/office/drawing/2014/main" val="1232942663"/>
                    </a:ext>
                  </a:extLst>
                </a:gridCol>
                <a:gridCol w="329184">
                  <a:extLst>
                    <a:ext uri="{9D8B030D-6E8A-4147-A177-3AD203B41FA5}">
                      <a16:colId xmlns:a16="http://schemas.microsoft.com/office/drawing/2014/main" val="2988013423"/>
                    </a:ext>
                  </a:extLst>
                </a:gridCol>
                <a:gridCol w="329184">
                  <a:extLst>
                    <a:ext uri="{9D8B030D-6E8A-4147-A177-3AD203B41FA5}">
                      <a16:colId xmlns:a16="http://schemas.microsoft.com/office/drawing/2014/main" val="3895900074"/>
                    </a:ext>
                  </a:extLst>
                </a:gridCol>
                <a:gridCol w="329184">
                  <a:extLst>
                    <a:ext uri="{9D8B030D-6E8A-4147-A177-3AD203B41FA5}">
                      <a16:colId xmlns:a16="http://schemas.microsoft.com/office/drawing/2014/main" val="3137951815"/>
                    </a:ext>
                  </a:extLst>
                </a:gridCol>
                <a:gridCol w="329184">
                  <a:extLst>
                    <a:ext uri="{9D8B030D-6E8A-4147-A177-3AD203B41FA5}">
                      <a16:colId xmlns:a16="http://schemas.microsoft.com/office/drawing/2014/main" val="20413656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121019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- 2021-07-11 14:00:32</a:t>
                      </a:r>
                      <a:r>
                        <a:rPr kumimoji="0" lang="en-US" sz="1000" b="0" i="0" u="none" strike="noStrike" kern="1200" cap="none" spc="0" normalizeH="0" baseline="0" noProof="0">
                          <a:ln>
                            <a:noFill/>
                          </a:ln>
                          <a:solidFill>
                            <a:prstClr val="black"/>
                          </a:solidFill>
                          <a:effectLst/>
                          <a:uLnTx/>
                          <a:uFillTx/>
                          <a:latin typeface="+mn-lt"/>
                          <a:ea typeface="+mn-ea"/>
                          <a:cs typeface="+mn-cs"/>
                        </a:rPr>
                        <a:t>
 Realizing different issues rising on your skin?
Fret not the English conducted SOTHYS Solution for every skin age webinar is here to teach you skin hydration for the 20’s to 30’s. 
Sign up now through the link in our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https://quintly-image-storage.s3.amazonaws.com/42e52731140d1c606a4f9916d7092c0b/c66d7eb24b073b2cc3cf14ec0680acd5.png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202407455"/>
                  </a:ext>
                </a:extLst>
              </a:tr>
            </a:tbl>
          </a:graphicData>
        </a:graphic>
      </p:graphicFrame>
      <p:sp>
        <p:nvSpPr>
          <p:cNvPr id="4" name="Text Placeholder 3">
            <a:extLst>
              <a:ext uri="{FF2B5EF4-FFF2-40B4-BE49-F238E27FC236}">
                <a16:creationId xmlns:a16="http://schemas.microsoft.com/office/drawing/2014/main" id="{48409A59-4BD0-4973-885C-98591327A5E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3954164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EB81A-4031-4D7E-BE32-5C7C07AD9782}"/>
              </a:ext>
            </a:extLst>
          </p:cNvPr>
          <p:cNvSpPr>
            <a:spLocks noGrp="1"/>
          </p:cNvSpPr>
          <p:nvPr>
            <p:ph type="title"/>
          </p:nvPr>
        </p:nvSpPr>
        <p:spPr/>
        <p:txBody>
          <a:bodyPr/>
          <a:lstStyle/>
          <a:p>
            <a:r>
              <a:rPr lang="en-US"/>
              <a:t>Facebook Own Posts Table | Sothys Malaysia - 4 of 20</a:t>
            </a:r>
          </a:p>
        </p:txBody>
      </p:sp>
      <p:graphicFrame>
        <p:nvGraphicFramePr>
          <p:cNvPr id="5" name="Table Placeholder 4">
            <a:extLst>
              <a:ext uri="{FF2B5EF4-FFF2-40B4-BE49-F238E27FC236}">
                <a16:creationId xmlns:a16="http://schemas.microsoft.com/office/drawing/2014/main" id="{F9233684-380C-4820-A7B9-08FC49AD233D}"/>
              </a:ext>
            </a:extLst>
          </p:cNvPr>
          <p:cNvGraphicFramePr>
            <a:graphicFrameLocks noGrp="1"/>
          </p:cNvGraphicFramePr>
          <p:nvPr>
            <p:ph type="tbl" sz="quarter" idx="13"/>
            <p:extLst>
              <p:ext uri="{D42A27DB-BD31-4B8C-83A1-F6EECF244321}">
                <p14:modId xmlns:p14="http://schemas.microsoft.com/office/powerpoint/2010/main" val="7844797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23954066"/>
                    </a:ext>
                  </a:extLst>
                </a:gridCol>
                <a:gridCol w="1481328">
                  <a:extLst>
                    <a:ext uri="{9D8B030D-6E8A-4147-A177-3AD203B41FA5}">
                      <a16:colId xmlns:a16="http://schemas.microsoft.com/office/drawing/2014/main" val="4161227717"/>
                    </a:ext>
                  </a:extLst>
                </a:gridCol>
                <a:gridCol w="329184">
                  <a:extLst>
                    <a:ext uri="{9D8B030D-6E8A-4147-A177-3AD203B41FA5}">
                      <a16:colId xmlns:a16="http://schemas.microsoft.com/office/drawing/2014/main" val="3961749485"/>
                    </a:ext>
                  </a:extLst>
                </a:gridCol>
                <a:gridCol w="329184">
                  <a:extLst>
                    <a:ext uri="{9D8B030D-6E8A-4147-A177-3AD203B41FA5}">
                      <a16:colId xmlns:a16="http://schemas.microsoft.com/office/drawing/2014/main" val="1822944356"/>
                    </a:ext>
                  </a:extLst>
                </a:gridCol>
                <a:gridCol w="329184">
                  <a:extLst>
                    <a:ext uri="{9D8B030D-6E8A-4147-A177-3AD203B41FA5}">
                      <a16:colId xmlns:a16="http://schemas.microsoft.com/office/drawing/2014/main" val="2157231625"/>
                    </a:ext>
                  </a:extLst>
                </a:gridCol>
                <a:gridCol w="329184">
                  <a:extLst>
                    <a:ext uri="{9D8B030D-6E8A-4147-A177-3AD203B41FA5}">
                      <a16:colId xmlns:a16="http://schemas.microsoft.com/office/drawing/2014/main" val="2377347150"/>
                    </a:ext>
                  </a:extLst>
                </a:gridCol>
                <a:gridCol w="329184">
                  <a:extLst>
                    <a:ext uri="{9D8B030D-6E8A-4147-A177-3AD203B41FA5}">
                      <a16:colId xmlns:a16="http://schemas.microsoft.com/office/drawing/2014/main" val="2208383832"/>
                    </a:ext>
                  </a:extLst>
                </a:gridCol>
                <a:gridCol w="329184">
                  <a:extLst>
                    <a:ext uri="{9D8B030D-6E8A-4147-A177-3AD203B41FA5}">
                      <a16:colId xmlns:a16="http://schemas.microsoft.com/office/drawing/2014/main" val="1822427231"/>
                    </a:ext>
                  </a:extLst>
                </a:gridCol>
                <a:gridCol w="329184">
                  <a:extLst>
                    <a:ext uri="{9D8B030D-6E8A-4147-A177-3AD203B41FA5}">
                      <a16:colId xmlns:a16="http://schemas.microsoft.com/office/drawing/2014/main" val="282785864"/>
                    </a:ext>
                  </a:extLst>
                </a:gridCol>
                <a:gridCol w="329184">
                  <a:extLst>
                    <a:ext uri="{9D8B030D-6E8A-4147-A177-3AD203B41FA5}">
                      <a16:colId xmlns:a16="http://schemas.microsoft.com/office/drawing/2014/main" val="2715078358"/>
                    </a:ext>
                  </a:extLst>
                </a:gridCol>
                <a:gridCol w="329184">
                  <a:extLst>
                    <a:ext uri="{9D8B030D-6E8A-4147-A177-3AD203B41FA5}">
                      <a16:colId xmlns:a16="http://schemas.microsoft.com/office/drawing/2014/main" val="2764462128"/>
                    </a:ext>
                  </a:extLst>
                </a:gridCol>
                <a:gridCol w="329184">
                  <a:extLst>
                    <a:ext uri="{9D8B030D-6E8A-4147-A177-3AD203B41FA5}">
                      <a16:colId xmlns:a16="http://schemas.microsoft.com/office/drawing/2014/main" val="545992022"/>
                    </a:ext>
                  </a:extLst>
                </a:gridCol>
                <a:gridCol w="329184">
                  <a:extLst>
                    <a:ext uri="{9D8B030D-6E8A-4147-A177-3AD203B41FA5}">
                      <a16:colId xmlns:a16="http://schemas.microsoft.com/office/drawing/2014/main" val="3581388315"/>
                    </a:ext>
                  </a:extLst>
                </a:gridCol>
                <a:gridCol w="329184">
                  <a:extLst>
                    <a:ext uri="{9D8B030D-6E8A-4147-A177-3AD203B41FA5}">
                      <a16:colId xmlns:a16="http://schemas.microsoft.com/office/drawing/2014/main" val="1482901277"/>
                    </a:ext>
                  </a:extLst>
                </a:gridCol>
                <a:gridCol w="329184">
                  <a:extLst>
                    <a:ext uri="{9D8B030D-6E8A-4147-A177-3AD203B41FA5}">
                      <a16:colId xmlns:a16="http://schemas.microsoft.com/office/drawing/2014/main" val="3543123713"/>
                    </a:ext>
                  </a:extLst>
                </a:gridCol>
                <a:gridCol w="329184">
                  <a:extLst>
                    <a:ext uri="{9D8B030D-6E8A-4147-A177-3AD203B41FA5}">
                      <a16:colId xmlns:a16="http://schemas.microsoft.com/office/drawing/2014/main" val="3083358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80888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- 2021-07-15 14:01:55</a:t>
                      </a:r>
                      <a:r>
                        <a:rPr kumimoji="0" lang="en-US" sz="1000" b="0" i="0" u="none" strike="noStrike" kern="1200" cap="none" spc="0" normalizeH="0" baseline="0" noProof="0">
                          <a:ln>
                            <a:noFill/>
                          </a:ln>
                          <a:solidFill>
                            <a:prstClr val="black"/>
                          </a:solidFill>
                          <a:effectLst/>
                          <a:uLnTx/>
                          <a:uFillTx/>
                          <a:latin typeface="+mn-lt"/>
                          <a:ea typeface="+mn-ea"/>
                          <a:cs typeface="+mn-cs"/>
                        </a:rPr>
                        <a:t>
 The older we grow the more signs of aging appear. 
Learn about the proper care and solution for your skin age through skin firming for those in your 30’s &amp; 40’s during our SOTHYS webinar conducted in English.
Sign up now through the link below.
https://zoom.us/webinar/register/2516258331787/WN_j53LwUZJSimVkLJ0dt7Qug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https://quintly-image-storage.s3.amazonaws.com/42e52731140d1c606a4f9916d7092c0b/d02330116aad71232f46101cd0fbfcf2.png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009255831"/>
                  </a:ext>
                </a:extLst>
              </a:tr>
            </a:tbl>
          </a:graphicData>
        </a:graphic>
      </p:graphicFrame>
      <p:sp>
        <p:nvSpPr>
          <p:cNvPr id="4" name="Text Placeholder 3">
            <a:extLst>
              <a:ext uri="{FF2B5EF4-FFF2-40B4-BE49-F238E27FC236}">
                <a16:creationId xmlns:a16="http://schemas.microsoft.com/office/drawing/2014/main" id="{90D5C48C-5EE9-468C-820D-883582A31AD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502315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1BA25C-F6DB-497D-9D98-29DAFCD07BCE}"/>
              </a:ext>
            </a:extLst>
          </p:cNvPr>
          <p:cNvSpPr>
            <a:spLocks noGrp="1"/>
          </p:cNvSpPr>
          <p:nvPr>
            <p:ph type="title"/>
          </p:nvPr>
        </p:nvSpPr>
        <p:spPr/>
        <p:txBody>
          <a:bodyPr/>
          <a:lstStyle/>
          <a:p>
            <a:r>
              <a:rPr lang="en-US"/>
              <a:t>Facebook Own Posts Table | Sothys Malaysia - 5 of 20</a:t>
            </a:r>
          </a:p>
        </p:txBody>
      </p:sp>
      <p:graphicFrame>
        <p:nvGraphicFramePr>
          <p:cNvPr id="5" name="Table Placeholder 4">
            <a:extLst>
              <a:ext uri="{FF2B5EF4-FFF2-40B4-BE49-F238E27FC236}">
                <a16:creationId xmlns:a16="http://schemas.microsoft.com/office/drawing/2014/main" id="{0A8BFF40-6723-489B-87E0-B107398B483A}"/>
              </a:ext>
            </a:extLst>
          </p:cNvPr>
          <p:cNvGraphicFramePr>
            <a:graphicFrameLocks noGrp="1"/>
          </p:cNvGraphicFramePr>
          <p:nvPr>
            <p:ph type="tbl" sz="quarter" idx="13"/>
            <p:extLst>
              <p:ext uri="{D42A27DB-BD31-4B8C-83A1-F6EECF244321}">
                <p14:modId xmlns:p14="http://schemas.microsoft.com/office/powerpoint/2010/main" val="9509319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9014407"/>
                    </a:ext>
                  </a:extLst>
                </a:gridCol>
                <a:gridCol w="1481328">
                  <a:extLst>
                    <a:ext uri="{9D8B030D-6E8A-4147-A177-3AD203B41FA5}">
                      <a16:colId xmlns:a16="http://schemas.microsoft.com/office/drawing/2014/main" val="2662337891"/>
                    </a:ext>
                  </a:extLst>
                </a:gridCol>
                <a:gridCol w="329184">
                  <a:extLst>
                    <a:ext uri="{9D8B030D-6E8A-4147-A177-3AD203B41FA5}">
                      <a16:colId xmlns:a16="http://schemas.microsoft.com/office/drawing/2014/main" val="4130402730"/>
                    </a:ext>
                  </a:extLst>
                </a:gridCol>
                <a:gridCol w="329184">
                  <a:extLst>
                    <a:ext uri="{9D8B030D-6E8A-4147-A177-3AD203B41FA5}">
                      <a16:colId xmlns:a16="http://schemas.microsoft.com/office/drawing/2014/main" val="3822691322"/>
                    </a:ext>
                  </a:extLst>
                </a:gridCol>
                <a:gridCol w="329184">
                  <a:extLst>
                    <a:ext uri="{9D8B030D-6E8A-4147-A177-3AD203B41FA5}">
                      <a16:colId xmlns:a16="http://schemas.microsoft.com/office/drawing/2014/main" val="1863977998"/>
                    </a:ext>
                  </a:extLst>
                </a:gridCol>
                <a:gridCol w="329184">
                  <a:extLst>
                    <a:ext uri="{9D8B030D-6E8A-4147-A177-3AD203B41FA5}">
                      <a16:colId xmlns:a16="http://schemas.microsoft.com/office/drawing/2014/main" val="3715085680"/>
                    </a:ext>
                  </a:extLst>
                </a:gridCol>
                <a:gridCol w="329184">
                  <a:extLst>
                    <a:ext uri="{9D8B030D-6E8A-4147-A177-3AD203B41FA5}">
                      <a16:colId xmlns:a16="http://schemas.microsoft.com/office/drawing/2014/main" val="3685523040"/>
                    </a:ext>
                  </a:extLst>
                </a:gridCol>
                <a:gridCol w="329184">
                  <a:extLst>
                    <a:ext uri="{9D8B030D-6E8A-4147-A177-3AD203B41FA5}">
                      <a16:colId xmlns:a16="http://schemas.microsoft.com/office/drawing/2014/main" val="263367636"/>
                    </a:ext>
                  </a:extLst>
                </a:gridCol>
                <a:gridCol w="329184">
                  <a:extLst>
                    <a:ext uri="{9D8B030D-6E8A-4147-A177-3AD203B41FA5}">
                      <a16:colId xmlns:a16="http://schemas.microsoft.com/office/drawing/2014/main" val="2146288809"/>
                    </a:ext>
                  </a:extLst>
                </a:gridCol>
                <a:gridCol w="329184">
                  <a:extLst>
                    <a:ext uri="{9D8B030D-6E8A-4147-A177-3AD203B41FA5}">
                      <a16:colId xmlns:a16="http://schemas.microsoft.com/office/drawing/2014/main" val="3186326485"/>
                    </a:ext>
                  </a:extLst>
                </a:gridCol>
                <a:gridCol w="329184">
                  <a:extLst>
                    <a:ext uri="{9D8B030D-6E8A-4147-A177-3AD203B41FA5}">
                      <a16:colId xmlns:a16="http://schemas.microsoft.com/office/drawing/2014/main" val="3895028769"/>
                    </a:ext>
                  </a:extLst>
                </a:gridCol>
                <a:gridCol w="329184">
                  <a:extLst>
                    <a:ext uri="{9D8B030D-6E8A-4147-A177-3AD203B41FA5}">
                      <a16:colId xmlns:a16="http://schemas.microsoft.com/office/drawing/2014/main" val="3768035065"/>
                    </a:ext>
                  </a:extLst>
                </a:gridCol>
                <a:gridCol w="329184">
                  <a:extLst>
                    <a:ext uri="{9D8B030D-6E8A-4147-A177-3AD203B41FA5}">
                      <a16:colId xmlns:a16="http://schemas.microsoft.com/office/drawing/2014/main" val="4084303407"/>
                    </a:ext>
                  </a:extLst>
                </a:gridCol>
                <a:gridCol w="329184">
                  <a:extLst>
                    <a:ext uri="{9D8B030D-6E8A-4147-A177-3AD203B41FA5}">
                      <a16:colId xmlns:a16="http://schemas.microsoft.com/office/drawing/2014/main" val="117663363"/>
                    </a:ext>
                  </a:extLst>
                </a:gridCol>
                <a:gridCol w="329184">
                  <a:extLst>
                    <a:ext uri="{9D8B030D-6E8A-4147-A177-3AD203B41FA5}">
                      <a16:colId xmlns:a16="http://schemas.microsoft.com/office/drawing/2014/main" val="761365959"/>
                    </a:ext>
                  </a:extLst>
                </a:gridCol>
                <a:gridCol w="329184">
                  <a:extLst>
                    <a:ext uri="{9D8B030D-6E8A-4147-A177-3AD203B41FA5}">
                      <a16:colId xmlns:a16="http://schemas.microsoft.com/office/drawing/2014/main" val="4137436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495527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- 2021-07-20 10:00:05</a:t>
                      </a:r>
                      <a:r>
                        <a:rPr kumimoji="0" lang="en-US" sz="1000" b="0" i="0" u="none" strike="noStrike" kern="1200" cap="none" spc="0" normalizeH="0" baseline="0" noProof="0">
                          <a:ln>
                            <a:noFill/>
                          </a:ln>
                          <a:solidFill>
                            <a:prstClr val="black"/>
                          </a:solidFill>
                          <a:effectLst/>
                          <a:uLnTx/>
                          <a:uFillTx/>
                          <a:latin typeface="+mn-lt"/>
                          <a:ea typeface="+mn-ea"/>
                          <a:cs typeface="+mn-cs"/>
                        </a:rPr>
                        <a:t>
 Selamat Hari Raya Haji from all of us at SOTHYS Malaysia! ⁠
⁠⁠
#sothysmalaysia #harirayahaji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https://quintly-image-storage.s3.amazonaws.com/42e52731140d1c606a4f9916d7092c0b/53786ed9510cf352389fc050942f62fe.jpg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extLst>
                  <a:ext uri="{0D108BD9-81ED-4DB2-BD59-A6C34878D82A}">
                    <a16:rowId xmlns:a16="http://schemas.microsoft.com/office/drawing/2014/main" val="2933263047"/>
                  </a:ext>
                </a:extLst>
              </a:tr>
            </a:tbl>
          </a:graphicData>
        </a:graphic>
      </p:graphicFrame>
      <p:sp>
        <p:nvSpPr>
          <p:cNvPr id="4" name="Text Placeholder 3">
            <a:extLst>
              <a:ext uri="{FF2B5EF4-FFF2-40B4-BE49-F238E27FC236}">
                <a16:creationId xmlns:a16="http://schemas.microsoft.com/office/drawing/2014/main" id="{F0B5B2D5-E00F-40BF-B762-645479BD4D6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15583445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6F205-84CC-475A-BECF-C1CBA8323DB0}"/>
              </a:ext>
            </a:extLst>
          </p:cNvPr>
          <p:cNvSpPr>
            <a:spLocks noGrp="1"/>
          </p:cNvSpPr>
          <p:nvPr>
            <p:ph type="title"/>
          </p:nvPr>
        </p:nvSpPr>
        <p:spPr/>
        <p:txBody>
          <a:bodyPr/>
          <a:lstStyle/>
          <a:p>
            <a:r>
              <a:rPr lang="en-US"/>
              <a:t>Facebook Own Posts Table | Sothys Malaysia - 6 of 20</a:t>
            </a:r>
          </a:p>
        </p:txBody>
      </p:sp>
      <p:graphicFrame>
        <p:nvGraphicFramePr>
          <p:cNvPr id="5" name="Table Placeholder 4">
            <a:extLst>
              <a:ext uri="{FF2B5EF4-FFF2-40B4-BE49-F238E27FC236}">
                <a16:creationId xmlns:a16="http://schemas.microsoft.com/office/drawing/2014/main" id="{D040E2B1-6CD9-46F8-AD1C-4EEDE23AF7B0}"/>
              </a:ext>
            </a:extLst>
          </p:cNvPr>
          <p:cNvGraphicFramePr>
            <a:graphicFrameLocks noGrp="1"/>
          </p:cNvGraphicFramePr>
          <p:nvPr>
            <p:ph type="tbl" sz="quarter" idx="13"/>
            <p:extLst>
              <p:ext uri="{D42A27DB-BD31-4B8C-83A1-F6EECF244321}">
                <p14:modId xmlns:p14="http://schemas.microsoft.com/office/powerpoint/2010/main" val="119120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6442335"/>
                    </a:ext>
                  </a:extLst>
                </a:gridCol>
                <a:gridCol w="1481328">
                  <a:extLst>
                    <a:ext uri="{9D8B030D-6E8A-4147-A177-3AD203B41FA5}">
                      <a16:colId xmlns:a16="http://schemas.microsoft.com/office/drawing/2014/main" val="2679790106"/>
                    </a:ext>
                  </a:extLst>
                </a:gridCol>
                <a:gridCol w="329184">
                  <a:extLst>
                    <a:ext uri="{9D8B030D-6E8A-4147-A177-3AD203B41FA5}">
                      <a16:colId xmlns:a16="http://schemas.microsoft.com/office/drawing/2014/main" val="3094075284"/>
                    </a:ext>
                  </a:extLst>
                </a:gridCol>
                <a:gridCol w="329184">
                  <a:extLst>
                    <a:ext uri="{9D8B030D-6E8A-4147-A177-3AD203B41FA5}">
                      <a16:colId xmlns:a16="http://schemas.microsoft.com/office/drawing/2014/main" val="1484911719"/>
                    </a:ext>
                  </a:extLst>
                </a:gridCol>
                <a:gridCol w="329184">
                  <a:extLst>
                    <a:ext uri="{9D8B030D-6E8A-4147-A177-3AD203B41FA5}">
                      <a16:colId xmlns:a16="http://schemas.microsoft.com/office/drawing/2014/main" val="2175472504"/>
                    </a:ext>
                  </a:extLst>
                </a:gridCol>
                <a:gridCol w="329184">
                  <a:extLst>
                    <a:ext uri="{9D8B030D-6E8A-4147-A177-3AD203B41FA5}">
                      <a16:colId xmlns:a16="http://schemas.microsoft.com/office/drawing/2014/main" val="1498690504"/>
                    </a:ext>
                  </a:extLst>
                </a:gridCol>
                <a:gridCol w="329184">
                  <a:extLst>
                    <a:ext uri="{9D8B030D-6E8A-4147-A177-3AD203B41FA5}">
                      <a16:colId xmlns:a16="http://schemas.microsoft.com/office/drawing/2014/main" val="4269020790"/>
                    </a:ext>
                  </a:extLst>
                </a:gridCol>
                <a:gridCol w="329184">
                  <a:extLst>
                    <a:ext uri="{9D8B030D-6E8A-4147-A177-3AD203B41FA5}">
                      <a16:colId xmlns:a16="http://schemas.microsoft.com/office/drawing/2014/main" val="2791436076"/>
                    </a:ext>
                  </a:extLst>
                </a:gridCol>
                <a:gridCol w="329184">
                  <a:extLst>
                    <a:ext uri="{9D8B030D-6E8A-4147-A177-3AD203B41FA5}">
                      <a16:colId xmlns:a16="http://schemas.microsoft.com/office/drawing/2014/main" val="4128884084"/>
                    </a:ext>
                  </a:extLst>
                </a:gridCol>
                <a:gridCol w="329184">
                  <a:extLst>
                    <a:ext uri="{9D8B030D-6E8A-4147-A177-3AD203B41FA5}">
                      <a16:colId xmlns:a16="http://schemas.microsoft.com/office/drawing/2014/main" val="1233560534"/>
                    </a:ext>
                  </a:extLst>
                </a:gridCol>
                <a:gridCol w="329184">
                  <a:extLst>
                    <a:ext uri="{9D8B030D-6E8A-4147-A177-3AD203B41FA5}">
                      <a16:colId xmlns:a16="http://schemas.microsoft.com/office/drawing/2014/main" val="3651375883"/>
                    </a:ext>
                  </a:extLst>
                </a:gridCol>
                <a:gridCol w="329184">
                  <a:extLst>
                    <a:ext uri="{9D8B030D-6E8A-4147-A177-3AD203B41FA5}">
                      <a16:colId xmlns:a16="http://schemas.microsoft.com/office/drawing/2014/main" val="214251567"/>
                    </a:ext>
                  </a:extLst>
                </a:gridCol>
                <a:gridCol w="329184">
                  <a:extLst>
                    <a:ext uri="{9D8B030D-6E8A-4147-A177-3AD203B41FA5}">
                      <a16:colId xmlns:a16="http://schemas.microsoft.com/office/drawing/2014/main" val="1873906870"/>
                    </a:ext>
                  </a:extLst>
                </a:gridCol>
                <a:gridCol w="329184">
                  <a:extLst>
                    <a:ext uri="{9D8B030D-6E8A-4147-A177-3AD203B41FA5}">
                      <a16:colId xmlns:a16="http://schemas.microsoft.com/office/drawing/2014/main" val="1455479053"/>
                    </a:ext>
                  </a:extLst>
                </a:gridCol>
                <a:gridCol w="329184">
                  <a:extLst>
                    <a:ext uri="{9D8B030D-6E8A-4147-A177-3AD203B41FA5}">
                      <a16:colId xmlns:a16="http://schemas.microsoft.com/office/drawing/2014/main" val="3433920977"/>
                    </a:ext>
                  </a:extLst>
                </a:gridCol>
                <a:gridCol w="329184">
                  <a:extLst>
                    <a:ext uri="{9D8B030D-6E8A-4147-A177-3AD203B41FA5}">
                      <a16:colId xmlns:a16="http://schemas.microsoft.com/office/drawing/2014/main" val="2163624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483019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- 2021-07-28 14:00:59</a:t>
                      </a:r>
                      <a:r>
                        <a:rPr kumimoji="0" lang="en-US" sz="1000" b="0" i="0" u="none" strike="noStrike" kern="1200" cap="none" spc="0" normalizeH="0" baseline="0" noProof="0">
                          <a:ln>
                            <a:noFill/>
                          </a:ln>
                          <a:solidFill>
                            <a:prstClr val="black"/>
                          </a:solidFill>
                          <a:effectLst/>
                          <a:uLnTx/>
                          <a:uFillTx/>
                          <a:latin typeface="+mn-lt"/>
                          <a:ea typeface="+mn-ea"/>
                          <a:cs typeface="+mn-cs"/>
                        </a:rPr>
                        <a:t>
 Experience what SOTHYS has to offer through the specially curated SOTHYS legacy box. 
Excited for more details on what’s packed in the box? Stay tuned to our page for the launch.
#sothysmalaysia #sothysparis #sothyslegacybox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https://quintly-image-storage.s3.amazonaws.com/42e52731140d1c606a4f9916d7092c0b/c1b74722f968ab0084e0b0d5792f8619.jpg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extLst>
                  <a:ext uri="{0D108BD9-81ED-4DB2-BD59-A6C34878D82A}">
                    <a16:rowId xmlns:a16="http://schemas.microsoft.com/office/drawing/2014/main" val="2023373569"/>
                  </a:ext>
                </a:extLst>
              </a:tr>
            </a:tbl>
          </a:graphicData>
        </a:graphic>
      </p:graphicFrame>
      <p:sp>
        <p:nvSpPr>
          <p:cNvPr id="4" name="Text Placeholder 3">
            <a:extLst>
              <a:ext uri="{FF2B5EF4-FFF2-40B4-BE49-F238E27FC236}">
                <a16:creationId xmlns:a16="http://schemas.microsoft.com/office/drawing/2014/main" id="{724B7C8E-79C7-4DE2-A13F-FE5A3D472902}"/>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4729439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D92FAB-44DD-4BC1-8B7A-9242534F151F}"/>
              </a:ext>
            </a:extLst>
          </p:cNvPr>
          <p:cNvSpPr>
            <a:spLocks noGrp="1"/>
          </p:cNvSpPr>
          <p:nvPr>
            <p:ph type="title"/>
          </p:nvPr>
        </p:nvSpPr>
        <p:spPr/>
        <p:txBody>
          <a:bodyPr/>
          <a:lstStyle/>
          <a:p>
            <a:r>
              <a:rPr lang="en-US"/>
              <a:t>Facebook Own Posts Table | Sothys Malaysia - 7 of 20</a:t>
            </a:r>
          </a:p>
        </p:txBody>
      </p:sp>
      <p:graphicFrame>
        <p:nvGraphicFramePr>
          <p:cNvPr id="5" name="Table Placeholder 4">
            <a:extLst>
              <a:ext uri="{FF2B5EF4-FFF2-40B4-BE49-F238E27FC236}">
                <a16:creationId xmlns:a16="http://schemas.microsoft.com/office/drawing/2014/main" id="{131B7D98-FFAA-46FF-BA88-76B99E7BFAF8}"/>
              </a:ext>
            </a:extLst>
          </p:cNvPr>
          <p:cNvGraphicFramePr>
            <a:graphicFrameLocks noGrp="1"/>
          </p:cNvGraphicFramePr>
          <p:nvPr>
            <p:ph type="tbl" sz="quarter" idx="13"/>
            <p:extLst>
              <p:ext uri="{D42A27DB-BD31-4B8C-83A1-F6EECF244321}">
                <p14:modId xmlns:p14="http://schemas.microsoft.com/office/powerpoint/2010/main" val="3708820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32405645"/>
                    </a:ext>
                  </a:extLst>
                </a:gridCol>
                <a:gridCol w="1481328">
                  <a:extLst>
                    <a:ext uri="{9D8B030D-6E8A-4147-A177-3AD203B41FA5}">
                      <a16:colId xmlns:a16="http://schemas.microsoft.com/office/drawing/2014/main" val="487387562"/>
                    </a:ext>
                  </a:extLst>
                </a:gridCol>
                <a:gridCol w="329184">
                  <a:extLst>
                    <a:ext uri="{9D8B030D-6E8A-4147-A177-3AD203B41FA5}">
                      <a16:colId xmlns:a16="http://schemas.microsoft.com/office/drawing/2014/main" val="623648776"/>
                    </a:ext>
                  </a:extLst>
                </a:gridCol>
                <a:gridCol w="329184">
                  <a:extLst>
                    <a:ext uri="{9D8B030D-6E8A-4147-A177-3AD203B41FA5}">
                      <a16:colId xmlns:a16="http://schemas.microsoft.com/office/drawing/2014/main" val="2218837994"/>
                    </a:ext>
                  </a:extLst>
                </a:gridCol>
                <a:gridCol w="329184">
                  <a:extLst>
                    <a:ext uri="{9D8B030D-6E8A-4147-A177-3AD203B41FA5}">
                      <a16:colId xmlns:a16="http://schemas.microsoft.com/office/drawing/2014/main" val="4059708701"/>
                    </a:ext>
                  </a:extLst>
                </a:gridCol>
                <a:gridCol w="329184">
                  <a:extLst>
                    <a:ext uri="{9D8B030D-6E8A-4147-A177-3AD203B41FA5}">
                      <a16:colId xmlns:a16="http://schemas.microsoft.com/office/drawing/2014/main" val="1761922063"/>
                    </a:ext>
                  </a:extLst>
                </a:gridCol>
                <a:gridCol w="329184">
                  <a:extLst>
                    <a:ext uri="{9D8B030D-6E8A-4147-A177-3AD203B41FA5}">
                      <a16:colId xmlns:a16="http://schemas.microsoft.com/office/drawing/2014/main" val="3814423820"/>
                    </a:ext>
                  </a:extLst>
                </a:gridCol>
                <a:gridCol w="329184">
                  <a:extLst>
                    <a:ext uri="{9D8B030D-6E8A-4147-A177-3AD203B41FA5}">
                      <a16:colId xmlns:a16="http://schemas.microsoft.com/office/drawing/2014/main" val="3000410292"/>
                    </a:ext>
                  </a:extLst>
                </a:gridCol>
                <a:gridCol w="329184">
                  <a:extLst>
                    <a:ext uri="{9D8B030D-6E8A-4147-A177-3AD203B41FA5}">
                      <a16:colId xmlns:a16="http://schemas.microsoft.com/office/drawing/2014/main" val="796598594"/>
                    </a:ext>
                  </a:extLst>
                </a:gridCol>
                <a:gridCol w="329184">
                  <a:extLst>
                    <a:ext uri="{9D8B030D-6E8A-4147-A177-3AD203B41FA5}">
                      <a16:colId xmlns:a16="http://schemas.microsoft.com/office/drawing/2014/main" val="1752847998"/>
                    </a:ext>
                  </a:extLst>
                </a:gridCol>
                <a:gridCol w="329184">
                  <a:extLst>
                    <a:ext uri="{9D8B030D-6E8A-4147-A177-3AD203B41FA5}">
                      <a16:colId xmlns:a16="http://schemas.microsoft.com/office/drawing/2014/main" val="652270779"/>
                    </a:ext>
                  </a:extLst>
                </a:gridCol>
                <a:gridCol w="329184">
                  <a:extLst>
                    <a:ext uri="{9D8B030D-6E8A-4147-A177-3AD203B41FA5}">
                      <a16:colId xmlns:a16="http://schemas.microsoft.com/office/drawing/2014/main" val="4120656368"/>
                    </a:ext>
                  </a:extLst>
                </a:gridCol>
                <a:gridCol w="329184">
                  <a:extLst>
                    <a:ext uri="{9D8B030D-6E8A-4147-A177-3AD203B41FA5}">
                      <a16:colId xmlns:a16="http://schemas.microsoft.com/office/drawing/2014/main" val="1732465757"/>
                    </a:ext>
                  </a:extLst>
                </a:gridCol>
                <a:gridCol w="329184">
                  <a:extLst>
                    <a:ext uri="{9D8B030D-6E8A-4147-A177-3AD203B41FA5}">
                      <a16:colId xmlns:a16="http://schemas.microsoft.com/office/drawing/2014/main" val="496180496"/>
                    </a:ext>
                  </a:extLst>
                </a:gridCol>
                <a:gridCol w="329184">
                  <a:extLst>
                    <a:ext uri="{9D8B030D-6E8A-4147-A177-3AD203B41FA5}">
                      <a16:colId xmlns:a16="http://schemas.microsoft.com/office/drawing/2014/main" val="3676752334"/>
                    </a:ext>
                  </a:extLst>
                </a:gridCol>
                <a:gridCol w="329184">
                  <a:extLst>
                    <a:ext uri="{9D8B030D-6E8A-4147-A177-3AD203B41FA5}">
                      <a16:colId xmlns:a16="http://schemas.microsoft.com/office/drawing/2014/main" val="2567797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4042367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- 2021-07-30 14:00:59</a:t>
                      </a:r>
                      <a:r>
                        <a:rPr kumimoji="0" lang="en-US" sz="1000" b="0" i="0" u="none" strike="noStrike" kern="1200" cap="none" spc="0" normalizeH="0" baseline="0" noProof="0">
                          <a:ln>
                            <a:noFill/>
                          </a:ln>
                          <a:solidFill>
                            <a:prstClr val="black"/>
                          </a:solidFill>
                          <a:effectLst/>
                          <a:uLnTx/>
                          <a:uFillTx/>
                          <a:latin typeface="+mn-lt"/>
                          <a:ea typeface="+mn-ea"/>
                          <a:cs typeface="+mn-cs"/>
                        </a:rPr>
                        <a:t>
 From start to finish, the Legacy box allows you to experience the SOTHYS star treatment and award winning skincare products.
Can you guess what else is included ?
Launching soon online at sothys.com.my and at your nearest SOTHYS salon.
Stay tuned to our page to be the first to know.
#sothysmalaysia #sothysparis #sothyslegacybox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https://quintly-image-storage.s3.amazonaws.com/42e52731140d1c606a4f9916d7092c0b/8df4b2b36836ef4ea42328ea8e2f3e16.jpg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extLst>
                  <a:ext uri="{0D108BD9-81ED-4DB2-BD59-A6C34878D82A}">
                    <a16:rowId xmlns:a16="http://schemas.microsoft.com/office/drawing/2014/main" val="3559855427"/>
                  </a:ext>
                </a:extLst>
              </a:tr>
            </a:tbl>
          </a:graphicData>
        </a:graphic>
      </p:graphicFrame>
      <p:sp>
        <p:nvSpPr>
          <p:cNvPr id="4" name="Text Placeholder 3">
            <a:extLst>
              <a:ext uri="{FF2B5EF4-FFF2-40B4-BE49-F238E27FC236}">
                <a16:creationId xmlns:a16="http://schemas.microsoft.com/office/drawing/2014/main" id="{68FF5178-4BDA-425A-8560-2E2D97A2646F}"/>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6965377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37DAD-CFE8-433F-B3E3-F89F0F55A051}"/>
              </a:ext>
            </a:extLst>
          </p:cNvPr>
          <p:cNvSpPr>
            <a:spLocks noGrp="1"/>
          </p:cNvSpPr>
          <p:nvPr>
            <p:ph type="title"/>
          </p:nvPr>
        </p:nvSpPr>
        <p:spPr/>
        <p:txBody>
          <a:bodyPr/>
          <a:lstStyle/>
          <a:p>
            <a:r>
              <a:rPr lang="en-US"/>
              <a:t>Facebook Own Posts Table | Sothys Malaysia - 8 of 20</a:t>
            </a:r>
          </a:p>
        </p:txBody>
      </p:sp>
      <p:graphicFrame>
        <p:nvGraphicFramePr>
          <p:cNvPr id="5" name="Table Placeholder 4">
            <a:extLst>
              <a:ext uri="{FF2B5EF4-FFF2-40B4-BE49-F238E27FC236}">
                <a16:creationId xmlns:a16="http://schemas.microsoft.com/office/drawing/2014/main" id="{F211E842-C6CB-4669-BBCE-90AC82B308AB}"/>
              </a:ext>
            </a:extLst>
          </p:cNvPr>
          <p:cNvGraphicFramePr>
            <a:graphicFrameLocks noGrp="1"/>
          </p:cNvGraphicFramePr>
          <p:nvPr>
            <p:ph type="tbl" sz="quarter" idx="13"/>
            <p:extLst>
              <p:ext uri="{D42A27DB-BD31-4B8C-83A1-F6EECF244321}">
                <p14:modId xmlns:p14="http://schemas.microsoft.com/office/powerpoint/2010/main" val="4255313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130682869"/>
                    </a:ext>
                  </a:extLst>
                </a:gridCol>
                <a:gridCol w="1481328">
                  <a:extLst>
                    <a:ext uri="{9D8B030D-6E8A-4147-A177-3AD203B41FA5}">
                      <a16:colId xmlns:a16="http://schemas.microsoft.com/office/drawing/2014/main" val="3957233860"/>
                    </a:ext>
                  </a:extLst>
                </a:gridCol>
                <a:gridCol w="329184">
                  <a:extLst>
                    <a:ext uri="{9D8B030D-6E8A-4147-A177-3AD203B41FA5}">
                      <a16:colId xmlns:a16="http://schemas.microsoft.com/office/drawing/2014/main" val="4011800268"/>
                    </a:ext>
                  </a:extLst>
                </a:gridCol>
                <a:gridCol w="329184">
                  <a:extLst>
                    <a:ext uri="{9D8B030D-6E8A-4147-A177-3AD203B41FA5}">
                      <a16:colId xmlns:a16="http://schemas.microsoft.com/office/drawing/2014/main" val="3785042681"/>
                    </a:ext>
                  </a:extLst>
                </a:gridCol>
                <a:gridCol w="329184">
                  <a:extLst>
                    <a:ext uri="{9D8B030D-6E8A-4147-A177-3AD203B41FA5}">
                      <a16:colId xmlns:a16="http://schemas.microsoft.com/office/drawing/2014/main" val="3389347101"/>
                    </a:ext>
                  </a:extLst>
                </a:gridCol>
                <a:gridCol w="329184">
                  <a:extLst>
                    <a:ext uri="{9D8B030D-6E8A-4147-A177-3AD203B41FA5}">
                      <a16:colId xmlns:a16="http://schemas.microsoft.com/office/drawing/2014/main" val="177340974"/>
                    </a:ext>
                  </a:extLst>
                </a:gridCol>
                <a:gridCol w="329184">
                  <a:extLst>
                    <a:ext uri="{9D8B030D-6E8A-4147-A177-3AD203B41FA5}">
                      <a16:colId xmlns:a16="http://schemas.microsoft.com/office/drawing/2014/main" val="2224879391"/>
                    </a:ext>
                  </a:extLst>
                </a:gridCol>
                <a:gridCol w="329184">
                  <a:extLst>
                    <a:ext uri="{9D8B030D-6E8A-4147-A177-3AD203B41FA5}">
                      <a16:colId xmlns:a16="http://schemas.microsoft.com/office/drawing/2014/main" val="2206407092"/>
                    </a:ext>
                  </a:extLst>
                </a:gridCol>
                <a:gridCol w="329184">
                  <a:extLst>
                    <a:ext uri="{9D8B030D-6E8A-4147-A177-3AD203B41FA5}">
                      <a16:colId xmlns:a16="http://schemas.microsoft.com/office/drawing/2014/main" val="1171826687"/>
                    </a:ext>
                  </a:extLst>
                </a:gridCol>
                <a:gridCol w="329184">
                  <a:extLst>
                    <a:ext uri="{9D8B030D-6E8A-4147-A177-3AD203B41FA5}">
                      <a16:colId xmlns:a16="http://schemas.microsoft.com/office/drawing/2014/main" val="111516926"/>
                    </a:ext>
                  </a:extLst>
                </a:gridCol>
                <a:gridCol w="329184">
                  <a:extLst>
                    <a:ext uri="{9D8B030D-6E8A-4147-A177-3AD203B41FA5}">
                      <a16:colId xmlns:a16="http://schemas.microsoft.com/office/drawing/2014/main" val="2916846665"/>
                    </a:ext>
                  </a:extLst>
                </a:gridCol>
                <a:gridCol w="329184">
                  <a:extLst>
                    <a:ext uri="{9D8B030D-6E8A-4147-A177-3AD203B41FA5}">
                      <a16:colId xmlns:a16="http://schemas.microsoft.com/office/drawing/2014/main" val="3677623479"/>
                    </a:ext>
                  </a:extLst>
                </a:gridCol>
                <a:gridCol w="329184">
                  <a:extLst>
                    <a:ext uri="{9D8B030D-6E8A-4147-A177-3AD203B41FA5}">
                      <a16:colId xmlns:a16="http://schemas.microsoft.com/office/drawing/2014/main" val="922017457"/>
                    </a:ext>
                  </a:extLst>
                </a:gridCol>
                <a:gridCol w="329184">
                  <a:extLst>
                    <a:ext uri="{9D8B030D-6E8A-4147-A177-3AD203B41FA5}">
                      <a16:colId xmlns:a16="http://schemas.microsoft.com/office/drawing/2014/main" val="3099207234"/>
                    </a:ext>
                  </a:extLst>
                </a:gridCol>
                <a:gridCol w="329184">
                  <a:extLst>
                    <a:ext uri="{9D8B030D-6E8A-4147-A177-3AD203B41FA5}">
                      <a16:colId xmlns:a16="http://schemas.microsoft.com/office/drawing/2014/main" val="636878139"/>
                    </a:ext>
                  </a:extLst>
                </a:gridCol>
                <a:gridCol w="329184">
                  <a:extLst>
                    <a:ext uri="{9D8B030D-6E8A-4147-A177-3AD203B41FA5}">
                      <a16:colId xmlns:a16="http://schemas.microsoft.com/office/drawing/2014/main" val="3331575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681212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- 2021-07-05 14:00:35</a:t>
                      </a:r>
                      <a:r>
                        <a:rPr kumimoji="0" lang="en-US" sz="1000" b="0" i="0" u="none" strike="noStrike" kern="1200" cap="none" spc="0" normalizeH="0" baseline="0" noProof="0">
                          <a:ln>
                            <a:noFill/>
                          </a:ln>
                          <a:solidFill>
                            <a:prstClr val="black"/>
                          </a:solidFill>
                          <a:effectLst/>
                          <a:uLnTx/>
                          <a:uFillTx/>
                          <a:latin typeface="+mn-lt"/>
                          <a:ea typeface="+mn-ea"/>
                          <a:cs typeface="+mn-cs"/>
                        </a:rPr>
                        <a:t>
 With the SOTHYS Energizing Face Cleanser, your 3-in-1 cleanser + scrub + mask, your daily beauty routine is made easier! 
Suitable for men &amp; women and all skin types.
Available online at sothys.com.my or at your nearest SOTHYS salon.
#sothysmalaysia #energizingfacecleanser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https://quintly-image-storage.s3.amazonaws.com/42e52731140d1c606a4f9916d7092c0b/0f36e450cd63c0a0bd5e50e567c2ca65.jpg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2434276950"/>
                  </a:ext>
                </a:extLst>
              </a:tr>
            </a:tbl>
          </a:graphicData>
        </a:graphic>
      </p:graphicFrame>
      <p:sp>
        <p:nvSpPr>
          <p:cNvPr id="4" name="Text Placeholder 3">
            <a:extLst>
              <a:ext uri="{FF2B5EF4-FFF2-40B4-BE49-F238E27FC236}">
                <a16:creationId xmlns:a16="http://schemas.microsoft.com/office/drawing/2014/main" id="{241BBDF0-03C1-4606-A514-F0AEAC59EEBA}"/>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51152786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4D29A-E272-47A4-B824-418C06383FE0}"/>
              </a:ext>
            </a:extLst>
          </p:cNvPr>
          <p:cNvSpPr>
            <a:spLocks noGrp="1"/>
          </p:cNvSpPr>
          <p:nvPr>
            <p:ph type="title"/>
          </p:nvPr>
        </p:nvSpPr>
        <p:spPr/>
        <p:txBody>
          <a:bodyPr/>
          <a:lstStyle/>
          <a:p>
            <a:r>
              <a:rPr lang="en-US"/>
              <a:t>Facebook Own Posts Table | Sothys Malaysia - 9 of 20</a:t>
            </a:r>
          </a:p>
        </p:txBody>
      </p:sp>
      <p:graphicFrame>
        <p:nvGraphicFramePr>
          <p:cNvPr id="5" name="Table Placeholder 4">
            <a:extLst>
              <a:ext uri="{FF2B5EF4-FFF2-40B4-BE49-F238E27FC236}">
                <a16:creationId xmlns:a16="http://schemas.microsoft.com/office/drawing/2014/main" id="{E5B3202A-E47C-4289-AC60-D2887AB6BD1A}"/>
              </a:ext>
            </a:extLst>
          </p:cNvPr>
          <p:cNvGraphicFramePr>
            <a:graphicFrameLocks noGrp="1"/>
          </p:cNvGraphicFramePr>
          <p:nvPr>
            <p:ph type="tbl" sz="quarter" idx="13"/>
            <p:extLst>
              <p:ext uri="{D42A27DB-BD31-4B8C-83A1-F6EECF244321}">
                <p14:modId xmlns:p14="http://schemas.microsoft.com/office/powerpoint/2010/main" val="3352099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55131425"/>
                    </a:ext>
                  </a:extLst>
                </a:gridCol>
                <a:gridCol w="1481328">
                  <a:extLst>
                    <a:ext uri="{9D8B030D-6E8A-4147-A177-3AD203B41FA5}">
                      <a16:colId xmlns:a16="http://schemas.microsoft.com/office/drawing/2014/main" val="3447850170"/>
                    </a:ext>
                  </a:extLst>
                </a:gridCol>
                <a:gridCol w="329184">
                  <a:extLst>
                    <a:ext uri="{9D8B030D-6E8A-4147-A177-3AD203B41FA5}">
                      <a16:colId xmlns:a16="http://schemas.microsoft.com/office/drawing/2014/main" val="1455489690"/>
                    </a:ext>
                  </a:extLst>
                </a:gridCol>
                <a:gridCol w="329184">
                  <a:extLst>
                    <a:ext uri="{9D8B030D-6E8A-4147-A177-3AD203B41FA5}">
                      <a16:colId xmlns:a16="http://schemas.microsoft.com/office/drawing/2014/main" val="2234553400"/>
                    </a:ext>
                  </a:extLst>
                </a:gridCol>
                <a:gridCol w="329184">
                  <a:extLst>
                    <a:ext uri="{9D8B030D-6E8A-4147-A177-3AD203B41FA5}">
                      <a16:colId xmlns:a16="http://schemas.microsoft.com/office/drawing/2014/main" val="3416797969"/>
                    </a:ext>
                  </a:extLst>
                </a:gridCol>
                <a:gridCol w="329184">
                  <a:extLst>
                    <a:ext uri="{9D8B030D-6E8A-4147-A177-3AD203B41FA5}">
                      <a16:colId xmlns:a16="http://schemas.microsoft.com/office/drawing/2014/main" val="3723290036"/>
                    </a:ext>
                  </a:extLst>
                </a:gridCol>
                <a:gridCol w="329184">
                  <a:extLst>
                    <a:ext uri="{9D8B030D-6E8A-4147-A177-3AD203B41FA5}">
                      <a16:colId xmlns:a16="http://schemas.microsoft.com/office/drawing/2014/main" val="8034958"/>
                    </a:ext>
                  </a:extLst>
                </a:gridCol>
                <a:gridCol w="329184">
                  <a:extLst>
                    <a:ext uri="{9D8B030D-6E8A-4147-A177-3AD203B41FA5}">
                      <a16:colId xmlns:a16="http://schemas.microsoft.com/office/drawing/2014/main" val="3784518771"/>
                    </a:ext>
                  </a:extLst>
                </a:gridCol>
                <a:gridCol w="329184">
                  <a:extLst>
                    <a:ext uri="{9D8B030D-6E8A-4147-A177-3AD203B41FA5}">
                      <a16:colId xmlns:a16="http://schemas.microsoft.com/office/drawing/2014/main" val="4205540500"/>
                    </a:ext>
                  </a:extLst>
                </a:gridCol>
                <a:gridCol w="329184">
                  <a:extLst>
                    <a:ext uri="{9D8B030D-6E8A-4147-A177-3AD203B41FA5}">
                      <a16:colId xmlns:a16="http://schemas.microsoft.com/office/drawing/2014/main" val="1547337098"/>
                    </a:ext>
                  </a:extLst>
                </a:gridCol>
                <a:gridCol w="329184">
                  <a:extLst>
                    <a:ext uri="{9D8B030D-6E8A-4147-A177-3AD203B41FA5}">
                      <a16:colId xmlns:a16="http://schemas.microsoft.com/office/drawing/2014/main" val="4120918455"/>
                    </a:ext>
                  </a:extLst>
                </a:gridCol>
                <a:gridCol w="329184">
                  <a:extLst>
                    <a:ext uri="{9D8B030D-6E8A-4147-A177-3AD203B41FA5}">
                      <a16:colId xmlns:a16="http://schemas.microsoft.com/office/drawing/2014/main" val="647551070"/>
                    </a:ext>
                  </a:extLst>
                </a:gridCol>
                <a:gridCol w="329184">
                  <a:extLst>
                    <a:ext uri="{9D8B030D-6E8A-4147-A177-3AD203B41FA5}">
                      <a16:colId xmlns:a16="http://schemas.microsoft.com/office/drawing/2014/main" val="1962179560"/>
                    </a:ext>
                  </a:extLst>
                </a:gridCol>
                <a:gridCol w="329184">
                  <a:extLst>
                    <a:ext uri="{9D8B030D-6E8A-4147-A177-3AD203B41FA5}">
                      <a16:colId xmlns:a16="http://schemas.microsoft.com/office/drawing/2014/main" val="1600414926"/>
                    </a:ext>
                  </a:extLst>
                </a:gridCol>
                <a:gridCol w="329184">
                  <a:extLst>
                    <a:ext uri="{9D8B030D-6E8A-4147-A177-3AD203B41FA5}">
                      <a16:colId xmlns:a16="http://schemas.microsoft.com/office/drawing/2014/main" val="871660681"/>
                    </a:ext>
                  </a:extLst>
                </a:gridCol>
                <a:gridCol w="329184">
                  <a:extLst>
                    <a:ext uri="{9D8B030D-6E8A-4147-A177-3AD203B41FA5}">
                      <a16:colId xmlns:a16="http://schemas.microsoft.com/office/drawing/2014/main" val="2212421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681007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- 2021-07-09 14:00:12</a:t>
                      </a:r>
                      <a:r>
                        <a:rPr kumimoji="0" lang="en-US" sz="1000" b="0" i="0" u="none" strike="noStrike" kern="1200" cap="none" spc="0" normalizeH="0" baseline="0" noProof="0">
                          <a:ln>
                            <a:noFill/>
                          </a:ln>
                          <a:solidFill>
                            <a:prstClr val="black"/>
                          </a:solidFill>
                          <a:effectLst/>
                          <a:uLnTx/>
                          <a:uFillTx/>
                          <a:latin typeface="+mn-lt"/>
                          <a:ea typeface="+mn-ea"/>
                          <a:cs typeface="+mn-cs"/>
                        </a:rPr>
                        <a:t>
 Meet the NEW Teint Jeunesse Youthful Radiance Foundation and Teint Detox Energie™ Perfect Finish Foundation.😍
But it's not just a foundation -- they are both packed with Botanical Hyaluronic Acid to moisturize and Omega 3,6, and 9 for a nourishing, firming and revitalizing effect.
What outcome are you looking for your skin?
Teint Jeunesse Youthful Radiance Foundation + Skincare:
✨ Restore radiance + disguise the signs of ageing
Teint Detox Energie™ Perfect Finish Foundation + Skincare:
⚡ Protect against pollution and allows the skin to breathe.
⚡ Enhance the complexion + conceal imperfections and excessively visible pores plus redness and dark spots
Get it now at your nearest SOTHYS salon.
Available online at sothys.com.my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https://quintly-image-storage.s3.amazonaws.com/42e52731140d1c606a4f9916d7092c0b/6a7c065ad01753870d6c4ac573fea64c.jpg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extLst>
                  <a:ext uri="{0D108BD9-81ED-4DB2-BD59-A6C34878D82A}">
                    <a16:rowId xmlns:a16="http://schemas.microsoft.com/office/drawing/2014/main" val="3963202277"/>
                  </a:ext>
                </a:extLst>
              </a:tr>
            </a:tbl>
          </a:graphicData>
        </a:graphic>
      </p:graphicFrame>
      <p:sp>
        <p:nvSpPr>
          <p:cNvPr id="4" name="Text Placeholder 3">
            <a:extLst>
              <a:ext uri="{FF2B5EF4-FFF2-40B4-BE49-F238E27FC236}">
                <a16:creationId xmlns:a16="http://schemas.microsoft.com/office/drawing/2014/main" id="{E2950FA2-D7B6-4382-AAD9-B7981230E94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1675557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24277-A035-4EAF-828C-07EA3F172BFF}"/>
              </a:ext>
            </a:extLst>
          </p:cNvPr>
          <p:cNvSpPr>
            <a:spLocks noGrp="1"/>
          </p:cNvSpPr>
          <p:nvPr>
            <p:ph type="title"/>
          </p:nvPr>
        </p:nvSpPr>
        <p:spPr/>
        <p:txBody>
          <a:bodyPr/>
          <a:lstStyle/>
          <a:p>
            <a:r>
              <a:rPr lang="en-US"/>
              <a:t>Facebook Own Posts Table | Sothys Malaysia - 10 of 20</a:t>
            </a:r>
          </a:p>
        </p:txBody>
      </p:sp>
      <p:graphicFrame>
        <p:nvGraphicFramePr>
          <p:cNvPr id="5" name="Table Placeholder 4">
            <a:extLst>
              <a:ext uri="{FF2B5EF4-FFF2-40B4-BE49-F238E27FC236}">
                <a16:creationId xmlns:a16="http://schemas.microsoft.com/office/drawing/2014/main" id="{34F455BF-8D7B-4807-A4A7-CA3DE7DF6F90}"/>
              </a:ext>
            </a:extLst>
          </p:cNvPr>
          <p:cNvGraphicFramePr>
            <a:graphicFrameLocks noGrp="1"/>
          </p:cNvGraphicFramePr>
          <p:nvPr>
            <p:ph type="tbl" sz="quarter" idx="13"/>
            <p:extLst>
              <p:ext uri="{D42A27DB-BD31-4B8C-83A1-F6EECF244321}">
                <p14:modId xmlns:p14="http://schemas.microsoft.com/office/powerpoint/2010/main" val="4236421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687106325"/>
                    </a:ext>
                  </a:extLst>
                </a:gridCol>
                <a:gridCol w="1481328">
                  <a:extLst>
                    <a:ext uri="{9D8B030D-6E8A-4147-A177-3AD203B41FA5}">
                      <a16:colId xmlns:a16="http://schemas.microsoft.com/office/drawing/2014/main" val="4060606378"/>
                    </a:ext>
                  </a:extLst>
                </a:gridCol>
                <a:gridCol w="329184">
                  <a:extLst>
                    <a:ext uri="{9D8B030D-6E8A-4147-A177-3AD203B41FA5}">
                      <a16:colId xmlns:a16="http://schemas.microsoft.com/office/drawing/2014/main" val="4087144157"/>
                    </a:ext>
                  </a:extLst>
                </a:gridCol>
                <a:gridCol w="329184">
                  <a:extLst>
                    <a:ext uri="{9D8B030D-6E8A-4147-A177-3AD203B41FA5}">
                      <a16:colId xmlns:a16="http://schemas.microsoft.com/office/drawing/2014/main" val="610343792"/>
                    </a:ext>
                  </a:extLst>
                </a:gridCol>
                <a:gridCol w="329184">
                  <a:extLst>
                    <a:ext uri="{9D8B030D-6E8A-4147-A177-3AD203B41FA5}">
                      <a16:colId xmlns:a16="http://schemas.microsoft.com/office/drawing/2014/main" val="4018073366"/>
                    </a:ext>
                  </a:extLst>
                </a:gridCol>
                <a:gridCol w="329184">
                  <a:extLst>
                    <a:ext uri="{9D8B030D-6E8A-4147-A177-3AD203B41FA5}">
                      <a16:colId xmlns:a16="http://schemas.microsoft.com/office/drawing/2014/main" val="3855200203"/>
                    </a:ext>
                  </a:extLst>
                </a:gridCol>
                <a:gridCol w="329184">
                  <a:extLst>
                    <a:ext uri="{9D8B030D-6E8A-4147-A177-3AD203B41FA5}">
                      <a16:colId xmlns:a16="http://schemas.microsoft.com/office/drawing/2014/main" val="1036158217"/>
                    </a:ext>
                  </a:extLst>
                </a:gridCol>
                <a:gridCol w="329184">
                  <a:extLst>
                    <a:ext uri="{9D8B030D-6E8A-4147-A177-3AD203B41FA5}">
                      <a16:colId xmlns:a16="http://schemas.microsoft.com/office/drawing/2014/main" val="4112067270"/>
                    </a:ext>
                  </a:extLst>
                </a:gridCol>
                <a:gridCol w="329184">
                  <a:extLst>
                    <a:ext uri="{9D8B030D-6E8A-4147-A177-3AD203B41FA5}">
                      <a16:colId xmlns:a16="http://schemas.microsoft.com/office/drawing/2014/main" val="382302356"/>
                    </a:ext>
                  </a:extLst>
                </a:gridCol>
                <a:gridCol w="329184">
                  <a:extLst>
                    <a:ext uri="{9D8B030D-6E8A-4147-A177-3AD203B41FA5}">
                      <a16:colId xmlns:a16="http://schemas.microsoft.com/office/drawing/2014/main" val="87742124"/>
                    </a:ext>
                  </a:extLst>
                </a:gridCol>
                <a:gridCol w="329184">
                  <a:extLst>
                    <a:ext uri="{9D8B030D-6E8A-4147-A177-3AD203B41FA5}">
                      <a16:colId xmlns:a16="http://schemas.microsoft.com/office/drawing/2014/main" val="3020723017"/>
                    </a:ext>
                  </a:extLst>
                </a:gridCol>
                <a:gridCol w="329184">
                  <a:extLst>
                    <a:ext uri="{9D8B030D-6E8A-4147-A177-3AD203B41FA5}">
                      <a16:colId xmlns:a16="http://schemas.microsoft.com/office/drawing/2014/main" val="1221541208"/>
                    </a:ext>
                  </a:extLst>
                </a:gridCol>
                <a:gridCol w="329184">
                  <a:extLst>
                    <a:ext uri="{9D8B030D-6E8A-4147-A177-3AD203B41FA5}">
                      <a16:colId xmlns:a16="http://schemas.microsoft.com/office/drawing/2014/main" val="4229514634"/>
                    </a:ext>
                  </a:extLst>
                </a:gridCol>
                <a:gridCol w="329184">
                  <a:extLst>
                    <a:ext uri="{9D8B030D-6E8A-4147-A177-3AD203B41FA5}">
                      <a16:colId xmlns:a16="http://schemas.microsoft.com/office/drawing/2014/main" val="2868672614"/>
                    </a:ext>
                  </a:extLst>
                </a:gridCol>
                <a:gridCol w="329184">
                  <a:extLst>
                    <a:ext uri="{9D8B030D-6E8A-4147-A177-3AD203B41FA5}">
                      <a16:colId xmlns:a16="http://schemas.microsoft.com/office/drawing/2014/main" val="3426732068"/>
                    </a:ext>
                  </a:extLst>
                </a:gridCol>
                <a:gridCol w="329184">
                  <a:extLst>
                    <a:ext uri="{9D8B030D-6E8A-4147-A177-3AD203B41FA5}">
                      <a16:colId xmlns:a16="http://schemas.microsoft.com/office/drawing/2014/main" val="4037453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27348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- 2021-07-16 14:00:24</a:t>
                      </a:r>
                      <a:r>
                        <a:rPr kumimoji="0" lang="en-US" sz="1000" b="0" i="0" u="none" strike="noStrike" kern="1200" cap="none" spc="0" normalizeH="0" baseline="0" noProof="0">
                          <a:ln>
                            <a:noFill/>
                          </a:ln>
                          <a:solidFill>
                            <a:prstClr val="black"/>
                          </a:solidFill>
                          <a:effectLst/>
                          <a:uLnTx/>
                          <a:uFillTx/>
                          <a:latin typeface="+mn-lt"/>
                          <a:ea typeface="+mn-ea"/>
                          <a:cs typeface="+mn-cs"/>
                        </a:rPr>
                        <a:t>
 It’s July! SOTHYS is celebrating its 75th anniversary this month.
In conjunction with the special event, SOTHYS is gifting a free box of Detox Energie Energizing Radiance Ampoule 1ml (10 pieces). Sounds easy, isn’t it? 😉 
All you have to do is: 
✔️ Purchase Detox Energie Energizing Radiance Ampoule 1ml (10 pieces)
✔️ Collect all types of Energizing Radiance Ampoule Coin Cards as shown above 
*Available to all new and existing customers only
*2 new designs every month 
* Available in July 2021 
* While stocks last
Available at all Sothys salons.
Shop online at www.sothys.com.my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https://quintly-image-storage.s3.amazonaws.com/42e52731140d1c606a4f9916d7092c0b/7a2eb9ce9b074f43777677d6f2dc317a.jpg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extLst>
                  <a:ext uri="{0D108BD9-81ED-4DB2-BD59-A6C34878D82A}">
                    <a16:rowId xmlns:a16="http://schemas.microsoft.com/office/drawing/2014/main" val="675683632"/>
                  </a:ext>
                </a:extLst>
              </a:tr>
            </a:tbl>
          </a:graphicData>
        </a:graphic>
      </p:graphicFrame>
      <p:sp>
        <p:nvSpPr>
          <p:cNvPr id="4" name="Text Placeholder 3">
            <a:extLst>
              <a:ext uri="{FF2B5EF4-FFF2-40B4-BE49-F238E27FC236}">
                <a16:creationId xmlns:a16="http://schemas.microsoft.com/office/drawing/2014/main" id="{C7E572C0-34DA-421B-B84D-A95E6A9B37F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11941716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0159C-F2D7-464E-8E3B-C1FAC9D9398D}"/>
              </a:ext>
            </a:extLst>
          </p:cNvPr>
          <p:cNvSpPr>
            <a:spLocks noGrp="1"/>
          </p:cNvSpPr>
          <p:nvPr>
            <p:ph type="title"/>
          </p:nvPr>
        </p:nvSpPr>
        <p:spPr/>
        <p:txBody>
          <a:bodyPr/>
          <a:lstStyle/>
          <a:p>
            <a:r>
              <a:rPr lang="en-US"/>
              <a:t>Facebook Own Posts Table | Sothys Malaysia - 11 of 20</a:t>
            </a:r>
          </a:p>
        </p:txBody>
      </p:sp>
      <p:graphicFrame>
        <p:nvGraphicFramePr>
          <p:cNvPr id="5" name="Table Placeholder 4">
            <a:extLst>
              <a:ext uri="{FF2B5EF4-FFF2-40B4-BE49-F238E27FC236}">
                <a16:creationId xmlns:a16="http://schemas.microsoft.com/office/drawing/2014/main" id="{1DD0AFA9-ACB6-43FC-BFBA-9D7247D91DCB}"/>
              </a:ext>
            </a:extLst>
          </p:cNvPr>
          <p:cNvGraphicFramePr>
            <a:graphicFrameLocks noGrp="1"/>
          </p:cNvGraphicFramePr>
          <p:nvPr>
            <p:ph type="tbl" sz="quarter" idx="13"/>
            <p:extLst>
              <p:ext uri="{D42A27DB-BD31-4B8C-83A1-F6EECF244321}">
                <p14:modId xmlns:p14="http://schemas.microsoft.com/office/powerpoint/2010/main" val="416070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10039787"/>
                    </a:ext>
                  </a:extLst>
                </a:gridCol>
                <a:gridCol w="1481328">
                  <a:extLst>
                    <a:ext uri="{9D8B030D-6E8A-4147-A177-3AD203B41FA5}">
                      <a16:colId xmlns:a16="http://schemas.microsoft.com/office/drawing/2014/main" val="3124978691"/>
                    </a:ext>
                  </a:extLst>
                </a:gridCol>
                <a:gridCol w="329184">
                  <a:extLst>
                    <a:ext uri="{9D8B030D-6E8A-4147-A177-3AD203B41FA5}">
                      <a16:colId xmlns:a16="http://schemas.microsoft.com/office/drawing/2014/main" val="2229352098"/>
                    </a:ext>
                  </a:extLst>
                </a:gridCol>
                <a:gridCol w="329184">
                  <a:extLst>
                    <a:ext uri="{9D8B030D-6E8A-4147-A177-3AD203B41FA5}">
                      <a16:colId xmlns:a16="http://schemas.microsoft.com/office/drawing/2014/main" val="788548278"/>
                    </a:ext>
                  </a:extLst>
                </a:gridCol>
                <a:gridCol w="329184">
                  <a:extLst>
                    <a:ext uri="{9D8B030D-6E8A-4147-A177-3AD203B41FA5}">
                      <a16:colId xmlns:a16="http://schemas.microsoft.com/office/drawing/2014/main" val="2978518735"/>
                    </a:ext>
                  </a:extLst>
                </a:gridCol>
                <a:gridCol w="329184">
                  <a:extLst>
                    <a:ext uri="{9D8B030D-6E8A-4147-A177-3AD203B41FA5}">
                      <a16:colId xmlns:a16="http://schemas.microsoft.com/office/drawing/2014/main" val="638385125"/>
                    </a:ext>
                  </a:extLst>
                </a:gridCol>
                <a:gridCol w="329184">
                  <a:extLst>
                    <a:ext uri="{9D8B030D-6E8A-4147-A177-3AD203B41FA5}">
                      <a16:colId xmlns:a16="http://schemas.microsoft.com/office/drawing/2014/main" val="2252892853"/>
                    </a:ext>
                  </a:extLst>
                </a:gridCol>
                <a:gridCol w="329184">
                  <a:extLst>
                    <a:ext uri="{9D8B030D-6E8A-4147-A177-3AD203B41FA5}">
                      <a16:colId xmlns:a16="http://schemas.microsoft.com/office/drawing/2014/main" val="3865019371"/>
                    </a:ext>
                  </a:extLst>
                </a:gridCol>
                <a:gridCol w="329184">
                  <a:extLst>
                    <a:ext uri="{9D8B030D-6E8A-4147-A177-3AD203B41FA5}">
                      <a16:colId xmlns:a16="http://schemas.microsoft.com/office/drawing/2014/main" val="4169903308"/>
                    </a:ext>
                  </a:extLst>
                </a:gridCol>
                <a:gridCol w="329184">
                  <a:extLst>
                    <a:ext uri="{9D8B030D-6E8A-4147-A177-3AD203B41FA5}">
                      <a16:colId xmlns:a16="http://schemas.microsoft.com/office/drawing/2014/main" val="3765243864"/>
                    </a:ext>
                  </a:extLst>
                </a:gridCol>
                <a:gridCol w="329184">
                  <a:extLst>
                    <a:ext uri="{9D8B030D-6E8A-4147-A177-3AD203B41FA5}">
                      <a16:colId xmlns:a16="http://schemas.microsoft.com/office/drawing/2014/main" val="3381600126"/>
                    </a:ext>
                  </a:extLst>
                </a:gridCol>
                <a:gridCol w="329184">
                  <a:extLst>
                    <a:ext uri="{9D8B030D-6E8A-4147-A177-3AD203B41FA5}">
                      <a16:colId xmlns:a16="http://schemas.microsoft.com/office/drawing/2014/main" val="130494763"/>
                    </a:ext>
                  </a:extLst>
                </a:gridCol>
                <a:gridCol w="329184">
                  <a:extLst>
                    <a:ext uri="{9D8B030D-6E8A-4147-A177-3AD203B41FA5}">
                      <a16:colId xmlns:a16="http://schemas.microsoft.com/office/drawing/2014/main" val="1700127424"/>
                    </a:ext>
                  </a:extLst>
                </a:gridCol>
                <a:gridCol w="329184">
                  <a:extLst>
                    <a:ext uri="{9D8B030D-6E8A-4147-A177-3AD203B41FA5}">
                      <a16:colId xmlns:a16="http://schemas.microsoft.com/office/drawing/2014/main" val="1522081638"/>
                    </a:ext>
                  </a:extLst>
                </a:gridCol>
                <a:gridCol w="329184">
                  <a:extLst>
                    <a:ext uri="{9D8B030D-6E8A-4147-A177-3AD203B41FA5}">
                      <a16:colId xmlns:a16="http://schemas.microsoft.com/office/drawing/2014/main" val="621343665"/>
                    </a:ext>
                  </a:extLst>
                </a:gridCol>
                <a:gridCol w="329184">
                  <a:extLst>
                    <a:ext uri="{9D8B030D-6E8A-4147-A177-3AD203B41FA5}">
                      <a16:colId xmlns:a16="http://schemas.microsoft.com/office/drawing/2014/main" val="1678449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26014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- 2021-07-07 14:00:36</a:t>
                      </a:r>
                      <a:r>
                        <a:rPr kumimoji="0" lang="en-US" sz="1000" b="0" i="0" u="none" strike="noStrike" kern="1200" cap="none" spc="0" normalizeH="0" baseline="0" noProof="0">
                          <a:ln>
                            <a:noFill/>
                          </a:ln>
                          <a:solidFill>
                            <a:prstClr val="black"/>
                          </a:solidFill>
                          <a:effectLst/>
                          <a:uLnTx/>
                          <a:uFillTx/>
                          <a:latin typeface="+mn-lt"/>
                          <a:ea typeface="+mn-ea"/>
                          <a:cs typeface="+mn-cs"/>
                        </a:rPr>
                        <a:t>
 Introducing the NEW Teint Jeunesse Youthful Radiance Foundation and Teint Detox Energie™ Perfect Finish Foundation.😍
But it's not just a foundation -- they are both packed with Botanical Hyaluronic Acid to moisturize and Omega 3,6, and 9 for a nourishing, firming and revitalizing effect.
Teint Jeunesse Youthful Radiance Foundation +Skincare:
✨ Fight against oxidative stress.
✨ Fight the signs of chronological ageing.
✨ 8 hour continuous hydration 
✨ Medium to High coverage
✨ Glowing Satin
✨ Melting &amp; velvety texture
Teint Detox Energie™ Perfect Finish Foundation + Skincare:
⚡ Protect against pollution and allows the skin to breathe.
⚡ Conceals imperfections (pores, dark spots, spots, etc)
⚡ 8 hour continuous hydration 
⚡ High Coverage
⚡ Semi-matte
⚡ Fluid &amp; soft texture that spreads easily 
Get it now at your nearest SOTHYS salon.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https://quintly-image-storage.s3.amazonaws.com/42e52731140d1c606a4f9916d7092c0b/b95680f59c30b9f275411cb88ac6fa27.jpg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2388009731"/>
                  </a:ext>
                </a:extLst>
              </a:tr>
            </a:tbl>
          </a:graphicData>
        </a:graphic>
      </p:graphicFrame>
      <p:sp>
        <p:nvSpPr>
          <p:cNvPr id="4" name="Text Placeholder 3">
            <a:extLst>
              <a:ext uri="{FF2B5EF4-FFF2-40B4-BE49-F238E27FC236}">
                <a16:creationId xmlns:a16="http://schemas.microsoft.com/office/drawing/2014/main" id="{3AFF8475-C3DB-433C-9DE3-99AC01F658CB}"/>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26640728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C9952-2EC0-441C-9E67-2A4F2CB37AE7}"/>
              </a:ext>
            </a:extLst>
          </p:cNvPr>
          <p:cNvSpPr>
            <a:spLocks noGrp="1"/>
          </p:cNvSpPr>
          <p:nvPr>
            <p:ph type="title"/>
          </p:nvPr>
        </p:nvSpPr>
        <p:spPr/>
        <p:txBody>
          <a:bodyPr/>
          <a:lstStyle/>
          <a:p>
            <a:r>
              <a:rPr lang="en-US"/>
              <a:t>Facebook Own Posts Table | Sothys Malaysia - 12 of 20</a:t>
            </a:r>
          </a:p>
        </p:txBody>
      </p:sp>
      <p:graphicFrame>
        <p:nvGraphicFramePr>
          <p:cNvPr id="5" name="Table Placeholder 4">
            <a:extLst>
              <a:ext uri="{FF2B5EF4-FFF2-40B4-BE49-F238E27FC236}">
                <a16:creationId xmlns:a16="http://schemas.microsoft.com/office/drawing/2014/main" id="{51771FCC-FC64-422E-B381-08DF77F35DBC}"/>
              </a:ext>
            </a:extLst>
          </p:cNvPr>
          <p:cNvGraphicFramePr>
            <a:graphicFrameLocks noGrp="1"/>
          </p:cNvGraphicFramePr>
          <p:nvPr>
            <p:ph type="tbl" sz="quarter" idx="13"/>
            <p:extLst>
              <p:ext uri="{D42A27DB-BD31-4B8C-83A1-F6EECF244321}">
                <p14:modId xmlns:p14="http://schemas.microsoft.com/office/powerpoint/2010/main" val="27713472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87527192"/>
                    </a:ext>
                  </a:extLst>
                </a:gridCol>
                <a:gridCol w="1481328">
                  <a:extLst>
                    <a:ext uri="{9D8B030D-6E8A-4147-A177-3AD203B41FA5}">
                      <a16:colId xmlns:a16="http://schemas.microsoft.com/office/drawing/2014/main" val="313452563"/>
                    </a:ext>
                  </a:extLst>
                </a:gridCol>
                <a:gridCol w="329184">
                  <a:extLst>
                    <a:ext uri="{9D8B030D-6E8A-4147-A177-3AD203B41FA5}">
                      <a16:colId xmlns:a16="http://schemas.microsoft.com/office/drawing/2014/main" val="724115691"/>
                    </a:ext>
                  </a:extLst>
                </a:gridCol>
                <a:gridCol w="329184">
                  <a:extLst>
                    <a:ext uri="{9D8B030D-6E8A-4147-A177-3AD203B41FA5}">
                      <a16:colId xmlns:a16="http://schemas.microsoft.com/office/drawing/2014/main" val="1159404528"/>
                    </a:ext>
                  </a:extLst>
                </a:gridCol>
                <a:gridCol w="329184">
                  <a:extLst>
                    <a:ext uri="{9D8B030D-6E8A-4147-A177-3AD203B41FA5}">
                      <a16:colId xmlns:a16="http://schemas.microsoft.com/office/drawing/2014/main" val="418767926"/>
                    </a:ext>
                  </a:extLst>
                </a:gridCol>
                <a:gridCol w="329184">
                  <a:extLst>
                    <a:ext uri="{9D8B030D-6E8A-4147-A177-3AD203B41FA5}">
                      <a16:colId xmlns:a16="http://schemas.microsoft.com/office/drawing/2014/main" val="1593134328"/>
                    </a:ext>
                  </a:extLst>
                </a:gridCol>
                <a:gridCol w="329184">
                  <a:extLst>
                    <a:ext uri="{9D8B030D-6E8A-4147-A177-3AD203B41FA5}">
                      <a16:colId xmlns:a16="http://schemas.microsoft.com/office/drawing/2014/main" val="181950096"/>
                    </a:ext>
                  </a:extLst>
                </a:gridCol>
                <a:gridCol w="329184">
                  <a:extLst>
                    <a:ext uri="{9D8B030D-6E8A-4147-A177-3AD203B41FA5}">
                      <a16:colId xmlns:a16="http://schemas.microsoft.com/office/drawing/2014/main" val="641045948"/>
                    </a:ext>
                  </a:extLst>
                </a:gridCol>
                <a:gridCol w="329184">
                  <a:extLst>
                    <a:ext uri="{9D8B030D-6E8A-4147-A177-3AD203B41FA5}">
                      <a16:colId xmlns:a16="http://schemas.microsoft.com/office/drawing/2014/main" val="3429961860"/>
                    </a:ext>
                  </a:extLst>
                </a:gridCol>
                <a:gridCol w="329184">
                  <a:extLst>
                    <a:ext uri="{9D8B030D-6E8A-4147-A177-3AD203B41FA5}">
                      <a16:colId xmlns:a16="http://schemas.microsoft.com/office/drawing/2014/main" val="3918809405"/>
                    </a:ext>
                  </a:extLst>
                </a:gridCol>
                <a:gridCol w="329184">
                  <a:extLst>
                    <a:ext uri="{9D8B030D-6E8A-4147-A177-3AD203B41FA5}">
                      <a16:colId xmlns:a16="http://schemas.microsoft.com/office/drawing/2014/main" val="52331224"/>
                    </a:ext>
                  </a:extLst>
                </a:gridCol>
                <a:gridCol w="329184">
                  <a:extLst>
                    <a:ext uri="{9D8B030D-6E8A-4147-A177-3AD203B41FA5}">
                      <a16:colId xmlns:a16="http://schemas.microsoft.com/office/drawing/2014/main" val="194150196"/>
                    </a:ext>
                  </a:extLst>
                </a:gridCol>
                <a:gridCol w="329184">
                  <a:extLst>
                    <a:ext uri="{9D8B030D-6E8A-4147-A177-3AD203B41FA5}">
                      <a16:colId xmlns:a16="http://schemas.microsoft.com/office/drawing/2014/main" val="3298755376"/>
                    </a:ext>
                  </a:extLst>
                </a:gridCol>
                <a:gridCol w="329184">
                  <a:extLst>
                    <a:ext uri="{9D8B030D-6E8A-4147-A177-3AD203B41FA5}">
                      <a16:colId xmlns:a16="http://schemas.microsoft.com/office/drawing/2014/main" val="2886676156"/>
                    </a:ext>
                  </a:extLst>
                </a:gridCol>
                <a:gridCol w="329184">
                  <a:extLst>
                    <a:ext uri="{9D8B030D-6E8A-4147-A177-3AD203B41FA5}">
                      <a16:colId xmlns:a16="http://schemas.microsoft.com/office/drawing/2014/main" val="3502658222"/>
                    </a:ext>
                  </a:extLst>
                </a:gridCol>
                <a:gridCol w="329184">
                  <a:extLst>
                    <a:ext uri="{9D8B030D-6E8A-4147-A177-3AD203B41FA5}">
                      <a16:colId xmlns:a16="http://schemas.microsoft.com/office/drawing/2014/main" val="133049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484944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- 2021-07-26 14:00:53</a:t>
                      </a:r>
                      <a:r>
                        <a:rPr kumimoji="0" lang="en-US" sz="1000" b="0" i="0" u="none" strike="noStrike" kern="1200" cap="none" spc="0" normalizeH="0" baseline="0" noProof="0">
                          <a:ln>
                            <a:noFill/>
                          </a:ln>
                          <a:solidFill>
                            <a:prstClr val="black"/>
                          </a:solidFill>
                          <a:effectLst/>
                          <a:uLnTx/>
                          <a:uFillTx/>
                          <a:latin typeface="+mn-lt"/>
                          <a:ea typeface="+mn-ea"/>
                          <a:cs typeface="+mn-cs"/>
                        </a:rPr>
                        <a:t>
 Getting *15% OFF 2 normal priced products &amp; above is one of the many benefits when you join SOTHYS BSI ( Beauty Solutions Influencer) members.
Join us today at http://sothys.com.my/member-club for SOTHYS BSI membership rewards.
Discover the world of SOTHYS: http://sothys.com.my/world-of-sothys  
*Applicable to purchases made online &amp; at salon outlets. 
#sothysmalaysia #sothysparis #sothysbsi #membership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https://quintly-image-storage.s3.amazonaws.com/42e52731140d1c606a4f9916d7092c0b/f6d478610339c068a0410bd741987fb1.jpg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extLst>
                  <a:ext uri="{0D108BD9-81ED-4DB2-BD59-A6C34878D82A}">
                    <a16:rowId xmlns:a16="http://schemas.microsoft.com/office/drawing/2014/main" val="397125372"/>
                  </a:ext>
                </a:extLst>
              </a:tr>
            </a:tbl>
          </a:graphicData>
        </a:graphic>
      </p:graphicFrame>
      <p:sp>
        <p:nvSpPr>
          <p:cNvPr id="4" name="Text Placeholder 3">
            <a:extLst>
              <a:ext uri="{FF2B5EF4-FFF2-40B4-BE49-F238E27FC236}">
                <a16:creationId xmlns:a16="http://schemas.microsoft.com/office/drawing/2014/main" id="{85F1FA96-96A7-4A06-A490-8309DA7648A6}"/>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7845736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6DC65-3369-4B43-ACF6-9A8FAB8C648E}"/>
              </a:ext>
            </a:extLst>
          </p:cNvPr>
          <p:cNvSpPr>
            <a:spLocks noGrp="1"/>
          </p:cNvSpPr>
          <p:nvPr>
            <p:ph type="title"/>
          </p:nvPr>
        </p:nvSpPr>
        <p:spPr/>
        <p:txBody>
          <a:bodyPr/>
          <a:lstStyle/>
          <a:p>
            <a:r>
              <a:rPr lang="en-US"/>
              <a:t>Facebook Own Posts Table | Sothys Malaysia - 13 of 20</a:t>
            </a:r>
          </a:p>
        </p:txBody>
      </p:sp>
      <p:graphicFrame>
        <p:nvGraphicFramePr>
          <p:cNvPr id="5" name="Table Placeholder 4">
            <a:extLst>
              <a:ext uri="{FF2B5EF4-FFF2-40B4-BE49-F238E27FC236}">
                <a16:creationId xmlns:a16="http://schemas.microsoft.com/office/drawing/2014/main" id="{A6BE62E8-B64B-491A-9733-C779240E0716}"/>
              </a:ext>
            </a:extLst>
          </p:cNvPr>
          <p:cNvGraphicFramePr>
            <a:graphicFrameLocks noGrp="1"/>
          </p:cNvGraphicFramePr>
          <p:nvPr>
            <p:ph type="tbl" sz="quarter" idx="13"/>
            <p:extLst>
              <p:ext uri="{D42A27DB-BD31-4B8C-83A1-F6EECF244321}">
                <p14:modId xmlns:p14="http://schemas.microsoft.com/office/powerpoint/2010/main" val="3206382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844349775"/>
                    </a:ext>
                  </a:extLst>
                </a:gridCol>
                <a:gridCol w="1481328">
                  <a:extLst>
                    <a:ext uri="{9D8B030D-6E8A-4147-A177-3AD203B41FA5}">
                      <a16:colId xmlns:a16="http://schemas.microsoft.com/office/drawing/2014/main" val="2629904497"/>
                    </a:ext>
                  </a:extLst>
                </a:gridCol>
                <a:gridCol w="329184">
                  <a:extLst>
                    <a:ext uri="{9D8B030D-6E8A-4147-A177-3AD203B41FA5}">
                      <a16:colId xmlns:a16="http://schemas.microsoft.com/office/drawing/2014/main" val="2620662734"/>
                    </a:ext>
                  </a:extLst>
                </a:gridCol>
                <a:gridCol w="329184">
                  <a:extLst>
                    <a:ext uri="{9D8B030D-6E8A-4147-A177-3AD203B41FA5}">
                      <a16:colId xmlns:a16="http://schemas.microsoft.com/office/drawing/2014/main" val="601627691"/>
                    </a:ext>
                  </a:extLst>
                </a:gridCol>
                <a:gridCol w="329184">
                  <a:extLst>
                    <a:ext uri="{9D8B030D-6E8A-4147-A177-3AD203B41FA5}">
                      <a16:colId xmlns:a16="http://schemas.microsoft.com/office/drawing/2014/main" val="1469761058"/>
                    </a:ext>
                  </a:extLst>
                </a:gridCol>
                <a:gridCol w="329184">
                  <a:extLst>
                    <a:ext uri="{9D8B030D-6E8A-4147-A177-3AD203B41FA5}">
                      <a16:colId xmlns:a16="http://schemas.microsoft.com/office/drawing/2014/main" val="2406659582"/>
                    </a:ext>
                  </a:extLst>
                </a:gridCol>
                <a:gridCol w="329184">
                  <a:extLst>
                    <a:ext uri="{9D8B030D-6E8A-4147-A177-3AD203B41FA5}">
                      <a16:colId xmlns:a16="http://schemas.microsoft.com/office/drawing/2014/main" val="2572791930"/>
                    </a:ext>
                  </a:extLst>
                </a:gridCol>
                <a:gridCol w="329184">
                  <a:extLst>
                    <a:ext uri="{9D8B030D-6E8A-4147-A177-3AD203B41FA5}">
                      <a16:colId xmlns:a16="http://schemas.microsoft.com/office/drawing/2014/main" val="2390098333"/>
                    </a:ext>
                  </a:extLst>
                </a:gridCol>
                <a:gridCol w="329184">
                  <a:extLst>
                    <a:ext uri="{9D8B030D-6E8A-4147-A177-3AD203B41FA5}">
                      <a16:colId xmlns:a16="http://schemas.microsoft.com/office/drawing/2014/main" val="2349427367"/>
                    </a:ext>
                  </a:extLst>
                </a:gridCol>
                <a:gridCol w="329184">
                  <a:extLst>
                    <a:ext uri="{9D8B030D-6E8A-4147-A177-3AD203B41FA5}">
                      <a16:colId xmlns:a16="http://schemas.microsoft.com/office/drawing/2014/main" val="2568642305"/>
                    </a:ext>
                  </a:extLst>
                </a:gridCol>
                <a:gridCol w="329184">
                  <a:extLst>
                    <a:ext uri="{9D8B030D-6E8A-4147-A177-3AD203B41FA5}">
                      <a16:colId xmlns:a16="http://schemas.microsoft.com/office/drawing/2014/main" val="1727353106"/>
                    </a:ext>
                  </a:extLst>
                </a:gridCol>
                <a:gridCol w="329184">
                  <a:extLst>
                    <a:ext uri="{9D8B030D-6E8A-4147-A177-3AD203B41FA5}">
                      <a16:colId xmlns:a16="http://schemas.microsoft.com/office/drawing/2014/main" val="174736020"/>
                    </a:ext>
                  </a:extLst>
                </a:gridCol>
                <a:gridCol w="329184">
                  <a:extLst>
                    <a:ext uri="{9D8B030D-6E8A-4147-A177-3AD203B41FA5}">
                      <a16:colId xmlns:a16="http://schemas.microsoft.com/office/drawing/2014/main" val="3833041517"/>
                    </a:ext>
                  </a:extLst>
                </a:gridCol>
                <a:gridCol w="329184">
                  <a:extLst>
                    <a:ext uri="{9D8B030D-6E8A-4147-A177-3AD203B41FA5}">
                      <a16:colId xmlns:a16="http://schemas.microsoft.com/office/drawing/2014/main" val="3090467425"/>
                    </a:ext>
                  </a:extLst>
                </a:gridCol>
                <a:gridCol w="329184">
                  <a:extLst>
                    <a:ext uri="{9D8B030D-6E8A-4147-A177-3AD203B41FA5}">
                      <a16:colId xmlns:a16="http://schemas.microsoft.com/office/drawing/2014/main" val="633170845"/>
                    </a:ext>
                  </a:extLst>
                </a:gridCol>
                <a:gridCol w="329184">
                  <a:extLst>
                    <a:ext uri="{9D8B030D-6E8A-4147-A177-3AD203B41FA5}">
                      <a16:colId xmlns:a16="http://schemas.microsoft.com/office/drawing/2014/main" val="2671707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684122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- 2021-07-02 14:00:21</a:t>
                      </a:r>
                      <a:r>
                        <a:rPr kumimoji="0" lang="en-US" sz="1000" b="0" i="0" u="none" strike="noStrike" kern="1200" cap="none" spc="0" normalizeH="0" baseline="0" noProof="0">
                          <a:ln>
                            <a:noFill/>
                          </a:ln>
                          <a:solidFill>
                            <a:prstClr val="black"/>
                          </a:solidFill>
                          <a:effectLst/>
                          <a:uLnTx/>
                          <a:uFillTx/>
                          <a:latin typeface="+mn-lt"/>
                          <a:ea typeface="+mn-ea"/>
                          <a:cs typeface="+mn-cs"/>
                        </a:rPr>
                        <a:t>
 #RBF much more than just a treatment, it is a SOTHYS protocol enhanced with a cosmeceutical machine.
Introducing SOTHYS #RBF treatment which combines aesthetic microdermabrasion⁠, controlled cosmetic microneedling ⁠and modelling massage into one.
⁠
Suitable for all ages, especially those wanting to look visibly younger without undergoing the knife
Skin Density: +9% after 1 treatment 
Even Complexion: +39% after 1 treatment 
✔️ 1hr 30min plumping-radiance regenerating treatment protocol.
✔️ First trial treatment @RM580 (Normal Price: RM790) 
Visit our website at www.sothys.com.my or call your nearest SOTHYS salon outlet to book future appointments once FMCO restrictions are lifted. ⁠
#sothysmalaysia #RBF⁠ #radiant #beautiful #flawless #treatment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https://quintly-image-storage.s3.amazonaws.com/42e52731140d1c606a4f9916d7092c0b/03d35db5b760ef766fb61fcf91806767.jpg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extLst>
                  <a:ext uri="{0D108BD9-81ED-4DB2-BD59-A6C34878D82A}">
                    <a16:rowId xmlns:a16="http://schemas.microsoft.com/office/drawing/2014/main" val="3517240017"/>
                  </a:ext>
                </a:extLst>
              </a:tr>
            </a:tbl>
          </a:graphicData>
        </a:graphic>
      </p:graphicFrame>
      <p:sp>
        <p:nvSpPr>
          <p:cNvPr id="4" name="Text Placeholder 3">
            <a:extLst>
              <a:ext uri="{FF2B5EF4-FFF2-40B4-BE49-F238E27FC236}">
                <a16:creationId xmlns:a16="http://schemas.microsoft.com/office/drawing/2014/main" id="{D9ABAD37-9C50-4BB6-8D61-F31C8F85A893}"/>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118327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59653-4C5D-4503-8846-C07381B1FF5A}"/>
              </a:ext>
            </a:extLst>
          </p:cNvPr>
          <p:cNvSpPr>
            <a:spLocks noGrp="1"/>
          </p:cNvSpPr>
          <p:nvPr>
            <p:ph type="title"/>
          </p:nvPr>
        </p:nvSpPr>
        <p:spPr/>
        <p:txBody>
          <a:bodyPr/>
          <a:lstStyle/>
          <a:p>
            <a:r>
              <a:rPr lang="en-US"/>
              <a:t>Facebook Own Posts Table | Sothys Malaysia - 14 of 20</a:t>
            </a:r>
          </a:p>
        </p:txBody>
      </p:sp>
      <p:graphicFrame>
        <p:nvGraphicFramePr>
          <p:cNvPr id="5" name="Table Placeholder 4">
            <a:extLst>
              <a:ext uri="{FF2B5EF4-FFF2-40B4-BE49-F238E27FC236}">
                <a16:creationId xmlns:a16="http://schemas.microsoft.com/office/drawing/2014/main" id="{240DB0DE-B4B4-42B6-88DC-B0674C1F6BEF}"/>
              </a:ext>
            </a:extLst>
          </p:cNvPr>
          <p:cNvGraphicFramePr>
            <a:graphicFrameLocks noGrp="1"/>
          </p:cNvGraphicFramePr>
          <p:nvPr>
            <p:ph type="tbl" sz="quarter" idx="13"/>
            <p:extLst>
              <p:ext uri="{D42A27DB-BD31-4B8C-83A1-F6EECF244321}">
                <p14:modId xmlns:p14="http://schemas.microsoft.com/office/powerpoint/2010/main" val="3037593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226103446"/>
                    </a:ext>
                  </a:extLst>
                </a:gridCol>
                <a:gridCol w="1481328">
                  <a:extLst>
                    <a:ext uri="{9D8B030D-6E8A-4147-A177-3AD203B41FA5}">
                      <a16:colId xmlns:a16="http://schemas.microsoft.com/office/drawing/2014/main" val="3740516007"/>
                    </a:ext>
                  </a:extLst>
                </a:gridCol>
                <a:gridCol w="329184">
                  <a:extLst>
                    <a:ext uri="{9D8B030D-6E8A-4147-A177-3AD203B41FA5}">
                      <a16:colId xmlns:a16="http://schemas.microsoft.com/office/drawing/2014/main" val="1833239666"/>
                    </a:ext>
                  </a:extLst>
                </a:gridCol>
                <a:gridCol w="329184">
                  <a:extLst>
                    <a:ext uri="{9D8B030D-6E8A-4147-A177-3AD203B41FA5}">
                      <a16:colId xmlns:a16="http://schemas.microsoft.com/office/drawing/2014/main" val="2756127502"/>
                    </a:ext>
                  </a:extLst>
                </a:gridCol>
                <a:gridCol w="329184">
                  <a:extLst>
                    <a:ext uri="{9D8B030D-6E8A-4147-A177-3AD203B41FA5}">
                      <a16:colId xmlns:a16="http://schemas.microsoft.com/office/drawing/2014/main" val="147421624"/>
                    </a:ext>
                  </a:extLst>
                </a:gridCol>
                <a:gridCol w="329184">
                  <a:extLst>
                    <a:ext uri="{9D8B030D-6E8A-4147-A177-3AD203B41FA5}">
                      <a16:colId xmlns:a16="http://schemas.microsoft.com/office/drawing/2014/main" val="3380832764"/>
                    </a:ext>
                  </a:extLst>
                </a:gridCol>
                <a:gridCol w="329184">
                  <a:extLst>
                    <a:ext uri="{9D8B030D-6E8A-4147-A177-3AD203B41FA5}">
                      <a16:colId xmlns:a16="http://schemas.microsoft.com/office/drawing/2014/main" val="3174742366"/>
                    </a:ext>
                  </a:extLst>
                </a:gridCol>
                <a:gridCol w="329184">
                  <a:extLst>
                    <a:ext uri="{9D8B030D-6E8A-4147-A177-3AD203B41FA5}">
                      <a16:colId xmlns:a16="http://schemas.microsoft.com/office/drawing/2014/main" val="196486227"/>
                    </a:ext>
                  </a:extLst>
                </a:gridCol>
                <a:gridCol w="329184">
                  <a:extLst>
                    <a:ext uri="{9D8B030D-6E8A-4147-A177-3AD203B41FA5}">
                      <a16:colId xmlns:a16="http://schemas.microsoft.com/office/drawing/2014/main" val="857721518"/>
                    </a:ext>
                  </a:extLst>
                </a:gridCol>
                <a:gridCol w="329184">
                  <a:extLst>
                    <a:ext uri="{9D8B030D-6E8A-4147-A177-3AD203B41FA5}">
                      <a16:colId xmlns:a16="http://schemas.microsoft.com/office/drawing/2014/main" val="3793861803"/>
                    </a:ext>
                  </a:extLst>
                </a:gridCol>
                <a:gridCol w="329184">
                  <a:extLst>
                    <a:ext uri="{9D8B030D-6E8A-4147-A177-3AD203B41FA5}">
                      <a16:colId xmlns:a16="http://schemas.microsoft.com/office/drawing/2014/main" val="2565960744"/>
                    </a:ext>
                  </a:extLst>
                </a:gridCol>
                <a:gridCol w="329184">
                  <a:extLst>
                    <a:ext uri="{9D8B030D-6E8A-4147-A177-3AD203B41FA5}">
                      <a16:colId xmlns:a16="http://schemas.microsoft.com/office/drawing/2014/main" val="1623128666"/>
                    </a:ext>
                  </a:extLst>
                </a:gridCol>
                <a:gridCol w="329184">
                  <a:extLst>
                    <a:ext uri="{9D8B030D-6E8A-4147-A177-3AD203B41FA5}">
                      <a16:colId xmlns:a16="http://schemas.microsoft.com/office/drawing/2014/main" val="3955303112"/>
                    </a:ext>
                  </a:extLst>
                </a:gridCol>
                <a:gridCol w="329184">
                  <a:extLst>
                    <a:ext uri="{9D8B030D-6E8A-4147-A177-3AD203B41FA5}">
                      <a16:colId xmlns:a16="http://schemas.microsoft.com/office/drawing/2014/main" val="2861300826"/>
                    </a:ext>
                  </a:extLst>
                </a:gridCol>
                <a:gridCol w="329184">
                  <a:extLst>
                    <a:ext uri="{9D8B030D-6E8A-4147-A177-3AD203B41FA5}">
                      <a16:colId xmlns:a16="http://schemas.microsoft.com/office/drawing/2014/main" val="3035974022"/>
                    </a:ext>
                  </a:extLst>
                </a:gridCol>
                <a:gridCol w="329184">
                  <a:extLst>
                    <a:ext uri="{9D8B030D-6E8A-4147-A177-3AD203B41FA5}">
                      <a16:colId xmlns:a16="http://schemas.microsoft.com/office/drawing/2014/main" val="245292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97341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- 2021-07-13 14:00:24</a:t>
                      </a:r>
                      <a:r>
                        <a:rPr kumimoji="0" lang="en-US" sz="1000" b="0" i="0" u="none" strike="noStrike" kern="1200" cap="none" spc="0" normalizeH="0" baseline="0" noProof="0">
                          <a:ln>
                            <a:noFill/>
                          </a:ln>
                          <a:solidFill>
                            <a:prstClr val="black"/>
                          </a:solidFill>
                          <a:effectLst/>
                          <a:uLnTx/>
                          <a:uFillTx/>
                          <a:latin typeface="+mn-lt"/>
                          <a:ea typeface="+mn-ea"/>
                          <a:cs typeface="+mn-cs"/>
                        </a:rPr>
                        <a:t>
 ALL NEW Teint Jeunesse Youthful Radiance Foundation and Teint Detox Energie™ Perfect Finish Foundation. 😍 But it's not just a foundation -- they are both packed with Botanical Hyaluronic Acid to moisturize and Omega 3,6, and 9 for a nourishing, firming and revitalizing effect. Suitable for a 8-hour long wear.
What outcome are you looking for your skin?
Teint Jeunesse Youthful Radiance Foundation + Skincare: 
 Restore radiance + disguise the signs of ageing
✨ Glowing satin finish
✨ Medium to high coverage
✨ Melting &amp; velvety texture
Teint Detox Energie™ Perfect Finish Foundation + Skincare: 
 Enhance the complexion + conceal imperfections, and excessively visible pores plus redness and dark spots.
⚡ Semi-matte finish
⚡ High coverage
⚡ Fluid &amp; soft texture that spreads easily
Get it now at your nearest SOTHYS salon.
Available online at sothys.com.my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https://quintly-image-storage.s3.amazonaws.com/42e52731140d1c606a4f9916d7092c0b/e1f7c25702a9433c9ac0636b8808061b.jpg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extLst>
                  <a:ext uri="{0D108BD9-81ED-4DB2-BD59-A6C34878D82A}">
                    <a16:rowId xmlns:a16="http://schemas.microsoft.com/office/drawing/2014/main" val="775660051"/>
                  </a:ext>
                </a:extLst>
              </a:tr>
            </a:tbl>
          </a:graphicData>
        </a:graphic>
      </p:graphicFrame>
      <p:sp>
        <p:nvSpPr>
          <p:cNvPr id="4" name="Text Placeholder 3">
            <a:extLst>
              <a:ext uri="{FF2B5EF4-FFF2-40B4-BE49-F238E27FC236}">
                <a16:creationId xmlns:a16="http://schemas.microsoft.com/office/drawing/2014/main" id="{84ED5CE2-1207-4E14-842A-1D3B07CC6D30}"/>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472200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6D800-B2C7-4132-89A2-677034EF3DD6}"/>
              </a:ext>
            </a:extLst>
          </p:cNvPr>
          <p:cNvSpPr>
            <a:spLocks noGrp="1"/>
          </p:cNvSpPr>
          <p:nvPr>
            <p:ph type="title"/>
          </p:nvPr>
        </p:nvSpPr>
        <p:spPr/>
        <p:txBody>
          <a:bodyPr/>
          <a:lstStyle/>
          <a:p>
            <a:r>
              <a:rPr lang="en-US"/>
              <a:t>Facebook Own Posts Table | Sothys Malaysia - 15 of 20</a:t>
            </a:r>
          </a:p>
        </p:txBody>
      </p:sp>
      <p:graphicFrame>
        <p:nvGraphicFramePr>
          <p:cNvPr id="5" name="Table Placeholder 4">
            <a:extLst>
              <a:ext uri="{FF2B5EF4-FFF2-40B4-BE49-F238E27FC236}">
                <a16:creationId xmlns:a16="http://schemas.microsoft.com/office/drawing/2014/main" id="{41F9BDD5-9595-4837-999D-E3BB0CFB0EF2}"/>
              </a:ext>
            </a:extLst>
          </p:cNvPr>
          <p:cNvGraphicFramePr>
            <a:graphicFrameLocks noGrp="1"/>
          </p:cNvGraphicFramePr>
          <p:nvPr>
            <p:ph type="tbl" sz="quarter" idx="13"/>
            <p:extLst>
              <p:ext uri="{D42A27DB-BD31-4B8C-83A1-F6EECF244321}">
                <p14:modId xmlns:p14="http://schemas.microsoft.com/office/powerpoint/2010/main" val="288881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371197324"/>
                    </a:ext>
                  </a:extLst>
                </a:gridCol>
                <a:gridCol w="1481328">
                  <a:extLst>
                    <a:ext uri="{9D8B030D-6E8A-4147-A177-3AD203B41FA5}">
                      <a16:colId xmlns:a16="http://schemas.microsoft.com/office/drawing/2014/main" val="766227209"/>
                    </a:ext>
                  </a:extLst>
                </a:gridCol>
                <a:gridCol w="329184">
                  <a:extLst>
                    <a:ext uri="{9D8B030D-6E8A-4147-A177-3AD203B41FA5}">
                      <a16:colId xmlns:a16="http://schemas.microsoft.com/office/drawing/2014/main" val="361484494"/>
                    </a:ext>
                  </a:extLst>
                </a:gridCol>
                <a:gridCol w="329184">
                  <a:extLst>
                    <a:ext uri="{9D8B030D-6E8A-4147-A177-3AD203B41FA5}">
                      <a16:colId xmlns:a16="http://schemas.microsoft.com/office/drawing/2014/main" val="3954292836"/>
                    </a:ext>
                  </a:extLst>
                </a:gridCol>
                <a:gridCol w="329184">
                  <a:extLst>
                    <a:ext uri="{9D8B030D-6E8A-4147-A177-3AD203B41FA5}">
                      <a16:colId xmlns:a16="http://schemas.microsoft.com/office/drawing/2014/main" val="1092178275"/>
                    </a:ext>
                  </a:extLst>
                </a:gridCol>
                <a:gridCol w="329184">
                  <a:extLst>
                    <a:ext uri="{9D8B030D-6E8A-4147-A177-3AD203B41FA5}">
                      <a16:colId xmlns:a16="http://schemas.microsoft.com/office/drawing/2014/main" val="1822690725"/>
                    </a:ext>
                  </a:extLst>
                </a:gridCol>
                <a:gridCol w="329184">
                  <a:extLst>
                    <a:ext uri="{9D8B030D-6E8A-4147-A177-3AD203B41FA5}">
                      <a16:colId xmlns:a16="http://schemas.microsoft.com/office/drawing/2014/main" val="2918097474"/>
                    </a:ext>
                  </a:extLst>
                </a:gridCol>
                <a:gridCol w="329184">
                  <a:extLst>
                    <a:ext uri="{9D8B030D-6E8A-4147-A177-3AD203B41FA5}">
                      <a16:colId xmlns:a16="http://schemas.microsoft.com/office/drawing/2014/main" val="2305147024"/>
                    </a:ext>
                  </a:extLst>
                </a:gridCol>
                <a:gridCol w="329184">
                  <a:extLst>
                    <a:ext uri="{9D8B030D-6E8A-4147-A177-3AD203B41FA5}">
                      <a16:colId xmlns:a16="http://schemas.microsoft.com/office/drawing/2014/main" val="55145297"/>
                    </a:ext>
                  </a:extLst>
                </a:gridCol>
                <a:gridCol w="329184">
                  <a:extLst>
                    <a:ext uri="{9D8B030D-6E8A-4147-A177-3AD203B41FA5}">
                      <a16:colId xmlns:a16="http://schemas.microsoft.com/office/drawing/2014/main" val="3605818877"/>
                    </a:ext>
                  </a:extLst>
                </a:gridCol>
                <a:gridCol w="329184">
                  <a:extLst>
                    <a:ext uri="{9D8B030D-6E8A-4147-A177-3AD203B41FA5}">
                      <a16:colId xmlns:a16="http://schemas.microsoft.com/office/drawing/2014/main" val="2572845965"/>
                    </a:ext>
                  </a:extLst>
                </a:gridCol>
                <a:gridCol w="329184">
                  <a:extLst>
                    <a:ext uri="{9D8B030D-6E8A-4147-A177-3AD203B41FA5}">
                      <a16:colId xmlns:a16="http://schemas.microsoft.com/office/drawing/2014/main" val="3531412135"/>
                    </a:ext>
                  </a:extLst>
                </a:gridCol>
                <a:gridCol w="329184">
                  <a:extLst>
                    <a:ext uri="{9D8B030D-6E8A-4147-A177-3AD203B41FA5}">
                      <a16:colId xmlns:a16="http://schemas.microsoft.com/office/drawing/2014/main" val="1935105323"/>
                    </a:ext>
                  </a:extLst>
                </a:gridCol>
                <a:gridCol w="329184">
                  <a:extLst>
                    <a:ext uri="{9D8B030D-6E8A-4147-A177-3AD203B41FA5}">
                      <a16:colId xmlns:a16="http://schemas.microsoft.com/office/drawing/2014/main" val="3409236251"/>
                    </a:ext>
                  </a:extLst>
                </a:gridCol>
                <a:gridCol w="329184">
                  <a:extLst>
                    <a:ext uri="{9D8B030D-6E8A-4147-A177-3AD203B41FA5}">
                      <a16:colId xmlns:a16="http://schemas.microsoft.com/office/drawing/2014/main" val="1086038787"/>
                    </a:ext>
                  </a:extLst>
                </a:gridCol>
                <a:gridCol w="329184">
                  <a:extLst>
                    <a:ext uri="{9D8B030D-6E8A-4147-A177-3AD203B41FA5}">
                      <a16:colId xmlns:a16="http://schemas.microsoft.com/office/drawing/2014/main" val="1567313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546881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- 2021-07-21 14:00:40</a:t>
                      </a:r>
                      <a:r>
                        <a:rPr kumimoji="0" lang="en-US" sz="1000" b="0" i="0" u="none" strike="noStrike" kern="1200" cap="none" spc="0" normalizeH="0" baseline="0" noProof="0">
                          <a:ln>
                            <a:noFill/>
                          </a:ln>
                          <a:solidFill>
                            <a:prstClr val="black"/>
                          </a:solidFill>
                          <a:effectLst/>
                          <a:uLnTx/>
                          <a:uFillTx/>
                          <a:latin typeface="+mn-lt"/>
                          <a:ea typeface="+mn-ea"/>
                          <a:cs typeface="+mn-cs"/>
                        </a:rPr>
                        <a:t>
 Reasons to join SOTHYS BSI ( Beauty Solutions Influencer).
✔️ RM50 off your first order 
✔️*Get 15% OFF 2 normal priced products &amp; above. 
✔️*Get 20% OFF 3 normal priced products &amp; above. 
✔️*Plus 5% rebate for orders above RM550.
✔️*Plus additional 5% on Birthday Treats
✔️ *Plus Birthday Treats: 50% off SOTHYS in salon treatment
(SOTHYS Skincare priced from RM174 onwards)
What are you waiting for? Join us today at http://sothys.com.my/member-club for SOTHYS BSI membership reward
Discover the world of SOTHYS: http://sothys.com.my/world-of-sothys  
*Applicable to purchases made online &amp; at salon outlets. 
#sothysmalaysia #sothysparis #sothysbsi #membership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https://quintly-image-storage.s3.amazonaws.com/42e52731140d1c606a4f9916d7092c0b/1aafd5ef778460919f3d3943c1bfee6c.jpg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extLst>
                  <a:ext uri="{0D108BD9-81ED-4DB2-BD59-A6C34878D82A}">
                    <a16:rowId xmlns:a16="http://schemas.microsoft.com/office/drawing/2014/main" val="4049919513"/>
                  </a:ext>
                </a:extLst>
              </a:tr>
            </a:tbl>
          </a:graphicData>
        </a:graphic>
      </p:graphicFrame>
      <p:sp>
        <p:nvSpPr>
          <p:cNvPr id="4" name="Text Placeholder 3">
            <a:extLst>
              <a:ext uri="{FF2B5EF4-FFF2-40B4-BE49-F238E27FC236}">
                <a16:creationId xmlns:a16="http://schemas.microsoft.com/office/drawing/2014/main" id="{C33867A9-F4B8-4460-9EDF-22E59B9BCA3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0260315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113A7-F29B-48AF-B167-1293E2B2D849}"/>
              </a:ext>
            </a:extLst>
          </p:cNvPr>
          <p:cNvSpPr>
            <a:spLocks noGrp="1"/>
          </p:cNvSpPr>
          <p:nvPr>
            <p:ph type="title"/>
          </p:nvPr>
        </p:nvSpPr>
        <p:spPr/>
        <p:txBody>
          <a:bodyPr/>
          <a:lstStyle/>
          <a:p>
            <a:r>
              <a:rPr lang="en-US"/>
              <a:t>Facebook Own Posts Table | Sothys Malaysia - 16 of 20</a:t>
            </a:r>
          </a:p>
        </p:txBody>
      </p:sp>
      <p:graphicFrame>
        <p:nvGraphicFramePr>
          <p:cNvPr id="5" name="Table Placeholder 4">
            <a:extLst>
              <a:ext uri="{FF2B5EF4-FFF2-40B4-BE49-F238E27FC236}">
                <a16:creationId xmlns:a16="http://schemas.microsoft.com/office/drawing/2014/main" id="{9D90BCB3-22FB-4A4C-ABF6-9646BE449FCF}"/>
              </a:ext>
            </a:extLst>
          </p:cNvPr>
          <p:cNvGraphicFramePr>
            <a:graphicFrameLocks noGrp="1"/>
          </p:cNvGraphicFramePr>
          <p:nvPr>
            <p:ph type="tbl" sz="quarter" idx="13"/>
            <p:extLst>
              <p:ext uri="{D42A27DB-BD31-4B8C-83A1-F6EECF244321}">
                <p14:modId xmlns:p14="http://schemas.microsoft.com/office/powerpoint/2010/main" val="3659824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06888265"/>
                    </a:ext>
                  </a:extLst>
                </a:gridCol>
                <a:gridCol w="1481328">
                  <a:extLst>
                    <a:ext uri="{9D8B030D-6E8A-4147-A177-3AD203B41FA5}">
                      <a16:colId xmlns:a16="http://schemas.microsoft.com/office/drawing/2014/main" val="2235093189"/>
                    </a:ext>
                  </a:extLst>
                </a:gridCol>
                <a:gridCol w="329184">
                  <a:extLst>
                    <a:ext uri="{9D8B030D-6E8A-4147-A177-3AD203B41FA5}">
                      <a16:colId xmlns:a16="http://schemas.microsoft.com/office/drawing/2014/main" val="1506076101"/>
                    </a:ext>
                  </a:extLst>
                </a:gridCol>
                <a:gridCol w="329184">
                  <a:extLst>
                    <a:ext uri="{9D8B030D-6E8A-4147-A177-3AD203B41FA5}">
                      <a16:colId xmlns:a16="http://schemas.microsoft.com/office/drawing/2014/main" val="3481599667"/>
                    </a:ext>
                  </a:extLst>
                </a:gridCol>
                <a:gridCol w="329184">
                  <a:extLst>
                    <a:ext uri="{9D8B030D-6E8A-4147-A177-3AD203B41FA5}">
                      <a16:colId xmlns:a16="http://schemas.microsoft.com/office/drawing/2014/main" val="666592167"/>
                    </a:ext>
                  </a:extLst>
                </a:gridCol>
                <a:gridCol w="329184">
                  <a:extLst>
                    <a:ext uri="{9D8B030D-6E8A-4147-A177-3AD203B41FA5}">
                      <a16:colId xmlns:a16="http://schemas.microsoft.com/office/drawing/2014/main" val="491801433"/>
                    </a:ext>
                  </a:extLst>
                </a:gridCol>
                <a:gridCol w="329184">
                  <a:extLst>
                    <a:ext uri="{9D8B030D-6E8A-4147-A177-3AD203B41FA5}">
                      <a16:colId xmlns:a16="http://schemas.microsoft.com/office/drawing/2014/main" val="1851525428"/>
                    </a:ext>
                  </a:extLst>
                </a:gridCol>
                <a:gridCol w="329184">
                  <a:extLst>
                    <a:ext uri="{9D8B030D-6E8A-4147-A177-3AD203B41FA5}">
                      <a16:colId xmlns:a16="http://schemas.microsoft.com/office/drawing/2014/main" val="3698547435"/>
                    </a:ext>
                  </a:extLst>
                </a:gridCol>
                <a:gridCol w="329184">
                  <a:extLst>
                    <a:ext uri="{9D8B030D-6E8A-4147-A177-3AD203B41FA5}">
                      <a16:colId xmlns:a16="http://schemas.microsoft.com/office/drawing/2014/main" val="3332797740"/>
                    </a:ext>
                  </a:extLst>
                </a:gridCol>
                <a:gridCol w="329184">
                  <a:extLst>
                    <a:ext uri="{9D8B030D-6E8A-4147-A177-3AD203B41FA5}">
                      <a16:colId xmlns:a16="http://schemas.microsoft.com/office/drawing/2014/main" val="1653261963"/>
                    </a:ext>
                  </a:extLst>
                </a:gridCol>
                <a:gridCol w="329184">
                  <a:extLst>
                    <a:ext uri="{9D8B030D-6E8A-4147-A177-3AD203B41FA5}">
                      <a16:colId xmlns:a16="http://schemas.microsoft.com/office/drawing/2014/main" val="854951734"/>
                    </a:ext>
                  </a:extLst>
                </a:gridCol>
                <a:gridCol w="329184">
                  <a:extLst>
                    <a:ext uri="{9D8B030D-6E8A-4147-A177-3AD203B41FA5}">
                      <a16:colId xmlns:a16="http://schemas.microsoft.com/office/drawing/2014/main" val="840468686"/>
                    </a:ext>
                  </a:extLst>
                </a:gridCol>
                <a:gridCol w="329184">
                  <a:extLst>
                    <a:ext uri="{9D8B030D-6E8A-4147-A177-3AD203B41FA5}">
                      <a16:colId xmlns:a16="http://schemas.microsoft.com/office/drawing/2014/main" val="87577931"/>
                    </a:ext>
                  </a:extLst>
                </a:gridCol>
                <a:gridCol w="329184">
                  <a:extLst>
                    <a:ext uri="{9D8B030D-6E8A-4147-A177-3AD203B41FA5}">
                      <a16:colId xmlns:a16="http://schemas.microsoft.com/office/drawing/2014/main" val="2204817620"/>
                    </a:ext>
                  </a:extLst>
                </a:gridCol>
                <a:gridCol w="329184">
                  <a:extLst>
                    <a:ext uri="{9D8B030D-6E8A-4147-A177-3AD203B41FA5}">
                      <a16:colId xmlns:a16="http://schemas.microsoft.com/office/drawing/2014/main" val="3772309769"/>
                    </a:ext>
                  </a:extLst>
                </a:gridCol>
                <a:gridCol w="329184">
                  <a:extLst>
                    <a:ext uri="{9D8B030D-6E8A-4147-A177-3AD203B41FA5}">
                      <a16:colId xmlns:a16="http://schemas.microsoft.com/office/drawing/2014/main" val="1945887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984069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- 2021-07-12 14:00:07</a:t>
                      </a:r>
                      <a:r>
                        <a:rPr kumimoji="0" lang="en-US" sz="1000" b="0" i="0" u="none" strike="noStrike" kern="1200" cap="none" spc="0" normalizeH="0" baseline="0" noProof="0">
                          <a:ln>
                            <a:noFill/>
                          </a:ln>
                          <a:solidFill>
                            <a:prstClr val="black"/>
                          </a:solidFill>
                          <a:effectLst/>
                          <a:uLnTx/>
                          <a:uFillTx/>
                          <a:latin typeface="+mn-lt"/>
                          <a:ea typeface="+mn-ea"/>
                          <a:cs typeface="+mn-cs"/>
                        </a:rPr>
                        <a:t>
 Say HELLO to the NEW Teint Jeunesse Youthful Radiance Foundation and Teint Detox Energie™ Perfect Finish Foundation.😍
Teint Jeunesse Youthful Radiance Foundation + Skincare:
✨Restore radiance + disguise the signs of ageing
✨ Glowing satin finish
✨ Medium to high coverage
✨ Melting &amp; velvety texture
Teint Detox Energie™ Perfect Finish Foundation + Skincare:
⚡Protect against pollution and allows the skin to breathe
⚡Enhance the complexion + conceal imperfections, and excessively visible pores plus redness and dark spots.
⚡ Semi-matte finish
⚡ High coverage
⚡ Fluid &amp; soft texture that spreads easily
Makeup + Skincare -- both foundations packed with Botanical Hyaluronic Acid to moisturize and Omega 3,6, and 9 for a nourishing, firming and revitalizing effect.
Get it now at your nearest SOTHYS salon.
Available online at sothys.com.my
#sothys #beauty #skincare #makeup #foundation #treatmentformula #nosilicones #recyclablepakaging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https://quintly-image-storage.s3.amazonaws.com/42e52731140d1c606a4f9916d7092c0b/122348db22467ece7f3708e399897930.jpg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extLst>
                  <a:ext uri="{0D108BD9-81ED-4DB2-BD59-A6C34878D82A}">
                    <a16:rowId xmlns:a16="http://schemas.microsoft.com/office/drawing/2014/main" val="1406722961"/>
                  </a:ext>
                </a:extLst>
              </a:tr>
            </a:tbl>
          </a:graphicData>
        </a:graphic>
      </p:graphicFrame>
      <p:sp>
        <p:nvSpPr>
          <p:cNvPr id="4" name="Text Placeholder 3">
            <a:extLst>
              <a:ext uri="{FF2B5EF4-FFF2-40B4-BE49-F238E27FC236}">
                <a16:creationId xmlns:a16="http://schemas.microsoft.com/office/drawing/2014/main" id="{729F554D-0BD7-45DB-989C-9CFD67325CC9}"/>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9683533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19301-AC16-4D2A-8C4D-0BDEEFC53432}"/>
              </a:ext>
            </a:extLst>
          </p:cNvPr>
          <p:cNvSpPr>
            <a:spLocks noGrp="1"/>
          </p:cNvSpPr>
          <p:nvPr>
            <p:ph type="title"/>
          </p:nvPr>
        </p:nvSpPr>
        <p:spPr/>
        <p:txBody>
          <a:bodyPr/>
          <a:lstStyle/>
          <a:p>
            <a:r>
              <a:rPr lang="en-US"/>
              <a:t>Facebook Own Posts Table | Sothys Malaysia - 17 of 20</a:t>
            </a:r>
          </a:p>
        </p:txBody>
      </p:sp>
      <p:graphicFrame>
        <p:nvGraphicFramePr>
          <p:cNvPr id="5" name="Table Placeholder 4">
            <a:extLst>
              <a:ext uri="{FF2B5EF4-FFF2-40B4-BE49-F238E27FC236}">
                <a16:creationId xmlns:a16="http://schemas.microsoft.com/office/drawing/2014/main" id="{D01716ED-4304-4F88-B1D3-11440956C260}"/>
              </a:ext>
            </a:extLst>
          </p:cNvPr>
          <p:cNvGraphicFramePr>
            <a:graphicFrameLocks noGrp="1"/>
          </p:cNvGraphicFramePr>
          <p:nvPr>
            <p:ph type="tbl" sz="quarter" idx="13"/>
            <p:extLst>
              <p:ext uri="{D42A27DB-BD31-4B8C-83A1-F6EECF244321}">
                <p14:modId xmlns:p14="http://schemas.microsoft.com/office/powerpoint/2010/main" val="169143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036645564"/>
                    </a:ext>
                  </a:extLst>
                </a:gridCol>
                <a:gridCol w="1481328">
                  <a:extLst>
                    <a:ext uri="{9D8B030D-6E8A-4147-A177-3AD203B41FA5}">
                      <a16:colId xmlns:a16="http://schemas.microsoft.com/office/drawing/2014/main" val="4018285515"/>
                    </a:ext>
                  </a:extLst>
                </a:gridCol>
                <a:gridCol w="329184">
                  <a:extLst>
                    <a:ext uri="{9D8B030D-6E8A-4147-A177-3AD203B41FA5}">
                      <a16:colId xmlns:a16="http://schemas.microsoft.com/office/drawing/2014/main" val="3263495339"/>
                    </a:ext>
                  </a:extLst>
                </a:gridCol>
                <a:gridCol w="329184">
                  <a:extLst>
                    <a:ext uri="{9D8B030D-6E8A-4147-A177-3AD203B41FA5}">
                      <a16:colId xmlns:a16="http://schemas.microsoft.com/office/drawing/2014/main" val="3715343131"/>
                    </a:ext>
                  </a:extLst>
                </a:gridCol>
                <a:gridCol w="329184">
                  <a:extLst>
                    <a:ext uri="{9D8B030D-6E8A-4147-A177-3AD203B41FA5}">
                      <a16:colId xmlns:a16="http://schemas.microsoft.com/office/drawing/2014/main" val="126598661"/>
                    </a:ext>
                  </a:extLst>
                </a:gridCol>
                <a:gridCol w="329184">
                  <a:extLst>
                    <a:ext uri="{9D8B030D-6E8A-4147-A177-3AD203B41FA5}">
                      <a16:colId xmlns:a16="http://schemas.microsoft.com/office/drawing/2014/main" val="2253632975"/>
                    </a:ext>
                  </a:extLst>
                </a:gridCol>
                <a:gridCol w="329184">
                  <a:extLst>
                    <a:ext uri="{9D8B030D-6E8A-4147-A177-3AD203B41FA5}">
                      <a16:colId xmlns:a16="http://schemas.microsoft.com/office/drawing/2014/main" val="2868348674"/>
                    </a:ext>
                  </a:extLst>
                </a:gridCol>
                <a:gridCol w="329184">
                  <a:extLst>
                    <a:ext uri="{9D8B030D-6E8A-4147-A177-3AD203B41FA5}">
                      <a16:colId xmlns:a16="http://schemas.microsoft.com/office/drawing/2014/main" val="649015923"/>
                    </a:ext>
                  </a:extLst>
                </a:gridCol>
                <a:gridCol w="329184">
                  <a:extLst>
                    <a:ext uri="{9D8B030D-6E8A-4147-A177-3AD203B41FA5}">
                      <a16:colId xmlns:a16="http://schemas.microsoft.com/office/drawing/2014/main" val="224164944"/>
                    </a:ext>
                  </a:extLst>
                </a:gridCol>
                <a:gridCol w="329184">
                  <a:extLst>
                    <a:ext uri="{9D8B030D-6E8A-4147-A177-3AD203B41FA5}">
                      <a16:colId xmlns:a16="http://schemas.microsoft.com/office/drawing/2014/main" val="145224044"/>
                    </a:ext>
                  </a:extLst>
                </a:gridCol>
                <a:gridCol w="329184">
                  <a:extLst>
                    <a:ext uri="{9D8B030D-6E8A-4147-A177-3AD203B41FA5}">
                      <a16:colId xmlns:a16="http://schemas.microsoft.com/office/drawing/2014/main" val="3045468603"/>
                    </a:ext>
                  </a:extLst>
                </a:gridCol>
                <a:gridCol w="329184">
                  <a:extLst>
                    <a:ext uri="{9D8B030D-6E8A-4147-A177-3AD203B41FA5}">
                      <a16:colId xmlns:a16="http://schemas.microsoft.com/office/drawing/2014/main" val="2745645607"/>
                    </a:ext>
                  </a:extLst>
                </a:gridCol>
                <a:gridCol w="329184">
                  <a:extLst>
                    <a:ext uri="{9D8B030D-6E8A-4147-A177-3AD203B41FA5}">
                      <a16:colId xmlns:a16="http://schemas.microsoft.com/office/drawing/2014/main" val="3104199059"/>
                    </a:ext>
                  </a:extLst>
                </a:gridCol>
                <a:gridCol w="329184">
                  <a:extLst>
                    <a:ext uri="{9D8B030D-6E8A-4147-A177-3AD203B41FA5}">
                      <a16:colId xmlns:a16="http://schemas.microsoft.com/office/drawing/2014/main" val="3823448228"/>
                    </a:ext>
                  </a:extLst>
                </a:gridCol>
                <a:gridCol w="329184">
                  <a:extLst>
                    <a:ext uri="{9D8B030D-6E8A-4147-A177-3AD203B41FA5}">
                      <a16:colId xmlns:a16="http://schemas.microsoft.com/office/drawing/2014/main" val="2672580586"/>
                    </a:ext>
                  </a:extLst>
                </a:gridCol>
                <a:gridCol w="329184">
                  <a:extLst>
                    <a:ext uri="{9D8B030D-6E8A-4147-A177-3AD203B41FA5}">
                      <a16:colId xmlns:a16="http://schemas.microsoft.com/office/drawing/2014/main" val="229766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298122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- 2021-07-23 14:00:13</a:t>
                      </a:r>
                      <a:r>
                        <a:rPr kumimoji="0" lang="en-US" sz="1000" b="0" i="0" u="none" strike="noStrike" kern="1200" cap="none" spc="0" normalizeH="0" baseline="0" noProof="0">
                          <a:ln>
                            <a:noFill/>
                          </a:ln>
                          <a:solidFill>
                            <a:prstClr val="black"/>
                          </a:solidFill>
                          <a:effectLst/>
                          <a:uLnTx/>
                          <a:uFillTx/>
                          <a:latin typeface="+mn-lt"/>
                          <a:ea typeface="+mn-ea"/>
                          <a:cs typeface="+mn-cs"/>
                        </a:rPr>
                        <a:t>
 Minimalist skincare routine FTW 🙌
“The Energizing face cleanser is an all-in-one daily cleanser that refreshes your skin and boosts radiance all while freeing the skin of impurities in a simple step” - @leeyvonnez - 
Reduce the hassle with the SOTHYS Energizing face cleanser.
Available online at sothys.com.my or purchase it at your nearest SOTHYS salon.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https://quintly-image-storage.s3.amazonaws.com/42e52731140d1c606a4f9916d7092c0b/149fe0b1fa5964b42d423d4d611a92a5.png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extLst>
                  <a:ext uri="{0D108BD9-81ED-4DB2-BD59-A6C34878D82A}">
                    <a16:rowId xmlns:a16="http://schemas.microsoft.com/office/drawing/2014/main" val="1366845878"/>
                  </a:ext>
                </a:extLst>
              </a:tr>
            </a:tbl>
          </a:graphicData>
        </a:graphic>
      </p:graphicFrame>
      <p:sp>
        <p:nvSpPr>
          <p:cNvPr id="4" name="Text Placeholder 3">
            <a:extLst>
              <a:ext uri="{FF2B5EF4-FFF2-40B4-BE49-F238E27FC236}">
                <a16:creationId xmlns:a16="http://schemas.microsoft.com/office/drawing/2014/main" id="{59B63D89-37E5-4DE0-A7BA-E786F49C127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210896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50A2A-2D3A-454C-B4D1-6E7DF4EB2336}"/>
              </a:ext>
            </a:extLst>
          </p:cNvPr>
          <p:cNvSpPr>
            <a:spLocks noGrp="1"/>
          </p:cNvSpPr>
          <p:nvPr>
            <p:ph type="title"/>
          </p:nvPr>
        </p:nvSpPr>
        <p:spPr/>
        <p:txBody>
          <a:bodyPr/>
          <a:lstStyle/>
          <a:p>
            <a:r>
              <a:rPr lang="en-US"/>
              <a:t>Facebook Own Posts Table | Sothys Malaysia - 18 of 20</a:t>
            </a:r>
          </a:p>
        </p:txBody>
      </p:sp>
      <p:graphicFrame>
        <p:nvGraphicFramePr>
          <p:cNvPr id="5" name="Table Placeholder 4">
            <a:extLst>
              <a:ext uri="{FF2B5EF4-FFF2-40B4-BE49-F238E27FC236}">
                <a16:creationId xmlns:a16="http://schemas.microsoft.com/office/drawing/2014/main" id="{E7D479DE-EF2D-46F6-8F24-162C91D1871C}"/>
              </a:ext>
            </a:extLst>
          </p:cNvPr>
          <p:cNvGraphicFramePr>
            <a:graphicFrameLocks noGrp="1"/>
          </p:cNvGraphicFramePr>
          <p:nvPr>
            <p:ph type="tbl" sz="quarter" idx="13"/>
            <p:extLst>
              <p:ext uri="{D42A27DB-BD31-4B8C-83A1-F6EECF244321}">
                <p14:modId xmlns:p14="http://schemas.microsoft.com/office/powerpoint/2010/main" val="2792176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72872848"/>
                    </a:ext>
                  </a:extLst>
                </a:gridCol>
                <a:gridCol w="1481328">
                  <a:extLst>
                    <a:ext uri="{9D8B030D-6E8A-4147-A177-3AD203B41FA5}">
                      <a16:colId xmlns:a16="http://schemas.microsoft.com/office/drawing/2014/main" val="1592816817"/>
                    </a:ext>
                  </a:extLst>
                </a:gridCol>
                <a:gridCol w="329184">
                  <a:extLst>
                    <a:ext uri="{9D8B030D-6E8A-4147-A177-3AD203B41FA5}">
                      <a16:colId xmlns:a16="http://schemas.microsoft.com/office/drawing/2014/main" val="3495806615"/>
                    </a:ext>
                  </a:extLst>
                </a:gridCol>
                <a:gridCol w="329184">
                  <a:extLst>
                    <a:ext uri="{9D8B030D-6E8A-4147-A177-3AD203B41FA5}">
                      <a16:colId xmlns:a16="http://schemas.microsoft.com/office/drawing/2014/main" val="2145281804"/>
                    </a:ext>
                  </a:extLst>
                </a:gridCol>
                <a:gridCol w="329184">
                  <a:extLst>
                    <a:ext uri="{9D8B030D-6E8A-4147-A177-3AD203B41FA5}">
                      <a16:colId xmlns:a16="http://schemas.microsoft.com/office/drawing/2014/main" val="1411562815"/>
                    </a:ext>
                  </a:extLst>
                </a:gridCol>
                <a:gridCol w="329184">
                  <a:extLst>
                    <a:ext uri="{9D8B030D-6E8A-4147-A177-3AD203B41FA5}">
                      <a16:colId xmlns:a16="http://schemas.microsoft.com/office/drawing/2014/main" val="1442443814"/>
                    </a:ext>
                  </a:extLst>
                </a:gridCol>
                <a:gridCol w="329184">
                  <a:extLst>
                    <a:ext uri="{9D8B030D-6E8A-4147-A177-3AD203B41FA5}">
                      <a16:colId xmlns:a16="http://schemas.microsoft.com/office/drawing/2014/main" val="1749128516"/>
                    </a:ext>
                  </a:extLst>
                </a:gridCol>
                <a:gridCol w="329184">
                  <a:extLst>
                    <a:ext uri="{9D8B030D-6E8A-4147-A177-3AD203B41FA5}">
                      <a16:colId xmlns:a16="http://schemas.microsoft.com/office/drawing/2014/main" val="395101487"/>
                    </a:ext>
                  </a:extLst>
                </a:gridCol>
                <a:gridCol w="329184">
                  <a:extLst>
                    <a:ext uri="{9D8B030D-6E8A-4147-A177-3AD203B41FA5}">
                      <a16:colId xmlns:a16="http://schemas.microsoft.com/office/drawing/2014/main" val="2314118612"/>
                    </a:ext>
                  </a:extLst>
                </a:gridCol>
                <a:gridCol w="329184">
                  <a:extLst>
                    <a:ext uri="{9D8B030D-6E8A-4147-A177-3AD203B41FA5}">
                      <a16:colId xmlns:a16="http://schemas.microsoft.com/office/drawing/2014/main" val="430764157"/>
                    </a:ext>
                  </a:extLst>
                </a:gridCol>
                <a:gridCol w="329184">
                  <a:extLst>
                    <a:ext uri="{9D8B030D-6E8A-4147-A177-3AD203B41FA5}">
                      <a16:colId xmlns:a16="http://schemas.microsoft.com/office/drawing/2014/main" val="1668259317"/>
                    </a:ext>
                  </a:extLst>
                </a:gridCol>
                <a:gridCol w="329184">
                  <a:extLst>
                    <a:ext uri="{9D8B030D-6E8A-4147-A177-3AD203B41FA5}">
                      <a16:colId xmlns:a16="http://schemas.microsoft.com/office/drawing/2014/main" val="2387774341"/>
                    </a:ext>
                  </a:extLst>
                </a:gridCol>
                <a:gridCol w="329184">
                  <a:extLst>
                    <a:ext uri="{9D8B030D-6E8A-4147-A177-3AD203B41FA5}">
                      <a16:colId xmlns:a16="http://schemas.microsoft.com/office/drawing/2014/main" val="1478462404"/>
                    </a:ext>
                  </a:extLst>
                </a:gridCol>
                <a:gridCol w="329184">
                  <a:extLst>
                    <a:ext uri="{9D8B030D-6E8A-4147-A177-3AD203B41FA5}">
                      <a16:colId xmlns:a16="http://schemas.microsoft.com/office/drawing/2014/main" val="521644801"/>
                    </a:ext>
                  </a:extLst>
                </a:gridCol>
                <a:gridCol w="329184">
                  <a:extLst>
                    <a:ext uri="{9D8B030D-6E8A-4147-A177-3AD203B41FA5}">
                      <a16:colId xmlns:a16="http://schemas.microsoft.com/office/drawing/2014/main" val="2881044058"/>
                    </a:ext>
                  </a:extLst>
                </a:gridCol>
                <a:gridCol w="329184">
                  <a:extLst>
                    <a:ext uri="{9D8B030D-6E8A-4147-A177-3AD203B41FA5}">
                      <a16:colId xmlns:a16="http://schemas.microsoft.com/office/drawing/2014/main" val="34181830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231527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- 2021-07-17 14:00:41</a:t>
                      </a:r>
                      <a:r>
                        <a:rPr kumimoji="0" lang="en-US" sz="1000" b="0" i="0" u="none" strike="noStrike" kern="1200" cap="none" spc="0" normalizeH="0" baseline="0" noProof="0">
                          <a:ln>
                            <a:noFill/>
                          </a:ln>
                          <a:solidFill>
                            <a:prstClr val="black"/>
                          </a:solidFill>
                          <a:effectLst/>
                          <a:uLnTx/>
                          <a:uFillTx/>
                          <a:latin typeface="+mn-lt"/>
                          <a:ea typeface="+mn-ea"/>
                          <a:cs typeface="+mn-cs"/>
                        </a:rPr>
                        <a:t>
 A little helper to relieve your skin worries.
Our Energizing Radiance Ampoules 1ml, a tiny yet powerful ampoule that’ll help to preserve young-looking skin. 🤩 ⁠
Inside the ampoule, you’ll find:- ⁠
🍒 Organic elderberry extract:- Protects your skin against pollution ⁠
🧬 Detoxifying peptides:- Detoxify your skin ⁠
🌱 Organic energizing Siberian ginseng root extract:- Boost your skin with extra protection⁠
Available at all Sothys salons.⁠
Shop online at www.sothys.com.my⁠
#sothysmalaysia #detoxenergie #energizingradianceampoule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https://quintly-image-storage.s3.amazonaws.com/42e52731140d1c606a4f9916d7092c0b/ce4f9969047a00e1acc8d2a68a9b2b82.png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extLst>
                  <a:ext uri="{0D108BD9-81ED-4DB2-BD59-A6C34878D82A}">
                    <a16:rowId xmlns:a16="http://schemas.microsoft.com/office/drawing/2014/main" val="576819840"/>
                  </a:ext>
                </a:extLst>
              </a:tr>
            </a:tbl>
          </a:graphicData>
        </a:graphic>
      </p:graphicFrame>
      <p:sp>
        <p:nvSpPr>
          <p:cNvPr id="4" name="Text Placeholder 3">
            <a:extLst>
              <a:ext uri="{FF2B5EF4-FFF2-40B4-BE49-F238E27FC236}">
                <a16:creationId xmlns:a16="http://schemas.microsoft.com/office/drawing/2014/main" id="{00692EDE-FA18-4B2E-B79D-2D9C8E2B01B4}"/>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5911457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C49C3-D513-47B9-8A1A-4245F2434875}"/>
              </a:ext>
            </a:extLst>
          </p:cNvPr>
          <p:cNvSpPr>
            <a:spLocks noGrp="1"/>
          </p:cNvSpPr>
          <p:nvPr>
            <p:ph type="title"/>
          </p:nvPr>
        </p:nvSpPr>
        <p:spPr/>
        <p:txBody>
          <a:bodyPr/>
          <a:lstStyle/>
          <a:p>
            <a:r>
              <a:rPr lang="en-US"/>
              <a:t>Facebook Own Posts Table | Sothys Malaysia - 19 of 20</a:t>
            </a:r>
          </a:p>
        </p:txBody>
      </p:sp>
      <p:graphicFrame>
        <p:nvGraphicFramePr>
          <p:cNvPr id="5" name="Table Placeholder 4">
            <a:extLst>
              <a:ext uri="{FF2B5EF4-FFF2-40B4-BE49-F238E27FC236}">
                <a16:creationId xmlns:a16="http://schemas.microsoft.com/office/drawing/2014/main" id="{697A1894-A768-4063-BD80-8DEDC2405D58}"/>
              </a:ext>
            </a:extLst>
          </p:cNvPr>
          <p:cNvGraphicFramePr>
            <a:graphicFrameLocks noGrp="1"/>
          </p:cNvGraphicFramePr>
          <p:nvPr>
            <p:ph type="tbl" sz="quarter" idx="13"/>
            <p:extLst>
              <p:ext uri="{D42A27DB-BD31-4B8C-83A1-F6EECF244321}">
                <p14:modId xmlns:p14="http://schemas.microsoft.com/office/powerpoint/2010/main" val="1171939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921265695"/>
                    </a:ext>
                  </a:extLst>
                </a:gridCol>
                <a:gridCol w="1481328">
                  <a:extLst>
                    <a:ext uri="{9D8B030D-6E8A-4147-A177-3AD203B41FA5}">
                      <a16:colId xmlns:a16="http://schemas.microsoft.com/office/drawing/2014/main" val="3819509944"/>
                    </a:ext>
                  </a:extLst>
                </a:gridCol>
                <a:gridCol w="329184">
                  <a:extLst>
                    <a:ext uri="{9D8B030D-6E8A-4147-A177-3AD203B41FA5}">
                      <a16:colId xmlns:a16="http://schemas.microsoft.com/office/drawing/2014/main" val="1210991902"/>
                    </a:ext>
                  </a:extLst>
                </a:gridCol>
                <a:gridCol w="329184">
                  <a:extLst>
                    <a:ext uri="{9D8B030D-6E8A-4147-A177-3AD203B41FA5}">
                      <a16:colId xmlns:a16="http://schemas.microsoft.com/office/drawing/2014/main" val="2416275824"/>
                    </a:ext>
                  </a:extLst>
                </a:gridCol>
                <a:gridCol w="329184">
                  <a:extLst>
                    <a:ext uri="{9D8B030D-6E8A-4147-A177-3AD203B41FA5}">
                      <a16:colId xmlns:a16="http://schemas.microsoft.com/office/drawing/2014/main" val="3015025610"/>
                    </a:ext>
                  </a:extLst>
                </a:gridCol>
                <a:gridCol w="329184">
                  <a:extLst>
                    <a:ext uri="{9D8B030D-6E8A-4147-A177-3AD203B41FA5}">
                      <a16:colId xmlns:a16="http://schemas.microsoft.com/office/drawing/2014/main" val="1043569148"/>
                    </a:ext>
                  </a:extLst>
                </a:gridCol>
                <a:gridCol w="329184">
                  <a:extLst>
                    <a:ext uri="{9D8B030D-6E8A-4147-A177-3AD203B41FA5}">
                      <a16:colId xmlns:a16="http://schemas.microsoft.com/office/drawing/2014/main" val="3547468872"/>
                    </a:ext>
                  </a:extLst>
                </a:gridCol>
                <a:gridCol w="329184">
                  <a:extLst>
                    <a:ext uri="{9D8B030D-6E8A-4147-A177-3AD203B41FA5}">
                      <a16:colId xmlns:a16="http://schemas.microsoft.com/office/drawing/2014/main" val="4062493836"/>
                    </a:ext>
                  </a:extLst>
                </a:gridCol>
                <a:gridCol w="329184">
                  <a:extLst>
                    <a:ext uri="{9D8B030D-6E8A-4147-A177-3AD203B41FA5}">
                      <a16:colId xmlns:a16="http://schemas.microsoft.com/office/drawing/2014/main" val="2150646009"/>
                    </a:ext>
                  </a:extLst>
                </a:gridCol>
                <a:gridCol w="329184">
                  <a:extLst>
                    <a:ext uri="{9D8B030D-6E8A-4147-A177-3AD203B41FA5}">
                      <a16:colId xmlns:a16="http://schemas.microsoft.com/office/drawing/2014/main" val="1425345224"/>
                    </a:ext>
                  </a:extLst>
                </a:gridCol>
                <a:gridCol w="329184">
                  <a:extLst>
                    <a:ext uri="{9D8B030D-6E8A-4147-A177-3AD203B41FA5}">
                      <a16:colId xmlns:a16="http://schemas.microsoft.com/office/drawing/2014/main" val="674826895"/>
                    </a:ext>
                  </a:extLst>
                </a:gridCol>
                <a:gridCol w="329184">
                  <a:extLst>
                    <a:ext uri="{9D8B030D-6E8A-4147-A177-3AD203B41FA5}">
                      <a16:colId xmlns:a16="http://schemas.microsoft.com/office/drawing/2014/main" val="1644263785"/>
                    </a:ext>
                  </a:extLst>
                </a:gridCol>
                <a:gridCol w="329184">
                  <a:extLst>
                    <a:ext uri="{9D8B030D-6E8A-4147-A177-3AD203B41FA5}">
                      <a16:colId xmlns:a16="http://schemas.microsoft.com/office/drawing/2014/main" val="1035391179"/>
                    </a:ext>
                  </a:extLst>
                </a:gridCol>
                <a:gridCol w="329184">
                  <a:extLst>
                    <a:ext uri="{9D8B030D-6E8A-4147-A177-3AD203B41FA5}">
                      <a16:colId xmlns:a16="http://schemas.microsoft.com/office/drawing/2014/main" val="324501200"/>
                    </a:ext>
                  </a:extLst>
                </a:gridCol>
                <a:gridCol w="329184">
                  <a:extLst>
                    <a:ext uri="{9D8B030D-6E8A-4147-A177-3AD203B41FA5}">
                      <a16:colId xmlns:a16="http://schemas.microsoft.com/office/drawing/2014/main" val="3259491024"/>
                    </a:ext>
                  </a:extLst>
                </a:gridCol>
                <a:gridCol w="329184">
                  <a:extLst>
                    <a:ext uri="{9D8B030D-6E8A-4147-A177-3AD203B41FA5}">
                      <a16:colId xmlns:a16="http://schemas.microsoft.com/office/drawing/2014/main" val="1183911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1000067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- 2021-07-19 14:00:46</a:t>
                      </a:r>
                      <a:r>
                        <a:rPr kumimoji="0" lang="en-US" sz="1000" b="0" i="0" u="none" strike="noStrike" kern="1200" cap="none" spc="0" normalizeH="0" baseline="0" noProof="0">
                          <a:ln>
                            <a:noFill/>
                          </a:ln>
                          <a:solidFill>
                            <a:prstClr val="black"/>
                          </a:solidFill>
                          <a:effectLst/>
                          <a:uLnTx/>
                          <a:uFillTx/>
                          <a:latin typeface="+mn-lt"/>
                          <a:ea typeface="+mn-ea"/>
                          <a:cs typeface="+mn-cs"/>
                        </a:rPr>
                        <a:t>
 Small but packs a punch. The Detox Energie Energizing Radiance Ampoule 1ml is made with different extracts to target different concerns.
⁠
🍒 Organic elderberry extract:- Protects your skin against pollution ⁠
🧬 Detoxifying peptides:- Detoxify your skin ⁠
🌱 Organic energizing Siberian ginseng root extract:- Boost your skin with extra protection⁠
⁠
Available at all Sothys salons.⁠
Shop online at www.sothys.com.my⁠
⁠
#sothysmalaysia #detoxenergie #energizingradianceampoule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https://quintly-image-storage.s3.amazonaws.com/42e52731140d1c606a4f9916d7092c0b/41577790ae44560220141057ccb4209c.jpg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extLst>
                  <a:ext uri="{0D108BD9-81ED-4DB2-BD59-A6C34878D82A}">
                    <a16:rowId xmlns:a16="http://schemas.microsoft.com/office/drawing/2014/main" val="2494123294"/>
                  </a:ext>
                </a:extLst>
              </a:tr>
            </a:tbl>
          </a:graphicData>
        </a:graphic>
      </p:graphicFrame>
      <p:sp>
        <p:nvSpPr>
          <p:cNvPr id="4" name="Text Placeholder 3">
            <a:extLst>
              <a:ext uri="{FF2B5EF4-FFF2-40B4-BE49-F238E27FC236}">
                <a16:creationId xmlns:a16="http://schemas.microsoft.com/office/drawing/2014/main" id="{6C9E5D2F-9DE0-4F16-AC4F-8AAD14CC7E7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69498841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CB139E-D0D8-47DD-AA9E-3B5E4BF5F5F3}"/>
              </a:ext>
            </a:extLst>
          </p:cNvPr>
          <p:cNvSpPr>
            <a:spLocks noGrp="1"/>
          </p:cNvSpPr>
          <p:nvPr>
            <p:ph type="title"/>
          </p:nvPr>
        </p:nvSpPr>
        <p:spPr/>
        <p:txBody>
          <a:bodyPr/>
          <a:lstStyle/>
          <a:p>
            <a:r>
              <a:rPr lang="en-US"/>
              <a:t>Facebook Own Posts Table | Sothys Malaysia - 20 of 20</a:t>
            </a:r>
          </a:p>
        </p:txBody>
      </p:sp>
      <p:graphicFrame>
        <p:nvGraphicFramePr>
          <p:cNvPr id="5" name="Table Placeholder 4">
            <a:extLst>
              <a:ext uri="{FF2B5EF4-FFF2-40B4-BE49-F238E27FC236}">
                <a16:creationId xmlns:a16="http://schemas.microsoft.com/office/drawing/2014/main" id="{4A2AF37C-E399-4A83-9A90-EF31AFA633CD}"/>
              </a:ext>
            </a:extLst>
          </p:cNvPr>
          <p:cNvGraphicFramePr>
            <a:graphicFrameLocks noGrp="1"/>
          </p:cNvGraphicFramePr>
          <p:nvPr>
            <p:ph type="tbl" sz="quarter" idx="13"/>
            <p:extLst>
              <p:ext uri="{D42A27DB-BD31-4B8C-83A1-F6EECF244321}">
                <p14:modId xmlns:p14="http://schemas.microsoft.com/office/powerpoint/2010/main" val="26329938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537233556"/>
                    </a:ext>
                  </a:extLst>
                </a:gridCol>
                <a:gridCol w="1481328">
                  <a:extLst>
                    <a:ext uri="{9D8B030D-6E8A-4147-A177-3AD203B41FA5}">
                      <a16:colId xmlns:a16="http://schemas.microsoft.com/office/drawing/2014/main" val="452238663"/>
                    </a:ext>
                  </a:extLst>
                </a:gridCol>
                <a:gridCol w="329184">
                  <a:extLst>
                    <a:ext uri="{9D8B030D-6E8A-4147-A177-3AD203B41FA5}">
                      <a16:colId xmlns:a16="http://schemas.microsoft.com/office/drawing/2014/main" val="2296608593"/>
                    </a:ext>
                  </a:extLst>
                </a:gridCol>
                <a:gridCol w="329184">
                  <a:extLst>
                    <a:ext uri="{9D8B030D-6E8A-4147-A177-3AD203B41FA5}">
                      <a16:colId xmlns:a16="http://schemas.microsoft.com/office/drawing/2014/main" val="4278083396"/>
                    </a:ext>
                  </a:extLst>
                </a:gridCol>
                <a:gridCol w="329184">
                  <a:extLst>
                    <a:ext uri="{9D8B030D-6E8A-4147-A177-3AD203B41FA5}">
                      <a16:colId xmlns:a16="http://schemas.microsoft.com/office/drawing/2014/main" val="3114777522"/>
                    </a:ext>
                  </a:extLst>
                </a:gridCol>
                <a:gridCol w="329184">
                  <a:extLst>
                    <a:ext uri="{9D8B030D-6E8A-4147-A177-3AD203B41FA5}">
                      <a16:colId xmlns:a16="http://schemas.microsoft.com/office/drawing/2014/main" val="2790246342"/>
                    </a:ext>
                  </a:extLst>
                </a:gridCol>
                <a:gridCol w="329184">
                  <a:extLst>
                    <a:ext uri="{9D8B030D-6E8A-4147-A177-3AD203B41FA5}">
                      <a16:colId xmlns:a16="http://schemas.microsoft.com/office/drawing/2014/main" val="3014764644"/>
                    </a:ext>
                  </a:extLst>
                </a:gridCol>
                <a:gridCol w="329184">
                  <a:extLst>
                    <a:ext uri="{9D8B030D-6E8A-4147-A177-3AD203B41FA5}">
                      <a16:colId xmlns:a16="http://schemas.microsoft.com/office/drawing/2014/main" val="3822147543"/>
                    </a:ext>
                  </a:extLst>
                </a:gridCol>
                <a:gridCol w="329184">
                  <a:extLst>
                    <a:ext uri="{9D8B030D-6E8A-4147-A177-3AD203B41FA5}">
                      <a16:colId xmlns:a16="http://schemas.microsoft.com/office/drawing/2014/main" val="3813670615"/>
                    </a:ext>
                  </a:extLst>
                </a:gridCol>
                <a:gridCol w="329184">
                  <a:extLst>
                    <a:ext uri="{9D8B030D-6E8A-4147-A177-3AD203B41FA5}">
                      <a16:colId xmlns:a16="http://schemas.microsoft.com/office/drawing/2014/main" val="3821017793"/>
                    </a:ext>
                  </a:extLst>
                </a:gridCol>
                <a:gridCol w="329184">
                  <a:extLst>
                    <a:ext uri="{9D8B030D-6E8A-4147-A177-3AD203B41FA5}">
                      <a16:colId xmlns:a16="http://schemas.microsoft.com/office/drawing/2014/main" val="2924614307"/>
                    </a:ext>
                  </a:extLst>
                </a:gridCol>
                <a:gridCol w="329184">
                  <a:extLst>
                    <a:ext uri="{9D8B030D-6E8A-4147-A177-3AD203B41FA5}">
                      <a16:colId xmlns:a16="http://schemas.microsoft.com/office/drawing/2014/main" val="1269398125"/>
                    </a:ext>
                  </a:extLst>
                </a:gridCol>
                <a:gridCol w="329184">
                  <a:extLst>
                    <a:ext uri="{9D8B030D-6E8A-4147-A177-3AD203B41FA5}">
                      <a16:colId xmlns:a16="http://schemas.microsoft.com/office/drawing/2014/main" val="2495750087"/>
                    </a:ext>
                  </a:extLst>
                </a:gridCol>
                <a:gridCol w="329184">
                  <a:extLst>
                    <a:ext uri="{9D8B030D-6E8A-4147-A177-3AD203B41FA5}">
                      <a16:colId xmlns:a16="http://schemas.microsoft.com/office/drawing/2014/main" val="4147541171"/>
                    </a:ext>
                  </a:extLst>
                </a:gridCol>
                <a:gridCol w="329184">
                  <a:extLst>
                    <a:ext uri="{9D8B030D-6E8A-4147-A177-3AD203B41FA5}">
                      <a16:colId xmlns:a16="http://schemas.microsoft.com/office/drawing/2014/main" val="1010468953"/>
                    </a:ext>
                  </a:extLst>
                </a:gridCol>
                <a:gridCol w="329184">
                  <a:extLst>
                    <a:ext uri="{9D8B030D-6E8A-4147-A177-3AD203B41FA5}">
                      <a16:colId xmlns:a16="http://schemas.microsoft.com/office/drawing/2014/main" val="1876025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extLst>
                  <a:ext uri="{0D108BD9-81ED-4DB2-BD59-A6C34878D82A}">
                    <a16:rowId xmlns:a16="http://schemas.microsoft.com/office/drawing/2014/main" val="334227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 Malaysia - 2021-07-25 14:00:56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难以保持肤色和皮肤状况？
进一步了解您的皮肤年龄及其生理年龄。获取护肤专家的建议解决这些问题。加入 </a:t>
                      </a:r>
                      <a:r>
                        <a:rPr kumimoji="0" lang="en-US" sz="1000" b="0" i="0" u="none" strike="noStrike" kern="1200" cap="none" spc="0" normalizeH="0" baseline="0" noProof="0">
                          <a:ln>
                            <a:noFill/>
                          </a:ln>
                          <a:solidFill>
                            <a:prstClr val="black"/>
                          </a:solidFill>
                          <a:effectLst/>
                          <a:uLnTx/>
                          <a:uFillTx/>
                          <a:latin typeface="+mn-lt"/>
                          <a:ea typeface="+mn-ea"/>
                          <a:cs typeface="+mn-cs"/>
                        </a:rPr>
                        <a:t>SOTHYS</a:t>
                      </a:r>
                      <a:r>
                        <a:rPr kumimoji="0" lang="ja-JP" altLang="en-US" sz="1000" b="0" i="0" u="none" strike="noStrike" kern="1200" cap="none" spc="0" normalizeH="0" baseline="0" noProof="0">
                          <a:ln>
                            <a:noFill/>
                          </a:ln>
                          <a:solidFill>
                            <a:prstClr val="black"/>
                          </a:solidFill>
                          <a:effectLst/>
                          <a:uLnTx/>
                          <a:uFillTx/>
                          <a:latin typeface="+mn-lt"/>
                          <a:ea typeface="+mn-ea"/>
                          <a:cs typeface="+mn-cs"/>
                        </a:rPr>
                        <a:t>为</a:t>
                      </a:r>
                      <a:r>
                        <a:rPr kumimoji="0" lang="en-US" altLang="ja-JP" sz="1000" b="0" i="0" u="none" strike="noStrike" kern="1200" cap="none" spc="0" normalizeH="0" baseline="0" noProof="0">
                          <a:ln>
                            <a:noFill/>
                          </a:ln>
                          <a:solidFill>
                            <a:prstClr val="black"/>
                          </a:solidFill>
                          <a:effectLst/>
                          <a:uLnTx/>
                          <a:uFillTx/>
                          <a:latin typeface="+mn-lt"/>
                          <a:ea typeface="+mn-ea"/>
                          <a:cs typeface="+mn-cs"/>
                        </a:rPr>
                        <a:t>30</a:t>
                      </a:r>
                      <a:r>
                        <a:rPr kumimoji="0" lang="ja-JP" altLang="en-US" sz="1000" b="0" i="0" u="none" strike="noStrike" kern="1200" cap="none" spc="0" normalizeH="0" baseline="0" noProof="0">
                          <a:ln>
                            <a:noFill/>
                          </a:ln>
                          <a:solidFill>
                            <a:prstClr val="black"/>
                          </a:solidFill>
                          <a:effectLst/>
                          <a:uLnTx/>
                          <a:uFillTx/>
                          <a:latin typeface="+mn-lt"/>
                          <a:ea typeface="+mn-ea"/>
                          <a:cs typeface="+mn-cs"/>
                        </a:rPr>
                        <a:t>岁至</a:t>
                      </a:r>
                      <a:r>
                        <a:rPr kumimoji="0" lang="en-US" altLang="ja-JP" sz="1000" b="0" i="0" u="none" strike="noStrike" kern="1200" cap="none" spc="0" normalizeH="0" baseline="0" noProof="0">
                          <a:ln>
                            <a:noFill/>
                          </a:ln>
                          <a:solidFill>
                            <a:prstClr val="black"/>
                          </a:solidFill>
                          <a:effectLst/>
                          <a:uLnTx/>
                          <a:uFillTx/>
                          <a:latin typeface="+mn-lt"/>
                          <a:ea typeface="+mn-ea"/>
                          <a:cs typeface="+mn-cs"/>
                        </a:rPr>
                        <a:t>40</a:t>
                      </a:r>
                      <a:r>
                        <a:rPr kumimoji="0" lang="ja-JP" altLang="en-US" sz="1000" b="0" i="0" u="none" strike="noStrike" kern="1200" cap="none" spc="0" normalizeH="0" baseline="0" noProof="0">
                          <a:ln>
                            <a:noFill/>
                          </a:ln>
                          <a:solidFill>
                            <a:prstClr val="black"/>
                          </a:solidFill>
                          <a:effectLst/>
                          <a:uLnTx/>
                          <a:uFillTx/>
                          <a:latin typeface="+mn-lt"/>
                          <a:ea typeface="+mn-ea"/>
                          <a:cs typeface="+mn-cs"/>
                        </a:rPr>
                        <a:t>岁打造的皮肤紧致网络研讨会，并获得虚拟咨询。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价值 </a:t>
                      </a:r>
                      <a:r>
                        <a:rPr kumimoji="0" lang="en-US" sz="1000" b="0" i="0" u="none" strike="noStrike" kern="1200" cap="none" spc="0" normalizeH="0" baseline="0" noProof="0">
                          <a:ln>
                            <a:noFill/>
                          </a:ln>
                          <a:solidFill>
                            <a:prstClr val="black"/>
                          </a:solidFill>
                          <a:effectLst/>
                          <a:uLnTx/>
                          <a:uFillTx/>
                          <a:latin typeface="+mn-lt"/>
                          <a:ea typeface="+mn-ea"/>
                          <a:cs typeface="+mn-cs"/>
                        </a:rPr>
                        <a:t>RM208 </a:t>
                      </a:r>
                      <a:r>
                        <a:rPr kumimoji="0" lang="ja-JP" altLang="en-US" sz="1000" b="0" i="0" u="none" strike="noStrike" kern="1200" cap="none" spc="0" normalizeH="0" baseline="0" noProof="0">
                          <a:ln>
                            <a:noFill/>
                          </a:ln>
                          <a:solidFill>
                            <a:prstClr val="black"/>
                          </a:solidFill>
                          <a:effectLst/>
                          <a:uLnTx/>
                          <a:uFillTx/>
                          <a:latin typeface="+mn-lt"/>
                          <a:ea typeface="+mn-ea"/>
                          <a:cs typeface="+mn-cs"/>
                        </a:rPr>
                        <a:t>的门礼物。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抽奖。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独家优惠券和优惠。
</a:t>
                      </a:r>
                      <a:r>
                        <a:rPr kumimoji="0" lang="en-US" sz="1000" b="0" i="0" u="none" strike="noStrike" kern="1200" cap="none" spc="0" normalizeH="0" baseline="0" noProof="0">
                          <a:ln>
                            <a:noFill/>
                          </a:ln>
                          <a:solidFill>
                            <a:prstClr val="black"/>
                          </a:solidFill>
                          <a:effectLst/>
                          <a:uLnTx/>
                          <a:uFillTx/>
                          <a:latin typeface="+mn-lt"/>
                          <a:ea typeface="+mn-ea"/>
                          <a:cs typeface="+mn-cs"/>
                        </a:rPr>
                        <a:t>✨ SOTHYS BSI </a:t>
                      </a:r>
                      <a:r>
                        <a:rPr kumimoji="0" lang="ja-JP" altLang="en-US" sz="1000" b="0" i="0" u="none" strike="noStrike" kern="1200" cap="none" spc="0" normalizeH="0" baseline="0" noProof="0">
                          <a:ln>
                            <a:noFill/>
                          </a:ln>
                          <a:solidFill>
                            <a:prstClr val="black"/>
                          </a:solidFill>
                          <a:effectLst/>
                          <a:uLnTx/>
                          <a:uFillTx/>
                          <a:latin typeface="+mn-lt"/>
                          <a:ea typeface="+mn-ea"/>
                          <a:cs typeface="+mn-cs"/>
                        </a:rPr>
                        <a:t>会员资格。
立即注册！
</a:t>
                      </a:r>
                      <a:r>
                        <a:rPr kumimoji="0" lang="en-US" sz="1000" b="0" i="0" u="none" strike="noStrike" kern="1200" cap="none" spc="0" normalizeH="0" baseline="0" noProof="0">
                          <a:ln>
                            <a:noFill/>
                          </a:ln>
                          <a:solidFill>
                            <a:prstClr val="black"/>
                          </a:solidFill>
                          <a:effectLst/>
                          <a:uLnTx/>
                          <a:uFillTx/>
                          <a:latin typeface="+mn-lt"/>
                          <a:ea typeface="+mn-ea"/>
                          <a:cs typeface="+mn-cs"/>
                        </a:rPr>
                        <a:t>Having trouble maintaining your complexion during these difficult times? 
Get to know more about your skin age and its biological age. Combat these issues with advice from our skincare experts. Join SOTHYS mandarin conducted skin firming for 30’s &amp; 40’s free webinar and get a virtual consultation.
✨ Door gifts worth RM208.
✨ Giveaway. 
✨ Exclusive vouchers &amp; deals.
✨ SOTHYS BSI Membership.
What are you waiting for? Sign up link below.
Link: https://zoom.us/webinar/register/4316258332633/WN_gycLGfddRYa60pJ2brNjgA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https://quintly-image-storage.s3.amazonaws.com/42e52731140d1c606a4f9916d7092c0b/08e872abded54afcfda6900f14e00d7c.png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extLst>
                  <a:ext uri="{0D108BD9-81ED-4DB2-BD59-A6C34878D82A}">
                    <a16:rowId xmlns:a16="http://schemas.microsoft.com/office/drawing/2014/main" val="1989497154"/>
                  </a:ext>
                </a:extLst>
              </a:tr>
            </a:tbl>
          </a:graphicData>
        </a:graphic>
      </p:graphicFrame>
      <p:sp>
        <p:nvSpPr>
          <p:cNvPr id="4" name="Text Placeholder 3">
            <a:extLst>
              <a:ext uri="{FF2B5EF4-FFF2-40B4-BE49-F238E27FC236}">
                <a16:creationId xmlns:a16="http://schemas.microsoft.com/office/drawing/2014/main" id="{D381BCEB-4120-4E33-9792-7EC087705EF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177735396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94A23-6650-4892-8ABE-6FC91227DE4D}"/>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BD778173-3E8D-44A9-9BDC-A228EBD0A264}"/>
              </a:ext>
            </a:extLst>
          </p:cNvPr>
          <p:cNvGraphicFramePr>
            <a:graphicFrameLocks noGrp="1"/>
          </p:cNvGraphicFramePr>
          <p:nvPr>
            <p:ph type="chart" sz="quarter" idx="13"/>
            <p:extLst>
              <p:ext uri="{D42A27DB-BD31-4B8C-83A1-F6EECF244321}">
                <p14:modId xmlns:p14="http://schemas.microsoft.com/office/powerpoint/2010/main" val="12403445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17B42C-3680-42EF-A0AC-26218A6FE75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FBCEEC38-4968-4B00-8928-4618278C66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380820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644E6-E3CA-4093-9554-F052034A326F}"/>
              </a:ext>
            </a:extLst>
          </p:cNvPr>
          <p:cNvSpPr>
            <a:spLocks noGrp="1"/>
          </p:cNvSpPr>
          <p:nvPr>
            <p:ph type="title"/>
          </p:nvPr>
        </p:nvSpPr>
        <p:spPr/>
        <p:txBody>
          <a:bodyPr/>
          <a:lstStyle/>
          <a:p>
            <a:r>
              <a:rPr lang="en-US"/>
              <a:t>Facebook Reach | Sothys Malaysia</a:t>
            </a:r>
          </a:p>
        </p:txBody>
      </p:sp>
      <p:graphicFrame>
        <p:nvGraphicFramePr>
          <p:cNvPr id="6" name="Chart Placeholder 5">
            <a:extLst>
              <a:ext uri="{FF2B5EF4-FFF2-40B4-BE49-F238E27FC236}">
                <a16:creationId xmlns:a16="http://schemas.microsoft.com/office/drawing/2014/main" id="{01E3AE97-EB57-4B85-872C-FB2D9427FC19}"/>
              </a:ext>
            </a:extLst>
          </p:cNvPr>
          <p:cNvGraphicFramePr>
            <a:graphicFrameLocks noGrp="1"/>
          </p:cNvGraphicFramePr>
          <p:nvPr>
            <p:ph type="chart" sz="quarter" idx="13"/>
            <p:extLst>
              <p:ext uri="{D42A27DB-BD31-4B8C-83A1-F6EECF244321}">
                <p14:modId xmlns:p14="http://schemas.microsoft.com/office/powerpoint/2010/main" val="1967803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ACA39-8A89-489B-B343-30D137B1E0B6}"/>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2EAFDDD-BEA7-4FC7-9D32-C8475E486E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1255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DEC7B-10B0-4203-A8F2-DD7F05B6CC6D}"/>
              </a:ext>
            </a:extLst>
          </p:cNvPr>
          <p:cNvSpPr>
            <a:spLocks noGrp="1"/>
          </p:cNvSpPr>
          <p:nvPr>
            <p:ph type="title"/>
          </p:nvPr>
        </p:nvSpPr>
        <p:spPr/>
        <p:txBody>
          <a:bodyPr/>
          <a:lstStyle/>
          <a:p>
            <a:r>
              <a:rPr lang="en-US"/>
              <a:t>Facebook Average Interactions Per Post | Sothys Malaysia</a:t>
            </a:r>
          </a:p>
        </p:txBody>
      </p:sp>
      <p:graphicFrame>
        <p:nvGraphicFramePr>
          <p:cNvPr id="6" name="Chart Placeholder 5">
            <a:extLst>
              <a:ext uri="{FF2B5EF4-FFF2-40B4-BE49-F238E27FC236}">
                <a16:creationId xmlns:a16="http://schemas.microsoft.com/office/drawing/2014/main" id="{976477BE-9EAB-4FDE-BAD0-5297BE20AEF2}"/>
              </a:ext>
            </a:extLst>
          </p:cNvPr>
          <p:cNvGraphicFramePr>
            <a:graphicFrameLocks noGrp="1"/>
          </p:cNvGraphicFramePr>
          <p:nvPr>
            <p:ph type="chart" sz="quarter" idx="13"/>
            <p:extLst>
              <p:ext uri="{D42A27DB-BD31-4B8C-83A1-F6EECF244321}">
                <p14:modId xmlns:p14="http://schemas.microsoft.com/office/powerpoint/2010/main" val="17463307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FA7D81-0FB5-4579-9B3D-B835FDA1D87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85F0C625-0C2B-4799-9127-C79CE115BE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782348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27B5-01EB-4BB8-86AA-043813B5D619}"/>
              </a:ext>
            </a:extLst>
          </p:cNvPr>
          <p:cNvSpPr>
            <a:spLocks noGrp="1"/>
          </p:cNvSpPr>
          <p:nvPr>
            <p:ph type="title"/>
          </p:nvPr>
        </p:nvSpPr>
        <p:spPr/>
        <p:txBody>
          <a:bodyPr/>
          <a:lstStyle/>
          <a:p>
            <a:r>
              <a:rPr lang="en-US"/>
              <a:t>Facebook Engaged Users | Sothys Malaysia</a:t>
            </a:r>
          </a:p>
        </p:txBody>
      </p:sp>
      <p:graphicFrame>
        <p:nvGraphicFramePr>
          <p:cNvPr id="6" name="Chart Placeholder 5">
            <a:extLst>
              <a:ext uri="{FF2B5EF4-FFF2-40B4-BE49-F238E27FC236}">
                <a16:creationId xmlns:a16="http://schemas.microsoft.com/office/drawing/2014/main" id="{C98BB136-21C2-4C3B-A86F-4395EF398549}"/>
              </a:ext>
            </a:extLst>
          </p:cNvPr>
          <p:cNvGraphicFramePr>
            <a:graphicFrameLocks noGrp="1"/>
          </p:cNvGraphicFramePr>
          <p:nvPr>
            <p:ph type="chart" sz="quarter" idx="13"/>
            <p:extLst>
              <p:ext uri="{D42A27DB-BD31-4B8C-83A1-F6EECF244321}">
                <p14:modId xmlns:p14="http://schemas.microsoft.com/office/powerpoint/2010/main" val="2959692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F24419-E1CB-485E-ABA8-13BE7E212AB0}"/>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D5D10CE-6994-4015-B065-62892B1B6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12075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20783-6FC7-4454-B8F5-8CC2B2E620AE}"/>
              </a:ext>
            </a:extLst>
          </p:cNvPr>
          <p:cNvSpPr>
            <a:spLocks noGrp="1"/>
          </p:cNvSpPr>
          <p:nvPr>
            <p:ph type="title"/>
          </p:nvPr>
        </p:nvSpPr>
        <p:spPr/>
        <p:txBody>
          <a:bodyPr/>
          <a:lstStyle/>
          <a:p>
            <a:r>
              <a:rPr lang="en-US"/>
              <a:t>Facebook Fans Table | Sothys Malaysia</a:t>
            </a:r>
          </a:p>
        </p:txBody>
      </p:sp>
      <p:graphicFrame>
        <p:nvGraphicFramePr>
          <p:cNvPr id="5" name="Table Placeholder 4">
            <a:extLst>
              <a:ext uri="{FF2B5EF4-FFF2-40B4-BE49-F238E27FC236}">
                <a16:creationId xmlns:a16="http://schemas.microsoft.com/office/drawing/2014/main" id="{77775B81-2EFE-48B5-BA3A-0B8B549630E0}"/>
              </a:ext>
            </a:extLst>
          </p:cNvPr>
          <p:cNvGraphicFramePr>
            <a:graphicFrameLocks noGrp="1"/>
          </p:cNvGraphicFramePr>
          <p:nvPr>
            <p:ph type="tbl" sz="quarter" idx="13"/>
            <p:extLst>
              <p:ext uri="{D42A27DB-BD31-4B8C-83A1-F6EECF244321}">
                <p14:modId xmlns:p14="http://schemas.microsoft.com/office/powerpoint/2010/main" val="2536143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57659778"/>
                    </a:ext>
                  </a:extLst>
                </a:gridCol>
                <a:gridCol w="1234440">
                  <a:extLst>
                    <a:ext uri="{9D8B030D-6E8A-4147-A177-3AD203B41FA5}">
                      <a16:colId xmlns:a16="http://schemas.microsoft.com/office/drawing/2014/main" val="3802825890"/>
                    </a:ext>
                  </a:extLst>
                </a:gridCol>
                <a:gridCol w="822960">
                  <a:extLst>
                    <a:ext uri="{9D8B030D-6E8A-4147-A177-3AD203B41FA5}">
                      <a16:colId xmlns:a16="http://schemas.microsoft.com/office/drawing/2014/main" val="865405180"/>
                    </a:ext>
                  </a:extLst>
                </a:gridCol>
                <a:gridCol w="822960">
                  <a:extLst>
                    <a:ext uri="{9D8B030D-6E8A-4147-A177-3AD203B41FA5}">
                      <a16:colId xmlns:a16="http://schemas.microsoft.com/office/drawing/2014/main" val="779370642"/>
                    </a:ext>
                  </a:extLst>
                </a:gridCol>
                <a:gridCol w="822960">
                  <a:extLst>
                    <a:ext uri="{9D8B030D-6E8A-4147-A177-3AD203B41FA5}">
                      <a16:colId xmlns:a16="http://schemas.microsoft.com/office/drawing/2014/main" val="3407873731"/>
                    </a:ext>
                  </a:extLst>
                </a:gridCol>
                <a:gridCol w="822960">
                  <a:extLst>
                    <a:ext uri="{9D8B030D-6E8A-4147-A177-3AD203B41FA5}">
                      <a16:colId xmlns:a16="http://schemas.microsoft.com/office/drawing/2014/main" val="2775258980"/>
                    </a:ext>
                  </a:extLst>
                </a:gridCol>
                <a:gridCol w="822960">
                  <a:extLst>
                    <a:ext uri="{9D8B030D-6E8A-4147-A177-3AD203B41FA5}">
                      <a16:colId xmlns:a16="http://schemas.microsoft.com/office/drawing/2014/main" val="3535861363"/>
                    </a:ext>
                  </a:extLst>
                </a:gridCol>
                <a:gridCol w="822960">
                  <a:extLst>
                    <a:ext uri="{9D8B030D-6E8A-4147-A177-3AD203B41FA5}">
                      <a16:colId xmlns:a16="http://schemas.microsoft.com/office/drawing/2014/main" val="14265695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2387825615"/>
                  </a:ext>
                </a:extLst>
              </a:tr>
              <a:tr h="370840">
                <a:tc>
                  <a:txBody>
                    <a:bodyPr/>
                    <a:lstStyle/>
                    <a:p>
                      <a:r>
                        <a:rPr lang="en-US" sz="1000"/>
                        <a:t>Sothys Malaysia</a:t>
                      </a:r>
                    </a:p>
                  </a:txBody>
                  <a:tcPr/>
                </a:tc>
                <a:tc>
                  <a:txBody>
                    <a:bodyPr/>
                    <a:lstStyle/>
                    <a:p>
                      <a:r>
                        <a:rPr lang="en-US" sz="1000"/>
                        <a:t>30756</a:t>
                      </a:r>
                    </a:p>
                  </a:txBody>
                  <a:tcPr/>
                </a:tc>
                <a:tc>
                  <a:txBody>
                    <a:bodyPr/>
                    <a:lstStyle/>
                    <a:p>
                      <a:r>
                        <a:rPr lang="en-US" sz="1000"/>
                        <a:t>9</a:t>
                      </a:r>
                    </a:p>
                  </a:txBody>
                  <a:tcPr/>
                </a:tc>
                <a:tc>
                  <a:txBody>
                    <a:bodyPr/>
                    <a:lstStyle/>
                    <a:p>
                      <a:r>
                        <a:rPr lang="en-US" sz="1000"/>
                        <a:t>0.0 %</a:t>
                      </a:r>
                    </a:p>
                  </a:txBody>
                  <a:tcPr/>
                </a:tc>
                <a:tc>
                  <a:txBody>
                    <a:bodyPr/>
                    <a:lstStyle/>
                    <a:p>
                      <a:r>
                        <a:rPr lang="en-US" sz="1000"/>
                        <a:t>12</a:t>
                      </a:r>
                    </a:p>
                  </a:txBody>
                  <a:tcPr/>
                </a:tc>
                <a:tc>
                  <a:txBody>
                    <a:bodyPr/>
                    <a:lstStyle/>
                    <a:p>
                      <a:r>
                        <a:rPr lang="en-US" sz="1000"/>
                        <a:t>0.0 %</a:t>
                      </a:r>
                    </a:p>
                  </a:txBody>
                  <a:tcPr/>
                </a:tc>
                <a:tc>
                  <a:txBody>
                    <a:bodyPr/>
                    <a:lstStyle/>
                    <a:p>
                      <a:r>
                        <a:rPr lang="en-US" sz="1000"/>
                        <a:t>10</a:t>
                      </a:r>
                    </a:p>
                  </a:txBody>
                  <a:tcPr/>
                </a:tc>
                <a:tc>
                  <a:txBody>
                    <a:bodyPr/>
                    <a:lstStyle/>
                    <a:p>
                      <a:r>
                        <a:rPr lang="en-US" sz="1000"/>
                        <a:t>0.0 %</a:t>
                      </a:r>
                    </a:p>
                  </a:txBody>
                  <a:tcPr/>
                </a:tc>
                <a:extLst>
                  <a:ext uri="{0D108BD9-81ED-4DB2-BD59-A6C34878D82A}">
                    <a16:rowId xmlns:a16="http://schemas.microsoft.com/office/drawing/2014/main" val="377701624"/>
                  </a:ext>
                </a:extLst>
              </a:tr>
            </a:tbl>
          </a:graphicData>
        </a:graphic>
      </p:graphicFrame>
      <p:sp>
        <p:nvSpPr>
          <p:cNvPr id="4" name="Text Placeholder 3">
            <a:extLst>
              <a:ext uri="{FF2B5EF4-FFF2-40B4-BE49-F238E27FC236}">
                <a16:creationId xmlns:a16="http://schemas.microsoft.com/office/drawing/2014/main" id="{6F396BE1-2129-46B0-9089-BF401A4F18D8}"/>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2362262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6FD79-CFC9-4952-B782-B73B08CA0855}"/>
              </a:ext>
            </a:extLst>
          </p:cNvPr>
          <p:cNvSpPr>
            <a:spLocks noGrp="1"/>
          </p:cNvSpPr>
          <p:nvPr>
            <p:ph type="title"/>
          </p:nvPr>
        </p:nvSpPr>
        <p:spPr/>
        <p:txBody>
          <a:bodyPr/>
          <a:lstStyle/>
          <a:p>
            <a:r>
              <a:rPr lang="en-US"/>
              <a:t>Facebook Engagement Rate By Post Type | Sothys Malaysia</a:t>
            </a:r>
          </a:p>
        </p:txBody>
      </p:sp>
      <p:graphicFrame>
        <p:nvGraphicFramePr>
          <p:cNvPr id="6" name="Chart Placeholder 5">
            <a:extLst>
              <a:ext uri="{FF2B5EF4-FFF2-40B4-BE49-F238E27FC236}">
                <a16:creationId xmlns:a16="http://schemas.microsoft.com/office/drawing/2014/main" id="{4B9EF4CC-F482-4FEC-B6EE-F53453D4B504}"/>
              </a:ext>
            </a:extLst>
          </p:cNvPr>
          <p:cNvGraphicFramePr>
            <a:graphicFrameLocks noGrp="1"/>
          </p:cNvGraphicFramePr>
          <p:nvPr>
            <p:ph type="chart" sz="quarter" idx="13"/>
            <p:extLst>
              <p:ext uri="{D42A27DB-BD31-4B8C-83A1-F6EECF244321}">
                <p14:modId xmlns:p14="http://schemas.microsoft.com/office/powerpoint/2010/main" val="3784709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9D12F-2E0C-4D71-B9D1-07802FF155A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BCD20CF-8E7E-4455-BE42-0225F3B688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58409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CE50-E45C-48A4-B428-A4F109F75AF7}"/>
              </a:ext>
            </a:extLst>
          </p:cNvPr>
          <p:cNvSpPr>
            <a:spLocks noGrp="1"/>
          </p:cNvSpPr>
          <p:nvPr>
            <p:ph type="title"/>
          </p:nvPr>
        </p:nvSpPr>
        <p:spPr/>
        <p:txBody>
          <a:bodyPr/>
          <a:lstStyle/>
          <a:p>
            <a:r>
              <a:rPr lang="en-US"/>
              <a:t>Facebook Reach by Post Type  | Sothys Malaysia</a:t>
            </a:r>
          </a:p>
        </p:txBody>
      </p:sp>
      <p:graphicFrame>
        <p:nvGraphicFramePr>
          <p:cNvPr id="6" name="Chart Placeholder 5">
            <a:extLst>
              <a:ext uri="{FF2B5EF4-FFF2-40B4-BE49-F238E27FC236}">
                <a16:creationId xmlns:a16="http://schemas.microsoft.com/office/drawing/2014/main" id="{19A2B901-580C-4E98-826D-8355C965E598}"/>
              </a:ext>
            </a:extLst>
          </p:cNvPr>
          <p:cNvGraphicFramePr>
            <a:graphicFrameLocks noGrp="1"/>
          </p:cNvGraphicFramePr>
          <p:nvPr>
            <p:ph type="chart" sz="quarter" idx="13"/>
            <p:extLst>
              <p:ext uri="{D42A27DB-BD31-4B8C-83A1-F6EECF244321}">
                <p14:modId xmlns:p14="http://schemas.microsoft.com/office/powerpoint/2010/main" val="3234018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8AB764-3222-4B48-9E4C-6899CD75FBCB}"/>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65B20F55-EDAC-4769-B1E2-6186238B82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76809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D3004-F3B1-4AA8-BF9E-0D534823BD66}"/>
              </a:ext>
            </a:extLst>
          </p:cNvPr>
          <p:cNvSpPr>
            <a:spLocks noGrp="1"/>
          </p:cNvSpPr>
          <p:nvPr>
            <p:ph type="title"/>
          </p:nvPr>
        </p:nvSpPr>
        <p:spPr/>
        <p:txBody>
          <a:bodyPr/>
          <a:lstStyle/>
          <a:p>
            <a:r>
              <a:rPr lang="en-US"/>
              <a:t>Facebook Total Engagements | Sothys Malaysia</a:t>
            </a:r>
          </a:p>
        </p:txBody>
      </p:sp>
      <p:graphicFrame>
        <p:nvGraphicFramePr>
          <p:cNvPr id="6" name="Chart Placeholder 5">
            <a:extLst>
              <a:ext uri="{FF2B5EF4-FFF2-40B4-BE49-F238E27FC236}">
                <a16:creationId xmlns:a16="http://schemas.microsoft.com/office/drawing/2014/main" id="{CBC10EC2-8E32-4BA2-8C3B-195BFCE6FBB3}"/>
              </a:ext>
            </a:extLst>
          </p:cNvPr>
          <p:cNvGraphicFramePr>
            <a:graphicFrameLocks noGrp="1"/>
          </p:cNvGraphicFramePr>
          <p:nvPr>
            <p:ph type="chart" sz="quarter" idx="13"/>
            <p:extLst>
              <p:ext uri="{D42A27DB-BD31-4B8C-83A1-F6EECF244321}">
                <p14:modId xmlns:p14="http://schemas.microsoft.com/office/powerpoint/2010/main" val="3720097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20A3E-972D-46D0-B457-F4F579005B97}"/>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0D73F968-70DD-4455-B58D-AC17AC031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285517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057907-CE33-4C10-AC64-2851727F6142}"/>
              </a:ext>
            </a:extLst>
          </p:cNvPr>
          <p:cNvSpPr>
            <a:spLocks noGrp="1"/>
          </p:cNvSpPr>
          <p:nvPr>
            <p:ph type="title"/>
          </p:nvPr>
        </p:nvSpPr>
        <p:spPr/>
        <p:txBody>
          <a:bodyPr/>
          <a:lstStyle/>
          <a:p>
            <a:r>
              <a:rPr lang="en-US"/>
              <a:t>Facebook Interactions Per Post By Post Type | Sothys Malaysia</a:t>
            </a:r>
          </a:p>
        </p:txBody>
      </p:sp>
      <p:graphicFrame>
        <p:nvGraphicFramePr>
          <p:cNvPr id="6" name="Chart Placeholder 5">
            <a:extLst>
              <a:ext uri="{FF2B5EF4-FFF2-40B4-BE49-F238E27FC236}">
                <a16:creationId xmlns:a16="http://schemas.microsoft.com/office/drawing/2014/main" id="{20C44B5D-C744-4A81-ADAC-B6472B27CAF5}"/>
              </a:ext>
            </a:extLst>
          </p:cNvPr>
          <p:cNvGraphicFramePr>
            <a:graphicFrameLocks noGrp="1"/>
          </p:cNvGraphicFramePr>
          <p:nvPr>
            <p:ph type="chart" sz="quarter" idx="13"/>
            <p:extLst>
              <p:ext uri="{D42A27DB-BD31-4B8C-83A1-F6EECF244321}">
                <p14:modId xmlns:p14="http://schemas.microsoft.com/office/powerpoint/2010/main" val="249756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021EE4-52CB-4A52-AEBA-DC48469089A8}"/>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987E4C77-8965-4459-B5A5-751C8DF1A8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5524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35A1B-03BE-4878-8113-8976C4C7C768}"/>
              </a:ext>
            </a:extLst>
          </p:cNvPr>
          <p:cNvSpPr>
            <a:spLocks noGrp="1"/>
          </p:cNvSpPr>
          <p:nvPr>
            <p:ph type="title"/>
          </p:nvPr>
        </p:nvSpPr>
        <p:spPr/>
        <p:txBody>
          <a:bodyPr/>
          <a:lstStyle/>
          <a:p>
            <a:r>
              <a:rPr lang="en-US"/>
              <a:t>Facebook Video Views | Sothys Malaysia</a:t>
            </a:r>
          </a:p>
        </p:txBody>
      </p:sp>
      <p:graphicFrame>
        <p:nvGraphicFramePr>
          <p:cNvPr id="6" name="Chart Placeholder 5">
            <a:extLst>
              <a:ext uri="{FF2B5EF4-FFF2-40B4-BE49-F238E27FC236}">
                <a16:creationId xmlns:a16="http://schemas.microsoft.com/office/drawing/2014/main" id="{95844471-8158-4D37-90A3-6F82CEB1F43F}"/>
              </a:ext>
            </a:extLst>
          </p:cNvPr>
          <p:cNvGraphicFramePr>
            <a:graphicFrameLocks noGrp="1"/>
          </p:cNvGraphicFramePr>
          <p:nvPr>
            <p:ph type="chart" sz="quarter" idx="13"/>
            <p:extLst>
              <p:ext uri="{D42A27DB-BD31-4B8C-83A1-F6EECF244321}">
                <p14:modId xmlns:p14="http://schemas.microsoft.com/office/powerpoint/2010/main" val="3146922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A664B02-15A1-44E8-8C5C-7EEAA7227CB1}"/>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E01329BF-9D61-4E51-8BB6-7682425860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913766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1A2F9C-99B4-4D30-8CDE-9211C7C0D9E8}"/>
              </a:ext>
            </a:extLst>
          </p:cNvPr>
          <p:cNvSpPr>
            <a:spLocks noGrp="1"/>
          </p:cNvSpPr>
          <p:nvPr>
            <p:ph type="title"/>
          </p:nvPr>
        </p:nvSpPr>
        <p:spPr/>
        <p:txBody>
          <a:bodyPr/>
          <a:lstStyle/>
          <a:p>
            <a:r>
              <a:rPr lang="en-US"/>
              <a:t>Facebook Fans By City Table | Sothys Malaysia - 1 of 3</a:t>
            </a:r>
          </a:p>
        </p:txBody>
      </p:sp>
      <p:graphicFrame>
        <p:nvGraphicFramePr>
          <p:cNvPr id="5" name="Table Placeholder 4">
            <a:extLst>
              <a:ext uri="{FF2B5EF4-FFF2-40B4-BE49-F238E27FC236}">
                <a16:creationId xmlns:a16="http://schemas.microsoft.com/office/drawing/2014/main" id="{5EAEA1AC-F418-47D6-828E-A64E524D7C01}"/>
              </a:ext>
            </a:extLst>
          </p:cNvPr>
          <p:cNvGraphicFramePr>
            <a:graphicFrameLocks noGrp="1"/>
          </p:cNvGraphicFramePr>
          <p:nvPr>
            <p:ph type="tbl" sz="quarter" idx="13"/>
            <p:extLst>
              <p:ext uri="{D42A27DB-BD31-4B8C-83A1-F6EECF244321}">
                <p14:modId xmlns:p14="http://schemas.microsoft.com/office/powerpoint/2010/main" val="107473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579455"/>
                    </a:ext>
                  </a:extLst>
                </a:gridCol>
                <a:gridCol w="1645920">
                  <a:extLst>
                    <a:ext uri="{9D8B030D-6E8A-4147-A177-3AD203B41FA5}">
                      <a16:colId xmlns:a16="http://schemas.microsoft.com/office/drawing/2014/main" val="3877578786"/>
                    </a:ext>
                  </a:extLst>
                </a:gridCol>
                <a:gridCol w="1645920">
                  <a:extLst>
                    <a:ext uri="{9D8B030D-6E8A-4147-A177-3AD203B41FA5}">
                      <a16:colId xmlns:a16="http://schemas.microsoft.com/office/drawing/2014/main" val="4175969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56198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23.9 %</a:t>
                      </a:r>
                    </a:p>
                  </a:txBody>
                  <a:tcPr/>
                </a:tc>
                <a:extLst>
                  <a:ext uri="{0D108BD9-81ED-4DB2-BD59-A6C34878D82A}">
                    <a16:rowId xmlns:a16="http://schemas.microsoft.com/office/drawing/2014/main" val="3918965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2269850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extLst>
                  <a:ext uri="{0D108BD9-81ED-4DB2-BD59-A6C34878D82A}">
                    <a16:rowId xmlns:a16="http://schemas.microsoft.com/office/drawing/2014/main" val="33975582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5301699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781353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95033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extLst>
                  <a:ext uri="{0D108BD9-81ED-4DB2-BD59-A6C34878D82A}">
                    <a16:rowId xmlns:a16="http://schemas.microsoft.com/office/drawing/2014/main" val="2565987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730244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57203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500806603"/>
                  </a:ext>
                </a:extLst>
              </a:tr>
            </a:tbl>
          </a:graphicData>
        </a:graphic>
      </p:graphicFrame>
      <p:sp>
        <p:nvSpPr>
          <p:cNvPr id="4" name="Text Placeholder 3">
            <a:extLst>
              <a:ext uri="{FF2B5EF4-FFF2-40B4-BE49-F238E27FC236}">
                <a16:creationId xmlns:a16="http://schemas.microsoft.com/office/drawing/2014/main" id="{C65BD7E0-33B9-466E-944D-B6B22B6D2935}"/>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9939964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CDD536-C0B4-4897-B470-3B8B4B16C657}"/>
              </a:ext>
            </a:extLst>
          </p:cNvPr>
          <p:cNvSpPr>
            <a:spLocks noGrp="1"/>
          </p:cNvSpPr>
          <p:nvPr>
            <p:ph type="title"/>
          </p:nvPr>
        </p:nvSpPr>
        <p:spPr/>
        <p:txBody>
          <a:bodyPr/>
          <a:lstStyle/>
          <a:p>
            <a:r>
              <a:rPr lang="en-US"/>
              <a:t>Facebook Fans By City Table | Sothys Malaysia - 2 of 3</a:t>
            </a:r>
          </a:p>
        </p:txBody>
      </p:sp>
      <p:graphicFrame>
        <p:nvGraphicFramePr>
          <p:cNvPr id="5" name="Table Placeholder 4">
            <a:extLst>
              <a:ext uri="{FF2B5EF4-FFF2-40B4-BE49-F238E27FC236}">
                <a16:creationId xmlns:a16="http://schemas.microsoft.com/office/drawing/2014/main" id="{5A074A23-B260-47C0-849D-CB1536BF8A5C}"/>
              </a:ext>
            </a:extLst>
          </p:cNvPr>
          <p:cNvGraphicFramePr>
            <a:graphicFrameLocks noGrp="1"/>
          </p:cNvGraphicFramePr>
          <p:nvPr>
            <p:ph type="tbl" sz="quarter" idx="13"/>
            <p:extLst>
              <p:ext uri="{D42A27DB-BD31-4B8C-83A1-F6EECF244321}">
                <p14:modId xmlns:p14="http://schemas.microsoft.com/office/powerpoint/2010/main" val="2863822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091824536"/>
                    </a:ext>
                  </a:extLst>
                </a:gridCol>
                <a:gridCol w="1645920">
                  <a:extLst>
                    <a:ext uri="{9D8B030D-6E8A-4147-A177-3AD203B41FA5}">
                      <a16:colId xmlns:a16="http://schemas.microsoft.com/office/drawing/2014/main" val="1706841495"/>
                    </a:ext>
                  </a:extLst>
                </a:gridCol>
                <a:gridCol w="1645920">
                  <a:extLst>
                    <a:ext uri="{9D8B030D-6E8A-4147-A177-3AD203B41FA5}">
                      <a16:colId xmlns:a16="http://schemas.microsoft.com/office/drawing/2014/main" val="3594219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653307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33588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97875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367506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2727173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83009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Subang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108756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Seri Kembangan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96098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120402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521651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Cheras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761848056"/>
                  </a:ext>
                </a:extLst>
              </a:tr>
            </a:tbl>
          </a:graphicData>
        </a:graphic>
      </p:graphicFrame>
      <p:sp>
        <p:nvSpPr>
          <p:cNvPr id="4" name="Text Placeholder 3">
            <a:extLst>
              <a:ext uri="{FF2B5EF4-FFF2-40B4-BE49-F238E27FC236}">
                <a16:creationId xmlns:a16="http://schemas.microsoft.com/office/drawing/2014/main" id="{0E6A4513-8C94-4607-8B1E-23347896DFE1}"/>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400711650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7474A-4A91-4C90-894F-4D05648DD2EA}"/>
              </a:ext>
            </a:extLst>
          </p:cNvPr>
          <p:cNvSpPr>
            <a:spLocks noGrp="1"/>
          </p:cNvSpPr>
          <p:nvPr>
            <p:ph type="title"/>
          </p:nvPr>
        </p:nvSpPr>
        <p:spPr/>
        <p:txBody>
          <a:bodyPr/>
          <a:lstStyle/>
          <a:p>
            <a:r>
              <a:rPr lang="en-US"/>
              <a:t>Facebook Fans By City Table | Sothys Malaysia - 3 of 3</a:t>
            </a:r>
          </a:p>
        </p:txBody>
      </p:sp>
      <p:graphicFrame>
        <p:nvGraphicFramePr>
          <p:cNvPr id="5" name="Table Placeholder 4">
            <a:extLst>
              <a:ext uri="{FF2B5EF4-FFF2-40B4-BE49-F238E27FC236}">
                <a16:creationId xmlns:a16="http://schemas.microsoft.com/office/drawing/2014/main" id="{F0BCCCE6-F0A3-47D5-B9A7-24527618DB3E}"/>
              </a:ext>
            </a:extLst>
          </p:cNvPr>
          <p:cNvGraphicFramePr>
            <a:graphicFrameLocks noGrp="1"/>
          </p:cNvGraphicFramePr>
          <p:nvPr>
            <p:ph type="tbl" sz="quarter" idx="13"/>
            <p:extLst>
              <p:ext uri="{D42A27DB-BD31-4B8C-83A1-F6EECF244321}">
                <p14:modId xmlns:p14="http://schemas.microsoft.com/office/powerpoint/2010/main" val="4038161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873495328"/>
                    </a:ext>
                  </a:extLst>
                </a:gridCol>
                <a:gridCol w="1645920">
                  <a:extLst>
                    <a:ext uri="{9D8B030D-6E8A-4147-A177-3AD203B41FA5}">
                      <a16:colId xmlns:a16="http://schemas.microsoft.com/office/drawing/2014/main" val="138292557"/>
                    </a:ext>
                  </a:extLst>
                </a:gridCol>
                <a:gridCol w="1645920">
                  <a:extLst>
                    <a:ext uri="{9D8B030D-6E8A-4147-A177-3AD203B41FA5}">
                      <a16:colId xmlns:a16="http://schemas.microsoft.com/office/drawing/2014/main" val="2310949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925275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697911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669771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349384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2468658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0.6 %</a:t>
                      </a:r>
                    </a:p>
                  </a:txBody>
                  <a:tcPr/>
                </a:tc>
                <a:extLst>
                  <a:ext uri="{0D108BD9-81ED-4DB2-BD59-A6C34878D82A}">
                    <a16:rowId xmlns:a16="http://schemas.microsoft.com/office/drawing/2014/main" val="994451695"/>
                  </a:ext>
                </a:extLst>
              </a:tr>
            </a:tbl>
          </a:graphicData>
        </a:graphic>
      </p:graphicFrame>
      <p:sp>
        <p:nvSpPr>
          <p:cNvPr id="4" name="Text Placeholder 3">
            <a:extLst>
              <a:ext uri="{FF2B5EF4-FFF2-40B4-BE49-F238E27FC236}">
                <a16:creationId xmlns:a16="http://schemas.microsoft.com/office/drawing/2014/main" id="{C775E737-A41E-427D-95A3-D902BFC6F25C}"/>
              </a:ext>
            </a:extLst>
          </p:cNvPr>
          <p:cNvSpPr>
            <a:spLocks noGrp="1"/>
          </p:cNvSpPr>
          <p:nvPr>
            <p:ph type="body" sz="quarter" idx="14"/>
          </p:nvPr>
        </p:nvSpPr>
        <p:spPr/>
        <p:txBody>
          <a:bodyPr/>
          <a:lstStyle/>
          <a:p>
            <a:r>
              <a:rPr lang="en-US"/>
              <a:t>07/01/2021 - 07/31/2021</a:t>
            </a:r>
          </a:p>
        </p:txBody>
      </p:sp>
    </p:spTree>
    <p:extLst>
      <p:ext uri="{BB962C8B-B14F-4D97-AF65-F5344CB8AC3E}">
        <p14:creationId xmlns:p14="http://schemas.microsoft.com/office/powerpoint/2010/main" val="372918196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17468-7097-4F0B-9E11-6865F0EEA111}"/>
              </a:ext>
            </a:extLst>
          </p:cNvPr>
          <p:cNvSpPr>
            <a:spLocks noGrp="1"/>
          </p:cNvSpPr>
          <p:nvPr>
            <p:ph type="title"/>
          </p:nvPr>
        </p:nvSpPr>
        <p:spPr/>
        <p:txBody>
          <a:bodyPr/>
          <a:lstStyle/>
          <a:p>
            <a:r>
              <a:rPr lang="en-US"/>
              <a:t>Facebook Fan Demographics | Sothys Malaysia</a:t>
            </a:r>
          </a:p>
        </p:txBody>
      </p:sp>
      <p:graphicFrame>
        <p:nvGraphicFramePr>
          <p:cNvPr id="6" name="Chart Placeholder 5">
            <a:extLst>
              <a:ext uri="{FF2B5EF4-FFF2-40B4-BE49-F238E27FC236}">
                <a16:creationId xmlns:a16="http://schemas.microsoft.com/office/drawing/2014/main" id="{D4DB11FA-1E7E-4675-A69B-FBD6CD7FE41B}"/>
              </a:ext>
            </a:extLst>
          </p:cNvPr>
          <p:cNvGraphicFramePr>
            <a:graphicFrameLocks noGrp="1"/>
          </p:cNvGraphicFramePr>
          <p:nvPr>
            <p:ph type="chart" sz="quarter" idx="13"/>
            <p:extLst>
              <p:ext uri="{D42A27DB-BD31-4B8C-83A1-F6EECF244321}">
                <p14:modId xmlns:p14="http://schemas.microsoft.com/office/powerpoint/2010/main" val="6065253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EB211D-B487-4162-A00C-3AE967F62535}"/>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3858DDE0-EFFC-4DD6-B0AB-1F6EB5F345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4634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30D4A-A36E-42DC-B315-6D8E93510065}"/>
              </a:ext>
            </a:extLst>
          </p:cNvPr>
          <p:cNvSpPr>
            <a:spLocks noGrp="1"/>
          </p:cNvSpPr>
          <p:nvPr>
            <p:ph type="title"/>
          </p:nvPr>
        </p:nvSpPr>
        <p:spPr/>
        <p:txBody>
          <a:bodyPr/>
          <a:lstStyle/>
          <a:p>
            <a:r>
              <a:rPr lang="en-US"/>
              <a:t>Facebook Page Likes Change by Like/Unlike Source | Sothys Malaysia</a:t>
            </a:r>
          </a:p>
        </p:txBody>
      </p:sp>
      <p:graphicFrame>
        <p:nvGraphicFramePr>
          <p:cNvPr id="6" name="Chart Placeholder 5">
            <a:extLst>
              <a:ext uri="{FF2B5EF4-FFF2-40B4-BE49-F238E27FC236}">
                <a16:creationId xmlns:a16="http://schemas.microsoft.com/office/drawing/2014/main" id="{7B3D2E0C-B023-477C-A575-E101C9B354D1}"/>
              </a:ext>
            </a:extLst>
          </p:cNvPr>
          <p:cNvGraphicFramePr>
            <a:graphicFrameLocks noGrp="1"/>
          </p:cNvGraphicFramePr>
          <p:nvPr>
            <p:ph type="chart" sz="quarter" idx="13"/>
            <p:extLst>
              <p:ext uri="{D42A27DB-BD31-4B8C-83A1-F6EECF244321}">
                <p14:modId xmlns:p14="http://schemas.microsoft.com/office/powerpoint/2010/main" val="1626016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61A33F3-8F63-4FD7-9318-809D14643BCC}"/>
              </a:ext>
            </a:extLst>
          </p:cNvPr>
          <p:cNvSpPr>
            <a:spLocks noGrp="1"/>
          </p:cNvSpPr>
          <p:nvPr>
            <p:ph type="body" sz="quarter" idx="14"/>
          </p:nvPr>
        </p:nvSpPr>
        <p:spPr/>
        <p:txBody>
          <a:bodyPr/>
          <a:lstStyle/>
          <a:p>
            <a:r>
              <a:rPr lang="en-US"/>
              <a:t>07/01/2021 - 07/31/2021</a:t>
            </a:r>
          </a:p>
        </p:txBody>
      </p:sp>
      <p:sp>
        <p:nvSpPr>
          <p:cNvPr id="5" name="Footer Placeholder 4">
            <a:extLst>
              <a:ext uri="{FF2B5EF4-FFF2-40B4-BE49-F238E27FC236}">
                <a16:creationId xmlns:a16="http://schemas.microsoft.com/office/drawing/2014/main" id="{ABE4F2BD-D93E-4843-979F-90D27EEBA3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77709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4522</Words>
  <Application>Microsoft Office PowerPoint</Application>
  <PresentationFormat>On-screen Show (4:3)</PresentationFormat>
  <Paragraphs>1610</Paragraphs>
  <Slides>73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73</vt:i4>
      </vt:variant>
    </vt:vector>
  </HeadingPairs>
  <TitlesOfParts>
    <vt:vector size="76" baseType="lpstr">
      <vt:lpstr>Arial</vt:lpstr>
      <vt:lpstr>Calibri</vt:lpstr>
      <vt:lpstr>quintly_template</vt:lpstr>
      <vt:lpstr>Overview</vt:lpstr>
      <vt:lpstr>Facebook Key Metrics Table | Sothys Malaysia</vt:lpstr>
      <vt:lpstr>Facebook Key Metrics Table | Sothys Malaysia</vt:lpstr>
      <vt:lpstr>Facebook Page Likes Total | Sothys Malaysia</vt:lpstr>
      <vt:lpstr>Facebook Fans Change Rate | Sothys Malaysia</vt:lpstr>
      <vt:lpstr>Facebook Interaction Rate | Sothys Malaysia</vt:lpstr>
      <vt:lpstr>Facebook Total Interactions | Sothys Malaysia</vt:lpstr>
      <vt:lpstr>Facebook Own Posts Table | Sothys Malaysia - 1 of 20</vt:lpstr>
      <vt:lpstr>Facebook Own Posts Table | Sothys Malaysia - 2 of 20</vt:lpstr>
      <vt:lpstr>Facebook Own Posts Table | Sothys Malaysia - 3 of 20</vt:lpstr>
      <vt:lpstr>Facebook Own Posts Table | Sothys Malaysia - 4 of 20</vt:lpstr>
      <vt:lpstr>Facebook Own Posts Table | Sothys Malaysia - 5 of 20</vt:lpstr>
      <vt:lpstr>Facebook Own Posts Table | Sothys Malaysia - 6 of 20</vt:lpstr>
      <vt:lpstr>Facebook Own Posts Table | Sothys Malaysia - 7 of 20</vt:lpstr>
      <vt:lpstr>Facebook Own Posts Table | Sothys Malaysia - 8 of 20</vt:lpstr>
      <vt:lpstr>Facebook Own Posts Table | Sothys Malaysia - 9 of 20</vt:lpstr>
      <vt:lpstr>Facebook Own Posts Table | Sothys Malaysia - 10 of 20</vt:lpstr>
      <vt:lpstr>Facebook Own Posts Table | Sothys Malaysia - 11 of 20</vt:lpstr>
      <vt:lpstr>Facebook Own Posts Table | Sothys Malaysia - 12 of 20</vt:lpstr>
      <vt:lpstr>Facebook Own Posts Table | Sothys Malaysia - 13 of 20</vt:lpstr>
      <vt:lpstr>Facebook Own Posts Table | Sothys Malaysia - 14 of 20</vt:lpstr>
      <vt:lpstr>Facebook Own Posts Table | Sothys Malaysia - 15 of 20</vt:lpstr>
      <vt:lpstr>Facebook Own Posts Table | Sothys Malaysia - 16 of 20</vt:lpstr>
      <vt:lpstr>Facebook Own Posts Table | Sothys Malaysia - 17 of 20</vt:lpstr>
      <vt:lpstr>Facebook Own Posts Table | Sothys Malaysia - 18 of 20</vt:lpstr>
      <vt:lpstr>Facebook Own Posts Table | Sothys Malaysia - 19 of 20</vt:lpstr>
      <vt:lpstr>Facebook Own Posts Table | Sothys Malaysia - 20 of 20</vt:lpstr>
      <vt:lpstr>Facebook Key Metrics Radar | Sothys Malaysia</vt:lpstr>
      <vt:lpstr>Facebook Total Interactions | Sothys Malaysia</vt:lpstr>
      <vt:lpstr>Facebook Reactions Distribution | Sothys Malaysia</vt:lpstr>
      <vt:lpstr>Facebook Ads Creative Type Distribution | Sothys Malaysia</vt:lpstr>
      <vt:lpstr>Facebook Ads Objective Distribution | Sothys Malaysia</vt:lpstr>
      <vt:lpstr>Facebook Organic, Viral &amp; Paid Reach over Time | Sothys Malaysia</vt:lpstr>
      <vt:lpstr>Facebook Interactions by Post Type | Sothys Malaysia</vt:lpstr>
      <vt:lpstr>Facebook Post Length Efficiency | Sothys Malaysia</vt:lpstr>
      <vt:lpstr>Facebook Fan Demographics Table | Sothys Malaysia - 1 of 3</vt:lpstr>
      <vt:lpstr>Facebook Fan Demographics Table | Sothys Malaysia - 2 of 3</vt:lpstr>
      <vt:lpstr>Facebook Fan Demographics Table | Sothys Malaysia - 3 of 3</vt:lpstr>
      <vt:lpstr>Facebook Own Posts Table | Sothys Malaysia - 1 of 20</vt:lpstr>
      <vt:lpstr>Facebook Own Posts Table | Sothys Malaysia - 2 of 20</vt:lpstr>
      <vt:lpstr>Facebook Own Posts Table | Sothys Malaysia - 3 of 20</vt:lpstr>
      <vt:lpstr>Facebook Own Posts Table | Sothys Malaysia - 4 of 20</vt:lpstr>
      <vt:lpstr>Facebook Own Posts Table | Sothys Malaysia - 5 of 20</vt:lpstr>
      <vt:lpstr>Facebook Own Posts Table | Sothys Malaysia - 6 of 20</vt:lpstr>
      <vt:lpstr>Facebook Own Posts Table | Sothys Malaysia - 7 of 20</vt:lpstr>
      <vt:lpstr>Facebook Own Posts Table | Sothys Malaysia - 8 of 20</vt:lpstr>
      <vt:lpstr>Facebook Own Posts Table | Sothys Malaysia - 9 of 20</vt:lpstr>
      <vt:lpstr>Facebook Own Posts Table | Sothys Malaysia - 10 of 20</vt:lpstr>
      <vt:lpstr>Facebook Own Posts Table | Sothys Malaysia - 11 of 20</vt:lpstr>
      <vt:lpstr>Facebook Own Posts Table | Sothys Malaysia - 12 of 20</vt:lpstr>
      <vt:lpstr>Facebook Own Posts Table | Sothys Malaysia - 13 of 20</vt:lpstr>
      <vt:lpstr>Facebook Own Posts Table | Sothys Malaysia - 14 of 20</vt:lpstr>
      <vt:lpstr>Facebook Own Posts Table | Sothys Malaysia - 15 of 20</vt:lpstr>
      <vt:lpstr>Facebook Own Posts Table | Sothys Malaysia - 16 of 20</vt:lpstr>
      <vt:lpstr>Facebook Own Posts Table | Sothys Malaysia - 17 of 20</vt:lpstr>
      <vt:lpstr>Facebook Own Posts Table | Sothys Malaysia - 18 of 20</vt:lpstr>
      <vt:lpstr>Facebook Own Posts Table | Sothys Malaysia - 19 of 20</vt:lpstr>
      <vt:lpstr>Facebook Own Posts Table | Sothys Malaysia - 20 of 20</vt:lpstr>
      <vt:lpstr>Facebook Reach | Sothys Malaysia</vt:lpstr>
      <vt:lpstr>Facebook Reach | Sothys Malaysia</vt:lpstr>
      <vt:lpstr>Facebook Average Interactions Per Post | Sothys Malaysia</vt:lpstr>
      <vt:lpstr>Facebook Engaged Users | Sothys Malaysia</vt:lpstr>
      <vt:lpstr>Facebook Fans Table | Sothys Malaysia</vt:lpstr>
      <vt:lpstr>Facebook Engagement Rate By Post Type | Sothys Malaysia</vt:lpstr>
      <vt:lpstr>Facebook Reach by Post Type  | Sothys Malaysia</vt:lpstr>
      <vt:lpstr>Facebook Total Engagements | Sothys Malaysia</vt:lpstr>
      <vt:lpstr>Facebook Interactions Per Post By Post Type | Sothys Malaysia</vt:lpstr>
      <vt:lpstr>Facebook Video Views | Sothys Malaysia</vt:lpstr>
      <vt:lpstr>Facebook Fans By City Table | Sothys Malaysia - 1 of 3</vt:lpstr>
      <vt:lpstr>Facebook Fans By City Table | Sothys Malaysia - 2 of 3</vt:lpstr>
      <vt:lpstr>Facebook Fans By City Table | Sothys Malaysia - 3 of 3</vt:lpstr>
      <vt:lpstr>Facebook Fan Demographics | Sothys Malaysia</vt:lpstr>
      <vt:lpstr>Facebook Page Likes Change by Like/Unlike Source | Sothys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2021-08-03T07:28:35Z</dcterms:created>
  <dcterms:modified xsi:type="dcterms:W3CDTF">2021-08-03T07:31:04Z</dcterms:modified>
</cp:coreProperties>
</file>