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425</c:v>
                </c:pt>
                <c:pt idx="1">
                  <c:v>506</c:v>
                </c:pt>
                <c:pt idx="2">
                  <c:v>295</c:v>
                </c:pt>
                <c:pt idx="3">
                  <c:v>270</c:v>
                </c:pt>
                <c:pt idx="4">
                  <c:v>500</c:v>
                </c:pt>
                <c:pt idx="5">
                  <c:v>484</c:v>
                </c:pt>
                <c:pt idx="6">
                  <c:v>206</c:v>
                </c:pt>
                <c:pt idx="7">
                  <c:v>436</c:v>
                </c:pt>
                <c:pt idx="8">
                  <c:v>507</c:v>
                </c:pt>
                <c:pt idx="9">
                  <c:v>385</c:v>
                </c:pt>
                <c:pt idx="10">
                  <c:v>434</c:v>
                </c:pt>
                <c:pt idx="11">
                  <c:v>450</c:v>
                </c:pt>
                <c:pt idx="12">
                  <c:v>900</c:v>
                </c:pt>
                <c:pt idx="13">
                  <c:v>300</c:v>
                </c:pt>
                <c:pt idx="14">
                  <c:v>463</c:v>
                </c:pt>
                <c:pt idx="15">
                  <c:v>98087</c:v>
                </c:pt>
                <c:pt idx="16">
                  <c:v>123141</c:v>
                </c:pt>
                <c:pt idx="17">
                  <c:v>124616</c:v>
                </c:pt>
                <c:pt idx="18">
                  <c:v>114430</c:v>
                </c:pt>
                <c:pt idx="19">
                  <c:v>115495</c:v>
                </c:pt>
                <c:pt idx="20">
                  <c:v>76244</c:v>
                </c:pt>
                <c:pt idx="21">
                  <c:v>65405</c:v>
                </c:pt>
                <c:pt idx="22">
                  <c:v>159546</c:v>
                </c:pt>
                <c:pt idx="23">
                  <c:v>250081</c:v>
                </c:pt>
                <c:pt idx="24">
                  <c:v>228921</c:v>
                </c:pt>
                <c:pt idx="25">
                  <c:v>186123</c:v>
                </c:pt>
                <c:pt idx="26">
                  <c:v>197594</c:v>
                </c:pt>
                <c:pt idx="27">
                  <c:v>136999</c:v>
                </c:pt>
                <c:pt idx="28">
                  <c:v>153109</c:v>
                </c:pt>
                <c:pt idx="29">
                  <c:v>87774</c:v>
                </c:pt>
              </c:numCache>
            </c:numRef>
          </c:val>
          <c:smooth val="0"/>
          <c:extLst>
            <c:ext xmlns:c16="http://schemas.microsoft.com/office/drawing/2014/chart" uri="{C3380CC4-5D6E-409C-BE32-E72D297353CC}">
              <c16:uniqueId val="{00000000-AE6F-46AA-95B9-28CC321C3F13}"/>
            </c:ext>
          </c:extLst>
        </c:ser>
        <c:dLbls>
          <c:showLegendKey val="0"/>
          <c:showVal val="0"/>
          <c:showCatName val="0"/>
          <c:showSerName val="0"/>
          <c:showPercent val="0"/>
          <c:showBubbleSize val="0"/>
        </c:dLbls>
        <c:smooth val="0"/>
        <c:axId val="387839296"/>
        <c:axId val="387832080"/>
      </c:lineChart>
      <c:dateAx>
        <c:axId val="38783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32080"/>
        <c:crosses val="autoZero"/>
        <c:auto val="1"/>
        <c:lblOffset val="100"/>
        <c:baseTimeUnit val="days"/>
      </c:dateAx>
      <c:valAx>
        <c:axId val="38783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3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38</c:v>
                </c:pt>
                <c:pt idx="1">
                  <c:v>29</c:v>
                </c:pt>
                <c:pt idx="2">
                  <c:v>16</c:v>
                </c:pt>
                <c:pt idx="3">
                  <c:v>14</c:v>
                </c:pt>
                <c:pt idx="4">
                  <c:v>22</c:v>
                </c:pt>
                <c:pt idx="5">
                  <c:v>22</c:v>
                </c:pt>
                <c:pt idx="6">
                  <c:v>13</c:v>
                </c:pt>
                <c:pt idx="7">
                  <c:v>28</c:v>
                </c:pt>
                <c:pt idx="8">
                  <c:v>30</c:v>
                </c:pt>
                <c:pt idx="9">
                  <c:v>19</c:v>
                </c:pt>
                <c:pt idx="10">
                  <c:v>20</c:v>
                </c:pt>
                <c:pt idx="11">
                  <c:v>27</c:v>
                </c:pt>
                <c:pt idx="12">
                  <c:v>47</c:v>
                </c:pt>
                <c:pt idx="13">
                  <c:v>26</c:v>
                </c:pt>
                <c:pt idx="14">
                  <c:v>24</c:v>
                </c:pt>
                <c:pt idx="15">
                  <c:v>118</c:v>
                </c:pt>
                <c:pt idx="16">
                  <c:v>170</c:v>
                </c:pt>
                <c:pt idx="17">
                  <c:v>191</c:v>
                </c:pt>
                <c:pt idx="18">
                  <c:v>219</c:v>
                </c:pt>
                <c:pt idx="19">
                  <c:v>231</c:v>
                </c:pt>
                <c:pt idx="20">
                  <c:v>194</c:v>
                </c:pt>
                <c:pt idx="21">
                  <c:v>184</c:v>
                </c:pt>
                <c:pt idx="22">
                  <c:v>322</c:v>
                </c:pt>
                <c:pt idx="23">
                  <c:v>551</c:v>
                </c:pt>
                <c:pt idx="24">
                  <c:v>516</c:v>
                </c:pt>
                <c:pt idx="25">
                  <c:v>445</c:v>
                </c:pt>
                <c:pt idx="26">
                  <c:v>361</c:v>
                </c:pt>
                <c:pt idx="27">
                  <c:v>175</c:v>
                </c:pt>
                <c:pt idx="28">
                  <c:v>224</c:v>
                </c:pt>
                <c:pt idx="29">
                  <c:v>130</c:v>
                </c:pt>
              </c:numCache>
            </c:numRef>
          </c:val>
          <c:smooth val="0"/>
          <c:extLst>
            <c:ext xmlns:c16="http://schemas.microsoft.com/office/drawing/2014/chart" uri="{C3380CC4-5D6E-409C-BE32-E72D297353CC}">
              <c16:uniqueId val="{00000000-DEB5-40AE-90EE-E3DEC87EF98D}"/>
            </c:ext>
          </c:extLst>
        </c:ser>
        <c:dLbls>
          <c:showLegendKey val="0"/>
          <c:showVal val="0"/>
          <c:showCatName val="0"/>
          <c:showSerName val="0"/>
          <c:showPercent val="0"/>
          <c:showBubbleSize val="0"/>
        </c:dLbls>
        <c:smooth val="0"/>
        <c:axId val="390103320"/>
        <c:axId val="390103976"/>
      </c:lineChart>
      <c:dateAx>
        <c:axId val="39010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3976"/>
        <c:crosses val="autoZero"/>
        <c:auto val="1"/>
        <c:lblOffset val="100"/>
        <c:baseTimeUnit val="days"/>
      </c:dateAx>
      <c:valAx>
        <c:axId val="39010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16</c:v>
                </c:pt>
                <c:pt idx="2">
                  <c:v>0</c:v>
                </c:pt>
                <c:pt idx="3">
                  <c:v>0</c:v>
                </c:pt>
                <c:pt idx="4">
                  <c:v>0</c:v>
                </c:pt>
                <c:pt idx="5">
                  <c:v>27</c:v>
                </c:pt>
                <c:pt idx="6">
                  <c:v>0</c:v>
                </c:pt>
                <c:pt idx="7">
                  <c:v>0</c:v>
                </c:pt>
                <c:pt idx="8">
                  <c:v>17</c:v>
                </c:pt>
                <c:pt idx="9">
                  <c:v>0</c:v>
                </c:pt>
                <c:pt idx="10">
                  <c:v>13</c:v>
                </c:pt>
                <c:pt idx="11">
                  <c:v>0</c:v>
                </c:pt>
                <c:pt idx="12">
                  <c:v>16</c:v>
                </c:pt>
                <c:pt idx="13">
                  <c:v>0</c:v>
                </c:pt>
                <c:pt idx="14">
                  <c:v>7</c:v>
                </c:pt>
                <c:pt idx="15">
                  <c:v>12</c:v>
                </c:pt>
                <c:pt idx="16">
                  <c:v>0</c:v>
                </c:pt>
                <c:pt idx="17">
                  <c:v>0</c:v>
                </c:pt>
                <c:pt idx="18">
                  <c:v>17</c:v>
                </c:pt>
                <c:pt idx="19">
                  <c:v>0</c:v>
                </c:pt>
                <c:pt idx="20">
                  <c:v>9</c:v>
                </c:pt>
                <c:pt idx="21">
                  <c:v>0</c:v>
                </c:pt>
                <c:pt idx="22">
                  <c:v>10</c:v>
                </c:pt>
                <c:pt idx="23">
                  <c:v>0</c:v>
                </c:pt>
                <c:pt idx="24">
                  <c:v>12</c:v>
                </c:pt>
                <c:pt idx="25">
                  <c:v>12</c:v>
                </c:pt>
                <c:pt idx="26">
                  <c:v>0</c:v>
                </c:pt>
                <c:pt idx="27">
                  <c:v>7</c:v>
                </c:pt>
                <c:pt idx="28">
                  <c:v>0</c:v>
                </c:pt>
                <c:pt idx="29">
                  <c:v>14</c:v>
                </c:pt>
              </c:numCache>
            </c:numRef>
          </c:val>
          <c:smooth val="0"/>
          <c:extLst>
            <c:ext xmlns:c16="http://schemas.microsoft.com/office/drawing/2014/chart" uri="{C3380CC4-5D6E-409C-BE32-E72D297353CC}">
              <c16:uniqueId val="{00000000-5BFB-4F55-AB11-CDADEB67B172}"/>
            </c:ext>
          </c:extLst>
        </c:ser>
        <c:dLbls>
          <c:showLegendKey val="0"/>
          <c:showVal val="0"/>
          <c:showCatName val="0"/>
          <c:showSerName val="0"/>
          <c:showPercent val="0"/>
          <c:showBubbleSize val="0"/>
        </c:dLbls>
        <c:smooth val="0"/>
        <c:axId val="392802832"/>
        <c:axId val="392834208"/>
      </c:lineChart>
      <c:dateAx>
        <c:axId val="39280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4208"/>
        <c:crosses val="autoZero"/>
        <c:auto val="1"/>
        <c:lblOffset val="100"/>
        <c:baseTimeUnit val="days"/>
      </c:dateAx>
      <c:valAx>
        <c:axId val="39283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0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222</c:v>
                </c:pt>
              </c:numCache>
            </c:numRef>
          </c:val>
          <c:extLst>
            <c:ext xmlns:c16="http://schemas.microsoft.com/office/drawing/2014/chart" uri="{C3380CC4-5D6E-409C-BE32-E72D297353CC}">
              <c16:uniqueId val="{00000000-CF3A-470F-8779-B87060ADD6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14</c:v>
                </c:pt>
              </c:numCache>
            </c:numRef>
          </c:val>
          <c:extLst>
            <c:ext xmlns:c16="http://schemas.microsoft.com/office/drawing/2014/chart" uri="{C3380CC4-5D6E-409C-BE32-E72D297353CC}">
              <c16:uniqueId val="{00000001-CF3A-470F-8779-B87060ADD6B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CF3A-470F-8779-B87060ADD6B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CF3A-470F-8779-B87060ADD6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CF3A-470F-8779-B87060ADD6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CF3A-470F-8779-B87060ADD6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16</c:v>
                </c:pt>
              </c:numCache>
            </c:numRef>
          </c:val>
          <c:extLst>
            <c:ext xmlns:c16="http://schemas.microsoft.com/office/drawing/2014/chart" uri="{C3380CC4-5D6E-409C-BE32-E72D297353CC}">
              <c16:uniqueId val="{00000006-CF3A-470F-8779-B87060ADD6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5</c:v>
                </c:pt>
              </c:numCache>
            </c:numRef>
          </c:val>
          <c:extLst>
            <c:ext xmlns:c16="http://schemas.microsoft.com/office/drawing/2014/chart" uri="{C3380CC4-5D6E-409C-BE32-E72D297353CC}">
              <c16:uniqueId val="{00000007-CF3A-470F-8779-B87060ADD6BB}"/>
            </c:ext>
          </c:extLst>
        </c:ser>
        <c:dLbls>
          <c:showLegendKey val="0"/>
          <c:showVal val="0"/>
          <c:showCatName val="0"/>
          <c:showSerName val="0"/>
          <c:showPercent val="0"/>
          <c:showBubbleSize val="0"/>
        </c:dLbls>
        <c:gapWidth val="150"/>
        <c:overlap val="100"/>
        <c:axId val="75911712"/>
        <c:axId val="75912040"/>
      </c:barChart>
      <c:catAx>
        <c:axId val="7591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2040"/>
        <c:crosses val="autoZero"/>
        <c:auto val="1"/>
        <c:lblAlgn val="ctr"/>
        <c:lblOffset val="100"/>
        <c:noMultiLvlLbl val="0"/>
      </c:catAx>
      <c:valAx>
        <c:axId val="75912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5.6651232353141104E-3</c:v>
                </c:pt>
                <c:pt idx="1">
                  <c:v>7.32689271767292E-3</c:v>
                </c:pt>
                <c:pt idx="2">
                  <c:v>3.3990739411884699E-3</c:v>
                </c:pt>
                <c:pt idx="3">
                  <c:v>2.6437241764799202E-3</c:v>
                </c:pt>
                <c:pt idx="4">
                  <c:v>5.9672631411975298E-3</c:v>
                </c:pt>
                <c:pt idx="6">
                  <c:v>5.0986109117826996E-3</c:v>
                </c:pt>
              </c:numCache>
            </c:numRef>
          </c:val>
          <c:extLst>
            <c:ext xmlns:c16="http://schemas.microsoft.com/office/drawing/2014/chart" uri="{C3380CC4-5D6E-409C-BE32-E72D297353CC}">
              <c16:uniqueId val="{00000000-B4A4-4F23-8FEC-BC22F7E3B909}"/>
            </c:ext>
          </c:extLst>
        </c:ser>
        <c:dLbls>
          <c:showLegendKey val="0"/>
          <c:showVal val="0"/>
          <c:showCatName val="0"/>
          <c:showSerName val="0"/>
          <c:showPercent val="0"/>
          <c:showBubbleSize val="0"/>
        </c:dLbls>
        <c:gapWidth val="219"/>
        <c:overlap val="-27"/>
        <c:axId val="391800200"/>
        <c:axId val="391801184"/>
      </c:barChart>
      <c:catAx>
        <c:axId val="39180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1184"/>
        <c:crosses val="autoZero"/>
        <c:auto val="1"/>
        <c:lblAlgn val="ctr"/>
        <c:lblOffset val="100"/>
        <c:noMultiLvlLbl val="0"/>
      </c:catAx>
      <c:valAx>
        <c:axId val="39180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369</c:v>
                </c:pt>
                <c:pt idx="1">
                  <c:v>24920</c:v>
                </c:pt>
                <c:pt idx="2">
                  <c:v>51714</c:v>
                </c:pt>
                <c:pt idx="3">
                  <c:v>23108</c:v>
                </c:pt>
                <c:pt idx="4">
                  <c:v>6689</c:v>
                </c:pt>
                <c:pt idx="5">
                  <c:v>595</c:v>
                </c:pt>
                <c:pt idx="6">
                  <c:v>349</c:v>
                </c:pt>
              </c:numCache>
            </c:numRef>
          </c:val>
          <c:extLst>
            <c:ext xmlns:c16="http://schemas.microsoft.com/office/drawing/2014/chart" uri="{C3380CC4-5D6E-409C-BE32-E72D297353CC}">
              <c16:uniqueId val="{00000000-2326-4B5C-B080-2C9DDC6259E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971</c:v>
                </c:pt>
                <c:pt idx="1">
                  <c:v>36356</c:v>
                </c:pt>
                <c:pt idx="2">
                  <c:v>70819</c:v>
                </c:pt>
                <c:pt idx="3">
                  <c:v>35959</c:v>
                </c:pt>
                <c:pt idx="4">
                  <c:v>10984</c:v>
                </c:pt>
                <c:pt idx="5">
                  <c:v>868</c:v>
                </c:pt>
                <c:pt idx="6">
                  <c:v>435</c:v>
                </c:pt>
              </c:numCache>
            </c:numRef>
          </c:val>
          <c:extLst>
            <c:ext xmlns:c16="http://schemas.microsoft.com/office/drawing/2014/chart" uri="{C3380CC4-5D6E-409C-BE32-E72D297353CC}">
              <c16:uniqueId val="{00000001-2326-4B5C-B080-2C9DDC6259E5}"/>
            </c:ext>
          </c:extLst>
        </c:ser>
        <c:dLbls>
          <c:showLegendKey val="0"/>
          <c:showVal val="0"/>
          <c:showCatName val="0"/>
          <c:showSerName val="0"/>
          <c:showPercent val="0"/>
          <c:showBubbleSize val="0"/>
        </c:dLbls>
        <c:gapWidth val="219"/>
        <c:overlap val="-27"/>
        <c:axId val="396830624"/>
        <c:axId val="396831280"/>
      </c:barChart>
      <c:catAx>
        <c:axId val="39683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31280"/>
        <c:crosses val="autoZero"/>
        <c:auto val="1"/>
        <c:lblAlgn val="ctr"/>
        <c:lblOffset val="100"/>
        <c:noMultiLvlLbl val="0"/>
      </c:catAx>
      <c:valAx>
        <c:axId val="39683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3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6.7969157106930597E-3</c:v>
                </c:pt>
                <c:pt idx="2">
                  <c:v>0</c:v>
                </c:pt>
                <c:pt idx="3">
                  <c:v>0</c:v>
                </c:pt>
                <c:pt idx="4">
                  <c:v>0</c:v>
                </c:pt>
                <c:pt idx="5">
                  <c:v>1.09512480646501E-2</c:v>
                </c:pt>
                <c:pt idx="6">
                  <c:v>0</c:v>
                </c:pt>
                <c:pt idx="7">
                  <c:v>0</c:v>
                </c:pt>
                <c:pt idx="8">
                  <c:v>8.3083453552572906E-3</c:v>
                </c:pt>
                <c:pt idx="9">
                  <c:v>0</c:v>
                </c:pt>
                <c:pt idx="10">
                  <c:v>5.6648451042520297E-3</c:v>
                </c:pt>
                <c:pt idx="11">
                  <c:v>0</c:v>
                </c:pt>
                <c:pt idx="12">
                  <c:v>6.4203760074325296E-3</c:v>
                </c:pt>
                <c:pt idx="13">
                  <c:v>0</c:v>
                </c:pt>
                <c:pt idx="14">
                  <c:v>2.6437241764799202E-3</c:v>
                </c:pt>
                <c:pt idx="15">
                  <c:v>4.5321499386271396E-3</c:v>
                </c:pt>
                <c:pt idx="16">
                  <c:v>0</c:v>
                </c:pt>
                <c:pt idx="17">
                  <c:v>0</c:v>
                </c:pt>
                <c:pt idx="18">
                  <c:v>6.7986614191072603E-3</c:v>
                </c:pt>
                <c:pt idx="19">
                  <c:v>0</c:v>
                </c:pt>
                <c:pt idx="20">
                  <c:v>3.7772195886607899E-3</c:v>
                </c:pt>
                <c:pt idx="21">
                  <c:v>0</c:v>
                </c:pt>
                <c:pt idx="22">
                  <c:v>3.7773765364479098E-3</c:v>
                </c:pt>
                <c:pt idx="23">
                  <c:v>0</c:v>
                </c:pt>
                <c:pt idx="24">
                  <c:v>4.5328860885725901E-3</c:v>
                </c:pt>
                <c:pt idx="25">
                  <c:v>4.53290321118418E-3</c:v>
                </c:pt>
                <c:pt idx="26">
                  <c:v>0</c:v>
                </c:pt>
                <c:pt idx="27">
                  <c:v>3.02188981434264E-3</c:v>
                </c:pt>
                <c:pt idx="28">
                  <c:v>0</c:v>
                </c:pt>
                <c:pt idx="29">
                  <c:v>6.4215643686280103E-3</c:v>
                </c:pt>
              </c:numCache>
            </c:numRef>
          </c:val>
          <c:smooth val="0"/>
          <c:extLst>
            <c:ext xmlns:c16="http://schemas.microsoft.com/office/drawing/2014/chart" uri="{C3380CC4-5D6E-409C-BE32-E72D297353CC}">
              <c16:uniqueId val="{00000000-0FD0-4B40-903C-FD3A551A5B6B}"/>
            </c:ext>
          </c:extLst>
        </c:ser>
        <c:dLbls>
          <c:showLegendKey val="0"/>
          <c:showVal val="0"/>
          <c:showCatName val="0"/>
          <c:showSerName val="0"/>
          <c:showPercent val="0"/>
          <c:showBubbleSize val="0"/>
        </c:dLbls>
        <c:smooth val="0"/>
        <c:axId val="401294688"/>
        <c:axId val="401296984"/>
      </c:lineChart>
      <c:dateAx>
        <c:axId val="40129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6984"/>
        <c:crosses val="autoZero"/>
        <c:auto val="1"/>
        <c:lblOffset val="100"/>
        <c:baseTimeUnit val="days"/>
      </c:dateAx>
      <c:valAx>
        <c:axId val="40129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264823</c:v>
                </c:pt>
                <c:pt idx="1">
                  <c:v>264830</c:v>
                </c:pt>
                <c:pt idx="2">
                  <c:v>264822</c:v>
                </c:pt>
                <c:pt idx="3">
                  <c:v>264818</c:v>
                </c:pt>
                <c:pt idx="4">
                  <c:v>264815</c:v>
                </c:pt>
                <c:pt idx="5">
                  <c:v>264805</c:v>
                </c:pt>
                <c:pt idx="6">
                  <c:v>264804</c:v>
                </c:pt>
                <c:pt idx="7">
                  <c:v>264796</c:v>
                </c:pt>
                <c:pt idx="8">
                  <c:v>264792</c:v>
                </c:pt>
                <c:pt idx="9">
                  <c:v>264794</c:v>
                </c:pt>
                <c:pt idx="10">
                  <c:v>264789</c:v>
                </c:pt>
                <c:pt idx="11">
                  <c:v>264787</c:v>
                </c:pt>
                <c:pt idx="12">
                  <c:v>264778</c:v>
                </c:pt>
                <c:pt idx="13">
                  <c:v>264777</c:v>
                </c:pt>
                <c:pt idx="14">
                  <c:v>264780</c:v>
                </c:pt>
                <c:pt idx="15">
                  <c:v>264771</c:v>
                </c:pt>
                <c:pt idx="16">
                  <c:v>264769</c:v>
                </c:pt>
                <c:pt idx="17">
                  <c:v>264763</c:v>
                </c:pt>
                <c:pt idx="18">
                  <c:v>264754</c:v>
                </c:pt>
                <c:pt idx="19">
                  <c:v>264749</c:v>
                </c:pt>
                <c:pt idx="20">
                  <c:v>264741</c:v>
                </c:pt>
                <c:pt idx="21">
                  <c:v>264733</c:v>
                </c:pt>
                <c:pt idx="22">
                  <c:v>264735</c:v>
                </c:pt>
                <c:pt idx="23">
                  <c:v>264732</c:v>
                </c:pt>
                <c:pt idx="24">
                  <c:v>264732</c:v>
                </c:pt>
                <c:pt idx="25">
                  <c:v>264731</c:v>
                </c:pt>
                <c:pt idx="26">
                  <c:v>264735</c:v>
                </c:pt>
                <c:pt idx="27">
                  <c:v>264735</c:v>
                </c:pt>
                <c:pt idx="28">
                  <c:v>264733</c:v>
                </c:pt>
                <c:pt idx="29">
                  <c:v>264733</c:v>
                </c:pt>
              </c:numCache>
            </c:numRef>
          </c:val>
          <c:smooth val="0"/>
          <c:extLst>
            <c:ext xmlns:c16="http://schemas.microsoft.com/office/drawing/2014/chart" uri="{C3380CC4-5D6E-409C-BE32-E72D297353CC}">
              <c16:uniqueId val="{00000000-2235-4E94-BB51-CD81CE49FA35}"/>
            </c:ext>
          </c:extLst>
        </c:ser>
        <c:dLbls>
          <c:showLegendKey val="0"/>
          <c:showVal val="0"/>
          <c:showCatName val="0"/>
          <c:showSerName val="0"/>
          <c:showPercent val="0"/>
          <c:showBubbleSize val="0"/>
        </c:dLbls>
        <c:smooth val="0"/>
        <c:axId val="397844280"/>
        <c:axId val="397841984"/>
      </c:lineChart>
      <c:dateAx>
        <c:axId val="39784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1984"/>
        <c:crosses val="autoZero"/>
        <c:auto val="1"/>
        <c:lblOffset val="100"/>
        <c:baseTimeUnit val="days"/>
      </c:dateAx>
      <c:valAx>
        <c:axId val="39784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112</c:v>
                </c:pt>
                <c:pt idx="1">
                  <c:v>107</c:v>
                </c:pt>
                <c:pt idx="2">
                  <c:v>82</c:v>
                </c:pt>
                <c:pt idx="3">
                  <c:v>76</c:v>
                </c:pt>
                <c:pt idx="4">
                  <c:v>58</c:v>
                </c:pt>
                <c:pt idx="5">
                  <c:v>81</c:v>
                </c:pt>
                <c:pt idx="6">
                  <c:v>76</c:v>
                </c:pt>
                <c:pt idx="7">
                  <c:v>88</c:v>
                </c:pt>
                <c:pt idx="8">
                  <c:v>99</c:v>
                </c:pt>
                <c:pt idx="9">
                  <c:v>76</c:v>
                </c:pt>
                <c:pt idx="10">
                  <c:v>79</c:v>
                </c:pt>
                <c:pt idx="11">
                  <c:v>79</c:v>
                </c:pt>
                <c:pt idx="12">
                  <c:v>65</c:v>
                </c:pt>
                <c:pt idx="13">
                  <c:v>83</c:v>
                </c:pt>
                <c:pt idx="14">
                  <c:v>90</c:v>
                </c:pt>
                <c:pt idx="15">
                  <c:v>77</c:v>
                </c:pt>
                <c:pt idx="16">
                  <c:v>83</c:v>
                </c:pt>
                <c:pt idx="17">
                  <c:v>94</c:v>
                </c:pt>
                <c:pt idx="18">
                  <c:v>83</c:v>
                </c:pt>
                <c:pt idx="19">
                  <c:v>82</c:v>
                </c:pt>
                <c:pt idx="20">
                  <c:v>94</c:v>
                </c:pt>
                <c:pt idx="21">
                  <c:v>89</c:v>
                </c:pt>
                <c:pt idx="22">
                  <c:v>126</c:v>
                </c:pt>
                <c:pt idx="23">
                  <c:v>117</c:v>
                </c:pt>
                <c:pt idx="24">
                  <c:v>100</c:v>
                </c:pt>
                <c:pt idx="25">
                  <c:v>110</c:v>
                </c:pt>
                <c:pt idx="26">
                  <c:v>104</c:v>
                </c:pt>
                <c:pt idx="27">
                  <c:v>94</c:v>
                </c:pt>
                <c:pt idx="28">
                  <c:v>129</c:v>
                </c:pt>
                <c:pt idx="29">
                  <c:v>123</c:v>
                </c:pt>
              </c:numCache>
            </c:numRef>
          </c:val>
          <c:smooth val="0"/>
          <c:extLst>
            <c:ext xmlns:c16="http://schemas.microsoft.com/office/drawing/2014/chart" uri="{C3380CC4-5D6E-409C-BE32-E72D297353CC}">
              <c16:uniqueId val="{00000000-036E-40C1-A91D-0AD25EF112C0}"/>
            </c:ext>
          </c:extLst>
        </c:ser>
        <c:dLbls>
          <c:showLegendKey val="0"/>
          <c:showVal val="0"/>
          <c:showCatName val="0"/>
          <c:showSerName val="0"/>
          <c:showPercent val="0"/>
          <c:showBubbleSize val="0"/>
        </c:dLbls>
        <c:smooth val="0"/>
        <c:axId val="388488280"/>
        <c:axId val="388492544"/>
      </c:lineChart>
      <c:dateAx>
        <c:axId val="38848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92544"/>
        <c:crosses val="autoZero"/>
        <c:auto val="1"/>
        <c:lblOffset val="100"/>
        <c:baseTimeUnit val="days"/>
      </c:dateAx>
      <c:valAx>
        <c:axId val="38849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8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c:f>
              <c:strCache>
                <c:ptCount val="1"/>
                <c:pt idx="0">
                  <c:v>2021-04</c:v>
                </c:pt>
              </c:strCache>
            </c:strRef>
          </c:cat>
          <c:val>
            <c:numRef>
              <c:f>Sheet1!$B$2</c:f>
              <c:numCache>
                <c:formatCode>General</c:formatCode>
                <c:ptCount val="1"/>
                <c:pt idx="0">
                  <c:v>4486</c:v>
                </c:pt>
              </c:numCache>
            </c:numRef>
          </c:val>
          <c:extLst>
            <c:ext xmlns:c16="http://schemas.microsoft.com/office/drawing/2014/chart" uri="{C3380CC4-5D6E-409C-BE32-E72D297353CC}">
              <c16:uniqueId val="{00000000-5372-4995-AB1B-8383528E630F}"/>
            </c:ext>
          </c:extLst>
        </c:ser>
        <c:dLbls>
          <c:showLegendKey val="0"/>
          <c:showVal val="0"/>
          <c:showCatName val="0"/>
          <c:showSerName val="0"/>
          <c:showPercent val="0"/>
          <c:showBubbleSize val="0"/>
        </c:dLbls>
        <c:gapWidth val="219"/>
        <c:overlap val="-27"/>
        <c:axId val="386495992"/>
        <c:axId val="386496976"/>
      </c:barChart>
      <c:catAx>
        <c:axId val="38649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96976"/>
        <c:crosses val="autoZero"/>
        <c:auto val="1"/>
        <c:lblAlgn val="ctr"/>
        <c:lblOffset val="100"/>
        <c:noMultiLvlLbl val="0"/>
      </c:catAx>
      <c:valAx>
        <c:axId val="38649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9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4E7DB-9581-4547-BB79-5F81FF9EC32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90F680C-4B27-4CBE-8886-AA8EE83ECD5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280725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EC10-DA8D-4503-8230-8D2F40E4F02A}"/>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1C35A1E8-2C07-4C9C-B5DF-56DDF0EFDCC3}"/>
              </a:ext>
            </a:extLst>
          </p:cNvPr>
          <p:cNvGraphicFramePr>
            <a:graphicFrameLocks noGrp="1"/>
          </p:cNvGraphicFramePr>
          <p:nvPr>
            <p:ph type="tbl" sz="quarter" idx="13"/>
            <p:extLst>
              <p:ext uri="{D42A27DB-BD31-4B8C-83A1-F6EECF244321}">
                <p14:modId xmlns:p14="http://schemas.microsoft.com/office/powerpoint/2010/main" val="2191607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10872517"/>
                    </a:ext>
                  </a:extLst>
                </a:gridCol>
                <a:gridCol w="740664">
                  <a:extLst>
                    <a:ext uri="{9D8B030D-6E8A-4147-A177-3AD203B41FA5}">
                      <a16:colId xmlns:a16="http://schemas.microsoft.com/office/drawing/2014/main" val="931012237"/>
                    </a:ext>
                  </a:extLst>
                </a:gridCol>
                <a:gridCol w="740664">
                  <a:extLst>
                    <a:ext uri="{9D8B030D-6E8A-4147-A177-3AD203B41FA5}">
                      <a16:colId xmlns:a16="http://schemas.microsoft.com/office/drawing/2014/main" val="2980855431"/>
                    </a:ext>
                  </a:extLst>
                </a:gridCol>
                <a:gridCol w="740664">
                  <a:extLst>
                    <a:ext uri="{9D8B030D-6E8A-4147-A177-3AD203B41FA5}">
                      <a16:colId xmlns:a16="http://schemas.microsoft.com/office/drawing/2014/main" val="2684890505"/>
                    </a:ext>
                  </a:extLst>
                </a:gridCol>
                <a:gridCol w="740664">
                  <a:extLst>
                    <a:ext uri="{9D8B030D-6E8A-4147-A177-3AD203B41FA5}">
                      <a16:colId xmlns:a16="http://schemas.microsoft.com/office/drawing/2014/main" val="2439613025"/>
                    </a:ext>
                  </a:extLst>
                </a:gridCol>
                <a:gridCol w="740664">
                  <a:extLst>
                    <a:ext uri="{9D8B030D-6E8A-4147-A177-3AD203B41FA5}">
                      <a16:colId xmlns:a16="http://schemas.microsoft.com/office/drawing/2014/main" val="1542163955"/>
                    </a:ext>
                  </a:extLst>
                </a:gridCol>
                <a:gridCol w="740664">
                  <a:extLst>
                    <a:ext uri="{9D8B030D-6E8A-4147-A177-3AD203B41FA5}">
                      <a16:colId xmlns:a16="http://schemas.microsoft.com/office/drawing/2014/main" val="2553270358"/>
                    </a:ext>
                  </a:extLst>
                </a:gridCol>
                <a:gridCol w="740664">
                  <a:extLst>
                    <a:ext uri="{9D8B030D-6E8A-4147-A177-3AD203B41FA5}">
                      <a16:colId xmlns:a16="http://schemas.microsoft.com/office/drawing/2014/main" val="2405142748"/>
                    </a:ext>
                  </a:extLst>
                </a:gridCol>
                <a:gridCol w="740664">
                  <a:extLst>
                    <a:ext uri="{9D8B030D-6E8A-4147-A177-3AD203B41FA5}">
                      <a16:colId xmlns:a16="http://schemas.microsoft.com/office/drawing/2014/main" val="3025709834"/>
                    </a:ext>
                  </a:extLst>
                </a:gridCol>
                <a:gridCol w="740664">
                  <a:extLst>
                    <a:ext uri="{9D8B030D-6E8A-4147-A177-3AD203B41FA5}">
                      <a16:colId xmlns:a16="http://schemas.microsoft.com/office/drawing/2014/main" val="12499445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93208101"/>
                  </a:ext>
                </a:extLst>
              </a:tr>
              <a:tr h="370840">
                <a:tc>
                  <a:txBody>
                    <a:bodyPr/>
                    <a:lstStyle/>
                    <a:p>
                      <a:r>
                        <a:rPr lang="en-US" sz="1000"/>
                        <a:t>Chili's Malaysia</a:t>
                      </a:r>
                    </a:p>
                  </a:txBody>
                  <a:tcPr/>
                </a:tc>
                <a:tc>
                  <a:txBody>
                    <a:bodyPr/>
                    <a:lstStyle/>
                    <a:p>
                      <a:r>
                        <a:rPr lang="en-US" sz="1000"/>
                        <a:t>264733</a:t>
                      </a:r>
                    </a:p>
                  </a:txBody>
                  <a:tcPr/>
                </a:tc>
                <a:tc>
                  <a:txBody>
                    <a:bodyPr/>
                    <a:lstStyle/>
                    <a:p>
                      <a:r>
                        <a:rPr lang="en-US" sz="1000"/>
                        <a:t>-82</a:t>
                      </a:r>
                    </a:p>
                  </a:txBody>
                  <a:tcPr/>
                </a:tc>
                <a:tc>
                  <a:txBody>
                    <a:bodyPr/>
                    <a:lstStyle/>
                    <a:p>
                      <a:r>
                        <a:rPr lang="en-US" sz="1000"/>
                        <a:t>17</a:t>
                      </a:r>
                    </a:p>
                  </a:txBody>
                  <a:tcPr/>
                </a:tc>
                <a:tc>
                  <a:txBody>
                    <a:bodyPr/>
                    <a:lstStyle/>
                    <a:p>
                      <a:r>
                        <a:rPr lang="en-US" sz="1000"/>
                        <a:t>237</a:t>
                      </a:r>
                    </a:p>
                  </a:txBody>
                  <a:tcPr/>
                </a:tc>
                <a:tc>
                  <a:txBody>
                    <a:bodyPr/>
                    <a:lstStyle/>
                    <a:p>
                      <a:r>
                        <a:rPr lang="en-US" sz="1000"/>
                        <a:t>16</a:t>
                      </a:r>
                    </a:p>
                  </a:txBody>
                  <a:tcPr/>
                </a:tc>
                <a:tc>
                  <a:txBody>
                    <a:bodyPr/>
                    <a:lstStyle/>
                    <a:p>
                      <a:r>
                        <a:rPr lang="en-US" sz="1000"/>
                        <a:t>5</a:t>
                      </a:r>
                    </a:p>
                  </a:txBody>
                  <a:tcPr/>
                </a:tc>
                <a:tc>
                  <a:txBody>
                    <a:bodyPr/>
                    <a:lstStyle/>
                    <a:p>
                      <a:r>
                        <a:rPr lang="en-US" sz="1000"/>
                        <a:t>0</a:t>
                      </a:r>
                    </a:p>
                  </a:txBody>
                  <a:tcPr/>
                </a:tc>
                <a:tc>
                  <a:txBody>
                    <a:bodyPr/>
                    <a:lstStyle/>
                    <a:p>
                      <a:r>
                        <a:rPr lang="en-US" sz="1000"/>
                        <a:t>0.0057 %</a:t>
                      </a:r>
                    </a:p>
                  </a:txBody>
                  <a:tcPr/>
                </a:tc>
                <a:tc>
                  <a:txBody>
                    <a:bodyPr/>
                    <a:lstStyle/>
                    <a:p>
                      <a:r>
                        <a:rPr lang="en-US" sz="1000"/>
                        <a:t>0.0 %</a:t>
                      </a:r>
                    </a:p>
                  </a:txBody>
                  <a:tcPr/>
                </a:tc>
                <a:extLst>
                  <a:ext uri="{0D108BD9-81ED-4DB2-BD59-A6C34878D82A}">
                    <a16:rowId xmlns:a16="http://schemas.microsoft.com/office/drawing/2014/main" val="295920092"/>
                  </a:ext>
                </a:extLst>
              </a:tr>
            </a:tbl>
          </a:graphicData>
        </a:graphic>
      </p:graphicFrame>
      <p:sp>
        <p:nvSpPr>
          <p:cNvPr id="4" name="Text Placeholder 3">
            <a:extLst>
              <a:ext uri="{FF2B5EF4-FFF2-40B4-BE49-F238E27FC236}">
                <a16:creationId xmlns:a16="http://schemas.microsoft.com/office/drawing/2014/main" id="{D583F365-D2C0-4610-A1A9-D6170E1F8DC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977086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A089-5F9E-429D-8DCE-CA76646733D0}"/>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D94A4F59-5221-41C7-BE4A-B26D3934B376}"/>
              </a:ext>
            </a:extLst>
          </p:cNvPr>
          <p:cNvGraphicFramePr>
            <a:graphicFrameLocks noGrp="1"/>
          </p:cNvGraphicFramePr>
          <p:nvPr>
            <p:ph type="chart" sz="quarter" idx="13"/>
            <p:extLst>
              <p:ext uri="{D42A27DB-BD31-4B8C-83A1-F6EECF244321}">
                <p14:modId xmlns:p14="http://schemas.microsoft.com/office/powerpoint/2010/main" val="2237188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F25E3B-383B-437F-A00D-4FEEF9F5B03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4B6C0B3-4427-4F6D-BA47-CAE6CF81D6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795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3B51A-4FA5-43E4-B8F1-CBC9886DA377}"/>
              </a:ext>
            </a:extLst>
          </p:cNvPr>
          <p:cNvSpPr>
            <a:spLocks noGrp="1"/>
          </p:cNvSpPr>
          <p:nvPr>
            <p:ph type="title"/>
          </p:nvPr>
        </p:nvSpPr>
        <p:spPr/>
        <p:txBody>
          <a:bodyPr/>
          <a:lstStyle/>
          <a:p>
            <a:r>
              <a:rPr lang="en-US"/>
              <a:t>Facebook Engaged Users | Chili's Malaysia</a:t>
            </a:r>
          </a:p>
        </p:txBody>
      </p:sp>
      <p:graphicFrame>
        <p:nvGraphicFramePr>
          <p:cNvPr id="6" name="Chart Placeholder 5">
            <a:extLst>
              <a:ext uri="{FF2B5EF4-FFF2-40B4-BE49-F238E27FC236}">
                <a16:creationId xmlns:a16="http://schemas.microsoft.com/office/drawing/2014/main" id="{8706BE35-5B74-4856-9530-61DCEFEF3DB3}"/>
              </a:ext>
            </a:extLst>
          </p:cNvPr>
          <p:cNvGraphicFramePr>
            <a:graphicFrameLocks noGrp="1"/>
          </p:cNvGraphicFramePr>
          <p:nvPr>
            <p:ph type="chart" sz="quarter" idx="13"/>
            <p:extLst>
              <p:ext uri="{D42A27DB-BD31-4B8C-83A1-F6EECF244321}">
                <p14:modId xmlns:p14="http://schemas.microsoft.com/office/powerpoint/2010/main" val="1102548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4F9BF-6F8E-4D85-989B-AA3F3B648C08}"/>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39186BD-414E-436C-ABEB-3F84038E5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94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A08F3-C89C-4682-AA86-523670E7FA2F}"/>
              </a:ext>
            </a:extLst>
          </p:cNvPr>
          <p:cNvSpPr>
            <a:spLocks noGrp="1"/>
          </p:cNvSpPr>
          <p:nvPr>
            <p:ph type="title"/>
          </p:nvPr>
        </p:nvSpPr>
        <p:spPr/>
        <p:txBody>
          <a:bodyPr/>
          <a:lstStyle/>
          <a:p>
            <a:r>
              <a:rPr lang="en-US"/>
              <a:t>Facebook Average Reactions Per Post | Chili's Malaysia</a:t>
            </a:r>
          </a:p>
        </p:txBody>
      </p:sp>
      <p:graphicFrame>
        <p:nvGraphicFramePr>
          <p:cNvPr id="6" name="Chart Placeholder 5">
            <a:extLst>
              <a:ext uri="{FF2B5EF4-FFF2-40B4-BE49-F238E27FC236}">
                <a16:creationId xmlns:a16="http://schemas.microsoft.com/office/drawing/2014/main" id="{55CD6858-A6D9-4382-BF04-8C63A011BE4A}"/>
              </a:ext>
            </a:extLst>
          </p:cNvPr>
          <p:cNvGraphicFramePr>
            <a:graphicFrameLocks noGrp="1"/>
          </p:cNvGraphicFramePr>
          <p:nvPr>
            <p:ph type="chart" sz="quarter" idx="13"/>
            <p:extLst>
              <p:ext uri="{D42A27DB-BD31-4B8C-83A1-F6EECF244321}">
                <p14:modId xmlns:p14="http://schemas.microsoft.com/office/powerpoint/2010/main" val="43825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A4115-8CAE-4315-9C74-68EF80442D4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D90633F-8B1D-4A0C-89C5-7F72B8C02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83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F395-7576-4AB4-9A5A-663C3E2A3170}"/>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95A340F3-6787-4304-A6A0-234AAE42DA59}"/>
              </a:ext>
            </a:extLst>
          </p:cNvPr>
          <p:cNvGraphicFramePr>
            <a:graphicFrameLocks noGrp="1"/>
          </p:cNvGraphicFramePr>
          <p:nvPr>
            <p:ph type="chart" sz="quarter" idx="13"/>
            <p:extLst>
              <p:ext uri="{D42A27DB-BD31-4B8C-83A1-F6EECF244321}">
                <p14:modId xmlns:p14="http://schemas.microsoft.com/office/powerpoint/2010/main" val="2673923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20D90B-EA43-4F92-A476-DF5B98D8E850}"/>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2553AF8-52D4-437C-ADE9-E3BF80478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952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0D566-ED68-45D7-8F04-1EAD54559810}"/>
              </a:ext>
            </a:extLst>
          </p:cNvPr>
          <p:cNvSpPr>
            <a:spLocks noGrp="1"/>
          </p:cNvSpPr>
          <p:nvPr>
            <p:ph type="title"/>
          </p:nvPr>
        </p:nvSpPr>
        <p:spPr/>
        <p:txBody>
          <a:bodyPr/>
          <a:lstStyle/>
          <a:p>
            <a:r>
              <a:rPr lang="en-US"/>
              <a:t>Facebook Interaction Rate By Weekday | Chili's Malaysia</a:t>
            </a:r>
          </a:p>
        </p:txBody>
      </p:sp>
      <p:graphicFrame>
        <p:nvGraphicFramePr>
          <p:cNvPr id="6" name="Chart Placeholder 5">
            <a:extLst>
              <a:ext uri="{FF2B5EF4-FFF2-40B4-BE49-F238E27FC236}">
                <a16:creationId xmlns:a16="http://schemas.microsoft.com/office/drawing/2014/main" id="{0C7B35BE-7014-462C-83C1-E3390B04131A}"/>
              </a:ext>
            </a:extLst>
          </p:cNvPr>
          <p:cNvGraphicFramePr>
            <a:graphicFrameLocks noGrp="1"/>
          </p:cNvGraphicFramePr>
          <p:nvPr>
            <p:ph type="chart" sz="quarter" idx="13"/>
            <p:extLst>
              <p:ext uri="{D42A27DB-BD31-4B8C-83A1-F6EECF244321}">
                <p14:modId xmlns:p14="http://schemas.microsoft.com/office/powerpoint/2010/main" val="3350336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4537D-7A47-4A8A-8A60-5BCFAEBEDAFB}"/>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4F689D3-B3E6-4FF3-9AF5-604BB314F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594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D2F6-3E84-4D5B-B604-9B69C7A60D3A}"/>
              </a:ext>
            </a:extLst>
          </p:cNvPr>
          <p:cNvSpPr>
            <a:spLocks noGrp="1"/>
          </p:cNvSpPr>
          <p:nvPr>
            <p:ph type="title"/>
          </p:nvPr>
        </p:nvSpPr>
        <p:spPr/>
        <p:txBody>
          <a:bodyPr/>
          <a:lstStyle/>
          <a:p>
            <a:r>
              <a:rPr lang="en-US"/>
              <a:t>Facebook (FB) Custom Own Posts Table (new) | Chili's Malaysia - 1 of 2</a:t>
            </a:r>
          </a:p>
        </p:txBody>
      </p:sp>
      <p:graphicFrame>
        <p:nvGraphicFramePr>
          <p:cNvPr id="5" name="Table Placeholder 4">
            <a:extLst>
              <a:ext uri="{FF2B5EF4-FFF2-40B4-BE49-F238E27FC236}">
                <a16:creationId xmlns:a16="http://schemas.microsoft.com/office/drawing/2014/main" id="{02659CAE-D18D-4728-A43F-238D12DA5B6E}"/>
              </a:ext>
            </a:extLst>
          </p:cNvPr>
          <p:cNvGraphicFramePr>
            <a:graphicFrameLocks noGrp="1"/>
          </p:cNvGraphicFramePr>
          <p:nvPr>
            <p:ph type="tbl" sz="quarter" idx="13"/>
            <p:extLst>
              <p:ext uri="{D42A27DB-BD31-4B8C-83A1-F6EECF244321}">
                <p14:modId xmlns:p14="http://schemas.microsoft.com/office/powerpoint/2010/main" val="151824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723756"/>
                    </a:ext>
                  </a:extLst>
                </a:gridCol>
                <a:gridCol w="905256">
                  <a:extLst>
                    <a:ext uri="{9D8B030D-6E8A-4147-A177-3AD203B41FA5}">
                      <a16:colId xmlns:a16="http://schemas.microsoft.com/office/drawing/2014/main" val="956242974"/>
                    </a:ext>
                  </a:extLst>
                </a:gridCol>
                <a:gridCol w="905256">
                  <a:extLst>
                    <a:ext uri="{9D8B030D-6E8A-4147-A177-3AD203B41FA5}">
                      <a16:colId xmlns:a16="http://schemas.microsoft.com/office/drawing/2014/main" val="3065133370"/>
                    </a:ext>
                  </a:extLst>
                </a:gridCol>
                <a:gridCol w="905256">
                  <a:extLst>
                    <a:ext uri="{9D8B030D-6E8A-4147-A177-3AD203B41FA5}">
                      <a16:colId xmlns:a16="http://schemas.microsoft.com/office/drawing/2014/main" val="3223182180"/>
                    </a:ext>
                  </a:extLst>
                </a:gridCol>
                <a:gridCol w="905256">
                  <a:extLst>
                    <a:ext uri="{9D8B030D-6E8A-4147-A177-3AD203B41FA5}">
                      <a16:colId xmlns:a16="http://schemas.microsoft.com/office/drawing/2014/main" val="3851445826"/>
                    </a:ext>
                  </a:extLst>
                </a:gridCol>
                <a:gridCol w="905256">
                  <a:extLst>
                    <a:ext uri="{9D8B030D-6E8A-4147-A177-3AD203B41FA5}">
                      <a16:colId xmlns:a16="http://schemas.microsoft.com/office/drawing/2014/main" val="1388568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526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- 2021-04-06 12:00:21</a:t>
                      </a:r>
                      <a:r>
                        <a:rPr kumimoji="0" lang="en-US" sz="1000" b="0" i="0" u="none" strike="noStrike" kern="1200" cap="none" spc="0" normalizeH="0" baseline="0" noProof="0">
                          <a:ln>
                            <a:noFill/>
                          </a:ln>
                          <a:solidFill>
                            <a:prstClr val="black"/>
                          </a:solidFill>
                          <a:effectLst/>
                          <a:uLnTx/>
                          <a:uFillTx/>
                          <a:latin typeface="+mn-lt"/>
                          <a:ea typeface="+mn-ea"/>
                          <a:cs typeface="+mn-cs"/>
                        </a:rPr>
                        <a:t>
 “You’re the burger to my fries 🥰” 
Thank us later for your next pick up line!  
Available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686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12:03:06</a:t>
                      </a:r>
                      <a:r>
                        <a:rPr kumimoji="0" lang="en-US" sz="1000" b="0" i="0" u="none" strike="noStrike" kern="1200" cap="none" spc="0" normalizeH="0" baseline="0" noProof="0">
                          <a:ln>
                            <a:noFill/>
                          </a:ln>
                          <a:solidFill>
                            <a:prstClr val="black"/>
                          </a:solidFill>
                          <a:effectLst/>
                          <a:uLnTx/>
                          <a:uFillTx/>
                          <a:latin typeface="+mn-lt"/>
                          <a:ea typeface="+mn-ea"/>
                          <a:cs typeface="+mn-cs"/>
                        </a:rPr>
                        <a:t>
 Everyone’s different! 
Introducing, our Variety Deals Menu available this fasting season. From Caribbean Salad, Tony’s BBQ Burger to Tapenade Dory. Trust us, there’s something special for everyone!
Did we mention you get to enjoy a free Sundae with the purchase of any Variety Deals entrée? Drop by today to find out more! 
Menu Link: http://chilis.com.my/variety-deals/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1897950"/>
                  </a:ext>
                </a:extLst>
              </a:tr>
            </a:tbl>
          </a:graphicData>
        </a:graphic>
      </p:graphicFrame>
      <p:sp>
        <p:nvSpPr>
          <p:cNvPr id="4" name="Text Placeholder 3">
            <a:extLst>
              <a:ext uri="{FF2B5EF4-FFF2-40B4-BE49-F238E27FC236}">
                <a16:creationId xmlns:a16="http://schemas.microsoft.com/office/drawing/2014/main" id="{90B332E8-7294-4B75-853F-65AA0499C17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8595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B38A-2184-442F-B6BB-5033B1E94A31}"/>
              </a:ext>
            </a:extLst>
          </p:cNvPr>
          <p:cNvSpPr>
            <a:spLocks noGrp="1"/>
          </p:cNvSpPr>
          <p:nvPr>
            <p:ph type="title"/>
          </p:nvPr>
        </p:nvSpPr>
        <p:spPr/>
        <p:txBody>
          <a:bodyPr/>
          <a:lstStyle/>
          <a:p>
            <a:r>
              <a:rPr lang="en-US"/>
              <a:t>Facebook (FB) Custom Own Posts Table (new) | Chili's Malaysia - 2 of 2</a:t>
            </a:r>
          </a:p>
        </p:txBody>
      </p:sp>
      <p:graphicFrame>
        <p:nvGraphicFramePr>
          <p:cNvPr id="5" name="Table Placeholder 4">
            <a:extLst>
              <a:ext uri="{FF2B5EF4-FFF2-40B4-BE49-F238E27FC236}">
                <a16:creationId xmlns:a16="http://schemas.microsoft.com/office/drawing/2014/main" id="{C2800BD3-E8F6-4B82-AA6C-1AEEAF0765D7}"/>
              </a:ext>
            </a:extLst>
          </p:cNvPr>
          <p:cNvGraphicFramePr>
            <a:graphicFrameLocks noGrp="1"/>
          </p:cNvGraphicFramePr>
          <p:nvPr>
            <p:ph type="tbl" sz="quarter" idx="13"/>
            <p:extLst>
              <p:ext uri="{D42A27DB-BD31-4B8C-83A1-F6EECF244321}">
                <p14:modId xmlns:p14="http://schemas.microsoft.com/office/powerpoint/2010/main" val="33593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031557"/>
                    </a:ext>
                  </a:extLst>
                </a:gridCol>
                <a:gridCol w="905256">
                  <a:extLst>
                    <a:ext uri="{9D8B030D-6E8A-4147-A177-3AD203B41FA5}">
                      <a16:colId xmlns:a16="http://schemas.microsoft.com/office/drawing/2014/main" val="3779204554"/>
                    </a:ext>
                  </a:extLst>
                </a:gridCol>
                <a:gridCol w="905256">
                  <a:extLst>
                    <a:ext uri="{9D8B030D-6E8A-4147-A177-3AD203B41FA5}">
                      <a16:colId xmlns:a16="http://schemas.microsoft.com/office/drawing/2014/main" val="651808040"/>
                    </a:ext>
                  </a:extLst>
                </a:gridCol>
                <a:gridCol w="905256">
                  <a:extLst>
                    <a:ext uri="{9D8B030D-6E8A-4147-A177-3AD203B41FA5}">
                      <a16:colId xmlns:a16="http://schemas.microsoft.com/office/drawing/2014/main" val="2291988681"/>
                    </a:ext>
                  </a:extLst>
                </a:gridCol>
                <a:gridCol w="905256">
                  <a:extLst>
                    <a:ext uri="{9D8B030D-6E8A-4147-A177-3AD203B41FA5}">
                      <a16:colId xmlns:a16="http://schemas.microsoft.com/office/drawing/2014/main" val="91034027"/>
                    </a:ext>
                  </a:extLst>
                </a:gridCol>
                <a:gridCol w="905256">
                  <a:extLst>
                    <a:ext uri="{9D8B030D-6E8A-4147-A177-3AD203B41FA5}">
                      <a16:colId xmlns:a16="http://schemas.microsoft.com/office/drawing/2014/main" val="215239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947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- 2021-04-09 12:00:07</a:t>
                      </a:r>
                      <a:r>
                        <a:rPr kumimoji="0" lang="en-US" sz="1000" b="0" i="0" u="none" strike="noStrike" kern="1200" cap="none" spc="0" normalizeH="0" baseline="0" noProof="0">
                          <a:ln>
                            <a:noFill/>
                          </a:ln>
                          <a:solidFill>
                            <a:prstClr val="black"/>
                          </a:solidFill>
                          <a:effectLst/>
                          <a:uLnTx/>
                          <a:uFillTx/>
                          <a:latin typeface="+mn-lt"/>
                          <a:ea typeface="+mn-ea"/>
                          <a:cs typeface="+mn-cs"/>
                        </a:rPr>
                        <a:t>
 They say you won’t find a perfect match. 
Well, have you tried our Match Deals? It’s perfect for sharing! 
Exclusively for dine in at selected outlets only. Menu link: http://chilis.com.my/match-deals/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857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20:00:42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We are extremely grateful for your continued support and we look forward to your next experience with us! :)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124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- 2021-04-02 12:00:45</a:t>
                      </a:r>
                      <a:r>
                        <a:rPr kumimoji="0" lang="en-US" sz="1000" b="0" i="0" u="none" strike="noStrike" kern="1200" cap="none" spc="0" normalizeH="0" baseline="0" noProof="0">
                          <a:ln>
                            <a:noFill/>
                          </a:ln>
                          <a:solidFill>
                            <a:prstClr val="black"/>
                          </a:solidFill>
                          <a:effectLst/>
                          <a:uLnTx/>
                          <a:uFillTx/>
                          <a:latin typeface="+mn-lt"/>
                          <a:ea typeface="+mn-ea"/>
                          <a:cs typeface="+mn-cs"/>
                        </a:rPr>
                        <a:t>
 Back in office? We got you fam. 
Exclusively for delivery only, get your lunch fixed today with our Lunch Box meals, only at RM15.95!
Menu: http://chilis.com.my/chilis-lunch-box/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7164613"/>
                  </a:ext>
                </a:extLst>
              </a:tr>
            </a:tbl>
          </a:graphicData>
        </a:graphic>
      </p:graphicFrame>
      <p:sp>
        <p:nvSpPr>
          <p:cNvPr id="4" name="Text Placeholder 3">
            <a:extLst>
              <a:ext uri="{FF2B5EF4-FFF2-40B4-BE49-F238E27FC236}">
                <a16:creationId xmlns:a16="http://schemas.microsoft.com/office/drawing/2014/main" id="{3E596FF8-123E-4EAF-A14A-7F41632C30E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11672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D9B48-7180-4619-ACD9-9212DF153CC6}"/>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7221F44A-F107-4CE3-9674-6751BA7B8A3D}"/>
              </a:ext>
            </a:extLst>
          </p:cNvPr>
          <p:cNvGraphicFramePr>
            <a:graphicFrameLocks noGrp="1"/>
          </p:cNvGraphicFramePr>
          <p:nvPr>
            <p:ph type="chart" sz="quarter" idx="13"/>
            <p:extLst>
              <p:ext uri="{D42A27DB-BD31-4B8C-83A1-F6EECF244321}">
                <p14:modId xmlns:p14="http://schemas.microsoft.com/office/powerpoint/2010/main" val="1697733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991EC5-57DD-472E-AAA6-43B59A12F7B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1E04102-3C5D-4E5E-8DD8-E1F204AF2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2357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E564-D28E-4DFD-8477-A26411DDEC22}"/>
              </a:ext>
            </a:extLst>
          </p:cNvPr>
          <p:cNvSpPr>
            <a:spLocks noGrp="1"/>
          </p:cNvSpPr>
          <p:nvPr>
            <p:ph type="title"/>
          </p:nvPr>
        </p:nvSpPr>
        <p:spPr/>
        <p:txBody>
          <a:bodyPr/>
          <a:lstStyle/>
          <a:p>
            <a:r>
              <a:rPr lang="en-US"/>
              <a:t>Facebook Interaction Rate | Chili's Malaysia</a:t>
            </a:r>
          </a:p>
        </p:txBody>
      </p:sp>
      <p:graphicFrame>
        <p:nvGraphicFramePr>
          <p:cNvPr id="6" name="Chart Placeholder 5">
            <a:extLst>
              <a:ext uri="{FF2B5EF4-FFF2-40B4-BE49-F238E27FC236}">
                <a16:creationId xmlns:a16="http://schemas.microsoft.com/office/drawing/2014/main" id="{907300E7-7DB9-44FE-9346-11CF0F2F0992}"/>
              </a:ext>
            </a:extLst>
          </p:cNvPr>
          <p:cNvGraphicFramePr>
            <a:graphicFrameLocks noGrp="1"/>
          </p:cNvGraphicFramePr>
          <p:nvPr>
            <p:ph type="chart" sz="quarter" idx="13"/>
            <p:extLst>
              <p:ext uri="{D42A27DB-BD31-4B8C-83A1-F6EECF244321}">
                <p14:modId xmlns:p14="http://schemas.microsoft.com/office/powerpoint/2010/main" val="3098874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13FE9F-BBC8-4AB3-9828-A7A376391CF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CC970FF1-66D1-4B0C-9B2F-1BBA3A63D6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98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CFE0-5D02-4AAA-A569-14978A77D2DD}"/>
              </a:ext>
            </a:extLst>
          </p:cNvPr>
          <p:cNvSpPr>
            <a:spLocks noGrp="1"/>
          </p:cNvSpPr>
          <p:nvPr>
            <p:ph type="title"/>
          </p:nvPr>
        </p:nvSpPr>
        <p:spPr/>
        <p:txBody>
          <a:bodyPr/>
          <a:lstStyle/>
          <a:p>
            <a:r>
              <a:rPr lang="en-US"/>
              <a:t>Facebook Page Likes Total | Chili's Malaysia</a:t>
            </a:r>
          </a:p>
        </p:txBody>
      </p:sp>
      <p:graphicFrame>
        <p:nvGraphicFramePr>
          <p:cNvPr id="6" name="Chart Placeholder 5">
            <a:extLst>
              <a:ext uri="{FF2B5EF4-FFF2-40B4-BE49-F238E27FC236}">
                <a16:creationId xmlns:a16="http://schemas.microsoft.com/office/drawing/2014/main" id="{40899D31-3234-4794-8CE6-06F148B0F1C9}"/>
              </a:ext>
            </a:extLst>
          </p:cNvPr>
          <p:cNvGraphicFramePr>
            <a:graphicFrameLocks noGrp="1"/>
          </p:cNvGraphicFramePr>
          <p:nvPr>
            <p:ph type="chart" sz="quarter" idx="13"/>
            <p:extLst>
              <p:ext uri="{D42A27DB-BD31-4B8C-83A1-F6EECF244321}">
                <p14:modId xmlns:p14="http://schemas.microsoft.com/office/powerpoint/2010/main" val="2429094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A0CF1C-DCA6-4F6E-8E8B-5D8FD4E50FF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A23F728-5C0C-4A0E-B164-9AFED2CFC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3141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57E0B-97F0-491E-B454-ED8DCA0354F7}"/>
              </a:ext>
            </a:extLst>
          </p:cNvPr>
          <p:cNvSpPr>
            <a:spLocks noGrp="1"/>
          </p:cNvSpPr>
          <p:nvPr>
            <p:ph type="title"/>
          </p:nvPr>
        </p:nvSpPr>
        <p:spPr/>
        <p:txBody>
          <a:bodyPr/>
          <a:lstStyle/>
          <a:p>
            <a:r>
              <a:rPr lang="en-US"/>
              <a:t>Facebook Page Views | Chili's Malaysia</a:t>
            </a:r>
          </a:p>
        </p:txBody>
      </p:sp>
      <p:graphicFrame>
        <p:nvGraphicFramePr>
          <p:cNvPr id="6" name="Chart Placeholder 5">
            <a:extLst>
              <a:ext uri="{FF2B5EF4-FFF2-40B4-BE49-F238E27FC236}">
                <a16:creationId xmlns:a16="http://schemas.microsoft.com/office/drawing/2014/main" id="{6D4FCF05-0687-451C-9CB5-7D2D24D9A905}"/>
              </a:ext>
            </a:extLst>
          </p:cNvPr>
          <p:cNvGraphicFramePr>
            <a:graphicFrameLocks noGrp="1"/>
          </p:cNvGraphicFramePr>
          <p:nvPr>
            <p:ph type="chart" sz="quarter" idx="13"/>
            <p:extLst>
              <p:ext uri="{D42A27DB-BD31-4B8C-83A1-F6EECF244321}">
                <p14:modId xmlns:p14="http://schemas.microsoft.com/office/powerpoint/2010/main" val="1040531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9A0593-A819-4D66-BE1D-2BF59AE8757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81ACBB8-B05D-4D62-B7EC-C8E8C1208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95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4D359-C5C2-46DA-B418-8D473BA7FD71}"/>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92B5F17F-ACFF-4D84-9E81-275FA33A094F}"/>
              </a:ext>
            </a:extLst>
          </p:cNvPr>
          <p:cNvGraphicFramePr>
            <a:graphicFrameLocks noGrp="1"/>
          </p:cNvGraphicFramePr>
          <p:nvPr>
            <p:ph type="tbl" sz="quarter" idx="13"/>
            <p:extLst>
              <p:ext uri="{D42A27DB-BD31-4B8C-83A1-F6EECF244321}">
                <p14:modId xmlns:p14="http://schemas.microsoft.com/office/powerpoint/2010/main" val="150548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59598972"/>
                    </a:ext>
                  </a:extLst>
                </a:gridCol>
                <a:gridCol w="1645920">
                  <a:extLst>
                    <a:ext uri="{9D8B030D-6E8A-4147-A177-3AD203B41FA5}">
                      <a16:colId xmlns:a16="http://schemas.microsoft.com/office/drawing/2014/main" val="2054631104"/>
                    </a:ext>
                  </a:extLst>
                </a:gridCol>
                <a:gridCol w="1645920">
                  <a:extLst>
                    <a:ext uri="{9D8B030D-6E8A-4147-A177-3AD203B41FA5}">
                      <a16:colId xmlns:a16="http://schemas.microsoft.com/office/drawing/2014/main" val="362722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1642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extLst>
                  <a:ext uri="{0D108BD9-81ED-4DB2-BD59-A6C34878D82A}">
                    <a16:rowId xmlns:a16="http://schemas.microsoft.com/office/drawing/2014/main" val="226647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360996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87649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03466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9694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68907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78741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18262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9463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550706118"/>
                  </a:ext>
                </a:extLst>
              </a:tr>
            </a:tbl>
          </a:graphicData>
        </a:graphic>
      </p:graphicFrame>
      <p:sp>
        <p:nvSpPr>
          <p:cNvPr id="4" name="Text Placeholder 3">
            <a:extLst>
              <a:ext uri="{FF2B5EF4-FFF2-40B4-BE49-F238E27FC236}">
                <a16:creationId xmlns:a16="http://schemas.microsoft.com/office/drawing/2014/main" id="{BEEC4361-19B7-4465-BC1A-F0EF96ED942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109064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5DDEE-A10D-4A17-98C5-7AE72FA6CE8B}"/>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94A6701F-9B5E-4841-B43D-D277594A7CA6}"/>
              </a:ext>
            </a:extLst>
          </p:cNvPr>
          <p:cNvGraphicFramePr>
            <a:graphicFrameLocks noGrp="1"/>
          </p:cNvGraphicFramePr>
          <p:nvPr>
            <p:ph type="tbl" sz="quarter" idx="13"/>
            <p:extLst>
              <p:ext uri="{D42A27DB-BD31-4B8C-83A1-F6EECF244321}">
                <p14:modId xmlns:p14="http://schemas.microsoft.com/office/powerpoint/2010/main" val="1303108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91760415"/>
                    </a:ext>
                  </a:extLst>
                </a:gridCol>
                <a:gridCol w="1645920">
                  <a:extLst>
                    <a:ext uri="{9D8B030D-6E8A-4147-A177-3AD203B41FA5}">
                      <a16:colId xmlns:a16="http://schemas.microsoft.com/office/drawing/2014/main" val="2167092824"/>
                    </a:ext>
                  </a:extLst>
                </a:gridCol>
                <a:gridCol w="1645920">
                  <a:extLst>
                    <a:ext uri="{9D8B030D-6E8A-4147-A177-3AD203B41FA5}">
                      <a16:colId xmlns:a16="http://schemas.microsoft.com/office/drawing/2014/main" val="2051662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0792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0803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3403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3621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98266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76372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84987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96192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72134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0881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818242855"/>
                  </a:ext>
                </a:extLst>
              </a:tr>
            </a:tbl>
          </a:graphicData>
        </a:graphic>
      </p:graphicFrame>
      <p:sp>
        <p:nvSpPr>
          <p:cNvPr id="4" name="Text Placeholder 3">
            <a:extLst>
              <a:ext uri="{FF2B5EF4-FFF2-40B4-BE49-F238E27FC236}">
                <a16:creationId xmlns:a16="http://schemas.microsoft.com/office/drawing/2014/main" id="{2E51AB3F-8A49-41A0-AA5E-ECC48735AFC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114705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B048-F27A-4640-ACED-9267B89A3B1F}"/>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8F5F0A1D-D26C-4142-8B0A-DFEAA65798BD}"/>
              </a:ext>
            </a:extLst>
          </p:cNvPr>
          <p:cNvGraphicFramePr>
            <a:graphicFrameLocks noGrp="1"/>
          </p:cNvGraphicFramePr>
          <p:nvPr>
            <p:ph type="tbl" sz="quarter" idx="13"/>
            <p:extLst>
              <p:ext uri="{D42A27DB-BD31-4B8C-83A1-F6EECF244321}">
                <p14:modId xmlns:p14="http://schemas.microsoft.com/office/powerpoint/2010/main" val="2170213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0595329"/>
                    </a:ext>
                  </a:extLst>
                </a:gridCol>
                <a:gridCol w="1645920">
                  <a:extLst>
                    <a:ext uri="{9D8B030D-6E8A-4147-A177-3AD203B41FA5}">
                      <a16:colId xmlns:a16="http://schemas.microsoft.com/office/drawing/2014/main" val="977868593"/>
                    </a:ext>
                  </a:extLst>
                </a:gridCol>
                <a:gridCol w="1645920">
                  <a:extLst>
                    <a:ext uri="{9D8B030D-6E8A-4147-A177-3AD203B41FA5}">
                      <a16:colId xmlns:a16="http://schemas.microsoft.com/office/drawing/2014/main" val="27839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9024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5243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32322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8408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3306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92895283"/>
                  </a:ext>
                </a:extLst>
              </a:tr>
            </a:tbl>
          </a:graphicData>
        </a:graphic>
      </p:graphicFrame>
      <p:sp>
        <p:nvSpPr>
          <p:cNvPr id="4" name="Text Placeholder 3">
            <a:extLst>
              <a:ext uri="{FF2B5EF4-FFF2-40B4-BE49-F238E27FC236}">
                <a16:creationId xmlns:a16="http://schemas.microsoft.com/office/drawing/2014/main" id="{A8D3561D-F331-4E7C-A9D0-ED2754A89C3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10326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DE21-6926-4CBE-B6E7-279B180594B8}"/>
              </a:ext>
            </a:extLst>
          </p:cNvPr>
          <p:cNvSpPr>
            <a:spLocks noGrp="1"/>
          </p:cNvSpPr>
          <p:nvPr>
            <p:ph type="title"/>
          </p:nvPr>
        </p:nvSpPr>
        <p:spPr/>
        <p:txBody>
          <a:bodyPr/>
          <a:lstStyle/>
          <a:p>
            <a:r>
              <a:rPr lang="en-US"/>
              <a:t>Facebook Total Engagements over Time (monthly) | Chili's Malaysia</a:t>
            </a:r>
          </a:p>
        </p:txBody>
      </p:sp>
      <p:graphicFrame>
        <p:nvGraphicFramePr>
          <p:cNvPr id="6" name="Chart Placeholder 5">
            <a:extLst>
              <a:ext uri="{FF2B5EF4-FFF2-40B4-BE49-F238E27FC236}">
                <a16:creationId xmlns:a16="http://schemas.microsoft.com/office/drawing/2014/main" id="{41DCC6EB-DC0D-4356-82B7-0999DF61CD71}"/>
              </a:ext>
            </a:extLst>
          </p:cNvPr>
          <p:cNvGraphicFramePr>
            <a:graphicFrameLocks noGrp="1"/>
          </p:cNvGraphicFramePr>
          <p:nvPr>
            <p:ph type="chart" sz="quarter" idx="13"/>
            <p:extLst>
              <p:ext uri="{D42A27DB-BD31-4B8C-83A1-F6EECF244321}">
                <p14:modId xmlns:p14="http://schemas.microsoft.com/office/powerpoint/2010/main" val="4162697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540C4A-A9DF-448C-87B6-A9397866DB4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923EEED-4C99-4B7C-90DC-BAFC04E0DE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349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CB32-7F26-4CF4-A9E1-D1C37435876B}"/>
              </a:ext>
            </a:extLst>
          </p:cNvPr>
          <p:cNvSpPr>
            <a:spLocks noGrp="1"/>
          </p:cNvSpPr>
          <p:nvPr>
            <p:ph type="title"/>
          </p:nvPr>
        </p:nvSpPr>
        <p:spPr/>
        <p:txBody>
          <a:bodyPr/>
          <a:lstStyle/>
          <a:p>
            <a:r>
              <a:rPr lang="en-US"/>
              <a:t>Facebook Own Posts Table | Chili's Malaysia - 1 of 6</a:t>
            </a:r>
          </a:p>
        </p:txBody>
      </p:sp>
      <p:graphicFrame>
        <p:nvGraphicFramePr>
          <p:cNvPr id="5" name="Table Placeholder 4">
            <a:extLst>
              <a:ext uri="{FF2B5EF4-FFF2-40B4-BE49-F238E27FC236}">
                <a16:creationId xmlns:a16="http://schemas.microsoft.com/office/drawing/2014/main" id="{5910B8E8-96D0-45E6-8EAF-0AD4CF6B6E46}"/>
              </a:ext>
            </a:extLst>
          </p:cNvPr>
          <p:cNvGraphicFramePr>
            <a:graphicFrameLocks noGrp="1"/>
          </p:cNvGraphicFramePr>
          <p:nvPr>
            <p:ph type="tbl" sz="quarter" idx="13"/>
            <p:extLst>
              <p:ext uri="{D42A27DB-BD31-4B8C-83A1-F6EECF244321}">
                <p14:modId xmlns:p14="http://schemas.microsoft.com/office/powerpoint/2010/main" val="170803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61877011"/>
                    </a:ext>
                  </a:extLst>
                </a:gridCol>
                <a:gridCol w="822960">
                  <a:extLst>
                    <a:ext uri="{9D8B030D-6E8A-4147-A177-3AD203B41FA5}">
                      <a16:colId xmlns:a16="http://schemas.microsoft.com/office/drawing/2014/main" val="3858809431"/>
                    </a:ext>
                  </a:extLst>
                </a:gridCol>
                <a:gridCol w="822960">
                  <a:extLst>
                    <a:ext uri="{9D8B030D-6E8A-4147-A177-3AD203B41FA5}">
                      <a16:colId xmlns:a16="http://schemas.microsoft.com/office/drawing/2014/main" val="662106906"/>
                    </a:ext>
                  </a:extLst>
                </a:gridCol>
                <a:gridCol w="822960">
                  <a:extLst>
                    <a:ext uri="{9D8B030D-6E8A-4147-A177-3AD203B41FA5}">
                      <a16:colId xmlns:a16="http://schemas.microsoft.com/office/drawing/2014/main" val="1783754103"/>
                    </a:ext>
                  </a:extLst>
                </a:gridCol>
                <a:gridCol w="822960">
                  <a:extLst>
                    <a:ext uri="{9D8B030D-6E8A-4147-A177-3AD203B41FA5}">
                      <a16:colId xmlns:a16="http://schemas.microsoft.com/office/drawing/2014/main" val="3156657761"/>
                    </a:ext>
                  </a:extLst>
                </a:gridCol>
                <a:gridCol w="822960">
                  <a:extLst>
                    <a:ext uri="{9D8B030D-6E8A-4147-A177-3AD203B41FA5}">
                      <a16:colId xmlns:a16="http://schemas.microsoft.com/office/drawing/2014/main" val="911962683"/>
                    </a:ext>
                  </a:extLst>
                </a:gridCol>
                <a:gridCol w="822960">
                  <a:extLst>
                    <a:ext uri="{9D8B030D-6E8A-4147-A177-3AD203B41FA5}">
                      <a16:colId xmlns:a16="http://schemas.microsoft.com/office/drawing/2014/main" val="215564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65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- 2021-04-06 12:00:21</a:t>
                      </a:r>
                      <a:r>
                        <a:rPr kumimoji="0" lang="en-US" sz="1000" b="0" i="0" u="none" strike="noStrike" kern="1200" cap="none" spc="0" normalizeH="0" baseline="0" noProof="0">
                          <a:ln>
                            <a:noFill/>
                          </a:ln>
                          <a:solidFill>
                            <a:prstClr val="black"/>
                          </a:solidFill>
                          <a:effectLst/>
                          <a:uLnTx/>
                          <a:uFillTx/>
                          <a:latin typeface="+mn-lt"/>
                          <a:ea typeface="+mn-ea"/>
                          <a:cs typeface="+mn-cs"/>
                        </a:rPr>
                        <a:t>
 “You’re the burger to my fries 🥰” 
Thank us later for your next pick up line!  
Available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418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12:03:06</a:t>
                      </a:r>
                      <a:r>
                        <a:rPr kumimoji="0" lang="en-US" sz="1000" b="0" i="0" u="none" strike="noStrike" kern="1200" cap="none" spc="0" normalizeH="0" baseline="0" noProof="0">
                          <a:ln>
                            <a:noFill/>
                          </a:ln>
                          <a:solidFill>
                            <a:prstClr val="black"/>
                          </a:solidFill>
                          <a:effectLst/>
                          <a:uLnTx/>
                          <a:uFillTx/>
                          <a:latin typeface="+mn-lt"/>
                          <a:ea typeface="+mn-ea"/>
                          <a:cs typeface="+mn-cs"/>
                        </a:rPr>
                        <a:t>
 Everyone’s different! 
Introducing, our Variety Deals Menu available this fasting season. From Caribbean Salad, Tony’s BBQ Burger to Tapenade Dory. Trust us, there’s something special for everyone!
Did we mention you get to enjoy a free Sundae with the purchase of any Variety Deals entrée? Drop by today to find out more! 
Menu Link: http://chilis.com.my/variety-deals/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8292156"/>
                  </a:ext>
                </a:extLst>
              </a:tr>
            </a:tbl>
          </a:graphicData>
        </a:graphic>
      </p:graphicFrame>
      <p:sp>
        <p:nvSpPr>
          <p:cNvPr id="4" name="Text Placeholder 3">
            <a:extLst>
              <a:ext uri="{FF2B5EF4-FFF2-40B4-BE49-F238E27FC236}">
                <a16:creationId xmlns:a16="http://schemas.microsoft.com/office/drawing/2014/main" id="{AA6F09B3-CC89-4509-B295-5DE215F769D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91267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33084-5D91-4E01-993D-7910BE024B51}"/>
              </a:ext>
            </a:extLst>
          </p:cNvPr>
          <p:cNvSpPr>
            <a:spLocks noGrp="1"/>
          </p:cNvSpPr>
          <p:nvPr>
            <p:ph type="title"/>
          </p:nvPr>
        </p:nvSpPr>
        <p:spPr/>
        <p:txBody>
          <a:bodyPr/>
          <a:lstStyle/>
          <a:p>
            <a:r>
              <a:rPr lang="en-US"/>
              <a:t>Facebook Own Posts Table | Chili's Malaysia - 2 of 6</a:t>
            </a:r>
          </a:p>
        </p:txBody>
      </p:sp>
      <p:graphicFrame>
        <p:nvGraphicFramePr>
          <p:cNvPr id="5" name="Table Placeholder 4">
            <a:extLst>
              <a:ext uri="{FF2B5EF4-FFF2-40B4-BE49-F238E27FC236}">
                <a16:creationId xmlns:a16="http://schemas.microsoft.com/office/drawing/2014/main" id="{58253027-0B1E-477F-B1EB-FF495FEACADE}"/>
              </a:ext>
            </a:extLst>
          </p:cNvPr>
          <p:cNvGraphicFramePr>
            <a:graphicFrameLocks noGrp="1"/>
          </p:cNvGraphicFramePr>
          <p:nvPr>
            <p:ph type="tbl" sz="quarter" idx="13"/>
            <p:extLst>
              <p:ext uri="{D42A27DB-BD31-4B8C-83A1-F6EECF244321}">
                <p14:modId xmlns:p14="http://schemas.microsoft.com/office/powerpoint/2010/main" val="3550972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9797938"/>
                    </a:ext>
                  </a:extLst>
                </a:gridCol>
                <a:gridCol w="822960">
                  <a:extLst>
                    <a:ext uri="{9D8B030D-6E8A-4147-A177-3AD203B41FA5}">
                      <a16:colId xmlns:a16="http://schemas.microsoft.com/office/drawing/2014/main" val="1924897052"/>
                    </a:ext>
                  </a:extLst>
                </a:gridCol>
                <a:gridCol w="822960">
                  <a:extLst>
                    <a:ext uri="{9D8B030D-6E8A-4147-A177-3AD203B41FA5}">
                      <a16:colId xmlns:a16="http://schemas.microsoft.com/office/drawing/2014/main" val="1478846149"/>
                    </a:ext>
                  </a:extLst>
                </a:gridCol>
                <a:gridCol w="822960">
                  <a:extLst>
                    <a:ext uri="{9D8B030D-6E8A-4147-A177-3AD203B41FA5}">
                      <a16:colId xmlns:a16="http://schemas.microsoft.com/office/drawing/2014/main" val="3649105360"/>
                    </a:ext>
                  </a:extLst>
                </a:gridCol>
                <a:gridCol w="822960">
                  <a:extLst>
                    <a:ext uri="{9D8B030D-6E8A-4147-A177-3AD203B41FA5}">
                      <a16:colId xmlns:a16="http://schemas.microsoft.com/office/drawing/2014/main" val="3601092134"/>
                    </a:ext>
                  </a:extLst>
                </a:gridCol>
                <a:gridCol w="822960">
                  <a:extLst>
                    <a:ext uri="{9D8B030D-6E8A-4147-A177-3AD203B41FA5}">
                      <a16:colId xmlns:a16="http://schemas.microsoft.com/office/drawing/2014/main" val="4036126630"/>
                    </a:ext>
                  </a:extLst>
                </a:gridCol>
                <a:gridCol w="822960">
                  <a:extLst>
                    <a:ext uri="{9D8B030D-6E8A-4147-A177-3AD203B41FA5}">
                      <a16:colId xmlns:a16="http://schemas.microsoft.com/office/drawing/2014/main" val="429117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048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- 2021-04-09 12:00:07</a:t>
                      </a:r>
                      <a:r>
                        <a:rPr kumimoji="0" lang="en-US" sz="1000" b="0" i="0" u="none" strike="noStrike" kern="1200" cap="none" spc="0" normalizeH="0" baseline="0" noProof="0">
                          <a:ln>
                            <a:noFill/>
                          </a:ln>
                          <a:solidFill>
                            <a:prstClr val="black"/>
                          </a:solidFill>
                          <a:effectLst/>
                          <a:uLnTx/>
                          <a:uFillTx/>
                          <a:latin typeface="+mn-lt"/>
                          <a:ea typeface="+mn-ea"/>
                          <a:cs typeface="+mn-cs"/>
                        </a:rPr>
                        <a:t>
 They say you won’t find a perfect match. 
Well, have you tried our Match Deals? It’s perfect for sharing! 
Exclusively for dine in at selected outlets only. Menu link: http://chilis.com.my/match-deals/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419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20:00:42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We are extremely grateful for your continued support and we look forward to your next experience with us! :)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440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- 2021-04-02 12:00:45</a:t>
                      </a:r>
                      <a:r>
                        <a:rPr kumimoji="0" lang="en-US" sz="1000" b="0" i="0" u="none" strike="noStrike" kern="1200" cap="none" spc="0" normalizeH="0" baseline="0" noProof="0">
                          <a:ln>
                            <a:noFill/>
                          </a:ln>
                          <a:solidFill>
                            <a:prstClr val="black"/>
                          </a:solidFill>
                          <a:effectLst/>
                          <a:uLnTx/>
                          <a:uFillTx/>
                          <a:latin typeface="+mn-lt"/>
                          <a:ea typeface="+mn-ea"/>
                          <a:cs typeface="+mn-cs"/>
                        </a:rPr>
                        <a:t>
 Back in office? We got you fam. 
Exclusively for delivery only, get your lunch fixed today with our Lunch Box meals, only at RM15.95!
Menu: http://chilis.com.my/chilis-lunch-box/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5907820"/>
                  </a:ext>
                </a:extLst>
              </a:tr>
            </a:tbl>
          </a:graphicData>
        </a:graphic>
      </p:graphicFrame>
      <p:sp>
        <p:nvSpPr>
          <p:cNvPr id="4" name="Text Placeholder 3">
            <a:extLst>
              <a:ext uri="{FF2B5EF4-FFF2-40B4-BE49-F238E27FC236}">
                <a16:creationId xmlns:a16="http://schemas.microsoft.com/office/drawing/2014/main" id="{AF5D22C5-5A72-4E35-90A8-B10D869DE95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39509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DA6F6-8280-4FBC-BD3D-9053C2FB295A}"/>
              </a:ext>
            </a:extLst>
          </p:cNvPr>
          <p:cNvSpPr>
            <a:spLocks noGrp="1"/>
          </p:cNvSpPr>
          <p:nvPr>
            <p:ph type="title"/>
          </p:nvPr>
        </p:nvSpPr>
        <p:spPr/>
        <p:txBody>
          <a:bodyPr/>
          <a:lstStyle/>
          <a:p>
            <a:r>
              <a:rPr lang="en-US"/>
              <a:t>Facebook Own Posts Table | Chili's Malaysia - 3 of 6</a:t>
            </a:r>
          </a:p>
        </p:txBody>
      </p:sp>
      <p:graphicFrame>
        <p:nvGraphicFramePr>
          <p:cNvPr id="5" name="Table Placeholder 4">
            <a:extLst>
              <a:ext uri="{FF2B5EF4-FFF2-40B4-BE49-F238E27FC236}">
                <a16:creationId xmlns:a16="http://schemas.microsoft.com/office/drawing/2014/main" id="{36A23CBD-2269-48D1-AC35-AF885AAC08BD}"/>
              </a:ext>
            </a:extLst>
          </p:cNvPr>
          <p:cNvGraphicFramePr>
            <a:graphicFrameLocks noGrp="1"/>
          </p:cNvGraphicFramePr>
          <p:nvPr>
            <p:ph type="tbl" sz="quarter" idx="13"/>
            <p:extLst>
              <p:ext uri="{D42A27DB-BD31-4B8C-83A1-F6EECF244321}">
                <p14:modId xmlns:p14="http://schemas.microsoft.com/office/powerpoint/2010/main" val="678452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499157"/>
                    </a:ext>
                  </a:extLst>
                </a:gridCol>
                <a:gridCol w="822960">
                  <a:extLst>
                    <a:ext uri="{9D8B030D-6E8A-4147-A177-3AD203B41FA5}">
                      <a16:colId xmlns:a16="http://schemas.microsoft.com/office/drawing/2014/main" val="3178760730"/>
                    </a:ext>
                  </a:extLst>
                </a:gridCol>
                <a:gridCol w="822960">
                  <a:extLst>
                    <a:ext uri="{9D8B030D-6E8A-4147-A177-3AD203B41FA5}">
                      <a16:colId xmlns:a16="http://schemas.microsoft.com/office/drawing/2014/main" val="3737862625"/>
                    </a:ext>
                  </a:extLst>
                </a:gridCol>
                <a:gridCol w="822960">
                  <a:extLst>
                    <a:ext uri="{9D8B030D-6E8A-4147-A177-3AD203B41FA5}">
                      <a16:colId xmlns:a16="http://schemas.microsoft.com/office/drawing/2014/main" val="637903652"/>
                    </a:ext>
                  </a:extLst>
                </a:gridCol>
                <a:gridCol w="822960">
                  <a:extLst>
                    <a:ext uri="{9D8B030D-6E8A-4147-A177-3AD203B41FA5}">
                      <a16:colId xmlns:a16="http://schemas.microsoft.com/office/drawing/2014/main" val="4115857196"/>
                    </a:ext>
                  </a:extLst>
                </a:gridCol>
                <a:gridCol w="822960">
                  <a:extLst>
                    <a:ext uri="{9D8B030D-6E8A-4147-A177-3AD203B41FA5}">
                      <a16:colId xmlns:a16="http://schemas.microsoft.com/office/drawing/2014/main" val="531557064"/>
                    </a:ext>
                  </a:extLst>
                </a:gridCol>
                <a:gridCol w="822960">
                  <a:extLst>
                    <a:ext uri="{9D8B030D-6E8A-4147-A177-3AD203B41FA5}">
                      <a16:colId xmlns:a16="http://schemas.microsoft.com/office/drawing/2014/main" val="490578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230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- 2021-04-19 16:00:46</a:t>
                      </a:r>
                      <a:r>
                        <a:rPr kumimoji="0" lang="en-US" sz="1000" b="0" i="0" u="none" strike="noStrike" kern="1200" cap="none" spc="0" normalizeH="0" baseline="0" noProof="0">
                          <a:ln>
                            <a:noFill/>
                          </a:ln>
                          <a:solidFill>
                            <a:prstClr val="black"/>
                          </a:solidFill>
                          <a:effectLst/>
                          <a:uLnTx/>
                          <a:uFillTx/>
                          <a:latin typeface="+mn-lt"/>
                          <a:ea typeface="+mn-ea"/>
                          <a:cs typeface="+mn-cs"/>
                        </a:rPr>
                        <a:t>
 To our meatball lovers, enjoy our Meatball Chili’s Pasta!
Available for a limited time only, check out Meatball Chili’s Pasta from Variety Deals Menu today!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Link: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636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- 2021-04-30 17:00:39</a:t>
                      </a:r>
                      <a:r>
                        <a:rPr kumimoji="0" lang="en-US" sz="1000" b="0" i="0" u="none" strike="noStrike" kern="1200" cap="none" spc="0" normalizeH="0" baseline="0" noProof="0">
                          <a:ln>
                            <a:noFill/>
                          </a:ln>
                          <a:solidFill>
                            <a:prstClr val="black"/>
                          </a:solidFill>
                          <a:effectLst/>
                          <a:uLnTx/>
                          <a:uFillTx/>
                          <a:latin typeface="+mn-lt"/>
                          <a:ea typeface="+mn-ea"/>
                          <a:cs typeface="+mn-cs"/>
                        </a:rPr>
                        <a:t>
 Served with melted cheese fries, it’s never a “mis-steak” to get your hands on this classic beauty!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368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- 2021-04-11 12:00:08</a:t>
                      </a:r>
                      <a:r>
                        <a:rPr kumimoji="0" lang="en-US" sz="1000" b="0" i="0" u="none" strike="noStrike" kern="1200" cap="none" spc="0" normalizeH="0" baseline="0" noProof="0">
                          <a:ln>
                            <a:noFill/>
                          </a:ln>
                          <a:solidFill>
                            <a:prstClr val="black"/>
                          </a:solidFill>
                          <a:effectLst/>
                          <a:uLnTx/>
                          <a:uFillTx/>
                          <a:latin typeface="+mn-lt"/>
                          <a:ea typeface="+mn-ea"/>
                          <a:cs typeface="+mn-cs"/>
                        </a:rPr>
                        <a:t>
 Here’s something for everyone..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6674482"/>
                  </a:ext>
                </a:extLst>
              </a:tr>
            </a:tbl>
          </a:graphicData>
        </a:graphic>
      </p:graphicFrame>
      <p:sp>
        <p:nvSpPr>
          <p:cNvPr id="4" name="Text Placeholder 3">
            <a:extLst>
              <a:ext uri="{FF2B5EF4-FFF2-40B4-BE49-F238E27FC236}">
                <a16:creationId xmlns:a16="http://schemas.microsoft.com/office/drawing/2014/main" id="{25C6DB76-B907-4881-B046-DDFC7B1840A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800747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4741-66FF-4CC6-8B48-2EBF463B943E}"/>
              </a:ext>
            </a:extLst>
          </p:cNvPr>
          <p:cNvSpPr>
            <a:spLocks noGrp="1"/>
          </p:cNvSpPr>
          <p:nvPr>
            <p:ph type="title"/>
          </p:nvPr>
        </p:nvSpPr>
        <p:spPr/>
        <p:txBody>
          <a:bodyPr/>
          <a:lstStyle/>
          <a:p>
            <a:r>
              <a:rPr lang="en-US"/>
              <a:t>Facebook Own Posts Table | Chili's Malaysia - 4 of 6</a:t>
            </a:r>
          </a:p>
        </p:txBody>
      </p:sp>
      <p:graphicFrame>
        <p:nvGraphicFramePr>
          <p:cNvPr id="5" name="Table Placeholder 4">
            <a:extLst>
              <a:ext uri="{FF2B5EF4-FFF2-40B4-BE49-F238E27FC236}">
                <a16:creationId xmlns:a16="http://schemas.microsoft.com/office/drawing/2014/main" id="{F7F9ECE3-7F95-4E19-8270-6269E20AD6A3}"/>
              </a:ext>
            </a:extLst>
          </p:cNvPr>
          <p:cNvGraphicFramePr>
            <a:graphicFrameLocks noGrp="1"/>
          </p:cNvGraphicFramePr>
          <p:nvPr>
            <p:ph type="tbl" sz="quarter" idx="13"/>
            <p:extLst>
              <p:ext uri="{D42A27DB-BD31-4B8C-83A1-F6EECF244321}">
                <p14:modId xmlns:p14="http://schemas.microsoft.com/office/powerpoint/2010/main" val="53738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0702940"/>
                    </a:ext>
                  </a:extLst>
                </a:gridCol>
                <a:gridCol w="822960">
                  <a:extLst>
                    <a:ext uri="{9D8B030D-6E8A-4147-A177-3AD203B41FA5}">
                      <a16:colId xmlns:a16="http://schemas.microsoft.com/office/drawing/2014/main" val="2820978443"/>
                    </a:ext>
                  </a:extLst>
                </a:gridCol>
                <a:gridCol w="822960">
                  <a:extLst>
                    <a:ext uri="{9D8B030D-6E8A-4147-A177-3AD203B41FA5}">
                      <a16:colId xmlns:a16="http://schemas.microsoft.com/office/drawing/2014/main" val="1906342202"/>
                    </a:ext>
                  </a:extLst>
                </a:gridCol>
                <a:gridCol w="822960">
                  <a:extLst>
                    <a:ext uri="{9D8B030D-6E8A-4147-A177-3AD203B41FA5}">
                      <a16:colId xmlns:a16="http://schemas.microsoft.com/office/drawing/2014/main" val="1719798206"/>
                    </a:ext>
                  </a:extLst>
                </a:gridCol>
                <a:gridCol w="822960">
                  <a:extLst>
                    <a:ext uri="{9D8B030D-6E8A-4147-A177-3AD203B41FA5}">
                      <a16:colId xmlns:a16="http://schemas.microsoft.com/office/drawing/2014/main" val="2335903509"/>
                    </a:ext>
                  </a:extLst>
                </a:gridCol>
                <a:gridCol w="822960">
                  <a:extLst>
                    <a:ext uri="{9D8B030D-6E8A-4147-A177-3AD203B41FA5}">
                      <a16:colId xmlns:a16="http://schemas.microsoft.com/office/drawing/2014/main" val="2614018485"/>
                    </a:ext>
                  </a:extLst>
                </a:gridCol>
                <a:gridCol w="822960">
                  <a:extLst>
                    <a:ext uri="{9D8B030D-6E8A-4147-A177-3AD203B41FA5}">
                      <a16:colId xmlns:a16="http://schemas.microsoft.com/office/drawing/2014/main" val="3967534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09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- 2021-04-16 18:51:19</a:t>
                      </a:r>
                      <a:r>
                        <a:rPr kumimoji="0" lang="en-US" sz="1000" b="0" i="0" u="none" strike="noStrike" kern="1200" cap="none" spc="0" normalizeH="0" baseline="0" noProof="0">
                          <a:ln>
                            <a:noFill/>
                          </a:ln>
                          <a:solidFill>
                            <a:prstClr val="black"/>
                          </a:solidFill>
                          <a:effectLst/>
                          <a:uLnTx/>
                          <a:uFillTx/>
                          <a:latin typeface="+mn-lt"/>
                          <a:ea typeface="+mn-ea"/>
                          <a:cs typeface="+mn-cs"/>
                        </a:rPr>
                        <a:t>
 Pineapple, mandarin oranges, dried cranberries, red bell peppers, you name it! 
How do you like your salad toppings? “Lettuce” know in the comments section below!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527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- 2021-04-25 12:00:39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Here at Chili's, your feedback is always valued so thank you for helping us to keep getting better!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876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- 2021-04-26 17:00:39</a:t>
                      </a:r>
                      <a:r>
                        <a:rPr kumimoji="0" lang="en-US" sz="1000" b="0" i="0" u="none" strike="noStrike" kern="1200" cap="none" spc="0" normalizeH="0" baseline="0" noProof="0">
                          <a:ln>
                            <a:noFill/>
                          </a:ln>
                          <a:solidFill>
                            <a:prstClr val="black"/>
                          </a:solidFill>
                          <a:effectLst/>
                          <a:uLnTx/>
                          <a:uFillTx/>
                          <a:latin typeface="+mn-lt"/>
                          <a:ea typeface="+mn-ea"/>
                          <a:cs typeface="+mn-cs"/>
                        </a:rPr>
                        <a:t>
 Tapenade Dory coming through! 
Thinking of a place to buka puasa with your colleagues? Find the nearest Chili’s store to you today!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1963142"/>
                  </a:ext>
                </a:extLst>
              </a:tr>
            </a:tbl>
          </a:graphicData>
        </a:graphic>
      </p:graphicFrame>
      <p:sp>
        <p:nvSpPr>
          <p:cNvPr id="4" name="Text Placeholder 3">
            <a:extLst>
              <a:ext uri="{FF2B5EF4-FFF2-40B4-BE49-F238E27FC236}">
                <a16:creationId xmlns:a16="http://schemas.microsoft.com/office/drawing/2014/main" id="{374FE2E9-3D01-458F-ABA2-C5F2E9866F9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138344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70BD-2503-4A0C-8514-065DC3D6B39A}"/>
              </a:ext>
            </a:extLst>
          </p:cNvPr>
          <p:cNvSpPr>
            <a:spLocks noGrp="1"/>
          </p:cNvSpPr>
          <p:nvPr>
            <p:ph type="title"/>
          </p:nvPr>
        </p:nvSpPr>
        <p:spPr/>
        <p:txBody>
          <a:bodyPr/>
          <a:lstStyle/>
          <a:p>
            <a:r>
              <a:rPr lang="en-US"/>
              <a:t>Facebook Own Posts Table | Chili's Malaysia - 5 of 6</a:t>
            </a:r>
          </a:p>
        </p:txBody>
      </p:sp>
      <p:graphicFrame>
        <p:nvGraphicFramePr>
          <p:cNvPr id="5" name="Table Placeholder 4">
            <a:extLst>
              <a:ext uri="{FF2B5EF4-FFF2-40B4-BE49-F238E27FC236}">
                <a16:creationId xmlns:a16="http://schemas.microsoft.com/office/drawing/2014/main" id="{A9AD10A9-A8A5-4ACD-8DED-605982215425}"/>
              </a:ext>
            </a:extLst>
          </p:cNvPr>
          <p:cNvGraphicFramePr>
            <a:graphicFrameLocks noGrp="1"/>
          </p:cNvGraphicFramePr>
          <p:nvPr>
            <p:ph type="tbl" sz="quarter" idx="13"/>
            <p:extLst>
              <p:ext uri="{D42A27DB-BD31-4B8C-83A1-F6EECF244321}">
                <p14:modId xmlns:p14="http://schemas.microsoft.com/office/powerpoint/2010/main" val="404766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9892316"/>
                    </a:ext>
                  </a:extLst>
                </a:gridCol>
                <a:gridCol w="822960">
                  <a:extLst>
                    <a:ext uri="{9D8B030D-6E8A-4147-A177-3AD203B41FA5}">
                      <a16:colId xmlns:a16="http://schemas.microsoft.com/office/drawing/2014/main" val="1858783986"/>
                    </a:ext>
                  </a:extLst>
                </a:gridCol>
                <a:gridCol w="822960">
                  <a:extLst>
                    <a:ext uri="{9D8B030D-6E8A-4147-A177-3AD203B41FA5}">
                      <a16:colId xmlns:a16="http://schemas.microsoft.com/office/drawing/2014/main" val="3085056216"/>
                    </a:ext>
                  </a:extLst>
                </a:gridCol>
                <a:gridCol w="822960">
                  <a:extLst>
                    <a:ext uri="{9D8B030D-6E8A-4147-A177-3AD203B41FA5}">
                      <a16:colId xmlns:a16="http://schemas.microsoft.com/office/drawing/2014/main" val="3587716637"/>
                    </a:ext>
                  </a:extLst>
                </a:gridCol>
                <a:gridCol w="822960">
                  <a:extLst>
                    <a:ext uri="{9D8B030D-6E8A-4147-A177-3AD203B41FA5}">
                      <a16:colId xmlns:a16="http://schemas.microsoft.com/office/drawing/2014/main" val="49980280"/>
                    </a:ext>
                  </a:extLst>
                </a:gridCol>
                <a:gridCol w="822960">
                  <a:extLst>
                    <a:ext uri="{9D8B030D-6E8A-4147-A177-3AD203B41FA5}">
                      <a16:colId xmlns:a16="http://schemas.microsoft.com/office/drawing/2014/main" val="3288536930"/>
                    </a:ext>
                  </a:extLst>
                </a:gridCol>
                <a:gridCol w="822960">
                  <a:extLst>
                    <a:ext uri="{9D8B030D-6E8A-4147-A177-3AD203B41FA5}">
                      <a16:colId xmlns:a16="http://schemas.microsoft.com/office/drawing/2014/main" val="140296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20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17:15:10</a:t>
                      </a:r>
                      <a:r>
                        <a:rPr kumimoji="0" lang="en-US" sz="1000" b="0" i="0" u="none" strike="noStrike" kern="1200" cap="none" spc="0" normalizeH="0" baseline="0" noProof="0">
                          <a:ln>
                            <a:noFill/>
                          </a:ln>
                          <a:solidFill>
                            <a:prstClr val="black"/>
                          </a:solidFill>
                          <a:effectLst/>
                          <a:uLnTx/>
                          <a:uFillTx/>
                          <a:latin typeface="+mn-lt"/>
                          <a:ea typeface="+mn-ea"/>
                          <a:cs typeface="+mn-cs"/>
                        </a:rPr>
                        <a:t>
 Ramadan Al-Kareem to our Muslim friends! 
Wherever you are, may the spirit of this holy month bring great blessings to you and your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292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475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- 2021-04-21 12:00:05</a:t>
                      </a:r>
                      <a:r>
                        <a:rPr kumimoji="0" lang="en-US" sz="1000" b="0" i="0" u="none" strike="noStrike" kern="1200" cap="none" spc="0" normalizeH="0" baseline="0" noProof="0">
                          <a:ln>
                            <a:noFill/>
                          </a:ln>
                          <a:solidFill>
                            <a:prstClr val="black"/>
                          </a:solidFill>
                          <a:effectLst/>
                          <a:uLnTx/>
                          <a:uFillTx/>
                          <a:latin typeface="+mn-lt"/>
                          <a:ea typeface="+mn-ea"/>
                          <a:cs typeface="+mn-cs"/>
                        </a:rPr>
                        <a:t>
 Yes, this is our thing. Our original recipe with tender minced beef, onions, chiles and a signature blend of spices. Drop by and give it a try! Let us know what you think! 
Outlet: http://chilis.com.my/outlets/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911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- 2021-04-23 17:00:05</a:t>
                      </a:r>
                      <a:r>
                        <a:rPr kumimoji="0" lang="en-US" sz="1000" b="0" i="0" u="none" strike="noStrike" kern="1200" cap="none" spc="0" normalizeH="0" baseline="0" noProof="0">
                          <a:ln>
                            <a:noFill/>
                          </a:ln>
                          <a:solidFill>
                            <a:prstClr val="black"/>
                          </a:solidFill>
                          <a:effectLst/>
                          <a:uLnTx/>
                          <a:uFillTx/>
                          <a:latin typeface="+mn-lt"/>
                          <a:ea typeface="+mn-ea"/>
                          <a:cs typeface="+mn-cs"/>
                        </a:rPr>
                        <a:t>
 Come for the food, stay for the variety. See you soon! 😉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0790325"/>
                  </a:ext>
                </a:extLst>
              </a:tr>
            </a:tbl>
          </a:graphicData>
        </a:graphic>
      </p:graphicFrame>
      <p:sp>
        <p:nvSpPr>
          <p:cNvPr id="4" name="Text Placeholder 3">
            <a:extLst>
              <a:ext uri="{FF2B5EF4-FFF2-40B4-BE49-F238E27FC236}">
                <a16:creationId xmlns:a16="http://schemas.microsoft.com/office/drawing/2014/main" id="{CFE27A7C-9DD9-41C0-BF54-CB3DFDBD4AA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82793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7FD93-5DF0-4E09-B2D0-E3DEF98224AD}"/>
              </a:ext>
            </a:extLst>
          </p:cNvPr>
          <p:cNvSpPr>
            <a:spLocks noGrp="1"/>
          </p:cNvSpPr>
          <p:nvPr>
            <p:ph type="title"/>
          </p:nvPr>
        </p:nvSpPr>
        <p:spPr/>
        <p:txBody>
          <a:bodyPr/>
          <a:lstStyle/>
          <a:p>
            <a:r>
              <a:rPr lang="en-US"/>
              <a:t>Facebook Own Posts Table | Chili's Malaysia - 6 of 6</a:t>
            </a:r>
          </a:p>
        </p:txBody>
      </p:sp>
      <p:graphicFrame>
        <p:nvGraphicFramePr>
          <p:cNvPr id="5" name="Table Placeholder 4">
            <a:extLst>
              <a:ext uri="{FF2B5EF4-FFF2-40B4-BE49-F238E27FC236}">
                <a16:creationId xmlns:a16="http://schemas.microsoft.com/office/drawing/2014/main" id="{E89FD739-2DFD-414B-AF6F-1CDBAAF11EB7}"/>
              </a:ext>
            </a:extLst>
          </p:cNvPr>
          <p:cNvGraphicFramePr>
            <a:graphicFrameLocks noGrp="1"/>
          </p:cNvGraphicFramePr>
          <p:nvPr>
            <p:ph type="tbl" sz="quarter" idx="13"/>
            <p:extLst>
              <p:ext uri="{D42A27DB-BD31-4B8C-83A1-F6EECF244321}">
                <p14:modId xmlns:p14="http://schemas.microsoft.com/office/powerpoint/2010/main" val="202076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8449897"/>
                    </a:ext>
                  </a:extLst>
                </a:gridCol>
                <a:gridCol w="822960">
                  <a:extLst>
                    <a:ext uri="{9D8B030D-6E8A-4147-A177-3AD203B41FA5}">
                      <a16:colId xmlns:a16="http://schemas.microsoft.com/office/drawing/2014/main" val="8810512"/>
                    </a:ext>
                  </a:extLst>
                </a:gridCol>
                <a:gridCol w="822960">
                  <a:extLst>
                    <a:ext uri="{9D8B030D-6E8A-4147-A177-3AD203B41FA5}">
                      <a16:colId xmlns:a16="http://schemas.microsoft.com/office/drawing/2014/main" val="1228853097"/>
                    </a:ext>
                  </a:extLst>
                </a:gridCol>
                <a:gridCol w="822960">
                  <a:extLst>
                    <a:ext uri="{9D8B030D-6E8A-4147-A177-3AD203B41FA5}">
                      <a16:colId xmlns:a16="http://schemas.microsoft.com/office/drawing/2014/main" val="3403207473"/>
                    </a:ext>
                  </a:extLst>
                </a:gridCol>
                <a:gridCol w="822960">
                  <a:extLst>
                    <a:ext uri="{9D8B030D-6E8A-4147-A177-3AD203B41FA5}">
                      <a16:colId xmlns:a16="http://schemas.microsoft.com/office/drawing/2014/main" val="4089539531"/>
                    </a:ext>
                  </a:extLst>
                </a:gridCol>
                <a:gridCol w="822960">
                  <a:extLst>
                    <a:ext uri="{9D8B030D-6E8A-4147-A177-3AD203B41FA5}">
                      <a16:colId xmlns:a16="http://schemas.microsoft.com/office/drawing/2014/main" val="1135578214"/>
                    </a:ext>
                  </a:extLst>
                </a:gridCol>
                <a:gridCol w="822960">
                  <a:extLst>
                    <a:ext uri="{9D8B030D-6E8A-4147-A177-3AD203B41FA5}">
                      <a16:colId xmlns:a16="http://schemas.microsoft.com/office/drawing/2014/main" val="452414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812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- 2021-04-28 12:00:39</a:t>
                      </a:r>
                      <a:r>
                        <a:rPr kumimoji="0" lang="en-US" sz="1000" b="0" i="0" u="none" strike="noStrike" kern="1200" cap="none" spc="0" normalizeH="0" baseline="0" noProof="0">
                          <a:ln>
                            <a:noFill/>
                          </a:ln>
                          <a:solidFill>
                            <a:prstClr val="black"/>
                          </a:solidFill>
                          <a:effectLst/>
                          <a:uLnTx/>
                          <a:uFillTx/>
                          <a:latin typeface="+mn-lt"/>
                          <a:ea typeface="+mn-ea"/>
                          <a:cs typeface="+mn-cs"/>
                        </a:rPr>
                        <a:t>
 Thinking of a meal to break fast with your loved ones at home today? Give Chili’s a try! 
Available exclusively for delivery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725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- 2021-04-15 17:11:07</a:t>
                      </a:r>
                      <a:r>
                        <a:rPr kumimoji="0" lang="en-US" sz="1000" b="0" i="0" u="none" strike="noStrike" kern="1200" cap="none" spc="0" normalizeH="0" baseline="0" noProof="0">
                          <a:ln>
                            <a:noFill/>
                          </a:ln>
                          <a:solidFill>
                            <a:prstClr val="black"/>
                          </a:solidFill>
                          <a:effectLst/>
                          <a:uLnTx/>
                          <a:uFillTx/>
                          <a:latin typeface="+mn-lt"/>
                          <a:ea typeface="+mn-ea"/>
                          <a:cs typeface="+mn-cs"/>
                        </a:rPr>
                        <a:t>
 [SHARE &amp; WIN!]
What were your favorite Buka Puasa memories at Chili’s?
Comment in this post and stand a chance to win RM 20 Grab/Foodpanda Vouchers! 
Submission Entry: 15 April – 21 April 2021
Winners: Daily winners to be selected! 
*T&amp;C Apply: https://bit.ly/3wYTnTq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7242763"/>
                  </a:ext>
                </a:extLst>
              </a:tr>
            </a:tbl>
          </a:graphicData>
        </a:graphic>
      </p:graphicFrame>
      <p:sp>
        <p:nvSpPr>
          <p:cNvPr id="4" name="Text Placeholder 3">
            <a:extLst>
              <a:ext uri="{FF2B5EF4-FFF2-40B4-BE49-F238E27FC236}">
                <a16:creationId xmlns:a16="http://schemas.microsoft.com/office/drawing/2014/main" id="{CF3DC033-FA96-4DF6-926B-8823E80E2C5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51627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FB8EF-AC74-4671-A6A3-454E864BF8F6}"/>
              </a:ext>
            </a:extLst>
          </p:cNvPr>
          <p:cNvSpPr>
            <a:spLocks noGrp="1"/>
          </p:cNvSpPr>
          <p:nvPr>
            <p:ph type="title"/>
          </p:nvPr>
        </p:nvSpPr>
        <p:spPr/>
        <p:txBody>
          <a:bodyPr/>
          <a:lstStyle/>
          <a:p>
            <a:r>
              <a:rPr lang="en-US"/>
              <a:t>Facebook Own Posts Table | Chili's Malaysia - 1 of 17</a:t>
            </a:r>
          </a:p>
        </p:txBody>
      </p:sp>
      <p:graphicFrame>
        <p:nvGraphicFramePr>
          <p:cNvPr id="5" name="Table Placeholder 4">
            <a:extLst>
              <a:ext uri="{FF2B5EF4-FFF2-40B4-BE49-F238E27FC236}">
                <a16:creationId xmlns:a16="http://schemas.microsoft.com/office/drawing/2014/main" id="{F50D89B5-941A-421F-859C-E9B9178598C9}"/>
              </a:ext>
            </a:extLst>
          </p:cNvPr>
          <p:cNvGraphicFramePr>
            <a:graphicFrameLocks noGrp="1"/>
          </p:cNvGraphicFramePr>
          <p:nvPr>
            <p:ph type="tbl" sz="quarter" idx="13"/>
            <p:extLst>
              <p:ext uri="{D42A27DB-BD31-4B8C-83A1-F6EECF244321}">
                <p14:modId xmlns:p14="http://schemas.microsoft.com/office/powerpoint/2010/main" val="379838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33708623"/>
                    </a:ext>
                  </a:extLst>
                </a:gridCol>
                <a:gridCol w="1316735">
                  <a:extLst>
                    <a:ext uri="{9D8B030D-6E8A-4147-A177-3AD203B41FA5}">
                      <a16:colId xmlns:a16="http://schemas.microsoft.com/office/drawing/2014/main" val="1463556004"/>
                    </a:ext>
                  </a:extLst>
                </a:gridCol>
                <a:gridCol w="905256">
                  <a:extLst>
                    <a:ext uri="{9D8B030D-6E8A-4147-A177-3AD203B41FA5}">
                      <a16:colId xmlns:a16="http://schemas.microsoft.com/office/drawing/2014/main" val="650798382"/>
                    </a:ext>
                  </a:extLst>
                </a:gridCol>
                <a:gridCol w="411480">
                  <a:extLst>
                    <a:ext uri="{9D8B030D-6E8A-4147-A177-3AD203B41FA5}">
                      <a16:colId xmlns:a16="http://schemas.microsoft.com/office/drawing/2014/main" val="1689488889"/>
                    </a:ext>
                  </a:extLst>
                </a:gridCol>
                <a:gridCol w="411480">
                  <a:extLst>
                    <a:ext uri="{9D8B030D-6E8A-4147-A177-3AD203B41FA5}">
                      <a16:colId xmlns:a16="http://schemas.microsoft.com/office/drawing/2014/main" val="775964503"/>
                    </a:ext>
                  </a:extLst>
                </a:gridCol>
                <a:gridCol w="411480">
                  <a:extLst>
                    <a:ext uri="{9D8B030D-6E8A-4147-A177-3AD203B41FA5}">
                      <a16:colId xmlns:a16="http://schemas.microsoft.com/office/drawing/2014/main" val="1187200765"/>
                    </a:ext>
                  </a:extLst>
                </a:gridCol>
                <a:gridCol w="411480">
                  <a:extLst>
                    <a:ext uri="{9D8B030D-6E8A-4147-A177-3AD203B41FA5}">
                      <a16:colId xmlns:a16="http://schemas.microsoft.com/office/drawing/2014/main" val="2045988923"/>
                    </a:ext>
                  </a:extLst>
                </a:gridCol>
                <a:gridCol w="411480">
                  <a:extLst>
                    <a:ext uri="{9D8B030D-6E8A-4147-A177-3AD203B41FA5}">
                      <a16:colId xmlns:a16="http://schemas.microsoft.com/office/drawing/2014/main" val="3927950704"/>
                    </a:ext>
                  </a:extLst>
                </a:gridCol>
                <a:gridCol w="411480">
                  <a:extLst>
                    <a:ext uri="{9D8B030D-6E8A-4147-A177-3AD203B41FA5}">
                      <a16:colId xmlns:a16="http://schemas.microsoft.com/office/drawing/2014/main" val="1266267869"/>
                    </a:ext>
                  </a:extLst>
                </a:gridCol>
                <a:gridCol w="411480">
                  <a:extLst>
                    <a:ext uri="{9D8B030D-6E8A-4147-A177-3AD203B41FA5}">
                      <a16:colId xmlns:a16="http://schemas.microsoft.com/office/drawing/2014/main" val="93808321"/>
                    </a:ext>
                  </a:extLst>
                </a:gridCol>
                <a:gridCol w="411480">
                  <a:extLst>
                    <a:ext uri="{9D8B030D-6E8A-4147-A177-3AD203B41FA5}">
                      <a16:colId xmlns:a16="http://schemas.microsoft.com/office/drawing/2014/main" val="345533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4201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- 2021-04-06 12:00:21</a:t>
                      </a:r>
                      <a:r>
                        <a:rPr kumimoji="0" lang="en-US" sz="1000" b="0" i="0" u="none" strike="noStrike" kern="1200" cap="none" spc="0" normalizeH="0" baseline="0" noProof="0">
                          <a:ln>
                            <a:noFill/>
                          </a:ln>
                          <a:solidFill>
                            <a:prstClr val="black"/>
                          </a:solidFill>
                          <a:effectLst/>
                          <a:uLnTx/>
                          <a:uFillTx/>
                          <a:latin typeface="+mn-lt"/>
                          <a:ea typeface="+mn-ea"/>
                          <a:cs typeface="+mn-cs"/>
                        </a:rPr>
                        <a:t>
 “You’re the burger to my fries 🥰” 
Thank us later for your next pick up line!  
Available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https://scontent-iad3-2.xx.fbcdn.net/v/t1.6435-9/166956771_3899564346777942_3302683079815602208_n.png?_nc_cat=110&amp;ccb=1-3&amp;_nc_sid=8024bb&amp;_nc_ohc=U7p_goPdumMAX_isQH0&amp;_nc_ht=scontent-iad3-2.xx&amp;oh=187725ea1543662794ed7b8e6b63b6d4&amp;oe=6121F5E1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09:10:41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6549836"/>
                  </a:ext>
                </a:extLst>
              </a:tr>
            </a:tbl>
          </a:graphicData>
        </a:graphic>
      </p:graphicFrame>
      <p:sp>
        <p:nvSpPr>
          <p:cNvPr id="4" name="Text Placeholder 3">
            <a:extLst>
              <a:ext uri="{FF2B5EF4-FFF2-40B4-BE49-F238E27FC236}">
                <a16:creationId xmlns:a16="http://schemas.microsoft.com/office/drawing/2014/main" id="{66357BF2-A2F5-4A5A-B0A0-85008D2273E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20308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32B1-0F6A-4199-BE47-B2F93C49130C}"/>
              </a:ext>
            </a:extLst>
          </p:cNvPr>
          <p:cNvSpPr>
            <a:spLocks noGrp="1"/>
          </p:cNvSpPr>
          <p:nvPr>
            <p:ph type="title"/>
          </p:nvPr>
        </p:nvSpPr>
        <p:spPr/>
        <p:txBody>
          <a:bodyPr/>
          <a:lstStyle/>
          <a:p>
            <a:r>
              <a:rPr lang="en-US"/>
              <a:t>Facebook Own Posts Table | Chili's Malaysia - 2 of 17</a:t>
            </a:r>
          </a:p>
        </p:txBody>
      </p:sp>
      <p:graphicFrame>
        <p:nvGraphicFramePr>
          <p:cNvPr id="5" name="Table Placeholder 4">
            <a:extLst>
              <a:ext uri="{FF2B5EF4-FFF2-40B4-BE49-F238E27FC236}">
                <a16:creationId xmlns:a16="http://schemas.microsoft.com/office/drawing/2014/main" id="{47B94312-6E88-471F-899A-059B8735710F}"/>
              </a:ext>
            </a:extLst>
          </p:cNvPr>
          <p:cNvGraphicFramePr>
            <a:graphicFrameLocks noGrp="1"/>
          </p:cNvGraphicFramePr>
          <p:nvPr>
            <p:ph type="tbl" sz="quarter" idx="13"/>
            <p:extLst>
              <p:ext uri="{D42A27DB-BD31-4B8C-83A1-F6EECF244321}">
                <p14:modId xmlns:p14="http://schemas.microsoft.com/office/powerpoint/2010/main" val="368233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08728755"/>
                    </a:ext>
                  </a:extLst>
                </a:gridCol>
                <a:gridCol w="1316735">
                  <a:extLst>
                    <a:ext uri="{9D8B030D-6E8A-4147-A177-3AD203B41FA5}">
                      <a16:colId xmlns:a16="http://schemas.microsoft.com/office/drawing/2014/main" val="4064989202"/>
                    </a:ext>
                  </a:extLst>
                </a:gridCol>
                <a:gridCol w="905256">
                  <a:extLst>
                    <a:ext uri="{9D8B030D-6E8A-4147-A177-3AD203B41FA5}">
                      <a16:colId xmlns:a16="http://schemas.microsoft.com/office/drawing/2014/main" val="3785581053"/>
                    </a:ext>
                  </a:extLst>
                </a:gridCol>
                <a:gridCol w="411480">
                  <a:extLst>
                    <a:ext uri="{9D8B030D-6E8A-4147-A177-3AD203B41FA5}">
                      <a16:colId xmlns:a16="http://schemas.microsoft.com/office/drawing/2014/main" val="3751448642"/>
                    </a:ext>
                  </a:extLst>
                </a:gridCol>
                <a:gridCol w="411480">
                  <a:extLst>
                    <a:ext uri="{9D8B030D-6E8A-4147-A177-3AD203B41FA5}">
                      <a16:colId xmlns:a16="http://schemas.microsoft.com/office/drawing/2014/main" val="2377609518"/>
                    </a:ext>
                  </a:extLst>
                </a:gridCol>
                <a:gridCol w="411480">
                  <a:extLst>
                    <a:ext uri="{9D8B030D-6E8A-4147-A177-3AD203B41FA5}">
                      <a16:colId xmlns:a16="http://schemas.microsoft.com/office/drawing/2014/main" val="269423914"/>
                    </a:ext>
                  </a:extLst>
                </a:gridCol>
                <a:gridCol w="411480">
                  <a:extLst>
                    <a:ext uri="{9D8B030D-6E8A-4147-A177-3AD203B41FA5}">
                      <a16:colId xmlns:a16="http://schemas.microsoft.com/office/drawing/2014/main" val="3594054948"/>
                    </a:ext>
                  </a:extLst>
                </a:gridCol>
                <a:gridCol w="411480">
                  <a:extLst>
                    <a:ext uri="{9D8B030D-6E8A-4147-A177-3AD203B41FA5}">
                      <a16:colId xmlns:a16="http://schemas.microsoft.com/office/drawing/2014/main" val="63179560"/>
                    </a:ext>
                  </a:extLst>
                </a:gridCol>
                <a:gridCol w="411480">
                  <a:extLst>
                    <a:ext uri="{9D8B030D-6E8A-4147-A177-3AD203B41FA5}">
                      <a16:colId xmlns:a16="http://schemas.microsoft.com/office/drawing/2014/main" val="3884318477"/>
                    </a:ext>
                  </a:extLst>
                </a:gridCol>
                <a:gridCol w="411480">
                  <a:extLst>
                    <a:ext uri="{9D8B030D-6E8A-4147-A177-3AD203B41FA5}">
                      <a16:colId xmlns:a16="http://schemas.microsoft.com/office/drawing/2014/main" val="708358535"/>
                    </a:ext>
                  </a:extLst>
                </a:gridCol>
                <a:gridCol w="411480">
                  <a:extLst>
                    <a:ext uri="{9D8B030D-6E8A-4147-A177-3AD203B41FA5}">
                      <a16:colId xmlns:a16="http://schemas.microsoft.com/office/drawing/2014/main" val="131633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8961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12:03:06</a:t>
                      </a:r>
                      <a:r>
                        <a:rPr kumimoji="0" lang="en-US" sz="1000" b="0" i="0" u="none" strike="noStrike" kern="1200" cap="none" spc="0" normalizeH="0" baseline="0" noProof="0">
                          <a:ln>
                            <a:noFill/>
                          </a:ln>
                          <a:solidFill>
                            <a:prstClr val="black"/>
                          </a:solidFill>
                          <a:effectLst/>
                          <a:uLnTx/>
                          <a:uFillTx/>
                          <a:latin typeface="+mn-lt"/>
                          <a:ea typeface="+mn-ea"/>
                          <a:cs typeface="+mn-cs"/>
                        </a:rPr>
                        <a:t>
 Everyone’s different! 
Introducing, our Variety Deals Menu available this fasting season. From Caribbean Salad, Tony’s BBQ Burger to Tapenade Dory. Trust us, there’s something special for everyone!
Did we mention you get to enjoy a free Sundae with the purchase of any Variety Deals entrée? Drop by today to find out more! 
Menu Link: http://chilis.com.my/variety-deals/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162022572_2990109531227272_1661676911401592842_n.jpg?_nc_cat=105&amp;ccb=1-3&amp;_nc_sid=ad6a45&amp;_nc_ohc=QD_5ZbYJ0c8AX8iAavG&amp;_nc_ht=scontent-iad3-1.xx&amp;edm=AKIiGfEEAAAA&amp;oh=7593f71929f33117e30f6802e9781b95&amp;oe=6107AB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0454232"/>
                  </a:ext>
                </a:extLst>
              </a:tr>
            </a:tbl>
          </a:graphicData>
        </a:graphic>
      </p:graphicFrame>
      <p:sp>
        <p:nvSpPr>
          <p:cNvPr id="4" name="Text Placeholder 3">
            <a:extLst>
              <a:ext uri="{FF2B5EF4-FFF2-40B4-BE49-F238E27FC236}">
                <a16:creationId xmlns:a16="http://schemas.microsoft.com/office/drawing/2014/main" id="{05CEDB56-9BD6-4495-960B-1C4BB9AD016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142539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94005-952B-42EA-8834-A5DF1164FF9E}"/>
              </a:ext>
            </a:extLst>
          </p:cNvPr>
          <p:cNvSpPr>
            <a:spLocks noGrp="1"/>
          </p:cNvSpPr>
          <p:nvPr>
            <p:ph type="title"/>
          </p:nvPr>
        </p:nvSpPr>
        <p:spPr/>
        <p:txBody>
          <a:bodyPr/>
          <a:lstStyle/>
          <a:p>
            <a:r>
              <a:rPr lang="en-US"/>
              <a:t>Facebook Own Posts Table | Chili's Malaysia - 3 of 17</a:t>
            </a:r>
          </a:p>
        </p:txBody>
      </p:sp>
      <p:graphicFrame>
        <p:nvGraphicFramePr>
          <p:cNvPr id="5" name="Table Placeholder 4">
            <a:extLst>
              <a:ext uri="{FF2B5EF4-FFF2-40B4-BE49-F238E27FC236}">
                <a16:creationId xmlns:a16="http://schemas.microsoft.com/office/drawing/2014/main" id="{5697E514-E2CC-4367-8469-ABA32280DDB6}"/>
              </a:ext>
            </a:extLst>
          </p:cNvPr>
          <p:cNvGraphicFramePr>
            <a:graphicFrameLocks noGrp="1"/>
          </p:cNvGraphicFramePr>
          <p:nvPr>
            <p:ph type="tbl" sz="quarter" idx="13"/>
            <p:extLst>
              <p:ext uri="{D42A27DB-BD31-4B8C-83A1-F6EECF244321}">
                <p14:modId xmlns:p14="http://schemas.microsoft.com/office/powerpoint/2010/main" val="354212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45409262"/>
                    </a:ext>
                  </a:extLst>
                </a:gridCol>
                <a:gridCol w="1316735">
                  <a:extLst>
                    <a:ext uri="{9D8B030D-6E8A-4147-A177-3AD203B41FA5}">
                      <a16:colId xmlns:a16="http://schemas.microsoft.com/office/drawing/2014/main" val="1670784703"/>
                    </a:ext>
                  </a:extLst>
                </a:gridCol>
                <a:gridCol w="905256">
                  <a:extLst>
                    <a:ext uri="{9D8B030D-6E8A-4147-A177-3AD203B41FA5}">
                      <a16:colId xmlns:a16="http://schemas.microsoft.com/office/drawing/2014/main" val="618964366"/>
                    </a:ext>
                  </a:extLst>
                </a:gridCol>
                <a:gridCol w="411480">
                  <a:extLst>
                    <a:ext uri="{9D8B030D-6E8A-4147-A177-3AD203B41FA5}">
                      <a16:colId xmlns:a16="http://schemas.microsoft.com/office/drawing/2014/main" val="2971934583"/>
                    </a:ext>
                  </a:extLst>
                </a:gridCol>
                <a:gridCol w="411480">
                  <a:extLst>
                    <a:ext uri="{9D8B030D-6E8A-4147-A177-3AD203B41FA5}">
                      <a16:colId xmlns:a16="http://schemas.microsoft.com/office/drawing/2014/main" val="253471836"/>
                    </a:ext>
                  </a:extLst>
                </a:gridCol>
                <a:gridCol w="411480">
                  <a:extLst>
                    <a:ext uri="{9D8B030D-6E8A-4147-A177-3AD203B41FA5}">
                      <a16:colId xmlns:a16="http://schemas.microsoft.com/office/drawing/2014/main" val="835588522"/>
                    </a:ext>
                  </a:extLst>
                </a:gridCol>
                <a:gridCol w="411480">
                  <a:extLst>
                    <a:ext uri="{9D8B030D-6E8A-4147-A177-3AD203B41FA5}">
                      <a16:colId xmlns:a16="http://schemas.microsoft.com/office/drawing/2014/main" val="1887717207"/>
                    </a:ext>
                  </a:extLst>
                </a:gridCol>
                <a:gridCol w="411480">
                  <a:extLst>
                    <a:ext uri="{9D8B030D-6E8A-4147-A177-3AD203B41FA5}">
                      <a16:colId xmlns:a16="http://schemas.microsoft.com/office/drawing/2014/main" val="1398778906"/>
                    </a:ext>
                  </a:extLst>
                </a:gridCol>
                <a:gridCol w="411480">
                  <a:extLst>
                    <a:ext uri="{9D8B030D-6E8A-4147-A177-3AD203B41FA5}">
                      <a16:colId xmlns:a16="http://schemas.microsoft.com/office/drawing/2014/main" val="3510026360"/>
                    </a:ext>
                  </a:extLst>
                </a:gridCol>
                <a:gridCol w="411480">
                  <a:extLst>
                    <a:ext uri="{9D8B030D-6E8A-4147-A177-3AD203B41FA5}">
                      <a16:colId xmlns:a16="http://schemas.microsoft.com/office/drawing/2014/main" val="830389292"/>
                    </a:ext>
                  </a:extLst>
                </a:gridCol>
                <a:gridCol w="411480">
                  <a:extLst>
                    <a:ext uri="{9D8B030D-6E8A-4147-A177-3AD203B41FA5}">
                      <a16:colId xmlns:a16="http://schemas.microsoft.com/office/drawing/2014/main" val="2295652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8307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- 2021-04-09 12:00:07</a:t>
                      </a:r>
                      <a:r>
                        <a:rPr kumimoji="0" lang="en-US" sz="1000" b="0" i="0" u="none" strike="noStrike" kern="1200" cap="none" spc="0" normalizeH="0" baseline="0" noProof="0">
                          <a:ln>
                            <a:noFill/>
                          </a:ln>
                          <a:solidFill>
                            <a:prstClr val="black"/>
                          </a:solidFill>
                          <a:effectLst/>
                          <a:uLnTx/>
                          <a:uFillTx/>
                          <a:latin typeface="+mn-lt"/>
                          <a:ea typeface="+mn-ea"/>
                          <a:cs typeface="+mn-cs"/>
                        </a:rPr>
                        <a:t>
 They say you won’t find a perfect match. 
Well, have you tried our Match Deals? It’s perfect for sharing! 
Exclusively for dine in at selected outlets only. Menu link: http://chilis.com.my/match-deals/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170551616_3903340319733678_5247241936508443093_n.png?_nc_cat=100&amp;ccb=1-3&amp;_nc_sid=8024bb&amp;_nc_ohc=4WmdClQSwA0AX_g3d8f&amp;_nc_oc=AQlKTsljyUcbpVal-FCMHE-BfLLmQGM9qEmZb0JXmuJYxqJu0jrrC3GvYWUxAx3zE88&amp;_nc_ht=scontent-iad3-2.xx&amp;oh=d6f7b90532975b5b1b0ba634fa9cb40b&amp;oe=6124286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15:17:50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002727"/>
                  </a:ext>
                </a:extLst>
              </a:tr>
            </a:tbl>
          </a:graphicData>
        </a:graphic>
      </p:graphicFrame>
      <p:sp>
        <p:nvSpPr>
          <p:cNvPr id="4" name="Text Placeholder 3">
            <a:extLst>
              <a:ext uri="{FF2B5EF4-FFF2-40B4-BE49-F238E27FC236}">
                <a16:creationId xmlns:a16="http://schemas.microsoft.com/office/drawing/2014/main" id="{4A941FA1-F0F0-4E9B-B44B-9A218B08B3C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83777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1B24-6449-43A0-819D-5A25380DB682}"/>
              </a:ext>
            </a:extLst>
          </p:cNvPr>
          <p:cNvSpPr>
            <a:spLocks noGrp="1"/>
          </p:cNvSpPr>
          <p:nvPr>
            <p:ph type="title"/>
          </p:nvPr>
        </p:nvSpPr>
        <p:spPr/>
        <p:txBody>
          <a:bodyPr/>
          <a:lstStyle/>
          <a:p>
            <a:r>
              <a:rPr lang="en-US"/>
              <a:t>Facebook Own Posts Table | Chili's Malaysia - 4 of 17</a:t>
            </a:r>
          </a:p>
        </p:txBody>
      </p:sp>
      <p:graphicFrame>
        <p:nvGraphicFramePr>
          <p:cNvPr id="5" name="Table Placeholder 4">
            <a:extLst>
              <a:ext uri="{FF2B5EF4-FFF2-40B4-BE49-F238E27FC236}">
                <a16:creationId xmlns:a16="http://schemas.microsoft.com/office/drawing/2014/main" id="{59145594-C348-49C7-9914-92A2843493DB}"/>
              </a:ext>
            </a:extLst>
          </p:cNvPr>
          <p:cNvGraphicFramePr>
            <a:graphicFrameLocks noGrp="1"/>
          </p:cNvGraphicFramePr>
          <p:nvPr>
            <p:ph type="tbl" sz="quarter" idx="13"/>
            <p:extLst>
              <p:ext uri="{D42A27DB-BD31-4B8C-83A1-F6EECF244321}">
                <p14:modId xmlns:p14="http://schemas.microsoft.com/office/powerpoint/2010/main" val="253654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86727910"/>
                    </a:ext>
                  </a:extLst>
                </a:gridCol>
                <a:gridCol w="1316735">
                  <a:extLst>
                    <a:ext uri="{9D8B030D-6E8A-4147-A177-3AD203B41FA5}">
                      <a16:colId xmlns:a16="http://schemas.microsoft.com/office/drawing/2014/main" val="1555111979"/>
                    </a:ext>
                  </a:extLst>
                </a:gridCol>
                <a:gridCol w="905256">
                  <a:extLst>
                    <a:ext uri="{9D8B030D-6E8A-4147-A177-3AD203B41FA5}">
                      <a16:colId xmlns:a16="http://schemas.microsoft.com/office/drawing/2014/main" val="1198934906"/>
                    </a:ext>
                  </a:extLst>
                </a:gridCol>
                <a:gridCol w="411480">
                  <a:extLst>
                    <a:ext uri="{9D8B030D-6E8A-4147-A177-3AD203B41FA5}">
                      <a16:colId xmlns:a16="http://schemas.microsoft.com/office/drawing/2014/main" val="662654918"/>
                    </a:ext>
                  </a:extLst>
                </a:gridCol>
                <a:gridCol w="411480">
                  <a:extLst>
                    <a:ext uri="{9D8B030D-6E8A-4147-A177-3AD203B41FA5}">
                      <a16:colId xmlns:a16="http://schemas.microsoft.com/office/drawing/2014/main" val="1803803965"/>
                    </a:ext>
                  </a:extLst>
                </a:gridCol>
                <a:gridCol w="411480">
                  <a:extLst>
                    <a:ext uri="{9D8B030D-6E8A-4147-A177-3AD203B41FA5}">
                      <a16:colId xmlns:a16="http://schemas.microsoft.com/office/drawing/2014/main" val="3718709656"/>
                    </a:ext>
                  </a:extLst>
                </a:gridCol>
                <a:gridCol w="411480">
                  <a:extLst>
                    <a:ext uri="{9D8B030D-6E8A-4147-A177-3AD203B41FA5}">
                      <a16:colId xmlns:a16="http://schemas.microsoft.com/office/drawing/2014/main" val="2943923180"/>
                    </a:ext>
                  </a:extLst>
                </a:gridCol>
                <a:gridCol w="411480">
                  <a:extLst>
                    <a:ext uri="{9D8B030D-6E8A-4147-A177-3AD203B41FA5}">
                      <a16:colId xmlns:a16="http://schemas.microsoft.com/office/drawing/2014/main" val="972525792"/>
                    </a:ext>
                  </a:extLst>
                </a:gridCol>
                <a:gridCol w="411480">
                  <a:extLst>
                    <a:ext uri="{9D8B030D-6E8A-4147-A177-3AD203B41FA5}">
                      <a16:colId xmlns:a16="http://schemas.microsoft.com/office/drawing/2014/main" val="3204632609"/>
                    </a:ext>
                  </a:extLst>
                </a:gridCol>
                <a:gridCol w="411480">
                  <a:extLst>
                    <a:ext uri="{9D8B030D-6E8A-4147-A177-3AD203B41FA5}">
                      <a16:colId xmlns:a16="http://schemas.microsoft.com/office/drawing/2014/main" val="686538935"/>
                    </a:ext>
                  </a:extLst>
                </a:gridCol>
                <a:gridCol w="411480">
                  <a:extLst>
                    <a:ext uri="{9D8B030D-6E8A-4147-A177-3AD203B41FA5}">
                      <a16:colId xmlns:a16="http://schemas.microsoft.com/office/drawing/2014/main" val="1664004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6064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20:00:42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We are extremely grateful for your continued support and we look forward to your next experience with us! :)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171204978_3921300684604308_627317178585041413_n.png?_nc_cat=103&amp;ccb=1-3&amp;_nc_sid=8024bb&amp;_nc_ohc=nAIy3BhqGS4AX9rE6PG&amp;_nc_ht=scontent-ort2-1.xx&amp;edm=AKIiGfEEAAAA&amp;oh=2180ae6f6c1e4d3276539f9ce5c22803&amp;oe=612BC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123268"/>
                  </a:ext>
                </a:extLst>
              </a:tr>
            </a:tbl>
          </a:graphicData>
        </a:graphic>
      </p:graphicFrame>
      <p:sp>
        <p:nvSpPr>
          <p:cNvPr id="4" name="Text Placeholder 3">
            <a:extLst>
              <a:ext uri="{FF2B5EF4-FFF2-40B4-BE49-F238E27FC236}">
                <a16:creationId xmlns:a16="http://schemas.microsoft.com/office/drawing/2014/main" id="{4940B0B3-3A7D-403B-93AF-4086FF5414A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07253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EA10-3F5F-45E8-975D-8ABB6090EC0F}"/>
              </a:ext>
            </a:extLst>
          </p:cNvPr>
          <p:cNvSpPr>
            <a:spLocks noGrp="1"/>
          </p:cNvSpPr>
          <p:nvPr>
            <p:ph type="title"/>
          </p:nvPr>
        </p:nvSpPr>
        <p:spPr/>
        <p:txBody>
          <a:bodyPr/>
          <a:lstStyle/>
          <a:p>
            <a:r>
              <a:rPr lang="en-US"/>
              <a:t>Facebook Own Posts Table | Chili's Malaysia - 5 of 17</a:t>
            </a:r>
          </a:p>
        </p:txBody>
      </p:sp>
      <p:graphicFrame>
        <p:nvGraphicFramePr>
          <p:cNvPr id="5" name="Table Placeholder 4">
            <a:extLst>
              <a:ext uri="{FF2B5EF4-FFF2-40B4-BE49-F238E27FC236}">
                <a16:creationId xmlns:a16="http://schemas.microsoft.com/office/drawing/2014/main" id="{05401971-6E70-4888-83A4-781A1489251D}"/>
              </a:ext>
            </a:extLst>
          </p:cNvPr>
          <p:cNvGraphicFramePr>
            <a:graphicFrameLocks noGrp="1"/>
          </p:cNvGraphicFramePr>
          <p:nvPr>
            <p:ph type="tbl" sz="quarter" idx="13"/>
            <p:extLst>
              <p:ext uri="{D42A27DB-BD31-4B8C-83A1-F6EECF244321}">
                <p14:modId xmlns:p14="http://schemas.microsoft.com/office/powerpoint/2010/main" val="394545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93548579"/>
                    </a:ext>
                  </a:extLst>
                </a:gridCol>
                <a:gridCol w="1316735">
                  <a:extLst>
                    <a:ext uri="{9D8B030D-6E8A-4147-A177-3AD203B41FA5}">
                      <a16:colId xmlns:a16="http://schemas.microsoft.com/office/drawing/2014/main" val="1840686569"/>
                    </a:ext>
                  </a:extLst>
                </a:gridCol>
                <a:gridCol w="905256">
                  <a:extLst>
                    <a:ext uri="{9D8B030D-6E8A-4147-A177-3AD203B41FA5}">
                      <a16:colId xmlns:a16="http://schemas.microsoft.com/office/drawing/2014/main" val="1896498111"/>
                    </a:ext>
                  </a:extLst>
                </a:gridCol>
                <a:gridCol w="411480">
                  <a:extLst>
                    <a:ext uri="{9D8B030D-6E8A-4147-A177-3AD203B41FA5}">
                      <a16:colId xmlns:a16="http://schemas.microsoft.com/office/drawing/2014/main" val="4182875300"/>
                    </a:ext>
                  </a:extLst>
                </a:gridCol>
                <a:gridCol w="411480">
                  <a:extLst>
                    <a:ext uri="{9D8B030D-6E8A-4147-A177-3AD203B41FA5}">
                      <a16:colId xmlns:a16="http://schemas.microsoft.com/office/drawing/2014/main" val="1857258600"/>
                    </a:ext>
                  </a:extLst>
                </a:gridCol>
                <a:gridCol w="411480">
                  <a:extLst>
                    <a:ext uri="{9D8B030D-6E8A-4147-A177-3AD203B41FA5}">
                      <a16:colId xmlns:a16="http://schemas.microsoft.com/office/drawing/2014/main" val="2053532560"/>
                    </a:ext>
                  </a:extLst>
                </a:gridCol>
                <a:gridCol w="411480">
                  <a:extLst>
                    <a:ext uri="{9D8B030D-6E8A-4147-A177-3AD203B41FA5}">
                      <a16:colId xmlns:a16="http://schemas.microsoft.com/office/drawing/2014/main" val="2422559563"/>
                    </a:ext>
                  </a:extLst>
                </a:gridCol>
                <a:gridCol w="411480">
                  <a:extLst>
                    <a:ext uri="{9D8B030D-6E8A-4147-A177-3AD203B41FA5}">
                      <a16:colId xmlns:a16="http://schemas.microsoft.com/office/drawing/2014/main" val="3494720630"/>
                    </a:ext>
                  </a:extLst>
                </a:gridCol>
                <a:gridCol w="411480">
                  <a:extLst>
                    <a:ext uri="{9D8B030D-6E8A-4147-A177-3AD203B41FA5}">
                      <a16:colId xmlns:a16="http://schemas.microsoft.com/office/drawing/2014/main" val="2724343696"/>
                    </a:ext>
                  </a:extLst>
                </a:gridCol>
                <a:gridCol w="411480">
                  <a:extLst>
                    <a:ext uri="{9D8B030D-6E8A-4147-A177-3AD203B41FA5}">
                      <a16:colId xmlns:a16="http://schemas.microsoft.com/office/drawing/2014/main" val="2636019022"/>
                    </a:ext>
                  </a:extLst>
                </a:gridCol>
                <a:gridCol w="411480">
                  <a:extLst>
                    <a:ext uri="{9D8B030D-6E8A-4147-A177-3AD203B41FA5}">
                      <a16:colId xmlns:a16="http://schemas.microsoft.com/office/drawing/2014/main" val="1140484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0215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- 2021-04-02 12:00:45</a:t>
                      </a:r>
                      <a:r>
                        <a:rPr kumimoji="0" lang="en-US" sz="1000" b="0" i="0" u="none" strike="noStrike" kern="1200" cap="none" spc="0" normalizeH="0" baseline="0" noProof="0">
                          <a:ln>
                            <a:noFill/>
                          </a:ln>
                          <a:solidFill>
                            <a:prstClr val="black"/>
                          </a:solidFill>
                          <a:effectLst/>
                          <a:uLnTx/>
                          <a:uFillTx/>
                          <a:latin typeface="+mn-lt"/>
                          <a:ea typeface="+mn-ea"/>
                          <a:cs typeface="+mn-cs"/>
                        </a:rPr>
                        <a:t>
 Back in office? We got you fam. 
Exclusively for delivery only, get your lunch fixed today with our Lunch Box meals, only at RM15.95!
Menu: http://chilis.com.my/chilis-lunch-box/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https://scontent.fzty3-2.fna.fbcdn.net/v/t1.6435-9/165639911_3883747675026276_6751724956870063133_n.png?_nc_cat=105&amp;ccb=1-3&amp;_nc_sid=8024bb&amp;_nc_ohc=4a7dX4H75wgAX_A4VdC&amp;_nc_ht=scontent.fzty3-2.fna&amp;oh=a760dc3e904909408941b61e82242e59&amp;oe=61214CFE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07/23/2021 15:13:57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4100877"/>
                  </a:ext>
                </a:extLst>
              </a:tr>
            </a:tbl>
          </a:graphicData>
        </a:graphic>
      </p:graphicFrame>
      <p:sp>
        <p:nvSpPr>
          <p:cNvPr id="4" name="Text Placeholder 3">
            <a:extLst>
              <a:ext uri="{FF2B5EF4-FFF2-40B4-BE49-F238E27FC236}">
                <a16:creationId xmlns:a16="http://schemas.microsoft.com/office/drawing/2014/main" id="{D6D5DB48-7374-46D4-95F5-10D7BC8D174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13235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42A6F-48F1-41F3-82E9-06ACB6798EE5}"/>
              </a:ext>
            </a:extLst>
          </p:cNvPr>
          <p:cNvSpPr>
            <a:spLocks noGrp="1"/>
          </p:cNvSpPr>
          <p:nvPr>
            <p:ph type="title"/>
          </p:nvPr>
        </p:nvSpPr>
        <p:spPr/>
        <p:txBody>
          <a:bodyPr/>
          <a:lstStyle/>
          <a:p>
            <a:r>
              <a:rPr lang="en-US"/>
              <a:t>Facebook Own Posts Table | Chili's Malaysia - 6 of 17</a:t>
            </a:r>
          </a:p>
        </p:txBody>
      </p:sp>
      <p:graphicFrame>
        <p:nvGraphicFramePr>
          <p:cNvPr id="5" name="Table Placeholder 4">
            <a:extLst>
              <a:ext uri="{FF2B5EF4-FFF2-40B4-BE49-F238E27FC236}">
                <a16:creationId xmlns:a16="http://schemas.microsoft.com/office/drawing/2014/main" id="{42EEB285-B963-45B5-85A9-FD7869D9EB9E}"/>
              </a:ext>
            </a:extLst>
          </p:cNvPr>
          <p:cNvGraphicFramePr>
            <a:graphicFrameLocks noGrp="1"/>
          </p:cNvGraphicFramePr>
          <p:nvPr>
            <p:ph type="tbl" sz="quarter" idx="13"/>
            <p:extLst>
              <p:ext uri="{D42A27DB-BD31-4B8C-83A1-F6EECF244321}">
                <p14:modId xmlns:p14="http://schemas.microsoft.com/office/powerpoint/2010/main" val="111237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4081217"/>
                    </a:ext>
                  </a:extLst>
                </a:gridCol>
                <a:gridCol w="1316735">
                  <a:extLst>
                    <a:ext uri="{9D8B030D-6E8A-4147-A177-3AD203B41FA5}">
                      <a16:colId xmlns:a16="http://schemas.microsoft.com/office/drawing/2014/main" val="1441564575"/>
                    </a:ext>
                  </a:extLst>
                </a:gridCol>
                <a:gridCol w="905256">
                  <a:extLst>
                    <a:ext uri="{9D8B030D-6E8A-4147-A177-3AD203B41FA5}">
                      <a16:colId xmlns:a16="http://schemas.microsoft.com/office/drawing/2014/main" val="33986983"/>
                    </a:ext>
                  </a:extLst>
                </a:gridCol>
                <a:gridCol w="411480">
                  <a:extLst>
                    <a:ext uri="{9D8B030D-6E8A-4147-A177-3AD203B41FA5}">
                      <a16:colId xmlns:a16="http://schemas.microsoft.com/office/drawing/2014/main" val="3108969876"/>
                    </a:ext>
                  </a:extLst>
                </a:gridCol>
                <a:gridCol w="411480">
                  <a:extLst>
                    <a:ext uri="{9D8B030D-6E8A-4147-A177-3AD203B41FA5}">
                      <a16:colId xmlns:a16="http://schemas.microsoft.com/office/drawing/2014/main" val="3638504055"/>
                    </a:ext>
                  </a:extLst>
                </a:gridCol>
                <a:gridCol w="411480">
                  <a:extLst>
                    <a:ext uri="{9D8B030D-6E8A-4147-A177-3AD203B41FA5}">
                      <a16:colId xmlns:a16="http://schemas.microsoft.com/office/drawing/2014/main" val="3227474946"/>
                    </a:ext>
                  </a:extLst>
                </a:gridCol>
                <a:gridCol w="411480">
                  <a:extLst>
                    <a:ext uri="{9D8B030D-6E8A-4147-A177-3AD203B41FA5}">
                      <a16:colId xmlns:a16="http://schemas.microsoft.com/office/drawing/2014/main" val="711943332"/>
                    </a:ext>
                  </a:extLst>
                </a:gridCol>
                <a:gridCol w="411480">
                  <a:extLst>
                    <a:ext uri="{9D8B030D-6E8A-4147-A177-3AD203B41FA5}">
                      <a16:colId xmlns:a16="http://schemas.microsoft.com/office/drawing/2014/main" val="1439248102"/>
                    </a:ext>
                  </a:extLst>
                </a:gridCol>
                <a:gridCol w="411480">
                  <a:extLst>
                    <a:ext uri="{9D8B030D-6E8A-4147-A177-3AD203B41FA5}">
                      <a16:colId xmlns:a16="http://schemas.microsoft.com/office/drawing/2014/main" val="2855493330"/>
                    </a:ext>
                  </a:extLst>
                </a:gridCol>
                <a:gridCol w="411480">
                  <a:extLst>
                    <a:ext uri="{9D8B030D-6E8A-4147-A177-3AD203B41FA5}">
                      <a16:colId xmlns:a16="http://schemas.microsoft.com/office/drawing/2014/main" val="1307504445"/>
                    </a:ext>
                  </a:extLst>
                </a:gridCol>
                <a:gridCol w="411480">
                  <a:extLst>
                    <a:ext uri="{9D8B030D-6E8A-4147-A177-3AD203B41FA5}">
                      <a16:colId xmlns:a16="http://schemas.microsoft.com/office/drawing/2014/main" val="262322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0393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- 2021-04-19 16:00:46</a:t>
                      </a:r>
                      <a:r>
                        <a:rPr kumimoji="0" lang="en-US" sz="1000" b="0" i="0" u="none" strike="noStrike" kern="1200" cap="none" spc="0" normalizeH="0" baseline="0" noProof="0">
                          <a:ln>
                            <a:noFill/>
                          </a:ln>
                          <a:solidFill>
                            <a:prstClr val="black"/>
                          </a:solidFill>
                          <a:effectLst/>
                          <a:uLnTx/>
                          <a:uFillTx/>
                          <a:latin typeface="+mn-lt"/>
                          <a:ea typeface="+mn-ea"/>
                          <a:cs typeface="+mn-cs"/>
                        </a:rPr>
                        <a:t>
 To our meatball lovers, enjoy our Meatball Chili’s Pasta!
Available for a limited time only, check out Meatball Chili’s Pasta from Variety Deals Menu today!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Link: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173473811_3930080610392982_4783045527302268039_n.png?_nc_cat=109&amp;ccb=1-3&amp;_nc_sid=8024bb&amp;_nc_ohc=vr2igfieZHAAX_1jH4G&amp;_nc_ht=scontent-ort2-1.xx&amp;edm=AKIiGfEEAAAA&amp;oh=f8b6147498c6b51136d3e473f2020302&amp;oe=612CFB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1416258"/>
                  </a:ext>
                </a:extLst>
              </a:tr>
            </a:tbl>
          </a:graphicData>
        </a:graphic>
      </p:graphicFrame>
      <p:sp>
        <p:nvSpPr>
          <p:cNvPr id="4" name="Text Placeholder 3">
            <a:extLst>
              <a:ext uri="{FF2B5EF4-FFF2-40B4-BE49-F238E27FC236}">
                <a16:creationId xmlns:a16="http://schemas.microsoft.com/office/drawing/2014/main" id="{FA31FF42-BF9B-419B-9FEF-94A7222ED7C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51837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85390-1F94-44C3-9DB9-9410E648DD66}"/>
              </a:ext>
            </a:extLst>
          </p:cNvPr>
          <p:cNvSpPr>
            <a:spLocks noGrp="1"/>
          </p:cNvSpPr>
          <p:nvPr>
            <p:ph type="title"/>
          </p:nvPr>
        </p:nvSpPr>
        <p:spPr/>
        <p:txBody>
          <a:bodyPr/>
          <a:lstStyle/>
          <a:p>
            <a:r>
              <a:rPr lang="en-US"/>
              <a:t>Facebook Own Posts Table | Chili's Malaysia - 7 of 17</a:t>
            </a:r>
          </a:p>
        </p:txBody>
      </p:sp>
      <p:graphicFrame>
        <p:nvGraphicFramePr>
          <p:cNvPr id="5" name="Table Placeholder 4">
            <a:extLst>
              <a:ext uri="{FF2B5EF4-FFF2-40B4-BE49-F238E27FC236}">
                <a16:creationId xmlns:a16="http://schemas.microsoft.com/office/drawing/2014/main" id="{25279EC7-2B7E-4E48-A265-A375597D41CC}"/>
              </a:ext>
            </a:extLst>
          </p:cNvPr>
          <p:cNvGraphicFramePr>
            <a:graphicFrameLocks noGrp="1"/>
          </p:cNvGraphicFramePr>
          <p:nvPr>
            <p:ph type="tbl" sz="quarter" idx="13"/>
            <p:extLst>
              <p:ext uri="{D42A27DB-BD31-4B8C-83A1-F6EECF244321}">
                <p14:modId xmlns:p14="http://schemas.microsoft.com/office/powerpoint/2010/main" val="940737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02309169"/>
                    </a:ext>
                  </a:extLst>
                </a:gridCol>
                <a:gridCol w="1316735">
                  <a:extLst>
                    <a:ext uri="{9D8B030D-6E8A-4147-A177-3AD203B41FA5}">
                      <a16:colId xmlns:a16="http://schemas.microsoft.com/office/drawing/2014/main" val="3886545581"/>
                    </a:ext>
                  </a:extLst>
                </a:gridCol>
                <a:gridCol w="905256">
                  <a:extLst>
                    <a:ext uri="{9D8B030D-6E8A-4147-A177-3AD203B41FA5}">
                      <a16:colId xmlns:a16="http://schemas.microsoft.com/office/drawing/2014/main" val="2504578010"/>
                    </a:ext>
                  </a:extLst>
                </a:gridCol>
                <a:gridCol w="411480">
                  <a:extLst>
                    <a:ext uri="{9D8B030D-6E8A-4147-A177-3AD203B41FA5}">
                      <a16:colId xmlns:a16="http://schemas.microsoft.com/office/drawing/2014/main" val="536857412"/>
                    </a:ext>
                  </a:extLst>
                </a:gridCol>
                <a:gridCol w="411480">
                  <a:extLst>
                    <a:ext uri="{9D8B030D-6E8A-4147-A177-3AD203B41FA5}">
                      <a16:colId xmlns:a16="http://schemas.microsoft.com/office/drawing/2014/main" val="3988611306"/>
                    </a:ext>
                  </a:extLst>
                </a:gridCol>
                <a:gridCol w="411480">
                  <a:extLst>
                    <a:ext uri="{9D8B030D-6E8A-4147-A177-3AD203B41FA5}">
                      <a16:colId xmlns:a16="http://schemas.microsoft.com/office/drawing/2014/main" val="1373678742"/>
                    </a:ext>
                  </a:extLst>
                </a:gridCol>
                <a:gridCol w="411480">
                  <a:extLst>
                    <a:ext uri="{9D8B030D-6E8A-4147-A177-3AD203B41FA5}">
                      <a16:colId xmlns:a16="http://schemas.microsoft.com/office/drawing/2014/main" val="1101397855"/>
                    </a:ext>
                  </a:extLst>
                </a:gridCol>
                <a:gridCol w="411480">
                  <a:extLst>
                    <a:ext uri="{9D8B030D-6E8A-4147-A177-3AD203B41FA5}">
                      <a16:colId xmlns:a16="http://schemas.microsoft.com/office/drawing/2014/main" val="3606739251"/>
                    </a:ext>
                  </a:extLst>
                </a:gridCol>
                <a:gridCol w="411480">
                  <a:extLst>
                    <a:ext uri="{9D8B030D-6E8A-4147-A177-3AD203B41FA5}">
                      <a16:colId xmlns:a16="http://schemas.microsoft.com/office/drawing/2014/main" val="2069386374"/>
                    </a:ext>
                  </a:extLst>
                </a:gridCol>
                <a:gridCol w="411480">
                  <a:extLst>
                    <a:ext uri="{9D8B030D-6E8A-4147-A177-3AD203B41FA5}">
                      <a16:colId xmlns:a16="http://schemas.microsoft.com/office/drawing/2014/main" val="3157720878"/>
                    </a:ext>
                  </a:extLst>
                </a:gridCol>
                <a:gridCol w="411480">
                  <a:extLst>
                    <a:ext uri="{9D8B030D-6E8A-4147-A177-3AD203B41FA5}">
                      <a16:colId xmlns:a16="http://schemas.microsoft.com/office/drawing/2014/main" val="52862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293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- 2021-04-30 17:00:39</a:t>
                      </a:r>
                      <a:r>
                        <a:rPr kumimoji="0" lang="en-US" sz="1000" b="0" i="0" u="none" strike="noStrike" kern="1200" cap="none" spc="0" normalizeH="0" baseline="0" noProof="0">
                          <a:ln>
                            <a:noFill/>
                          </a:ln>
                          <a:solidFill>
                            <a:prstClr val="black"/>
                          </a:solidFill>
                          <a:effectLst/>
                          <a:uLnTx/>
                          <a:uFillTx/>
                          <a:latin typeface="+mn-lt"/>
                          <a:ea typeface="+mn-ea"/>
                          <a:cs typeface="+mn-cs"/>
                        </a:rPr>
                        <a:t>
 Served with melted cheese fries, it’s never a “mis-steak” to get your hands on this classic beauty!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173240708_3943982879002755_7049094306085036754_n.png?_nc_cat=103&amp;ccb=1-3&amp;_nc_sid=8024bb&amp;_nc_ohc=aWlaFEfyTQ0AX8pegPZ&amp;_nc_ht=scontent-ort2-1.xx&amp;edm=AKIiGfEEAAAA&amp;oh=67b20be8bcea6d7430716949885af720&amp;oe=612CF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0776603"/>
                  </a:ext>
                </a:extLst>
              </a:tr>
            </a:tbl>
          </a:graphicData>
        </a:graphic>
      </p:graphicFrame>
      <p:sp>
        <p:nvSpPr>
          <p:cNvPr id="4" name="Text Placeholder 3">
            <a:extLst>
              <a:ext uri="{FF2B5EF4-FFF2-40B4-BE49-F238E27FC236}">
                <a16:creationId xmlns:a16="http://schemas.microsoft.com/office/drawing/2014/main" id="{F19ED146-4E41-4DE2-82F4-BFFFB014B50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29951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D232-F14B-4704-B463-AD4328B542E4}"/>
              </a:ext>
            </a:extLst>
          </p:cNvPr>
          <p:cNvSpPr>
            <a:spLocks noGrp="1"/>
          </p:cNvSpPr>
          <p:nvPr>
            <p:ph type="title"/>
          </p:nvPr>
        </p:nvSpPr>
        <p:spPr/>
        <p:txBody>
          <a:bodyPr/>
          <a:lstStyle/>
          <a:p>
            <a:r>
              <a:rPr lang="en-US"/>
              <a:t>Facebook Own Posts Table | Chili's Malaysia - 8 of 17</a:t>
            </a:r>
          </a:p>
        </p:txBody>
      </p:sp>
      <p:graphicFrame>
        <p:nvGraphicFramePr>
          <p:cNvPr id="5" name="Table Placeholder 4">
            <a:extLst>
              <a:ext uri="{FF2B5EF4-FFF2-40B4-BE49-F238E27FC236}">
                <a16:creationId xmlns:a16="http://schemas.microsoft.com/office/drawing/2014/main" id="{FEB437DC-2265-481E-98B9-FA234C9CC42D}"/>
              </a:ext>
            </a:extLst>
          </p:cNvPr>
          <p:cNvGraphicFramePr>
            <a:graphicFrameLocks noGrp="1"/>
          </p:cNvGraphicFramePr>
          <p:nvPr>
            <p:ph type="tbl" sz="quarter" idx="13"/>
            <p:extLst>
              <p:ext uri="{D42A27DB-BD31-4B8C-83A1-F6EECF244321}">
                <p14:modId xmlns:p14="http://schemas.microsoft.com/office/powerpoint/2010/main" val="334705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62298969"/>
                    </a:ext>
                  </a:extLst>
                </a:gridCol>
                <a:gridCol w="1316735">
                  <a:extLst>
                    <a:ext uri="{9D8B030D-6E8A-4147-A177-3AD203B41FA5}">
                      <a16:colId xmlns:a16="http://schemas.microsoft.com/office/drawing/2014/main" val="3593351896"/>
                    </a:ext>
                  </a:extLst>
                </a:gridCol>
                <a:gridCol w="905256">
                  <a:extLst>
                    <a:ext uri="{9D8B030D-6E8A-4147-A177-3AD203B41FA5}">
                      <a16:colId xmlns:a16="http://schemas.microsoft.com/office/drawing/2014/main" val="3661683394"/>
                    </a:ext>
                  </a:extLst>
                </a:gridCol>
                <a:gridCol w="411480">
                  <a:extLst>
                    <a:ext uri="{9D8B030D-6E8A-4147-A177-3AD203B41FA5}">
                      <a16:colId xmlns:a16="http://schemas.microsoft.com/office/drawing/2014/main" val="2213819765"/>
                    </a:ext>
                  </a:extLst>
                </a:gridCol>
                <a:gridCol w="411480">
                  <a:extLst>
                    <a:ext uri="{9D8B030D-6E8A-4147-A177-3AD203B41FA5}">
                      <a16:colId xmlns:a16="http://schemas.microsoft.com/office/drawing/2014/main" val="2815465710"/>
                    </a:ext>
                  </a:extLst>
                </a:gridCol>
                <a:gridCol w="411480">
                  <a:extLst>
                    <a:ext uri="{9D8B030D-6E8A-4147-A177-3AD203B41FA5}">
                      <a16:colId xmlns:a16="http://schemas.microsoft.com/office/drawing/2014/main" val="3920458186"/>
                    </a:ext>
                  </a:extLst>
                </a:gridCol>
                <a:gridCol w="411480">
                  <a:extLst>
                    <a:ext uri="{9D8B030D-6E8A-4147-A177-3AD203B41FA5}">
                      <a16:colId xmlns:a16="http://schemas.microsoft.com/office/drawing/2014/main" val="1646038744"/>
                    </a:ext>
                  </a:extLst>
                </a:gridCol>
                <a:gridCol w="411480">
                  <a:extLst>
                    <a:ext uri="{9D8B030D-6E8A-4147-A177-3AD203B41FA5}">
                      <a16:colId xmlns:a16="http://schemas.microsoft.com/office/drawing/2014/main" val="2424926141"/>
                    </a:ext>
                  </a:extLst>
                </a:gridCol>
                <a:gridCol w="411480">
                  <a:extLst>
                    <a:ext uri="{9D8B030D-6E8A-4147-A177-3AD203B41FA5}">
                      <a16:colId xmlns:a16="http://schemas.microsoft.com/office/drawing/2014/main" val="722715868"/>
                    </a:ext>
                  </a:extLst>
                </a:gridCol>
                <a:gridCol w="411480">
                  <a:extLst>
                    <a:ext uri="{9D8B030D-6E8A-4147-A177-3AD203B41FA5}">
                      <a16:colId xmlns:a16="http://schemas.microsoft.com/office/drawing/2014/main" val="4282352269"/>
                    </a:ext>
                  </a:extLst>
                </a:gridCol>
                <a:gridCol w="411480">
                  <a:extLst>
                    <a:ext uri="{9D8B030D-6E8A-4147-A177-3AD203B41FA5}">
                      <a16:colId xmlns:a16="http://schemas.microsoft.com/office/drawing/2014/main" val="1614624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9099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- 2021-04-11 12:00:08</a:t>
                      </a:r>
                      <a:r>
                        <a:rPr kumimoji="0" lang="en-US" sz="1000" b="0" i="0" u="none" strike="noStrike" kern="1200" cap="none" spc="0" normalizeH="0" baseline="0" noProof="0">
                          <a:ln>
                            <a:noFill/>
                          </a:ln>
                          <a:solidFill>
                            <a:prstClr val="black"/>
                          </a:solidFill>
                          <a:effectLst/>
                          <a:uLnTx/>
                          <a:uFillTx/>
                          <a:latin typeface="+mn-lt"/>
                          <a:ea typeface="+mn-ea"/>
                          <a:cs typeface="+mn-cs"/>
                        </a:rPr>
                        <a:t>
 Here’s something for everyone..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170277569_3903342423066801_6919733950594813767_n.png?_nc_cat=103&amp;ccb=1-3&amp;_nc_sid=8024bb&amp;_nc_ohc=JB5tyfNSshUAX8lciSO&amp;_nc_ht=scontent.fzty3-2.fna&amp;edm=AKIiGfEEAAAA&amp;oh=143eda1684ee5941699e808061c84464&amp;oe=61248406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09:21:26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942444"/>
                  </a:ext>
                </a:extLst>
              </a:tr>
            </a:tbl>
          </a:graphicData>
        </a:graphic>
      </p:graphicFrame>
      <p:sp>
        <p:nvSpPr>
          <p:cNvPr id="4" name="Text Placeholder 3">
            <a:extLst>
              <a:ext uri="{FF2B5EF4-FFF2-40B4-BE49-F238E27FC236}">
                <a16:creationId xmlns:a16="http://schemas.microsoft.com/office/drawing/2014/main" id="{AD182E11-BADE-4BF1-9046-670E007C579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67781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2ADCA-5601-46C8-87A6-45BAFE31A775}"/>
              </a:ext>
            </a:extLst>
          </p:cNvPr>
          <p:cNvSpPr>
            <a:spLocks noGrp="1"/>
          </p:cNvSpPr>
          <p:nvPr>
            <p:ph type="title"/>
          </p:nvPr>
        </p:nvSpPr>
        <p:spPr/>
        <p:txBody>
          <a:bodyPr/>
          <a:lstStyle/>
          <a:p>
            <a:r>
              <a:rPr lang="en-US"/>
              <a:t>Facebook Own Posts Table | Chili's Malaysia - 9 of 17</a:t>
            </a:r>
          </a:p>
        </p:txBody>
      </p:sp>
      <p:graphicFrame>
        <p:nvGraphicFramePr>
          <p:cNvPr id="5" name="Table Placeholder 4">
            <a:extLst>
              <a:ext uri="{FF2B5EF4-FFF2-40B4-BE49-F238E27FC236}">
                <a16:creationId xmlns:a16="http://schemas.microsoft.com/office/drawing/2014/main" id="{3BFF7315-7148-4C3D-9BF5-3CC47658B2F3}"/>
              </a:ext>
            </a:extLst>
          </p:cNvPr>
          <p:cNvGraphicFramePr>
            <a:graphicFrameLocks noGrp="1"/>
          </p:cNvGraphicFramePr>
          <p:nvPr>
            <p:ph type="tbl" sz="quarter" idx="13"/>
            <p:extLst>
              <p:ext uri="{D42A27DB-BD31-4B8C-83A1-F6EECF244321}">
                <p14:modId xmlns:p14="http://schemas.microsoft.com/office/powerpoint/2010/main" val="201429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27705019"/>
                    </a:ext>
                  </a:extLst>
                </a:gridCol>
                <a:gridCol w="1316735">
                  <a:extLst>
                    <a:ext uri="{9D8B030D-6E8A-4147-A177-3AD203B41FA5}">
                      <a16:colId xmlns:a16="http://schemas.microsoft.com/office/drawing/2014/main" val="3516279701"/>
                    </a:ext>
                  </a:extLst>
                </a:gridCol>
                <a:gridCol w="905256">
                  <a:extLst>
                    <a:ext uri="{9D8B030D-6E8A-4147-A177-3AD203B41FA5}">
                      <a16:colId xmlns:a16="http://schemas.microsoft.com/office/drawing/2014/main" val="3501660471"/>
                    </a:ext>
                  </a:extLst>
                </a:gridCol>
                <a:gridCol w="411480">
                  <a:extLst>
                    <a:ext uri="{9D8B030D-6E8A-4147-A177-3AD203B41FA5}">
                      <a16:colId xmlns:a16="http://schemas.microsoft.com/office/drawing/2014/main" val="1409879882"/>
                    </a:ext>
                  </a:extLst>
                </a:gridCol>
                <a:gridCol w="411480">
                  <a:extLst>
                    <a:ext uri="{9D8B030D-6E8A-4147-A177-3AD203B41FA5}">
                      <a16:colId xmlns:a16="http://schemas.microsoft.com/office/drawing/2014/main" val="1242521299"/>
                    </a:ext>
                  </a:extLst>
                </a:gridCol>
                <a:gridCol w="411480">
                  <a:extLst>
                    <a:ext uri="{9D8B030D-6E8A-4147-A177-3AD203B41FA5}">
                      <a16:colId xmlns:a16="http://schemas.microsoft.com/office/drawing/2014/main" val="2073111733"/>
                    </a:ext>
                  </a:extLst>
                </a:gridCol>
                <a:gridCol w="411480">
                  <a:extLst>
                    <a:ext uri="{9D8B030D-6E8A-4147-A177-3AD203B41FA5}">
                      <a16:colId xmlns:a16="http://schemas.microsoft.com/office/drawing/2014/main" val="180367673"/>
                    </a:ext>
                  </a:extLst>
                </a:gridCol>
                <a:gridCol w="411480">
                  <a:extLst>
                    <a:ext uri="{9D8B030D-6E8A-4147-A177-3AD203B41FA5}">
                      <a16:colId xmlns:a16="http://schemas.microsoft.com/office/drawing/2014/main" val="4172554087"/>
                    </a:ext>
                  </a:extLst>
                </a:gridCol>
                <a:gridCol w="411480">
                  <a:extLst>
                    <a:ext uri="{9D8B030D-6E8A-4147-A177-3AD203B41FA5}">
                      <a16:colId xmlns:a16="http://schemas.microsoft.com/office/drawing/2014/main" val="34810774"/>
                    </a:ext>
                  </a:extLst>
                </a:gridCol>
                <a:gridCol w="411480">
                  <a:extLst>
                    <a:ext uri="{9D8B030D-6E8A-4147-A177-3AD203B41FA5}">
                      <a16:colId xmlns:a16="http://schemas.microsoft.com/office/drawing/2014/main" val="2844649664"/>
                    </a:ext>
                  </a:extLst>
                </a:gridCol>
                <a:gridCol w="411480">
                  <a:extLst>
                    <a:ext uri="{9D8B030D-6E8A-4147-A177-3AD203B41FA5}">
                      <a16:colId xmlns:a16="http://schemas.microsoft.com/office/drawing/2014/main" val="1289024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313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- 2021-04-16 18:51:19</a:t>
                      </a:r>
                      <a:r>
                        <a:rPr kumimoji="0" lang="en-US" sz="1000" b="0" i="0" u="none" strike="noStrike" kern="1200" cap="none" spc="0" normalizeH="0" baseline="0" noProof="0">
                          <a:ln>
                            <a:noFill/>
                          </a:ln>
                          <a:solidFill>
                            <a:prstClr val="black"/>
                          </a:solidFill>
                          <a:effectLst/>
                          <a:uLnTx/>
                          <a:uFillTx/>
                          <a:latin typeface="+mn-lt"/>
                          <a:ea typeface="+mn-ea"/>
                          <a:cs typeface="+mn-cs"/>
                        </a:rPr>
                        <a:t>
 Pineapple, mandarin oranges, dried cranberries, red bell peppers, you name it! 
How do you like your salad toppings? “Lettuce” know in the comments section below!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172296264_3930078163726560_7676907198950268328_n.png?_nc_cat=106&amp;ccb=1-3&amp;_nc_sid=8024bb&amp;_nc_ohc=GU5RAapWQncAX_dIB0j&amp;_nc_oc=AQlhJlQFnOVqOH4tLADl6sInxpa9-Y_xJ4VvoE_oiGo8ff75E8QDM8BuKjNw9hn6cUg&amp;_nc_ht=scontent-ort2-1.xx&amp;edm=AKIiGfEEAAAA&amp;oh=a1e05e243ca35fa208f31a1df98eabf8&amp;oe=612C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827437"/>
                  </a:ext>
                </a:extLst>
              </a:tr>
            </a:tbl>
          </a:graphicData>
        </a:graphic>
      </p:graphicFrame>
      <p:sp>
        <p:nvSpPr>
          <p:cNvPr id="4" name="Text Placeholder 3">
            <a:extLst>
              <a:ext uri="{FF2B5EF4-FFF2-40B4-BE49-F238E27FC236}">
                <a16:creationId xmlns:a16="http://schemas.microsoft.com/office/drawing/2014/main" id="{6D05ACA5-D5BC-43CF-AD6E-4D7BF198C17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354860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B6EFE-370A-4E24-B393-26ADC067EBA7}"/>
              </a:ext>
            </a:extLst>
          </p:cNvPr>
          <p:cNvSpPr>
            <a:spLocks noGrp="1"/>
          </p:cNvSpPr>
          <p:nvPr>
            <p:ph type="title"/>
          </p:nvPr>
        </p:nvSpPr>
        <p:spPr/>
        <p:txBody>
          <a:bodyPr/>
          <a:lstStyle/>
          <a:p>
            <a:r>
              <a:rPr lang="en-US"/>
              <a:t>Facebook Own Posts Table | Chili's Malaysia - 10 of 17</a:t>
            </a:r>
          </a:p>
        </p:txBody>
      </p:sp>
      <p:graphicFrame>
        <p:nvGraphicFramePr>
          <p:cNvPr id="5" name="Table Placeholder 4">
            <a:extLst>
              <a:ext uri="{FF2B5EF4-FFF2-40B4-BE49-F238E27FC236}">
                <a16:creationId xmlns:a16="http://schemas.microsoft.com/office/drawing/2014/main" id="{BBB799AE-EC07-4726-8B36-D2E890AE031D}"/>
              </a:ext>
            </a:extLst>
          </p:cNvPr>
          <p:cNvGraphicFramePr>
            <a:graphicFrameLocks noGrp="1"/>
          </p:cNvGraphicFramePr>
          <p:nvPr>
            <p:ph type="tbl" sz="quarter" idx="13"/>
            <p:extLst>
              <p:ext uri="{D42A27DB-BD31-4B8C-83A1-F6EECF244321}">
                <p14:modId xmlns:p14="http://schemas.microsoft.com/office/powerpoint/2010/main" val="252603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44350406"/>
                    </a:ext>
                  </a:extLst>
                </a:gridCol>
                <a:gridCol w="1316735">
                  <a:extLst>
                    <a:ext uri="{9D8B030D-6E8A-4147-A177-3AD203B41FA5}">
                      <a16:colId xmlns:a16="http://schemas.microsoft.com/office/drawing/2014/main" val="866833553"/>
                    </a:ext>
                  </a:extLst>
                </a:gridCol>
                <a:gridCol w="905256">
                  <a:extLst>
                    <a:ext uri="{9D8B030D-6E8A-4147-A177-3AD203B41FA5}">
                      <a16:colId xmlns:a16="http://schemas.microsoft.com/office/drawing/2014/main" val="3165051929"/>
                    </a:ext>
                  </a:extLst>
                </a:gridCol>
                <a:gridCol w="411480">
                  <a:extLst>
                    <a:ext uri="{9D8B030D-6E8A-4147-A177-3AD203B41FA5}">
                      <a16:colId xmlns:a16="http://schemas.microsoft.com/office/drawing/2014/main" val="2429916168"/>
                    </a:ext>
                  </a:extLst>
                </a:gridCol>
                <a:gridCol w="411480">
                  <a:extLst>
                    <a:ext uri="{9D8B030D-6E8A-4147-A177-3AD203B41FA5}">
                      <a16:colId xmlns:a16="http://schemas.microsoft.com/office/drawing/2014/main" val="3740000317"/>
                    </a:ext>
                  </a:extLst>
                </a:gridCol>
                <a:gridCol w="411480">
                  <a:extLst>
                    <a:ext uri="{9D8B030D-6E8A-4147-A177-3AD203B41FA5}">
                      <a16:colId xmlns:a16="http://schemas.microsoft.com/office/drawing/2014/main" val="2027105193"/>
                    </a:ext>
                  </a:extLst>
                </a:gridCol>
                <a:gridCol w="411480">
                  <a:extLst>
                    <a:ext uri="{9D8B030D-6E8A-4147-A177-3AD203B41FA5}">
                      <a16:colId xmlns:a16="http://schemas.microsoft.com/office/drawing/2014/main" val="3830571657"/>
                    </a:ext>
                  </a:extLst>
                </a:gridCol>
                <a:gridCol w="411480">
                  <a:extLst>
                    <a:ext uri="{9D8B030D-6E8A-4147-A177-3AD203B41FA5}">
                      <a16:colId xmlns:a16="http://schemas.microsoft.com/office/drawing/2014/main" val="2428015958"/>
                    </a:ext>
                  </a:extLst>
                </a:gridCol>
                <a:gridCol w="411480">
                  <a:extLst>
                    <a:ext uri="{9D8B030D-6E8A-4147-A177-3AD203B41FA5}">
                      <a16:colId xmlns:a16="http://schemas.microsoft.com/office/drawing/2014/main" val="2499116771"/>
                    </a:ext>
                  </a:extLst>
                </a:gridCol>
                <a:gridCol w="411480">
                  <a:extLst>
                    <a:ext uri="{9D8B030D-6E8A-4147-A177-3AD203B41FA5}">
                      <a16:colId xmlns:a16="http://schemas.microsoft.com/office/drawing/2014/main" val="2286124203"/>
                    </a:ext>
                  </a:extLst>
                </a:gridCol>
                <a:gridCol w="411480">
                  <a:extLst>
                    <a:ext uri="{9D8B030D-6E8A-4147-A177-3AD203B41FA5}">
                      <a16:colId xmlns:a16="http://schemas.microsoft.com/office/drawing/2014/main" val="428018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8021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- 2021-04-25 12:00:39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Here at Chili's, your feedback is always valued so thank you for helping us to keep getting better!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175689483_3943977439003299_4655237608847756305_n.jpg?_nc_cat=109&amp;ccb=1-3&amp;_nc_sid=8024bb&amp;_nc_ohc=Gf34uo2W8N4AX_PbXT7&amp;_nc_ht=scontent-ort2-1.xx&amp;edm=AKIiGfEEAAAA&amp;oh=9132223eb552a5490a775d7ab68afe23&amp;oe=612D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5988690"/>
                  </a:ext>
                </a:extLst>
              </a:tr>
            </a:tbl>
          </a:graphicData>
        </a:graphic>
      </p:graphicFrame>
      <p:sp>
        <p:nvSpPr>
          <p:cNvPr id="4" name="Text Placeholder 3">
            <a:extLst>
              <a:ext uri="{FF2B5EF4-FFF2-40B4-BE49-F238E27FC236}">
                <a16:creationId xmlns:a16="http://schemas.microsoft.com/office/drawing/2014/main" id="{9CB7D36C-7E14-4D67-9BC0-F228B9A9E97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27313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BACA-EB18-430E-9FA2-7187E03B748F}"/>
              </a:ext>
            </a:extLst>
          </p:cNvPr>
          <p:cNvSpPr>
            <a:spLocks noGrp="1"/>
          </p:cNvSpPr>
          <p:nvPr>
            <p:ph type="title"/>
          </p:nvPr>
        </p:nvSpPr>
        <p:spPr/>
        <p:txBody>
          <a:bodyPr/>
          <a:lstStyle/>
          <a:p>
            <a:r>
              <a:rPr lang="en-US"/>
              <a:t>Facebook Own Posts Table | Chili's Malaysia - 11 of 17</a:t>
            </a:r>
          </a:p>
        </p:txBody>
      </p:sp>
      <p:graphicFrame>
        <p:nvGraphicFramePr>
          <p:cNvPr id="5" name="Table Placeholder 4">
            <a:extLst>
              <a:ext uri="{FF2B5EF4-FFF2-40B4-BE49-F238E27FC236}">
                <a16:creationId xmlns:a16="http://schemas.microsoft.com/office/drawing/2014/main" id="{5AA9F2B6-A096-4ABA-827A-B929D6F2736C}"/>
              </a:ext>
            </a:extLst>
          </p:cNvPr>
          <p:cNvGraphicFramePr>
            <a:graphicFrameLocks noGrp="1"/>
          </p:cNvGraphicFramePr>
          <p:nvPr>
            <p:ph type="tbl" sz="quarter" idx="13"/>
            <p:extLst>
              <p:ext uri="{D42A27DB-BD31-4B8C-83A1-F6EECF244321}">
                <p14:modId xmlns:p14="http://schemas.microsoft.com/office/powerpoint/2010/main" val="1188515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77956522"/>
                    </a:ext>
                  </a:extLst>
                </a:gridCol>
                <a:gridCol w="1316735">
                  <a:extLst>
                    <a:ext uri="{9D8B030D-6E8A-4147-A177-3AD203B41FA5}">
                      <a16:colId xmlns:a16="http://schemas.microsoft.com/office/drawing/2014/main" val="4117641906"/>
                    </a:ext>
                  </a:extLst>
                </a:gridCol>
                <a:gridCol w="905256">
                  <a:extLst>
                    <a:ext uri="{9D8B030D-6E8A-4147-A177-3AD203B41FA5}">
                      <a16:colId xmlns:a16="http://schemas.microsoft.com/office/drawing/2014/main" val="565012272"/>
                    </a:ext>
                  </a:extLst>
                </a:gridCol>
                <a:gridCol w="411480">
                  <a:extLst>
                    <a:ext uri="{9D8B030D-6E8A-4147-A177-3AD203B41FA5}">
                      <a16:colId xmlns:a16="http://schemas.microsoft.com/office/drawing/2014/main" val="1436901777"/>
                    </a:ext>
                  </a:extLst>
                </a:gridCol>
                <a:gridCol w="411480">
                  <a:extLst>
                    <a:ext uri="{9D8B030D-6E8A-4147-A177-3AD203B41FA5}">
                      <a16:colId xmlns:a16="http://schemas.microsoft.com/office/drawing/2014/main" val="1585417080"/>
                    </a:ext>
                  </a:extLst>
                </a:gridCol>
                <a:gridCol w="411480">
                  <a:extLst>
                    <a:ext uri="{9D8B030D-6E8A-4147-A177-3AD203B41FA5}">
                      <a16:colId xmlns:a16="http://schemas.microsoft.com/office/drawing/2014/main" val="162643667"/>
                    </a:ext>
                  </a:extLst>
                </a:gridCol>
                <a:gridCol w="411480">
                  <a:extLst>
                    <a:ext uri="{9D8B030D-6E8A-4147-A177-3AD203B41FA5}">
                      <a16:colId xmlns:a16="http://schemas.microsoft.com/office/drawing/2014/main" val="2829015129"/>
                    </a:ext>
                  </a:extLst>
                </a:gridCol>
                <a:gridCol w="411480">
                  <a:extLst>
                    <a:ext uri="{9D8B030D-6E8A-4147-A177-3AD203B41FA5}">
                      <a16:colId xmlns:a16="http://schemas.microsoft.com/office/drawing/2014/main" val="2926924905"/>
                    </a:ext>
                  </a:extLst>
                </a:gridCol>
                <a:gridCol w="411480">
                  <a:extLst>
                    <a:ext uri="{9D8B030D-6E8A-4147-A177-3AD203B41FA5}">
                      <a16:colId xmlns:a16="http://schemas.microsoft.com/office/drawing/2014/main" val="2368219672"/>
                    </a:ext>
                  </a:extLst>
                </a:gridCol>
                <a:gridCol w="411480">
                  <a:extLst>
                    <a:ext uri="{9D8B030D-6E8A-4147-A177-3AD203B41FA5}">
                      <a16:colId xmlns:a16="http://schemas.microsoft.com/office/drawing/2014/main" val="2451226929"/>
                    </a:ext>
                  </a:extLst>
                </a:gridCol>
                <a:gridCol w="411480">
                  <a:extLst>
                    <a:ext uri="{9D8B030D-6E8A-4147-A177-3AD203B41FA5}">
                      <a16:colId xmlns:a16="http://schemas.microsoft.com/office/drawing/2014/main" val="1281072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821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- 2021-04-26 17:00:39</a:t>
                      </a:r>
                      <a:r>
                        <a:rPr kumimoji="0" lang="en-US" sz="1000" b="0" i="0" u="none" strike="noStrike" kern="1200" cap="none" spc="0" normalizeH="0" baseline="0" noProof="0">
                          <a:ln>
                            <a:noFill/>
                          </a:ln>
                          <a:solidFill>
                            <a:prstClr val="black"/>
                          </a:solidFill>
                          <a:effectLst/>
                          <a:uLnTx/>
                          <a:uFillTx/>
                          <a:latin typeface="+mn-lt"/>
                          <a:ea typeface="+mn-ea"/>
                          <a:cs typeface="+mn-cs"/>
                        </a:rPr>
                        <a:t>
 Tapenade Dory coming through! 
Thinking of a place to buka puasa with your colleagues? Find the nearest Chili’s store to you today!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174636020_3943979049003138_4569994660888622757_n.png?_nc_cat=111&amp;ccb=1-3&amp;_nc_sid=8024bb&amp;_nc_ohc=jLe1KkATmiIAX_Orfma&amp;_nc_ht=scontent-ort2-1.xx&amp;edm=AKIiGfEEAAAA&amp;oh=13112406c4c600be25713ae2a8d720b8&amp;oe=612F39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8789095"/>
                  </a:ext>
                </a:extLst>
              </a:tr>
            </a:tbl>
          </a:graphicData>
        </a:graphic>
      </p:graphicFrame>
      <p:sp>
        <p:nvSpPr>
          <p:cNvPr id="4" name="Text Placeholder 3">
            <a:extLst>
              <a:ext uri="{FF2B5EF4-FFF2-40B4-BE49-F238E27FC236}">
                <a16:creationId xmlns:a16="http://schemas.microsoft.com/office/drawing/2014/main" id="{378FAE0F-0883-4299-BDA5-449EB91471D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87655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056D-CEEA-42C1-B48E-3EF1843798A7}"/>
              </a:ext>
            </a:extLst>
          </p:cNvPr>
          <p:cNvSpPr>
            <a:spLocks noGrp="1"/>
          </p:cNvSpPr>
          <p:nvPr>
            <p:ph type="title"/>
          </p:nvPr>
        </p:nvSpPr>
        <p:spPr/>
        <p:txBody>
          <a:bodyPr/>
          <a:lstStyle/>
          <a:p>
            <a:r>
              <a:rPr lang="en-US"/>
              <a:t>Facebook Own Posts Table | Chili's Malaysia - 12 of 17</a:t>
            </a:r>
          </a:p>
        </p:txBody>
      </p:sp>
      <p:graphicFrame>
        <p:nvGraphicFramePr>
          <p:cNvPr id="5" name="Table Placeholder 4">
            <a:extLst>
              <a:ext uri="{FF2B5EF4-FFF2-40B4-BE49-F238E27FC236}">
                <a16:creationId xmlns:a16="http://schemas.microsoft.com/office/drawing/2014/main" id="{3D0889FB-0776-4664-8C17-5F54C07C8416}"/>
              </a:ext>
            </a:extLst>
          </p:cNvPr>
          <p:cNvGraphicFramePr>
            <a:graphicFrameLocks noGrp="1"/>
          </p:cNvGraphicFramePr>
          <p:nvPr>
            <p:ph type="tbl" sz="quarter" idx="13"/>
            <p:extLst>
              <p:ext uri="{D42A27DB-BD31-4B8C-83A1-F6EECF244321}">
                <p14:modId xmlns:p14="http://schemas.microsoft.com/office/powerpoint/2010/main" val="128513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59363356"/>
                    </a:ext>
                  </a:extLst>
                </a:gridCol>
                <a:gridCol w="1316735">
                  <a:extLst>
                    <a:ext uri="{9D8B030D-6E8A-4147-A177-3AD203B41FA5}">
                      <a16:colId xmlns:a16="http://schemas.microsoft.com/office/drawing/2014/main" val="3899132036"/>
                    </a:ext>
                  </a:extLst>
                </a:gridCol>
                <a:gridCol w="905256">
                  <a:extLst>
                    <a:ext uri="{9D8B030D-6E8A-4147-A177-3AD203B41FA5}">
                      <a16:colId xmlns:a16="http://schemas.microsoft.com/office/drawing/2014/main" val="286348539"/>
                    </a:ext>
                  </a:extLst>
                </a:gridCol>
                <a:gridCol w="411480">
                  <a:extLst>
                    <a:ext uri="{9D8B030D-6E8A-4147-A177-3AD203B41FA5}">
                      <a16:colId xmlns:a16="http://schemas.microsoft.com/office/drawing/2014/main" val="1066367800"/>
                    </a:ext>
                  </a:extLst>
                </a:gridCol>
                <a:gridCol w="411480">
                  <a:extLst>
                    <a:ext uri="{9D8B030D-6E8A-4147-A177-3AD203B41FA5}">
                      <a16:colId xmlns:a16="http://schemas.microsoft.com/office/drawing/2014/main" val="3833448522"/>
                    </a:ext>
                  </a:extLst>
                </a:gridCol>
                <a:gridCol w="411480">
                  <a:extLst>
                    <a:ext uri="{9D8B030D-6E8A-4147-A177-3AD203B41FA5}">
                      <a16:colId xmlns:a16="http://schemas.microsoft.com/office/drawing/2014/main" val="232663405"/>
                    </a:ext>
                  </a:extLst>
                </a:gridCol>
                <a:gridCol w="411480">
                  <a:extLst>
                    <a:ext uri="{9D8B030D-6E8A-4147-A177-3AD203B41FA5}">
                      <a16:colId xmlns:a16="http://schemas.microsoft.com/office/drawing/2014/main" val="681429843"/>
                    </a:ext>
                  </a:extLst>
                </a:gridCol>
                <a:gridCol w="411480">
                  <a:extLst>
                    <a:ext uri="{9D8B030D-6E8A-4147-A177-3AD203B41FA5}">
                      <a16:colId xmlns:a16="http://schemas.microsoft.com/office/drawing/2014/main" val="3857180418"/>
                    </a:ext>
                  </a:extLst>
                </a:gridCol>
                <a:gridCol w="411480">
                  <a:extLst>
                    <a:ext uri="{9D8B030D-6E8A-4147-A177-3AD203B41FA5}">
                      <a16:colId xmlns:a16="http://schemas.microsoft.com/office/drawing/2014/main" val="1929487010"/>
                    </a:ext>
                  </a:extLst>
                </a:gridCol>
                <a:gridCol w="411480">
                  <a:extLst>
                    <a:ext uri="{9D8B030D-6E8A-4147-A177-3AD203B41FA5}">
                      <a16:colId xmlns:a16="http://schemas.microsoft.com/office/drawing/2014/main" val="4279779230"/>
                    </a:ext>
                  </a:extLst>
                </a:gridCol>
                <a:gridCol w="411480">
                  <a:extLst>
                    <a:ext uri="{9D8B030D-6E8A-4147-A177-3AD203B41FA5}">
                      <a16:colId xmlns:a16="http://schemas.microsoft.com/office/drawing/2014/main" val="1421183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324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17:15:10</a:t>
                      </a:r>
                      <a:r>
                        <a:rPr kumimoji="0" lang="en-US" sz="1000" b="0" i="0" u="none" strike="noStrike" kern="1200" cap="none" spc="0" normalizeH="0" baseline="0" noProof="0">
                          <a:ln>
                            <a:noFill/>
                          </a:ln>
                          <a:solidFill>
                            <a:prstClr val="black"/>
                          </a:solidFill>
                          <a:effectLst/>
                          <a:uLnTx/>
                          <a:uFillTx/>
                          <a:latin typeface="+mn-lt"/>
                          <a:ea typeface="+mn-ea"/>
                          <a:cs typeface="+mn-cs"/>
                        </a:rPr>
                        <a:t>
 Ramadan Al-Kareem to our Muslim friends! 
Wherever you are, may the spirit of this holy month bring great blessings to you and your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171054649_3921298844604492_7903166391512925906_n.jpg?_nc_cat=111&amp;ccb=1-3&amp;_nc_sid=8024bb&amp;_nc_ohc=DwkT8_lY8dQAX9TV-c_&amp;_nc_oc=AQncdVrEviJ36oiKGwEqqZfKFJZM970XEsMAgHDp5w_a9z7C_4nxmNq91vc_srQLm_E&amp;_nc_ht=scontent-iad3-2.xx&amp;edm=AKIiGfEEAAAA&amp;oh=ad824b68f5a36f691ec16155828e1934&amp;oe=612E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15:14:51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5811924"/>
                  </a:ext>
                </a:extLst>
              </a:tr>
            </a:tbl>
          </a:graphicData>
        </a:graphic>
      </p:graphicFrame>
      <p:sp>
        <p:nvSpPr>
          <p:cNvPr id="4" name="Text Placeholder 3">
            <a:extLst>
              <a:ext uri="{FF2B5EF4-FFF2-40B4-BE49-F238E27FC236}">
                <a16:creationId xmlns:a16="http://schemas.microsoft.com/office/drawing/2014/main" id="{141CAAE3-3D8D-46DA-A3E9-79A4232A283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143055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7CF2E-D814-4B24-AA94-8CA1C6AE4560}"/>
              </a:ext>
            </a:extLst>
          </p:cNvPr>
          <p:cNvSpPr>
            <a:spLocks noGrp="1"/>
          </p:cNvSpPr>
          <p:nvPr>
            <p:ph type="title"/>
          </p:nvPr>
        </p:nvSpPr>
        <p:spPr/>
        <p:txBody>
          <a:bodyPr/>
          <a:lstStyle/>
          <a:p>
            <a:r>
              <a:rPr lang="en-US"/>
              <a:t>Facebook Own Posts Table | Chili's Malaysia - 13 of 17</a:t>
            </a:r>
          </a:p>
        </p:txBody>
      </p:sp>
      <p:graphicFrame>
        <p:nvGraphicFramePr>
          <p:cNvPr id="5" name="Table Placeholder 4">
            <a:extLst>
              <a:ext uri="{FF2B5EF4-FFF2-40B4-BE49-F238E27FC236}">
                <a16:creationId xmlns:a16="http://schemas.microsoft.com/office/drawing/2014/main" id="{EA10E4AB-6228-4063-8716-CA9F87CC36E1}"/>
              </a:ext>
            </a:extLst>
          </p:cNvPr>
          <p:cNvGraphicFramePr>
            <a:graphicFrameLocks noGrp="1"/>
          </p:cNvGraphicFramePr>
          <p:nvPr>
            <p:ph type="tbl" sz="quarter" idx="13"/>
            <p:extLst>
              <p:ext uri="{D42A27DB-BD31-4B8C-83A1-F6EECF244321}">
                <p14:modId xmlns:p14="http://schemas.microsoft.com/office/powerpoint/2010/main" val="158080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09399427"/>
                    </a:ext>
                  </a:extLst>
                </a:gridCol>
                <a:gridCol w="1316735">
                  <a:extLst>
                    <a:ext uri="{9D8B030D-6E8A-4147-A177-3AD203B41FA5}">
                      <a16:colId xmlns:a16="http://schemas.microsoft.com/office/drawing/2014/main" val="2965012605"/>
                    </a:ext>
                  </a:extLst>
                </a:gridCol>
                <a:gridCol w="905256">
                  <a:extLst>
                    <a:ext uri="{9D8B030D-6E8A-4147-A177-3AD203B41FA5}">
                      <a16:colId xmlns:a16="http://schemas.microsoft.com/office/drawing/2014/main" val="4283211107"/>
                    </a:ext>
                  </a:extLst>
                </a:gridCol>
                <a:gridCol w="411480">
                  <a:extLst>
                    <a:ext uri="{9D8B030D-6E8A-4147-A177-3AD203B41FA5}">
                      <a16:colId xmlns:a16="http://schemas.microsoft.com/office/drawing/2014/main" val="278453619"/>
                    </a:ext>
                  </a:extLst>
                </a:gridCol>
                <a:gridCol w="411480">
                  <a:extLst>
                    <a:ext uri="{9D8B030D-6E8A-4147-A177-3AD203B41FA5}">
                      <a16:colId xmlns:a16="http://schemas.microsoft.com/office/drawing/2014/main" val="464332405"/>
                    </a:ext>
                  </a:extLst>
                </a:gridCol>
                <a:gridCol w="411480">
                  <a:extLst>
                    <a:ext uri="{9D8B030D-6E8A-4147-A177-3AD203B41FA5}">
                      <a16:colId xmlns:a16="http://schemas.microsoft.com/office/drawing/2014/main" val="682983901"/>
                    </a:ext>
                  </a:extLst>
                </a:gridCol>
                <a:gridCol w="411480">
                  <a:extLst>
                    <a:ext uri="{9D8B030D-6E8A-4147-A177-3AD203B41FA5}">
                      <a16:colId xmlns:a16="http://schemas.microsoft.com/office/drawing/2014/main" val="3889102113"/>
                    </a:ext>
                  </a:extLst>
                </a:gridCol>
                <a:gridCol w="411480">
                  <a:extLst>
                    <a:ext uri="{9D8B030D-6E8A-4147-A177-3AD203B41FA5}">
                      <a16:colId xmlns:a16="http://schemas.microsoft.com/office/drawing/2014/main" val="1049560106"/>
                    </a:ext>
                  </a:extLst>
                </a:gridCol>
                <a:gridCol w="411480">
                  <a:extLst>
                    <a:ext uri="{9D8B030D-6E8A-4147-A177-3AD203B41FA5}">
                      <a16:colId xmlns:a16="http://schemas.microsoft.com/office/drawing/2014/main" val="549287499"/>
                    </a:ext>
                  </a:extLst>
                </a:gridCol>
                <a:gridCol w="411480">
                  <a:extLst>
                    <a:ext uri="{9D8B030D-6E8A-4147-A177-3AD203B41FA5}">
                      <a16:colId xmlns:a16="http://schemas.microsoft.com/office/drawing/2014/main" val="2358922245"/>
                    </a:ext>
                  </a:extLst>
                </a:gridCol>
                <a:gridCol w="411480">
                  <a:extLst>
                    <a:ext uri="{9D8B030D-6E8A-4147-A177-3AD203B41FA5}">
                      <a16:colId xmlns:a16="http://schemas.microsoft.com/office/drawing/2014/main" val="368656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9145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1.6435-9/s720x720/169603244_3920709034663473_8857032651232357801_n.png?_nc_cat=103&amp;ccb=1-3&amp;_nc_sid=dd9801&amp;_nc_ohc=1FrbnpNXIAMAX8Yr-T8&amp;_nc_ht=scontent-bos3-1.xx&amp;edm=AKIiGfEEAAAA&amp;oh=3e1ed5d5590b93238fb254ce780f9790&amp;oe=612DE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09:16:24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6371267"/>
                  </a:ext>
                </a:extLst>
              </a:tr>
            </a:tbl>
          </a:graphicData>
        </a:graphic>
      </p:graphicFrame>
      <p:sp>
        <p:nvSpPr>
          <p:cNvPr id="4" name="Text Placeholder 3">
            <a:extLst>
              <a:ext uri="{FF2B5EF4-FFF2-40B4-BE49-F238E27FC236}">
                <a16:creationId xmlns:a16="http://schemas.microsoft.com/office/drawing/2014/main" id="{200F61A5-F89A-4586-B3DD-ED588946928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33312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26FD-91CC-4CF0-9DD2-54E93B1FBC7A}"/>
              </a:ext>
            </a:extLst>
          </p:cNvPr>
          <p:cNvSpPr>
            <a:spLocks noGrp="1"/>
          </p:cNvSpPr>
          <p:nvPr>
            <p:ph type="title"/>
          </p:nvPr>
        </p:nvSpPr>
        <p:spPr/>
        <p:txBody>
          <a:bodyPr/>
          <a:lstStyle/>
          <a:p>
            <a:r>
              <a:rPr lang="en-US"/>
              <a:t>Facebook Own Posts Table | Chili's Malaysia - 14 of 17</a:t>
            </a:r>
          </a:p>
        </p:txBody>
      </p:sp>
      <p:graphicFrame>
        <p:nvGraphicFramePr>
          <p:cNvPr id="5" name="Table Placeholder 4">
            <a:extLst>
              <a:ext uri="{FF2B5EF4-FFF2-40B4-BE49-F238E27FC236}">
                <a16:creationId xmlns:a16="http://schemas.microsoft.com/office/drawing/2014/main" id="{ED098AE3-7932-4799-8D64-D8374F4F1860}"/>
              </a:ext>
            </a:extLst>
          </p:cNvPr>
          <p:cNvGraphicFramePr>
            <a:graphicFrameLocks noGrp="1"/>
          </p:cNvGraphicFramePr>
          <p:nvPr>
            <p:ph type="tbl" sz="quarter" idx="13"/>
            <p:extLst>
              <p:ext uri="{D42A27DB-BD31-4B8C-83A1-F6EECF244321}">
                <p14:modId xmlns:p14="http://schemas.microsoft.com/office/powerpoint/2010/main" val="2959674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25921883"/>
                    </a:ext>
                  </a:extLst>
                </a:gridCol>
                <a:gridCol w="1316735">
                  <a:extLst>
                    <a:ext uri="{9D8B030D-6E8A-4147-A177-3AD203B41FA5}">
                      <a16:colId xmlns:a16="http://schemas.microsoft.com/office/drawing/2014/main" val="424467455"/>
                    </a:ext>
                  </a:extLst>
                </a:gridCol>
                <a:gridCol w="905256">
                  <a:extLst>
                    <a:ext uri="{9D8B030D-6E8A-4147-A177-3AD203B41FA5}">
                      <a16:colId xmlns:a16="http://schemas.microsoft.com/office/drawing/2014/main" val="1525562727"/>
                    </a:ext>
                  </a:extLst>
                </a:gridCol>
                <a:gridCol w="411480">
                  <a:extLst>
                    <a:ext uri="{9D8B030D-6E8A-4147-A177-3AD203B41FA5}">
                      <a16:colId xmlns:a16="http://schemas.microsoft.com/office/drawing/2014/main" val="2295895949"/>
                    </a:ext>
                  </a:extLst>
                </a:gridCol>
                <a:gridCol w="411480">
                  <a:extLst>
                    <a:ext uri="{9D8B030D-6E8A-4147-A177-3AD203B41FA5}">
                      <a16:colId xmlns:a16="http://schemas.microsoft.com/office/drawing/2014/main" val="2240539926"/>
                    </a:ext>
                  </a:extLst>
                </a:gridCol>
                <a:gridCol w="411480">
                  <a:extLst>
                    <a:ext uri="{9D8B030D-6E8A-4147-A177-3AD203B41FA5}">
                      <a16:colId xmlns:a16="http://schemas.microsoft.com/office/drawing/2014/main" val="3652879104"/>
                    </a:ext>
                  </a:extLst>
                </a:gridCol>
                <a:gridCol w="411480">
                  <a:extLst>
                    <a:ext uri="{9D8B030D-6E8A-4147-A177-3AD203B41FA5}">
                      <a16:colId xmlns:a16="http://schemas.microsoft.com/office/drawing/2014/main" val="1855074585"/>
                    </a:ext>
                  </a:extLst>
                </a:gridCol>
                <a:gridCol w="411480">
                  <a:extLst>
                    <a:ext uri="{9D8B030D-6E8A-4147-A177-3AD203B41FA5}">
                      <a16:colId xmlns:a16="http://schemas.microsoft.com/office/drawing/2014/main" val="626260221"/>
                    </a:ext>
                  </a:extLst>
                </a:gridCol>
                <a:gridCol w="411480">
                  <a:extLst>
                    <a:ext uri="{9D8B030D-6E8A-4147-A177-3AD203B41FA5}">
                      <a16:colId xmlns:a16="http://schemas.microsoft.com/office/drawing/2014/main" val="3970821340"/>
                    </a:ext>
                  </a:extLst>
                </a:gridCol>
                <a:gridCol w="411480">
                  <a:extLst>
                    <a:ext uri="{9D8B030D-6E8A-4147-A177-3AD203B41FA5}">
                      <a16:colId xmlns:a16="http://schemas.microsoft.com/office/drawing/2014/main" val="3509821685"/>
                    </a:ext>
                  </a:extLst>
                </a:gridCol>
                <a:gridCol w="411480">
                  <a:extLst>
                    <a:ext uri="{9D8B030D-6E8A-4147-A177-3AD203B41FA5}">
                      <a16:colId xmlns:a16="http://schemas.microsoft.com/office/drawing/2014/main" val="2576532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5206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- 2021-04-21 12:00:05</a:t>
                      </a:r>
                      <a:r>
                        <a:rPr kumimoji="0" lang="en-US" sz="1000" b="0" i="0" u="none" strike="noStrike" kern="1200" cap="none" spc="0" normalizeH="0" baseline="0" noProof="0">
                          <a:ln>
                            <a:noFill/>
                          </a:ln>
                          <a:solidFill>
                            <a:prstClr val="black"/>
                          </a:solidFill>
                          <a:effectLst/>
                          <a:uLnTx/>
                          <a:uFillTx/>
                          <a:latin typeface="+mn-lt"/>
                          <a:ea typeface="+mn-ea"/>
                          <a:cs typeface="+mn-cs"/>
                        </a:rPr>
                        <a:t>
 Yes, this is our thing. Our original recipe with tender minced beef, onions, chiles and a signature blend of spices. Drop by and give it a try! Let us know what you think! 
Outlet: http://chilis.com.my/outlets/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https://scontent-ort2-1.xx.fbcdn.net/v/t1.6435-9/173463641_3943753892358987_4190547687564165506_n.png?_nc_cat=109&amp;ccb=1-3&amp;_nc_sid=8024bb&amp;_nc_ohc=wJmcHFauYM8AX8uQTKp&amp;_nc_ht=scontent-ort2-1.xx&amp;oh=0621a96b57e728c13cd3bf7cf7217e20&amp;oe=612EA78D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27343100"/>
                  </a:ext>
                </a:extLst>
              </a:tr>
            </a:tbl>
          </a:graphicData>
        </a:graphic>
      </p:graphicFrame>
      <p:sp>
        <p:nvSpPr>
          <p:cNvPr id="4" name="Text Placeholder 3">
            <a:extLst>
              <a:ext uri="{FF2B5EF4-FFF2-40B4-BE49-F238E27FC236}">
                <a16:creationId xmlns:a16="http://schemas.microsoft.com/office/drawing/2014/main" id="{670FA5C9-8BB7-4460-906D-053F3D6B2A5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29265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38AEC-8C16-4F7E-B710-C3813070FBE6}"/>
              </a:ext>
            </a:extLst>
          </p:cNvPr>
          <p:cNvSpPr>
            <a:spLocks noGrp="1"/>
          </p:cNvSpPr>
          <p:nvPr>
            <p:ph type="title"/>
          </p:nvPr>
        </p:nvSpPr>
        <p:spPr/>
        <p:txBody>
          <a:bodyPr/>
          <a:lstStyle/>
          <a:p>
            <a:r>
              <a:rPr lang="en-US"/>
              <a:t>Facebook Own Posts Table | Chili's Malaysia - 15 of 17</a:t>
            </a:r>
          </a:p>
        </p:txBody>
      </p:sp>
      <p:graphicFrame>
        <p:nvGraphicFramePr>
          <p:cNvPr id="5" name="Table Placeholder 4">
            <a:extLst>
              <a:ext uri="{FF2B5EF4-FFF2-40B4-BE49-F238E27FC236}">
                <a16:creationId xmlns:a16="http://schemas.microsoft.com/office/drawing/2014/main" id="{956B12EC-A90E-4B73-A187-88E66506C88F}"/>
              </a:ext>
            </a:extLst>
          </p:cNvPr>
          <p:cNvGraphicFramePr>
            <a:graphicFrameLocks noGrp="1"/>
          </p:cNvGraphicFramePr>
          <p:nvPr>
            <p:ph type="tbl" sz="quarter" idx="13"/>
            <p:extLst>
              <p:ext uri="{D42A27DB-BD31-4B8C-83A1-F6EECF244321}">
                <p14:modId xmlns:p14="http://schemas.microsoft.com/office/powerpoint/2010/main" val="155262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12780145"/>
                    </a:ext>
                  </a:extLst>
                </a:gridCol>
                <a:gridCol w="1316735">
                  <a:extLst>
                    <a:ext uri="{9D8B030D-6E8A-4147-A177-3AD203B41FA5}">
                      <a16:colId xmlns:a16="http://schemas.microsoft.com/office/drawing/2014/main" val="306923755"/>
                    </a:ext>
                  </a:extLst>
                </a:gridCol>
                <a:gridCol w="905256">
                  <a:extLst>
                    <a:ext uri="{9D8B030D-6E8A-4147-A177-3AD203B41FA5}">
                      <a16:colId xmlns:a16="http://schemas.microsoft.com/office/drawing/2014/main" val="3060176628"/>
                    </a:ext>
                  </a:extLst>
                </a:gridCol>
                <a:gridCol w="411480">
                  <a:extLst>
                    <a:ext uri="{9D8B030D-6E8A-4147-A177-3AD203B41FA5}">
                      <a16:colId xmlns:a16="http://schemas.microsoft.com/office/drawing/2014/main" val="1589021790"/>
                    </a:ext>
                  </a:extLst>
                </a:gridCol>
                <a:gridCol w="411480">
                  <a:extLst>
                    <a:ext uri="{9D8B030D-6E8A-4147-A177-3AD203B41FA5}">
                      <a16:colId xmlns:a16="http://schemas.microsoft.com/office/drawing/2014/main" val="2606548478"/>
                    </a:ext>
                  </a:extLst>
                </a:gridCol>
                <a:gridCol w="411480">
                  <a:extLst>
                    <a:ext uri="{9D8B030D-6E8A-4147-A177-3AD203B41FA5}">
                      <a16:colId xmlns:a16="http://schemas.microsoft.com/office/drawing/2014/main" val="2376126057"/>
                    </a:ext>
                  </a:extLst>
                </a:gridCol>
                <a:gridCol w="411480">
                  <a:extLst>
                    <a:ext uri="{9D8B030D-6E8A-4147-A177-3AD203B41FA5}">
                      <a16:colId xmlns:a16="http://schemas.microsoft.com/office/drawing/2014/main" val="596133355"/>
                    </a:ext>
                  </a:extLst>
                </a:gridCol>
                <a:gridCol w="411480">
                  <a:extLst>
                    <a:ext uri="{9D8B030D-6E8A-4147-A177-3AD203B41FA5}">
                      <a16:colId xmlns:a16="http://schemas.microsoft.com/office/drawing/2014/main" val="1002841050"/>
                    </a:ext>
                  </a:extLst>
                </a:gridCol>
                <a:gridCol w="411480">
                  <a:extLst>
                    <a:ext uri="{9D8B030D-6E8A-4147-A177-3AD203B41FA5}">
                      <a16:colId xmlns:a16="http://schemas.microsoft.com/office/drawing/2014/main" val="1971657625"/>
                    </a:ext>
                  </a:extLst>
                </a:gridCol>
                <a:gridCol w="411480">
                  <a:extLst>
                    <a:ext uri="{9D8B030D-6E8A-4147-A177-3AD203B41FA5}">
                      <a16:colId xmlns:a16="http://schemas.microsoft.com/office/drawing/2014/main" val="3042361696"/>
                    </a:ext>
                  </a:extLst>
                </a:gridCol>
                <a:gridCol w="411480">
                  <a:extLst>
                    <a:ext uri="{9D8B030D-6E8A-4147-A177-3AD203B41FA5}">
                      <a16:colId xmlns:a16="http://schemas.microsoft.com/office/drawing/2014/main" val="34675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720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- 2021-04-23 17:00:05</a:t>
                      </a:r>
                      <a:r>
                        <a:rPr kumimoji="0" lang="en-US" sz="1000" b="0" i="0" u="none" strike="noStrike" kern="1200" cap="none" spc="0" normalizeH="0" baseline="0" noProof="0">
                          <a:ln>
                            <a:noFill/>
                          </a:ln>
                          <a:solidFill>
                            <a:prstClr val="black"/>
                          </a:solidFill>
                          <a:effectLst/>
                          <a:uLnTx/>
                          <a:uFillTx/>
                          <a:latin typeface="+mn-lt"/>
                          <a:ea typeface="+mn-ea"/>
                          <a:cs typeface="+mn-cs"/>
                        </a:rPr>
                        <a:t>
 Come for the food, stay for the variety. See you soon! 😉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https://scontent-ort2-1.xx.fbcdn.net/v/t1.6435-9/174670352_3943755679025475_1511027955016032497_n.png?_nc_cat=106&amp;ccb=1-3&amp;_nc_sid=8024bb&amp;_nc_ohc=W1h-0sSujd0AX-0hf6o&amp;_nc_ht=scontent-ort2-1.xx&amp;oh=5bbd75288d0a7428be7151e2cb660bd7&amp;oe=612BD9D9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6265685"/>
                  </a:ext>
                </a:extLst>
              </a:tr>
            </a:tbl>
          </a:graphicData>
        </a:graphic>
      </p:graphicFrame>
      <p:sp>
        <p:nvSpPr>
          <p:cNvPr id="4" name="Text Placeholder 3">
            <a:extLst>
              <a:ext uri="{FF2B5EF4-FFF2-40B4-BE49-F238E27FC236}">
                <a16:creationId xmlns:a16="http://schemas.microsoft.com/office/drawing/2014/main" id="{34A22F61-400F-4AE7-AC49-D4FD9BCA44C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30696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07676-E35C-40C5-935D-2488ABC08897}"/>
              </a:ext>
            </a:extLst>
          </p:cNvPr>
          <p:cNvSpPr>
            <a:spLocks noGrp="1"/>
          </p:cNvSpPr>
          <p:nvPr>
            <p:ph type="title"/>
          </p:nvPr>
        </p:nvSpPr>
        <p:spPr/>
        <p:txBody>
          <a:bodyPr/>
          <a:lstStyle/>
          <a:p>
            <a:r>
              <a:rPr lang="en-US"/>
              <a:t>Facebook Own Posts Table | Chili's Malaysia - 16 of 17</a:t>
            </a:r>
          </a:p>
        </p:txBody>
      </p:sp>
      <p:graphicFrame>
        <p:nvGraphicFramePr>
          <p:cNvPr id="5" name="Table Placeholder 4">
            <a:extLst>
              <a:ext uri="{FF2B5EF4-FFF2-40B4-BE49-F238E27FC236}">
                <a16:creationId xmlns:a16="http://schemas.microsoft.com/office/drawing/2014/main" id="{2CC614A9-A9A9-424F-A410-7E28BE32D9EF}"/>
              </a:ext>
            </a:extLst>
          </p:cNvPr>
          <p:cNvGraphicFramePr>
            <a:graphicFrameLocks noGrp="1"/>
          </p:cNvGraphicFramePr>
          <p:nvPr>
            <p:ph type="tbl" sz="quarter" idx="13"/>
            <p:extLst>
              <p:ext uri="{D42A27DB-BD31-4B8C-83A1-F6EECF244321}">
                <p14:modId xmlns:p14="http://schemas.microsoft.com/office/powerpoint/2010/main" val="273665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71628294"/>
                    </a:ext>
                  </a:extLst>
                </a:gridCol>
                <a:gridCol w="1316735">
                  <a:extLst>
                    <a:ext uri="{9D8B030D-6E8A-4147-A177-3AD203B41FA5}">
                      <a16:colId xmlns:a16="http://schemas.microsoft.com/office/drawing/2014/main" val="360464134"/>
                    </a:ext>
                  </a:extLst>
                </a:gridCol>
                <a:gridCol w="905256">
                  <a:extLst>
                    <a:ext uri="{9D8B030D-6E8A-4147-A177-3AD203B41FA5}">
                      <a16:colId xmlns:a16="http://schemas.microsoft.com/office/drawing/2014/main" val="291917486"/>
                    </a:ext>
                  </a:extLst>
                </a:gridCol>
                <a:gridCol w="411480">
                  <a:extLst>
                    <a:ext uri="{9D8B030D-6E8A-4147-A177-3AD203B41FA5}">
                      <a16:colId xmlns:a16="http://schemas.microsoft.com/office/drawing/2014/main" val="3489044401"/>
                    </a:ext>
                  </a:extLst>
                </a:gridCol>
                <a:gridCol w="411480">
                  <a:extLst>
                    <a:ext uri="{9D8B030D-6E8A-4147-A177-3AD203B41FA5}">
                      <a16:colId xmlns:a16="http://schemas.microsoft.com/office/drawing/2014/main" val="2741008465"/>
                    </a:ext>
                  </a:extLst>
                </a:gridCol>
                <a:gridCol w="411480">
                  <a:extLst>
                    <a:ext uri="{9D8B030D-6E8A-4147-A177-3AD203B41FA5}">
                      <a16:colId xmlns:a16="http://schemas.microsoft.com/office/drawing/2014/main" val="1095690891"/>
                    </a:ext>
                  </a:extLst>
                </a:gridCol>
                <a:gridCol w="411480">
                  <a:extLst>
                    <a:ext uri="{9D8B030D-6E8A-4147-A177-3AD203B41FA5}">
                      <a16:colId xmlns:a16="http://schemas.microsoft.com/office/drawing/2014/main" val="3294606758"/>
                    </a:ext>
                  </a:extLst>
                </a:gridCol>
                <a:gridCol w="411480">
                  <a:extLst>
                    <a:ext uri="{9D8B030D-6E8A-4147-A177-3AD203B41FA5}">
                      <a16:colId xmlns:a16="http://schemas.microsoft.com/office/drawing/2014/main" val="328392703"/>
                    </a:ext>
                  </a:extLst>
                </a:gridCol>
                <a:gridCol w="411480">
                  <a:extLst>
                    <a:ext uri="{9D8B030D-6E8A-4147-A177-3AD203B41FA5}">
                      <a16:colId xmlns:a16="http://schemas.microsoft.com/office/drawing/2014/main" val="3348119680"/>
                    </a:ext>
                  </a:extLst>
                </a:gridCol>
                <a:gridCol w="411480">
                  <a:extLst>
                    <a:ext uri="{9D8B030D-6E8A-4147-A177-3AD203B41FA5}">
                      <a16:colId xmlns:a16="http://schemas.microsoft.com/office/drawing/2014/main" val="2769352910"/>
                    </a:ext>
                  </a:extLst>
                </a:gridCol>
                <a:gridCol w="411480">
                  <a:extLst>
                    <a:ext uri="{9D8B030D-6E8A-4147-A177-3AD203B41FA5}">
                      <a16:colId xmlns:a16="http://schemas.microsoft.com/office/drawing/2014/main" val="45596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7714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- 2021-04-28 12:00:39</a:t>
                      </a:r>
                      <a:r>
                        <a:rPr kumimoji="0" lang="en-US" sz="1000" b="0" i="0" u="none" strike="noStrike" kern="1200" cap="none" spc="0" normalizeH="0" baseline="0" noProof="0">
                          <a:ln>
                            <a:noFill/>
                          </a:ln>
                          <a:solidFill>
                            <a:prstClr val="black"/>
                          </a:solidFill>
                          <a:effectLst/>
                          <a:uLnTx/>
                          <a:uFillTx/>
                          <a:latin typeface="+mn-lt"/>
                          <a:ea typeface="+mn-ea"/>
                          <a:cs typeface="+mn-cs"/>
                        </a:rPr>
                        <a:t>
 Thinking of a meal to break fast with your loved ones at home today? Give Chili’s a try! 
Available exclusively for delivery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https://scontent-ort2-1.xx.fbcdn.net/v/t1.6435-9/176180669_3943980929002950_8968023012899443237_n.png?_nc_cat=101&amp;ccb=1-3&amp;_nc_sid=8024bb&amp;_nc_ohc=Y-FUoKzfvr4AX_A5WPu&amp;_nc_ht=scontent-ort2-1.xx&amp;oh=be4abd1642b5e21aea967c5ff0d57eb5&amp;oe=612D446A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7817170"/>
                  </a:ext>
                </a:extLst>
              </a:tr>
            </a:tbl>
          </a:graphicData>
        </a:graphic>
      </p:graphicFrame>
      <p:sp>
        <p:nvSpPr>
          <p:cNvPr id="4" name="Text Placeholder 3">
            <a:extLst>
              <a:ext uri="{FF2B5EF4-FFF2-40B4-BE49-F238E27FC236}">
                <a16:creationId xmlns:a16="http://schemas.microsoft.com/office/drawing/2014/main" id="{A328DF26-9EC3-417B-B599-F2C508FC35F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68545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4EEAB-61EA-4059-BAB6-B95B9E1AE009}"/>
              </a:ext>
            </a:extLst>
          </p:cNvPr>
          <p:cNvSpPr>
            <a:spLocks noGrp="1"/>
          </p:cNvSpPr>
          <p:nvPr>
            <p:ph type="title"/>
          </p:nvPr>
        </p:nvSpPr>
        <p:spPr/>
        <p:txBody>
          <a:bodyPr/>
          <a:lstStyle/>
          <a:p>
            <a:r>
              <a:rPr lang="en-US"/>
              <a:t>Facebook Own Posts Table | Chili's Malaysia - 17 of 17</a:t>
            </a:r>
          </a:p>
        </p:txBody>
      </p:sp>
      <p:graphicFrame>
        <p:nvGraphicFramePr>
          <p:cNvPr id="5" name="Table Placeholder 4">
            <a:extLst>
              <a:ext uri="{FF2B5EF4-FFF2-40B4-BE49-F238E27FC236}">
                <a16:creationId xmlns:a16="http://schemas.microsoft.com/office/drawing/2014/main" id="{6D241C60-63C6-4E8C-AA86-3DF98C1395AA}"/>
              </a:ext>
            </a:extLst>
          </p:cNvPr>
          <p:cNvGraphicFramePr>
            <a:graphicFrameLocks noGrp="1"/>
          </p:cNvGraphicFramePr>
          <p:nvPr>
            <p:ph type="tbl" sz="quarter" idx="13"/>
            <p:extLst>
              <p:ext uri="{D42A27DB-BD31-4B8C-83A1-F6EECF244321}">
                <p14:modId xmlns:p14="http://schemas.microsoft.com/office/powerpoint/2010/main" val="269427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12982729"/>
                    </a:ext>
                  </a:extLst>
                </a:gridCol>
                <a:gridCol w="1316735">
                  <a:extLst>
                    <a:ext uri="{9D8B030D-6E8A-4147-A177-3AD203B41FA5}">
                      <a16:colId xmlns:a16="http://schemas.microsoft.com/office/drawing/2014/main" val="3715106666"/>
                    </a:ext>
                  </a:extLst>
                </a:gridCol>
                <a:gridCol w="905256">
                  <a:extLst>
                    <a:ext uri="{9D8B030D-6E8A-4147-A177-3AD203B41FA5}">
                      <a16:colId xmlns:a16="http://schemas.microsoft.com/office/drawing/2014/main" val="1487315171"/>
                    </a:ext>
                  </a:extLst>
                </a:gridCol>
                <a:gridCol w="411480">
                  <a:extLst>
                    <a:ext uri="{9D8B030D-6E8A-4147-A177-3AD203B41FA5}">
                      <a16:colId xmlns:a16="http://schemas.microsoft.com/office/drawing/2014/main" val="4029335236"/>
                    </a:ext>
                  </a:extLst>
                </a:gridCol>
                <a:gridCol w="411480">
                  <a:extLst>
                    <a:ext uri="{9D8B030D-6E8A-4147-A177-3AD203B41FA5}">
                      <a16:colId xmlns:a16="http://schemas.microsoft.com/office/drawing/2014/main" val="3944484336"/>
                    </a:ext>
                  </a:extLst>
                </a:gridCol>
                <a:gridCol w="411480">
                  <a:extLst>
                    <a:ext uri="{9D8B030D-6E8A-4147-A177-3AD203B41FA5}">
                      <a16:colId xmlns:a16="http://schemas.microsoft.com/office/drawing/2014/main" val="2841423057"/>
                    </a:ext>
                  </a:extLst>
                </a:gridCol>
                <a:gridCol w="411480">
                  <a:extLst>
                    <a:ext uri="{9D8B030D-6E8A-4147-A177-3AD203B41FA5}">
                      <a16:colId xmlns:a16="http://schemas.microsoft.com/office/drawing/2014/main" val="142549315"/>
                    </a:ext>
                  </a:extLst>
                </a:gridCol>
                <a:gridCol w="411480">
                  <a:extLst>
                    <a:ext uri="{9D8B030D-6E8A-4147-A177-3AD203B41FA5}">
                      <a16:colId xmlns:a16="http://schemas.microsoft.com/office/drawing/2014/main" val="191035778"/>
                    </a:ext>
                  </a:extLst>
                </a:gridCol>
                <a:gridCol w="411480">
                  <a:extLst>
                    <a:ext uri="{9D8B030D-6E8A-4147-A177-3AD203B41FA5}">
                      <a16:colId xmlns:a16="http://schemas.microsoft.com/office/drawing/2014/main" val="1562779778"/>
                    </a:ext>
                  </a:extLst>
                </a:gridCol>
                <a:gridCol w="411480">
                  <a:extLst>
                    <a:ext uri="{9D8B030D-6E8A-4147-A177-3AD203B41FA5}">
                      <a16:colId xmlns:a16="http://schemas.microsoft.com/office/drawing/2014/main" val="4233116802"/>
                    </a:ext>
                  </a:extLst>
                </a:gridCol>
                <a:gridCol w="411480">
                  <a:extLst>
                    <a:ext uri="{9D8B030D-6E8A-4147-A177-3AD203B41FA5}">
                      <a16:colId xmlns:a16="http://schemas.microsoft.com/office/drawing/2014/main" val="1240508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9692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- 2021-04-15 17:11:07</a:t>
                      </a:r>
                      <a:r>
                        <a:rPr kumimoji="0" lang="en-US" sz="1000" b="0" i="0" u="none" strike="noStrike" kern="1200" cap="none" spc="0" normalizeH="0" baseline="0" noProof="0">
                          <a:ln>
                            <a:noFill/>
                          </a:ln>
                          <a:solidFill>
                            <a:prstClr val="black"/>
                          </a:solidFill>
                          <a:effectLst/>
                          <a:uLnTx/>
                          <a:uFillTx/>
                          <a:latin typeface="+mn-lt"/>
                          <a:ea typeface="+mn-ea"/>
                          <a:cs typeface="+mn-cs"/>
                        </a:rPr>
                        <a:t>
 [SHARE &amp; WIN!]
What were your favorite Buka Puasa memories at Chili’s?
Comment in this post and stand a chance to win RM 20 Grab/Foodpanda Vouchers! 
Submission Entry: 15 April – 21 April 2021
Winners: Daily winners to be selected! 
*T&amp;C Apply: https://bit.ly/3wYTnTq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https://scontent-ort2-1.xx.fbcdn.net/v/t1.6435-9/170729654_3926973470703696_3951770454179713792_n.png?_nc_cat=103&amp;ccb=1-3&amp;_nc_sid=8024bb&amp;_nc_ohc=LS0LEAgmLUgAX_-eNZO&amp;_nc_ht=scontent-ort2-1.xx&amp;oh=98b959fe0beb7c33af6ab603050bfc47&amp;oe=612CF68C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9140202"/>
                  </a:ext>
                </a:extLst>
              </a:tr>
            </a:tbl>
          </a:graphicData>
        </a:graphic>
      </p:graphicFrame>
      <p:sp>
        <p:nvSpPr>
          <p:cNvPr id="4" name="Text Placeholder 3">
            <a:extLst>
              <a:ext uri="{FF2B5EF4-FFF2-40B4-BE49-F238E27FC236}">
                <a16:creationId xmlns:a16="http://schemas.microsoft.com/office/drawing/2014/main" id="{837DB6E8-E813-47D6-8FFF-1BEFE0D36BB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198040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8ED8-E2A3-478C-94AF-9224134C1878}"/>
              </a:ext>
            </a:extLst>
          </p:cNvPr>
          <p:cNvSpPr>
            <a:spLocks noGrp="1"/>
          </p:cNvSpPr>
          <p:nvPr>
            <p:ph type="title"/>
          </p:nvPr>
        </p:nvSpPr>
        <p:spPr/>
        <p:txBody>
          <a:bodyPr/>
          <a:lstStyle/>
          <a:p>
            <a:r>
              <a:rPr lang="en-US"/>
              <a:t>Facebook FB - Own Posts Table w. Custom I-Rate (Insights) | Chili's Malaysia - 1 of 16</a:t>
            </a:r>
          </a:p>
        </p:txBody>
      </p:sp>
      <p:graphicFrame>
        <p:nvGraphicFramePr>
          <p:cNvPr id="5" name="Table Placeholder 4">
            <a:extLst>
              <a:ext uri="{FF2B5EF4-FFF2-40B4-BE49-F238E27FC236}">
                <a16:creationId xmlns:a16="http://schemas.microsoft.com/office/drawing/2014/main" id="{1105215D-DF70-4B08-A70E-43722BB8050A}"/>
              </a:ext>
            </a:extLst>
          </p:cNvPr>
          <p:cNvGraphicFramePr>
            <a:graphicFrameLocks noGrp="1"/>
          </p:cNvGraphicFramePr>
          <p:nvPr>
            <p:ph type="tbl" sz="quarter" idx="13"/>
            <p:extLst>
              <p:ext uri="{D42A27DB-BD31-4B8C-83A1-F6EECF244321}">
                <p14:modId xmlns:p14="http://schemas.microsoft.com/office/powerpoint/2010/main" val="1305936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59549541"/>
                    </a:ext>
                  </a:extLst>
                </a:gridCol>
                <a:gridCol w="987552">
                  <a:extLst>
                    <a:ext uri="{9D8B030D-6E8A-4147-A177-3AD203B41FA5}">
                      <a16:colId xmlns:a16="http://schemas.microsoft.com/office/drawing/2014/main" val="1570892665"/>
                    </a:ext>
                  </a:extLst>
                </a:gridCol>
                <a:gridCol w="576072">
                  <a:extLst>
                    <a:ext uri="{9D8B030D-6E8A-4147-A177-3AD203B41FA5}">
                      <a16:colId xmlns:a16="http://schemas.microsoft.com/office/drawing/2014/main" val="148026587"/>
                    </a:ext>
                  </a:extLst>
                </a:gridCol>
                <a:gridCol w="576072">
                  <a:extLst>
                    <a:ext uri="{9D8B030D-6E8A-4147-A177-3AD203B41FA5}">
                      <a16:colId xmlns:a16="http://schemas.microsoft.com/office/drawing/2014/main" val="3709231283"/>
                    </a:ext>
                  </a:extLst>
                </a:gridCol>
                <a:gridCol w="493776">
                  <a:extLst>
                    <a:ext uri="{9D8B030D-6E8A-4147-A177-3AD203B41FA5}">
                      <a16:colId xmlns:a16="http://schemas.microsoft.com/office/drawing/2014/main" val="2965855907"/>
                    </a:ext>
                  </a:extLst>
                </a:gridCol>
                <a:gridCol w="493776">
                  <a:extLst>
                    <a:ext uri="{9D8B030D-6E8A-4147-A177-3AD203B41FA5}">
                      <a16:colId xmlns:a16="http://schemas.microsoft.com/office/drawing/2014/main" val="3447228957"/>
                    </a:ext>
                  </a:extLst>
                </a:gridCol>
                <a:gridCol w="411480">
                  <a:extLst>
                    <a:ext uri="{9D8B030D-6E8A-4147-A177-3AD203B41FA5}">
                      <a16:colId xmlns:a16="http://schemas.microsoft.com/office/drawing/2014/main" val="4233272443"/>
                    </a:ext>
                  </a:extLst>
                </a:gridCol>
                <a:gridCol w="493776">
                  <a:extLst>
                    <a:ext uri="{9D8B030D-6E8A-4147-A177-3AD203B41FA5}">
                      <a16:colId xmlns:a16="http://schemas.microsoft.com/office/drawing/2014/main" val="1085685037"/>
                    </a:ext>
                  </a:extLst>
                </a:gridCol>
                <a:gridCol w="493776">
                  <a:extLst>
                    <a:ext uri="{9D8B030D-6E8A-4147-A177-3AD203B41FA5}">
                      <a16:colId xmlns:a16="http://schemas.microsoft.com/office/drawing/2014/main" val="4253017792"/>
                    </a:ext>
                  </a:extLst>
                </a:gridCol>
                <a:gridCol w="493776">
                  <a:extLst>
                    <a:ext uri="{9D8B030D-6E8A-4147-A177-3AD203B41FA5}">
                      <a16:colId xmlns:a16="http://schemas.microsoft.com/office/drawing/2014/main" val="1947639995"/>
                    </a:ext>
                  </a:extLst>
                </a:gridCol>
                <a:gridCol w="493776">
                  <a:extLst>
                    <a:ext uri="{9D8B030D-6E8A-4147-A177-3AD203B41FA5}">
                      <a16:colId xmlns:a16="http://schemas.microsoft.com/office/drawing/2014/main" val="234909535"/>
                    </a:ext>
                  </a:extLst>
                </a:gridCol>
                <a:gridCol w="493776">
                  <a:extLst>
                    <a:ext uri="{9D8B030D-6E8A-4147-A177-3AD203B41FA5}">
                      <a16:colId xmlns:a16="http://schemas.microsoft.com/office/drawing/2014/main" val="403370513"/>
                    </a:ext>
                  </a:extLst>
                </a:gridCol>
                <a:gridCol w="329184">
                  <a:extLst>
                    <a:ext uri="{9D8B030D-6E8A-4147-A177-3AD203B41FA5}">
                      <a16:colId xmlns:a16="http://schemas.microsoft.com/office/drawing/2014/main" val="641099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443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- 2021-04-30 17:00:39</a:t>
                      </a:r>
                      <a:r>
                        <a:rPr kumimoji="0" lang="en-US" sz="1000" b="0" i="0" u="none" strike="noStrike" kern="1200" cap="none" spc="0" normalizeH="0" baseline="0" noProof="0">
                          <a:ln>
                            <a:noFill/>
                          </a:ln>
                          <a:solidFill>
                            <a:prstClr val="black"/>
                          </a:solidFill>
                          <a:effectLst/>
                          <a:uLnTx/>
                          <a:uFillTx/>
                          <a:latin typeface="+mn-lt"/>
                          <a:ea typeface="+mn-ea"/>
                          <a:cs typeface="+mn-cs"/>
                        </a:rPr>
                        <a:t>
 Served with melted cheese fries, it’s never a “mis-steak” to get your hands on this classic beauty!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https://quintly-image-storage.s3.amazonaws.com/6a33eb792d33d257a5e5ebc5101898e0/5f0d24955be6032c88d354f3085beced.png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6568130"/>
                  </a:ext>
                </a:extLst>
              </a:tr>
            </a:tbl>
          </a:graphicData>
        </a:graphic>
      </p:graphicFrame>
      <p:sp>
        <p:nvSpPr>
          <p:cNvPr id="4" name="Text Placeholder 3">
            <a:extLst>
              <a:ext uri="{FF2B5EF4-FFF2-40B4-BE49-F238E27FC236}">
                <a16:creationId xmlns:a16="http://schemas.microsoft.com/office/drawing/2014/main" id="{14EB1790-9302-4676-96CC-BF8CFE46D5D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80562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554B-0E31-45FB-BCCC-4F0A7CF409A9}"/>
              </a:ext>
            </a:extLst>
          </p:cNvPr>
          <p:cNvSpPr>
            <a:spLocks noGrp="1"/>
          </p:cNvSpPr>
          <p:nvPr>
            <p:ph type="title"/>
          </p:nvPr>
        </p:nvSpPr>
        <p:spPr/>
        <p:txBody>
          <a:bodyPr/>
          <a:lstStyle/>
          <a:p>
            <a:r>
              <a:rPr lang="en-US"/>
              <a:t>Facebook FB - Own Posts Table w. Custom I-Rate (Insights) | Chili's Malaysia - 2 of 16</a:t>
            </a:r>
          </a:p>
        </p:txBody>
      </p:sp>
      <p:graphicFrame>
        <p:nvGraphicFramePr>
          <p:cNvPr id="5" name="Table Placeholder 4">
            <a:extLst>
              <a:ext uri="{FF2B5EF4-FFF2-40B4-BE49-F238E27FC236}">
                <a16:creationId xmlns:a16="http://schemas.microsoft.com/office/drawing/2014/main" id="{9DDA0E9F-1065-4005-A57D-B86CDAD7C409}"/>
              </a:ext>
            </a:extLst>
          </p:cNvPr>
          <p:cNvGraphicFramePr>
            <a:graphicFrameLocks noGrp="1"/>
          </p:cNvGraphicFramePr>
          <p:nvPr>
            <p:ph type="tbl" sz="quarter" idx="13"/>
            <p:extLst>
              <p:ext uri="{D42A27DB-BD31-4B8C-83A1-F6EECF244321}">
                <p14:modId xmlns:p14="http://schemas.microsoft.com/office/powerpoint/2010/main" val="164706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8010558"/>
                    </a:ext>
                  </a:extLst>
                </a:gridCol>
                <a:gridCol w="987552">
                  <a:extLst>
                    <a:ext uri="{9D8B030D-6E8A-4147-A177-3AD203B41FA5}">
                      <a16:colId xmlns:a16="http://schemas.microsoft.com/office/drawing/2014/main" val="2683661591"/>
                    </a:ext>
                  </a:extLst>
                </a:gridCol>
                <a:gridCol w="576072">
                  <a:extLst>
                    <a:ext uri="{9D8B030D-6E8A-4147-A177-3AD203B41FA5}">
                      <a16:colId xmlns:a16="http://schemas.microsoft.com/office/drawing/2014/main" val="718032457"/>
                    </a:ext>
                  </a:extLst>
                </a:gridCol>
                <a:gridCol w="576072">
                  <a:extLst>
                    <a:ext uri="{9D8B030D-6E8A-4147-A177-3AD203B41FA5}">
                      <a16:colId xmlns:a16="http://schemas.microsoft.com/office/drawing/2014/main" val="2501311073"/>
                    </a:ext>
                  </a:extLst>
                </a:gridCol>
                <a:gridCol w="493776">
                  <a:extLst>
                    <a:ext uri="{9D8B030D-6E8A-4147-A177-3AD203B41FA5}">
                      <a16:colId xmlns:a16="http://schemas.microsoft.com/office/drawing/2014/main" val="449168124"/>
                    </a:ext>
                  </a:extLst>
                </a:gridCol>
                <a:gridCol w="493776">
                  <a:extLst>
                    <a:ext uri="{9D8B030D-6E8A-4147-A177-3AD203B41FA5}">
                      <a16:colId xmlns:a16="http://schemas.microsoft.com/office/drawing/2014/main" val="2494540158"/>
                    </a:ext>
                  </a:extLst>
                </a:gridCol>
                <a:gridCol w="411480">
                  <a:extLst>
                    <a:ext uri="{9D8B030D-6E8A-4147-A177-3AD203B41FA5}">
                      <a16:colId xmlns:a16="http://schemas.microsoft.com/office/drawing/2014/main" val="2343965319"/>
                    </a:ext>
                  </a:extLst>
                </a:gridCol>
                <a:gridCol w="493776">
                  <a:extLst>
                    <a:ext uri="{9D8B030D-6E8A-4147-A177-3AD203B41FA5}">
                      <a16:colId xmlns:a16="http://schemas.microsoft.com/office/drawing/2014/main" val="1385594331"/>
                    </a:ext>
                  </a:extLst>
                </a:gridCol>
                <a:gridCol w="493776">
                  <a:extLst>
                    <a:ext uri="{9D8B030D-6E8A-4147-A177-3AD203B41FA5}">
                      <a16:colId xmlns:a16="http://schemas.microsoft.com/office/drawing/2014/main" val="792054174"/>
                    </a:ext>
                  </a:extLst>
                </a:gridCol>
                <a:gridCol w="493776">
                  <a:extLst>
                    <a:ext uri="{9D8B030D-6E8A-4147-A177-3AD203B41FA5}">
                      <a16:colId xmlns:a16="http://schemas.microsoft.com/office/drawing/2014/main" val="419464587"/>
                    </a:ext>
                  </a:extLst>
                </a:gridCol>
                <a:gridCol w="493776">
                  <a:extLst>
                    <a:ext uri="{9D8B030D-6E8A-4147-A177-3AD203B41FA5}">
                      <a16:colId xmlns:a16="http://schemas.microsoft.com/office/drawing/2014/main" val="741878214"/>
                    </a:ext>
                  </a:extLst>
                </a:gridCol>
                <a:gridCol w="493776">
                  <a:extLst>
                    <a:ext uri="{9D8B030D-6E8A-4147-A177-3AD203B41FA5}">
                      <a16:colId xmlns:a16="http://schemas.microsoft.com/office/drawing/2014/main" val="722189205"/>
                    </a:ext>
                  </a:extLst>
                </a:gridCol>
                <a:gridCol w="329184">
                  <a:extLst>
                    <a:ext uri="{9D8B030D-6E8A-4147-A177-3AD203B41FA5}">
                      <a16:colId xmlns:a16="http://schemas.microsoft.com/office/drawing/2014/main" val="95497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610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- 2021-04-28 12:00:39</a:t>
                      </a:r>
                      <a:r>
                        <a:rPr kumimoji="0" lang="en-US" sz="1000" b="0" i="0" u="none" strike="noStrike" kern="1200" cap="none" spc="0" normalizeH="0" baseline="0" noProof="0">
                          <a:ln>
                            <a:noFill/>
                          </a:ln>
                          <a:solidFill>
                            <a:prstClr val="black"/>
                          </a:solidFill>
                          <a:effectLst/>
                          <a:uLnTx/>
                          <a:uFillTx/>
                          <a:latin typeface="+mn-lt"/>
                          <a:ea typeface="+mn-ea"/>
                          <a:cs typeface="+mn-cs"/>
                        </a:rPr>
                        <a:t>
 Thinking of a meal to break fast with your loved ones at home today? Give Chili’s a try! 
Available exclusively for delivery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https://quintly-image-storage.s3.amazonaws.com/6a33eb792d33d257a5e5ebc5101898e0/3e0074465905e09b9013ce91d6b224b0.png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3317252"/>
                  </a:ext>
                </a:extLst>
              </a:tr>
            </a:tbl>
          </a:graphicData>
        </a:graphic>
      </p:graphicFrame>
      <p:sp>
        <p:nvSpPr>
          <p:cNvPr id="4" name="Text Placeholder 3">
            <a:extLst>
              <a:ext uri="{FF2B5EF4-FFF2-40B4-BE49-F238E27FC236}">
                <a16:creationId xmlns:a16="http://schemas.microsoft.com/office/drawing/2014/main" id="{F312E85A-95BC-405D-997E-91A7FE8307E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55580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E26E8-C3A6-445D-9D8F-A7394E4C6A9D}"/>
              </a:ext>
            </a:extLst>
          </p:cNvPr>
          <p:cNvSpPr>
            <a:spLocks noGrp="1"/>
          </p:cNvSpPr>
          <p:nvPr>
            <p:ph type="title"/>
          </p:nvPr>
        </p:nvSpPr>
        <p:spPr/>
        <p:txBody>
          <a:bodyPr/>
          <a:lstStyle/>
          <a:p>
            <a:r>
              <a:rPr lang="en-US"/>
              <a:t>Facebook FB - Own Posts Table w. Custom I-Rate (Insights) | Chili's Malaysia - 3 of 16</a:t>
            </a:r>
          </a:p>
        </p:txBody>
      </p:sp>
      <p:graphicFrame>
        <p:nvGraphicFramePr>
          <p:cNvPr id="5" name="Table Placeholder 4">
            <a:extLst>
              <a:ext uri="{FF2B5EF4-FFF2-40B4-BE49-F238E27FC236}">
                <a16:creationId xmlns:a16="http://schemas.microsoft.com/office/drawing/2014/main" id="{4F5B6C63-2BB8-407C-BA6F-B36BE67284EB}"/>
              </a:ext>
            </a:extLst>
          </p:cNvPr>
          <p:cNvGraphicFramePr>
            <a:graphicFrameLocks noGrp="1"/>
          </p:cNvGraphicFramePr>
          <p:nvPr>
            <p:ph type="tbl" sz="quarter" idx="13"/>
            <p:extLst>
              <p:ext uri="{D42A27DB-BD31-4B8C-83A1-F6EECF244321}">
                <p14:modId xmlns:p14="http://schemas.microsoft.com/office/powerpoint/2010/main" val="218190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92175331"/>
                    </a:ext>
                  </a:extLst>
                </a:gridCol>
                <a:gridCol w="987552">
                  <a:extLst>
                    <a:ext uri="{9D8B030D-6E8A-4147-A177-3AD203B41FA5}">
                      <a16:colId xmlns:a16="http://schemas.microsoft.com/office/drawing/2014/main" val="973409562"/>
                    </a:ext>
                  </a:extLst>
                </a:gridCol>
                <a:gridCol w="576072">
                  <a:extLst>
                    <a:ext uri="{9D8B030D-6E8A-4147-A177-3AD203B41FA5}">
                      <a16:colId xmlns:a16="http://schemas.microsoft.com/office/drawing/2014/main" val="64969175"/>
                    </a:ext>
                  </a:extLst>
                </a:gridCol>
                <a:gridCol w="576072">
                  <a:extLst>
                    <a:ext uri="{9D8B030D-6E8A-4147-A177-3AD203B41FA5}">
                      <a16:colId xmlns:a16="http://schemas.microsoft.com/office/drawing/2014/main" val="2081297130"/>
                    </a:ext>
                  </a:extLst>
                </a:gridCol>
                <a:gridCol w="493776">
                  <a:extLst>
                    <a:ext uri="{9D8B030D-6E8A-4147-A177-3AD203B41FA5}">
                      <a16:colId xmlns:a16="http://schemas.microsoft.com/office/drawing/2014/main" val="382016665"/>
                    </a:ext>
                  </a:extLst>
                </a:gridCol>
                <a:gridCol w="493776">
                  <a:extLst>
                    <a:ext uri="{9D8B030D-6E8A-4147-A177-3AD203B41FA5}">
                      <a16:colId xmlns:a16="http://schemas.microsoft.com/office/drawing/2014/main" val="529178166"/>
                    </a:ext>
                  </a:extLst>
                </a:gridCol>
                <a:gridCol w="411480">
                  <a:extLst>
                    <a:ext uri="{9D8B030D-6E8A-4147-A177-3AD203B41FA5}">
                      <a16:colId xmlns:a16="http://schemas.microsoft.com/office/drawing/2014/main" val="420921060"/>
                    </a:ext>
                  </a:extLst>
                </a:gridCol>
                <a:gridCol w="493776">
                  <a:extLst>
                    <a:ext uri="{9D8B030D-6E8A-4147-A177-3AD203B41FA5}">
                      <a16:colId xmlns:a16="http://schemas.microsoft.com/office/drawing/2014/main" val="23921037"/>
                    </a:ext>
                  </a:extLst>
                </a:gridCol>
                <a:gridCol w="493776">
                  <a:extLst>
                    <a:ext uri="{9D8B030D-6E8A-4147-A177-3AD203B41FA5}">
                      <a16:colId xmlns:a16="http://schemas.microsoft.com/office/drawing/2014/main" val="1653814289"/>
                    </a:ext>
                  </a:extLst>
                </a:gridCol>
                <a:gridCol w="493776">
                  <a:extLst>
                    <a:ext uri="{9D8B030D-6E8A-4147-A177-3AD203B41FA5}">
                      <a16:colId xmlns:a16="http://schemas.microsoft.com/office/drawing/2014/main" val="403636753"/>
                    </a:ext>
                  </a:extLst>
                </a:gridCol>
                <a:gridCol w="493776">
                  <a:extLst>
                    <a:ext uri="{9D8B030D-6E8A-4147-A177-3AD203B41FA5}">
                      <a16:colId xmlns:a16="http://schemas.microsoft.com/office/drawing/2014/main" val="4209366934"/>
                    </a:ext>
                  </a:extLst>
                </a:gridCol>
                <a:gridCol w="493776">
                  <a:extLst>
                    <a:ext uri="{9D8B030D-6E8A-4147-A177-3AD203B41FA5}">
                      <a16:colId xmlns:a16="http://schemas.microsoft.com/office/drawing/2014/main" val="867291786"/>
                    </a:ext>
                  </a:extLst>
                </a:gridCol>
                <a:gridCol w="329184">
                  <a:extLst>
                    <a:ext uri="{9D8B030D-6E8A-4147-A177-3AD203B41FA5}">
                      <a16:colId xmlns:a16="http://schemas.microsoft.com/office/drawing/2014/main" val="2011358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45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- 2021-04-26 17:00:39</a:t>
                      </a:r>
                      <a:r>
                        <a:rPr kumimoji="0" lang="en-US" sz="1000" b="0" i="0" u="none" strike="noStrike" kern="1200" cap="none" spc="0" normalizeH="0" baseline="0" noProof="0">
                          <a:ln>
                            <a:noFill/>
                          </a:ln>
                          <a:solidFill>
                            <a:prstClr val="black"/>
                          </a:solidFill>
                          <a:effectLst/>
                          <a:uLnTx/>
                          <a:uFillTx/>
                          <a:latin typeface="+mn-lt"/>
                          <a:ea typeface="+mn-ea"/>
                          <a:cs typeface="+mn-cs"/>
                        </a:rPr>
                        <a:t>
 Tapenade Dory coming through! 
Thinking of a place to buka puasa with your colleagues? Find the nearest Chili’s store to you today!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https://quintly-image-storage.s3.amazonaws.com/6a33eb792d33d257a5e5ebc5101898e0/30a1d302105ac5c7b1b2fd6d12978245.png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4872081"/>
                  </a:ext>
                </a:extLst>
              </a:tr>
            </a:tbl>
          </a:graphicData>
        </a:graphic>
      </p:graphicFrame>
      <p:sp>
        <p:nvSpPr>
          <p:cNvPr id="4" name="Text Placeholder 3">
            <a:extLst>
              <a:ext uri="{FF2B5EF4-FFF2-40B4-BE49-F238E27FC236}">
                <a16:creationId xmlns:a16="http://schemas.microsoft.com/office/drawing/2014/main" id="{9E0597DA-E5C6-41B6-83F7-F06805E85F2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68806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3F80D-7BA8-4526-AB2F-6381335CF1AC}"/>
              </a:ext>
            </a:extLst>
          </p:cNvPr>
          <p:cNvSpPr>
            <a:spLocks noGrp="1"/>
          </p:cNvSpPr>
          <p:nvPr>
            <p:ph type="title"/>
          </p:nvPr>
        </p:nvSpPr>
        <p:spPr/>
        <p:txBody>
          <a:bodyPr/>
          <a:lstStyle/>
          <a:p>
            <a:r>
              <a:rPr lang="en-US"/>
              <a:t>Facebook FB - Own Posts Table w. Custom I-Rate (Insights) | Chili's Malaysia - 4 of 16</a:t>
            </a:r>
          </a:p>
        </p:txBody>
      </p:sp>
      <p:graphicFrame>
        <p:nvGraphicFramePr>
          <p:cNvPr id="5" name="Table Placeholder 4">
            <a:extLst>
              <a:ext uri="{FF2B5EF4-FFF2-40B4-BE49-F238E27FC236}">
                <a16:creationId xmlns:a16="http://schemas.microsoft.com/office/drawing/2014/main" id="{F85599C6-784D-457B-A8D8-EDEC18AC6296}"/>
              </a:ext>
            </a:extLst>
          </p:cNvPr>
          <p:cNvGraphicFramePr>
            <a:graphicFrameLocks noGrp="1"/>
          </p:cNvGraphicFramePr>
          <p:nvPr>
            <p:ph type="tbl" sz="quarter" idx="13"/>
            <p:extLst>
              <p:ext uri="{D42A27DB-BD31-4B8C-83A1-F6EECF244321}">
                <p14:modId xmlns:p14="http://schemas.microsoft.com/office/powerpoint/2010/main" val="365276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21303789"/>
                    </a:ext>
                  </a:extLst>
                </a:gridCol>
                <a:gridCol w="987552">
                  <a:extLst>
                    <a:ext uri="{9D8B030D-6E8A-4147-A177-3AD203B41FA5}">
                      <a16:colId xmlns:a16="http://schemas.microsoft.com/office/drawing/2014/main" val="3616549758"/>
                    </a:ext>
                  </a:extLst>
                </a:gridCol>
                <a:gridCol w="576072">
                  <a:extLst>
                    <a:ext uri="{9D8B030D-6E8A-4147-A177-3AD203B41FA5}">
                      <a16:colId xmlns:a16="http://schemas.microsoft.com/office/drawing/2014/main" val="1040378751"/>
                    </a:ext>
                  </a:extLst>
                </a:gridCol>
                <a:gridCol w="576072">
                  <a:extLst>
                    <a:ext uri="{9D8B030D-6E8A-4147-A177-3AD203B41FA5}">
                      <a16:colId xmlns:a16="http://schemas.microsoft.com/office/drawing/2014/main" val="2989168079"/>
                    </a:ext>
                  </a:extLst>
                </a:gridCol>
                <a:gridCol w="493776">
                  <a:extLst>
                    <a:ext uri="{9D8B030D-6E8A-4147-A177-3AD203B41FA5}">
                      <a16:colId xmlns:a16="http://schemas.microsoft.com/office/drawing/2014/main" val="3504655737"/>
                    </a:ext>
                  </a:extLst>
                </a:gridCol>
                <a:gridCol w="493776">
                  <a:extLst>
                    <a:ext uri="{9D8B030D-6E8A-4147-A177-3AD203B41FA5}">
                      <a16:colId xmlns:a16="http://schemas.microsoft.com/office/drawing/2014/main" val="3778669982"/>
                    </a:ext>
                  </a:extLst>
                </a:gridCol>
                <a:gridCol w="411480">
                  <a:extLst>
                    <a:ext uri="{9D8B030D-6E8A-4147-A177-3AD203B41FA5}">
                      <a16:colId xmlns:a16="http://schemas.microsoft.com/office/drawing/2014/main" val="1826588633"/>
                    </a:ext>
                  </a:extLst>
                </a:gridCol>
                <a:gridCol w="493776">
                  <a:extLst>
                    <a:ext uri="{9D8B030D-6E8A-4147-A177-3AD203B41FA5}">
                      <a16:colId xmlns:a16="http://schemas.microsoft.com/office/drawing/2014/main" val="3880328130"/>
                    </a:ext>
                  </a:extLst>
                </a:gridCol>
                <a:gridCol w="493776">
                  <a:extLst>
                    <a:ext uri="{9D8B030D-6E8A-4147-A177-3AD203B41FA5}">
                      <a16:colId xmlns:a16="http://schemas.microsoft.com/office/drawing/2014/main" val="4137853294"/>
                    </a:ext>
                  </a:extLst>
                </a:gridCol>
                <a:gridCol w="493776">
                  <a:extLst>
                    <a:ext uri="{9D8B030D-6E8A-4147-A177-3AD203B41FA5}">
                      <a16:colId xmlns:a16="http://schemas.microsoft.com/office/drawing/2014/main" val="1123706411"/>
                    </a:ext>
                  </a:extLst>
                </a:gridCol>
                <a:gridCol w="493776">
                  <a:extLst>
                    <a:ext uri="{9D8B030D-6E8A-4147-A177-3AD203B41FA5}">
                      <a16:colId xmlns:a16="http://schemas.microsoft.com/office/drawing/2014/main" val="2860336565"/>
                    </a:ext>
                  </a:extLst>
                </a:gridCol>
                <a:gridCol w="493776">
                  <a:extLst>
                    <a:ext uri="{9D8B030D-6E8A-4147-A177-3AD203B41FA5}">
                      <a16:colId xmlns:a16="http://schemas.microsoft.com/office/drawing/2014/main" val="2979315628"/>
                    </a:ext>
                  </a:extLst>
                </a:gridCol>
                <a:gridCol w="329184">
                  <a:extLst>
                    <a:ext uri="{9D8B030D-6E8A-4147-A177-3AD203B41FA5}">
                      <a16:colId xmlns:a16="http://schemas.microsoft.com/office/drawing/2014/main" val="51000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06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- 2021-04-25 12:00:39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Here at Chili's, your feedback is always valued so thank you for helping us to keep getting better!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https://quintly-image-storage.s3.amazonaws.com/6a33eb792d33d257a5e5ebc5101898e0/7c82369f0983f6ab9b620b01b79230db.jpg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0904221"/>
                  </a:ext>
                </a:extLst>
              </a:tr>
            </a:tbl>
          </a:graphicData>
        </a:graphic>
      </p:graphicFrame>
      <p:sp>
        <p:nvSpPr>
          <p:cNvPr id="4" name="Text Placeholder 3">
            <a:extLst>
              <a:ext uri="{FF2B5EF4-FFF2-40B4-BE49-F238E27FC236}">
                <a16:creationId xmlns:a16="http://schemas.microsoft.com/office/drawing/2014/main" id="{748FCD40-E2A8-4D7B-B356-4837DA7CABE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9046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14D10-8C5D-4FB2-B119-A9681D901EE0}"/>
              </a:ext>
            </a:extLst>
          </p:cNvPr>
          <p:cNvSpPr>
            <a:spLocks noGrp="1"/>
          </p:cNvSpPr>
          <p:nvPr>
            <p:ph type="title"/>
          </p:nvPr>
        </p:nvSpPr>
        <p:spPr/>
        <p:txBody>
          <a:bodyPr/>
          <a:lstStyle/>
          <a:p>
            <a:r>
              <a:rPr lang="en-US"/>
              <a:t>Facebook FB - Own Posts Table w. Custom I-Rate (Insights) | Chili's Malaysia - 5 of 16</a:t>
            </a:r>
          </a:p>
        </p:txBody>
      </p:sp>
      <p:graphicFrame>
        <p:nvGraphicFramePr>
          <p:cNvPr id="5" name="Table Placeholder 4">
            <a:extLst>
              <a:ext uri="{FF2B5EF4-FFF2-40B4-BE49-F238E27FC236}">
                <a16:creationId xmlns:a16="http://schemas.microsoft.com/office/drawing/2014/main" id="{ABB40C16-F4D0-4530-B09D-296E753A0333}"/>
              </a:ext>
            </a:extLst>
          </p:cNvPr>
          <p:cNvGraphicFramePr>
            <a:graphicFrameLocks noGrp="1"/>
          </p:cNvGraphicFramePr>
          <p:nvPr>
            <p:ph type="tbl" sz="quarter" idx="13"/>
            <p:extLst>
              <p:ext uri="{D42A27DB-BD31-4B8C-83A1-F6EECF244321}">
                <p14:modId xmlns:p14="http://schemas.microsoft.com/office/powerpoint/2010/main" val="80508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64798893"/>
                    </a:ext>
                  </a:extLst>
                </a:gridCol>
                <a:gridCol w="987552">
                  <a:extLst>
                    <a:ext uri="{9D8B030D-6E8A-4147-A177-3AD203B41FA5}">
                      <a16:colId xmlns:a16="http://schemas.microsoft.com/office/drawing/2014/main" val="3470612428"/>
                    </a:ext>
                  </a:extLst>
                </a:gridCol>
                <a:gridCol w="576072">
                  <a:extLst>
                    <a:ext uri="{9D8B030D-6E8A-4147-A177-3AD203B41FA5}">
                      <a16:colId xmlns:a16="http://schemas.microsoft.com/office/drawing/2014/main" val="2481579184"/>
                    </a:ext>
                  </a:extLst>
                </a:gridCol>
                <a:gridCol w="576072">
                  <a:extLst>
                    <a:ext uri="{9D8B030D-6E8A-4147-A177-3AD203B41FA5}">
                      <a16:colId xmlns:a16="http://schemas.microsoft.com/office/drawing/2014/main" val="3366885913"/>
                    </a:ext>
                  </a:extLst>
                </a:gridCol>
                <a:gridCol w="493776">
                  <a:extLst>
                    <a:ext uri="{9D8B030D-6E8A-4147-A177-3AD203B41FA5}">
                      <a16:colId xmlns:a16="http://schemas.microsoft.com/office/drawing/2014/main" val="3061744161"/>
                    </a:ext>
                  </a:extLst>
                </a:gridCol>
                <a:gridCol w="493776">
                  <a:extLst>
                    <a:ext uri="{9D8B030D-6E8A-4147-A177-3AD203B41FA5}">
                      <a16:colId xmlns:a16="http://schemas.microsoft.com/office/drawing/2014/main" val="2683923822"/>
                    </a:ext>
                  </a:extLst>
                </a:gridCol>
                <a:gridCol w="411480">
                  <a:extLst>
                    <a:ext uri="{9D8B030D-6E8A-4147-A177-3AD203B41FA5}">
                      <a16:colId xmlns:a16="http://schemas.microsoft.com/office/drawing/2014/main" val="3363874468"/>
                    </a:ext>
                  </a:extLst>
                </a:gridCol>
                <a:gridCol w="493776">
                  <a:extLst>
                    <a:ext uri="{9D8B030D-6E8A-4147-A177-3AD203B41FA5}">
                      <a16:colId xmlns:a16="http://schemas.microsoft.com/office/drawing/2014/main" val="3833006826"/>
                    </a:ext>
                  </a:extLst>
                </a:gridCol>
                <a:gridCol w="493776">
                  <a:extLst>
                    <a:ext uri="{9D8B030D-6E8A-4147-A177-3AD203B41FA5}">
                      <a16:colId xmlns:a16="http://schemas.microsoft.com/office/drawing/2014/main" val="3852398209"/>
                    </a:ext>
                  </a:extLst>
                </a:gridCol>
                <a:gridCol w="493776">
                  <a:extLst>
                    <a:ext uri="{9D8B030D-6E8A-4147-A177-3AD203B41FA5}">
                      <a16:colId xmlns:a16="http://schemas.microsoft.com/office/drawing/2014/main" val="1493624300"/>
                    </a:ext>
                  </a:extLst>
                </a:gridCol>
                <a:gridCol w="493776">
                  <a:extLst>
                    <a:ext uri="{9D8B030D-6E8A-4147-A177-3AD203B41FA5}">
                      <a16:colId xmlns:a16="http://schemas.microsoft.com/office/drawing/2014/main" val="193660727"/>
                    </a:ext>
                  </a:extLst>
                </a:gridCol>
                <a:gridCol w="493776">
                  <a:extLst>
                    <a:ext uri="{9D8B030D-6E8A-4147-A177-3AD203B41FA5}">
                      <a16:colId xmlns:a16="http://schemas.microsoft.com/office/drawing/2014/main" val="3688547196"/>
                    </a:ext>
                  </a:extLst>
                </a:gridCol>
                <a:gridCol w="329184">
                  <a:extLst>
                    <a:ext uri="{9D8B030D-6E8A-4147-A177-3AD203B41FA5}">
                      <a16:colId xmlns:a16="http://schemas.microsoft.com/office/drawing/2014/main" val="4009762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254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- 2021-04-23 17:00:05</a:t>
                      </a:r>
                      <a:r>
                        <a:rPr kumimoji="0" lang="en-US" sz="1000" b="0" i="0" u="none" strike="noStrike" kern="1200" cap="none" spc="0" normalizeH="0" baseline="0" noProof="0">
                          <a:ln>
                            <a:noFill/>
                          </a:ln>
                          <a:solidFill>
                            <a:prstClr val="black"/>
                          </a:solidFill>
                          <a:effectLst/>
                          <a:uLnTx/>
                          <a:uFillTx/>
                          <a:latin typeface="+mn-lt"/>
                          <a:ea typeface="+mn-ea"/>
                          <a:cs typeface="+mn-cs"/>
                        </a:rPr>
                        <a:t>
 Come for the food, stay for the variety. See you soon! 😉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https://quintly-image-storage.s3.amazonaws.com/6a33eb792d33d257a5e5ebc5101898e0/56e0b2dcc30120a571451a4cc24f7d97.png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9868595"/>
                  </a:ext>
                </a:extLst>
              </a:tr>
            </a:tbl>
          </a:graphicData>
        </a:graphic>
      </p:graphicFrame>
      <p:sp>
        <p:nvSpPr>
          <p:cNvPr id="4" name="Text Placeholder 3">
            <a:extLst>
              <a:ext uri="{FF2B5EF4-FFF2-40B4-BE49-F238E27FC236}">
                <a16:creationId xmlns:a16="http://schemas.microsoft.com/office/drawing/2014/main" id="{650ABDBA-35F5-445D-ABCC-3DAF6162A36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83056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123A0-59CA-4462-9E88-7AAEBFD8660D}"/>
              </a:ext>
            </a:extLst>
          </p:cNvPr>
          <p:cNvSpPr>
            <a:spLocks noGrp="1"/>
          </p:cNvSpPr>
          <p:nvPr>
            <p:ph type="title"/>
          </p:nvPr>
        </p:nvSpPr>
        <p:spPr/>
        <p:txBody>
          <a:bodyPr/>
          <a:lstStyle/>
          <a:p>
            <a:r>
              <a:rPr lang="en-US"/>
              <a:t>Facebook FB - Own Posts Table w. Custom I-Rate (Insights) | Chili's Malaysia - 6 of 16</a:t>
            </a:r>
          </a:p>
        </p:txBody>
      </p:sp>
      <p:graphicFrame>
        <p:nvGraphicFramePr>
          <p:cNvPr id="5" name="Table Placeholder 4">
            <a:extLst>
              <a:ext uri="{FF2B5EF4-FFF2-40B4-BE49-F238E27FC236}">
                <a16:creationId xmlns:a16="http://schemas.microsoft.com/office/drawing/2014/main" id="{E5133C26-F8A8-406D-AAFB-14CF3EC0553D}"/>
              </a:ext>
            </a:extLst>
          </p:cNvPr>
          <p:cNvGraphicFramePr>
            <a:graphicFrameLocks noGrp="1"/>
          </p:cNvGraphicFramePr>
          <p:nvPr>
            <p:ph type="tbl" sz="quarter" idx="13"/>
            <p:extLst>
              <p:ext uri="{D42A27DB-BD31-4B8C-83A1-F6EECF244321}">
                <p14:modId xmlns:p14="http://schemas.microsoft.com/office/powerpoint/2010/main" val="90820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7927847"/>
                    </a:ext>
                  </a:extLst>
                </a:gridCol>
                <a:gridCol w="987552">
                  <a:extLst>
                    <a:ext uri="{9D8B030D-6E8A-4147-A177-3AD203B41FA5}">
                      <a16:colId xmlns:a16="http://schemas.microsoft.com/office/drawing/2014/main" val="3884998919"/>
                    </a:ext>
                  </a:extLst>
                </a:gridCol>
                <a:gridCol w="576072">
                  <a:extLst>
                    <a:ext uri="{9D8B030D-6E8A-4147-A177-3AD203B41FA5}">
                      <a16:colId xmlns:a16="http://schemas.microsoft.com/office/drawing/2014/main" val="2988404008"/>
                    </a:ext>
                  </a:extLst>
                </a:gridCol>
                <a:gridCol w="576072">
                  <a:extLst>
                    <a:ext uri="{9D8B030D-6E8A-4147-A177-3AD203B41FA5}">
                      <a16:colId xmlns:a16="http://schemas.microsoft.com/office/drawing/2014/main" val="1205911852"/>
                    </a:ext>
                  </a:extLst>
                </a:gridCol>
                <a:gridCol w="493776">
                  <a:extLst>
                    <a:ext uri="{9D8B030D-6E8A-4147-A177-3AD203B41FA5}">
                      <a16:colId xmlns:a16="http://schemas.microsoft.com/office/drawing/2014/main" val="711997765"/>
                    </a:ext>
                  </a:extLst>
                </a:gridCol>
                <a:gridCol w="493776">
                  <a:extLst>
                    <a:ext uri="{9D8B030D-6E8A-4147-A177-3AD203B41FA5}">
                      <a16:colId xmlns:a16="http://schemas.microsoft.com/office/drawing/2014/main" val="4219983132"/>
                    </a:ext>
                  </a:extLst>
                </a:gridCol>
                <a:gridCol w="411480">
                  <a:extLst>
                    <a:ext uri="{9D8B030D-6E8A-4147-A177-3AD203B41FA5}">
                      <a16:colId xmlns:a16="http://schemas.microsoft.com/office/drawing/2014/main" val="3044054483"/>
                    </a:ext>
                  </a:extLst>
                </a:gridCol>
                <a:gridCol w="493776">
                  <a:extLst>
                    <a:ext uri="{9D8B030D-6E8A-4147-A177-3AD203B41FA5}">
                      <a16:colId xmlns:a16="http://schemas.microsoft.com/office/drawing/2014/main" val="1251596317"/>
                    </a:ext>
                  </a:extLst>
                </a:gridCol>
                <a:gridCol w="493776">
                  <a:extLst>
                    <a:ext uri="{9D8B030D-6E8A-4147-A177-3AD203B41FA5}">
                      <a16:colId xmlns:a16="http://schemas.microsoft.com/office/drawing/2014/main" val="1098913565"/>
                    </a:ext>
                  </a:extLst>
                </a:gridCol>
                <a:gridCol w="493776">
                  <a:extLst>
                    <a:ext uri="{9D8B030D-6E8A-4147-A177-3AD203B41FA5}">
                      <a16:colId xmlns:a16="http://schemas.microsoft.com/office/drawing/2014/main" val="4258170773"/>
                    </a:ext>
                  </a:extLst>
                </a:gridCol>
                <a:gridCol w="493776">
                  <a:extLst>
                    <a:ext uri="{9D8B030D-6E8A-4147-A177-3AD203B41FA5}">
                      <a16:colId xmlns:a16="http://schemas.microsoft.com/office/drawing/2014/main" val="2493961798"/>
                    </a:ext>
                  </a:extLst>
                </a:gridCol>
                <a:gridCol w="493776">
                  <a:extLst>
                    <a:ext uri="{9D8B030D-6E8A-4147-A177-3AD203B41FA5}">
                      <a16:colId xmlns:a16="http://schemas.microsoft.com/office/drawing/2014/main" val="1733290531"/>
                    </a:ext>
                  </a:extLst>
                </a:gridCol>
                <a:gridCol w="329184">
                  <a:extLst>
                    <a:ext uri="{9D8B030D-6E8A-4147-A177-3AD203B41FA5}">
                      <a16:colId xmlns:a16="http://schemas.microsoft.com/office/drawing/2014/main" val="2815117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637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- 2021-04-21 12:00:05</a:t>
                      </a:r>
                      <a:r>
                        <a:rPr kumimoji="0" lang="en-US" sz="1000" b="0" i="0" u="none" strike="noStrike" kern="1200" cap="none" spc="0" normalizeH="0" baseline="0" noProof="0">
                          <a:ln>
                            <a:noFill/>
                          </a:ln>
                          <a:solidFill>
                            <a:prstClr val="black"/>
                          </a:solidFill>
                          <a:effectLst/>
                          <a:uLnTx/>
                          <a:uFillTx/>
                          <a:latin typeface="+mn-lt"/>
                          <a:ea typeface="+mn-ea"/>
                          <a:cs typeface="+mn-cs"/>
                        </a:rPr>
                        <a:t>
 Yes, this is our thing. Our original recipe with tender minced beef, onions, chiles and a signature blend of spices. Drop by and give it a try! Let us know what you think! 
Outlet: http://chilis.com.my/outlets/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https://quintly-image-storage.s3.amazonaws.com/6a33eb792d33d257a5e5ebc5101898e0/9f31cd70d81acb14a6d597f765793f8e.png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0395528"/>
                  </a:ext>
                </a:extLst>
              </a:tr>
            </a:tbl>
          </a:graphicData>
        </a:graphic>
      </p:graphicFrame>
      <p:sp>
        <p:nvSpPr>
          <p:cNvPr id="4" name="Text Placeholder 3">
            <a:extLst>
              <a:ext uri="{FF2B5EF4-FFF2-40B4-BE49-F238E27FC236}">
                <a16:creationId xmlns:a16="http://schemas.microsoft.com/office/drawing/2014/main" id="{40822884-2BA1-4766-AF54-326D6458584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672175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AE87A-6F43-4B8B-9B69-A95C7AA3F260}"/>
              </a:ext>
            </a:extLst>
          </p:cNvPr>
          <p:cNvSpPr>
            <a:spLocks noGrp="1"/>
          </p:cNvSpPr>
          <p:nvPr>
            <p:ph type="title"/>
          </p:nvPr>
        </p:nvSpPr>
        <p:spPr/>
        <p:txBody>
          <a:bodyPr/>
          <a:lstStyle/>
          <a:p>
            <a:r>
              <a:rPr lang="en-US"/>
              <a:t>Facebook FB - Own Posts Table w. Custom I-Rate (Insights) | Chili's Malaysia - 7 of 16</a:t>
            </a:r>
          </a:p>
        </p:txBody>
      </p:sp>
      <p:graphicFrame>
        <p:nvGraphicFramePr>
          <p:cNvPr id="5" name="Table Placeholder 4">
            <a:extLst>
              <a:ext uri="{FF2B5EF4-FFF2-40B4-BE49-F238E27FC236}">
                <a16:creationId xmlns:a16="http://schemas.microsoft.com/office/drawing/2014/main" id="{ABD6172D-ABE8-4E31-A64F-74D17AFF1604}"/>
              </a:ext>
            </a:extLst>
          </p:cNvPr>
          <p:cNvGraphicFramePr>
            <a:graphicFrameLocks noGrp="1"/>
          </p:cNvGraphicFramePr>
          <p:nvPr>
            <p:ph type="tbl" sz="quarter" idx="13"/>
            <p:extLst>
              <p:ext uri="{D42A27DB-BD31-4B8C-83A1-F6EECF244321}">
                <p14:modId xmlns:p14="http://schemas.microsoft.com/office/powerpoint/2010/main" val="366884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18636298"/>
                    </a:ext>
                  </a:extLst>
                </a:gridCol>
                <a:gridCol w="987552">
                  <a:extLst>
                    <a:ext uri="{9D8B030D-6E8A-4147-A177-3AD203B41FA5}">
                      <a16:colId xmlns:a16="http://schemas.microsoft.com/office/drawing/2014/main" val="1368936103"/>
                    </a:ext>
                  </a:extLst>
                </a:gridCol>
                <a:gridCol w="576072">
                  <a:extLst>
                    <a:ext uri="{9D8B030D-6E8A-4147-A177-3AD203B41FA5}">
                      <a16:colId xmlns:a16="http://schemas.microsoft.com/office/drawing/2014/main" val="4288402105"/>
                    </a:ext>
                  </a:extLst>
                </a:gridCol>
                <a:gridCol w="576072">
                  <a:extLst>
                    <a:ext uri="{9D8B030D-6E8A-4147-A177-3AD203B41FA5}">
                      <a16:colId xmlns:a16="http://schemas.microsoft.com/office/drawing/2014/main" val="4157873893"/>
                    </a:ext>
                  </a:extLst>
                </a:gridCol>
                <a:gridCol w="493776">
                  <a:extLst>
                    <a:ext uri="{9D8B030D-6E8A-4147-A177-3AD203B41FA5}">
                      <a16:colId xmlns:a16="http://schemas.microsoft.com/office/drawing/2014/main" val="3115640116"/>
                    </a:ext>
                  </a:extLst>
                </a:gridCol>
                <a:gridCol w="493776">
                  <a:extLst>
                    <a:ext uri="{9D8B030D-6E8A-4147-A177-3AD203B41FA5}">
                      <a16:colId xmlns:a16="http://schemas.microsoft.com/office/drawing/2014/main" val="67303923"/>
                    </a:ext>
                  </a:extLst>
                </a:gridCol>
                <a:gridCol w="411480">
                  <a:extLst>
                    <a:ext uri="{9D8B030D-6E8A-4147-A177-3AD203B41FA5}">
                      <a16:colId xmlns:a16="http://schemas.microsoft.com/office/drawing/2014/main" val="411417031"/>
                    </a:ext>
                  </a:extLst>
                </a:gridCol>
                <a:gridCol w="493776">
                  <a:extLst>
                    <a:ext uri="{9D8B030D-6E8A-4147-A177-3AD203B41FA5}">
                      <a16:colId xmlns:a16="http://schemas.microsoft.com/office/drawing/2014/main" val="4091900804"/>
                    </a:ext>
                  </a:extLst>
                </a:gridCol>
                <a:gridCol w="493776">
                  <a:extLst>
                    <a:ext uri="{9D8B030D-6E8A-4147-A177-3AD203B41FA5}">
                      <a16:colId xmlns:a16="http://schemas.microsoft.com/office/drawing/2014/main" val="2987654305"/>
                    </a:ext>
                  </a:extLst>
                </a:gridCol>
                <a:gridCol w="493776">
                  <a:extLst>
                    <a:ext uri="{9D8B030D-6E8A-4147-A177-3AD203B41FA5}">
                      <a16:colId xmlns:a16="http://schemas.microsoft.com/office/drawing/2014/main" val="210593752"/>
                    </a:ext>
                  </a:extLst>
                </a:gridCol>
                <a:gridCol w="493776">
                  <a:extLst>
                    <a:ext uri="{9D8B030D-6E8A-4147-A177-3AD203B41FA5}">
                      <a16:colId xmlns:a16="http://schemas.microsoft.com/office/drawing/2014/main" val="2844590766"/>
                    </a:ext>
                  </a:extLst>
                </a:gridCol>
                <a:gridCol w="493776">
                  <a:extLst>
                    <a:ext uri="{9D8B030D-6E8A-4147-A177-3AD203B41FA5}">
                      <a16:colId xmlns:a16="http://schemas.microsoft.com/office/drawing/2014/main" val="1308645419"/>
                    </a:ext>
                  </a:extLst>
                </a:gridCol>
                <a:gridCol w="329184">
                  <a:extLst>
                    <a:ext uri="{9D8B030D-6E8A-4147-A177-3AD203B41FA5}">
                      <a16:colId xmlns:a16="http://schemas.microsoft.com/office/drawing/2014/main" val="297536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005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- 2021-04-19 16:00:46</a:t>
                      </a:r>
                      <a:r>
                        <a:rPr kumimoji="0" lang="en-US" sz="1000" b="0" i="0" u="none" strike="noStrike" kern="1200" cap="none" spc="0" normalizeH="0" baseline="0" noProof="0">
                          <a:ln>
                            <a:noFill/>
                          </a:ln>
                          <a:solidFill>
                            <a:prstClr val="black"/>
                          </a:solidFill>
                          <a:effectLst/>
                          <a:uLnTx/>
                          <a:uFillTx/>
                          <a:latin typeface="+mn-lt"/>
                          <a:ea typeface="+mn-ea"/>
                          <a:cs typeface="+mn-cs"/>
                        </a:rPr>
                        <a:t>
 To our meatball lovers, enjoy our Meatball Chili’s Pasta!
Available for a limited time only, check out Meatball Chili’s Pasta from Variety Deals Menu today!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Link: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https://quintly-image-storage.s3.amazonaws.com/6a33eb792d33d257a5e5ebc5101898e0/51f6dcdbcb045c0ee347c974218f4a48.png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6173336"/>
                  </a:ext>
                </a:extLst>
              </a:tr>
            </a:tbl>
          </a:graphicData>
        </a:graphic>
      </p:graphicFrame>
      <p:sp>
        <p:nvSpPr>
          <p:cNvPr id="4" name="Text Placeholder 3">
            <a:extLst>
              <a:ext uri="{FF2B5EF4-FFF2-40B4-BE49-F238E27FC236}">
                <a16:creationId xmlns:a16="http://schemas.microsoft.com/office/drawing/2014/main" id="{BCEAB991-B180-4395-A02B-29B30AD8625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095605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CEEF-7649-4D53-8251-0EC0959FA576}"/>
              </a:ext>
            </a:extLst>
          </p:cNvPr>
          <p:cNvSpPr>
            <a:spLocks noGrp="1"/>
          </p:cNvSpPr>
          <p:nvPr>
            <p:ph type="title"/>
          </p:nvPr>
        </p:nvSpPr>
        <p:spPr/>
        <p:txBody>
          <a:bodyPr/>
          <a:lstStyle/>
          <a:p>
            <a:r>
              <a:rPr lang="en-US"/>
              <a:t>Facebook FB - Own Posts Table w. Custom I-Rate (Insights) | Chili's Malaysia - 8 of 16</a:t>
            </a:r>
          </a:p>
        </p:txBody>
      </p:sp>
      <p:graphicFrame>
        <p:nvGraphicFramePr>
          <p:cNvPr id="5" name="Table Placeholder 4">
            <a:extLst>
              <a:ext uri="{FF2B5EF4-FFF2-40B4-BE49-F238E27FC236}">
                <a16:creationId xmlns:a16="http://schemas.microsoft.com/office/drawing/2014/main" id="{E127D40E-EAD6-40C0-B3AD-043242F802B3}"/>
              </a:ext>
            </a:extLst>
          </p:cNvPr>
          <p:cNvGraphicFramePr>
            <a:graphicFrameLocks noGrp="1"/>
          </p:cNvGraphicFramePr>
          <p:nvPr>
            <p:ph type="tbl" sz="quarter" idx="13"/>
            <p:extLst>
              <p:ext uri="{D42A27DB-BD31-4B8C-83A1-F6EECF244321}">
                <p14:modId xmlns:p14="http://schemas.microsoft.com/office/powerpoint/2010/main" val="1494237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12480151"/>
                    </a:ext>
                  </a:extLst>
                </a:gridCol>
                <a:gridCol w="987552">
                  <a:extLst>
                    <a:ext uri="{9D8B030D-6E8A-4147-A177-3AD203B41FA5}">
                      <a16:colId xmlns:a16="http://schemas.microsoft.com/office/drawing/2014/main" val="3154939801"/>
                    </a:ext>
                  </a:extLst>
                </a:gridCol>
                <a:gridCol w="576072">
                  <a:extLst>
                    <a:ext uri="{9D8B030D-6E8A-4147-A177-3AD203B41FA5}">
                      <a16:colId xmlns:a16="http://schemas.microsoft.com/office/drawing/2014/main" val="594289164"/>
                    </a:ext>
                  </a:extLst>
                </a:gridCol>
                <a:gridCol w="576072">
                  <a:extLst>
                    <a:ext uri="{9D8B030D-6E8A-4147-A177-3AD203B41FA5}">
                      <a16:colId xmlns:a16="http://schemas.microsoft.com/office/drawing/2014/main" val="161741840"/>
                    </a:ext>
                  </a:extLst>
                </a:gridCol>
                <a:gridCol w="493776">
                  <a:extLst>
                    <a:ext uri="{9D8B030D-6E8A-4147-A177-3AD203B41FA5}">
                      <a16:colId xmlns:a16="http://schemas.microsoft.com/office/drawing/2014/main" val="3169784741"/>
                    </a:ext>
                  </a:extLst>
                </a:gridCol>
                <a:gridCol w="493776">
                  <a:extLst>
                    <a:ext uri="{9D8B030D-6E8A-4147-A177-3AD203B41FA5}">
                      <a16:colId xmlns:a16="http://schemas.microsoft.com/office/drawing/2014/main" val="3805980766"/>
                    </a:ext>
                  </a:extLst>
                </a:gridCol>
                <a:gridCol w="411480">
                  <a:extLst>
                    <a:ext uri="{9D8B030D-6E8A-4147-A177-3AD203B41FA5}">
                      <a16:colId xmlns:a16="http://schemas.microsoft.com/office/drawing/2014/main" val="1134099344"/>
                    </a:ext>
                  </a:extLst>
                </a:gridCol>
                <a:gridCol w="493776">
                  <a:extLst>
                    <a:ext uri="{9D8B030D-6E8A-4147-A177-3AD203B41FA5}">
                      <a16:colId xmlns:a16="http://schemas.microsoft.com/office/drawing/2014/main" val="2826160047"/>
                    </a:ext>
                  </a:extLst>
                </a:gridCol>
                <a:gridCol w="493776">
                  <a:extLst>
                    <a:ext uri="{9D8B030D-6E8A-4147-A177-3AD203B41FA5}">
                      <a16:colId xmlns:a16="http://schemas.microsoft.com/office/drawing/2014/main" val="3083779837"/>
                    </a:ext>
                  </a:extLst>
                </a:gridCol>
                <a:gridCol w="493776">
                  <a:extLst>
                    <a:ext uri="{9D8B030D-6E8A-4147-A177-3AD203B41FA5}">
                      <a16:colId xmlns:a16="http://schemas.microsoft.com/office/drawing/2014/main" val="332484589"/>
                    </a:ext>
                  </a:extLst>
                </a:gridCol>
                <a:gridCol w="493776">
                  <a:extLst>
                    <a:ext uri="{9D8B030D-6E8A-4147-A177-3AD203B41FA5}">
                      <a16:colId xmlns:a16="http://schemas.microsoft.com/office/drawing/2014/main" val="1568780266"/>
                    </a:ext>
                  </a:extLst>
                </a:gridCol>
                <a:gridCol w="493776">
                  <a:extLst>
                    <a:ext uri="{9D8B030D-6E8A-4147-A177-3AD203B41FA5}">
                      <a16:colId xmlns:a16="http://schemas.microsoft.com/office/drawing/2014/main" val="4050239997"/>
                    </a:ext>
                  </a:extLst>
                </a:gridCol>
                <a:gridCol w="329184">
                  <a:extLst>
                    <a:ext uri="{9D8B030D-6E8A-4147-A177-3AD203B41FA5}">
                      <a16:colId xmlns:a16="http://schemas.microsoft.com/office/drawing/2014/main" val="4143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555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- 2021-04-16 18:51:19</a:t>
                      </a:r>
                      <a:r>
                        <a:rPr kumimoji="0" lang="en-US" sz="1000" b="0" i="0" u="none" strike="noStrike" kern="1200" cap="none" spc="0" normalizeH="0" baseline="0" noProof="0">
                          <a:ln>
                            <a:noFill/>
                          </a:ln>
                          <a:solidFill>
                            <a:prstClr val="black"/>
                          </a:solidFill>
                          <a:effectLst/>
                          <a:uLnTx/>
                          <a:uFillTx/>
                          <a:latin typeface="+mn-lt"/>
                          <a:ea typeface="+mn-ea"/>
                          <a:cs typeface="+mn-cs"/>
                        </a:rPr>
                        <a:t>
 Pineapple, mandarin oranges, dried cranberries, red bell peppers, you name it! 
How do you like your salad toppings? “Lettuce” know in the comments section below!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https://quintly-image-storage.s3.amazonaws.com/6a33eb792d33d257a5e5ebc5101898e0/b87b06e85339f4871eb149d539e8b854.png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4216983"/>
                  </a:ext>
                </a:extLst>
              </a:tr>
            </a:tbl>
          </a:graphicData>
        </a:graphic>
      </p:graphicFrame>
      <p:sp>
        <p:nvSpPr>
          <p:cNvPr id="4" name="Text Placeholder 3">
            <a:extLst>
              <a:ext uri="{FF2B5EF4-FFF2-40B4-BE49-F238E27FC236}">
                <a16:creationId xmlns:a16="http://schemas.microsoft.com/office/drawing/2014/main" id="{88A34E62-8071-4271-A89E-60EDF80C319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9870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90F25-637C-45FC-AF56-4613E5C0908B}"/>
              </a:ext>
            </a:extLst>
          </p:cNvPr>
          <p:cNvSpPr>
            <a:spLocks noGrp="1"/>
          </p:cNvSpPr>
          <p:nvPr>
            <p:ph type="title"/>
          </p:nvPr>
        </p:nvSpPr>
        <p:spPr/>
        <p:txBody>
          <a:bodyPr/>
          <a:lstStyle/>
          <a:p>
            <a:r>
              <a:rPr lang="en-US"/>
              <a:t>Facebook FB - Own Posts Table w. Custom I-Rate (Insights) | Chili's Malaysia - 9 of 16</a:t>
            </a:r>
          </a:p>
        </p:txBody>
      </p:sp>
      <p:graphicFrame>
        <p:nvGraphicFramePr>
          <p:cNvPr id="5" name="Table Placeholder 4">
            <a:extLst>
              <a:ext uri="{FF2B5EF4-FFF2-40B4-BE49-F238E27FC236}">
                <a16:creationId xmlns:a16="http://schemas.microsoft.com/office/drawing/2014/main" id="{A6D086F1-D26D-43AF-8991-33179321F75D}"/>
              </a:ext>
            </a:extLst>
          </p:cNvPr>
          <p:cNvGraphicFramePr>
            <a:graphicFrameLocks noGrp="1"/>
          </p:cNvGraphicFramePr>
          <p:nvPr>
            <p:ph type="tbl" sz="quarter" idx="13"/>
            <p:extLst>
              <p:ext uri="{D42A27DB-BD31-4B8C-83A1-F6EECF244321}">
                <p14:modId xmlns:p14="http://schemas.microsoft.com/office/powerpoint/2010/main" val="228297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8419044"/>
                    </a:ext>
                  </a:extLst>
                </a:gridCol>
                <a:gridCol w="987552">
                  <a:extLst>
                    <a:ext uri="{9D8B030D-6E8A-4147-A177-3AD203B41FA5}">
                      <a16:colId xmlns:a16="http://schemas.microsoft.com/office/drawing/2014/main" val="1435022101"/>
                    </a:ext>
                  </a:extLst>
                </a:gridCol>
                <a:gridCol w="576072">
                  <a:extLst>
                    <a:ext uri="{9D8B030D-6E8A-4147-A177-3AD203B41FA5}">
                      <a16:colId xmlns:a16="http://schemas.microsoft.com/office/drawing/2014/main" val="4257625590"/>
                    </a:ext>
                  </a:extLst>
                </a:gridCol>
                <a:gridCol w="576072">
                  <a:extLst>
                    <a:ext uri="{9D8B030D-6E8A-4147-A177-3AD203B41FA5}">
                      <a16:colId xmlns:a16="http://schemas.microsoft.com/office/drawing/2014/main" val="2457742779"/>
                    </a:ext>
                  </a:extLst>
                </a:gridCol>
                <a:gridCol w="493776">
                  <a:extLst>
                    <a:ext uri="{9D8B030D-6E8A-4147-A177-3AD203B41FA5}">
                      <a16:colId xmlns:a16="http://schemas.microsoft.com/office/drawing/2014/main" val="3159945316"/>
                    </a:ext>
                  </a:extLst>
                </a:gridCol>
                <a:gridCol w="493776">
                  <a:extLst>
                    <a:ext uri="{9D8B030D-6E8A-4147-A177-3AD203B41FA5}">
                      <a16:colId xmlns:a16="http://schemas.microsoft.com/office/drawing/2014/main" val="2112858305"/>
                    </a:ext>
                  </a:extLst>
                </a:gridCol>
                <a:gridCol w="411480">
                  <a:extLst>
                    <a:ext uri="{9D8B030D-6E8A-4147-A177-3AD203B41FA5}">
                      <a16:colId xmlns:a16="http://schemas.microsoft.com/office/drawing/2014/main" val="658354433"/>
                    </a:ext>
                  </a:extLst>
                </a:gridCol>
                <a:gridCol w="493776">
                  <a:extLst>
                    <a:ext uri="{9D8B030D-6E8A-4147-A177-3AD203B41FA5}">
                      <a16:colId xmlns:a16="http://schemas.microsoft.com/office/drawing/2014/main" val="3784179539"/>
                    </a:ext>
                  </a:extLst>
                </a:gridCol>
                <a:gridCol w="493776">
                  <a:extLst>
                    <a:ext uri="{9D8B030D-6E8A-4147-A177-3AD203B41FA5}">
                      <a16:colId xmlns:a16="http://schemas.microsoft.com/office/drawing/2014/main" val="2267724094"/>
                    </a:ext>
                  </a:extLst>
                </a:gridCol>
                <a:gridCol w="493776">
                  <a:extLst>
                    <a:ext uri="{9D8B030D-6E8A-4147-A177-3AD203B41FA5}">
                      <a16:colId xmlns:a16="http://schemas.microsoft.com/office/drawing/2014/main" val="55714026"/>
                    </a:ext>
                  </a:extLst>
                </a:gridCol>
                <a:gridCol w="493776">
                  <a:extLst>
                    <a:ext uri="{9D8B030D-6E8A-4147-A177-3AD203B41FA5}">
                      <a16:colId xmlns:a16="http://schemas.microsoft.com/office/drawing/2014/main" val="69497759"/>
                    </a:ext>
                  </a:extLst>
                </a:gridCol>
                <a:gridCol w="493776">
                  <a:extLst>
                    <a:ext uri="{9D8B030D-6E8A-4147-A177-3AD203B41FA5}">
                      <a16:colId xmlns:a16="http://schemas.microsoft.com/office/drawing/2014/main" val="1904750219"/>
                    </a:ext>
                  </a:extLst>
                </a:gridCol>
                <a:gridCol w="329184">
                  <a:extLst>
                    <a:ext uri="{9D8B030D-6E8A-4147-A177-3AD203B41FA5}">
                      <a16:colId xmlns:a16="http://schemas.microsoft.com/office/drawing/2014/main" val="2108079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252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- 2021-04-15 17:11:07</a:t>
                      </a:r>
                      <a:r>
                        <a:rPr kumimoji="0" lang="en-US" sz="1000" b="0" i="0" u="none" strike="noStrike" kern="1200" cap="none" spc="0" normalizeH="0" baseline="0" noProof="0">
                          <a:ln>
                            <a:noFill/>
                          </a:ln>
                          <a:solidFill>
                            <a:prstClr val="black"/>
                          </a:solidFill>
                          <a:effectLst/>
                          <a:uLnTx/>
                          <a:uFillTx/>
                          <a:latin typeface="+mn-lt"/>
                          <a:ea typeface="+mn-ea"/>
                          <a:cs typeface="+mn-cs"/>
                        </a:rPr>
                        <a:t>
 [SHARE &amp; WIN!]
What were your favorite Buka Puasa memories at Chili’s?
Comment in this post and stand a chance to win RM 20 Grab/Foodpanda Vouchers! 
Submission Entry: 15 April – 21 April 2021
Winners: Daily winners to be selected! 
*T&amp;C Apply: https://bit.ly/3wYTnTq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https://quintly-image-storage.s3.amazonaws.com/6a33eb792d33d257a5e5ebc5101898e0/00372c88ebbb604a24c4d5057cc88623.png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0855831"/>
                  </a:ext>
                </a:extLst>
              </a:tr>
            </a:tbl>
          </a:graphicData>
        </a:graphic>
      </p:graphicFrame>
      <p:sp>
        <p:nvSpPr>
          <p:cNvPr id="4" name="Text Placeholder 3">
            <a:extLst>
              <a:ext uri="{FF2B5EF4-FFF2-40B4-BE49-F238E27FC236}">
                <a16:creationId xmlns:a16="http://schemas.microsoft.com/office/drawing/2014/main" id="{38B34A58-D1C0-4384-80CE-BB15CB579AD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1644013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838E-E51D-41B2-8E7D-58C75CA98B36}"/>
              </a:ext>
            </a:extLst>
          </p:cNvPr>
          <p:cNvSpPr>
            <a:spLocks noGrp="1"/>
          </p:cNvSpPr>
          <p:nvPr>
            <p:ph type="title"/>
          </p:nvPr>
        </p:nvSpPr>
        <p:spPr/>
        <p:txBody>
          <a:bodyPr/>
          <a:lstStyle/>
          <a:p>
            <a:r>
              <a:rPr lang="en-US"/>
              <a:t>Facebook FB - Own Posts Table w. Custom I-Rate (Insights) | Chili's Malaysia - 10 of 16</a:t>
            </a:r>
          </a:p>
        </p:txBody>
      </p:sp>
      <p:graphicFrame>
        <p:nvGraphicFramePr>
          <p:cNvPr id="5" name="Table Placeholder 4">
            <a:extLst>
              <a:ext uri="{FF2B5EF4-FFF2-40B4-BE49-F238E27FC236}">
                <a16:creationId xmlns:a16="http://schemas.microsoft.com/office/drawing/2014/main" id="{D7D6473C-6BCE-49FA-BA81-E2060C705781}"/>
              </a:ext>
            </a:extLst>
          </p:cNvPr>
          <p:cNvGraphicFramePr>
            <a:graphicFrameLocks noGrp="1"/>
          </p:cNvGraphicFramePr>
          <p:nvPr>
            <p:ph type="tbl" sz="quarter" idx="13"/>
            <p:extLst>
              <p:ext uri="{D42A27DB-BD31-4B8C-83A1-F6EECF244321}">
                <p14:modId xmlns:p14="http://schemas.microsoft.com/office/powerpoint/2010/main" val="801520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54634965"/>
                    </a:ext>
                  </a:extLst>
                </a:gridCol>
                <a:gridCol w="987552">
                  <a:extLst>
                    <a:ext uri="{9D8B030D-6E8A-4147-A177-3AD203B41FA5}">
                      <a16:colId xmlns:a16="http://schemas.microsoft.com/office/drawing/2014/main" val="1144549224"/>
                    </a:ext>
                  </a:extLst>
                </a:gridCol>
                <a:gridCol w="576072">
                  <a:extLst>
                    <a:ext uri="{9D8B030D-6E8A-4147-A177-3AD203B41FA5}">
                      <a16:colId xmlns:a16="http://schemas.microsoft.com/office/drawing/2014/main" val="2537284528"/>
                    </a:ext>
                  </a:extLst>
                </a:gridCol>
                <a:gridCol w="576072">
                  <a:extLst>
                    <a:ext uri="{9D8B030D-6E8A-4147-A177-3AD203B41FA5}">
                      <a16:colId xmlns:a16="http://schemas.microsoft.com/office/drawing/2014/main" val="2926874944"/>
                    </a:ext>
                  </a:extLst>
                </a:gridCol>
                <a:gridCol w="493776">
                  <a:extLst>
                    <a:ext uri="{9D8B030D-6E8A-4147-A177-3AD203B41FA5}">
                      <a16:colId xmlns:a16="http://schemas.microsoft.com/office/drawing/2014/main" val="255304883"/>
                    </a:ext>
                  </a:extLst>
                </a:gridCol>
                <a:gridCol w="493776">
                  <a:extLst>
                    <a:ext uri="{9D8B030D-6E8A-4147-A177-3AD203B41FA5}">
                      <a16:colId xmlns:a16="http://schemas.microsoft.com/office/drawing/2014/main" val="2766621894"/>
                    </a:ext>
                  </a:extLst>
                </a:gridCol>
                <a:gridCol w="411480">
                  <a:extLst>
                    <a:ext uri="{9D8B030D-6E8A-4147-A177-3AD203B41FA5}">
                      <a16:colId xmlns:a16="http://schemas.microsoft.com/office/drawing/2014/main" val="703818911"/>
                    </a:ext>
                  </a:extLst>
                </a:gridCol>
                <a:gridCol w="493776">
                  <a:extLst>
                    <a:ext uri="{9D8B030D-6E8A-4147-A177-3AD203B41FA5}">
                      <a16:colId xmlns:a16="http://schemas.microsoft.com/office/drawing/2014/main" val="1422867357"/>
                    </a:ext>
                  </a:extLst>
                </a:gridCol>
                <a:gridCol w="493776">
                  <a:extLst>
                    <a:ext uri="{9D8B030D-6E8A-4147-A177-3AD203B41FA5}">
                      <a16:colId xmlns:a16="http://schemas.microsoft.com/office/drawing/2014/main" val="2442043568"/>
                    </a:ext>
                  </a:extLst>
                </a:gridCol>
                <a:gridCol w="493776">
                  <a:extLst>
                    <a:ext uri="{9D8B030D-6E8A-4147-A177-3AD203B41FA5}">
                      <a16:colId xmlns:a16="http://schemas.microsoft.com/office/drawing/2014/main" val="4161273715"/>
                    </a:ext>
                  </a:extLst>
                </a:gridCol>
                <a:gridCol w="493776">
                  <a:extLst>
                    <a:ext uri="{9D8B030D-6E8A-4147-A177-3AD203B41FA5}">
                      <a16:colId xmlns:a16="http://schemas.microsoft.com/office/drawing/2014/main" val="175370902"/>
                    </a:ext>
                  </a:extLst>
                </a:gridCol>
                <a:gridCol w="493776">
                  <a:extLst>
                    <a:ext uri="{9D8B030D-6E8A-4147-A177-3AD203B41FA5}">
                      <a16:colId xmlns:a16="http://schemas.microsoft.com/office/drawing/2014/main" val="1654549402"/>
                    </a:ext>
                  </a:extLst>
                </a:gridCol>
                <a:gridCol w="329184">
                  <a:extLst>
                    <a:ext uri="{9D8B030D-6E8A-4147-A177-3AD203B41FA5}">
                      <a16:colId xmlns:a16="http://schemas.microsoft.com/office/drawing/2014/main" val="45578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042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20:00:42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We are extremely grateful for your continued support and we look forward to your next experience with us! :)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https://quintly-image-storage.s3.amazonaws.com/6a33eb792d33d257a5e5ebc5101898e0/4238214d8da3ba4f42058a465d46448d.png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2509179"/>
                  </a:ext>
                </a:extLst>
              </a:tr>
            </a:tbl>
          </a:graphicData>
        </a:graphic>
      </p:graphicFrame>
      <p:sp>
        <p:nvSpPr>
          <p:cNvPr id="4" name="Text Placeholder 3">
            <a:extLst>
              <a:ext uri="{FF2B5EF4-FFF2-40B4-BE49-F238E27FC236}">
                <a16:creationId xmlns:a16="http://schemas.microsoft.com/office/drawing/2014/main" id="{CEF65578-7186-4CE8-B680-DEEDD045F53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850728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874A-A852-4633-B676-CC70578C710C}"/>
              </a:ext>
            </a:extLst>
          </p:cNvPr>
          <p:cNvSpPr>
            <a:spLocks noGrp="1"/>
          </p:cNvSpPr>
          <p:nvPr>
            <p:ph type="title"/>
          </p:nvPr>
        </p:nvSpPr>
        <p:spPr/>
        <p:txBody>
          <a:bodyPr/>
          <a:lstStyle/>
          <a:p>
            <a:r>
              <a:rPr lang="en-US"/>
              <a:t>Facebook FB - Own Posts Table w. Custom I-Rate (Insights) | Chili's Malaysia - 11 of 16</a:t>
            </a:r>
          </a:p>
        </p:txBody>
      </p:sp>
      <p:graphicFrame>
        <p:nvGraphicFramePr>
          <p:cNvPr id="5" name="Table Placeholder 4">
            <a:extLst>
              <a:ext uri="{FF2B5EF4-FFF2-40B4-BE49-F238E27FC236}">
                <a16:creationId xmlns:a16="http://schemas.microsoft.com/office/drawing/2014/main" id="{8B174131-4B3D-4D9F-969D-1703FCC4FBBD}"/>
              </a:ext>
            </a:extLst>
          </p:cNvPr>
          <p:cNvGraphicFramePr>
            <a:graphicFrameLocks noGrp="1"/>
          </p:cNvGraphicFramePr>
          <p:nvPr>
            <p:ph type="tbl" sz="quarter" idx="13"/>
            <p:extLst>
              <p:ext uri="{D42A27DB-BD31-4B8C-83A1-F6EECF244321}">
                <p14:modId xmlns:p14="http://schemas.microsoft.com/office/powerpoint/2010/main" val="175277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8753016"/>
                    </a:ext>
                  </a:extLst>
                </a:gridCol>
                <a:gridCol w="987552">
                  <a:extLst>
                    <a:ext uri="{9D8B030D-6E8A-4147-A177-3AD203B41FA5}">
                      <a16:colId xmlns:a16="http://schemas.microsoft.com/office/drawing/2014/main" val="1326966527"/>
                    </a:ext>
                  </a:extLst>
                </a:gridCol>
                <a:gridCol w="576072">
                  <a:extLst>
                    <a:ext uri="{9D8B030D-6E8A-4147-A177-3AD203B41FA5}">
                      <a16:colId xmlns:a16="http://schemas.microsoft.com/office/drawing/2014/main" val="1051911387"/>
                    </a:ext>
                  </a:extLst>
                </a:gridCol>
                <a:gridCol w="576072">
                  <a:extLst>
                    <a:ext uri="{9D8B030D-6E8A-4147-A177-3AD203B41FA5}">
                      <a16:colId xmlns:a16="http://schemas.microsoft.com/office/drawing/2014/main" val="2232797366"/>
                    </a:ext>
                  </a:extLst>
                </a:gridCol>
                <a:gridCol w="493776">
                  <a:extLst>
                    <a:ext uri="{9D8B030D-6E8A-4147-A177-3AD203B41FA5}">
                      <a16:colId xmlns:a16="http://schemas.microsoft.com/office/drawing/2014/main" val="859262849"/>
                    </a:ext>
                  </a:extLst>
                </a:gridCol>
                <a:gridCol w="493776">
                  <a:extLst>
                    <a:ext uri="{9D8B030D-6E8A-4147-A177-3AD203B41FA5}">
                      <a16:colId xmlns:a16="http://schemas.microsoft.com/office/drawing/2014/main" val="968048641"/>
                    </a:ext>
                  </a:extLst>
                </a:gridCol>
                <a:gridCol w="411480">
                  <a:extLst>
                    <a:ext uri="{9D8B030D-6E8A-4147-A177-3AD203B41FA5}">
                      <a16:colId xmlns:a16="http://schemas.microsoft.com/office/drawing/2014/main" val="247710880"/>
                    </a:ext>
                  </a:extLst>
                </a:gridCol>
                <a:gridCol w="493776">
                  <a:extLst>
                    <a:ext uri="{9D8B030D-6E8A-4147-A177-3AD203B41FA5}">
                      <a16:colId xmlns:a16="http://schemas.microsoft.com/office/drawing/2014/main" val="594579250"/>
                    </a:ext>
                  </a:extLst>
                </a:gridCol>
                <a:gridCol w="493776">
                  <a:extLst>
                    <a:ext uri="{9D8B030D-6E8A-4147-A177-3AD203B41FA5}">
                      <a16:colId xmlns:a16="http://schemas.microsoft.com/office/drawing/2014/main" val="2709833654"/>
                    </a:ext>
                  </a:extLst>
                </a:gridCol>
                <a:gridCol w="493776">
                  <a:extLst>
                    <a:ext uri="{9D8B030D-6E8A-4147-A177-3AD203B41FA5}">
                      <a16:colId xmlns:a16="http://schemas.microsoft.com/office/drawing/2014/main" val="991894873"/>
                    </a:ext>
                  </a:extLst>
                </a:gridCol>
                <a:gridCol w="493776">
                  <a:extLst>
                    <a:ext uri="{9D8B030D-6E8A-4147-A177-3AD203B41FA5}">
                      <a16:colId xmlns:a16="http://schemas.microsoft.com/office/drawing/2014/main" val="1395945710"/>
                    </a:ext>
                  </a:extLst>
                </a:gridCol>
                <a:gridCol w="493776">
                  <a:extLst>
                    <a:ext uri="{9D8B030D-6E8A-4147-A177-3AD203B41FA5}">
                      <a16:colId xmlns:a16="http://schemas.microsoft.com/office/drawing/2014/main" val="4224123142"/>
                    </a:ext>
                  </a:extLst>
                </a:gridCol>
                <a:gridCol w="329184">
                  <a:extLst>
                    <a:ext uri="{9D8B030D-6E8A-4147-A177-3AD203B41FA5}">
                      <a16:colId xmlns:a16="http://schemas.microsoft.com/office/drawing/2014/main" val="2086600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554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17:15:10</a:t>
                      </a:r>
                      <a:r>
                        <a:rPr kumimoji="0" lang="en-US" sz="1000" b="0" i="0" u="none" strike="noStrike" kern="1200" cap="none" spc="0" normalizeH="0" baseline="0" noProof="0">
                          <a:ln>
                            <a:noFill/>
                          </a:ln>
                          <a:solidFill>
                            <a:prstClr val="black"/>
                          </a:solidFill>
                          <a:effectLst/>
                          <a:uLnTx/>
                          <a:uFillTx/>
                          <a:latin typeface="+mn-lt"/>
                          <a:ea typeface="+mn-ea"/>
                          <a:cs typeface="+mn-cs"/>
                        </a:rPr>
                        <a:t>
 Ramadan Al-Kareem to our Muslim friends! 
Wherever you are, may the spirit of this holy month bring great blessings to you and your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https://quintly-image-storage.s3.amazonaws.com/6a33eb792d33d257a5e5ebc5101898e0/f447684b58938f9608518c9824560b00.jpg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462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Chili's Malaysia - 2021-04-13 12:03:47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https://quintly-image-storage.s3.amazonaws.com/6a33eb792d33d257a5e5ebc5101898e0/712570ea4ee5439c3af8ab39043d7334.png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9209143"/>
                  </a:ext>
                </a:extLst>
              </a:tr>
            </a:tbl>
          </a:graphicData>
        </a:graphic>
      </p:graphicFrame>
      <p:sp>
        <p:nvSpPr>
          <p:cNvPr id="4" name="Text Placeholder 3">
            <a:extLst>
              <a:ext uri="{FF2B5EF4-FFF2-40B4-BE49-F238E27FC236}">
                <a16:creationId xmlns:a16="http://schemas.microsoft.com/office/drawing/2014/main" id="{2C4B03DB-08AC-4B50-B684-B7E4179A2B1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45086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4521D-1690-406F-80F3-B87C9D19A6DD}"/>
              </a:ext>
            </a:extLst>
          </p:cNvPr>
          <p:cNvSpPr>
            <a:spLocks noGrp="1"/>
          </p:cNvSpPr>
          <p:nvPr>
            <p:ph type="title"/>
          </p:nvPr>
        </p:nvSpPr>
        <p:spPr/>
        <p:txBody>
          <a:bodyPr/>
          <a:lstStyle/>
          <a:p>
            <a:r>
              <a:rPr lang="en-US"/>
              <a:t>Facebook FB - Own Posts Table w. Custom I-Rate (Insights) | Chili's Malaysia - 12 of 16</a:t>
            </a:r>
          </a:p>
        </p:txBody>
      </p:sp>
      <p:graphicFrame>
        <p:nvGraphicFramePr>
          <p:cNvPr id="5" name="Table Placeholder 4">
            <a:extLst>
              <a:ext uri="{FF2B5EF4-FFF2-40B4-BE49-F238E27FC236}">
                <a16:creationId xmlns:a16="http://schemas.microsoft.com/office/drawing/2014/main" id="{F1E51DB3-7B6C-441F-98E9-DB921B894273}"/>
              </a:ext>
            </a:extLst>
          </p:cNvPr>
          <p:cNvGraphicFramePr>
            <a:graphicFrameLocks noGrp="1"/>
          </p:cNvGraphicFramePr>
          <p:nvPr>
            <p:ph type="tbl" sz="quarter" idx="13"/>
            <p:extLst>
              <p:ext uri="{D42A27DB-BD31-4B8C-83A1-F6EECF244321}">
                <p14:modId xmlns:p14="http://schemas.microsoft.com/office/powerpoint/2010/main" val="414078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603651"/>
                    </a:ext>
                  </a:extLst>
                </a:gridCol>
                <a:gridCol w="987552">
                  <a:extLst>
                    <a:ext uri="{9D8B030D-6E8A-4147-A177-3AD203B41FA5}">
                      <a16:colId xmlns:a16="http://schemas.microsoft.com/office/drawing/2014/main" val="1081904942"/>
                    </a:ext>
                  </a:extLst>
                </a:gridCol>
                <a:gridCol w="576072">
                  <a:extLst>
                    <a:ext uri="{9D8B030D-6E8A-4147-A177-3AD203B41FA5}">
                      <a16:colId xmlns:a16="http://schemas.microsoft.com/office/drawing/2014/main" val="2594532434"/>
                    </a:ext>
                  </a:extLst>
                </a:gridCol>
                <a:gridCol w="576072">
                  <a:extLst>
                    <a:ext uri="{9D8B030D-6E8A-4147-A177-3AD203B41FA5}">
                      <a16:colId xmlns:a16="http://schemas.microsoft.com/office/drawing/2014/main" val="4183170070"/>
                    </a:ext>
                  </a:extLst>
                </a:gridCol>
                <a:gridCol w="493776">
                  <a:extLst>
                    <a:ext uri="{9D8B030D-6E8A-4147-A177-3AD203B41FA5}">
                      <a16:colId xmlns:a16="http://schemas.microsoft.com/office/drawing/2014/main" val="3076601453"/>
                    </a:ext>
                  </a:extLst>
                </a:gridCol>
                <a:gridCol w="493776">
                  <a:extLst>
                    <a:ext uri="{9D8B030D-6E8A-4147-A177-3AD203B41FA5}">
                      <a16:colId xmlns:a16="http://schemas.microsoft.com/office/drawing/2014/main" val="1767174892"/>
                    </a:ext>
                  </a:extLst>
                </a:gridCol>
                <a:gridCol w="411480">
                  <a:extLst>
                    <a:ext uri="{9D8B030D-6E8A-4147-A177-3AD203B41FA5}">
                      <a16:colId xmlns:a16="http://schemas.microsoft.com/office/drawing/2014/main" val="2496886008"/>
                    </a:ext>
                  </a:extLst>
                </a:gridCol>
                <a:gridCol w="493776">
                  <a:extLst>
                    <a:ext uri="{9D8B030D-6E8A-4147-A177-3AD203B41FA5}">
                      <a16:colId xmlns:a16="http://schemas.microsoft.com/office/drawing/2014/main" val="1560954065"/>
                    </a:ext>
                  </a:extLst>
                </a:gridCol>
                <a:gridCol w="493776">
                  <a:extLst>
                    <a:ext uri="{9D8B030D-6E8A-4147-A177-3AD203B41FA5}">
                      <a16:colId xmlns:a16="http://schemas.microsoft.com/office/drawing/2014/main" val="2006746506"/>
                    </a:ext>
                  </a:extLst>
                </a:gridCol>
                <a:gridCol w="493776">
                  <a:extLst>
                    <a:ext uri="{9D8B030D-6E8A-4147-A177-3AD203B41FA5}">
                      <a16:colId xmlns:a16="http://schemas.microsoft.com/office/drawing/2014/main" val="2755063405"/>
                    </a:ext>
                  </a:extLst>
                </a:gridCol>
                <a:gridCol w="493776">
                  <a:extLst>
                    <a:ext uri="{9D8B030D-6E8A-4147-A177-3AD203B41FA5}">
                      <a16:colId xmlns:a16="http://schemas.microsoft.com/office/drawing/2014/main" val="3684565947"/>
                    </a:ext>
                  </a:extLst>
                </a:gridCol>
                <a:gridCol w="493776">
                  <a:extLst>
                    <a:ext uri="{9D8B030D-6E8A-4147-A177-3AD203B41FA5}">
                      <a16:colId xmlns:a16="http://schemas.microsoft.com/office/drawing/2014/main" val="1567661325"/>
                    </a:ext>
                  </a:extLst>
                </a:gridCol>
                <a:gridCol w="329184">
                  <a:extLst>
                    <a:ext uri="{9D8B030D-6E8A-4147-A177-3AD203B41FA5}">
                      <a16:colId xmlns:a16="http://schemas.microsoft.com/office/drawing/2014/main" val="2998132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800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12:03:06</a:t>
                      </a:r>
                      <a:r>
                        <a:rPr kumimoji="0" lang="en-US" sz="1000" b="0" i="0" u="none" strike="noStrike" kern="1200" cap="none" spc="0" normalizeH="0" baseline="0" noProof="0">
                          <a:ln>
                            <a:noFill/>
                          </a:ln>
                          <a:solidFill>
                            <a:prstClr val="black"/>
                          </a:solidFill>
                          <a:effectLst/>
                          <a:uLnTx/>
                          <a:uFillTx/>
                          <a:latin typeface="+mn-lt"/>
                          <a:ea typeface="+mn-ea"/>
                          <a:cs typeface="+mn-cs"/>
                        </a:rPr>
                        <a:t>
 Everyone’s different! 
Introducing, our Variety Deals Menu available this fasting season. From Caribbean Salad, Tony’s BBQ Burger to Tapenade Dory. Trust us, there’s something special for everyone!
Did we mention you get to enjoy a free Sundae with the purchase of any Variety Deals entrée? Drop by today to find out more! 
Menu Link: http://chilis.com.my/variety-deals/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https://quintly-image-storage.s3.amazonaws.com/6a33eb792d33d257a5e5ebc5101898e0/baf7991e666f0dc595f8e2227f5a5795.jpg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4053040"/>
                  </a:ext>
                </a:extLst>
              </a:tr>
            </a:tbl>
          </a:graphicData>
        </a:graphic>
      </p:graphicFrame>
      <p:sp>
        <p:nvSpPr>
          <p:cNvPr id="4" name="Text Placeholder 3">
            <a:extLst>
              <a:ext uri="{FF2B5EF4-FFF2-40B4-BE49-F238E27FC236}">
                <a16:creationId xmlns:a16="http://schemas.microsoft.com/office/drawing/2014/main" id="{1967DA61-342A-429A-BACE-0A881D6DE29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78888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46886-3AF4-4BB6-A555-5CAD3532C69F}"/>
              </a:ext>
            </a:extLst>
          </p:cNvPr>
          <p:cNvSpPr>
            <a:spLocks noGrp="1"/>
          </p:cNvSpPr>
          <p:nvPr>
            <p:ph type="title"/>
          </p:nvPr>
        </p:nvSpPr>
        <p:spPr/>
        <p:txBody>
          <a:bodyPr/>
          <a:lstStyle/>
          <a:p>
            <a:r>
              <a:rPr lang="en-US"/>
              <a:t>Facebook FB - Own Posts Table w. Custom I-Rate (Insights) | Chili's Malaysia - 13 of 16</a:t>
            </a:r>
          </a:p>
        </p:txBody>
      </p:sp>
      <p:graphicFrame>
        <p:nvGraphicFramePr>
          <p:cNvPr id="5" name="Table Placeholder 4">
            <a:extLst>
              <a:ext uri="{FF2B5EF4-FFF2-40B4-BE49-F238E27FC236}">
                <a16:creationId xmlns:a16="http://schemas.microsoft.com/office/drawing/2014/main" id="{984D0C95-1318-4CE8-9C8D-ED4F4165AB15}"/>
              </a:ext>
            </a:extLst>
          </p:cNvPr>
          <p:cNvGraphicFramePr>
            <a:graphicFrameLocks noGrp="1"/>
          </p:cNvGraphicFramePr>
          <p:nvPr>
            <p:ph type="tbl" sz="quarter" idx="13"/>
            <p:extLst>
              <p:ext uri="{D42A27DB-BD31-4B8C-83A1-F6EECF244321}">
                <p14:modId xmlns:p14="http://schemas.microsoft.com/office/powerpoint/2010/main" val="11060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45507595"/>
                    </a:ext>
                  </a:extLst>
                </a:gridCol>
                <a:gridCol w="987552">
                  <a:extLst>
                    <a:ext uri="{9D8B030D-6E8A-4147-A177-3AD203B41FA5}">
                      <a16:colId xmlns:a16="http://schemas.microsoft.com/office/drawing/2014/main" val="131399872"/>
                    </a:ext>
                  </a:extLst>
                </a:gridCol>
                <a:gridCol w="576072">
                  <a:extLst>
                    <a:ext uri="{9D8B030D-6E8A-4147-A177-3AD203B41FA5}">
                      <a16:colId xmlns:a16="http://schemas.microsoft.com/office/drawing/2014/main" val="598629942"/>
                    </a:ext>
                  </a:extLst>
                </a:gridCol>
                <a:gridCol w="576072">
                  <a:extLst>
                    <a:ext uri="{9D8B030D-6E8A-4147-A177-3AD203B41FA5}">
                      <a16:colId xmlns:a16="http://schemas.microsoft.com/office/drawing/2014/main" val="2089431849"/>
                    </a:ext>
                  </a:extLst>
                </a:gridCol>
                <a:gridCol w="493776">
                  <a:extLst>
                    <a:ext uri="{9D8B030D-6E8A-4147-A177-3AD203B41FA5}">
                      <a16:colId xmlns:a16="http://schemas.microsoft.com/office/drawing/2014/main" val="1200703090"/>
                    </a:ext>
                  </a:extLst>
                </a:gridCol>
                <a:gridCol w="493776">
                  <a:extLst>
                    <a:ext uri="{9D8B030D-6E8A-4147-A177-3AD203B41FA5}">
                      <a16:colId xmlns:a16="http://schemas.microsoft.com/office/drawing/2014/main" val="3476583161"/>
                    </a:ext>
                  </a:extLst>
                </a:gridCol>
                <a:gridCol w="411480">
                  <a:extLst>
                    <a:ext uri="{9D8B030D-6E8A-4147-A177-3AD203B41FA5}">
                      <a16:colId xmlns:a16="http://schemas.microsoft.com/office/drawing/2014/main" val="3144457462"/>
                    </a:ext>
                  </a:extLst>
                </a:gridCol>
                <a:gridCol w="493776">
                  <a:extLst>
                    <a:ext uri="{9D8B030D-6E8A-4147-A177-3AD203B41FA5}">
                      <a16:colId xmlns:a16="http://schemas.microsoft.com/office/drawing/2014/main" val="1177966266"/>
                    </a:ext>
                  </a:extLst>
                </a:gridCol>
                <a:gridCol w="493776">
                  <a:extLst>
                    <a:ext uri="{9D8B030D-6E8A-4147-A177-3AD203B41FA5}">
                      <a16:colId xmlns:a16="http://schemas.microsoft.com/office/drawing/2014/main" val="2142405168"/>
                    </a:ext>
                  </a:extLst>
                </a:gridCol>
                <a:gridCol w="493776">
                  <a:extLst>
                    <a:ext uri="{9D8B030D-6E8A-4147-A177-3AD203B41FA5}">
                      <a16:colId xmlns:a16="http://schemas.microsoft.com/office/drawing/2014/main" val="21872597"/>
                    </a:ext>
                  </a:extLst>
                </a:gridCol>
                <a:gridCol w="493776">
                  <a:extLst>
                    <a:ext uri="{9D8B030D-6E8A-4147-A177-3AD203B41FA5}">
                      <a16:colId xmlns:a16="http://schemas.microsoft.com/office/drawing/2014/main" val="3773363029"/>
                    </a:ext>
                  </a:extLst>
                </a:gridCol>
                <a:gridCol w="493776">
                  <a:extLst>
                    <a:ext uri="{9D8B030D-6E8A-4147-A177-3AD203B41FA5}">
                      <a16:colId xmlns:a16="http://schemas.microsoft.com/office/drawing/2014/main" val="1201149525"/>
                    </a:ext>
                  </a:extLst>
                </a:gridCol>
                <a:gridCol w="329184">
                  <a:extLst>
                    <a:ext uri="{9D8B030D-6E8A-4147-A177-3AD203B41FA5}">
                      <a16:colId xmlns:a16="http://schemas.microsoft.com/office/drawing/2014/main" val="2288487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299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- 2021-04-11 12:00:08</a:t>
                      </a:r>
                      <a:r>
                        <a:rPr kumimoji="0" lang="en-US" sz="1000" b="0" i="0" u="none" strike="noStrike" kern="1200" cap="none" spc="0" normalizeH="0" baseline="0" noProof="0">
                          <a:ln>
                            <a:noFill/>
                          </a:ln>
                          <a:solidFill>
                            <a:prstClr val="black"/>
                          </a:solidFill>
                          <a:effectLst/>
                          <a:uLnTx/>
                          <a:uFillTx/>
                          <a:latin typeface="+mn-lt"/>
                          <a:ea typeface="+mn-ea"/>
                          <a:cs typeface="+mn-cs"/>
                        </a:rPr>
                        <a:t>
 Here’s something for everyone..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https://quintly-image-storage.s3.amazonaws.com/6a33eb792d33d257a5e5ebc5101898e0/c1f4620c10103877ff6b067dfed23e08.png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7875095"/>
                  </a:ext>
                </a:extLst>
              </a:tr>
            </a:tbl>
          </a:graphicData>
        </a:graphic>
      </p:graphicFrame>
      <p:sp>
        <p:nvSpPr>
          <p:cNvPr id="4" name="Text Placeholder 3">
            <a:extLst>
              <a:ext uri="{FF2B5EF4-FFF2-40B4-BE49-F238E27FC236}">
                <a16:creationId xmlns:a16="http://schemas.microsoft.com/office/drawing/2014/main" id="{11732EBB-6E0E-4256-BE8A-64024957AF9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8043326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EDDD8-6ADE-4E06-B10A-13CE4A1B2971}"/>
              </a:ext>
            </a:extLst>
          </p:cNvPr>
          <p:cNvSpPr>
            <a:spLocks noGrp="1"/>
          </p:cNvSpPr>
          <p:nvPr>
            <p:ph type="title"/>
          </p:nvPr>
        </p:nvSpPr>
        <p:spPr/>
        <p:txBody>
          <a:bodyPr/>
          <a:lstStyle/>
          <a:p>
            <a:r>
              <a:rPr lang="en-US"/>
              <a:t>Facebook FB - Own Posts Table w. Custom I-Rate (Insights) | Chili's Malaysia - 14 of 16</a:t>
            </a:r>
          </a:p>
        </p:txBody>
      </p:sp>
      <p:graphicFrame>
        <p:nvGraphicFramePr>
          <p:cNvPr id="5" name="Table Placeholder 4">
            <a:extLst>
              <a:ext uri="{FF2B5EF4-FFF2-40B4-BE49-F238E27FC236}">
                <a16:creationId xmlns:a16="http://schemas.microsoft.com/office/drawing/2014/main" id="{7556F8DC-A32C-4919-8EFC-DB2586FF1301}"/>
              </a:ext>
            </a:extLst>
          </p:cNvPr>
          <p:cNvGraphicFramePr>
            <a:graphicFrameLocks noGrp="1"/>
          </p:cNvGraphicFramePr>
          <p:nvPr>
            <p:ph type="tbl" sz="quarter" idx="13"/>
            <p:extLst>
              <p:ext uri="{D42A27DB-BD31-4B8C-83A1-F6EECF244321}">
                <p14:modId xmlns:p14="http://schemas.microsoft.com/office/powerpoint/2010/main" val="366411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83482233"/>
                    </a:ext>
                  </a:extLst>
                </a:gridCol>
                <a:gridCol w="987552">
                  <a:extLst>
                    <a:ext uri="{9D8B030D-6E8A-4147-A177-3AD203B41FA5}">
                      <a16:colId xmlns:a16="http://schemas.microsoft.com/office/drawing/2014/main" val="3417583440"/>
                    </a:ext>
                  </a:extLst>
                </a:gridCol>
                <a:gridCol w="576072">
                  <a:extLst>
                    <a:ext uri="{9D8B030D-6E8A-4147-A177-3AD203B41FA5}">
                      <a16:colId xmlns:a16="http://schemas.microsoft.com/office/drawing/2014/main" val="2811948920"/>
                    </a:ext>
                  </a:extLst>
                </a:gridCol>
                <a:gridCol w="576072">
                  <a:extLst>
                    <a:ext uri="{9D8B030D-6E8A-4147-A177-3AD203B41FA5}">
                      <a16:colId xmlns:a16="http://schemas.microsoft.com/office/drawing/2014/main" val="4081891590"/>
                    </a:ext>
                  </a:extLst>
                </a:gridCol>
                <a:gridCol w="493776">
                  <a:extLst>
                    <a:ext uri="{9D8B030D-6E8A-4147-A177-3AD203B41FA5}">
                      <a16:colId xmlns:a16="http://schemas.microsoft.com/office/drawing/2014/main" val="2128371969"/>
                    </a:ext>
                  </a:extLst>
                </a:gridCol>
                <a:gridCol w="493776">
                  <a:extLst>
                    <a:ext uri="{9D8B030D-6E8A-4147-A177-3AD203B41FA5}">
                      <a16:colId xmlns:a16="http://schemas.microsoft.com/office/drawing/2014/main" val="746845055"/>
                    </a:ext>
                  </a:extLst>
                </a:gridCol>
                <a:gridCol w="411480">
                  <a:extLst>
                    <a:ext uri="{9D8B030D-6E8A-4147-A177-3AD203B41FA5}">
                      <a16:colId xmlns:a16="http://schemas.microsoft.com/office/drawing/2014/main" val="3471913631"/>
                    </a:ext>
                  </a:extLst>
                </a:gridCol>
                <a:gridCol w="493776">
                  <a:extLst>
                    <a:ext uri="{9D8B030D-6E8A-4147-A177-3AD203B41FA5}">
                      <a16:colId xmlns:a16="http://schemas.microsoft.com/office/drawing/2014/main" val="741640938"/>
                    </a:ext>
                  </a:extLst>
                </a:gridCol>
                <a:gridCol w="493776">
                  <a:extLst>
                    <a:ext uri="{9D8B030D-6E8A-4147-A177-3AD203B41FA5}">
                      <a16:colId xmlns:a16="http://schemas.microsoft.com/office/drawing/2014/main" val="1727965886"/>
                    </a:ext>
                  </a:extLst>
                </a:gridCol>
                <a:gridCol w="493776">
                  <a:extLst>
                    <a:ext uri="{9D8B030D-6E8A-4147-A177-3AD203B41FA5}">
                      <a16:colId xmlns:a16="http://schemas.microsoft.com/office/drawing/2014/main" val="3699825368"/>
                    </a:ext>
                  </a:extLst>
                </a:gridCol>
                <a:gridCol w="493776">
                  <a:extLst>
                    <a:ext uri="{9D8B030D-6E8A-4147-A177-3AD203B41FA5}">
                      <a16:colId xmlns:a16="http://schemas.microsoft.com/office/drawing/2014/main" val="1794153013"/>
                    </a:ext>
                  </a:extLst>
                </a:gridCol>
                <a:gridCol w="493776">
                  <a:extLst>
                    <a:ext uri="{9D8B030D-6E8A-4147-A177-3AD203B41FA5}">
                      <a16:colId xmlns:a16="http://schemas.microsoft.com/office/drawing/2014/main" val="4083829236"/>
                    </a:ext>
                  </a:extLst>
                </a:gridCol>
                <a:gridCol w="329184">
                  <a:extLst>
                    <a:ext uri="{9D8B030D-6E8A-4147-A177-3AD203B41FA5}">
                      <a16:colId xmlns:a16="http://schemas.microsoft.com/office/drawing/2014/main" val="211118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728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- 2021-04-09 12:00:07</a:t>
                      </a:r>
                      <a:r>
                        <a:rPr kumimoji="0" lang="en-US" sz="1000" b="0" i="0" u="none" strike="noStrike" kern="1200" cap="none" spc="0" normalizeH="0" baseline="0" noProof="0">
                          <a:ln>
                            <a:noFill/>
                          </a:ln>
                          <a:solidFill>
                            <a:prstClr val="black"/>
                          </a:solidFill>
                          <a:effectLst/>
                          <a:uLnTx/>
                          <a:uFillTx/>
                          <a:latin typeface="+mn-lt"/>
                          <a:ea typeface="+mn-ea"/>
                          <a:cs typeface="+mn-cs"/>
                        </a:rPr>
                        <a:t>
 They say you won’t find a perfect match. 
Well, have you tried our Match Deals? It’s perfect for sharing! 
Exclusively for dine in at selected outlets only. Menu link: http://chilis.com.my/match-deals/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https://quintly-image-storage.s3.amazonaws.com/6a33eb792d33d257a5e5ebc5101898e0/d03a1aa3b2f675a4311b863b08bf4d49.png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6659109"/>
                  </a:ext>
                </a:extLst>
              </a:tr>
            </a:tbl>
          </a:graphicData>
        </a:graphic>
      </p:graphicFrame>
      <p:sp>
        <p:nvSpPr>
          <p:cNvPr id="4" name="Text Placeholder 3">
            <a:extLst>
              <a:ext uri="{FF2B5EF4-FFF2-40B4-BE49-F238E27FC236}">
                <a16:creationId xmlns:a16="http://schemas.microsoft.com/office/drawing/2014/main" id="{143C0652-544B-4407-9FDE-8D92D192BD4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92540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64ADC-E1B3-42D5-98F5-F9DF0762CB92}"/>
              </a:ext>
            </a:extLst>
          </p:cNvPr>
          <p:cNvSpPr>
            <a:spLocks noGrp="1"/>
          </p:cNvSpPr>
          <p:nvPr>
            <p:ph type="title"/>
          </p:nvPr>
        </p:nvSpPr>
        <p:spPr/>
        <p:txBody>
          <a:bodyPr/>
          <a:lstStyle/>
          <a:p>
            <a:r>
              <a:rPr lang="en-US"/>
              <a:t>Facebook FB - Own Posts Table w. Custom I-Rate (Insights) | Chili's Malaysia - 15 of 16</a:t>
            </a:r>
          </a:p>
        </p:txBody>
      </p:sp>
      <p:graphicFrame>
        <p:nvGraphicFramePr>
          <p:cNvPr id="5" name="Table Placeholder 4">
            <a:extLst>
              <a:ext uri="{FF2B5EF4-FFF2-40B4-BE49-F238E27FC236}">
                <a16:creationId xmlns:a16="http://schemas.microsoft.com/office/drawing/2014/main" id="{5469EC6A-A07D-4451-983C-D5E4F1947911}"/>
              </a:ext>
            </a:extLst>
          </p:cNvPr>
          <p:cNvGraphicFramePr>
            <a:graphicFrameLocks noGrp="1"/>
          </p:cNvGraphicFramePr>
          <p:nvPr>
            <p:ph type="tbl" sz="quarter" idx="13"/>
            <p:extLst>
              <p:ext uri="{D42A27DB-BD31-4B8C-83A1-F6EECF244321}">
                <p14:modId xmlns:p14="http://schemas.microsoft.com/office/powerpoint/2010/main" val="274333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3887959"/>
                    </a:ext>
                  </a:extLst>
                </a:gridCol>
                <a:gridCol w="987552">
                  <a:extLst>
                    <a:ext uri="{9D8B030D-6E8A-4147-A177-3AD203B41FA5}">
                      <a16:colId xmlns:a16="http://schemas.microsoft.com/office/drawing/2014/main" val="1256109700"/>
                    </a:ext>
                  </a:extLst>
                </a:gridCol>
                <a:gridCol w="576072">
                  <a:extLst>
                    <a:ext uri="{9D8B030D-6E8A-4147-A177-3AD203B41FA5}">
                      <a16:colId xmlns:a16="http://schemas.microsoft.com/office/drawing/2014/main" val="3051087945"/>
                    </a:ext>
                  </a:extLst>
                </a:gridCol>
                <a:gridCol w="576072">
                  <a:extLst>
                    <a:ext uri="{9D8B030D-6E8A-4147-A177-3AD203B41FA5}">
                      <a16:colId xmlns:a16="http://schemas.microsoft.com/office/drawing/2014/main" val="3496205359"/>
                    </a:ext>
                  </a:extLst>
                </a:gridCol>
                <a:gridCol w="493776">
                  <a:extLst>
                    <a:ext uri="{9D8B030D-6E8A-4147-A177-3AD203B41FA5}">
                      <a16:colId xmlns:a16="http://schemas.microsoft.com/office/drawing/2014/main" val="2032874351"/>
                    </a:ext>
                  </a:extLst>
                </a:gridCol>
                <a:gridCol w="493776">
                  <a:extLst>
                    <a:ext uri="{9D8B030D-6E8A-4147-A177-3AD203B41FA5}">
                      <a16:colId xmlns:a16="http://schemas.microsoft.com/office/drawing/2014/main" val="4174135261"/>
                    </a:ext>
                  </a:extLst>
                </a:gridCol>
                <a:gridCol w="411480">
                  <a:extLst>
                    <a:ext uri="{9D8B030D-6E8A-4147-A177-3AD203B41FA5}">
                      <a16:colId xmlns:a16="http://schemas.microsoft.com/office/drawing/2014/main" val="3806208957"/>
                    </a:ext>
                  </a:extLst>
                </a:gridCol>
                <a:gridCol w="493776">
                  <a:extLst>
                    <a:ext uri="{9D8B030D-6E8A-4147-A177-3AD203B41FA5}">
                      <a16:colId xmlns:a16="http://schemas.microsoft.com/office/drawing/2014/main" val="2474486870"/>
                    </a:ext>
                  </a:extLst>
                </a:gridCol>
                <a:gridCol w="493776">
                  <a:extLst>
                    <a:ext uri="{9D8B030D-6E8A-4147-A177-3AD203B41FA5}">
                      <a16:colId xmlns:a16="http://schemas.microsoft.com/office/drawing/2014/main" val="641633777"/>
                    </a:ext>
                  </a:extLst>
                </a:gridCol>
                <a:gridCol w="493776">
                  <a:extLst>
                    <a:ext uri="{9D8B030D-6E8A-4147-A177-3AD203B41FA5}">
                      <a16:colId xmlns:a16="http://schemas.microsoft.com/office/drawing/2014/main" val="1338684303"/>
                    </a:ext>
                  </a:extLst>
                </a:gridCol>
                <a:gridCol w="493776">
                  <a:extLst>
                    <a:ext uri="{9D8B030D-6E8A-4147-A177-3AD203B41FA5}">
                      <a16:colId xmlns:a16="http://schemas.microsoft.com/office/drawing/2014/main" val="3999871537"/>
                    </a:ext>
                  </a:extLst>
                </a:gridCol>
                <a:gridCol w="493776">
                  <a:extLst>
                    <a:ext uri="{9D8B030D-6E8A-4147-A177-3AD203B41FA5}">
                      <a16:colId xmlns:a16="http://schemas.microsoft.com/office/drawing/2014/main" val="2397221356"/>
                    </a:ext>
                  </a:extLst>
                </a:gridCol>
                <a:gridCol w="329184">
                  <a:extLst>
                    <a:ext uri="{9D8B030D-6E8A-4147-A177-3AD203B41FA5}">
                      <a16:colId xmlns:a16="http://schemas.microsoft.com/office/drawing/2014/main" val="299760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39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- 2021-04-06 12:00:21</a:t>
                      </a:r>
                      <a:r>
                        <a:rPr kumimoji="0" lang="en-US" sz="1000" b="0" i="0" u="none" strike="noStrike" kern="1200" cap="none" spc="0" normalizeH="0" baseline="0" noProof="0">
                          <a:ln>
                            <a:noFill/>
                          </a:ln>
                          <a:solidFill>
                            <a:prstClr val="black"/>
                          </a:solidFill>
                          <a:effectLst/>
                          <a:uLnTx/>
                          <a:uFillTx/>
                          <a:latin typeface="+mn-lt"/>
                          <a:ea typeface="+mn-ea"/>
                          <a:cs typeface="+mn-cs"/>
                        </a:rPr>
                        <a:t>
 “You’re the burger to my fries 🥰” 
Thank us later for your next pick up line!  
Available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https://quintly-image-storage.s3.amazonaws.com/6a33eb792d33d257a5e5ebc5101898e0/b84bd77bff3b06791a024258d45c0cb4.png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5877864"/>
                  </a:ext>
                </a:extLst>
              </a:tr>
            </a:tbl>
          </a:graphicData>
        </a:graphic>
      </p:graphicFrame>
      <p:sp>
        <p:nvSpPr>
          <p:cNvPr id="4" name="Text Placeholder 3">
            <a:extLst>
              <a:ext uri="{FF2B5EF4-FFF2-40B4-BE49-F238E27FC236}">
                <a16:creationId xmlns:a16="http://schemas.microsoft.com/office/drawing/2014/main" id="{24798DFC-77B9-46CD-8772-C4042D5B5A0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295265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2F92-230B-4E96-85C3-06374B36D513}"/>
              </a:ext>
            </a:extLst>
          </p:cNvPr>
          <p:cNvSpPr>
            <a:spLocks noGrp="1"/>
          </p:cNvSpPr>
          <p:nvPr>
            <p:ph type="title"/>
          </p:nvPr>
        </p:nvSpPr>
        <p:spPr/>
        <p:txBody>
          <a:bodyPr/>
          <a:lstStyle/>
          <a:p>
            <a:r>
              <a:rPr lang="en-US"/>
              <a:t>Facebook FB - Own Posts Table w. Custom I-Rate (Insights) | Chili's Malaysia - 16 of 16</a:t>
            </a:r>
          </a:p>
        </p:txBody>
      </p:sp>
      <p:graphicFrame>
        <p:nvGraphicFramePr>
          <p:cNvPr id="5" name="Table Placeholder 4">
            <a:extLst>
              <a:ext uri="{FF2B5EF4-FFF2-40B4-BE49-F238E27FC236}">
                <a16:creationId xmlns:a16="http://schemas.microsoft.com/office/drawing/2014/main" id="{4B1172E0-4F53-4250-A326-CE2AA5D7E315}"/>
              </a:ext>
            </a:extLst>
          </p:cNvPr>
          <p:cNvGraphicFramePr>
            <a:graphicFrameLocks noGrp="1"/>
          </p:cNvGraphicFramePr>
          <p:nvPr>
            <p:ph type="tbl" sz="quarter" idx="13"/>
            <p:extLst>
              <p:ext uri="{D42A27DB-BD31-4B8C-83A1-F6EECF244321}">
                <p14:modId xmlns:p14="http://schemas.microsoft.com/office/powerpoint/2010/main" val="4094466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15514283"/>
                    </a:ext>
                  </a:extLst>
                </a:gridCol>
                <a:gridCol w="987552">
                  <a:extLst>
                    <a:ext uri="{9D8B030D-6E8A-4147-A177-3AD203B41FA5}">
                      <a16:colId xmlns:a16="http://schemas.microsoft.com/office/drawing/2014/main" val="2907122622"/>
                    </a:ext>
                  </a:extLst>
                </a:gridCol>
                <a:gridCol w="576072">
                  <a:extLst>
                    <a:ext uri="{9D8B030D-6E8A-4147-A177-3AD203B41FA5}">
                      <a16:colId xmlns:a16="http://schemas.microsoft.com/office/drawing/2014/main" val="197004779"/>
                    </a:ext>
                  </a:extLst>
                </a:gridCol>
                <a:gridCol w="576072">
                  <a:extLst>
                    <a:ext uri="{9D8B030D-6E8A-4147-A177-3AD203B41FA5}">
                      <a16:colId xmlns:a16="http://schemas.microsoft.com/office/drawing/2014/main" val="863363529"/>
                    </a:ext>
                  </a:extLst>
                </a:gridCol>
                <a:gridCol w="493776">
                  <a:extLst>
                    <a:ext uri="{9D8B030D-6E8A-4147-A177-3AD203B41FA5}">
                      <a16:colId xmlns:a16="http://schemas.microsoft.com/office/drawing/2014/main" val="3669634297"/>
                    </a:ext>
                  </a:extLst>
                </a:gridCol>
                <a:gridCol w="493776">
                  <a:extLst>
                    <a:ext uri="{9D8B030D-6E8A-4147-A177-3AD203B41FA5}">
                      <a16:colId xmlns:a16="http://schemas.microsoft.com/office/drawing/2014/main" val="2139072331"/>
                    </a:ext>
                  </a:extLst>
                </a:gridCol>
                <a:gridCol w="411480">
                  <a:extLst>
                    <a:ext uri="{9D8B030D-6E8A-4147-A177-3AD203B41FA5}">
                      <a16:colId xmlns:a16="http://schemas.microsoft.com/office/drawing/2014/main" val="422749255"/>
                    </a:ext>
                  </a:extLst>
                </a:gridCol>
                <a:gridCol w="493776">
                  <a:extLst>
                    <a:ext uri="{9D8B030D-6E8A-4147-A177-3AD203B41FA5}">
                      <a16:colId xmlns:a16="http://schemas.microsoft.com/office/drawing/2014/main" val="4259610499"/>
                    </a:ext>
                  </a:extLst>
                </a:gridCol>
                <a:gridCol w="493776">
                  <a:extLst>
                    <a:ext uri="{9D8B030D-6E8A-4147-A177-3AD203B41FA5}">
                      <a16:colId xmlns:a16="http://schemas.microsoft.com/office/drawing/2014/main" val="1301433400"/>
                    </a:ext>
                  </a:extLst>
                </a:gridCol>
                <a:gridCol w="493776">
                  <a:extLst>
                    <a:ext uri="{9D8B030D-6E8A-4147-A177-3AD203B41FA5}">
                      <a16:colId xmlns:a16="http://schemas.microsoft.com/office/drawing/2014/main" val="1385501185"/>
                    </a:ext>
                  </a:extLst>
                </a:gridCol>
                <a:gridCol w="493776">
                  <a:extLst>
                    <a:ext uri="{9D8B030D-6E8A-4147-A177-3AD203B41FA5}">
                      <a16:colId xmlns:a16="http://schemas.microsoft.com/office/drawing/2014/main" val="3643520704"/>
                    </a:ext>
                  </a:extLst>
                </a:gridCol>
                <a:gridCol w="493776">
                  <a:extLst>
                    <a:ext uri="{9D8B030D-6E8A-4147-A177-3AD203B41FA5}">
                      <a16:colId xmlns:a16="http://schemas.microsoft.com/office/drawing/2014/main" val="3761423852"/>
                    </a:ext>
                  </a:extLst>
                </a:gridCol>
                <a:gridCol w="329184">
                  <a:extLst>
                    <a:ext uri="{9D8B030D-6E8A-4147-A177-3AD203B41FA5}">
                      <a16:colId xmlns:a16="http://schemas.microsoft.com/office/drawing/2014/main" val="308672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009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- 2021-04-02 12:00:45</a:t>
                      </a:r>
                      <a:r>
                        <a:rPr kumimoji="0" lang="en-US" sz="1000" b="0" i="0" u="none" strike="noStrike" kern="1200" cap="none" spc="0" normalizeH="0" baseline="0" noProof="0">
                          <a:ln>
                            <a:noFill/>
                          </a:ln>
                          <a:solidFill>
                            <a:prstClr val="black"/>
                          </a:solidFill>
                          <a:effectLst/>
                          <a:uLnTx/>
                          <a:uFillTx/>
                          <a:latin typeface="+mn-lt"/>
                          <a:ea typeface="+mn-ea"/>
                          <a:cs typeface="+mn-cs"/>
                        </a:rPr>
                        <a:t>
 Back in office? We got you fam. 
Exclusively for delivery only, get your lunch fixed today with our Lunch Box meals, only at RM15.95!
Menu: http://chilis.com.my/chilis-lunch-box/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https://quintly-image-storage.s3.amazonaws.com/6a33eb792d33d257a5e5ebc5101898e0/219e8cdaed91c12c95bcac71fe311c69.png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4337331"/>
                  </a:ext>
                </a:extLst>
              </a:tr>
            </a:tbl>
          </a:graphicData>
        </a:graphic>
      </p:graphicFrame>
      <p:sp>
        <p:nvSpPr>
          <p:cNvPr id="4" name="Text Placeholder 3">
            <a:extLst>
              <a:ext uri="{FF2B5EF4-FFF2-40B4-BE49-F238E27FC236}">
                <a16:creationId xmlns:a16="http://schemas.microsoft.com/office/drawing/2014/main" id="{4E116E7E-0DA5-48AD-87AB-45CA15A2CE9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41990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3868</Words>
  <Application>Microsoft Office PowerPoint</Application>
  <PresentationFormat>On-screen Show (4:3)</PresentationFormat>
  <Paragraphs>1232</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quintly_template</vt:lpstr>
      <vt:lpstr>MASTER TEMPLATE</vt:lpstr>
      <vt:lpstr>Facebook Key Metrics Table | Chili's Malaysia</vt:lpstr>
      <vt:lpstr>Facebook Reach | Chili's Malaysia</vt:lpstr>
      <vt:lpstr>Facebook Engaged Users | Chili's Malaysia</vt:lpstr>
      <vt:lpstr>Facebook Average Reactions Per Post | Chili's Malaysia</vt:lpstr>
      <vt:lpstr>Facebook Interactions Distribution | Chili's Malaysia</vt:lpstr>
      <vt:lpstr>Facebook Interaction Rate By Weekday | Chili's Malaysia</vt:lpstr>
      <vt:lpstr>Facebook (FB) Custom Own Posts Table (new) | Chili's Malaysia - 1 of 2</vt:lpstr>
      <vt:lpstr>Facebook (FB) Custom Own Posts Table (new) | Chili's Malaysia - 2 of 2</vt:lpstr>
      <vt:lpstr>Facebook Fan Demographics | Chili's Malaysia</vt:lpstr>
      <vt:lpstr>Facebook Interaction Rate | Chili's Malaysia</vt:lpstr>
      <vt:lpstr>Facebook Page Likes Total | Chili's Malaysia</vt:lpstr>
      <vt:lpstr>Facebook Page Views | Chili's Malaysia</vt:lpstr>
      <vt:lpstr>Facebook Fans By City Table | Chili's Malaysia - 1 of 3</vt:lpstr>
      <vt:lpstr>Facebook Fans By City Table | Chili's Malaysia - 2 of 3</vt:lpstr>
      <vt:lpstr>Facebook Fans By City Table | Chili's Malaysia - 3 of 3</vt:lpstr>
      <vt:lpstr>Facebook Total Engagements over Time (monthly) | Chili's Malaysia</vt:lpstr>
      <vt:lpstr>Facebook Own Posts Table | Chili's Malaysia - 1 of 6</vt:lpstr>
      <vt:lpstr>Facebook Own Posts Table | Chili's Malaysia - 2 of 6</vt:lpstr>
      <vt:lpstr>Facebook Own Posts Table | Chili's Malaysia - 3 of 6</vt:lpstr>
      <vt:lpstr>Facebook Own Posts Table | Chili's Malaysia - 4 of 6</vt:lpstr>
      <vt:lpstr>Facebook Own Posts Table | Chili's Malaysia - 5 of 6</vt:lpstr>
      <vt:lpstr>Facebook Own Posts Table | Chili's Malaysia - 6 of 6</vt:lpstr>
      <vt:lpstr>Facebook Own Posts Table | Chili's Malaysia - 1 of 17</vt:lpstr>
      <vt:lpstr>Facebook Own Posts Table | Chili's Malaysia - 2 of 17</vt:lpstr>
      <vt:lpstr>Facebook Own Posts Table | Chili's Malaysia - 3 of 17</vt:lpstr>
      <vt:lpstr>Facebook Own Posts Table | Chili's Malaysia - 4 of 17</vt:lpstr>
      <vt:lpstr>Facebook Own Posts Table | Chili's Malaysia - 5 of 17</vt:lpstr>
      <vt:lpstr>Facebook Own Posts Table | Chili's Malaysia - 6 of 17</vt:lpstr>
      <vt:lpstr>Facebook Own Posts Table | Chili's Malaysia - 7 of 17</vt:lpstr>
      <vt:lpstr>Facebook Own Posts Table | Chili's Malaysia - 8 of 17</vt:lpstr>
      <vt:lpstr>Facebook Own Posts Table | Chili's Malaysia - 9 of 17</vt:lpstr>
      <vt:lpstr>Facebook Own Posts Table | Chili's Malaysia - 10 of 17</vt:lpstr>
      <vt:lpstr>Facebook Own Posts Table | Chili's Malaysia - 11 of 17</vt:lpstr>
      <vt:lpstr>Facebook Own Posts Table | Chili's Malaysia - 12 of 17</vt:lpstr>
      <vt:lpstr>Facebook Own Posts Table | Chili's Malaysia - 13 of 17</vt:lpstr>
      <vt:lpstr>Facebook Own Posts Table | Chili's Malaysia - 14 of 17</vt:lpstr>
      <vt:lpstr>Facebook Own Posts Table | Chili's Malaysia - 15 of 17</vt:lpstr>
      <vt:lpstr>Facebook Own Posts Table | Chili's Malaysia - 16 of 17</vt:lpstr>
      <vt:lpstr>Facebook Own Posts Table | Chili's Malaysia - 17 of 17</vt:lpstr>
      <vt:lpstr>Facebook FB - Own Posts Table w. Custom I-Rate (Insights) | Chili's Malaysia - 1 of 16</vt:lpstr>
      <vt:lpstr>Facebook FB - Own Posts Table w. Custom I-Rate (Insights) | Chili's Malaysia - 2 of 16</vt:lpstr>
      <vt:lpstr>Facebook FB - Own Posts Table w. Custom I-Rate (Insights) | Chili's Malaysia - 3 of 16</vt:lpstr>
      <vt:lpstr>Facebook FB - Own Posts Table w. Custom I-Rate (Insights) | Chili's Malaysia - 4 of 16</vt:lpstr>
      <vt:lpstr>Facebook FB - Own Posts Table w. Custom I-Rate (Insights) | Chili's Malaysia - 5 of 16</vt:lpstr>
      <vt:lpstr>Facebook FB - Own Posts Table w. Custom I-Rate (Insights) | Chili's Malaysia - 6 of 16</vt:lpstr>
      <vt:lpstr>Facebook FB - Own Posts Table w. Custom I-Rate (Insights) | Chili's Malaysia - 7 of 16</vt:lpstr>
      <vt:lpstr>Facebook FB - Own Posts Table w. Custom I-Rate (Insights) | Chili's Malaysia - 8 of 16</vt:lpstr>
      <vt:lpstr>Facebook FB - Own Posts Table w. Custom I-Rate (Insights) | Chili's Malaysia - 9 of 16</vt:lpstr>
      <vt:lpstr>Facebook FB - Own Posts Table w. Custom I-Rate (Insights) | Chili's Malaysia - 10 of 16</vt:lpstr>
      <vt:lpstr>Facebook FB - Own Posts Table w. Custom I-Rate (Insights) | Chili's Malaysia - 11 of 16</vt:lpstr>
      <vt:lpstr>Facebook FB - Own Posts Table w. Custom I-Rate (Insights) | Chili's Malaysia - 12 of 16</vt:lpstr>
      <vt:lpstr>Facebook FB - Own Posts Table w. Custom I-Rate (Insights) | Chili's Malaysia - 13 of 16</vt:lpstr>
      <vt:lpstr>Facebook FB - Own Posts Table w. Custom I-Rate (Insights) | Chili's Malaysia - 14 of 16</vt:lpstr>
      <vt:lpstr>Facebook FB - Own Posts Table w. Custom I-Rate (Insights) | Chili's Malaysia - 15 of 16</vt:lpstr>
      <vt:lpstr>Facebook FB - Own Posts Table w. Custom I-Rate (Insights) | Chili's Malaysia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2021-08-02T18:28:56Z</dcterms:created>
  <dcterms:modified xsi:type="dcterms:W3CDTF">2021-08-02T18:31:21Z</dcterms:modified>
</cp:coreProperties>
</file>