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3" r:id="rId17"/>
    <p:sldId id="274" r:id="rId18"/>
    <p:sldId id="275" r:id="rId19"/>
    <p:sldId id="276"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3" r:id="rId45"/>
    <p:sldId id="304" r:id="rId46"/>
    <p:sldId id="305"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22" r:id="rId64"/>
    <p:sldId id="323" r:id="rId65"/>
    <p:sldId id="324" r:id="rId66"/>
    <p:sldId id="325" r:id="rId67"/>
    <p:sldId id="326" r:id="rId68"/>
    <p:sldId id="327" r:id="rId69"/>
    <p:sldId id="328" r:id="rId70"/>
    <p:sldId id="330" r:id="rId71"/>
    <p:sldId id="331" r:id="rId72"/>
    <p:sldId id="332" r:id="rId73"/>
    <p:sldId id="333" r:id="rId74"/>
    <p:sldId id="334" r:id="rId75"/>
    <p:sldId id="335" r:id="rId76"/>
    <p:sldId id="336" r:id="rId77"/>
    <p:sldId id="337" r:id="rId78"/>
    <p:sldId id="338" r:id="rId79"/>
    <p:sldId id="339" r:id="rId80"/>
    <p:sldId id="340" r:id="rId81"/>
    <p:sldId id="341" r:id="rId82"/>
    <p:sldId id="342" r:id="rId83"/>
    <p:sldId id="343" r:id="rId84"/>
    <p:sldId id="344" r:id="rId85"/>
    <p:sldId id="345" r:id="rId86"/>
    <p:sldId id="346" r:id="rId87"/>
    <p:sldId id="347" r:id="rId88"/>
    <p:sldId id="348" r:id="rId89"/>
    <p:sldId id="349" r:id="rId90"/>
    <p:sldId id="350" r:id="rId91"/>
    <p:sldId id="351" r:id="rId92"/>
    <p:sldId id="352" r:id="rId93"/>
    <p:sldId id="353" r:id="rId94"/>
    <p:sldId id="354" r:id="rId95"/>
  </p:sldIdLst>
  <p:sldSz cx="9144000" cy="6858000" type="screen4x3"/>
  <p:notesSz cx="6858000" cy="9144000"/>
  <p:embeddedFontLst>
    <p:embeddedFont>
      <p:font typeface="Calibri" panose="020F0502020204030204" pitchFamily="34" charset="0"/>
      <p:regular r:id="rId96"/>
      <p:bold r:id="rId97"/>
      <p:italic r:id="rId98"/>
      <p:boldItalic r:id="rId9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font" Target="fonts/font3.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font" Target="fonts/font4.fntdata"/><Relationship Id="rId10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Nexus International School Malaysia</c:v>
                </c:pt>
              </c:strCache>
            </c:strRef>
          </c:tx>
          <c:spPr>
            <a:ln w="28575" cap="rnd">
              <a:solidFill>
                <a:schemeClr val="accent1"/>
              </a:solidFill>
              <a:round/>
            </a:ln>
            <a:effectLst/>
          </c:spPr>
          <c:marker>
            <c:symbol val="none"/>
          </c:marker>
          <c:cat>
            <c:numRef>
              <c:f>Sheet1!$A$2:$A$7</c:f>
              <c:numCache>
                <c:formatCode>m/d/yyyy</c:formatCode>
                <c:ptCount val="6"/>
                <c:pt idx="0">
                  <c:v>44197</c:v>
                </c:pt>
                <c:pt idx="1">
                  <c:v>44228</c:v>
                </c:pt>
                <c:pt idx="2">
                  <c:v>44256</c:v>
                </c:pt>
                <c:pt idx="3">
                  <c:v>44287</c:v>
                </c:pt>
                <c:pt idx="4">
                  <c:v>44317</c:v>
                </c:pt>
                <c:pt idx="5">
                  <c:v>44348</c:v>
                </c:pt>
              </c:numCache>
            </c:numRef>
          </c:cat>
          <c:val>
            <c:numRef>
              <c:f>Sheet1!$B$2:$B$7</c:f>
              <c:numCache>
                <c:formatCode>General</c:formatCode>
                <c:ptCount val="6"/>
                <c:pt idx="0">
                  <c:v>364197</c:v>
                </c:pt>
                <c:pt idx="1">
                  <c:v>252844</c:v>
                </c:pt>
                <c:pt idx="2">
                  <c:v>400946</c:v>
                </c:pt>
                <c:pt idx="3">
                  <c:v>359875</c:v>
                </c:pt>
                <c:pt idx="4">
                  <c:v>284760</c:v>
                </c:pt>
                <c:pt idx="5">
                  <c:v>217059</c:v>
                </c:pt>
              </c:numCache>
            </c:numRef>
          </c:val>
          <c:smooth val="0"/>
          <c:extLst>
            <c:ext xmlns:c16="http://schemas.microsoft.com/office/drawing/2014/chart" uri="{C3380CC4-5D6E-409C-BE32-E72D297353CC}">
              <c16:uniqueId val="{00000000-D528-4B6E-92AC-E324DBE8722E}"/>
            </c:ext>
          </c:extLst>
        </c:ser>
        <c:dLbls>
          <c:showLegendKey val="0"/>
          <c:showVal val="0"/>
          <c:showCatName val="0"/>
          <c:showSerName val="0"/>
          <c:showPercent val="0"/>
          <c:showBubbleSize val="0"/>
        </c:dLbls>
        <c:smooth val="0"/>
        <c:axId val="395342408"/>
        <c:axId val="395341752"/>
      </c:lineChart>
      <c:dateAx>
        <c:axId val="395342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341752"/>
        <c:crosses val="autoZero"/>
        <c:auto val="1"/>
        <c:lblOffset val="100"/>
        <c:baseTimeUnit val="months"/>
      </c:dateAx>
      <c:valAx>
        <c:axId val="395341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342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Nexus International School Malaysia</c:v>
                </c:pt>
              </c:strCache>
            </c:strRef>
          </c:tx>
          <c:spPr>
            <a:ln w="28575" cap="rnd">
              <a:solidFill>
                <a:schemeClr val="accent1"/>
              </a:solidFill>
              <a:round/>
            </a:ln>
            <a:effectLst/>
          </c:spPr>
          <c:marker>
            <c:symbol val="none"/>
          </c:marker>
          <c:cat>
            <c:numRef>
              <c:f>Sheet1!$A$2:$A$7</c:f>
              <c:numCache>
                <c:formatCode>m/d/yyyy</c:formatCode>
                <c:ptCount val="6"/>
                <c:pt idx="0">
                  <c:v>44197</c:v>
                </c:pt>
                <c:pt idx="1">
                  <c:v>44228</c:v>
                </c:pt>
                <c:pt idx="2">
                  <c:v>44256</c:v>
                </c:pt>
                <c:pt idx="3">
                  <c:v>44287</c:v>
                </c:pt>
                <c:pt idx="4">
                  <c:v>44317</c:v>
                </c:pt>
                <c:pt idx="5">
                  <c:v>44348</c:v>
                </c:pt>
              </c:numCache>
            </c:numRef>
          </c:cat>
          <c:val>
            <c:numRef>
              <c:f>Sheet1!$B$2:$B$7</c:f>
              <c:numCache>
                <c:formatCode>General</c:formatCode>
                <c:ptCount val="6"/>
                <c:pt idx="0">
                  <c:v>5346</c:v>
                </c:pt>
                <c:pt idx="1">
                  <c:v>7389</c:v>
                </c:pt>
                <c:pt idx="2">
                  <c:v>18373</c:v>
                </c:pt>
                <c:pt idx="3">
                  <c:v>11358</c:v>
                </c:pt>
                <c:pt idx="4">
                  <c:v>4127</c:v>
                </c:pt>
                <c:pt idx="5">
                  <c:v>3532</c:v>
                </c:pt>
              </c:numCache>
            </c:numRef>
          </c:val>
          <c:smooth val="0"/>
          <c:extLst>
            <c:ext xmlns:c16="http://schemas.microsoft.com/office/drawing/2014/chart" uri="{C3380CC4-5D6E-409C-BE32-E72D297353CC}">
              <c16:uniqueId val="{00000000-0ACD-455B-97B8-BEE1B2511C88}"/>
            </c:ext>
          </c:extLst>
        </c:ser>
        <c:dLbls>
          <c:showLegendKey val="0"/>
          <c:showVal val="0"/>
          <c:showCatName val="0"/>
          <c:showSerName val="0"/>
          <c:showPercent val="0"/>
          <c:showBubbleSize val="0"/>
        </c:dLbls>
        <c:smooth val="0"/>
        <c:axId val="321756704"/>
        <c:axId val="321759000"/>
      </c:lineChart>
      <c:dateAx>
        <c:axId val="321756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759000"/>
        <c:crosses val="autoZero"/>
        <c:auto val="1"/>
        <c:lblOffset val="100"/>
        <c:baseTimeUnit val="months"/>
      </c:dateAx>
      <c:valAx>
        <c:axId val="321759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756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Nexus International School Malaysia</c:v>
                </c:pt>
              </c:strCache>
            </c:strRef>
          </c:tx>
          <c:spPr>
            <a:ln w="28575" cap="rnd">
              <a:solidFill>
                <a:schemeClr val="accent1"/>
              </a:solidFill>
              <a:round/>
            </a:ln>
            <a:effectLst/>
          </c:spPr>
          <c:marker>
            <c:symbol val="none"/>
          </c:marker>
          <c:cat>
            <c:numRef>
              <c:f>Sheet1!$A$2:$A$7</c:f>
              <c:numCache>
                <c:formatCode>m/d/yyyy</c:formatCode>
                <c:ptCount val="6"/>
                <c:pt idx="0">
                  <c:v>44197</c:v>
                </c:pt>
                <c:pt idx="1">
                  <c:v>44228</c:v>
                </c:pt>
                <c:pt idx="2">
                  <c:v>44256</c:v>
                </c:pt>
                <c:pt idx="3">
                  <c:v>44287</c:v>
                </c:pt>
                <c:pt idx="4">
                  <c:v>44317</c:v>
                </c:pt>
                <c:pt idx="5">
                  <c:v>44348</c:v>
                </c:pt>
              </c:numCache>
            </c:numRef>
          </c:cat>
          <c:val>
            <c:numRef>
              <c:f>Sheet1!$B$2:$B$7</c:f>
              <c:numCache>
                <c:formatCode>General</c:formatCode>
                <c:ptCount val="6"/>
                <c:pt idx="0">
                  <c:v>11</c:v>
                </c:pt>
                <c:pt idx="1">
                  <c:v>11</c:v>
                </c:pt>
                <c:pt idx="2">
                  <c:v>7</c:v>
                </c:pt>
                <c:pt idx="3">
                  <c:v>11</c:v>
                </c:pt>
                <c:pt idx="4">
                  <c:v>10</c:v>
                </c:pt>
                <c:pt idx="5">
                  <c:v>10</c:v>
                </c:pt>
              </c:numCache>
            </c:numRef>
          </c:val>
          <c:smooth val="0"/>
          <c:extLst>
            <c:ext xmlns:c16="http://schemas.microsoft.com/office/drawing/2014/chart" uri="{C3380CC4-5D6E-409C-BE32-E72D297353CC}">
              <c16:uniqueId val="{00000000-FF62-4533-BCAA-2FCA2E8ECBFC}"/>
            </c:ext>
          </c:extLst>
        </c:ser>
        <c:dLbls>
          <c:showLegendKey val="0"/>
          <c:showVal val="0"/>
          <c:showCatName val="0"/>
          <c:showSerName val="0"/>
          <c:showPercent val="0"/>
          <c:showBubbleSize val="0"/>
        </c:dLbls>
        <c:smooth val="0"/>
        <c:axId val="398024848"/>
        <c:axId val="398024192"/>
      </c:lineChart>
      <c:dateAx>
        <c:axId val="398024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024192"/>
        <c:crosses val="autoZero"/>
        <c:auto val="1"/>
        <c:lblOffset val="100"/>
        <c:baseTimeUnit val="months"/>
      </c:dateAx>
      <c:valAx>
        <c:axId val="398024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024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Nexus International School Malaysia</c:v>
                </c:pt>
              </c:strCache>
            </c:strRef>
          </c:cat>
          <c:val>
            <c:numRef>
              <c:f>Sheet1!$B$2</c:f>
              <c:numCache>
                <c:formatCode>General</c:formatCode>
                <c:ptCount val="1"/>
                <c:pt idx="0">
                  <c:v>1105</c:v>
                </c:pt>
              </c:numCache>
            </c:numRef>
          </c:val>
          <c:extLst>
            <c:ext xmlns:c16="http://schemas.microsoft.com/office/drawing/2014/chart" uri="{C3380CC4-5D6E-409C-BE32-E72D297353CC}">
              <c16:uniqueId val="{00000000-4D6E-4308-8DBA-1B753BD9F47D}"/>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Nexus International School Malaysia</c:v>
                </c:pt>
              </c:strCache>
            </c:strRef>
          </c:cat>
          <c:val>
            <c:numRef>
              <c:f>Sheet1!$C$2</c:f>
              <c:numCache>
                <c:formatCode>General</c:formatCode>
                <c:ptCount val="1"/>
                <c:pt idx="0">
                  <c:v>46</c:v>
                </c:pt>
              </c:numCache>
            </c:numRef>
          </c:val>
          <c:extLst>
            <c:ext xmlns:c16="http://schemas.microsoft.com/office/drawing/2014/chart" uri="{C3380CC4-5D6E-409C-BE32-E72D297353CC}">
              <c16:uniqueId val="{00000001-4D6E-4308-8DBA-1B753BD9F47D}"/>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Nexus International School Malaysia</c:v>
                </c:pt>
              </c:strCache>
            </c:strRef>
          </c:cat>
          <c:val>
            <c:numRef>
              <c:f>Sheet1!$D$2</c:f>
              <c:numCache>
                <c:formatCode>General</c:formatCode>
                <c:ptCount val="1"/>
                <c:pt idx="0">
                  <c:v>4</c:v>
                </c:pt>
              </c:numCache>
            </c:numRef>
          </c:val>
          <c:extLst>
            <c:ext xmlns:c16="http://schemas.microsoft.com/office/drawing/2014/chart" uri="{C3380CC4-5D6E-409C-BE32-E72D297353CC}">
              <c16:uniqueId val="{00000002-4D6E-4308-8DBA-1B753BD9F47D}"/>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Nexus International School Malaysia</c:v>
                </c:pt>
              </c:strCache>
            </c:strRef>
          </c:cat>
          <c:val>
            <c:numRef>
              <c:f>Sheet1!$E$2</c:f>
              <c:numCache>
                <c:formatCode>General</c:formatCode>
                <c:ptCount val="1"/>
                <c:pt idx="0">
                  <c:v>1</c:v>
                </c:pt>
              </c:numCache>
            </c:numRef>
          </c:val>
          <c:extLst>
            <c:ext xmlns:c16="http://schemas.microsoft.com/office/drawing/2014/chart" uri="{C3380CC4-5D6E-409C-BE32-E72D297353CC}">
              <c16:uniqueId val="{00000003-4D6E-4308-8DBA-1B753BD9F47D}"/>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Nexus International School Malaysia</c:v>
                </c:pt>
              </c:strCache>
            </c:strRef>
          </c:cat>
          <c:val>
            <c:numRef>
              <c:f>Sheet1!$F$2</c:f>
              <c:numCache>
                <c:formatCode>General</c:formatCode>
                <c:ptCount val="1"/>
                <c:pt idx="0">
                  <c:v>0</c:v>
                </c:pt>
              </c:numCache>
            </c:numRef>
          </c:val>
          <c:extLst>
            <c:ext xmlns:c16="http://schemas.microsoft.com/office/drawing/2014/chart" uri="{C3380CC4-5D6E-409C-BE32-E72D297353CC}">
              <c16:uniqueId val="{00000004-4D6E-4308-8DBA-1B753BD9F47D}"/>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Nexus International School Malaysia</c:v>
                </c:pt>
              </c:strCache>
            </c:strRef>
          </c:cat>
          <c:val>
            <c:numRef>
              <c:f>Sheet1!$G$2</c:f>
              <c:numCache>
                <c:formatCode>General</c:formatCode>
                <c:ptCount val="1"/>
                <c:pt idx="0">
                  <c:v>2</c:v>
                </c:pt>
              </c:numCache>
            </c:numRef>
          </c:val>
          <c:extLst>
            <c:ext xmlns:c16="http://schemas.microsoft.com/office/drawing/2014/chart" uri="{C3380CC4-5D6E-409C-BE32-E72D297353CC}">
              <c16:uniqueId val="{00000005-4D6E-4308-8DBA-1B753BD9F47D}"/>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Nexus International School Malaysia</c:v>
                </c:pt>
              </c:strCache>
            </c:strRef>
          </c:cat>
          <c:val>
            <c:numRef>
              <c:f>Sheet1!$H$2</c:f>
              <c:numCache>
                <c:formatCode>General</c:formatCode>
                <c:ptCount val="1"/>
                <c:pt idx="0">
                  <c:v>41</c:v>
                </c:pt>
              </c:numCache>
            </c:numRef>
          </c:val>
          <c:extLst>
            <c:ext xmlns:c16="http://schemas.microsoft.com/office/drawing/2014/chart" uri="{C3380CC4-5D6E-409C-BE32-E72D297353CC}">
              <c16:uniqueId val="{00000006-4D6E-4308-8DBA-1B753BD9F47D}"/>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Nexus International School Malaysia</c:v>
                </c:pt>
              </c:strCache>
            </c:strRef>
          </c:cat>
          <c:val>
            <c:numRef>
              <c:f>Sheet1!$I$2</c:f>
              <c:numCache>
                <c:formatCode>General</c:formatCode>
                <c:ptCount val="1"/>
                <c:pt idx="0">
                  <c:v>126</c:v>
                </c:pt>
              </c:numCache>
            </c:numRef>
          </c:val>
          <c:extLst>
            <c:ext xmlns:c16="http://schemas.microsoft.com/office/drawing/2014/chart" uri="{C3380CC4-5D6E-409C-BE32-E72D297353CC}">
              <c16:uniqueId val="{00000007-4D6E-4308-8DBA-1B753BD9F47D}"/>
            </c:ext>
          </c:extLst>
        </c:ser>
        <c:dLbls>
          <c:showLegendKey val="0"/>
          <c:showVal val="0"/>
          <c:showCatName val="0"/>
          <c:showSerName val="0"/>
          <c:showPercent val="0"/>
          <c:showBubbleSize val="0"/>
        </c:dLbls>
        <c:gapWidth val="150"/>
        <c:overlap val="100"/>
        <c:axId val="398126264"/>
        <c:axId val="398125280"/>
      </c:barChart>
      <c:catAx>
        <c:axId val="398126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125280"/>
        <c:crosses val="autoZero"/>
        <c:auto val="1"/>
        <c:lblAlgn val="ctr"/>
        <c:lblOffset val="100"/>
        <c:noMultiLvlLbl val="0"/>
      </c:catAx>
      <c:valAx>
        <c:axId val="3981252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126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Nexus International School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9.4303957858178494E-2</c:v>
                </c:pt>
                <c:pt idx="1">
                  <c:v>0.114847264977504</c:v>
                </c:pt>
                <c:pt idx="2">
                  <c:v>7.1039545346909802E-2</c:v>
                </c:pt>
                <c:pt idx="3">
                  <c:v>0.113465940484648</c:v>
                </c:pt>
                <c:pt idx="4">
                  <c:v>8.0166153603283594E-2</c:v>
                </c:pt>
                <c:pt idx="5">
                  <c:v>1.5786565632646601E-2</c:v>
                </c:pt>
                <c:pt idx="6">
                  <c:v>5.5252979714263198E-2</c:v>
                </c:pt>
              </c:numCache>
            </c:numRef>
          </c:val>
          <c:extLst>
            <c:ext xmlns:c16="http://schemas.microsoft.com/office/drawing/2014/chart" uri="{C3380CC4-5D6E-409C-BE32-E72D297353CC}">
              <c16:uniqueId val="{00000000-8195-4F19-9F96-15F74B1CDBA2}"/>
            </c:ext>
          </c:extLst>
        </c:ser>
        <c:dLbls>
          <c:showLegendKey val="0"/>
          <c:showVal val="0"/>
          <c:showCatName val="0"/>
          <c:showSerName val="0"/>
          <c:showPercent val="0"/>
          <c:showBubbleSize val="0"/>
        </c:dLbls>
        <c:gapWidth val="219"/>
        <c:overlap val="-27"/>
        <c:axId val="320508920"/>
        <c:axId val="320507608"/>
      </c:barChart>
      <c:catAx>
        <c:axId val="320508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507608"/>
        <c:crosses val="autoZero"/>
        <c:auto val="1"/>
        <c:lblAlgn val="ctr"/>
        <c:lblOffset val="100"/>
        <c:noMultiLvlLbl val="0"/>
      </c:catAx>
      <c:valAx>
        <c:axId val="320507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508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38</c:v>
                </c:pt>
                <c:pt idx="1">
                  <c:v>874</c:v>
                </c:pt>
                <c:pt idx="2">
                  <c:v>1931</c:v>
                </c:pt>
                <c:pt idx="3">
                  <c:v>1634</c:v>
                </c:pt>
                <c:pt idx="4">
                  <c:v>694</c:v>
                </c:pt>
                <c:pt idx="5">
                  <c:v>201</c:v>
                </c:pt>
                <c:pt idx="6">
                  <c:v>73</c:v>
                </c:pt>
              </c:numCache>
            </c:numRef>
          </c:val>
          <c:extLst>
            <c:ext xmlns:c16="http://schemas.microsoft.com/office/drawing/2014/chart" uri="{C3380CC4-5D6E-409C-BE32-E72D297353CC}">
              <c16:uniqueId val="{00000000-B69F-41DD-8868-F7667189CA54}"/>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41</c:v>
                </c:pt>
                <c:pt idx="1">
                  <c:v>749</c:v>
                </c:pt>
                <c:pt idx="2">
                  <c:v>1943</c:v>
                </c:pt>
                <c:pt idx="3">
                  <c:v>3055</c:v>
                </c:pt>
                <c:pt idx="4">
                  <c:v>1128</c:v>
                </c:pt>
                <c:pt idx="5">
                  <c:v>243</c:v>
                </c:pt>
                <c:pt idx="6">
                  <c:v>98</c:v>
                </c:pt>
              </c:numCache>
            </c:numRef>
          </c:val>
          <c:extLst>
            <c:ext xmlns:c16="http://schemas.microsoft.com/office/drawing/2014/chart" uri="{C3380CC4-5D6E-409C-BE32-E72D297353CC}">
              <c16:uniqueId val="{00000001-B69F-41DD-8868-F7667189CA54}"/>
            </c:ext>
          </c:extLst>
        </c:ser>
        <c:dLbls>
          <c:showLegendKey val="0"/>
          <c:showVal val="0"/>
          <c:showCatName val="0"/>
          <c:showSerName val="0"/>
          <c:showPercent val="0"/>
          <c:showBubbleSize val="0"/>
        </c:dLbls>
        <c:gapWidth val="219"/>
        <c:overlap val="-27"/>
        <c:axId val="405682800"/>
        <c:axId val="405684440"/>
      </c:barChart>
      <c:catAx>
        <c:axId val="405682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684440"/>
        <c:crosses val="autoZero"/>
        <c:auto val="1"/>
        <c:lblAlgn val="ctr"/>
        <c:lblOffset val="100"/>
        <c:noMultiLvlLbl val="0"/>
      </c:catAx>
      <c:valAx>
        <c:axId val="405684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682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Nexus International School Malaysia</c:v>
                </c:pt>
              </c:strCache>
            </c:strRef>
          </c:tx>
          <c:spPr>
            <a:ln w="28575" cap="rnd">
              <a:solidFill>
                <a:schemeClr val="accent1"/>
              </a:solidFill>
              <a:round/>
            </a:ln>
            <a:effectLst/>
          </c:spPr>
          <c:marker>
            <c:symbol val="none"/>
          </c:marker>
          <c:cat>
            <c:numRef>
              <c:f>Sheet1!$A$2:$A$7</c:f>
              <c:numCache>
                <c:formatCode>m/d/yyyy</c:formatCode>
                <c:ptCount val="6"/>
                <c:pt idx="0">
                  <c:v>44197</c:v>
                </c:pt>
                <c:pt idx="1">
                  <c:v>44228</c:v>
                </c:pt>
                <c:pt idx="2">
                  <c:v>44256</c:v>
                </c:pt>
                <c:pt idx="3">
                  <c:v>44287</c:v>
                </c:pt>
                <c:pt idx="4">
                  <c:v>44317</c:v>
                </c:pt>
                <c:pt idx="5">
                  <c:v>44348</c:v>
                </c:pt>
              </c:numCache>
            </c:numRef>
          </c:cat>
          <c:val>
            <c:numRef>
              <c:f>Sheet1!$B$2:$B$7</c:f>
              <c:numCache>
                <c:formatCode>General</c:formatCode>
                <c:ptCount val="6"/>
                <c:pt idx="0">
                  <c:v>0.100106932405069</c:v>
                </c:pt>
                <c:pt idx="1">
                  <c:v>0.105694279297133</c:v>
                </c:pt>
                <c:pt idx="2">
                  <c:v>7.1685086718075802E-2</c:v>
                </c:pt>
                <c:pt idx="3">
                  <c:v>0.11031188930801</c:v>
                </c:pt>
                <c:pt idx="4">
                  <c:v>8.7726169029529205E-2</c:v>
                </c:pt>
                <c:pt idx="5">
                  <c:v>8.3173313088911696E-2</c:v>
                </c:pt>
              </c:numCache>
            </c:numRef>
          </c:val>
          <c:smooth val="0"/>
          <c:extLst>
            <c:ext xmlns:c16="http://schemas.microsoft.com/office/drawing/2014/chart" uri="{C3380CC4-5D6E-409C-BE32-E72D297353CC}">
              <c16:uniqueId val="{00000000-F13A-4A00-B302-792317C89C8B}"/>
            </c:ext>
          </c:extLst>
        </c:ser>
        <c:dLbls>
          <c:showLegendKey val="0"/>
          <c:showVal val="0"/>
          <c:showCatName val="0"/>
          <c:showSerName val="0"/>
          <c:showPercent val="0"/>
          <c:showBubbleSize val="0"/>
        </c:dLbls>
        <c:smooth val="0"/>
        <c:axId val="402561104"/>
        <c:axId val="406988496"/>
      </c:lineChart>
      <c:dateAx>
        <c:axId val="402561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988496"/>
        <c:crosses val="autoZero"/>
        <c:auto val="1"/>
        <c:lblOffset val="100"/>
        <c:baseTimeUnit val="months"/>
      </c:dateAx>
      <c:valAx>
        <c:axId val="406988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561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Nexus International School Malaysia</c:v>
                </c:pt>
              </c:strCache>
            </c:strRef>
          </c:tx>
          <c:spPr>
            <a:ln w="28575" cap="rnd">
              <a:solidFill>
                <a:schemeClr val="accent1"/>
              </a:solidFill>
              <a:round/>
            </a:ln>
            <a:effectLst/>
          </c:spPr>
          <c:marker>
            <c:symbol val="none"/>
          </c:marker>
          <c:cat>
            <c:numRef>
              <c:f>Sheet1!$A$2:$A$7</c:f>
              <c:numCache>
                <c:formatCode>m/d/yyyy</c:formatCode>
                <c:ptCount val="6"/>
                <c:pt idx="0">
                  <c:v>44197</c:v>
                </c:pt>
                <c:pt idx="1">
                  <c:v>44228</c:v>
                </c:pt>
                <c:pt idx="2">
                  <c:v>44256</c:v>
                </c:pt>
                <c:pt idx="3">
                  <c:v>44287</c:v>
                </c:pt>
                <c:pt idx="4">
                  <c:v>44317</c:v>
                </c:pt>
                <c:pt idx="5">
                  <c:v>44348</c:v>
                </c:pt>
              </c:numCache>
            </c:numRef>
          </c:cat>
          <c:val>
            <c:numRef>
              <c:f>Sheet1!$B$2:$B$7</c:f>
              <c:numCache>
                <c:formatCode>General</c:formatCode>
                <c:ptCount val="6"/>
                <c:pt idx="0">
                  <c:v>12595</c:v>
                </c:pt>
                <c:pt idx="1">
                  <c:v>12635</c:v>
                </c:pt>
                <c:pt idx="2">
                  <c:v>12721</c:v>
                </c:pt>
                <c:pt idx="3">
                  <c:v>12757</c:v>
                </c:pt>
                <c:pt idx="4">
                  <c:v>12778</c:v>
                </c:pt>
                <c:pt idx="5">
                  <c:v>12815</c:v>
                </c:pt>
              </c:numCache>
            </c:numRef>
          </c:val>
          <c:smooth val="0"/>
          <c:extLst>
            <c:ext xmlns:c16="http://schemas.microsoft.com/office/drawing/2014/chart" uri="{C3380CC4-5D6E-409C-BE32-E72D297353CC}">
              <c16:uniqueId val="{00000000-B104-4A71-A0B2-B15711575DC2}"/>
            </c:ext>
          </c:extLst>
        </c:ser>
        <c:dLbls>
          <c:showLegendKey val="0"/>
          <c:showVal val="0"/>
          <c:showCatName val="0"/>
          <c:showSerName val="0"/>
          <c:showPercent val="0"/>
          <c:showBubbleSize val="0"/>
        </c:dLbls>
        <c:smooth val="0"/>
        <c:axId val="406993088"/>
        <c:axId val="406995712"/>
      </c:lineChart>
      <c:dateAx>
        <c:axId val="406993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995712"/>
        <c:crosses val="autoZero"/>
        <c:auto val="1"/>
        <c:lblOffset val="100"/>
        <c:baseTimeUnit val="months"/>
      </c:dateAx>
      <c:valAx>
        <c:axId val="406995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993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Nexus International School Malaysia</c:v>
                </c:pt>
              </c:strCache>
            </c:strRef>
          </c:tx>
          <c:spPr>
            <a:ln w="28575" cap="rnd">
              <a:solidFill>
                <a:schemeClr val="accent1"/>
              </a:solidFill>
              <a:round/>
            </a:ln>
            <a:effectLst/>
          </c:spPr>
          <c:marker>
            <c:symbol val="none"/>
          </c:marker>
          <c:cat>
            <c:numRef>
              <c:f>Sheet1!$A$2:$A$7</c:f>
              <c:numCache>
                <c:formatCode>m/d/yyyy</c:formatCode>
                <c:ptCount val="6"/>
                <c:pt idx="0">
                  <c:v>44197</c:v>
                </c:pt>
                <c:pt idx="1">
                  <c:v>44228</c:v>
                </c:pt>
                <c:pt idx="2">
                  <c:v>44256</c:v>
                </c:pt>
                <c:pt idx="3">
                  <c:v>44287</c:v>
                </c:pt>
                <c:pt idx="4">
                  <c:v>44317</c:v>
                </c:pt>
                <c:pt idx="5">
                  <c:v>44348</c:v>
                </c:pt>
              </c:numCache>
            </c:numRef>
          </c:cat>
          <c:val>
            <c:numRef>
              <c:f>Sheet1!$B$2:$B$7</c:f>
              <c:numCache>
                <c:formatCode>General</c:formatCode>
                <c:ptCount val="6"/>
                <c:pt idx="0">
                  <c:v>1486</c:v>
                </c:pt>
                <c:pt idx="1">
                  <c:v>1166</c:v>
                </c:pt>
                <c:pt idx="2">
                  <c:v>2510</c:v>
                </c:pt>
                <c:pt idx="3">
                  <c:v>2003</c:v>
                </c:pt>
                <c:pt idx="4">
                  <c:v>1188</c:v>
                </c:pt>
                <c:pt idx="5">
                  <c:v>965</c:v>
                </c:pt>
              </c:numCache>
            </c:numRef>
          </c:val>
          <c:smooth val="0"/>
          <c:extLst>
            <c:ext xmlns:c16="http://schemas.microsoft.com/office/drawing/2014/chart" uri="{C3380CC4-5D6E-409C-BE32-E72D297353CC}">
              <c16:uniqueId val="{00000000-C90A-4A4F-B855-A9DA4ED8660F}"/>
            </c:ext>
          </c:extLst>
        </c:ser>
        <c:dLbls>
          <c:showLegendKey val="0"/>
          <c:showVal val="0"/>
          <c:showCatName val="0"/>
          <c:showSerName val="0"/>
          <c:showPercent val="0"/>
          <c:showBubbleSize val="0"/>
        </c:dLbls>
        <c:smooth val="0"/>
        <c:axId val="406992432"/>
        <c:axId val="407133096"/>
      </c:lineChart>
      <c:dateAx>
        <c:axId val="406992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133096"/>
        <c:crosses val="autoZero"/>
        <c:auto val="1"/>
        <c:lblOffset val="100"/>
        <c:baseTimeUnit val="months"/>
      </c:dateAx>
      <c:valAx>
        <c:axId val="407133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992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Nexus International School Malaysia</c:v>
                </c:pt>
              </c:strCache>
            </c:strRef>
          </c:tx>
          <c:spPr>
            <a:solidFill>
              <a:schemeClr val="accent1"/>
            </a:solidFill>
            <a:ln>
              <a:noFill/>
            </a:ln>
            <a:effectLst/>
          </c:spPr>
          <c:invertIfNegative val="0"/>
          <c:cat>
            <c:strRef>
              <c:f>Sheet1!$A$2:$A$7</c:f>
              <c:strCache>
                <c:ptCount val="6"/>
                <c:pt idx="0">
                  <c:v>2021-01</c:v>
                </c:pt>
                <c:pt idx="1">
                  <c:v>2021-02</c:v>
                </c:pt>
                <c:pt idx="2">
                  <c:v>2021-03</c:v>
                </c:pt>
                <c:pt idx="3">
                  <c:v>2021-04</c:v>
                </c:pt>
                <c:pt idx="4">
                  <c:v>2021-05</c:v>
                </c:pt>
                <c:pt idx="5">
                  <c:v>2021-06</c:v>
                </c:pt>
              </c:strCache>
            </c:strRef>
          </c:cat>
          <c:val>
            <c:numRef>
              <c:f>Sheet1!$B$2:$B$7</c:f>
              <c:numCache>
                <c:formatCode>General</c:formatCode>
                <c:ptCount val="6"/>
                <c:pt idx="0">
                  <c:v>7821</c:v>
                </c:pt>
                <c:pt idx="1">
                  <c:v>11794</c:v>
                </c:pt>
                <c:pt idx="2">
                  <c:v>33099</c:v>
                </c:pt>
                <c:pt idx="3">
                  <c:v>18333</c:v>
                </c:pt>
                <c:pt idx="4">
                  <c:v>6447</c:v>
                </c:pt>
                <c:pt idx="5">
                  <c:v>5556</c:v>
                </c:pt>
              </c:numCache>
            </c:numRef>
          </c:val>
          <c:extLst>
            <c:ext xmlns:c16="http://schemas.microsoft.com/office/drawing/2014/chart" uri="{C3380CC4-5D6E-409C-BE32-E72D297353CC}">
              <c16:uniqueId val="{00000000-3CC0-4110-8512-1CC266CCF23E}"/>
            </c:ext>
          </c:extLst>
        </c:ser>
        <c:dLbls>
          <c:showLegendKey val="0"/>
          <c:showVal val="0"/>
          <c:showCatName val="0"/>
          <c:showSerName val="0"/>
          <c:showPercent val="0"/>
          <c:showBubbleSize val="0"/>
        </c:dLbls>
        <c:gapWidth val="219"/>
        <c:overlap val="-27"/>
        <c:axId val="391149192"/>
        <c:axId val="391145584"/>
      </c:barChart>
      <c:catAx>
        <c:axId val="391149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145584"/>
        <c:crosses val="autoZero"/>
        <c:auto val="1"/>
        <c:lblAlgn val="ctr"/>
        <c:lblOffset val="100"/>
        <c:noMultiLvlLbl val="0"/>
      </c:catAx>
      <c:valAx>
        <c:axId val="391145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149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84ED5-1802-4F3A-B1C2-D69CB852AA78}"/>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E260C9C7-4F02-4117-BB9A-755302B3DDF8}"/>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33708469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4F1C6-9155-419E-9578-DE2F7979E996}"/>
              </a:ext>
            </a:extLst>
          </p:cNvPr>
          <p:cNvSpPr>
            <a:spLocks noGrp="1"/>
          </p:cNvSpPr>
          <p:nvPr>
            <p:ph type="title"/>
          </p:nvPr>
        </p:nvSpPr>
        <p:spPr/>
        <p:txBody>
          <a:bodyPr/>
          <a:lstStyle/>
          <a:p>
            <a:r>
              <a:rPr lang="en-US"/>
              <a:t>Facebook Key Metrics Table | Nexus International School Malaysia</a:t>
            </a:r>
          </a:p>
        </p:txBody>
      </p:sp>
      <p:graphicFrame>
        <p:nvGraphicFramePr>
          <p:cNvPr id="5" name="Table Placeholder 4">
            <a:extLst>
              <a:ext uri="{FF2B5EF4-FFF2-40B4-BE49-F238E27FC236}">
                <a16:creationId xmlns:a16="http://schemas.microsoft.com/office/drawing/2014/main" id="{4A9D0A4E-D9BB-485E-9E8D-E1A0C5E2BD71}"/>
              </a:ext>
            </a:extLst>
          </p:cNvPr>
          <p:cNvGraphicFramePr>
            <a:graphicFrameLocks noGrp="1"/>
          </p:cNvGraphicFramePr>
          <p:nvPr>
            <p:ph type="tbl" sz="quarter" idx="13"/>
            <p:extLst>
              <p:ext uri="{D42A27DB-BD31-4B8C-83A1-F6EECF244321}">
                <p14:modId xmlns:p14="http://schemas.microsoft.com/office/powerpoint/2010/main" val="724253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768737625"/>
                    </a:ext>
                  </a:extLst>
                </a:gridCol>
                <a:gridCol w="740664">
                  <a:extLst>
                    <a:ext uri="{9D8B030D-6E8A-4147-A177-3AD203B41FA5}">
                      <a16:colId xmlns:a16="http://schemas.microsoft.com/office/drawing/2014/main" val="3672435308"/>
                    </a:ext>
                  </a:extLst>
                </a:gridCol>
                <a:gridCol w="740664">
                  <a:extLst>
                    <a:ext uri="{9D8B030D-6E8A-4147-A177-3AD203B41FA5}">
                      <a16:colId xmlns:a16="http://schemas.microsoft.com/office/drawing/2014/main" val="1849179671"/>
                    </a:ext>
                  </a:extLst>
                </a:gridCol>
                <a:gridCol w="740664">
                  <a:extLst>
                    <a:ext uri="{9D8B030D-6E8A-4147-A177-3AD203B41FA5}">
                      <a16:colId xmlns:a16="http://schemas.microsoft.com/office/drawing/2014/main" val="23850524"/>
                    </a:ext>
                  </a:extLst>
                </a:gridCol>
                <a:gridCol w="740664">
                  <a:extLst>
                    <a:ext uri="{9D8B030D-6E8A-4147-A177-3AD203B41FA5}">
                      <a16:colId xmlns:a16="http://schemas.microsoft.com/office/drawing/2014/main" val="439529379"/>
                    </a:ext>
                  </a:extLst>
                </a:gridCol>
                <a:gridCol w="740664">
                  <a:extLst>
                    <a:ext uri="{9D8B030D-6E8A-4147-A177-3AD203B41FA5}">
                      <a16:colId xmlns:a16="http://schemas.microsoft.com/office/drawing/2014/main" val="2272992859"/>
                    </a:ext>
                  </a:extLst>
                </a:gridCol>
                <a:gridCol w="740664">
                  <a:extLst>
                    <a:ext uri="{9D8B030D-6E8A-4147-A177-3AD203B41FA5}">
                      <a16:colId xmlns:a16="http://schemas.microsoft.com/office/drawing/2014/main" val="3971303969"/>
                    </a:ext>
                  </a:extLst>
                </a:gridCol>
                <a:gridCol w="740664">
                  <a:extLst>
                    <a:ext uri="{9D8B030D-6E8A-4147-A177-3AD203B41FA5}">
                      <a16:colId xmlns:a16="http://schemas.microsoft.com/office/drawing/2014/main" val="3015619260"/>
                    </a:ext>
                  </a:extLst>
                </a:gridCol>
                <a:gridCol w="740664">
                  <a:extLst>
                    <a:ext uri="{9D8B030D-6E8A-4147-A177-3AD203B41FA5}">
                      <a16:colId xmlns:a16="http://schemas.microsoft.com/office/drawing/2014/main" val="3308904189"/>
                    </a:ext>
                  </a:extLst>
                </a:gridCol>
                <a:gridCol w="740664">
                  <a:extLst>
                    <a:ext uri="{9D8B030D-6E8A-4147-A177-3AD203B41FA5}">
                      <a16:colId xmlns:a16="http://schemas.microsoft.com/office/drawing/2014/main" val="337323653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233258204"/>
                  </a:ext>
                </a:extLst>
              </a:tr>
              <a:tr h="370840">
                <a:tc>
                  <a:txBody>
                    <a:bodyPr/>
                    <a:lstStyle/>
                    <a:p>
                      <a:r>
                        <a:rPr lang="en-US" sz="1000"/>
                        <a:t>Nexus International School Malaysia</a:t>
                      </a:r>
                    </a:p>
                  </a:txBody>
                  <a:tcPr/>
                </a:tc>
                <a:tc>
                  <a:txBody>
                    <a:bodyPr/>
                    <a:lstStyle/>
                    <a:p>
                      <a:r>
                        <a:rPr lang="en-US" sz="1000"/>
                        <a:t>12815</a:t>
                      </a:r>
                    </a:p>
                  </a:txBody>
                  <a:tcPr/>
                </a:tc>
                <a:tc>
                  <a:txBody>
                    <a:bodyPr/>
                    <a:lstStyle/>
                    <a:p>
                      <a:r>
                        <a:rPr lang="en-US" sz="1000"/>
                        <a:t>293</a:t>
                      </a:r>
                    </a:p>
                  </a:txBody>
                  <a:tcPr/>
                </a:tc>
                <a:tc>
                  <a:txBody>
                    <a:bodyPr/>
                    <a:lstStyle/>
                    <a:p>
                      <a:r>
                        <a:rPr lang="en-US" sz="1000"/>
                        <a:t>116</a:t>
                      </a:r>
                    </a:p>
                  </a:txBody>
                  <a:tcPr/>
                </a:tc>
                <a:tc>
                  <a:txBody>
                    <a:bodyPr/>
                    <a:lstStyle/>
                    <a:p>
                      <a:r>
                        <a:rPr lang="en-US" sz="1000"/>
                        <a:t>1158</a:t>
                      </a:r>
                    </a:p>
                  </a:txBody>
                  <a:tcPr/>
                </a:tc>
                <a:tc>
                  <a:txBody>
                    <a:bodyPr/>
                    <a:lstStyle/>
                    <a:p>
                      <a:r>
                        <a:rPr lang="en-US" sz="1000"/>
                        <a:t>41</a:t>
                      </a:r>
                    </a:p>
                  </a:txBody>
                  <a:tcPr/>
                </a:tc>
                <a:tc>
                  <a:txBody>
                    <a:bodyPr/>
                    <a:lstStyle/>
                    <a:p>
                      <a:r>
                        <a:rPr lang="en-US" sz="1000"/>
                        <a:t>126</a:t>
                      </a:r>
                    </a:p>
                  </a:txBody>
                  <a:tcPr/>
                </a:tc>
                <a:tc>
                  <a:txBody>
                    <a:bodyPr/>
                    <a:lstStyle/>
                    <a:p>
                      <a:r>
                        <a:rPr lang="en-US" sz="1000"/>
                        <a:t>0</a:t>
                      </a:r>
                    </a:p>
                  </a:txBody>
                  <a:tcPr/>
                </a:tc>
                <a:tc>
                  <a:txBody>
                    <a:bodyPr/>
                    <a:lstStyle/>
                    <a:p>
                      <a:r>
                        <a:rPr lang="en-US" sz="1000"/>
                        <a:t>0.0902 %</a:t>
                      </a:r>
                    </a:p>
                  </a:txBody>
                  <a:tcPr/>
                </a:tc>
                <a:tc>
                  <a:txBody>
                    <a:bodyPr/>
                    <a:lstStyle/>
                    <a:p>
                      <a:r>
                        <a:rPr lang="en-US" sz="1000"/>
                        <a:t>0.0 %</a:t>
                      </a:r>
                    </a:p>
                  </a:txBody>
                  <a:tcPr/>
                </a:tc>
                <a:extLst>
                  <a:ext uri="{0D108BD9-81ED-4DB2-BD59-A6C34878D82A}">
                    <a16:rowId xmlns:a16="http://schemas.microsoft.com/office/drawing/2014/main" val="1690761315"/>
                  </a:ext>
                </a:extLst>
              </a:tr>
            </a:tbl>
          </a:graphicData>
        </a:graphic>
      </p:graphicFrame>
      <p:sp>
        <p:nvSpPr>
          <p:cNvPr id="4" name="Text Placeholder 3">
            <a:extLst>
              <a:ext uri="{FF2B5EF4-FFF2-40B4-BE49-F238E27FC236}">
                <a16:creationId xmlns:a16="http://schemas.microsoft.com/office/drawing/2014/main" id="{B9008C65-7647-4A9C-8B76-E6745526438C}"/>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8741117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7FA1F-8117-40CF-BACF-008789A1E6D2}"/>
              </a:ext>
            </a:extLst>
          </p:cNvPr>
          <p:cNvSpPr>
            <a:spLocks noGrp="1"/>
          </p:cNvSpPr>
          <p:nvPr>
            <p:ph type="title"/>
          </p:nvPr>
        </p:nvSpPr>
        <p:spPr/>
        <p:txBody>
          <a:bodyPr/>
          <a:lstStyle/>
          <a:p>
            <a:r>
              <a:rPr lang="en-US"/>
              <a:t>Facebook Reach | Nexus International School Malaysia</a:t>
            </a:r>
          </a:p>
        </p:txBody>
      </p:sp>
      <p:graphicFrame>
        <p:nvGraphicFramePr>
          <p:cNvPr id="6" name="Chart Placeholder 5">
            <a:extLst>
              <a:ext uri="{FF2B5EF4-FFF2-40B4-BE49-F238E27FC236}">
                <a16:creationId xmlns:a16="http://schemas.microsoft.com/office/drawing/2014/main" id="{21FACB22-F3B1-45E6-AA48-3EAB937067A6}"/>
              </a:ext>
            </a:extLst>
          </p:cNvPr>
          <p:cNvGraphicFramePr>
            <a:graphicFrameLocks noGrp="1"/>
          </p:cNvGraphicFramePr>
          <p:nvPr>
            <p:ph type="chart" sz="quarter" idx="13"/>
            <p:extLst>
              <p:ext uri="{D42A27DB-BD31-4B8C-83A1-F6EECF244321}">
                <p14:modId xmlns:p14="http://schemas.microsoft.com/office/powerpoint/2010/main" val="24072741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025B98-B9D7-49C3-8316-B4F0DE189211}"/>
              </a:ext>
            </a:extLst>
          </p:cNvPr>
          <p:cNvSpPr>
            <a:spLocks noGrp="1"/>
          </p:cNvSpPr>
          <p:nvPr>
            <p:ph type="body" sz="quarter" idx="14"/>
          </p:nvPr>
        </p:nvSpPr>
        <p:spPr/>
        <p:txBody>
          <a:bodyPr/>
          <a:lstStyle/>
          <a:p>
            <a:r>
              <a:rPr lang="en-US"/>
              <a:t>01/01/2021 - 06/30/2021</a:t>
            </a:r>
          </a:p>
        </p:txBody>
      </p:sp>
      <p:sp>
        <p:nvSpPr>
          <p:cNvPr id="5" name="Footer Placeholder 4">
            <a:extLst>
              <a:ext uri="{FF2B5EF4-FFF2-40B4-BE49-F238E27FC236}">
                <a16:creationId xmlns:a16="http://schemas.microsoft.com/office/drawing/2014/main" id="{F0B72C96-D926-4DE3-94A2-59CE7C62BE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07189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47F42-CE57-4CFE-8C95-8CDD0FEECE9B}"/>
              </a:ext>
            </a:extLst>
          </p:cNvPr>
          <p:cNvSpPr>
            <a:spLocks noGrp="1"/>
          </p:cNvSpPr>
          <p:nvPr>
            <p:ph type="title"/>
          </p:nvPr>
        </p:nvSpPr>
        <p:spPr/>
        <p:txBody>
          <a:bodyPr/>
          <a:lstStyle/>
          <a:p>
            <a:r>
              <a:rPr lang="en-US"/>
              <a:t>Facebook Engaged Users | Nexus International School Malaysia</a:t>
            </a:r>
          </a:p>
        </p:txBody>
      </p:sp>
      <p:graphicFrame>
        <p:nvGraphicFramePr>
          <p:cNvPr id="6" name="Chart Placeholder 5">
            <a:extLst>
              <a:ext uri="{FF2B5EF4-FFF2-40B4-BE49-F238E27FC236}">
                <a16:creationId xmlns:a16="http://schemas.microsoft.com/office/drawing/2014/main" id="{84624591-D19B-4353-BEF7-A16C1250DA92}"/>
              </a:ext>
            </a:extLst>
          </p:cNvPr>
          <p:cNvGraphicFramePr>
            <a:graphicFrameLocks noGrp="1"/>
          </p:cNvGraphicFramePr>
          <p:nvPr>
            <p:ph type="chart" sz="quarter" idx="13"/>
            <p:extLst>
              <p:ext uri="{D42A27DB-BD31-4B8C-83A1-F6EECF244321}">
                <p14:modId xmlns:p14="http://schemas.microsoft.com/office/powerpoint/2010/main" val="3515789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021975-3526-412F-9CA4-A4A6DCA46D50}"/>
              </a:ext>
            </a:extLst>
          </p:cNvPr>
          <p:cNvSpPr>
            <a:spLocks noGrp="1"/>
          </p:cNvSpPr>
          <p:nvPr>
            <p:ph type="body" sz="quarter" idx="14"/>
          </p:nvPr>
        </p:nvSpPr>
        <p:spPr/>
        <p:txBody>
          <a:bodyPr/>
          <a:lstStyle/>
          <a:p>
            <a:r>
              <a:rPr lang="en-US"/>
              <a:t>01/01/2021 - 06/30/2021</a:t>
            </a:r>
          </a:p>
        </p:txBody>
      </p:sp>
      <p:sp>
        <p:nvSpPr>
          <p:cNvPr id="5" name="Footer Placeholder 4">
            <a:extLst>
              <a:ext uri="{FF2B5EF4-FFF2-40B4-BE49-F238E27FC236}">
                <a16:creationId xmlns:a16="http://schemas.microsoft.com/office/drawing/2014/main" id="{94345C3C-F0E9-462D-B8B1-B6E8409945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71729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7FEA0-8EF2-46EC-9AF2-296D82CFBA8B}"/>
              </a:ext>
            </a:extLst>
          </p:cNvPr>
          <p:cNvSpPr>
            <a:spLocks noGrp="1"/>
          </p:cNvSpPr>
          <p:nvPr>
            <p:ph type="title"/>
          </p:nvPr>
        </p:nvSpPr>
        <p:spPr/>
        <p:txBody>
          <a:bodyPr/>
          <a:lstStyle/>
          <a:p>
            <a:r>
              <a:rPr lang="en-US"/>
              <a:t>Facebook Average Reactions Per Post | Nexus International School Malaysia</a:t>
            </a:r>
          </a:p>
        </p:txBody>
      </p:sp>
      <p:graphicFrame>
        <p:nvGraphicFramePr>
          <p:cNvPr id="6" name="Chart Placeholder 5">
            <a:extLst>
              <a:ext uri="{FF2B5EF4-FFF2-40B4-BE49-F238E27FC236}">
                <a16:creationId xmlns:a16="http://schemas.microsoft.com/office/drawing/2014/main" id="{A0CA01A4-A740-4EC5-93F8-D6640EE8532C}"/>
              </a:ext>
            </a:extLst>
          </p:cNvPr>
          <p:cNvGraphicFramePr>
            <a:graphicFrameLocks noGrp="1"/>
          </p:cNvGraphicFramePr>
          <p:nvPr>
            <p:ph type="chart" sz="quarter" idx="13"/>
            <p:extLst>
              <p:ext uri="{D42A27DB-BD31-4B8C-83A1-F6EECF244321}">
                <p14:modId xmlns:p14="http://schemas.microsoft.com/office/powerpoint/2010/main" val="36540877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A525F6-DDB8-411B-8017-3C5BD36FBE68}"/>
              </a:ext>
            </a:extLst>
          </p:cNvPr>
          <p:cNvSpPr>
            <a:spLocks noGrp="1"/>
          </p:cNvSpPr>
          <p:nvPr>
            <p:ph type="body" sz="quarter" idx="14"/>
          </p:nvPr>
        </p:nvSpPr>
        <p:spPr/>
        <p:txBody>
          <a:bodyPr/>
          <a:lstStyle/>
          <a:p>
            <a:r>
              <a:rPr lang="en-US"/>
              <a:t>01/01/2021 - 06/30/2021</a:t>
            </a:r>
          </a:p>
        </p:txBody>
      </p:sp>
      <p:sp>
        <p:nvSpPr>
          <p:cNvPr id="5" name="Footer Placeholder 4">
            <a:extLst>
              <a:ext uri="{FF2B5EF4-FFF2-40B4-BE49-F238E27FC236}">
                <a16:creationId xmlns:a16="http://schemas.microsoft.com/office/drawing/2014/main" id="{82D124D2-8755-43E4-B7FE-501261BE13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84704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5A055-AB58-4F79-A037-A63DBBF4BDD9}"/>
              </a:ext>
            </a:extLst>
          </p:cNvPr>
          <p:cNvSpPr>
            <a:spLocks noGrp="1"/>
          </p:cNvSpPr>
          <p:nvPr>
            <p:ph type="title"/>
          </p:nvPr>
        </p:nvSpPr>
        <p:spPr/>
        <p:txBody>
          <a:bodyPr/>
          <a:lstStyle/>
          <a:p>
            <a:r>
              <a:rPr lang="en-US"/>
              <a:t>Facebook Interactions Distribution | Nexus International School Malaysia</a:t>
            </a:r>
          </a:p>
        </p:txBody>
      </p:sp>
      <p:graphicFrame>
        <p:nvGraphicFramePr>
          <p:cNvPr id="6" name="Chart Placeholder 5">
            <a:extLst>
              <a:ext uri="{FF2B5EF4-FFF2-40B4-BE49-F238E27FC236}">
                <a16:creationId xmlns:a16="http://schemas.microsoft.com/office/drawing/2014/main" id="{0C63C936-E732-43A3-B88C-2ABC8FAB8CAA}"/>
              </a:ext>
            </a:extLst>
          </p:cNvPr>
          <p:cNvGraphicFramePr>
            <a:graphicFrameLocks noGrp="1"/>
          </p:cNvGraphicFramePr>
          <p:nvPr>
            <p:ph type="chart" sz="quarter" idx="13"/>
            <p:extLst>
              <p:ext uri="{D42A27DB-BD31-4B8C-83A1-F6EECF244321}">
                <p14:modId xmlns:p14="http://schemas.microsoft.com/office/powerpoint/2010/main" val="35566579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B61CF9-41B8-4BCA-86A0-E5652E0A43F9}"/>
              </a:ext>
            </a:extLst>
          </p:cNvPr>
          <p:cNvSpPr>
            <a:spLocks noGrp="1"/>
          </p:cNvSpPr>
          <p:nvPr>
            <p:ph type="body" sz="quarter" idx="14"/>
          </p:nvPr>
        </p:nvSpPr>
        <p:spPr/>
        <p:txBody>
          <a:bodyPr/>
          <a:lstStyle/>
          <a:p>
            <a:r>
              <a:rPr lang="en-US"/>
              <a:t>01/01/2021 - 06/30/2021</a:t>
            </a:r>
          </a:p>
        </p:txBody>
      </p:sp>
      <p:sp>
        <p:nvSpPr>
          <p:cNvPr id="5" name="Footer Placeholder 4">
            <a:extLst>
              <a:ext uri="{FF2B5EF4-FFF2-40B4-BE49-F238E27FC236}">
                <a16:creationId xmlns:a16="http://schemas.microsoft.com/office/drawing/2014/main" id="{CD80392D-BC40-40CB-B114-AC6A686F78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78998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C490F-CA36-4E4E-97E9-DCF9AB767F2F}"/>
              </a:ext>
            </a:extLst>
          </p:cNvPr>
          <p:cNvSpPr>
            <a:spLocks noGrp="1"/>
          </p:cNvSpPr>
          <p:nvPr>
            <p:ph type="title"/>
          </p:nvPr>
        </p:nvSpPr>
        <p:spPr/>
        <p:txBody>
          <a:bodyPr/>
          <a:lstStyle/>
          <a:p>
            <a:r>
              <a:rPr lang="en-US"/>
              <a:t>Facebook Interaction Rate By Weekday | Nexus International School Malaysia</a:t>
            </a:r>
          </a:p>
        </p:txBody>
      </p:sp>
      <p:graphicFrame>
        <p:nvGraphicFramePr>
          <p:cNvPr id="6" name="Chart Placeholder 5">
            <a:extLst>
              <a:ext uri="{FF2B5EF4-FFF2-40B4-BE49-F238E27FC236}">
                <a16:creationId xmlns:a16="http://schemas.microsoft.com/office/drawing/2014/main" id="{6D92B7FE-E091-449B-8C9B-3FA5FE2BA2EE}"/>
              </a:ext>
            </a:extLst>
          </p:cNvPr>
          <p:cNvGraphicFramePr>
            <a:graphicFrameLocks noGrp="1"/>
          </p:cNvGraphicFramePr>
          <p:nvPr>
            <p:ph type="chart" sz="quarter" idx="13"/>
            <p:extLst>
              <p:ext uri="{D42A27DB-BD31-4B8C-83A1-F6EECF244321}">
                <p14:modId xmlns:p14="http://schemas.microsoft.com/office/powerpoint/2010/main" val="26783105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804522-A226-4393-BEF0-3EF64A86E08A}"/>
              </a:ext>
            </a:extLst>
          </p:cNvPr>
          <p:cNvSpPr>
            <a:spLocks noGrp="1"/>
          </p:cNvSpPr>
          <p:nvPr>
            <p:ph type="body" sz="quarter" idx="14"/>
          </p:nvPr>
        </p:nvSpPr>
        <p:spPr/>
        <p:txBody>
          <a:bodyPr/>
          <a:lstStyle/>
          <a:p>
            <a:r>
              <a:rPr lang="en-US"/>
              <a:t>01/01/2021 - 06/30/2021</a:t>
            </a:r>
          </a:p>
        </p:txBody>
      </p:sp>
      <p:sp>
        <p:nvSpPr>
          <p:cNvPr id="5" name="Footer Placeholder 4">
            <a:extLst>
              <a:ext uri="{FF2B5EF4-FFF2-40B4-BE49-F238E27FC236}">
                <a16:creationId xmlns:a16="http://schemas.microsoft.com/office/drawing/2014/main" id="{994982B4-128E-4A67-93D0-A95FBACAA1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43269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B6EB7-D054-4D42-8CCB-4B8DC7FEFD63}"/>
              </a:ext>
            </a:extLst>
          </p:cNvPr>
          <p:cNvSpPr>
            <a:spLocks noGrp="1"/>
          </p:cNvSpPr>
          <p:nvPr>
            <p:ph type="title"/>
          </p:nvPr>
        </p:nvSpPr>
        <p:spPr/>
        <p:txBody>
          <a:bodyPr/>
          <a:lstStyle/>
          <a:p>
            <a:r>
              <a:rPr lang="en-US"/>
              <a:t>Facebook (FB) Custom Own Posts Table (new) | Nexus International School Malaysia - 1 of 4</a:t>
            </a:r>
          </a:p>
        </p:txBody>
      </p:sp>
      <p:graphicFrame>
        <p:nvGraphicFramePr>
          <p:cNvPr id="5" name="Table Placeholder 4">
            <a:extLst>
              <a:ext uri="{FF2B5EF4-FFF2-40B4-BE49-F238E27FC236}">
                <a16:creationId xmlns:a16="http://schemas.microsoft.com/office/drawing/2014/main" id="{2AED132D-39F6-4E37-B2E4-B2E478667C4C}"/>
              </a:ext>
            </a:extLst>
          </p:cNvPr>
          <p:cNvGraphicFramePr>
            <a:graphicFrameLocks noGrp="1"/>
          </p:cNvGraphicFramePr>
          <p:nvPr>
            <p:ph type="tbl" sz="quarter" idx="13"/>
            <p:extLst>
              <p:ext uri="{D42A27DB-BD31-4B8C-83A1-F6EECF244321}">
                <p14:modId xmlns:p14="http://schemas.microsoft.com/office/powerpoint/2010/main" val="3770739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90693443"/>
                    </a:ext>
                  </a:extLst>
                </a:gridCol>
                <a:gridCol w="905256">
                  <a:extLst>
                    <a:ext uri="{9D8B030D-6E8A-4147-A177-3AD203B41FA5}">
                      <a16:colId xmlns:a16="http://schemas.microsoft.com/office/drawing/2014/main" val="377700284"/>
                    </a:ext>
                  </a:extLst>
                </a:gridCol>
                <a:gridCol w="905256">
                  <a:extLst>
                    <a:ext uri="{9D8B030D-6E8A-4147-A177-3AD203B41FA5}">
                      <a16:colId xmlns:a16="http://schemas.microsoft.com/office/drawing/2014/main" val="556099486"/>
                    </a:ext>
                  </a:extLst>
                </a:gridCol>
                <a:gridCol w="905256">
                  <a:extLst>
                    <a:ext uri="{9D8B030D-6E8A-4147-A177-3AD203B41FA5}">
                      <a16:colId xmlns:a16="http://schemas.microsoft.com/office/drawing/2014/main" val="3143008392"/>
                    </a:ext>
                  </a:extLst>
                </a:gridCol>
                <a:gridCol w="905256">
                  <a:extLst>
                    <a:ext uri="{9D8B030D-6E8A-4147-A177-3AD203B41FA5}">
                      <a16:colId xmlns:a16="http://schemas.microsoft.com/office/drawing/2014/main" val="2613794835"/>
                    </a:ext>
                  </a:extLst>
                </a:gridCol>
                <a:gridCol w="905256">
                  <a:extLst>
                    <a:ext uri="{9D8B030D-6E8A-4147-A177-3AD203B41FA5}">
                      <a16:colId xmlns:a16="http://schemas.microsoft.com/office/drawing/2014/main" val="925391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81582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- 2021-04-30 12:46:50</a:t>
                      </a:r>
                      <a:r>
                        <a:rPr kumimoji="0" lang="en-US" sz="1000" b="0" i="0" u="none" strike="noStrike" kern="1200" cap="none" spc="0" normalizeH="0" baseline="0" noProof="0">
                          <a:ln>
                            <a:noFill/>
                          </a:ln>
                          <a:solidFill>
                            <a:prstClr val="black"/>
                          </a:solidFill>
                          <a:effectLst/>
                          <a:uLnTx/>
                          <a:uFillTx/>
                          <a:latin typeface="+mn-lt"/>
                          <a:ea typeface="+mn-ea"/>
                          <a:cs typeface="+mn-cs"/>
                        </a:rPr>
                        <a:t>
 As part of our Autism Acceptance week Y1, Y2 and Y6 worked with our Speech and Language Therapist, Ms. Samantha this week. In the workshops, the learners discovered 'What is Autism?'.
Y1 and Y2 also talked about kindness and how to be a good friend. In Y6 learners explored more in-depth information about autism including misconceptions and sensory needs. Ms. Samantha was supported in the workshops by secondary teachers from our Alternative Pathway (AP) program. Well done everyone! ✨
#NexusCommunity
#NexusInclusion
#NexusMindsets
#NexusInnovation
#NexusRelationships
#NexusWay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9138506"/>
                  </a:ext>
                </a:extLst>
              </a:tr>
            </a:tbl>
          </a:graphicData>
        </a:graphic>
      </p:graphicFrame>
      <p:sp>
        <p:nvSpPr>
          <p:cNvPr id="4" name="Text Placeholder 3">
            <a:extLst>
              <a:ext uri="{FF2B5EF4-FFF2-40B4-BE49-F238E27FC236}">
                <a16:creationId xmlns:a16="http://schemas.microsoft.com/office/drawing/2014/main" id="{CBE60C3F-25D3-466E-B45C-B6EFD4E00394}"/>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5996973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0EF89-DD40-4DC8-93AD-31657203999A}"/>
              </a:ext>
            </a:extLst>
          </p:cNvPr>
          <p:cNvSpPr>
            <a:spLocks noGrp="1"/>
          </p:cNvSpPr>
          <p:nvPr>
            <p:ph type="title"/>
          </p:nvPr>
        </p:nvSpPr>
        <p:spPr/>
        <p:txBody>
          <a:bodyPr/>
          <a:lstStyle/>
          <a:p>
            <a:r>
              <a:rPr lang="en-US"/>
              <a:t>Facebook (FB) Custom Own Posts Table (new) | Nexus International School Malaysia - 2 of 4</a:t>
            </a:r>
          </a:p>
        </p:txBody>
      </p:sp>
      <p:graphicFrame>
        <p:nvGraphicFramePr>
          <p:cNvPr id="5" name="Table Placeholder 4">
            <a:extLst>
              <a:ext uri="{FF2B5EF4-FFF2-40B4-BE49-F238E27FC236}">
                <a16:creationId xmlns:a16="http://schemas.microsoft.com/office/drawing/2014/main" id="{A42D986A-5C95-4251-B7FF-ACC1CB53EFCD}"/>
              </a:ext>
            </a:extLst>
          </p:cNvPr>
          <p:cNvGraphicFramePr>
            <a:graphicFrameLocks noGrp="1"/>
          </p:cNvGraphicFramePr>
          <p:nvPr>
            <p:ph type="tbl" sz="quarter" idx="13"/>
            <p:extLst>
              <p:ext uri="{D42A27DB-BD31-4B8C-83A1-F6EECF244321}">
                <p14:modId xmlns:p14="http://schemas.microsoft.com/office/powerpoint/2010/main" val="2432854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15838400"/>
                    </a:ext>
                  </a:extLst>
                </a:gridCol>
                <a:gridCol w="905256">
                  <a:extLst>
                    <a:ext uri="{9D8B030D-6E8A-4147-A177-3AD203B41FA5}">
                      <a16:colId xmlns:a16="http://schemas.microsoft.com/office/drawing/2014/main" val="3247307564"/>
                    </a:ext>
                  </a:extLst>
                </a:gridCol>
                <a:gridCol w="905256">
                  <a:extLst>
                    <a:ext uri="{9D8B030D-6E8A-4147-A177-3AD203B41FA5}">
                      <a16:colId xmlns:a16="http://schemas.microsoft.com/office/drawing/2014/main" val="4055671486"/>
                    </a:ext>
                  </a:extLst>
                </a:gridCol>
                <a:gridCol w="905256">
                  <a:extLst>
                    <a:ext uri="{9D8B030D-6E8A-4147-A177-3AD203B41FA5}">
                      <a16:colId xmlns:a16="http://schemas.microsoft.com/office/drawing/2014/main" val="2298657492"/>
                    </a:ext>
                  </a:extLst>
                </a:gridCol>
                <a:gridCol w="905256">
                  <a:extLst>
                    <a:ext uri="{9D8B030D-6E8A-4147-A177-3AD203B41FA5}">
                      <a16:colId xmlns:a16="http://schemas.microsoft.com/office/drawing/2014/main" val="35825807"/>
                    </a:ext>
                  </a:extLst>
                </a:gridCol>
                <a:gridCol w="905256">
                  <a:extLst>
                    <a:ext uri="{9D8B030D-6E8A-4147-A177-3AD203B41FA5}">
                      <a16:colId xmlns:a16="http://schemas.microsoft.com/office/drawing/2014/main" val="15028676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0332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- 2021-02-09 18:00:01</a:t>
                      </a:r>
                      <a:r>
                        <a:rPr kumimoji="0" lang="en-US" sz="1000" b="0" i="0" u="none" strike="noStrike" kern="1200" cap="none" spc="0" normalizeH="0" baseline="0" noProof="0">
                          <a:ln>
                            <a:noFill/>
                          </a:ln>
                          <a:solidFill>
                            <a:prstClr val="black"/>
                          </a:solidFill>
                          <a:effectLst/>
                          <a:uLnTx/>
                          <a:uFillTx/>
                          <a:latin typeface="+mn-lt"/>
                          <a:ea typeface="+mn-ea"/>
                          <a:cs typeface="+mn-cs"/>
                        </a:rPr>
                        <a:t>
 Our Early Years learners got their creative juices flowing during their lessons last week! ⭐
Experience an amazing pre-school education for half a day at half the rate! Savings of more than RM10,000! Click here to learn more: https://www.nexus.edu.my/learning/early-years
#NexusCommunity #NexusIEYC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935451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- 2021-03-23 16:00:27</a:t>
                      </a:r>
                      <a:r>
                        <a:rPr kumimoji="0" lang="en-US" sz="1000" b="0" i="0" u="none" strike="noStrike" kern="1200" cap="none" spc="0" normalizeH="0" baseline="0" noProof="0">
                          <a:ln>
                            <a:noFill/>
                          </a:ln>
                          <a:solidFill>
                            <a:prstClr val="black"/>
                          </a:solidFill>
                          <a:effectLst/>
                          <a:uLnTx/>
                          <a:uFillTx/>
                          <a:latin typeface="+mn-lt"/>
                          <a:ea typeface="+mn-ea"/>
                          <a:cs typeface="+mn-cs"/>
                        </a:rPr>
                        <a:t>
 In conjunction with World Down Syndrome Awareness Day, the #NexusCommunity hosted an Odd Socks themed special event to celebrate and raise awareness for #DownSyndrome. They showed their support by wearing patterned, colourful or odd socks signifying the uniqueness of the triplication of the 21st chromosome which causes Down Syndrome. Our community had fun participating in interactive and creative activities to gain a better understanding of Down Syndrome and explore ways to show kindness towards one another. At Nexus, we embrace diversity, challenge minds and encourage acceptance. ❤️
#NexusCares
#NexusInclusion
#NexusWay
#WorldDownSyndromeAwarenessDay
#OddSocksDay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594628888"/>
                  </a:ext>
                </a:extLst>
              </a:tr>
            </a:tbl>
          </a:graphicData>
        </a:graphic>
      </p:graphicFrame>
      <p:sp>
        <p:nvSpPr>
          <p:cNvPr id="4" name="Text Placeholder 3">
            <a:extLst>
              <a:ext uri="{FF2B5EF4-FFF2-40B4-BE49-F238E27FC236}">
                <a16:creationId xmlns:a16="http://schemas.microsoft.com/office/drawing/2014/main" id="{A7674410-DB32-4DE6-BA1E-2C2667B30EDD}"/>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8591284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6E5D5-E1DE-48C1-8BAD-603F0CDD7F05}"/>
              </a:ext>
            </a:extLst>
          </p:cNvPr>
          <p:cNvSpPr>
            <a:spLocks noGrp="1"/>
          </p:cNvSpPr>
          <p:nvPr>
            <p:ph type="title"/>
          </p:nvPr>
        </p:nvSpPr>
        <p:spPr/>
        <p:txBody>
          <a:bodyPr/>
          <a:lstStyle/>
          <a:p>
            <a:r>
              <a:rPr lang="en-US"/>
              <a:t>Facebook (FB) Custom Own Posts Table (new) | Nexus International School Malaysia - 3 of 4</a:t>
            </a:r>
          </a:p>
        </p:txBody>
      </p:sp>
      <p:graphicFrame>
        <p:nvGraphicFramePr>
          <p:cNvPr id="5" name="Table Placeholder 4">
            <a:extLst>
              <a:ext uri="{FF2B5EF4-FFF2-40B4-BE49-F238E27FC236}">
                <a16:creationId xmlns:a16="http://schemas.microsoft.com/office/drawing/2014/main" id="{91AFA167-BCA2-426C-9CDF-7A1737405580}"/>
              </a:ext>
            </a:extLst>
          </p:cNvPr>
          <p:cNvGraphicFramePr>
            <a:graphicFrameLocks noGrp="1"/>
          </p:cNvGraphicFramePr>
          <p:nvPr>
            <p:ph type="tbl" sz="quarter" idx="13"/>
            <p:extLst>
              <p:ext uri="{D42A27DB-BD31-4B8C-83A1-F6EECF244321}">
                <p14:modId xmlns:p14="http://schemas.microsoft.com/office/powerpoint/2010/main" val="1143592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67304001"/>
                    </a:ext>
                  </a:extLst>
                </a:gridCol>
                <a:gridCol w="905256">
                  <a:extLst>
                    <a:ext uri="{9D8B030D-6E8A-4147-A177-3AD203B41FA5}">
                      <a16:colId xmlns:a16="http://schemas.microsoft.com/office/drawing/2014/main" val="3032211175"/>
                    </a:ext>
                  </a:extLst>
                </a:gridCol>
                <a:gridCol w="905256">
                  <a:extLst>
                    <a:ext uri="{9D8B030D-6E8A-4147-A177-3AD203B41FA5}">
                      <a16:colId xmlns:a16="http://schemas.microsoft.com/office/drawing/2014/main" val="89360809"/>
                    </a:ext>
                  </a:extLst>
                </a:gridCol>
                <a:gridCol w="905256">
                  <a:extLst>
                    <a:ext uri="{9D8B030D-6E8A-4147-A177-3AD203B41FA5}">
                      <a16:colId xmlns:a16="http://schemas.microsoft.com/office/drawing/2014/main" val="2516530715"/>
                    </a:ext>
                  </a:extLst>
                </a:gridCol>
                <a:gridCol w="905256">
                  <a:extLst>
                    <a:ext uri="{9D8B030D-6E8A-4147-A177-3AD203B41FA5}">
                      <a16:colId xmlns:a16="http://schemas.microsoft.com/office/drawing/2014/main" val="2663849880"/>
                    </a:ext>
                  </a:extLst>
                </a:gridCol>
                <a:gridCol w="905256">
                  <a:extLst>
                    <a:ext uri="{9D8B030D-6E8A-4147-A177-3AD203B41FA5}">
                      <a16:colId xmlns:a16="http://schemas.microsoft.com/office/drawing/2014/main" val="1134284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05033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- 2021-04-01 13:22:13</a:t>
                      </a:r>
                      <a:r>
                        <a:rPr kumimoji="0" lang="en-US" sz="1000" b="0" i="0" u="none" strike="noStrike" kern="1200" cap="none" spc="0" normalizeH="0" baseline="0" noProof="0">
                          <a:ln>
                            <a:noFill/>
                          </a:ln>
                          <a:solidFill>
                            <a:prstClr val="black"/>
                          </a:solidFill>
                          <a:effectLst/>
                          <a:uLnTx/>
                          <a:uFillTx/>
                          <a:latin typeface="+mn-lt"/>
                          <a:ea typeface="+mn-ea"/>
                          <a:cs typeface="+mn-cs"/>
                        </a:rPr>
                        <a:t>
 Last March for Multiple Myeloma Awareness Month, the #NexusCommunity, wore the colour burgundy which represents this disease to create awareness among the community. This event was initiated by our very own Nexus Inclusion teacher, Ms.Sunitha who is a #MyelomaWarrior herself. Her positivity in fighting this rare disease is such an inspiration to all of us.
Multiple Myeloma is the second most common blood cancer, although it is not well known to the general public. Worldwide, more than 210,000 people are living with Multiple Myeloma and approximately 100,000 new cases are diagnosed annually. It has also been identified as having one of the highest rates of delay in diagnosis. Therefore, spreading awareness can help early detection and prevent some of the most debilitating effects this cancer causes.
You can help us raise the Myeloma awareness message to everyone out there by sharing this post ❤️.
#IAMRESILIENT2021
#MyelomaACTIONMonth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709943129"/>
                  </a:ext>
                </a:extLst>
              </a:tr>
            </a:tbl>
          </a:graphicData>
        </a:graphic>
      </p:graphicFrame>
      <p:sp>
        <p:nvSpPr>
          <p:cNvPr id="4" name="Text Placeholder 3">
            <a:extLst>
              <a:ext uri="{FF2B5EF4-FFF2-40B4-BE49-F238E27FC236}">
                <a16:creationId xmlns:a16="http://schemas.microsoft.com/office/drawing/2014/main" id="{8925366A-5085-4D7E-BDE8-AF8D2A59970E}"/>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0204156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6E176-8872-4387-85AC-2A1E8EAD30C1}"/>
              </a:ext>
            </a:extLst>
          </p:cNvPr>
          <p:cNvSpPr>
            <a:spLocks noGrp="1"/>
          </p:cNvSpPr>
          <p:nvPr>
            <p:ph type="title"/>
          </p:nvPr>
        </p:nvSpPr>
        <p:spPr/>
        <p:txBody>
          <a:bodyPr/>
          <a:lstStyle/>
          <a:p>
            <a:r>
              <a:rPr lang="en-US"/>
              <a:t>Facebook (FB) Custom Own Posts Table (new) | Nexus International School Malaysia - 4 of 4</a:t>
            </a:r>
          </a:p>
        </p:txBody>
      </p:sp>
      <p:graphicFrame>
        <p:nvGraphicFramePr>
          <p:cNvPr id="5" name="Table Placeholder 4">
            <a:extLst>
              <a:ext uri="{FF2B5EF4-FFF2-40B4-BE49-F238E27FC236}">
                <a16:creationId xmlns:a16="http://schemas.microsoft.com/office/drawing/2014/main" id="{09B87123-DCA9-4BCC-BEFF-00CE9E3CD3FF}"/>
              </a:ext>
            </a:extLst>
          </p:cNvPr>
          <p:cNvGraphicFramePr>
            <a:graphicFrameLocks noGrp="1"/>
          </p:cNvGraphicFramePr>
          <p:nvPr>
            <p:ph type="tbl" sz="quarter" idx="13"/>
            <p:extLst>
              <p:ext uri="{D42A27DB-BD31-4B8C-83A1-F6EECF244321}">
                <p14:modId xmlns:p14="http://schemas.microsoft.com/office/powerpoint/2010/main" val="1028183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62435074"/>
                    </a:ext>
                  </a:extLst>
                </a:gridCol>
                <a:gridCol w="905256">
                  <a:extLst>
                    <a:ext uri="{9D8B030D-6E8A-4147-A177-3AD203B41FA5}">
                      <a16:colId xmlns:a16="http://schemas.microsoft.com/office/drawing/2014/main" val="706297103"/>
                    </a:ext>
                  </a:extLst>
                </a:gridCol>
                <a:gridCol w="905256">
                  <a:extLst>
                    <a:ext uri="{9D8B030D-6E8A-4147-A177-3AD203B41FA5}">
                      <a16:colId xmlns:a16="http://schemas.microsoft.com/office/drawing/2014/main" val="1599320222"/>
                    </a:ext>
                  </a:extLst>
                </a:gridCol>
                <a:gridCol w="905256">
                  <a:extLst>
                    <a:ext uri="{9D8B030D-6E8A-4147-A177-3AD203B41FA5}">
                      <a16:colId xmlns:a16="http://schemas.microsoft.com/office/drawing/2014/main" val="3675387909"/>
                    </a:ext>
                  </a:extLst>
                </a:gridCol>
                <a:gridCol w="905256">
                  <a:extLst>
                    <a:ext uri="{9D8B030D-6E8A-4147-A177-3AD203B41FA5}">
                      <a16:colId xmlns:a16="http://schemas.microsoft.com/office/drawing/2014/main" val="3299007181"/>
                    </a:ext>
                  </a:extLst>
                </a:gridCol>
                <a:gridCol w="905256">
                  <a:extLst>
                    <a:ext uri="{9D8B030D-6E8A-4147-A177-3AD203B41FA5}">
                      <a16:colId xmlns:a16="http://schemas.microsoft.com/office/drawing/2014/main" val="2891938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34627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- 2021-01-25 17:06:06</a:t>
                      </a:r>
                      <a:r>
                        <a:rPr kumimoji="0" lang="en-US" sz="1000" b="0" i="0" u="none" strike="noStrike" kern="1200" cap="none" spc="0" normalizeH="0" baseline="0" noProof="0">
                          <a:ln>
                            <a:noFill/>
                          </a:ln>
                          <a:solidFill>
                            <a:prstClr val="black"/>
                          </a:solidFill>
                          <a:effectLst/>
                          <a:uLnTx/>
                          <a:uFillTx/>
                          <a:latin typeface="+mn-lt"/>
                          <a:ea typeface="+mn-ea"/>
                          <a:cs typeface="+mn-cs"/>
                        </a:rPr>
                        <a:t>
 We would like to congratulate Year 11 and Year 13 learners on their resilience throughout the mock examinations. Despite the MCO announcement in the middle of the examination period, our learners have responded well, showing great calm in the face of adversity and working together with the school as we implemented even more stringent SOPs to ensure social distancing. We look forward to our oldest learners joining our youngest back on site this week. Meanwhile, all other year groups have continued with their remote learning - more updates to follow. Let's stay safe and connected always. 😀
#NexusCommunity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62299816"/>
                  </a:ext>
                </a:extLst>
              </a:tr>
            </a:tbl>
          </a:graphicData>
        </a:graphic>
      </p:graphicFrame>
      <p:sp>
        <p:nvSpPr>
          <p:cNvPr id="4" name="Text Placeholder 3">
            <a:extLst>
              <a:ext uri="{FF2B5EF4-FFF2-40B4-BE49-F238E27FC236}">
                <a16:creationId xmlns:a16="http://schemas.microsoft.com/office/drawing/2014/main" id="{78F14157-C685-4C45-8F9D-84D54E733465}"/>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2976403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468AB-259E-445B-8E4B-C0B0BA418101}"/>
              </a:ext>
            </a:extLst>
          </p:cNvPr>
          <p:cNvSpPr>
            <a:spLocks noGrp="1"/>
          </p:cNvSpPr>
          <p:nvPr>
            <p:ph type="title"/>
          </p:nvPr>
        </p:nvSpPr>
        <p:spPr/>
        <p:txBody>
          <a:bodyPr/>
          <a:lstStyle/>
          <a:p>
            <a:r>
              <a:rPr lang="en-US"/>
              <a:t>Facebook Fan Demographics | Nexus International School Malaysia</a:t>
            </a:r>
          </a:p>
        </p:txBody>
      </p:sp>
      <p:graphicFrame>
        <p:nvGraphicFramePr>
          <p:cNvPr id="6" name="Chart Placeholder 5">
            <a:extLst>
              <a:ext uri="{FF2B5EF4-FFF2-40B4-BE49-F238E27FC236}">
                <a16:creationId xmlns:a16="http://schemas.microsoft.com/office/drawing/2014/main" id="{E559EE34-7AE8-4D28-AE8A-80154D80E773}"/>
              </a:ext>
            </a:extLst>
          </p:cNvPr>
          <p:cNvGraphicFramePr>
            <a:graphicFrameLocks noGrp="1"/>
          </p:cNvGraphicFramePr>
          <p:nvPr>
            <p:ph type="chart" sz="quarter" idx="13"/>
            <p:extLst>
              <p:ext uri="{D42A27DB-BD31-4B8C-83A1-F6EECF244321}">
                <p14:modId xmlns:p14="http://schemas.microsoft.com/office/powerpoint/2010/main" val="40240502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405391-E0AE-40B9-9654-9CA2C44399FC}"/>
              </a:ext>
            </a:extLst>
          </p:cNvPr>
          <p:cNvSpPr>
            <a:spLocks noGrp="1"/>
          </p:cNvSpPr>
          <p:nvPr>
            <p:ph type="body" sz="quarter" idx="14"/>
          </p:nvPr>
        </p:nvSpPr>
        <p:spPr/>
        <p:txBody>
          <a:bodyPr/>
          <a:lstStyle/>
          <a:p>
            <a:r>
              <a:rPr lang="en-US"/>
              <a:t>01/01/2021 - 06/30/2021</a:t>
            </a:r>
          </a:p>
        </p:txBody>
      </p:sp>
      <p:sp>
        <p:nvSpPr>
          <p:cNvPr id="5" name="Footer Placeholder 4">
            <a:extLst>
              <a:ext uri="{FF2B5EF4-FFF2-40B4-BE49-F238E27FC236}">
                <a16:creationId xmlns:a16="http://schemas.microsoft.com/office/drawing/2014/main" id="{A5D0D179-2D67-4A7E-B300-907524B073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22731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A0C2A-4CD0-4115-B2B9-F009FC1B800E}"/>
              </a:ext>
            </a:extLst>
          </p:cNvPr>
          <p:cNvSpPr>
            <a:spLocks noGrp="1"/>
          </p:cNvSpPr>
          <p:nvPr>
            <p:ph type="title"/>
          </p:nvPr>
        </p:nvSpPr>
        <p:spPr/>
        <p:txBody>
          <a:bodyPr/>
          <a:lstStyle/>
          <a:p>
            <a:r>
              <a:rPr lang="en-US"/>
              <a:t>Facebook Interaction Rate | Nexus International School Malaysia</a:t>
            </a:r>
          </a:p>
        </p:txBody>
      </p:sp>
      <p:graphicFrame>
        <p:nvGraphicFramePr>
          <p:cNvPr id="6" name="Chart Placeholder 5">
            <a:extLst>
              <a:ext uri="{FF2B5EF4-FFF2-40B4-BE49-F238E27FC236}">
                <a16:creationId xmlns:a16="http://schemas.microsoft.com/office/drawing/2014/main" id="{FA4171E7-E11E-42E3-A400-93016B1C62A0}"/>
              </a:ext>
            </a:extLst>
          </p:cNvPr>
          <p:cNvGraphicFramePr>
            <a:graphicFrameLocks noGrp="1"/>
          </p:cNvGraphicFramePr>
          <p:nvPr>
            <p:ph type="chart" sz="quarter" idx="13"/>
            <p:extLst>
              <p:ext uri="{D42A27DB-BD31-4B8C-83A1-F6EECF244321}">
                <p14:modId xmlns:p14="http://schemas.microsoft.com/office/powerpoint/2010/main" val="33749570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4F4A65-5EC3-4A34-8F4A-34B08EB91B78}"/>
              </a:ext>
            </a:extLst>
          </p:cNvPr>
          <p:cNvSpPr>
            <a:spLocks noGrp="1"/>
          </p:cNvSpPr>
          <p:nvPr>
            <p:ph type="body" sz="quarter" idx="14"/>
          </p:nvPr>
        </p:nvSpPr>
        <p:spPr/>
        <p:txBody>
          <a:bodyPr/>
          <a:lstStyle/>
          <a:p>
            <a:r>
              <a:rPr lang="en-US"/>
              <a:t>01/01/2021 - 06/30/2021</a:t>
            </a:r>
          </a:p>
        </p:txBody>
      </p:sp>
      <p:sp>
        <p:nvSpPr>
          <p:cNvPr id="5" name="Footer Placeholder 4">
            <a:extLst>
              <a:ext uri="{FF2B5EF4-FFF2-40B4-BE49-F238E27FC236}">
                <a16:creationId xmlns:a16="http://schemas.microsoft.com/office/drawing/2014/main" id="{BCE6B51C-B90C-4007-9477-DC80103607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26051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929D8-E94D-4CA2-954C-63692296CE37}"/>
              </a:ext>
            </a:extLst>
          </p:cNvPr>
          <p:cNvSpPr>
            <a:spLocks noGrp="1"/>
          </p:cNvSpPr>
          <p:nvPr>
            <p:ph type="title"/>
          </p:nvPr>
        </p:nvSpPr>
        <p:spPr/>
        <p:txBody>
          <a:bodyPr/>
          <a:lstStyle/>
          <a:p>
            <a:r>
              <a:rPr lang="en-US"/>
              <a:t>Facebook Page Likes Total | Nexus International School Malaysia</a:t>
            </a:r>
          </a:p>
        </p:txBody>
      </p:sp>
      <p:graphicFrame>
        <p:nvGraphicFramePr>
          <p:cNvPr id="6" name="Chart Placeholder 5">
            <a:extLst>
              <a:ext uri="{FF2B5EF4-FFF2-40B4-BE49-F238E27FC236}">
                <a16:creationId xmlns:a16="http://schemas.microsoft.com/office/drawing/2014/main" id="{14779A5D-754D-45EF-83BD-10BAB898FCD2}"/>
              </a:ext>
            </a:extLst>
          </p:cNvPr>
          <p:cNvGraphicFramePr>
            <a:graphicFrameLocks noGrp="1"/>
          </p:cNvGraphicFramePr>
          <p:nvPr>
            <p:ph type="chart" sz="quarter" idx="13"/>
            <p:extLst>
              <p:ext uri="{D42A27DB-BD31-4B8C-83A1-F6EECF244321}">
                <p14:modId xmlns:p14="http://schemas.microsoft.com/office/powerpoint/2010/main" val="38295571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5297FF-3711-4292-BB35-5CC47F2312A9}"/>
              </a:ext>
            </a:extLst>
          </p:cNvPr>
          <p:cNvSpPr>
            <a:spLocks noGrp="1"/>
          </p:cNvSpPr>
          <p:nvPr>
            <p:ph type="body" sz="quarter" idx="14"/>
          </p:nvPr>
        </p:nvSpPr>
        <p:spPr/>
        <p:txBody>
          <a:bodyPr/>
          <a:lstStyle/>
          <a:p>
            <a:r>
              <a:rPr lang="en-US"/>
              <a:t>01/01/2021 - 06/30/2021</a:t>
            </a:r>
          </a:p>
        </p:txBody>
      </p:sp>
      <p:sp>
        <p:nvSpPr>
          <p:cNvPr id="5" name="Footer Placeholder 4">
            <a:extLst>
              <a:ext uri="{FF2B5EF4-FFF2-40B4-BE49-F238E27FC236}">
                <a16:creationId xmlns:a16="http://schemas.microsoft.com/office/drawing/2014/main" id="{FD0C6621-E8F7-415F-8F1E-88A8101C60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857015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634E8-C679-4AC2-BD0B-3BF497D89C76}"/>
              </a:ext>
            </a:extLst>
          </p:cNvPr>
          <p:cNvSpPr>
            <a:spLocks noGrp="1"/>
          </p:cNvSpPr>
          <p:nvPr>
            <p:ph type="title"/>
          </p:nvPr>
        </p:nvSpPr>
        <p:spPr/>
        <p:txBody>
          <a:bodyPr/>
          <a:lstStyle/>
          <a:p>
            <a:r>
              <a:rPr lang="en-US"/>
              <a:t>Facebook Page Views | Nexus International School Malaysia</a:t>
            </a:r>
          </a:p>
        </p:txBody>
      </p:sp>
      <p:graphicFrame>
        <p:nvGraphicFramePr>
          <p:cNvPr id="6" name="Chart Placeholder 5">
            <a:extLst>
              <a:ext uri="{FF2B5EF4-FFF2-40B4-BE49-F238E27FC236}">
                <a16:creationId xmlns:a16="http://schemas.microsoft.com/office/drawing/2014/main" id="{0C3D7CFC-0169-42A5-BA4A-0EF04C79F326}"/>
              </a:ext>
            </a:extLst>
          </p:cNvPr>
          <p:cNvGraphicFramePr>
            <a:graphicFrameLocks noGrp="1"/>
          </p:cNvGraphicFramePr>
          <p:nvPr>
            <p:ph type="chart" sz="quarter" idx="13"/>
            <p:extLst>
              <p:ext uri="{D42A27DB-BD31-4B8C-83A1-F6EECF244321}">
                <p14:modId xmlns:p14="http://schemas.microsoft.com/office/powerpoint/2010/main" val="30779783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254545-DF0C-4D9E-8FF6-1395277DA582}"/>
              </a:ext>
            </a:extLst>
          </p:cNvPr>
          <p:cNvSpPr>
            <a:spLocks noGrp="1"/>
          </p:cNvSpPr>
          <p:nvPr>
            <p:ph type="body" sz="quarter" idx="14"/>
          </p:nvPr>
        </p:nvSpPr>
        <p:spPr/>
        <p:txBody>
          <a:bodyPr/>
          <a:lstStyle/>
          <a:p>
            <a:r>
              <a:rPr lang="en-US"/>
              <a:t>01/01/2021 - 06/30/2021</a:t>
            </a:r>
          </a:p>
        </p:txBody>
      </p:sp>
      <p:sp>
        <p:nvSpPr>
          <p:cNvPr id="5" name="Footer Placeholder 4">
            <a:extLst>
              <a:ext uri="{FF2B5EF4-FFF2-40B4-BE49-F238E27FC236}">
                <a16:creationId xmlns:a16="http://schemas.microsoft.com/office/drawing/2014/main" id="{5F5BC994-C965-4D2F-BEC0-F6EF07FDDE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76258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E141B-8A8E-42AB-9F42-937B3D12021B}"/>
              </a:ext>
            </a:extLst>
          </p:cNvPr>
          <p:cNvSpPr>
            <a:spLocks noGrp="1"/>
          </p:cNvSpPr>
          <p:nvPr>
            <p:ph type="title"/>
          </p:nvPr>
        </p:nvSpPr>
        <p:spPr/>
        <p:txBody>
          <a:bodyPr/>
          <a:lstStyle/>
          <a:p>
            <a:r>
              <a:rPr lang="en-US"/>
              <a:t>Facebook Fans By City Table | Nexus International School Malaysia - 1 of 3</a:t>
            </a:r>
          </a:p>
        </p:txBody>
      </p:sp>
      <p:graphicFrame>
        <p:nvGraphicFramePr>
          <p:cNvPr id="5" name="Table Placeholder 4">
            <a:extLst>
              <a:ext uri="{FF2B5EF4-FFF2-40B4-BE49-F238E27FC236}">
                <a16:creationId xmlns:a16="http://schemas.microsoft.com/office/drawing/2014/main" id="{A702ED00-F48A-4E45-8DED-EB92645E0FE6}"/>
              </a:ext>
            </a:extLst>
          </p:cNvPr>
          <p:cNvGraphicFramePr>
            <a:graphicFrameLocks noGrp="1"/>
          </p:cNvGraphicFramePr>
          <p:nvPr>
            <p:ph type="tbl" sz="quarter" idx="13"/>
            <p:extLst>
              <p:ext uri="{D42A27DB-BD31-4B8C-83A1-F6EECF244321}">
                <p14:modId xmlns:p14="http://schemas.microsoft.com/office/powerpoint/2010/main" val="2864334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825651961"/>
                    </a:ext>
                  </a:extLst>
                </a:gridCol>
                <a:gridCol w="1645920">
                  <a:extLst>
                    <a:ext uri="{9D8B030D-6E8A-4147-A177-3AD203B41FA5}">
                      <a16:colId xmlns:a16="http://schemas.microsoft.com/office/drawing/2014/main" val="2306842153"/>
                    </a:ext>
                  </a:extLst>
                </a:gridCol>
                <a:gridCol w="1645920">
                  <a:extLst>
                    <a:ext uri="{9D8B030D-6E8A-4147-A177-3AD203B41FA5}">
                      <a16:colId xmlns:a16="http://schemas.microsoft.com/office/drawing/2014/main" val="10097355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139930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23.9 %</a:t>
                      </a:r>
                    </a:p>
                  </a:txBody>
                  <a:tcPr/>
                </a:tc>
                <a:extLst>
                  <a:ext uri="{0D108BD9-81ED-4DB2-BD59-A6C34878D82A}">
                    <a16:rowId xmlns:a16="http://schemas.microsoft.com/office/drawing/2014/main" val="2142625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5.3 %</a:t>
                      </a:r>
                    </a:p>
                  </a:txBody>
                  <a:tcPr/>
                </a:tc>
                <a:extLst>
                  <a:ext uri="{0D108BD9-81ED-4DB2-BD59-A6C34878D82A}">
                    <a16:rowId xmlns:a16="http://schemas.microsoft.com/office/drawing/2014/main" val="2374124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4.6 %</a:t>
                      </a:r>
                    </a:p>
                  </a:txBody>
                  <a:tcPr/>
                </a:tc>
                <a:extLst>
                  <a:ext uri="{0D108BD9-81ED-4DB2-BD59-A6C34878D82A}">
                    <a16:rowId xmlns:a16="http://schemas.microsoft.com/office/drawing/2014/main" val="1292108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extLst>
                  <a:ext uri="{0D108BD9-81ED-4DB2-BD59-A6C34878D82A}">
                    <a16:rowId xmlns:a16="http://schemas.microsoft.com/office/drawing/2014/main" val="1119609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4179958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883885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Putrajaya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4289604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3366931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Seri Kembangan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134189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Dhaka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4162246332"/>
                  </a:ext>
                </a:extLst>
              </a:tr>
            </a:tbl>
          </a:graphicData>
        </a:graphic>
      </p:graphicFrame>
      <p:sp>
        <p:nvSpPr>
          <p:cNvPr id="4" name="Text Placeholder 3">
            <a:extLst>
              <a:ext uri="{FF2B5EF4-FFF2-40B4-BE49-F238E27FC236}">
                <a16:creationId xmlns:a16="http://schemas.microsoft.com/office/drawing/2014/main" id="{BEC0DFAB-C646-4B48-B6B4-CF9A774B716F}"/>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42271552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3C23A-8081-4C23-9582-EC1C01A35E69}"/>
              </a:ext>
            </a:extLst>
          </p:cNvPr>
          <p:cNvSpPr>
            <a:spLocks noGrp="1"/>
          </p:cNvSpPr>
          <p:nvPr>
            <p:ph type="title"/>
          </p:nvPr>
        </p:nvSpPr>
        <p:spPr/>
        <p:txBody>
          <a:bodyPr/>
          <a:lstStyle/>
          <a:p>
            <a:r>
              <a:rPr lang="en-US"/>
              <a:t>Facebook Fans By City Table | Nexus International School Malaysia - 2 of 3</a:t>
            </a:r>
          </a:p>
        </p:txBody>
      </p:sp>
      <p:graphicFrame>
        <p:nvGraphicFramePr>
          <p:cNvPr id="5" name="Table Placeholder 4">
            <a:extLst>
              <a:ext uri="{FF2B5EF4-FFF2-40B4-BE49-F238E27FC236}">
                <a16:creationId xmlns:a16="http://schemas.microsoft.com/office/drawing/2014/main" id="{E6298182-BA14-4F9E-BC71-753EE623DDCA}"/>
              </a:ext>
            </a:extLst>
          </p:cNvPr>
          <p:cNvGraphicFramePr>
            <a:graphicFrameLocks noGrp="1"/>
          </p:cNvGraphicFramePr>
          <p:nvPr>
            <p:ph type="tbl" sz="quarter" idx="13"/>
            <p:extLst>
              <p:ext uri="{D42A27DB-BD31-4B8C-83A1-F6EECF244321}">
                <p14:modId xmlns:p14="http://schemas.microsoft.com/office/powerpoint/2010/main" val="2487702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906224964"/>
                    </a:ext>
                  </a:extLst>
                </a:gridCol>
                <a:gridCol w="1645920">
                  <a:extLst>
                    <a:ext uri="{9D8B030D-6E8A-4147-A177-3AD203B41FA5}">
                      <a16:colId xmlns:a16="http://schemas.microsoft.com/office/drawing/2014/main" val="3997844325"/>
                    </a:ext>
                  </a:extLst>
                </a:gridCol>
                <a:gridCol w="1645920">
                  <a:extLst>
                    <a:ext uri="{9D8B030D-6E8A-4147-A177-3AD203B41FA5}">
                      <a16:colId xmlns:a16="http://schemas.microsoft.com/office/drawing/2014/main" val="1965212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556283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Cyberjaya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4091211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452167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287529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Subang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756512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Ampang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345411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029693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928111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650115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Cheras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946120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945245637"/>
                  </a:ext>
                </a:extLst>
              </a:tr>
            </a:tbl>
          </a:graphicData>
        </a:graphic>
      </p:graphicFrame>
      <p:sp>
        <p:nvSpPr>
          <p:cNvPr id="4" name="Text Placeholder 3">
            <a:extLst>
              <a:ext uri="{FF2B5EF4-FFF2-40B4-BE49-F238E27FC236}">
                <a16:creationId xmlns:a16="http://schemas.microsoft.com/office/drawing/2014/main" id="{F606209B-4728-4D31-80F9-A97699CD1D99}"/>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3134506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3EBDF-08BF-4076-8EC0-A69974943CED}"/>
              </a:ext>
            </a:extLst>
          </p:cNvPr>
          <p:cNvSpPr>
            <a:spLocks noGrp="1"/>
          </p:cNvSpPr>
          <p:nvPr>
            <p:ph type="title"/>
          </p:nvPr>
        </p:nvSpPr>
        <p:spPr/>
        <p:txBody>
          <a:bodyPr/>
          <a:lstStyle/>
          <a:p>
            <a:r>
              <a:rPr lang="en-US"/>
              <a:t>Facebook Fans By City Table | Nexus International School Malaysia - 3 of 3</a:t>
            </a:r>
          </a:p>
        </p:txBody>
      </p:sp>
      <p:graphicFrame>
        <p:nvGraphicFramePr>
          <p:cNvPr id="5" name="Table Placeholder 4">
            <a:extLst>
              <a:ext uri="{FF2B5EF4-FFF2-40B4-BE49-F238E27FC236}">
                <a16:creationId xmlns:a16="http://schemas.microsoft.com/office/drawing/2014/main" id="{AA912921-B98D-4F10-A6DC-97E6878528DA}"/>
              </a:ext>
            </a:extLst>
          </p:cNvPr>
          <p:cNvGraphicFramePr>
            <a:graphicFrameLocks noGrp="1"/>
          </p:cNvGraphicFramePr>
          <p:nvPr>
            <p:ph type="tbl" sz="quarter" idx="13"/>
            <p:extLst>
              <p:ext uri="{D42A27DB-BD31-4B8C-83A1-F6EECF244321}">
                <p14:modId xmlns:p14="http://schemas.microsoft.com/office/powerpoint/2010/main" val="3059976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767369054"/>
                    </a:ext>
                  </a:extLst>
                </a:gridCol>
                <a:gridCol w="1645920">
                  <a:extLst>
                    <a:ext uri="{9D8B030D-6E8A-4147-A177-3AD203B41FA5}">
                      <a16:colId xmlns:a16="http://schemas.microsoft.com/office/drawing/2014/main" val="551443424"/>
                    </a:ext>
                  </a:extLst>
                </a:gridCol>
                <a:gridCol w="1645920">
                  <a:extLst>
                    <a:ext uri="{9D8B030D-6E8A-4147-A177-3AD203B41FA5}">
                      <a16:colId xmlns:a16="http://schemas.microsoft.com/office/drawing/2014/main" val="3875701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596943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Hong Kong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71024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937593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895550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2369899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4098492845"/>
                  </a:ext>
                </a:extLst>
              </a:tr>
            </a:tbl>
          </a:graphicData>
        </a:graphic>
      </p:graphicFrame>
      <p:sp>
        <p:nvSpPr>
          <p:cNvPr id="4" name="Text Placeholder 3">
            <a:extLst>
              <a:ext uri="{FF2B5EF4-FFF2-40B4-BE49-F238E27FC236}">
                <a16:creationId xmlns:a16="http://schemas.microsoft.com/office/drawing/2014/main" id="{891B5578-F0E7-476E-98EB-5CD885C08FCF}"/>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9870338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0470C-5FE7-4910-9190-433563788999}"/>
              </a:ext>
            </a:extLst>
          </p:cNvPr>
          <p:cNvSpPr>
            <a:spLocks noGrp="1"/>
          </p:cNvSpPr>
          <p:nvPr>
            <p:ph type="title"/>
          </p:nvPr>
        </p:nvSpPr>
        <p:spPr/>
        <p:txBody>
          <a:bodyPr/>
          <a:lstStyle/>
          <a:p>
            <a:r>
              <a:rPr lang="en-US"/>
              <a:t>Facebook Total Engagements over Time (monthly) | Nexus International School Malaysia</a:t>
            </a:r>
          </a:p>
        </p:txBody>
      </p:sp>
      <p:graphicFrame>
        <p:nvGraphicFramePr>
          <p:cNvPr id="6" name="Chart Placeholder 5">
            <a:extLst>
              <a:ext uri="{FF2B5EF4-FFF2-40B4-BE49-F238E27FC236}">
                <a16:creationId xmlns:a16="http://schemas.microsoft.com/office/drawing/2014/main" id="{D43C3875-D23E-4A3E-92DE-827190C26F41}"/>
              </a:ext>
            </a:extLst>
          </p:cNvPr>
          <p:cNvGraphicFramePr>
            <a:graphicFrameLocks noGrp="1"/>
          </p:cNvGraphicFramePr>
          <p:nvPr>
            <p:ph type="chart" sz="quarter" idx="13"/>
            <p:extLst>
              <p:ext uri="{D42A27DB-BD31-4B8C-83A1-F6EECF244321}">
                <p14:modId xmlns:p14="http://schemas.microsoft.com/office/powerpoint/2010/main" val="23160229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BD6536-4F94-4489-AD5F-127C041395A2}"/>
              </a:ext>
            </a:extLst>
          </p:cNvPr>
          <p:cNvSpPr>
            <a:spLocks noGrp="1"/>
          </p:cNvSpPr>
          <p:nvPr>
            <p:ph type="body" sz="quarter" idx="14"/>
          </p:nvPr>
        </p:nvSpPr>
        <p:spPr/>
        <p:txBody>
          <a:bodyPr/>
          <a:lstStyle/>
          <a:p>
            <a:r>
              <a:rPr lang="en-US"/>
              <a:t>01/01/2021 - 06/30/2021</a:t>
            </a:r>
          </a:p>
        </p:txBody>
      </p:sp>
      <p:sp>
        <p:nvSpPr>
          <p:cNvPr id="5" name="Footer Placeholder 4">
            <a:extLst>
              <a:ext uri="{FF2B5EF4-FFF2-40B4-BE49-F238E27FC236}">
                <a16:creationId xmlns:a16="http://schemas.microsoft.com/office/drawing/2014/main" id="{350B60B1-BAAD-4D7D-906A-1E174604DF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47724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5C455-8F77-4273-B389-978E05D5AB69}"/>
              </a:ext>
            </a:extLst>
          </p:cNvPr>
          <p:cNvSpPr>
            <a:spLocks noGrp="1"/>
          </p:cNvSpPr>
          <p:nvPr>
            <p:ph type="title"/>
          </p:nvPr>
        </p:nvSpPr>
        <p:spPr/>
        <p:txBody>
          <a:bodyPr/>
          <a:lstStyle/>
          <a:p>
            <a:r>
              <a:rPr lang="en-US"/>
              <a:t>Facebook Own Posts Table | Nexus International School Malaysia - 1 of 24</a:t>
            </a:r>
          </a:p>
        </p:txBody>
      </p:sp>
      <p:graphicFrame>
        <p:nvGraphicFramePr>
          <p:cNvPr id="5" name="Table Placeholder 4">
            <a:extLst>
              <a:ext uri="{FF2B5EF4-FFF2-40B4-BE49-F238E27FC236}">
                <a16:creationId xmlns:a16="http://schemas.microsoft.com/office/drawing/2014/main" id="{D4219333-E3E0-4F25-8F05-59BAEF401CA7}"/>
              </a:ext>
            </a:extLst>
          </p:cNvPr>
          <p:cNvGraphicFramePr>
            <a:graphicFrameLocks noGrp="1"/>
          </p:cNvGraphicFramePr>
          <p:nvPr>
            <p:ph type="tbl" sz="quarter" idx="13"/>
            <p:extLst>
              <p:ext uri="{D42A27DB-BD31-4B8C-83A1-F6EECF244321}">
                <p14:modId xmlns:p14="http://schemas.microsoft.com/office/powerpoint/2010/main" val="40445815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13935736"/>
                    </a:ext>
                  </a:extLst>
                </a:gridCol>
                <a:gridCol w="822960">
                  <a:extLst>
                    <a:ext uri="{9D8B030D-6E8A-4147-A177-3AD203B41FA5}">
                      <a16:colId xmlns:a16="http://schemas.microsoft.com/office/drawing/2014/main" val="3574663596"/>
                    </a:ext>
                  </a:extLst>
                </a:gridCol>
                <a:gridCol w="822960">
                  <a:extLst>
                    <a:ext uri="{9D8B030D-6E8A-4147-A177-3AD203B41FA5}">
                      <a16:colId xmlns:a16="http://schemas.microsoft.com/office/drawing/2014/main" val="3921968893"/>
                    </a:ext>
                  </a:extLst>
                </a:gridCol>
                <a:gridCol w="822960">
                  <a:extLst>
                    <a:ext uri="{9D8B030D-6E8A-4147-A177-3AD203B41FA5}">
                      <a16:colId xmlns:a16="http://schemas.microsoft.com/office/drawing/2014/main" val="2604222568"/>
                    </a:ext>
                  </a:extLst>
                </a:gridCol>
                <a:gridCol w="822960">
                  <a:extLst>
                    <a:ext uri="{9D8B030D-6E8A-4147-A177-3AD203B41FA5}">
                      <a16:colId xmlns:a16="http://schemas.microsoft.com/office/drawing/2014/main" val="2859127917"/>
                    </a:ext>
                  </a:extLst>
                </a:gridCol>
                <a:gridCol w="822960">
                  <a:extLst>
                    <a:ext uri="{9D8B030D-6E8A-4147-A177-3AD203B41FA5}">
                      <a16:colId xmlns:a16="http://schemas.microsoft.com/office/drawing/2014/main" val="1257306098"/>
                    </a:ext>
                  </a:extLst>
                </a:gridCol>
                <a:gridCol w="822960">
                  <a:extLst>
                    <a:ext uri="{9D8B030D-6E8A-4147-A177-3AD203B41FA5}">
                      <a16:colId xmlns:a16="http://schemas.microsoft.com/office/drawing/2014/main" val="449248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41470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- 2021-04-30 12:46:50</a:t>
                      </a:r>
                      <a:r>
                        <a:rPr kumimoji="0" lang="en-US" sz="1000" b="0" i="0" u="none" strike="noStrike" kern="1200" cap="none" spc="0" normalizeH="0" baseline="0" noProof="0">
                          <a:ln>
                            <a:noFill/>
                          </a:ln>
                          <a:solidFill>
                            <a:prstClr val="black"/>
                          </a:solidFill>
                          <a:effectLst/>
                          <a:uLnTx/>
                          <a:uFillTx/>
                          <a:latin typeface="+mn-lt"/>
                          <a:ea typeface="+mn-ea"/>
                          <a:cs typeface="+mn-cs"/>
                        </a:rPr>
                        <a:t>
 As part of our Autism Acceptance week Y1, Y2 and Y6 worked with our Speech and Language Therapist, Ms. Samantha this week. In the workshops, the learners discovered 'What is Autism?'.
Y1 and Y2 also talked about kindness and how to be a good friend. In Y6 learners explored more in-depth information about autism including misconceptions and sensory needs. Ms. Samantha was supported in the workshops by secondary teachers from our Alternative Pathway (AP) program. Well done everyone! ✨
#NexusCommunity
#NexusInclusion
#NexusMindsets
#NexusInnovation
#NexusRelationships
#NexusWay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028037855"/>
                  </a:ext>
                </a:extLst>
              </a:tr>
            </a:tbl>
          </a:graphicData>
        </a:graphic>
      </p:graphicFrame>
      <p:sp>
        <p:nvSpPr>
          <p:cNvPr id="4" name="Text Placeholder 3">
            <a:extLst>
              <a:ext uri="{FF2B5EF4-FFF2-40B4-BE49-F238E27FC236}">
                <a16:creationId xmlns:a16="http://schemas.microsoft.com/office/drawing/2014/main" id="{292805ED-1272-4DEA-97C3-FB1FEE07E2DE}"/>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40431056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F0E13-9532-467B-8557-D7CE67010FA6}"/>
              </a:ext>
            </a:extLst>
          </p:cNvPr>
          <p:cNvSpPr>
            <a:spLocks noGrp="1"/>
          </p:cNvSpPr>
          <p:nvPr>
            <p:ph type="title"/>
          </p:nvPr>
        </p:nvSpPr>
        <p:spPr/>
        <p:txBody>
          <a:bodyPr/>
          <a:lstStyle/>
          <a:p>
            <a:r>
              <a:rPr lang="en-US"/>
              <a:t>Facebook Own Posts Table | Nexus International School Malaysia - 2 of 24</a:t>
            </a:r>
          </a:p>
        </p:txBody>
      </p:sp>
      <p:graphicFrame>
        <p:nvGraphicFramePr>
          <p:cNvPr id="5" name="Table Placeholder 4">
            <a:extLst>
              <a:ext uri="{FF2B5EF4-FFF2-40B4-BE49-F238E27FC236}">
                <a16:creationId xmlns:a16="http://schemas.microsoft.com/office/drawing/2014/main" id="{7AE8C5BE-8764-4916-993D-B89D0A0A1CC3}"/>
              </a:ext>
            </a:extLst>
          </p:cNvPr>
          <p:cNvGraphicFramePr>
            <a:graphicFrameLocks noGrp="1"/>
          </p:cNvGraphicFramePr>
          <p:nvPr>
            <p:ph type="tbl" sz="quarter" idx="13"/>
            <p:extLst>
              <p:ext uri="{D42A27DB-BD31-4B8C-83A1-F6EECF244321}">
                <p14:modId xmlns:p14="http://schemas.microsoft.com/office/powerpoint/2010/main" val="1597902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6478949"/>
                    </a:ext>
                  </a:extLst>
                </a:gridCol>
                <a:gridCol w="822960">
                  <a:extLst>
                    <a:ext uri="{9D8B030D-6E8A-4147-A177-3AD203B41FA5}">
                      <a16:colId xmlns:a16="http://schemas.microsoft.com/office/drawing/2014/main" val="1213800721"/>
                    </a:ext>
                  </a:extLst>
                </a:gridCol>
                <a:gridCol w="822960">
                  <a:extLst>
                    <a:ext uri="{9D8B030D-6E8A-4147-A177-3AD203B41FA5}">
                      <a16:colId xmlns:a16="http://schemas.microsoft.com/office/drawing/2014/main" val="2296077574"/>
                    </a:ext>
                  </a:extLst>
                </a:gridCol>
                <a:gridCol w="822960">
                  <a:extLst>
                    <a:ext uri="{9D8B030D-6E8A-4147-A177-3AD203B41FA5}">
                      <a16:colId xmlns:a16="http://schemas.microsoft.com/office/drawing/2014/main" val="2369665109"/>
                    </a:ext>
                  </a:extLst>
                </a:gridCol>
                <a:gridCol w="822960">
                  <a:extLst>
                    <a:ext uri="{9D8B030D-6E8A-4147-A177-3AD203B41FA5}">
                      <a16:colId xmlns:a16="http://schemas.microsoft.com/office/drawing/2014/main" val="3828311681"/>
                    </a:ext>
                  </a:extLst>
                </a:gridCol>
                <a:gridCol w="822960">
                  <a:extLst>
                    <a:ext uri="{9D8B030D-6E8A-4147-A177-3AD203B41FA5}">
                      <a16:colId xmlns:a16="http://schemas.microsoft.com/office/drawing/2014/main" val="2601644199"/>
                    </a:ext>
                  </a:extLst>
                </a:gridCol>
                <a:gridCol w="822960">
                  <a:extLst>
                    <a:ext uri="{9D8B030D-6E8A-4147-A177-3AD203B41FA5}">
                      <a16:colId xmlns:a16="http://schemas.microsoft.com/office/drawing/2014/main" val="3051431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96994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- 2021-02-09 18:00:01</a:t>
                      </a:r>
                      <a:r>
                        <a:rPr kumimoji="0" lang="en-US" sz="1000" b="0" i="0" u="none" strike="noStrike" kern="1200" cap="none" spc="0" normalizeH="0" baseline="0" noProof="0">
                          <a:ln>
                            <a:noFill/>
                          </a:ln>
                          <a:solidFill>
                            <a:prstClr val="black"/>
                          </a:solidFill>
                          <a:effectLst/>
                          <a:uLnTx/>
                          <a:uFillTx/>
                          <a:latin typeface="+mn-lt"/>
                          <a:ea typeface="+mn-ea"/>
                          <a:cs typeface="+mn-cs"/>
                        </a:rPr>
                        <a:t>
 Our Early Years learners got their creative juices flowing during their lessons last week! ⭐
Experience an amazing pre-school education for half a day at half the rate! Savings of more than RM10,000! Click here to learn more: https://www.nexus.edu.my/learning/early-years
#NexusCommunity #NexusIEYC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744038286"/>
                  </a:ext>
                </a:extLst>
              </a:tr>
            </a:tbl>
          </a:graphicData>
        </a:graphic>
      </p:graphicFrame>
      <p:sp>
        <p:nvSpPr>
          <p:cNvPr id="4" name="Text Placeholder 3">
            <a:extLst>
              <a:ext uri="{FF2B5EF4-FFF2-40B4-BE49-F238E27FC236}">
                <a16:creationId xmlns:a16="http://schemas.microsoft.com/office/drawing/2014/main" id="{207EBDAC-FBEC-4A1D-BE50-76948BFB29EC}"/>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41405396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46E39-AA47-4750-A3CB-7AAFAC9B47B5}"/>
              </a:ext>
            </a:extLst>
          </p:cNvPr>
          <p:cNvSpPr>
            <a:spLocks noGrp="1"/>
          </p:cNvSpPr>
          <p:nvPr>
            <p:ph type="title"/>
          </p:nvPr>
        </p:nvSpPr>
        <p:spPr/>
        <p:txBody>
          <a:bodyPr/>
          <a:lstStyle/>
          <a:p>
            <a:r>
              <a:rPr lang="en-US"/>
              <a:t>Facebook Own Posts Table | Nexus International School Malaysia - 3 of 24</a:t>
            </a:r>
          </a:p>
        </p:txBody>
      </p:sp>
      <p:graphicFrame>
        <p:nvGraphicFramePr>
          <p:cNvPr id="5" name="Table Placeholder 4">
            <a:extLst>
              <a:ext uri="{FF2B5EF4-FFF2-40B4-BE49-F238E27FC236}">
                <a16:creationId xmlns:a16="http://schemas.microsoft.com/office/drawing/2014/main" id="{B816A597-FD6B-42FA-9293-F4A777900DBC}"/>
              </a:ext>
            </a:extLst>
          </p:cNvPr>
          <p:cNvGraphicFramePr>
            <a:graphicFrameLocks noGrp="1"/>
          </p:cNvGraphicFramePr>
          <p:nvPr>
            <p:ph type="tbl" sz="quarter" idx="13"/>
            <p:extLst>
              <p:ext uri="{D42A27DB-BD31-4B8C-83A1-F6EECF244321}">
                <p14:modId xmlns:p14="http://schemas.microsoft.com/office/powerpoint/2010/main" val="551127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57112702"/>
                    </a:ext>
                  </a:extLst>
                </a:gridCol>
                <a:gridCol w="822960">
                  <a:extLst>
                    <a:ext uri="{9D8B030D-6E8A-4147-A177-3AD203B41FA5}">
                      <a16:colId xmlns:a16="http://schemas.microsoft.com/office/drawing/2014/main" val="2989058012"/>
                    </a:ext>
                  </a:extLst>
                </a:gridCol>
                <a:gridCol w="822960">
                  <a:extLst>
                    <a:ext uri="{9D8B030D-6E8A-4147-A177-3AD203B41FA5}">
                      <a16:colId xmlns:a16="http://schemas.microsoft.com/office/drawing/2014/main" val="3731142868"/>
                    </a:ext>
                  </a:extLst>
                </a:gridCol>
                <a:gridCol w="822960">
                  <a:extLst>
                    <a:ext uri="{9D8B030D-6E8A-4147-A177-3AD203B41FA5}">
                      <a16:colId xmlns:a16="http://schemas.microsoft.com/office/drawing/2014/main" val="1685109996"/>
                    </a:ext>
                  </a:extLst>
                </a:gridCol>
                <a:gridCol w="822960">
                  <a:extLst>
                    <a:ext uri="{9D8B030D-6E8A-4147-A177-3AD203B41FA5}">
                      <a16:colId xmlns:a16="http://schemas.microsoft.com/office/drawing/2014/main" val="3166462238"/>
                    </a:ext>
                  </a:extLst>
                </a:gridCol>
                <a:gridCol w="822960">
                  <a:extLst>
                    <a:ext uri="{9D8B030D-6E8A-4147-A177-3AD203B41FA5}">
                      <a16:colId xmlns:a16="http://schemas.microsoft.com/office/drawing/2014/main" val="4000930886"/>
                    </a:ext>
                  </a:extLst>
                </a:gridCol>
                <a:gridCol w="822960">
                  <a:extLst>
                    <a:ext uri="{9D8B030D-6E8A-4147-A177-3AD203B41FA5}">
                      <a16:colId xmlns:a16="http://schemas.microsoft.com/office/drawing/2014/main" val="1010407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79569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- 2021-03-23 16:00:27</a:t>
                      </a:r>
                      <a:r>
                        <a:rPr kumimoji="0" lang="en-US" sz="1000" b="0" i="0" u="none" strike="noStrike" kern="1200" cap="none" spc="0" normalizeH="0" baseline="0" noProof="0">
                          <a:ln>
                            <a:noFill/>
                          </a:ln>
                          <a:solidFill>
                            <a:prstClr val="black"/>
                          </a:solidFill>
                          <a:effectLst/>
                          <a:uLnTx/>
                          <a:uFillTx/>
                          <a:latin typeface="+mn-lt"/>
                          <a:ea typeface="+mn-ea"/>
                          <a:cs typeface="+mn-cs"/>
                        </a:rPr>
                        <a:t>
 In conjunction with World Down Syndrome Awareness Day, the #NexusCommunity hosted an Odd Socks themed special event to celebrate and raise awareness for #DownSyndrome. They showed their support by wearing patterned, colourful or odd socks signifying the uniqueness of the triplication of the 21st chromosome which causes Down Syndrome. Our community had fun participating in interactive and creative activities to gain a better understanding of Down Syndrome and explore ways to show kindness towards one another. At Nexus, we embrace diversity, challenge minds and encourage acceptance. ❤️
#NexusCares
#NexusInclusion
#NexusWay
#WorldDownSyndromeAwarenessDay
#OddSocksDay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737567198"/>
                  </a:ext>
                </a:extLst>
              </a:tr>
            </a:tbl>
          </a:graphicData>
        </a:graphic>
      </p:graphicFrame>
      <p:sp>
        <p:nvSpPr>
          <p:cNvPr id="4" name="Text Placeholder 3">
            <a:extLst>
              <a:ext uri="{FF2B5EF4-FFF2-40B4-BE49-F238E27FC236}">
                <a16:creationId xmlns:a16="http://schemas.microsoft.com/office/drawing/2014/main" id="{45EF641E-6993-49BE-91BF-31EB289AED70}"/>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8748389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2AF26-176C-4577-9719-42224B08FECB}"/>
              </a:ext>
            </a:extLst>
          </p:cNvPr>
          <p:cNvSpPr>
            <a:spLocks noGrp="1"/>
          </p:cNvSpPr>
          <p:nvPr>
            <p:ph type="title"/>
          </p:nvPr>
        </p:nvSpPr>
        <p:spPr/>
        <p:txBody>
          <a:bodyPr/>
          <a:lstStyle/>
          <a:p>
            <a:r>
              <a:rPr lang="en-US"/>
              <a:t>Facebook Own Posts Table | Nexus International School Malaysia - 4 of 24</a:t>
            </a:r>
          </a:p>
        </p:txBody>
      </p:sp>
      <p:graphicFrame>
        <p:nvGraphicFramePr>
          <p:cNvPr id="5" name="Table Placeholder 4">
            <a:extLst>
              <a:ext uri="{FF2B5EF4-FFF2-40B4-BE49-F238E27FC236}">
                <a16:creationId xmlns:a16="http://schemas.microsoft.com/office/drawing/2014/main" id="{9DCA8D83-F938-4EC6-8C73-C0F3478252DE}"/>
              </a:ext>
            </a:extLst>
          </p:cNvPr>
          <p:cNvGraphicFramePr>
            <a:graphicFrameLocks noGrp="1"/>
          </p:cNvGraphicFramePr>
          <p:nvPr>
            <p:ph type="tbl" sz="quarter" idx="13"/>
            <p:extLst>
              <p:ext uri="{D42A27DB-BD31-4B8C-83A1-F6EECF244321}">
                <p14:modId xmlns:p14="http://schemas.microsoft.com/office/powerpoint/2010/main" val="32799138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38486402"/>
                    </a:ext>
                  </a:extLst>
                </a:gridCol>
                <a:gridCol w="822960">
                  <a:extLst>
                    <a:ext uri="{9D8B030D-6E8A-4147-A177-3AD203B41FA5}">
                      <a16:colId xmlns:a16="http://schemas.microsoft.com/office/drawing/2014/main" val="1179349581"/>
                    </a:ext>
                  </a:extLst>
                </a:gridCol>
                <a:gridCol w="822960">
                  <a:extLst>
                    <a:ext uri="{9D8B030D-6E8A-4147-A177-3AD203B41FA5}">
                      <a16:colId xmlns:a16="http://schemas.microsoft.com/office/drawing/2014/main" val="2409592025"/>
                    </a:ext>
                  </a:extLst>
                </a:gridCol>
                <a:gridCol w="822960">
                  <a:extLst>
                    <a:ext uri="{9D8B030D-6E8A-4147-A177-3AD203B41FA5}">
                      <a16:colId xmlns:a16="http://schemas.microsoft.com/office/drawing/2014/main" val="998174426"/>
                    </a:ext>
                  </a:extLst>
                </a:gridCol>
                <a:gridCol w="822960">
                  <a:extLst>
                    <a:ext uri="{9D8B030D-6E8A-4147-A177-3AD203B41FA5}">
                      <a16:colId xmlns:a16="http://schemas.microsoft.com/office/drawing/2014/main" val="2323186542"/>
                    </a:ext>
                  </a:extLst>
                </a:gridCol>
                <a:gridCol w="822960">
                  <a:extLst>
                    <a:ext uri="{9D8B030D-6E8A-4147-A177-3AD203B41FA5}">
                      <a16:colId xmlns:a16="http://schemas.microsoft.com/office/drawing/2014/main" val="1209963521"/>
                    </a:ext>
                  </a:extLst>
                </a:gridCol>
                <a:gridCol w="822960">
                  <a:extLst>
                    <a:ext uri="{9D8B030D-6E8A-4147-A177-3AD203B41FA5}">
                      <a16:colId xmlns:a16="http://schemas.microsoft.com/office/drawing/2014/main" val="2190986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89921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- 2021-04-01 13:22:13</a:t>
                      </a:r>
                      <a:r>
                        <a:rPr kumimoji="0" lang="en-US" sz="1000" b="0" i="0" u="none" strike="noStrike" kern="1200" cap="none" spc="0" normalizeH="0" baseline="0" noProof="0">
                          <a:ln>
                            <a:noFill/>
                          </a:ln>
                          <a:solidFill>
                            <a:prstClr val="black"/>
                          </a:solidFill>
                          <a:effectLst/>
                          <a:uLnTx/>
                          <a:uFillTx/>
                          <a:latin typeface="+mn-lt"/>
                          <a:ea typeface="+mn-ea"/>
                          <a:cs typeface="+mn-cs"/>
                        </a:rPr>
                        <a:t>
 Last March for Multiple Myeloma Awareness Month, the #NexusCommunity, wore the colour burgundy which represents this disease to create awareness among the community. This event was initiated by our very own Nexus Inclusion teacher, Ms.Sunitha who is a #MyelomaWarrior herself. Her positivity in fighting this rare disease is such an inspiration to all of us.
Multiple Myeloma is the second most common blood cancer, although it is not well known to the general public. Worldwide, more than 210,000 people are living with Multiple Myeloma and approximately 100,000 new cases are diagnosed annually. It has also been identified as having one of the highest rates of delay in diagnosis. Therefore, spreading awareness can help early detection and prevent some of the most debilitating effects this cancer causes.
You can help us raise the Myeloma awareness message to everyone out there by sharing this post ❤️.
#IAMRESILIENT2021
#MyelomaACTIONMonth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204646893"/>
                  </a:ext>
                </a:extLst>
              </a:tr>
            </a:tbl>
          </a:graphicData>
        </a:graphic>
      </p:graphicFrame>
      <p:sp>
        <p:nvSpPr>
          <p:cNvPr id="4" name="Text Placeholder 3">
            <a:extLst>
              <a:ext uri="{FF2B5EF4-FFF2-40B4-BE49-F238E27FC236}">
                <a16:creationId xmlns:a16="http://schemas.microsoft.com/office/drawing/2014/main" id="{EAB3BB13-DFD7-4092-9D55-A9518AEE5217}"/>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5007084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B427A-26AB-4D41-AB71-F1A37F6200F9}"/>
              </a:ext>
            </a:extLst>
          </p:cNvPr>
          <p:cNvSpPr>
            <a:spLocks noGrp="1"/>
          </p:cNvSpPr>
          <p:nvPr>
            <p:ph type="title"/>
          </p:nvPr>
        </p:nvSpPr>
        <p:spPr/>
        <p:txBody>
          <a:bodyPr/>
          <a:lstStyle/>
          <a:p>
            <a:r>
              <a:rPr lang="en-US"/>
              <a:t>Facebook Own Posts Table | Nexus International School Malaysia - 5 of 24</a:t>
            </a:r>
          </a:p>
        </p:txBody>
      </p:sp>
      <p:graphicFrame>
        <p:nvGraphicFramePr>
          <p:cNvPr id="5" name="Table Placeholder 4">
            <a:extLst>
              <a:ext uri="{FF2B5EF4-FFF2-40B4-BE49-F238E27FC236}">
                <a16:creationId xmlns:a16="http://schemas.microsoft.com/office/drawing/2014/main" id="{D207EE63-9BD8-4E2F-86FF-34509BD65F75}"/>
              </a:ext>
            </a:extLst>
          </p:cNvPr>
          <p:cNvGraphicFramePr>
            <a:graphicFrameLocks noGrp="1"/>
          </p:cNvGraphicFramePr>
          <p:nvPr>
            <p:ph type="tbl" sz="quarter" idx="13"/>
            <p:extLst>
              <p:ext uri="{D42A27DB-BD31-4B8C-83A1-F6EECF244321}">
                <p14:modId xmlns:p14="http://schemas.microsoft.com/office/powerpoint/2010/main" val="1654271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60105784"/>
                    </a:ext>
                  </a:extLst>
                </a:gridCol>
                <a:gridCol w="822960">
                  <a:extLst>
                    <a:ext uri="{9D8B030D-6E8A-4147-A177-3AD203B41FA5}">
                      <a16:colId xmlns:a16="http://schemas.microsoft.com/office/drawing/2014/main" val="3818703254"/>
                    </a:ext>
                  </a:extLst>
                </a:gridCol>
                <a:gridCol w="822960">
                  <a:extLst>
                    <a:ext uri="{9D8B030D-6E8A-4147-A177-3AD203B41FA5}">
                      <a16:colId xmlns:a16="http://schemas.microsoft.com/office/drawing/2014/main" val="2815130976"/>
                    </a:ext>
                  </a:extLst>
                </a:gridCol>
                <a:gridCol w="822960">
                  <a:extLst>
                    <a:ext uri="{9D8B030D-6E8A-4147-A177-3AD203B41FA5}">
                      <a16:colId xmlns:a16="http://schemas.microsoft.com/office/drawing/2014/main" val="458538079"/>
                    </a:ext>
                  </a:extLst>
                </a:gridCol>
                <a:gridCol w="822960">
                  <a:extLst>
                    <a:ext uri="{9D8B030D-6E8A-4147-A177-3AD203B41FA5}">
                      <a16:colId xmlns:a16="http://schemas.microsoft.com/office/drawing/2014/main" val="1563520802"/>
                    </a:ext>
                  </a:extLst>
                </a:gridCol>
                <a:gridCol w="822960">
                  <a:extLst>
                    <a:ext uri="{9D8B030D-6E8A-4147-A177-3AD203B41FA5}">
                      <a16:colId xmlns:a16="http://schemas.microsoft.com/office/drawing/2014/main" val="4127645869"/>
                    </a:ext>
                  </a:extLst>
                </a:gridCol>
                <a:gridCol w="822960">
                  <a:extLst>
                    <a:ext uri="{9D8B030D-6E8A-4147-A177-3AD203B41FA5}">
                      <a16:colId xmlns:a16="http://schemas.microsoft.com/office/drawing/2014/main" val="2642898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13107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- 2021-01-25 17:06:06</a:t>
                      </a:r>
                      <a:r>
                        <a:rPr kumimoji="0" lang="en-US" sz="1000" b="0" i="0" u="none" strike="noStrike" kern="1200" cap="none" spc="0" normalizeH="0" baseline="0" noProof="0">
                          <a:ln>
                            <a:noFill/>
                          </a:ln>
                          <a:solidFill>
                            <a:prstClr val="black"/>
                          </a:solidFill>
                          <a:effectLst/>
                          <a:uLnTx/>
                          <a:uFillTx/>
                          <a:latin typeface="+mn-lt"/>
                          <a:ea typeface="+mn-ea"/>
                          <a:cs typeface="+mn-cs"/>
                        </a:rPr>
                        <a:t>
 We would like to congratulate Year 11 and Year 13 learners on their resilience throughout the mock examinations. Despite the MCO announcement in the middle of the examination period, our learners have responded well, showing great calm in the face of adversity and working together with the school as we implemented even more stringent SOPs to ensure social distancing. We look forward to our oldest learners joining our youngest back on site this week. Meanwhile, all other year groups have continued with their remote learning - more updates to follow. Let's stay safe and connected always. 😀
#NexusCommunity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99297119"/>
                  </a:ext>
                </a:extLst>
              </a:tr>
            </a:tbl>
          </a:graphicData>
        </a:graphic>
      </p:graphicFrame>
      <p:sp>
        <p:nvSpPr>
          <p:cNvPr id="4" name="Text Placeholder 3">
            <a:extLst>
              <a:ext uri="{FF2B5EF4-FFF2-40B4-BE49-F238E27FC236}">
                <a16:creationId xmlns:a16="http://schemas.microsoft.com/office/drawing/2014/main" id="{D7C88B8F-7744-427B-92F2-1E5598B00E57}"/>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5850404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D0CB2-34D5-4946-8A9F-3658782C4803}"/>
              </a:ext>
            </a:extLst>
          </p:cNvPr>
          <p:cNvSpPr>
            <a:spLocks noGrp="1"/>
          </p:cNvSpPr>
          <p:nvPr>
            <p:ph type="title"/>
          </p:nvPr>
        </p:nvSpPr>
        <p:spPr/>
        <p:txBody>
          <a:bodyPr/>
          <a:lstStyle/>
          <a:p>
            <a:r>
              <a:rPr lang="en-US"/>
              <a:t>Facebook Own Posts Table | Nexus International School Malaysia - 6 of 24</a:t>
            </a:r>
          </a:p>
        </p:txBody>
      </p:sp>
      <p:graphicFrame>
        <p:nvGraphicFramePr>
          <p:cNvPr id="5" name="Table Placeholder 4">
            <a:extLst>
              <a:ext uri="{FF2B5EF4-FFF2-40B4-BE49-F238E27FC236}">
                <a16:creationId xmlns:a16="http://schemas.microsoft.com/office/drawing/2014/main" id="{0F80C90E-357A-4F03-BDCF-AE3B03217F07}"/>
              </a:ext>
            </a:extLst>
          </p:cNvPr>
          <p:cNvGraphicFramePr>
            <a:graphicFrameLocks noGrp="1"/>
          </p:cNvGraphicFramePr>
          <p:nvPr>
            <p:ph type="tbl" sz="quarter" idx="13"/>
            <p:extLst>
              <p:ext uri="{D42A27DB-BD31-4B8C-83A1-F6EECF244321}">
                <p14:modId xmlns:p14="http://schemas.microsoft.com/office/powerpoint/2010/main" val="4238058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94939285"/>
                    </a:ext>
                  </a:extLst>
                </a:gridCol>
                <a:gridCol w="822960">
                  <a:extLst>
                    <a:ext uri="{9D8B030D-6E8A-4147-A177-3AD203B41FA5}">
                      <a16:colId xmlns:a16="http://schemas.microsoft.com/office/drawing/2014/main" val="445464450"/>
                    </a:ext>
                  </a:extLst>
                </a:gridCol>
                <a:gridCol w="822960">
                  <a:extLst>
                    <a:ext uri="{9D8B030D-6E8A-4147-A177-3AD203B41FA5}">
                      <a16:colId xmlns:a16="http://schemas.microsoft.com/office/drawing/2014/main" val="647223312"/>
                    </a:ext>
                  </a:extLst>
                </a:gridCol>
                <a:gridCol w="822960">
                  <a:extLst>
                    <a:ext uri="{9D8B030D-6E8A-4147-A177-3AD203B41FA5}">
                      <a16:colId xmlns:a16="http://schemas.microsoft.com/office/drawing/2014/main" val="3027500874"/>
                    </a:ext>
                  </a:extLst>
                </a:gridCol>
                <a:gridCol w="822960">
                  <a:extLst>
                    <a:ext uri="{9D8B030D-6E8A-4147-A177-3AD203B41FA5}">
                      <a16:colId xmlns:a16="http://schemas.microsoft.com/office/drawing/2014/main" val="1591400645"/>
                    </a:ext>
                  </a:extLst>
                </a:gridCol>
                <a:gridCol w="822960">
                  <a:extLst>
                    <a:ext uri="{9D8B030D-6E8A-4147-A177-3AD203B41FA5}">
                      <a16:colId xmlns:a16="http://schemas.microsoft.com/office/drawing/2014/main" val="3221286439"/>
                    </a:ext>
                  </a:extLst>
                </a:gridCol>
                <a:gridCol w="822960">
                  <a:extLst>
                    <a:ext uri="{9D8B030D-6E8A-4147-A177-3AD203B41FA5}">
                      <a16:colId xmlns:a16="http://schemas.microsoft.com/office/drawing/2014/main" val="970270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63140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- 2021-03-12 11:15:12</a:t>
                      </a:r>
                      <a:r>
                        <a:rPr kumimoji="0" lang="en-US" sz="1000" b="0" i="0" u="none" strike="noStrike" kern="1200" cap="none" spc="0" normalizeH="0" baseline="0" noProof="0">
                          <a:ln>
                            <a:noFill/>
                          </a:ln>
                          <a:solidFill>
                            <a:prstClr val="black"/>
                          </a:solidFill>
                          <a:effectLst/>
                          <a:uLnTx/>
                          <a:uFillTx/>
                          <a:latin typeface="+mn-lt"/>
                          <a:ea typeface="+mn-ea"/>
                          <a:cs typeface="+mn-cs"/>
                        </a:rPr>
                        <a:t>
 This week, our learners designed a poster to celebrate the achievements of women. One of the key points in making the poster was to identify and select female leaders that have inspired them. They are also tasked to understand and include achievements and the positive changes the individuals have contributed to the world. Our very own Nexus teacher, Ms Maddy (Madeleine Ella Proud), was featured in one of our learners' posters. We are happy to know that our teachers are an inspiration and role models to our learners! ⭐
The room was filled with enthusiasm and passion as learners drew their posters while exchanging ideas and having positive discussions about gender equality, women empowerment, inclusivity, and many more. Well done to all learners for having a positive #NexusMindset and showing your support for the #InternationalWomensDay. We are all in! Will YOU #ChooseToChallenge? 💪🏻
#NexusCommunity
#NexusInclusion
#IWD2021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453185462"/>
                  </a:ext>
                </a:extLst>
              </a:tr>
            </a:tbl>
          </a:graphicData>
        </a:graphic>
      </p:graphicFrame>
      <p:sp>
        <p:nvSpPr>
          <p:cNvPr id="4" name="Text Placeholder 3">
            <a:extLst>
              <a:ext uri="{FF2B5EF4-FFF2-40B4-BE49-F238E27FC236}">
                <a16:creationId xmlns:a16="http://schemas.microsoft.com/office/drawing/2014/main" id="{5F83C281-085B-4ECA-9638-0AA641468A9F}"/>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5328815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8BBB-E0E9-440E-ADAE-14FEAE9946EC}"/>
              </a:ext>
            </a:extLst>
          </p:cNvPr>
          <p:cNvSpPr>
            <a:spLocks noGrp="1"/>
          </p:cNvSpPr>
          <p:nvPr>
            <p:ph type="title"/>
          </p:nvPr>
        </p:nvSpPr>
        <p:spPr/>
        <p:txBody>
          <a:bodyPr/>
          <a:lstStyle/>
          <a:p>
            <a:r>
              <a:rPr lang="en-US"/>
              <a:t>Facebook Own Posts Table | Nexus International School Malaysia - 7 of 24</a:t>
            </a:r>
          </a:p>
        </p:txBody>
      </p:sp>
      <p:graphicFrame>
        <p:nvGraphicFramePr>
          <p:cNvPr id="5" name="Table Placeholder 4">
            <a:extLst>
              <a:ext uri="{FF2B5EF4-FFF2-40B4-BE49-F238E27FC236}">
                <a16:creationId xmlns:a16="http://schemas.microsoft.com/office/drawing/2014/main" id="{AC430186-0817-4066-B244-B250C98E118F}"/>
              </a:ext>
            </a:extLst>
          </p:cNvPr>
          <p:cNvGraphicFramePr>
            <a:graphicFrameLocks noGrp="1"/>
          </p:cNvGraphicFramePr>
          <p:nvPr>
            <p:ph type="tbl" sz="quarter" idx="13"/>
            <p:extLst>
              <p:ext uri="{D42A27DB-BD31-4B8C-83A1-F6EECF244321}">
                <p14:modId xmlns:p14="http://schemas.microsoft.com/office/powerpoint/2010/main" val="1165739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8367318"/>
                    </a:ext>
                  </a:extLst>
                </a:gridCol>
                <a:gridCol w="822960">
                  <a:extLst>
                    <a:ext uri="{9D8B030D-6E8A-4147-A177-3AD203B41FA5}">
                      <a16:colId xmlns:a16="http://schemas.microsoft.com/office/drawing/2014/main" val="920943400"/>
                    </a:ext>
                  </a:extLst>
                </a:gridCol>
                <a:gridCol w="822960">
                  <a:extLst>
                    <a:ext uri="{9D8B030D-6E8A-4147-A177-3AD203B41FA5}">
                      <a16:colId xmlns:a16="http://schemas.microsoft.com/office/drawing/2014/main" val="1874668889"/>
                    </a:ext>
                  </a:extLst>
                </a:gridCol>
                <a:gridCol w="822960">
                  <a:extLst>
                    <a:ext uri="{9D8B030D-6E8A-4147-A177-3AD203B41FA5}">
                      <a16:colId xmlns:a16="http://schemas.microsoft.com/office/drawing/2014/main" val="170671202"/>
                    </a:ext>
                  </a:extLst>
                </a:gridCol>
                <a:gridCol w="822960">
                  <a:extLst>
                    <a:ext uri="{9D8B030D-6E8A-4147-A177-3AD203B41FA5}">
                      <a16:colId xmlns:a16="http://schemas.microsoft.com/office/drawing/2014/main" val="1758356569"/>
                    </a:ext>
                  </a:extLst>
                </a:gridCol>
                <a:gridCol w="822960">
                  <a:extLst>
                    <a:ext uri="{9D8B030D-6E8A-4147-A177-3AD203B41FA5}">
                      <a16:colId xmlns:a16="http://schemas.microsoft.com/office/drawing/2014/main" val="2906634882"/>
                    </a:ext>
                  </a:extLst>
                </a:gridCol>
                <a:gridCol w="822960">
                  <a:extLst>
                    <a:ext uri="{9D8B030D-6E8A-4147-A177-3AD203B41FA5}">
                      <a16:colId xmlns:a16="http://schemas.microsoft.com/office/drawing/2014/main" val="3486635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49746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- 2021-05-06 12:08:02</a:t>
                      </a:r>
                      <a:r>
                        <a:rPr kumimoji="0" lang="en-US" sz="1000" b="0" i="0" u="none" strike="noStrike" kern="1200" cap="none" spc="0" normalizeH="0" baseline="0" noProof="0">
                          <a:ln>
                            <a:noFill/>
                          </a:ln>
                          <a:solidFill>
                            <a:prstClr val="black"/>
                          </a:solidFill>
                          <a:effectLst/>
                          <a:uLnTx/>
                          <a:uFillTx/>
                          <a:latin typeface="+mn-lt"/>
                          <a:ea typeface="+mn-ea"/>
                          <a:cs typeface="+mn-cs"/>
                        </a:rPr>
                        <a:t>
 Our #NexusLeaners along with the other participants from the FOBISIA Student Leadership Summit will listen to a special message from the Right Honourable Prime Minister of New Zealand, Jacinda Arden tomorrow. The message is exclusively for the leadership summit that our learners are participating in tomorrow 📩. The summit will look at leadership 'Out of the Box', Leadership skills for the Digital Age, and leadership skills training for the youth of today.
Sharing with all of you an inspiring quote taken from the message, “You don't have to have a special role to be someone that shows that they could be a great leader sometime in the future. Go out there and make sure that you’re always looking for those opportunities to look after one another.” 
Listen to the full recorded message tomorrow during the Summit hosted by Nexus International School Malaysia! See you ⭐
#NexusWay
#NexusCommunity
#NexusLearners
#NexusMindsets
#NexusIBDP
#Leadership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72370454"/>
                  </a:ext>
                </a:extLst>
              </a:tr>
            </a:tbl>
          </a:graphicData>
        </a:graphic>
      </p:graphicFrame>
      <p:sp>
        <p:nvSpPr>
          <p:cNvPr id="4" name="Text Placeholder 3">
            <a:extLst>
              <a:ext uri="{FF2B5EF4-FFF2-40B4-BE49-F238E27FC236}">
                <a16:creationId xmlns:a16="http://schemas.microsoft.com/office/drawing/2014/main" id="{3B728B78-8BD9-44B5-83ED-A4917D8B5305}"/>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4148949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EAD21-6D90-4CA1-AB2A-5D79DD88DC5C}"/>
              </a:ext>
            </a:extLst>
          </p:cNvPr>
          <p:cNvSpPr>
            <a:spLocks noGrp="1"/>
          </p:cNvSpPr>
          <p:nvPr>
            <p:ph type="title"/>
          </p:nvPr>
        </p:nvSpPr>
        <p:spPr/>
        <p:txBody>
          <a:bodyPr/>
          <a:lstStyle/>
          <a:p>
            <a:r>
              <a:rPr lang="en-US"/>
              <a:t>Facebook Own Posts Table | Nexus International School Malaysia - 8 of 24</a:t>
            </a:r>
          </a:p>
        </p:txBody>
      </p:sp>
      <p:graphicFrame>
        <p:nvGraphicFramePr>
          <p:cNvPr id="5" name="Table Placeholder 4">
            <a:extLst>
              <a:ext uri="{FF2B5EF4-FFF2-40B4-BE49-F238E27FC236}">
                <a16:creationId xmlns:a16="http://schemas.microsoft.com/office/drawing/2014/main" id="{46714DE0-1C81-4D3D-8D1B-15607F60390C}"/>
              </a:ext>
            </a:extLst>
          </p:cNvPr>
          <p:cNvGraphicFramePr>
            <a:graphicFrameLocks noGrp="1"/>
          </p:cNvGraphicFramePr>
          <p:nvPr>
            <p:ph type="tbl" sz="quarter" idx="13"/>
            <p:extLst>
              <p:ext uri="{D42A27DB-BD31-4B8C-83A1-F6EECF244321}">
                <p14:modId xmlns:p14="http://schemas.microsoft.com/office/powerpoint/2010/main" val="2914134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56004519"/>
                    </a:ext>
                  </a:extLst>
                </a:gridCol>
                <a:gridCol w="822960">
                  <a:extLst>
                    <a:ext uri="{9D8B030D-6E8A-4147-A177-3AD203B41FA5}">
                      <a16:colId xmlns:a16="http://schemas.microsoft.com/office/drawing/2014/main" val="1141859393"/>
                    </a:ext>
                  </a:extLst>
                </a:gridCol>
                <a:gridCol w="822960">
                  <a:extLst>
                    <a:ext uri="{9D8B030D-6E8A-4147-A177-3AD203B41FA5}">
                      <a16:colId xmlns:a16="http://schemas.microsoft.com/office/drawing/2014/main" val="10480652"/>
                    </a:ext>
                  </a:extLst>
                </a:gridCol>
                <a:gridCol w="822960">
                  <a:extLst>
                    <a:ext uri="{9D8B030D-6E8A-4147-A177-3AD203B41FA5}">
                      <a16:colId xmlns:a16="http://schemas.microsoft.com/office/drawing/2014/main" val="4187854920"/>
                    </a:ext>
                  </a:extLst>
                </a:gridCol>
                <a:gridCol w="822960">
                  <a:extLst>
                    <a:ext uri="{9D8B030D-6E8A-4147-A177-3AD203B41FA5}">
                      <a16:colId xmlns:a16="http://schemas.microsoft.com/office/drawing/2014/main" val="2322695863"/>
                    </a:ext>
                  </a:extLst>
                </a:gridCol>
                <a:gridCol w="822960">
                  <a:extLst>
                    <a:ext uri="{9D8B030D-6E8A-4147-A177-3AD203B41FA5}">
                      <a16:colId xmlns:a16="http://schemas.microsoft.com/office/drawing/2014/main" val="2353379216"/>
                    </a:ext>
                  </a:extLst>
                </a:gridCol>
                <a:gridCol w="822960">
                  <a:extLst>
                    <a:ext uri="{9D8B030D-6E8A-4147-A177-3AD203B41FA5}">
                      <a16:colId xmlns:a16="http://schemas.microsoft.com/office/drawing/2014/main" val="28935720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95689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- 2021-01-13 12:10:39</a:t>
                      </a:r>
                      <a:r>
                        <a:rPr kumimoji="0" lang="en-US" sz="1000" b="0" i="0" u="none" strike="noStrike" kern="1200" cap="none" spc="0" normalizeH="0" baseline="0" noProof="0">
                          <a:ln>
                            <a:noFill/>
                          </a:ln>
                          <a:solidFill>
                            <a:prstClr val="black"/>
                          </a:solidFill>
                          <a:effectLst/>
                          <a:uLnTx/>
                          <a:uFillTx/>
                          <a:latin typeface="+mn-lt"/>
                          <a:ea typeface="+mn-ea"/>
                          <a:cs typeface="+mn-cs"/>
                        </a:rPr>
                        <a:t>
 Dear Nexus Community 👨‍👩‍👧‍👦,
In line with the government’s announcement on the Movement Control Order (MCO) 2.0, we write to inform that our school campus will be closed from 13th January 2021 (Wednesday) onwards until the end of the MCO. 
As we continue to support each other for the benefit of our children's education and wellbeing, arrangements for the Nexus Continuation of Learning Programme are made and ready to go up live on Wednesday. 
Campus will be open for learners Y11 and Y13 to sit for their mock exam while observing strict SOPs. As a precautionary measure, our campus will undergo a deep clean and disinfectant misting under the direction of the MOH. 
Nexus Boarding will remain open for those unable to travel home. We encourage parents of boarders to contact Mr Troy with your plans as soon as possible.  
Once again, we thank you for your understanding and support. We will be in regular contact with more information to update you on developments. Stay safe everyone!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10138786"/>
                  </a:ext>
                </a:extLst>
              </a:tr>
            </a:tbl>
          </a:graphicData>
        </a:graphic>
      </p:graphicFrame>
      <p:sp>
        <p:nvSpPr>
          <p:cNvPr id="4" name="Text Placeholder 3">
            <a:extLst>
              <a:ext uri="{FF2B5EF4-FFF2-40B4-BE49-F238E27FC236}">
                <a16:creationId xmlns:a16="http://schemas.microsoft.com/office/drawing/2014/main" id="{F152A1A1-5D57-4384-A153-2955C99D06B5}"/>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140371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245DE-9B42-40A7-BF11-660BA21C40C6}"/>
              </a:ext>
            </a:extLst>
          </p:cNvPr>
          <p:cNvSpPr>
            <a:spLocks noGrp="1"/>
          </p:cNvSpPr>
          <p:nvPr>
            <p:ph type="title"/>
          </p:nvPr>
        </p:nvSpPr>
        <p:spPr/>
        <p:txBody>
          <a:bodyPr/>
          <a:lstStyle/>
          <a:p>
            <a:r>
              <a:rPr lang="en-US"/>
              <a:t>Facebook Own Posts Table | Nexus International School Malaysia - 9 of 24</a:t>
            </a:r>
          </a:p>
        </p:txBody>
      </p:sp>
      <p:graphicFrame>
        <p:nvGraphicFramePr>
          <p:cNvPr id="5" name="Table Placeholder 4">
            <a:extLst>
              <a:ext uri="{FF2B5EF4-FFF2-40B4-BE49-F238E27FC236}">
                <a16:creationId xmlns:a16="http://schemas.microsoft.com/office/drawing/2014/main" id="{5808D4C7-226B-4279-9314-F77C154F6AB1}"/>
              </a:ext>
            </a:extLst>
          </p:cNvPr>
          <p:cNvGraphicFramePr>
            <a:graphicFrameLocks noGrp="1"/>
          </p:cNvGraphicFramePr>
          <p:nvPr>
            <p:ph type="tbl" sz="quarter" idx="13"/>
            <p:extLst>
              <p:ext uri="{D42A27DB-BD31-4B8C-83A1-F6EECF244321}">
                <p14:modId xmlns:p14="http://schemas.microsoft.com/office/powerpoint/2010/main" val="2634535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63892598"/>
                    </a:ext>
                  </a:extLst>
                </a:gridCol>
                <a:gridCol w="822960">
                  <a:extLst>
                    <a:ext uri="{9D8B030D-6E8A-4147-A177-3AD203B41FA5}">
                      <a16:colId xmlns:a16="http://schemas.microsoft.com/office/drawing/2014/main" val="1646370054"/>
                    </a:ext>
                  </a:extLst>
                </a:gridCol>
                <a:gridCol w="822960">
                  <a:extLst>
                    <a:ext uri="{9D8B030D-6E8A-4147-A177-3AD203B41FA5}">
                      <a16:colId xmlns:a16="http://schemas.microsoft.com/office/drawing/2014/main" val="3115061738"/>
                    </a:ext>
                  </a:extLst>
                </a:gridCol>
                <a:gridCol w="822960">
                  <a:extLst>
                    <a:ext uri="{9D8B030D-6E8A-4147-A177-3AD203B41FA5}">
                      <a16:colId xmlns:a16="http://schemas.microsoft.com/office/drawing/2014/main" val="2908331438"/>
                    </a:ext>
                  </a:extLst>
                </a:gridCol>
                <a:gridCol w="822960">
                  <a:extLst>
                    <a:ext uri="{9D8B030D-6E8A-4147-A177-3AD203B41FA5}">
                      <a16:colId xmlns:a16="http://schemas.microsoft.com/office/drawing/2014/main" val="2186832299"/>
                    </a:ext>
                  </a:extLst>
                </a:gridCol>
                <a:gridCol w="822960">
                  <a:extLst>
                    <a:ext uri="{9D8B030D-6E8A-4147-A177-3AD203B41FA5}">
                      <a16:colId xmlns:a16="http://schemas.microsoft.com/office/drawing/2014/main" val="1773642178"/>
                    </a:ext>
                  </a:extLst>
                </a:gridCol>
                <a:gridCol w="822960">
                  <a:extLst>
                    <a:ext uri="{9D8B030D-6E8A-4147-A177-3AD203B41FA5}">
                      <a16:colId xmlns:a16="http://schemas.microsoft.com/office/drawing/2014/main" val="22373919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83873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- 2021-04-12 12:01:24</a:t>
                      </a:r>
                      <a:r>
                        <a:rPr kumimoji="0" lang="en-US" sz="1000" b="0" i="0" u="none" strike="noStrike" kern="1200" cap="none" spc="0" normalizeH="0" baseline="0" noProof="0">
                          <a:ln>
                            <a:noFill/>
                          </a:ln>
                          <a:solidFill>
                            <a:prstClr val="black"/>
                          </a:solidFill>
                          <a:effectLst/>
                          <a:uLnTx/>
                          <a:uFillTx/>
                          <a:latin typeface="+mn-lt"/>
                          <a:ea typeface="+mn-ea"/>
                          <a:cs typeface="+mn-cs"/>
                        </a:rPr>
                        <a:t>
 We were all very proud of our Year 8 boarder Anais who performed splendidly at the Silverlake Tennis Malaysia Junior Competition in Malacca. Anais finished third place in the singles section and second place overall in the doubles competition. Well done and keep up the good work! 🤩
#NexusTalents
#NexusBoarding
#NexusMindsets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07742727"/>
                  </a:ext>
                </a:extLst>
              </a:tr>
            </a:tbl>
          </a:graphicData>
        </a:graphic>
      </p:graphicFrame>
      <p:sp>
        <p:nvSpPr>
          <p:cNvPr id="4" name="Text Placeholder 3">
            <a:extLst>
              <a:ext uri="{FF2B5EF4-FFF2-40B4-BE49-F238E27FC236}">
                <a16:creationId xmlns:a16="http://schemas.microsoft.com/office/drawing/2014/main" id="{75CAB886-50ED-4566-A0DC-F085B2B2587C}"/>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2503136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5FE34-31ED-4D77-AC51-91D1A31FB9DD}"/>
              </a:ext>
            </a:extLst>
          </p:cNvPr>
          <p:cNvSpPr>
            <a:spLocks noGrp="1"/>
          </p:cNvSpPr>
          <p:nvPr>
            <p:ph type="title"/>
          </p:nvPr>
        </p:nvSpPr>
        <p:spPr/>
        <p:txBody>
          <a:bodyPr/>
          <a:lstStyle/>
          <a:p>
            <a:r>
              <a:rPr lang="en-US"/>
              <a:t>Facebook Own Posts Table | Nexus International School Malaysia - 10 of 24</a:t>
            </a:r>
          </a:p>
        </p:txBody>
      </p:sp>
      <p:graphicFrame>
        <p:nvGraphicFramePr>
          <p:cNvPr id="5" name="Table Placeholder 4">
            <a:extLst>
              <a:ext uri="{FF2B5EF4-FFF2-40B4-BE49-F238E27FC236}">
                <a16:creationId xmlns:a16="http://schemas.microsoft.com/office/drawing/2014/main" id="{068241B3-6E67-4603-9351-FE50A1D7F485}"/>
              </a:ext>
            </a:extLst>
          </p:cNvPr>
          <p:cNvGraphicFramePr>
            <a:graphicFrameLocks noGrp="1"/>
          </p:cNvGraphicFramePr>
          <p:nvPr>
            <p:ph type="tbl" sz="quarter" idx="13"/>
            <p:extLst>
              <p:ext uri="{D42A27DB-BD31-4B8C-83A1-F6EECF244321}">
                <p14:modId xmlns:p14="http://schemas.microsoft.com/office/powerpoint/2010/main" val="2585344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70524344"/>
                    </a:ext>
                  </a:extLst>
                </a:gridCol>
                <a:gridCol w="822960">
                  <a:extLst>
                    <a:ext uri="{9D8B030D-6E8A-4147-A177-3AD203B41FA5}">
                      <a16:colId xmlns:a16="http://schemas.microsoft.com/office/drawing/2014/main" val="3666572526"/>
                    </a:ext>
                  </a:extLst>
                </a:gridCol>
                <a:gridCol w="822960">
                  <a:extLst>
                    <a:ext uri="{9D8B030D-6E8A-4147-A177-3AD203B41FA5}">
                      <a16:colId xmlns:a16="http://schemas.microsoft.com/office/drawing/2014/main" val="2860723414"/>
                    </a:ext>
                  </a:extLst>
                </a:gridCol>
                <a:gridCol w="822960">
                  <a:extLst>
                    <a:ext uri="{9D8B030D-6E8A-4147-A177-3AD203B41FA5}">
                      <a16:colId xmlns:a16="http://schemas.microsoft.com/office/drawing/2014/main" val="2236997183"/>
                    </a:ext>
                  </a:extLst>
                </a:gridCol>
                <a:gridCol w="822960">
                  <a:extLst>
                    <a:ext uri="{9D8B030D-6E8A-4147-A177-3AD203B41FA5}">
                      <a16:colId xmlns:a16="http://schemas.microsoft.com/office/drawing/2014/main" val="2127079915"/>
                    </a:ext>
                  </a:extLst>
                </a:gridCol>
                <a:gridCol w="822960">
                  <a:extLst>
                    <a:ext uri="{9D8B030D-6E8A-4147-A177-3AD203B41FA5}">
                      <a16:colId xmlns:a16="http://schemas.microsoft.com/office/drawing/2014/main" val="2882106130"/>
                    </a:ext>
                  </a:extLst>
                </a:gridCol>
                <a:gridCol w="822960">
                  <a:extLst>
                    <a:ext uri="{9D8B030D-6E8A-4147-A177-3AD203B41FA5}">
                      <a16:colId xmlns:a16="http://schemas.microsoft.com/office/drawing/2014/main" val="20419403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47650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- 2021-04-27 15:50:46</a:t>
                      </a:r>
                      <a:r>
                        <a:rPr kumimoji="0" lang="en-US" sz="1000" b="0" i="0" u="none" strike="noStrike" kern="1200" cap="none" spc="0" normalizeH="0" baseline="0" noProof="0">
                          <a:ln>
                            <a:noFill/>
                          </a:ln>
                          <a:solidFill>
                            <a:prstClr val="black"/>
                          </a:solidFill>
                          <a:effectLst/>
                          <a:uLnTx/>
                          <a:uFillTx/>
                          <a:latin typeface="+mn-lt"/>
                          <a:ea typeface="+mn-ea"/>
                          <a:cs typeface="+mn-cs"/>
                        </a:rPr>
                        <a:t>
 The recent Year 6 to Year 7 transition day was a huge success! Our learners were buzzing with the excitement of experiencing learning in the secondary environment. They enjoyed learning Drama techniques, conducting experiments in Science, developing their creative writing in English, learning some coding in Computer Science, and dealing with a natural disaster in Humanities amongst other activities 📚.
It was a pleasure to see all of the learners so engaged in their learning and had tonnes of fun. The secondary teachers enjoyed working with them and we look forward to welcoming everyone to Year 7 in August! 🤩✨ 
#NexusCommunity
#NexusWay
#NexusMindsets
#NexusRelationships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31725006"/>
                  </a:ext>
                </a:extLst>
              </a:tr>
            </a:tbl>
          </a:graphicData>
        </a:graphic>
      </p:graphicFrame>
      <p:sp>
        <p:nvSpPr>
          <p:cNvPr id="4" name="Text Placeholder 3">
            <a:extLst>
              <a:ext uri="{FF2B5EF4-FFF2-40B4-BE49-F238E27FC236}">
                <a16:creationId xmlns:a16="http://schemas.microsoft.com/office/drawing/2014/main" id="{0D3D4041-0B0A-4143-87E9-B5AAFE71F21C}"/>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3557486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ABBA6-5573-454F-80D6-97B17B486FDD}"/>
              </a:ext>
            </a:extLst>
          </p:cNvPr>
          <p:cNvSpPr>
            <a:spLocks noGrp="1"/>
          </p:cNvSpPr>
          <p:nvPr>
            <p:ph type="title"/>
          </p:nvPr>
        </p:nvSpPr>
        <p:spPr/>
        <p:txBody>
          <a:bodyPr/>
          <a:lstStyle/>
          <a:p>
            <a:r>
              <a:rPr lang="en-US"/>
              <a:t>Facebook Own Posts Table | Nexus International School Malaysia - 11 of 24</a:t>
            </a:r>
          </a:p>
        </p:txBody>
      </p:sp>
      <p:graphicFrame>
        <p:nvGraphicFramePr>
          <p:cNvPr id="5" name="Table Placeholder 4">
            <a:extLst>
              <a:ext uri="{FF2B5EF4-FFF2-40B4-BE49-F238E27FC236}">
                <a16:creationId xmlns:a16="http://schemas.microsoft.com/office/drawing/2014/main" id="{D1E1BC6D-7E8C-4B1E-9CB3-4EADE4C72660}"/>
              </a:ext>
            </a:extLst>
          </p:cNvPr>
          <p:cNvGraphicFramePr>
            <a:graphicFrameLocks noGrp="1"/>
          </p:cNvGraphicFramePr>
          <p:nvPr>
            <p:ph type="tbl" sz="quarter" idx="13"/>
            <p:extLst>
              <p:ext uri="{D42A27DB-BD31-4B8C-83A1-F6EECF244321}">
                <p14:modId xmlns:p14="http://schemas.microsoft.com/office/powerpoint/2010/main" val="1211609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74101635"/>
                    </a:ext>
                  </a:extLst>
                </a:gridCol>
                <a:gridCol w="822960">
                  <a:extLst>
                    <a:ext uri="{9D8B030D-6E8A-4147-A177-3AD203B41FA5}">
                      <a16:colId xmlns:a16="http://schemas.microsoft.com/office/drawing/2014/main" val="564846491"/>
                    </a:ext>
                  </a:extLst>
                </a:gridCol>
                <a:gridCol w="822960">
                  <a:extLst>
                    <a:ext uri="{9D8B030D-6E8A-4147-A177-3AD203B41FA5}">
                      <a16:colId xmlns:a16="http://schemas.microsoft.com/office/drawing/2014/main" val="3094907857"/>
                    </a:ext>
                  </a:extLst>
                </a:gridCol>
                <a:gridCol w="822960">
                  <a:extLst>
                    <a:ext uri="{9D8B030D-6E8A-4147-A177-3AD203B41FA5}">
                      <a16:colId xmlns:a16="http://schemas.microsoft.com/office/drawing/2014/main" val="763059695"/>
                    </a:ext>
                  </a:extLst>
                </a:gridCol>
                <a:gridCol w="822960">
                  <a:extLst>
                    <a:ext uri="{9D8B030D-6E8A-4147-A177-3AD203B41FA5}">
                      <a16:colId xmlns:a16="http://schemas.microsoft.com/office/drawing/2014/main" val="3722848687"/>
                    </a:ext>
                  </a:extLst>
                </a:gridCol>
                <a:gridCol w="822960">
                  <a:extLst>
                    <a:ext uri="{9D8B030D-6E8A-4147-A177-3AD203B41FA5}">
                      <a16:colId xmlns:a16="http://schemas.microsoft.com/office/drawing/2014/main" val="299930498"/>
                    </a:ext>
                  </a:extLst>
                </a:gridCol>
                <a:gridCol w="822960">
                  <a:extLst>
                    <a:ext uri="{9D8B030D-6E8A-4147-A177-3AD203B41FA5}">
                      <a16:colId xmlns:a16="http://schemas.microsoft.com/office/drawing/2014/main" val="173627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46495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- 2021-05-04 12:23:58</a:t>
                      </a:r>
                      <a:r>
                        <a:rPr kumimoji="0" lang="en-US" sz="1000" b="0" i="0" u="none" strike="noStrike" kern="1200" cap="none" spc="0" normalizeH="0" baseline="0" noProof="0">
                          <a:ln>
                            <a:noFill/>
                          </a:ln>
                          <a:solidFill>
                            <a:prstClr val="black"/>
                          </a:solidFill>
                          <a:effectLst/>
                          <a:uLnTx/>
                          <a:uFillTx/>
                          <a:latin typeface="+mn-lt"/>
                          <a:ea typeface="+mn-ea"/>
                          <a:cs typeface="+mn-cs"/>
                        </a:rPr>
                        <a:t>
 Our Early Years had a blast learning about outer space last week! Ms. Ashleigh used the theme of space to transform the classroom environment. Various stations were set up, where learners could engage with different types of activities related to the cosmos 🌠 . The young learners learned about types of planets through creating the solar system using various materials such as marbles, glitter, and modelling clay. They also collaborated when helping the Moonbeams get home to the Space Station 👩🏻‍🚀👨🏽‍🚀 and making food for the aliens. Learners also improved their literacy skills by writing the planet fact books with their peers and teachers ⭐. 
Learn more about our IEYC programme here: https://www.nexus.edu.my/learning/early-years 
#NexusIEYC 
#NexusWay 
#NexusCommunity 
#NexusLearners 
#Space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525705211"/>
                  </a:ext>
                </a:extLst>
              </a:tr>
            </a:tbl>
          </a:graphicData>
        </a:graphic>
      </p:graphicFrame>
      <p:sp>
        <p:nvSpPr>
          <p:cNvPr id="4" name="Text Placeholder 3">
            <a:extLst>
              <a:ext uri="{FF2B5EF4-FFF2-40B4-BE49-F238E27FC236}">
                <a16:creationId xmlns:a16="http://schemas.microsoft.com/office/drawing/2014/main" id="{DFCA64B2-54EC-4411-A513-04DE981022C5}"/>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340931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AA84F-813C-4851-9503-70EC6724FCCE}"/>
              </a:ext>
            </a:extLst>
          </p:cNvPr>
          <p:cNvSpPr>
            <a:spLocks noGrp="1"/>
          </p:cNvSpPr>
          <p:nvPr>
            <p:ph type="title"/>
          </p:nvPr>
        </p:nvSpPr>
        <p:spPr/>
        <p:txBody>
          <a:bodyPr/>
          <a:lstStyle/>
          <a:p>
            <a:r>
              <a:rPr lang="en-US"/>
              <a:t>Facebook Own Posts Table | Nexus International School Malaysia - 12 of 24</a:t>
            </a:r>
          </a:p>
        </p:txBody>
      </p:sp>
      <p:graphicFrame>
        <p:nvGraphicFramePr>
          <p:cNvPr id="5" name="Table Placeholder 4">
            <a:extLst>
              <a:ext uri="{FF2B5EF4-FFF2-40B4-BE49-F238E27FC236}">
                <a16:creationId xmlns:a16="http://schemas.microsoft.com/office/drawing/2014/main" id="{8C64023A-81DE-4366-AD86-5685FCF26494}"/>
              </a:ext>
            </a:extLst>
          </p:cNvPr>
          <p:cNvGraphicFramePr>
            <a:graphicFrameLocks noGrp="1"/>
          </p:cNvGraphicFramePr>
          <p:nvPr>
            <p:ph type="tbl" sz="quarter" idx="13"/>
            <p:extLst>
              <p:ext uri="{D42A27DB-BD31-4B8C-83A1-F6EECF244321}">
                <p14:modId xmlns:p14="http://schemas.microsoft.com/office/powerpoint/2010/main" val="1593343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63551594"/>
                    </a:ext>
                  </a:extLst>
                </a:gridCol>
                <a:gridCol w="822960">
                  <a:extLst>
                    <a:ext uri="{9D8B030D-6E8A-4147-A177-3AD203B41FA5}">
                      <a16:colId xmlns:a16="http://schemas.microsoft.com/office/drawing/2014/main" val="3456457367"/>
                    </a:ext>
                  </a:extLst>
                </a:gridCol>
                <a:gridCol w="822960">
                  <a:extLst>
                    <a:ext uri="{9D8B030D-6E8A-4147-A177-3AD203B41FA5}">
                      <a16:colId xmlns:a16="http://schemas.microsoft.com/office/drawing/2014/main" val="842030525"/>
                    </a:ext>
                  </a:extLst>
                </a:gridCol>
                <a:gridCol w="822960">
                  <a:extLst>
                    <a:ext uri="{9D8B030D-6E8A-4147-A177-3AD203B41FA5}">
                      <a16:colId xmlns:a16="http://schemas.microsoft.com/office/drawing/2014/main" val="1298762835"/>
                    </a:ext>
                  </a:extLst>
                </a:gridCol>
                <a:gridCol w="822960">
                  <a:extLst>
                    <a:ext uri="{9D8B030D-6E8A-4147-A177-3AD203B41FA5}">
                      <a16:colId xmlns:a16="http://schemas.microsoft.com/office/drawing/2014/main" val="166760635"/>
                    </a:ext>
                  </a:extLst>
                </a:gridCol>
                <a:gridCol w="822960">
                  <a:extLst>
                    <a:ext uri="{9D8B030D-6E8A-4147-A177-3AD203B41FA5}">
                      <a16:colId xmlns:a16="http://schemas.microsoft.com/office/drawing/2014/main" val="4081815644"/>
                    </a:ext>
                  </a:extLst>
                </a:gridCol>
                <a:gridCol w="822960">
                  <a:extLst>
                    <a:ext uri="{9D8B030D-6E8A-4147-A177-3AD203B41FA5}">
                      <a16:colId xmlns:a16="http://schemas.microsoft.com/office/drawing/2014/main" val="1022717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33374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- 2021-06-03 21:23:42</a:t>
                      </a:r>
                      <a:r>
                        <a:rPr kumimoji="0" lang="en-US" sz="1000" b="0" i="0" u="none" strike="noStrike" kern="1200" cap="none" spc="0" normalizeH="0" baseline="0" noProof="0">
                          <a:ln>
                            <a:noFill/>
                          </a:ln>
                          <a:solidFill>
                            <a:prstClr val="black"/>
                          </a:solidFill>
                          <a:effectLst/>
                          <a:uLnTx/>
                          <a:uFillTx/>
                          <a:latin typeface="+mn-lt"/>
                          <a:ea typeface="+mn-ea"/>
                          <a:cs typeface="+mn-cs"/>
                        </a:rPr>
                        <a:t>
 As part of our 'Active Planet' unit in The International Primary Curriculum (IPC), Year 4 learners had the opportunity to design and create seismograph models to measure earthquakes! A common instrument used by scientist that detects  vibrations and be notified to any potential dangers. 
This activity allows learners to develop a deeper understanding of natural disasters through the lens of technology! 📈
#NexusWay 
#NexusIPC
 #NexusPrimary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25800202"/>
                  </a:ext>
                </a:extLst>
              </a:tr>
            </a:tbl>
          </a:graphicData>
        </a:graphic>
      </p:graphicFrame>
      <p:sp>
        <p:nvSpPr>
          <p:cNvPr id="4" name="Text Placeholder 3">
            <a:extLst>
              <a:ext uri="{FF2B5EF4-FFF2-40B4-BE49-F238E27FC236}">
                <a16:creationId xmlns:a16="http://schemas.microsoft.com/office/drawing/2014/main" id="{CD966123-ADDC-45C1-883E-1CA25C3F747F}"/>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2936297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293A6-F3FB-43DB-928C-C1DAADEE4709}"/>
              </a:ext>
            </a:extLst>
          </p:cNvPr>
          <p:cNvSpPr>
            <a:spLocks noGrp="1"/>
          </p:cNvSpPr>
          <p:nvPr>
            <p:ph type="title"/>
          </p:nvPr>
        </p:nvSpPr>
        <p:spPr/>
        <p:txBody>
          <a:bodyPr/>
          <a:lstStyle/>
          <a:p>
            <a:r>
              <a:rPr lang="en-US"/>
              <a:t>Facebook Own Posts Table | Nexus International School Malaysia - 13 of 24</a:t>
            </a:r>
          </a:p>
        </p:txBody>
      </p:sp>
      <p:graphicFrame>
        <p:nvGraphicFramePr>
          <p:cNvPr id="5" name="Table Placeholder 4">
            <a:extLst>
              <a:ext uri="{FF2B5EF4-FFF2-40B4-BE49-F238E27FC236}">
                <a16:creationId xmlns:a16="http://schemas.microsoft.com/office/drawing/2014/main" id="{AAAE7D1E-0050-4CC0-8BDB-7BE428D6E83E}"/>
              </a:ext>
            </a:extLst>
          </p:cNvPr>
          <p:cNvGraphicFramePr>
            <a:graphicFrameLocks noGrp="1"/>
          </p:cNvGraphicFramePr>
          <p:nvPr>
            <p:ph type="tbl" sz="quarter" idx="13"/>
            <p:extLst>
              <p:ext uri="{D42A27DB-BD31-4B8C-83A1-F6EECF244321}">
                <p14:modId xmlns:p14="http://schemas.microsoft.com/office/powerpoint/2010/main" val="1551089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70793415"/>
                    </a:ext>
                  </a:extLst>
                </a:gridCol>
                <a:gridCol w="822960">
                  <a:extLst>
                    <a:ext uri="{9D8B030D-6E8A-4147-A177-3AD203B41FA5}">
                      <a16:colId xmlns:a16="http://schemas.microsoft.com/office/drawing/2014/main" val="679613881"/>
                    </a:ext>
                  </a:extLst>
                </a:gridCol>
                <a:gridCol w="822960">
                  <a:extLst>
                    <a:ext uri="{9D8B030D-6E8A-4147-A177-3AD203B41FA5}">
                      <a16:colId xmlns:a16="http://schemas.microsoft.com/office/drawing/2014/main" val="3735158302"/>
                    </a:ext>
                  </a:extLst>
                </a:gridCol>
                <a:gridCol w="822960">
                  <a:extLst>
                    <a:ext uri="{9D8B030D-6E8A-4147-A177-3AD203B41FA5}">
                      <a16:colId xmlns:a16="http://schemas.microsoft.com/office/drawing/2014/main" val="2015378886"/>
                    </a:ext>
                  </a:extLst>
                </a:gridCol>
                <a:gridCol w="822960">
                  <a:extLst>
                    <a:ext uri="{9D8B030D-6E8A-4147-A177-3AD203B41FA5}">
                      <a16:colId xmlns:a16="http://schemas.microsoft.com/office/drawing/2014/main" val="2946734951"/>
                    </a:ext>
                  </a:extLst>
                </a:gridCol>
                <a:gridCol w="822960">
                  <a:extLst>
                    <a:ext uri="{9D8B030D-6E8A-4147-A177-3AD203B41FA5}">
                      <a16:colId xmlns:a16="http://schemas.microsoft.com/office/drawing/2014/main" val="1804731256"/>
                    </a:ext>
                  </a:extLst>
                </a:gridCol>
                <a:gridCol w="822960">
                  <a:extLst>
                    <a:ext uri="{9D8B030D-6E8A-4147-A177-3AD203B41FA5}">
                      <a16:colId xmlns:a16="http://schemas.microsoft.com/office/drawing/2014/main" val="2724337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06905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- 2021-04-26 12:00:44</a:t>
                      </a:r>
                      <a:r>
                        <a:rPr kumimoji="0" lang="en-US" sz="1000" b="0" i="0" u="none" strike="noStrike" kern="1200" cap="none" spc="0" normalizeH="0" baseline="0" noProof="0">
                          <a:ln>
                            <a:noFill/>
                          </a:ln>
                          <a:solidFill>
                            <a:prstClr val="black"/>
                          </a:solidFill>
                          <a:effectLst/>
                          <a:uLnTx/>
                          <a:uFillTx/>
                          <a:latin typeface="+mn-lt"/>
                          <a:ea typeface="+mn-ea"/>
                          <a:cs typeface="+mn-cs"/>
                        </a:rPr>
                        <a:t>
 The #NexusInnovation unit in Year 7 CORE gets creative in creating their magic by building programmable robots last week. They were introduced to the basics of programming using the Micro:bit. Each learner received an individual programmable pocket-sized computer to begin their Micro:bit journey. At the end of 6 weeks of learning to program, they build and program a small buggy which they can control with their iPads. Stay tuned for more updates! 👩🏻‍💻
#NexusCommunity
#NexusWay
#Microbit
#DoYourBit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954135375"/>
                  </a:ext>
                </a:extLst>
              </a:tr>
            </a:tbl>
          </a:graphicData>
        </a:graphic>
      </p:graphicFrame>
      <p:sp>
        <p:nvSpPr>
          <p:cNvPr id="4" name="Text Placeholder 3">
            <a:extLst>
              <a:ext uri="{FF2B5EF4-FFF2-40B4-BE49-F238E27FC236}">
                <a16:creationId xmlns:a16="http://schemas.microsoft.com/office/drawing/2014/main" id="{ECED57BE-0A0F-4ECD-BA42-36537ACE8635}"/>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5094279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7E8CF-1805-4109-A2AF-AB749D9CA591}"/>
              </a:ext>
            </a:extLst>
          </p:cNvPr>
          <p:cNvSpPr>
            <a:spLocks noGrp="1"/>
          </p:cNvSpPr>
          <p:nvPr>
            <p:ph type="title"/>
          </p:nvPr>
        </p:nvSpPr>
        <p:spPr/>
        <p:txBody>
          <a:bodyPr/>
          <a:lstStyle/>
          <a:p>
            <a:r>
              <a:rPr lang="en-US"/>
              <a:t>Facebook Own Posts Table | Nexus International School Malaysia - 14 of 24</a:t>
            </a:r>
          </a:p>
        </p:txBody>
      </p:sp>
      <p:graphicFrame>
        <p:nvGraphicFramePr>
          <p:cNvPr id="5" name="Table Placeholder 4">
            <a:extLst>
              <a:ext uri="{FF2B5EF4-FFF2-40B4-BE49-F238E27FC236}">
                <a16:creationId xmlns:a16="http://schemas.microsoft.com/office/drawing/2014/main" id="{0F2871A9-4DC2-4C8B-9ACC-3BA0F414C0BA}"/>
              </a:ext>
            </a:extLst>
          </p:cNvPr>
          <p:cNvGraphicFramePr>
            <a:graphicFrameLocks noGrp="1"/>
          </p:cNvGraphicFramePr>
          <p:nvPr>
            <p:ph type="tbl" sz="quarter" idx="13"/>
            <p:extLst>
              <p:ext uri="{D42A27DB-BD31-4B8C-83A1-F6EECF244321}">
                <p14:modId xmlns:p14="http://schemas.microsoft.com/office/powerpoint/2010/main" val="3426748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10903703"/>
                    </a:ext>
                  </a:extLst>
                </a:gridCol>
                <a:gridCol w="822960">
                  <a:extLst>
                    <a:ext uri="{9D8B030D-6E8A-4147-A177-3AD203B41FA5}">
                      <a16:colId xmlns:a16="http://schemas.microsoft.com/office/drawing/2014/main" val="2889909081"/>
                    </a:ext>
                  </a:extLst>
                </a:gridCol>
                <a:gridCol w="822960">
                  <a:extLst>
                    <a:ext uri="{9D8B030D-6E8A-4147-A177-3AD203B41FA5}">
                      <a16:colId xmlns:a16="http://schemas.microsoft.com/office/drawing/2014/main" val="3855409456"/>
                    </a:ext>
                  </a:extLst>
                </a:gridCol>
                <a:gridCol w="822960">
                  <a:extLst>
                    <a:ext uri="{9D8B030D-6E8A-4147-A177-3AD203B41FA5}">
                      <a16:colId xmlns:a16="http://schemas.microsoft.com/office/drawing/2014/main" val="490541391"/>
                    </a:ext>
                  </a:extLst>
                </a:gridCol>
                <a:gridCol w="822960">
                  <a:extLst>
                    <a:ext uri="{9D8B030D-6E8A-4147-A177-3AD203B41FA5}">
                      <a16:colId xmlns:a16="http://schemas.microsoft.com/office/drawing/2014/main" val="946500187"/>
                    </a:ext>
                  </a:extLst>
                </a:gridCol>
                <a:gridCol w="822960">
                  <a:extLst>
                    <a:ext uri="{9D8B030D-6E8A-4147-A177-3AD203B41FA5}">
                      <a16:colId xmlns:a16="http://schemas.microsoft.com/office/drawing/2014/main" val="1582694655"/>
                    </a:ext>
                  </a:extLst>
                </a:gridCol>
                <a:gridCol w="822960">
                  <a:extLst>
                    <a:ext uri="{9D8B030D-6E8A-4147-A177-3AD203B41FA5}">
                      <a16:colId xmlns:a16="http://schemas.microsoft.com/office/drawing/2014/main" val="2560138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72956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- 2021-05-05 16:32:19</a:t>
                      </a:r>
                      <a:r>
                        <a:rPr kumimoji="0" lang="en-US" sz="1000" b="0" i="0" u="none" strike="noStrike" kern="1200" cap="none" spc="0" normalizeH="0" baseline="0" noProof="0">
                          <a:ln>
                            <a:noFill/>
                          </a:ln>
                          <a:solidFill>
                            <a:prstClr val="black"/>
                          </a:solidFill>
                          <a:effectLst/>
                          <a:uLnTx/>
                          <a:uFillTx/>
                          <a:latin typeface="+mn-lt"/>
                          <a:ea typeface="+mn-ea"/>
                          <a:cs typeface="+mn-cs"/>
                        </a:rPr>
                        <a:t>
 Recently in support of Autism Acceptance Week, the #NexusCommunity wore rainbow-coloured outfits to school to help raise awareness of the diversity of autism 🌈. At Nexus, you will see learners working together and caring for others in a supportive environment in and beyond the classroom. Our Year 6 boarder, Ramisa, made a handmade colourful paper-folding fan in support of raising awareness of #autism. A simple gesture like this goes a long way. It is great to see our Nexus community celebrate diversity and inclusion. Well done everyone! ❤️ 
#NexusWay 
#NexusLearners 
#NexusInclusion 
#NexusMindsets
#NexusBoarding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283247138"/>
                  </a:ext>
                </a:extLst>
              </a:tr>
            </a:tbl>
          </a:graphicData>
        </a:graphic>
      </p:graphicFrame>
      <p:sp>
        <p:nvSpPr>
          <p:cNvPr id="4" name="Text Placeholder 3">
            <a:extLst>
              <a:ext uri="{FF2B5EF4-FFF2-40B4-BE49-F238E27FC236}">
                <a16:creationId xmlns:a16="http://schemas.microsoft.com/office/drawing/2014/main" id="{8A530366-01E8-4AD8-86AD-50BB2F9E2682}"/>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9655745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DAFD5-A09B-4BAC-ACAA-74CED8ADDA3E}"/>
              </a:ext>
            </a:extLst>
          </p:cNvPr>
          <p:cNvSpPr>
            <a:spLocks noGrp="1"/>
          </p:cNvSpPr>
          <p:nvPr>
            <p:ph type="title"/>
          </p:nvPr>
        </p:nvSpPr>
        <p:spPr/>
        <p:txBody>
          <a:bodyPr/>
          <a:lstStyle/>
          <a:p>
            <a:r>
              <a:rPr lang="en-US"/>
              <a:t>Facebook Own Posts Table | Nexus International School Malaysia - 15 of 24</a:t>
            </a:r>
          </a:p>
        </p:txBody>
      </p:sp>
      <p:graphicFrame>
        <p:nvGraphicFramePr>
          <p:cNvPr id="5" name="Table Placeholder 4">
            <a:extLst>
              <a:ext uri="{FF2B5EF4-FFF2-40B4-BE49-F238E27FC236}">
                <a16:creationId xmlns:a16="http://schemas.microsoft.com/office/drawing/2014/main" id="{5F0FA292-4AF0-4C11-8B08-212A695A3528}"/>
              </a:ext>
            </a:extLst>
          </p:cNvPr>
          <p:cNvGraphicFramePr>
            <a:graphicFrameLocks noGrp="1"/>
          </p:cNvGraphicFramePr>
          <p:nvPr>
            <p:ph type="tbl" sz="quarter" idx="13"/>
            <p:extLst>
              <p:ext uri="{D42A27DB-BD31-4B8C-83A1-F6EECF244321}">
                <p14:modId xmlns:p14="http://schemas.microsoft.com/office/powerpoint/2010/main" val="4136390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72039316"/>
                    </a:ext>
                  </a:extLst>
                </a:gridCol>
                <a:gridCol w="822960">
                  <a:extLst>
                    <a:ext uri="{9D8B030D-6E8A-4147-A177-3AD203B41FA5}">
                      <a16:colId xmlns:a16="http://schemas.microsoft.com/office/drawing/2014/main" val="1143403551"/>
                    </a:ext>
                  </a:extLst>
                </a:gridCol>
                <a:gridCol w="822960">
                  <a:extLst>
                    <a:ext uri="{9D8B030D-6E8A-4147-A177-3AD203B41FA5}">
                      <a16:colId xmlns:a16="http://schemas.microsoft.com/office/drawing/2014/main" val="3608870424"/>
                    </a:ext>
                  </a:extLst>
                </a:gridCol>
                <a:gridCol w="822960">
                  <a:extLst>
                    <a:ext uri="{9D8B030D-6E8A-4147-A177-3AD203B41FA5}">
                      <a16:colId xmlns:a16="http://schemas.microsoft.com/office/drawing/2014/main" val="2304302532"/>
                    </a:ext>
                  </a:extLst>
                </a:gridCol>
                <a:gridCol w="822960">
                  <a:extLst>
                    <a:ext uri="{9D8B030D-6E8A-4147-A177-3AD203B41FA5}">
                      <a16:colId xmlns:a16="http://schemas.microsoft.com/office/drawing/2014/main" val="2713068173"/>
                    </a:ext>
                  </a:extLst>
                </a:gridCol>
                <a:gridCol w="822960">
                  <a:extLst>
                    <a:ext uri="{9D8B030D-6E8A-4147-A177-3AD203B41FA5}">
                      <a16:colId xmlns:a16="http://schemas.microsoft.com/office/drawing/2014/main" val="263918164"/>
                    </a:ext>
                  </a:extLst>
                </a:gridCol>
                <a:gridCol w="822960">
                  <a:extLst>
                    <a:ext uri="{9D8B030D-6E8A-4147-A177-3AD203B41FA5}">
                      <a16:colId xmlns:a16="http://schemas.microsoft.com/office/drawing/2014/main" val="1553686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39998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- 2021-05-18 12:00:00</a:t>
                      </a:r>
                      <a:r>
                        <a:rPr kumimoji="0" lang="en-US" sz="1000" b="0" i="0" u="none" strike="noStrike" kern="1200" cap="none" spc="0" normalizeH="0" baseline="0" noProof="0">
                          <a:ln>
                            <a:noFill/>
                          </a:ln>
                          <a:solidFill>
                            <a:prstClr val="black"/>
                          </a:solidFill>
                          <a:effectLst/>
                          <a:uLnTx/>
                          <a:uFillTx/>
                          <a:latin typeface="+mn-lt"/>
                          <a:ea typeface="+mn-ea"/>
                          <a:cs typeface="+mn-cs"/>
                        </a:rPr>
                        <a:t>
 Recently, our learners took part in an exciting entry point to their new IPC topic called ""Hooray..Let's Go On Holiday!"" 🧳 ✈️! 
A topic on exploring the world as a traveller, the learners were involved in role playing and simulating the things we do when we go on a holiday. This includes packing the right items, familiarising themselves with the various transportation mode while traveling and identifying their accommodation. All in all, learners had a great time collaborating with one another and thinking critically. What an exciting way to start their new IPC unit! 
#NexusWay 
#NexusCommunity 
#NexusLearners
#NexusIPC
#NexusPrimary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458729246"/>
                  </a:ext>
                </a:extLst>
              </a:tr>
            </a:tbl>
          </a:graphicData>
        </a:graphic>
      </p:graphicFrame>
      <p:sp>
        <p:nvSpPr>
          <p:cNvPr id="4" name="Text Placeholder 3">
            <a:extLst>
              <a:ext uri="{FF2B5EF4-FFF2-40B4-BE49-F238E27FC236}">
                <a16:creationId xmlns:a16="http://schemas.microsoft.com/office/drawing/2014/main" id="{9C032D9A-38D0-4C04-8C1A-7997D95ED572}"/>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9748381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8FDB4-C9D1-46A6-824A-900C6791A982}"/>
              </a:ext>
            </a:extLst>
          </p:cNvPr>
          <p:cNvSpPr>
            <a:spLocks noGrp="1"/>
          </p:cNvSpPr>
          <p:nvPr>
            <p:ph type="title"/>
          </p:nvPr>
        </p:nvSpPr>
        <p:spPr/>
        <p:txBody>
          <a:bodyPr/>
          <a:lstStyle/>
          <a:p>
            <a:r>
              <a:rPr lang="en-US"/>
              <a:t>Facebook Own Posts Table | Nexus International School Malaysia - 16 of 24</a:t>
            </a:r>
          </a:p>
        </p:txBody>
      </p:sp>
      <p:graphicFrame>
        <p:nvGraphicFramePr>
          <p:cNvPr id="5" name="Table Placeholder 4">
            <a:extLst>
              <a:ext uri="{FF2B5EF4-FFF2-40B4-BE49-F238E27FC236}">
                <a16:creationId xmlns:a16="http://schemas.microsoft.com/office/drawing/2014/main" id="{39F718D0-5D38-4475-A789-CF9FD8D5B7B4}"/>
              </a:ext>
            </a:extLst>
          </p:cNvPr>
          <p:cNvGraphicFramePr>
            <a:graphicFrameLocks noGrp="1"/>
          </p:cNvGraphicFramePr>
          <p:nvPr>
            <p:ph type="tbl" sz="quarter" idx="13"/>
            <p:extLst>
              <p:ext uri="{D42A27DB-BD31-4B8C-83A1-F6EECF244321}">
                <p14:modId xmlns:p14="http://schemas.microsoft.com/office/powerpoint/2010/main" val="623253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89041214"/>
                    </a:ext>
                  </a:extLst>
                </a:gridCol>
                <a:gridCol w="822960">
                  <a:extLst>
                    <a:ext uri="{9D8B030D-6E8A-4147-A177-3AD203B41FA5}">
                      <a16:colId xmlns:a16="http://schemas.microsoft.com/office/drawing/2014/main" val="298333925"/>
                    </a:ext>
                  </a:extLst>
                </a:gridCol>
                <a:gridCol w="822960">
                  <a:extLst>
                    <a:ext uri="{9D8B030D-6E8A-4147-A177-3AD203B41FA5}">
                      <a16:colId xmlns:a16="http://schemas.microsoft.com/office/drawing/2014/main" val="1672547887"/>
                    </a:ext>
                  </a:extLst>
                </a:gridCol>
                <a:gridCol w="822960">
                  <a:extLst>
                    <a:ext uri="{9D8B030D-6E8A-4147-A177-3AD203B41FA5}">
                      <a16:colId xmlns:a16="http://schemas.microsoft.com/office/drawing/2014/main" val="962289023"/>
                    </a:ext>
                  </a:extLst>
                </a:gridCol>
                <a:gridCol w="822960">
                  <a:extLst>
                    <a:ext uri="{9D8B030D-6E8A-4147-A177-3AD203B41FA5}">
                      <a16:colId xmlns:a16="http://schemas.microsoft.com/office/drawing/2014/main" val="890917630"/>
                    </a:ext>
                  </a:extLst>
                </a:gridCol>
                <a:gridCol w="822960">
                  <a:extLst>
                    <a:ext uri="{9D8B030D-6E8A-4147-A177-3AD203B41FA5}">
                      <a16:colId xmlns:a16="http://schemas.microsoft.com/office/drawing/2014/main" val="3451075156"/>
                    </a:ext>
                  </a:extLst>
                </a:gridCol>
                <a:gridCol w="822960">
                  <a:extLst>
                    <a:ext uri="{9D8B030D-6E8A-4147-A177-3AD203B41FA5}">
                      <a16:colId xmlns:a16="http://schemas.microsoft.com/office/drawing/2014/main" val="1496029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3304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- 2021-01-26 18:00:01</a:t>
                      </a:r>
                      <a:r>
                        <a:rPr kumimoji="0" lang="en-US" sz="1000" b="0" i="0" u="none" strike="noStrike" kern="1200" cap="none" spc="0" normalizeH="0" baseline="0" noProof="0">
                          <a:ln>
                            <a:noFill/>
                          </a:ln>
                          <a:solidFill>
                            <a:prstClr val="black"/>
                          </a:solidFill>
                          <a:effectLst/>
                          <a:uLnTx/>
                          <a:uFillTx/>
                          <a:latin typeface="+mn-lt"/>
                          <a:ea typeface="+mn-ea"/>
                          <a:cs typeface="+mn-cs"/>
                        </a:rPr>
                        <a:t>
 The very first Mission to Mars will leave for the soon-to-be-explored planet in 2028!
Few weeks ago before MCO, Year 6 learners began their new IPC topic ‘Mission to Mars’. Our cadets were invited to join the Nexus Space Agency to see if they have what it takes to be successfully selected to join the ‘Mission to Mars’.🚀 
Faced with a series of physical and mental challenges which tested their personal goals of resilience, rigour, collaboration and communication, were our cadets successful? We are pleased to report that every cadet passed the rigorous astronaut training and is ready for a ‘Mission to Mars’! 👩🏻‍🚀👨🏽‍🚀 #throwback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591824961"/>
                  </a:ext>
                </a:extLst>
              </a:tr>
            </a:tbl>
          </a:graphicData>
        </a:graphic>
      </p:graphicFrame>
      <p:sp>
        <p:nvSpPr>
          <p:cNvPr id="4" name="Text Placeholder 3">
            <a:extLst>
              <a:ext uri="{FF2B5EF4-FFF2-40B4-BE49-F238E27FC236}">
                <a16:creationId xmlns:a16="http://schemas.microsoft.com/office/drawing/2014/main" id="{4B7328AA-A115-46ED-B60F-C022135FD606}"/>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7693065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5FB96-05DA-4CB4-AF24-75100CA47F3C}"/>
              </a:ext>
            </a:extLst>
          </p:cNvPr>
          <p:cNvSpPr>
            <a:spLocks noGrp="1"/>
          </p:cNvSpPr>
          <p:nvPr>
            <p:ph type="title"/>
          </p:nvPr>
        </p:nvSpPr>
        <p:spPr/>
        <p:txBody>
          <a:bodyPr/>
          <a:lstStyle/>
          <a:p>
            <a:r>
              <a:rPr lang="en-US"/>
              <a:t>Facebook Own Posts Table | Nexus International School Malaysia - 17 of 24</a:t>
            </a:r>
          </a:p>
        </p:txBody>
      </p:sp>
      <p:graphicFrame>
        <p:nvGraphicFramePr>
          <p:cNvPr id="5" name="Table Placeholder 4">
            <a:extLst>
              <a:ext uri="{FF2B5EF4-FFF2-40B4-BE49-F238E27FC236}">
                <a16:creationId xmlns:a16="http://schemas.microsoft.com/office/drawing/2014/main" id="{5F3E739D-75F0-42ED-AFBE-27DA911D04A6}"/>
              </a:ext>
            </a:extLst>
          </p:cNvPr>
          <p:cNvGraphicFramePr>
            <a:graphicFrameLocks noGrp="1"/>
          </p:cNvGraphicFramePr>
          <p:nvPr>
            <p:ph type="tbl" sz="quarter" idx="13"/>
            <p:extLst>
              <p:ext uri="{D42A27DB-BD31-4B8C-83A1-F6EECF244321}">
                <p14:modId xmlns:p14="http://schemas.microsoft.com/office/powerpoint/2010/main" val="1906213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78665356"/>
                    </a:ext>
                  </a:extLst>
                </a:gridCol>
                <a:gridCol w="822960">
                  <a:extLst>
                    <a:ext uri="{9D8B030D-6E8A-4147-A177-3AD203B41FA5}">
                      <a16:colId xmlns:a16="http://schemas.microsoft.com/office/drawing/2014/main" val="1981799902"/>
                    </a:ext>
                  </a:extLst>
                </a:gridCol>
                <a:gridCol w="822960">
                  <a:extLst>
                    <a:ext uri="{9D8B030D-6E8A-4147-A177-3AD203B41FA5}">
                      <a16:colId xmlns:a16="http://schemas.microsoft.com/office/drawing/2014/main" val="1284791905"/>
                    </a:ext>
                  </a:extLst>
                </a:gridCol>
                <a:gridCol w="822960">
                  <a:extLst>
                    <a:ext uri="{9D8B030D-6E8A-4147-A177-3AD203B41FA5}">
                      <a16:colId xmlns:a16="http://schemas.microsoft.com/office/drawing/2014/main" val="2856152320"/>
                    </a:ext>
                  </a:extLst>
                </a:gridCol>
                <a:gridCol w="822960">
                  <a:extLst>
                    <a:ext uri="{9D8B030D-6E8A-4147-A177-3AD203B41FA5}">
                      <a16:colId xmlns:a16="http://schemas.microsoft.com/office/drawing/2014/main" val="1646216740"/>
                    </a:ext>
                  </a:extLst>
                </a:gridCol>
                <a:gridCol w="822960">
                  <a:extLst>
                    <a:ext uri="{9D8B030D-6E8A-4147-A177-3AD203B41FA5}">
                      <a16:colId xmlns:a16="http://schemas.microsoft.com/office/drawing/2014/main" val="2994739671"/>
                    </a:ext>
                  </a:extLst>
                </a:gridCol>
                <a:gridCol w="822960">
                  <a:extLst>
                    <a:ext uri="{9D8B030D-6E8A-4147-A177-3AD203B41FA5}">
                      <a16:colId xmlns:a16="http://schemas.microsoft.com/office/drawing/2014/main" val="2391072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29630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- 2021-02-19 18:00:01</a:t>
                      </a:r>
                      <a:r>
                        <a:rPr kumimoji="0" lang="en-US" sz="1000" b="0" i="0" u="none" strike="noStrike" kern="1200" cap="none" spc="0" normalizeH="0" baseline="0" noProof="0">
                          <a:ln>
                            <a:noFill/>
                          </a:ln>
                          <a:solidFill>
                            <a:prstClr val="black"/>
                          </a:solidFill>
                          <a:effectLst/>
                          <a:uLnTx/>
                          <a:uFillTx/>
                          <a:latin typeface="+mn-lt"/>
                          <a:ea typeface="+mn-ea"/>
                          <a:cs typeface="+mn-cs"/>
                        </a:rPr>
                        <a:t>
 Social media is now flooded with parental discussions on how schools are managing the transition to online learning.
At Nexus, we encourage our teachers and learners to think about how to use technology effectively, so that it enhances engagement and the learning experience. The #NexusInnovation helps our community to experience a positive journey with online learning.
Let's hear directly from the most important people - the learners! In this series of short interviews by our Head of Primary, Claire Waller, #NexusLearners shared their exciting and memorable experiences of online learning at Nexus.
#NexusCommunity #OnlineLearning #NexusOnlineLearning #NexusWay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13124301"/>
                  </a:ext>
                </a:extLst>
              </a:tr>
            </a:tbl>
          </a:graphicData>
        </a:graphic>
      </p:graphicFrame>
      <p:sp>
        <p:nvSpPr>
          <p:cNvPr id="4" name="Text Placeholder 3">
            <a:extLst>
              <a:ext uri="{FF2B5EF4-FFF2-40B4-BE49-F238E27FC236}">
                <a16:creationId xmlns:a16="http://schemas.microsoft.com/office/drawing/2014/main" id="{36BDE7E9-B286-4641-A3F3-1867D53CD90B}"/>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40301358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31D8D-4D24-4005-9211-728D95573F98}"/>
              </a:ext>
            </a:extLst>
          </p:cNvPr>
          <p:cNvSpPr>
            <a:spLocks noGrp="1"/>
          </p:cNvSpPr>
          <p:nvPr>
            <p:ph type="title"/>
          </p:nvPr>
        </p:nvSpPr>
        <p:spPr/>
        <p:txBody>
          <a:bodyPr/>
          <a:lstStyle/>
          <a:p>
            <a:r>
              <a:rPr lang="en-US"/>
              <a:t>Facebook Own Posts Table | Nexus International School Malaysia - 18 of 24</a:t>
            </a:r>
          </a:p>
        </p:txBody>
      </p:sp>
      <p:graphicFrame>
        <p:nvGraphicFramePr>
          <p:cNvPr id="5" name="Table Placeholder 4">
            <a:extLst>
              <a:ext uri="{FF2B5EF4-FFF2-40B4-BE49-F238E27FC236}">
                <a16:creationId xmlns:a16="http://schemas.microsoft.com/office/drawing/2014/main" id="{759E9647-42D9-48CE-8438-8A62D7D3CAD2}"/>
              </a:ext>
            </a:extLst>
          </p:cNvPr>
          <p:cNvGraphicFramePr>
            <a:graphicFrameLocks noGrp="1"/>
          </p:cNvGraphicFramePr>
          <p:nvPr>
            <p:ph type="tbl" sz="quarter" idx="13"/>
            <p:extLst>
              <p:ext uri="{D42A27DB-BD31-4B8C-83A1-F6EECF244321}">
                <p14:modId xmlns:p14="http://schemas.microsoft.com/office/powerpoint/2010/main" val="2699067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65077011"/>
                    </a:ext>
                  </a:extLst>
                </a:gridCol>
                <a:gridCol w="822960">
                  <a:extLst>
                    <a:ext uri="{9D8B030D-6E8A-4147-A177-3AD203B41FA5}">
                      <a16:colId xmlns:a16="http://schemas.microsoft.com/office/drawing/2014/main" val="941291043"/>
                    </a:ext>
                  </a:extLst>
                </a:gridCol>
                <a:gridCol w="822960">
                  <a:extLst>
                    <a:ext uri="{9D8B030D-6E8A-4147-A177-3AD203B41FA5}">
                      <a16:colId xmlns:a16="http://schemas.microsoft.com/office/drawing/2014/main" val="867229124"/>
                    </a:ext>
                  </a:extLst>
                </a:gridCol>
                <a:gridCol w="822960">
                  <a:extLst>
                    <a:ext uri="{9D8B030D-6E8A-4147-A177-3AD203B41FA5}">
                      <a16:colId xmlns:a16="http://schemas.microsoft.com/office/drawing/2014/main" val="3508168176"/>
                    </a:ext>
                  </a:extLst>
                </a:gridCol>
                <a:gridCol w="822960">
                  <a:extLst>
                    <a:ext uri="{9D8B030D-6E8A-4147-A177-3AD203B41FA5}">
                      <a16:colId xmlns:a16="http://schemas.microsoft.com/office/drawing/2014/main" val="3384395155"/>
                    </a:ext>
                  </a:extLst>
                </a:gridCol>
                <a:gridCol w="822960">
                  <a:extLst>
                    <a:ext uri="{9D8B030D-6E8A-4147-A177-3AD203B41FA5}">
                      <a16:colId xmlns:a16="http://schemas.microsoft.com/office/drawing/2014/main" val="3069283477"/>
                    </a:ext>
                  </a:extLst>
                </a:gridCol>
                <a:gridCol w="822960">
                  <a:extLst>
                    <a:ext uri="{9D8B030D-6E8A-4147-A177-3AD203B41FA5}">
                      <a16:colId xmlns:a16="http://schemas.microsoft.com/office/drawing/2014/main" val="1175121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82464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- 2021-01-19 10:06:21</a:t>
                      </a:r>
                      <a:r>
                        <a:rPr kumimoji="0" lang="en-US" sz="1000" b="0" i="0" u="none" strike="noStrike" kern="1200" cap="none" spc="0" normalizeH="0" baseline="0" noProof="0">
                          <a:ln>
                            <a:noFill/>
                          </a:ln>
                          <a:solidFill>
                            <a:prstClr val="black"/>
                          </a:solidFill>
                          <a:effectLst/>
                          <a:uLnTx/>
                          <a:uFillTx/>
                          <a:latin typeface="+mn-lt"/>
                          <a:ea typeface="+mn-ea"/>
                          <a:cs typeface="+mn-cs"/>
                        </a:rPr>
                        <a:t>
 Spend your evenings with Nexus this February!
Register now to join Nexus Virtual Open Day on 2nd February (8pm) and 4th February (4pm). Learn more about Nexus and its preschool, primary, secondary and pre-university (IB Diploma curriculum) from Nexus Senior Leadership Team. Also, see Nexus campus virtually through an interactive Virtual Tour presented by their IGCSE Top Scorer.
Enjoy a FREE Virtual Stockbroking Workshop for your children when you register for Nexus Open Day now! Fee Waivers are available for all applications. 
Click here to register! https://bit.ly/3c4eP1p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66332391"/>
                  </a:ext>
                </a:extLst>
              </a:tr>
            </a:tbl>
          </a:graphicData>
        </a:graphic>
      </p:graphicFrame>
      <p:sp>
        <p:nvSpPr>
          <p:cNvPr id="4" name="Text Placeholder 3">
            <a:extLst>
              <a:ext uri="{FF2B5EF4-FFF2-40B4-BE49-F238E27FC236}">
                <a16:creationId xmlns:a16="http://schemas.microsoft.com/office/drawing/2014/main" id="{101AB81E-5FD5-461D-BF9C-3A81F763909B}"/>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4909326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FD746-452E-49AC-9330-E4690E043D3F}"/>
              </a:ext>
            </a:extLst>
          </p:cNvPr>
          <p:cNvSpPr>
            <a:spLocks noGrp="1"/>
          </p:cNvSpPr>
          <p:nvPr>
            <p:ph type="title"/>
          </p:nvPr>
        </p:nvSpPr>
        <p:spPr/>
        <p:txBody>
          <a:bodyPr/>
          <a:lstStyle/>
          <a:p>
            <a:r>
              <a:rPr lang="en-US"/>
              <a:t>Facebook Own Posts Table | Nexus International School Malaysia - 19 of 24</a:t>
            </a:r>
          </a:p>
        </p:txBody>
      </p:sp>
      <p:graphicFrame>
        <p:nvGraphicFramePr>
          <p:cNvPr id="5" name="Table Placeholder 4">
            <a:extLst>
              <a:ext uri="{FF2B5EF4-FFF2-40B4-BE49-F238E27FC236}">
                <a16:creationId xmlns:a16="http://schemas.microsoft.com/office/drawing/2014/main" id="{28FCCE66-AEB2-4B0A-8BAE-824F7E4BF63D}"/>
              </a:ext>
            </a:extLst>
          </p:cNvPr>
          <p:cNvGraphicFramePr>
            <a:graphicFrameLocks noGrp="1"/>
          </p:cNvGraphicFramePr>
          <p:nvPr>
            <p:ph type="tbl" sz="quarter" idx="13"/>
            <p:extLst>
              <p:ext uri="{D42A27DB-BD31-4B8C-83A1-F6EECF244321}">
                <p14:modId xmlns:p14="http://schemas.microsoft.com/office/powerpoint/2010/main" val="3165430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62342349"/>
                    </a:ext>
                  </a:extLst>
                </a:gridCol>
                <a:gridCol w="822960">
                  <a:extLst>
                    <a:ext uri="{9D8B030D-6E8A-4147-A177-3AD203B41FA5}">
                      <a16:colId xmlns:a16="http://schemas.microsoft.com/office/drawing/2014/main" val="169222266"/>
                    </a:ext>
                  </a:extLst>
                </a:gridCol>
                <a:gridCol w="822960">
                  <a:extLst>
                    <a:ext uri="{9D8B030D-6E8A-4147-A177-3AD203B41FA5}">
                      <a16:colId xmlns:a16="http://schemas.microsoft.com/office/drawing/2014/main" val="1761451435"/>
                    </a:ext>
                  </a:extLst>
                </a:gridCol>
                <a:gridCol w="822960">
                  <a:extLst>
                    <a:ext uri="{9D8B030D-6E8A-4147-A177-3AD203B41FA5}">
                      <a16:colId xmlns:a16="http://schemas.microsoft.com/office/drawing/2014/main" val="648518122"/>
                    </a:ext>
                  </a:extLst>
                </a:gridCol>
                <a:gridCol w="822960">
                  <a:extLst>
                    <a:ext uri="{9D8B030D-6E8A-4147-A177-3AD203B41FA5}">
                      <a16:colId xmlns:a16="http://schemas.microsoft.com/office/drawing/2014/main" val="502984435"/>
                    </a:ext>
                  </a:extLst>
                </a:gridCol>
                <a:gridCol w="822960">
                  <a:extLst>
                    <a:ext uri="{9D8B030D-6E8A-4147-A177-3AD203B41FA5}">
                      <a16:colId xmlns:a16="http://schemas.microsoft.com/office/drawing/2014/main" val="1576040617"/>
                    </a:ext>
                  </a:extLst>
                </a:gridCol>
                <a:gridCol w="822960">
                  <a:extLst>
                    <a:ext uri="{9D8B030D-6E8A-4147-A177-3AD203B41FA5}">
                      <a16:colId xmlns:a16="http://schemas.microsoft.com/office/drawing/2014/main" val="4160344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20365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- 2021-02-25 11:02:33</a:t>
                      </a:r>
                      <a:r>
                        <a:rPr kumimoji="0" lang="en-US" sz="1000" b="0" i="0" u="none" strike="noStrike" kern="1200" cap="none" spc="0" normalizeH="0" baseline="0" noProof="0">
                          <a:ln>
                            <a:noFill/>
                          </a:ln>
                          <a:solidFill>
                            <a:prstClr val="black"/>
                          </a:solidFill>
                          <a:effectLst/>
                          <a:uLnTx/>
                          <a:uFillTx/>
                          <a:latin typeface="+mn-lt"/>
                          <a:ea typeface="+mn-ea"/>
                          <a:cs typeface="+mn-cs"/>
                        </a:rPr>
                        <a:t>
 Nexus International School Malaysia is hosting the second Children's Global Summit. Each term, Nexus hosts the summit virtually to connect children from around the world! We would like to invite children out there to join the live global summit and represent your school. This session is a great opportunity for learners to connect with children globally to find solutions, exchange ideas and offer support to one another 🌍 👧👦. 
This year's topic: Why is it so important to embrace diversity?
Eligibility: Children between 8 to 10 years old 
Duration of the speech: 1.5 minutes
Time: 4 PM Malaysian time (8am GMT) 
Date: 22nd April 2021 (Thursday) 
Interested to be part of the summit? Register before 8th April 2021. For more information, please do email us at globalsummit@nexus.edu.my.
#NexusMindsets #NexusGlobalSummit #NexusCommunity #NexusPrimary"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910486112"/>
                  </a:ext>
                </a:extLst>
              </a:tr>
            </a:tbl>
          </a:graphicData>
        </a:graphic>
      </p:graphicFrame>
      <p:sp>
        <p:nvSpPr>
          <p:cNvPr id="4" name="Text Placeholder 3">
            <a:extLst>
              <a:ext uri="{FF2B5EF4-FFF2-40B4-BE49-F238E27FC236}">
                <a16:creationId xmlns:a16="http://schemas.microsoft.com/office/drawing/2014/main" id="{77272ADF-9692-4AB1-9B9B-E9F5E5AA5F19}"/>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0612517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73825-145A-4980-A5EF-546837A1E915}"/>
              </a:ext>
            </a:extLst>
          </p:cNvPr>
          <p:cNvSpPr>
            <a:spLocks noGrp="1"/>
          </p:cNvSpPr>
          <p:nvPr>
            <p:ph type="title"/>
          </p:nvPr>
        </p:nvSpPr>
        <p:spPr/>
        <p:txBody>
          <a:bodyPr/>
          <a:lstStyle/>
          <a:p>
            <a:r>
              <a:rPr lang="en-US"/>
              <a:t>Facebook Own Posts Table | Nexus International School Malaysia - 20 of 24</a:t>
            </a:r>
          </a:p>
        </p:txBody>
      </p:sp>
      <p:graphicFrame>
        <p:nvGraphicFramePr>
          <p:cNvPr id="5" name="Table Placeholder 4">
            <a:extLst>
              <a:ext uri="{FF2B5EF4-FFF2-40B4-BE49-F238E27FC236}">
                <a16:creationId xmlns:a16="http://schemas.microsoft.com/office/drawing/2014/main" id="{C21904ED-3DD8-4EB6-8F56-A1943FCE9722}"/>
              </a:ext>
            </a:extLst>
          </p:cNvPr>
          <p:cNvGraphicFramePr>
            <a:graphicFrameLocks noGrp="1"/>
          </p:cNvGraphicFramePr>
          <p:nvPr>
            <p:ph type="tbl" sz="quarter" idx="13"/>
            <p:extLst>
              <p:ext uri="{D42A27DB-BD31-4B8C-83A1-F6EECF244321}">
                <p14:modId xmlns:p14="http://schemas.microsoft.com/office/powerpoint/2010/main" val="2966929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93578437"/>
                    </a:ext>
                  </a:extLst>
                </a:gridCol>
                <a:gridCol w="822960">
                  <a:extLst>
                    <a:ext uri="{9D8B030D-6E8A-4147-A177-3AD203B41FA5}">
                      <a16:colId xmlns:a16="http://schemas.microsoft.com/office/drawing/2014/main" val="2486987671"/>
                    </a:ext>
                  </a:extLst>
                </a:gridCol>
                <a:gridCol w="822960">
                  <a:extLst>
                    <a:ext uri="{9D8B030D-6E8A-4147-A177-3AD203B41FA5}">
                      <a16:colId xmlns:a16="http://schemas.microsoft.com/office/drawing/2014/main" val="465120695"/>
                    </a:ext>
                  </a:extLst>
                </a:gridCol>
                <a:gridCol w="822960">
                  <a:extLst>
                    <a:ext uri="{9D8B030D-6E8A-4147-A177-3AD203B41FA5}">
                      <a16:colId xmlns:a16="http://schemas.microsoft.com/office/drawing/2014/main" val="1184738453"/>
                    </a:ext>
                  </a:extLst>
                </a:gridCol>
                <a:gridCol w="822960">
                  <a:extLst>
                    <a:ext uri="{9D8B030D-6E8A-4147-A177-3AD203B41FA5}">
                      <a16:colId xmlns:a16="http://schemas.microsoft.com/office/drawing/2014/main" val="581807476"/>
                    </a:ext>
                  </a:extLst>
                </a:gridCol>
                <a:gridCol w="822960">
                  <a:extLst>
                    <a:ext uri="{9D8B030D-6E8A-4147-A177-3AD203B41FA5}">
                      <a16:colId xmlns:a16="http://schemas.microsoft.com/office/drawing/2014/main" val="3129084725"/>
                    </a:ext>
                  </a:extLst>
                </a:gridCol>
                <a:gridCol w="822960">
                  <a:extLst>
                    <a:ext uri="{9D8B030D-6E8A-4147-A177-3AD203B41FA5}">
                      <a16:colId xmlns:a16="http://schemas.microsoft.com/office/drawing/2014/main" val="211099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5817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- 2021-03-10 12:00:15</a:t>
                      </a:r>
                      <a:r>
                        <a:rPr kumimoji="0" lang="en-US" sz="1000" b="0" i="0" u="none" strike="noStrike" kern="1200" cap="none" spc="0" normalizeH="0" baseline="0" noProof="0">
                          <a:ln>
                            <a:noFill/>
                          </a:ln>
                          <a:solidFill>
                            <a:prstClr val="black"/>
                          </a:solidFill>
                          <a:effectLst/>
                          <a:uLnTx/>
                          <a:uFillTx/>
                          <a:latin typeface="+mn-lt"/>
                          <a:ea typeface="+mn-ea"/>
                          <a:cs typeface="+mn-cs"/>
                        </a:rPr>
                        <a:t>
 We are excited to welcome back all the learners to school this week! Have a great week everyone! 🌟😄 #NexusCommunity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31578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- 2021-04-05 20:18:39</a:t>
                      </a:r>
                      <a:r>
                        <a:rPr kumimoji="0" lang="en-US" sz="1000" b="0" i="0" u="none" strike="noStrike" kern="1200" cap="none" spc="0" normalizeH="0" baseline="0" noProof="0">
                          <a:ln>
                            <a:noFill/>
                          </a:ln>
                          <a:solidFill>
                            <a:prstClr val="black"/>
                          </a:solidFill>
                          <a:effectLst/>
                          <a:uLnTx/>
                          <a:uFillTx/>
                          <a:latin typeface="+mn-lt"/>
                          <a:ea typeface="+mn-ea"/>
                          <a:cs typeface="+mn-cs"/>
                        </a:rPr>
                        <a:t>
 Although we are back in school, the continuation of online learning is essential for our international students who are not physically in Malaysia. Nexus offers a Hybrid Learning programme to support and help learners engage and stay connected with the school. Watch this video to hear how academic rigour is maintained even during our online learning programme.
#NexusInnovation
#NexusMindsets
#NexusCommunity
#NexusWay
#OnlineLearning
#NexusOnlineLearning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98351278"/>
                  </a:ext>
                </a:extLst>
              </a:tr>
            </a:tbl>
          </a:graphicData>
        </a:graphic>
      </p:graphicFrame>
      <p:sp>
        <p:nvSpPr>
          <p:cNvPr id="4" name="Text Placeholder 3">
            <a:extLst>
              <a:ext uri="{FF2B5EF4-FFF2-40B4-BE49-F238E27FC236}">
                <a16:creationId xmlns:a16="http://schemas.microsoft.com/office/drawing/2014/main" id="{6EF2995A-FACA-4C90-9000-D62369666EF9}"/>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40946888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75C10-9861-4F6F-8EEC-22BFA7909EEA}"/>
              </a:ext>
            </a:extLst>
          </p:cNvPr>
          <p:cNvSpPr>
            <a:spLocks noGrp="1"/>
          </p:cNvSpPr>
          <p:nvPr>
            <p:ph type="title"/>
          </p:nvPr>
        </p:nvSpPr>
        <p:spPr/>
        <p:txBody>
          <a:bodyPr/>
          <a:lstStyle/>
          <a:p>
            <a:r>
              <a:rPr lang="en-US"/>
              <a:t>Facebook Own Posts Table | Nexus International School Malaysia - 21 of 24</a:t>
            </a:r>
          </a:p>
        </p:txBody>
      </p:sp>
      <p:graphicFrame>
        <p:nvGraphicFramePr>
          <p:cNvPr id="5" name="Table Placeholder 4">
            <a:extLst>
              <a:ext uri="{FF2B5EF4-FFF2-40B4-BE49-F238E27FC236}">
                <a16:creationId xmlns:a16="http://schemas.microsoft.com/office/drawing/2014/main" id="{310610EC-2DE4-4B3A-A16D-911313C42AD9}"/>
              </a:ext>
            </a:extLst>
          </p:cNvPr>
          <p:cNvGraphicFramePr>
            <a:graphicFrameLocks noGrp="1"/>
          </p:cNvGraphicFramePr>
          <p:nvPr>
            <p:ph type="tbl" sz="quarter" idx="13"/>
            <p:extLst>
              <p:ext uri="{D42A27DB-BD31-4B8C-83A1-F6EECF244321}">
                <p14:modId xmlns:p14="http://schemas.microsoft.com/office/powerpoint/2010/main" val="1799298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92735024"/>
                    </a:ext>
                  </a:extLst>
                </a:gridCol>
                <a:gridCol w="822960">
                  <a:extLst>
                    <a:ext uri="{9D8B030D-6E8A-4147-A177-3AD203B41FA5}">
                      <a16:colId xmlns:a16="http://schemas.microsoft.com/office/drawing/2014/main" val="1316709617"/>
                    </a:ext>
                  </a:extLst>
                </a:gridCol>
                <a:gridCol w="822960">
                  <a:extLst>
                    <a:ext uri="{9D8B030D-6E8A-4147-A177-3AD203B41FA5}">
                      <a16:colId xmlns:a16="http://schemas.microsoft.com/office/drawing/2014/main" val="1495097212"/>
                    </a:ext>
                  </a:extLst>
                </a:gridCol>
                <a:gridCol w="822960">
                  <a:extLst>
                    <a:ext uri="{9D8B030D-6E8A-4147-A177-3AD203B41FA5}">
                      <a16:colId xmlns:a16="http://schemas.microsoft.com/office/drawing/2014/main" val="1773383952"/>
                    </a:ext>
                  </a:extLst>
                </a:gridCol>
                <a:gridCol w="822960">
                  <a:extLst>
                    <a:ext uri="{9D8B030D-6E8A-4147-A177-3AD203B41FA5}">
                      <a16:colId xmlns:a16="http://schemas.microsoft.com/office/drawing/2014/main" val="2885713557"/>
                    </a:ext>
                  </a:extLst>
                </a:gridCol>
                <a:gridCol w="822960">
                  <a:extLst>
                    <a:ext uri="{9D8B030D-6E8A-4147-A177-3AD203B41FA5}">
                      <a16:colId xmlns:a16="http://schemas.microsoft.com/office/drawing/2014/main" val="3982757940"/>
                    </a:ext>
                  </a:extLst>
                </a:gridCol>
                <a:gridCol w="822960">
                  <a:extLst>
                    <a:ext uri="{9D8B030D-6E8A-4147-A177-3AD203B41FA5}">
                      <a16:colId xmlns:a16="http://schemas.microsoft.com/office/drawing/2014/main" val="2041376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6932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- 2021-06-16 12:14:24</a:t>
                      </a:r>
                      <a:r>
                        <a:rPr kumimoji="0" lang="en-US" sz="1000" b="0" i="0" u="none" strike="noStrike" kern="1200" cap="none" spc="0" normalizeH="0" baseline="0" noProof="0">
                          <a:ln>
                            <a:noFill/>
                          </a:ln>
                          <a:solidFill>
                            <a:prstClr val="black"/>
                          </a:solidFill>
                          <a:effectLst/>
                          <a:uLnTx/>
                          <a:uFillTx/>
                          <a:latin typeface="+mn-lt"/>
                          <a:ea typeface="+mn-ea"/>
                          <a:cs typeface="+mn-cs"/>
                        </a:rPr>
                        <a:t>
 Huge congratulations to IB learners class of 2021! You did it! 🎉🎊We are extremely proud with each and every one of your achievements! 🤩
We hope that your time here at Nexus has helped you develop into future innovative, resilient, and adaptable young leaders and change makers. As you embark on the next chapter of your life, know that you will always have our support and will forever be part of the Nexus community. Never stop living, the Nexus Way!
Thank you everyone who participated in our IBDP Virtual Graduation Ceremony for Class of 2021! In case you missed it, check out the YouTube link below for you to experience it all! Be sure to tag your friends and subscribe to our channel!
▶️ Click here to watch our Livestream: https://bit.ly/35n4edj
For more info on our IB Diploma Program (IBDP), feel free to speak to our team at admissions@nexus.edu.my today to know how our IBDP not only gains students entry into the world's top universities but moulds them to become a well-rounded individual!
#NexusIBDP
#NexusWay
#NexusLearner
#NexusCommunity
#Congratulations
#Graduation
#VirtualGraduation
#VirtuallyTogether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32293577"/>
                  </a:ext>
                </a:extLst>
              </a:tr>
            </a:tbl>
          </a:graphicData>
        </a:graphic>
      </p:graphicFrame>
      <p:sp>
        <p:nvSpPr>
          <p:cNvPr id="4" name="Text Placeholder 3">
            <a:extLst>
              <a:ext uri="{FF2B5EF4-FFF2-40B4-BE49-F238E27FC236}">
                <a16:creationId xmlns:a16="http://schemas.microsoft.com/office/drawing/2014/main" id="{D580F50D-A999-4482-838D-312F7560FE98}"/>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6048053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D87C4-86AE-4706-84B4-DA3EE426B9DF}"/>
              </a:ext>
            </a:extLst>
          </p:cNvPr>
          <p:cNvSpPr>
            <a:spLocks noGrp="1"/>
          </p:cNvSpPr>
          <p:nvPr>
            <p:ph type="title"/>
          </p:nvPr>
        </p:nvSpPr>
        <p:spPr/>
        <p:txBody>
          <a:bodyPr/>
          <a:lstStyle/>
          <a:p>
            <a:r>
              <a:rPr lang="en-US"/>
              <a:t>Facebook Own Posts Table | Nexus International School Malaysia - 22 of 24</a:t>
            </a:r>
          </a:p>
        </p:txBody>
      </p:sp>
      <p:graphicFrame>
        <p:nvGraphicFramePr>
          <p:cNvPr id="5" name="Table Placeholder 4">
            <a:extLst>
              <a:ext uri="{FF2B5EF4-FFF2-40B4-BE49-F238E27FC236}">
                <a16:creationId xmlns:a16="http://schemas.microsoft.com/office/drawing/2014/main" id="{77270998-8E88-4291-A46A-D8DCFE8A3366}"/>
              </a:ext>
            </a:extLst>
          </p:cNvPr>
          <p:cNvGraphicFramePr>
            <a:graphicFrameLocks noGrp="1"/>
          </p:cNvGraphicFramePr>
          <p:nvPr>
            <p:ph type="tbl" sz="quarter" idx="13"/>
            <p:extLst>
              <p:ext uri="{D42A27DB-BD31-4B8C-83A1-F6EECF244321}">
                <p14:modId xmlns:p14="http://schemas.microsoft.com/office/powerpoint/2010/main" val="3932966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36892457"/>
                    </a:ext>
                  </a:extLst>
                </a:gridCol>
                <a:gridCol w="822960">
                  <a:extLst>
                    <a:ext uri="{9D8B030D-6E8A-4147-A177-3AD203B41FA5}">
                      <a16:colId xmlns:a16="http://schemas.microsoft.com/office/drawing/2014/main" val="2298866168"/>
                    </a:ext>
                  </a:extLst>
                </a:gridCol>
                <a:gridCol w="822960">
                  <a:extLst>
                    <a:ext uri="{9D8B030D-6E8A-4147-A177-3AD203B41FA5}">
                      <a16:colId xmlns:a16="http://schemas.microsoft.com/office/drawing/2014/main" val="2121111556"/>
                    </a:ext>
                  </a:extLst>
                </a:gridCol>
                <a:gridCol w="822960">
                  <a:extLst>
                    <a:ext uri="{9D8B030D-6E8A-4147-A177-3AD203B41FA5}">
                      <a16:colId xmlns:a16="http://schemas.microsoft.com/office/drawing/2014/main" val="231094264"/>
                    </a:ext>
                  </a:extLst>
                </a:gridCol>
                <a:gridCol w="822960">
                  <a:extLst>
                    <a:ext uri="{9D8B030D-6E8A-4147-A177-3AD203B41FA5}">
                      <a16:colId xmlns:a16="http://schemas.microsoft.com/office/drawing/2014/main" val="2566836696"/>
                    </a:ext>
                  </a:extLst>
                </a:gridCol>
                <a:gridCol w="822960">
                  <a:extLst>
                    <a:ext uri="{9D8B030D-6E8A-4147-A177-3AD203B41FA5}">
                      <a16:colId xmlns:a16="http://schemas.microsoft.com/office/drawing/2014/main" val="901601514"/>
                    </a:ext>
                  </a:extLst>
                </a:gridCol>
                <a:gridCol w="822960">
                  <a:extLst>
                    <a:ext uri="{9D8B030D-6E8A-4147-A177-3AD203B41FA5}">
                      <a16:colId xmlns:a16="http://schemas.microsoft.com/office/drawing/2014/main" val="590178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30981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- 2021-01-29 12:08:57</a:t>
                      </a:r>
                      <a:r>
                        <a:rPr kumimoji="0" lang="en-US" sz="1000" b="0" i="0" u="none" strike="noStrike" kern="1200" cap="none" spc="0" normalizeH="0" baseline="0" noProof="0">
                          <a:ln>
                            <a:noFill/>
                          </a:ln>
                          <a:solidFill>
                            <a:prstClr val="black"/>
                          </a:solidFill>
                          <a:effectLst/>
                          <a:uLnTx/>
                          <a:uFillTx/>
                          <a:latin typeface="+mn-lt"/>
                          <a:ea typeface="+mn-ea"/>
                          <a:cs typeface="+mn-cs"/>
                        </a:rPr>
                        <a:t>
 It's great to see the familiar faces of our #NexusIBDP learners! This week, the Y13 Economics learners are assigned to review the Microeconomics specific learning objectives, write practice questions from their essay length paper, conduct peer to peer feedback, build mind maps of the causes and effects of inflation with their class teachers. Furthermore, with the newly introduced hybrid model, learners are welcome to attend classes physically or continue with their online learning. This initiative is made to support our community in their learning at home. Keep up the good work #NexusLearners!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557312569"/>
                  </a:ext>
                </a:extLst>
              </a:tr>
            </a:tbl>
          </a:graphicData>
        </a:graphic>
      </p:graphicFrame>
      <p:sp>
        <p:nvSpPr>
          <p:cNvPr id="4" name="Text Placeholder 3">
            <a:extLst>
              <a:ext uri="{FF2B5EF4-FFF2-40B4-BE49-F238E27FC236}">
                <a16:creationId xmlns:a16="http://schemas.microsoft.com/office/drawing/2014/main" id="{8AE33318-0954-42B9-B113-E21C4E37E52F}"/>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1964266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296DC-C346-455F-87A8-E6EAE5924F56}"/>
              </a:ext>
            </a:extLst>
          </p:cNvPr>
          <p:cNvSpPr>
            <a:spLocks noGrp="1"/>
          </p:cNvSpPr>
          <p:nvPr>
            <p:ph type="title"/>
          </p:nvPr>
        </p:nvSpPr>
        <p:spPr/>
        <p:txBody>
          <a:bodyPr/>
          <a:lstStyle/>
          <a:p>
            <a:r>
              <a:rPr lang="en-US"/>
              <a:t>Facebook Own Posts Table | Nexus International School Malaysia - 23 of 24</a:t>
            </a:r>
          </a:p>
        </p:txBody>
      </p:sp>
      <p:graphicFrame>
        <p:nvGraphicFramePr>
          <p:cNvPr id="5" name="Table Placeholder 4">
            <a:extLst>
              <a:ext uri="{FF2B5EF4-FFF2-40B4-BE49-F238E27FC236}">
                <a16:creationId xmlns:a16="http://schemas.microsoft.com/office/drawing/2014/main" id="{23F1C8ED-DF30-4D28-AA61-8D93474D4693}"/>
              </a:ext>
            </a:extLst>
          </p:cNvPr>
          <p:cNvGraphicFramePr>
            <a:graphicFrameLocks noGrp="1"/>
          </p:cNvGraphicFramePr>
          <p:nvPr>
            <p:ph type="tbl" sz="quarter" idx="13"/>
            <p:extLst>
              <p:ext uri="{D42A27DB-BD31-4B8C-83A1-F6EECF244321}">
                <p14:modId xmlns:p14="http://schemas.microsoft.com/office/powerpoint/2010/main" val="42309355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30585055"/>
                    </a:ext>
                  </a:extLst>
                </a:gridCol>
                <a:gridCol w="822960">
                  <a:extLst>
                    <a:ext uri="{9D8B030D-6E8A-4147-A177-3AD203B41FA5}">
                      <a16:colId xmlns:a16="http://schemas.microsoft.com/office/drawing/2014/main" val="2727331868"/>
                    </a:ext>
                  </a:extLst>
                </a:gridCol>
                <a:gridCol w="822960">
                  <a:extLst>
                    <a:ext uri="{9D8B030D-6E8A-4147-A177-3AD203B41FA5}">
                      <a16:colId xmlns:a16="http://schemas.microsoft.com/office/drawing/2014/main" val="3139464069"/>
                    </a:ext>
                  </a:extLst>
                </a:gridCol>
                <a:gridCol w="822960">
                  <a:extLst>
                    <a:ext uri="{9D8B030D-6E8A-4147-A177-3AD203B41FA5}">
                      <a16:colId xmlns:a16="http://schemas.microsoft.com/office/drawing/2014/main" val="262689657"/>
                    </a:ext>
                  </a:extLst>
                </a:gridCol>
                <a:gridCol w="822960">
                  <a:extLst>
                    <a:ext uri="{9D8B030D-6E8A-4147-A177-3AD203B41FA5}">
                      <a16:colId xmlns:a16="http://schemas.microsoft.com/office/drawing/2014/main" val="2885947123"/>
                    </a:ext>
                  </a:extLst>
                </a:gridCol>
                <a:gridCol w="822960">
                  <a:extLst>
                    <a:ext uri="{9D8B030D-6E8A-4147-A177-3AD203B41FA5}">
                      <a16:colId xmlns:a16="http://schemas.microsoft.com/office/drawing/2014/main" val="1217047281"/>
                    </a:ext>
                  </a:extLst>
                </a:gridCol>
                <a:gridCol w="822960">
                  <a:extLst>
                    <a:ext uri="{9D8B030D-6E8A-4147-A177-3AD203B41FA5}">
                      <a16:colId xmlns:a16="http://schemas.microsoft.com/office/drawing/2014/main" val="3164970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57196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- 2021-03-26 13:43:48</a:t>
                      </a:r>
                      <a:r>
                        <a:rPr kumimoji="0" lang="en-US" sz="1000" b="0" i="0" u="none" strike="noStrike" kern="1200" cap="none" spc="0" normalizeH="0" baseline="0" noProof="0">
                          <a:ln>
                            <a:noFill/>
                          </a:ln>
                          <a:solidFill>
                            <a:prstClr val="black"/>
                          </a:solidFill>
                          <a:effectLst/>
                          <a:uLnTx/>
                          <a:uFillTx/>
                          <a:latin typeface="+mn-lt"/>
                          <a:ea typeface="+mn-ea"/>
                          <a:cs typeface="+mn-cs"/>
                        </a:rPr>
                        <a:t>
 As part of a CAS project, Year 9s have been researching the impact of the fashion industry on our planet. Last Thursday they presented their final projects to staff and each other at a showcase event. Learners had done a lot of work investigating how ‘Fast Fashion’ has a human and environmental cost, including water pollution, air miles flown to create a garment and exploitation of those who work in the industry in some parts of the world 🌍👗. 
They were able to talk knowledgeably about what they had learned and it was good to see that at least some of the learners had signed up to avoid buying any new clothes for a month for their Change 4 Good Challenge! 🌟
#NexusInnovation
#Change4Good
#NexusWay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594989585"/>
                  </a:ext>
                </a:extLst>
              </a:tr>
            </a:tbl>
          </a:graphicData>
        </a:graphic>
      </p:graphicFrame>
      <p:sp>
        <p:nvSpPr>
          <p:cNvPr id="4" name="Text Placeholder 3">
            <a:extLst>
              <a:ext uri="{FF2B5EF4-FFF2-40B4-BE49-F238E27FC236}">
                <a16:creationId xmlns:a16="http://schemas.microsoft.com/office/drawing/2014/main" id="{677E6108-6D91-4B34-90DF-80004E15245A}"/>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2639042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800C4-C122-47E2-A8A4-EC24BAFF7EE0}"/>
              </a:ext>
            </a:extLst>
          </p:cNvPr>
          <p:cNvSpPr>
            <a:spLocks noGrp="1"/>
          </p:cNvSpPr>
          <p:nvPr>
            <p:ph type="title"/>
          </p:nvPr>
        </p:nvSpPr>
        <p:spPr/>
        <p:txBody>
          <a:bodyPr/>
          <a:lstStyle/>
          <a:p>
            <a:r>
              <a:rPr lang="en-US"/>
              <a:t>Facebook Own Posts Table | Nexus International School Malaysia - 24 of 24</a:t>
            </a:r>
          </a:p>
        </p:txBody>
      </p:sp>
      <p:graphicFrame>
        <p:nvGraphicFramePr>
          <p:cNvPr id="5" name="Table Placeholder 4">
            <a:extLst>
              <a:ext uri="{FF2B5EF4-FFF2-40B4-BE49-F238E27FC236}">
                <a16:creationId xmlns:a16="http://schemas.microsoft.com/office/drawing/2014/main" id="{D99A6EFD-2DC7-43AC-8306-FA5EFBC84C2C}"/>
              </a:ext>
            </a:extLst>
          </p:cNvPr>
          <p:cNvGraphicFramePr>
            <a:graphicFrameLocks noGrp="1"/>
          </p:cNvGraphicFramePr>
          <p:nvPr>
            <p:ph type="tbl" sz="quarter" idx="13"/>
            <p:extLst>
              <p:ext uri="{D42A27DB-BD31-4B8C-83A1-F6EECF244321}">
                <p14:modId xmlns:p14="http://schemas.microsoft.com/office/powerpoint/2010/main" val="3864621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62308337"/>
                    </a:ext>
                  </a:extLst>
                </a:gridCol>
                <a:gridCol w="822960">
                  <a:extLst>
                    <a:ext uri="{9D8B030D-6E8A-4147-A177-3AD203B41FA5}">
                      <a16:colId xmlns:a16="http://schemas.microsoft.com/office/drawing/2014/main" val="289684510"/>
                    </a:ext>
                  </a:extLst>
                </a:gridCol>
                <a:gridCol w="822960">
                  <a:extLst>
                    <a:ext uri="{9D8B030D-6E8A-4147-A177-3AD203B41FA5}">
                      <a16:colId xmlns:a16="http://schemas.microsoft.com/office/drawing/2014/main" val="2925273508"/>
                    </a:ext>
                  </a:extLst>
                </a:gridCol>
                <a:gridCol w="822960">
                  <a:extLst>
                    <a:ext uri="{9D8B030D-6E8A-4147-A177-3AD203B41FA5}">
                      <a16:colId xmlns:a16="http://schemas.microsoft.com/office/drawing/2014/main" val="1940199982"/>
                    </a:ext>
                  </a:extLst>
                </a:gridCol>
                <a:gridCol w="822960">
                  <a:extLst>
                    <a:ext uri="{9D8B030D-6E8A-4147-A177-3AD203B41FA5}">
                      <a16:colId xmlns:a16="http://schemas.microsoft.com/office/drawing/2014/main" val="1574341223"/>
                    </a:ext>
                  </a:extLst>
                </a:gridCol>
                <a:gridCol w="822960">
                  <a:extLst>
                    <a:ext uri="{9D8B030D-6E8A-4147-A177-3AD203B41FA5}">
                      <a16:colId xmlns:a16="http://schemas.microsoft.com/office/drawing/2014/main" val="2461739300"/>
                    </a:ext>
                  </a:extLst>
                </a:gridCol>
                <a:gridCol w="822960">
                  <a:extLst>
                    <a:ext uri="{9D8B030D-6E8A-4147-A177-3AD203B41FA5}">
                      <a16:colId xmlns:a16="http://schemas.microsoft.com/office/drawing/2014/main" val="13938242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54385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- 2021-05-12 14:25:03</a:t>
                      </a:r>
                      <a:r>
                        <a:rPr kumimoji="0" lang="en-US" sz="1000" b="0" i="0" u="none" strike="noStrike" kern="1200" cap="none" spc="0" normalizeH="0" baseline="0" noProof="0">
                          <a:ln>
                            <a:noFill/>
                          </a:ln>
                          <a:solidFill>
                            <a:prstClr val="black"/>
                          </a:solidFill>
                          <a:effectLst/>
                          <a:uLnTx/>
                          <a:uFillTx/>
                          <a:latin typeface="+mn-lt"/>
                          <a:ea typeface="+mn-ea"/>
                          <a:cs typeface="+mn-cs"/>
                        </a:rPr>
                        <a:t>
 There will be no fee increase for the whole academic year of 2021/2022 for Nexus International School Malaysia. This is a move by our Board of Governors in hopes to cushion the impact of the pandemic for our parents. 
Nexus is one of the top international schools in Malaysia offering both the International Early Years Curriculum (IEYC) and International Primary Curriculum (IPC) at Mastering Level, IGCSE, and International Baccalaureate Diploma Programme (IB) and is recognised for its technological innovation as an Apple Distinguished School. Additionally, with a boarding house, Nexus offers flexible options for boarding in 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54902950"/>
                  </a:ext>
                </a:extLst>
              </a:tr>
            </a:tbl>
          </a:graphicData>
        </a:graphic>
      </p:graphicFrame>
      <p:sp>
        <p:nvSpPr>
          <p:cNvPr id="4" name="Text Placeholder 3">
            <a:extLst>
              <a:ext uri="{FF2B5EF4-FFF2-40B4-BE49-F238E27FC236}">
                <a16:creationId xmlns:a16="http://schemas.microsoft.com/office/drawing/2014/main" id="{24113A04-3767-444F-82C8-101023E59598}"/>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0646573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9A4E2-9BCD-408E-A138-35B8053A7FC4}"/>
              </a:ext>
            </a:extLst>
          </p:cNvPr>
          <p:cNvSpPr>
            <a:spLocks noGrp="1"/>
          </p:cNvSpPr>
          <p:nvPr>
            <p:ph type="title"/>
          </p:nvPr>
        </p:nvSpPr>
        <p:spPr/>
        <p:txBody>
          <a:bodyPr/>
          <a:lstStyle/>
          <a:p>
            <a:r>
              <a:rPr lang="en-US"/>
              <a:t>Facebook Own Posts Table | Nexus International School Malaysia - 1 of 26</a:t>
            </a:r>
          </a:p>
        </p:txBody>
      </p:sp>
      <p:graphicFrame>
        <p:nvGraphicFramePr>
          <p:cNvPr id="5" name="Table Placeholder 4">
            <a:extLst>
              <a:ext uri="{FF2B5EF4-FFF2-40B4-BE49-F238E27FC236}">
                <a16:creationId xmlns:a16="http://schemas.microsoft.com/office/drawing/2014/main" id="{13DC2623-DA58-4211-831F-C426C418C172}"/>
              </a:ext>
            </a:extLst>
          </p:cNvPr>
          <p:cNvGraphicFramePr>
            <a:graphicFrameLocks noGrp="1"/>
          </p:cNvGraphicFramePr>
          <p:nvPr>
            <p:ph type="tbl" sz="quarter" idx="13"/>
            <p:extLst>
              <p:ext uri="{D42A27DB-BD31-4B8C-83A1-F6EECF244321}">
                <p14:modId xmlns:p14="http://schemas.microsoft.com/office/powerpoint/2010/main" val="4263917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292059176"/>
                    </a:ext>
                  </a:extLst>
                </a:gridCol>
                <a:gridCol w="1316735">
                  <a:extLst>
                    <a:ext uri="{9D8B030D-6E8A-4147-A177-3AD203B41FA5}">
                      <a16:colId xmlns:a16="http://schemas.microsoft.com/office/drawing/2014/main" val="2942278069"/>
                    </a:ext>
                  </a:extLst>
                </a:gridCol>
                <a:gridCol w="905256">
                  <a:extLst>
                    <a:ext uri="{9D8B030D-6E8A-4147-A177-3AD203B41FA5}">
                      <a16:colId xmlns:a16="http://schemas.microsoft.com/office/drawing/2014/main" val="1046608693"/>
                    </a:ext>
                  </a:extLst>
                </a:gridCol>
                <a:gridCol w="411480">
                  <a:extLst>
                    <a:ext uri="{9D8B030D-6E8A-4147-A177-3AD203B41FA5}">
                      <a16:colId xmlns:a16="http://schemas.microsoft.com/office/drawing/2014/main" val="2867062778"/>
                    </a:ext>
                  </a:extLst>
                </a:gridCol>
                <a:gridCol w="411480">
                  <a:extLst>
                    <a:ext uri="{9D8B030D-6E8A-4147-A177-3AD203B41FA5}">
                      <a16:colId xmlns:a16="http://schemas.microsoft.com/office/drawing/2014/main" val="1300559787"/>
                    </a:ext>
                  </a:extLst>
                </a:gridCol>
                <a:gridCol w="411480">
                  <a:extLst>
                    <a:ext uri="{9D8B030D-6E8A-4147-A177-3AD203B41FA5}">
                      <a16:colId xmlns:a16="http://schemas.microsoft.com/office/drawing/2014/main" val="3914347309"/>
                    </a:ext>
                  </a:extLst>
                </a:gridCol>
                <a:gridCol w="411480">
                  <a:extLst>
                    <a:ext uri="{9D8B030D-6E8A-4147-A177-3AD203B41FA5}">
                      <a16:colId xmlns:a16="http://schemas.microsoft.com/office/drawing/2014/main" val="1415511064"/>
                    </a:ext>
                  </a:extLst>
                </a:gridCol>
                <a:gridCol w="411480">
                  <a:extLst>
                    <a:ext uri="{9D8B030D-6E8A-4147-A177-3AD203B41FA5}">
                      <a16:colId xmlns:a16="http://schemas.microsoft.com/office/drawing/2014/main" val="3987767628"/>
                    </a:ext>
                  </a:extLst>
                </a:gridCol>
                <a:gridCol w="411480">
                  <a:extLst>
                    <a:ext uri="{9D8B030D-6E8A-4147-A177-3AD203B41FA5}">
                      <a16:colId xmlns:a16="http://schemas.microsoft.com/office/drawing/2014/main" val="1402726106"/>
                    </a:ext>
                  </a:extLst>
                </a:gridCol>
                <a:gridCol w="411480">
                  <a:extLst>
                    <a:ext uri="{9D8B030D-6E8A-4147-A177-3AD203B41FA5}">
                      <a16:colId xmlns:a16="http://schemas.microsoft.com/office/drawing/2014/main" val="4135510451"/>
                    </a:ext>
                  </a:extLst>
                </a:gridCol>
                <a:gridCol w="411480">
                  <a:extLst>
                    <a:ext uri="{9D8B030D-6E8A-4147-A177-3AD203B41FA5}">
                      <a16:colId xmlns:a16="http://schemas.microsoft.com/office/drawing/2014/main" val="828944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735274598"/>
                  </a:ext>
                </a:extLst>
              </a:tr>
            </a:tbl>
          </a:graphicData>
        </a:graphic>
      </p:graphicFrame>
      <p:sp>
        <p:nvSpPr>
          <p:cNvPr id="4" name="Text Placeholder 3">
            <a:extLst>
              <a:ext uri="{FF2B5EF4-FFF2-40B4-BE49-F238E27FC236}">
                <a16:creationId xmlns:a16="http://schemas.microsoft.com/office/drawing/2014/main" id="{E0D334B2-BCBE-47E4-86E4-69966C086708}"/>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7534443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D0485-A29D-46EF-837F-8765AC52804F}"/>
              </a:ext>
            </a:extLst>
          </p:cNvPr>
          <p:cNvSpPr>
            <a:spLocks noGrp="1"/>
          </p:cNvSpPr>
          <p:nvPr>
            <p:ph type="title"/>
          </p:nvPr>
        </p:nvSpPr>
        <p:spPr/>
        <p:txBody>
          <a:bodyPr/>
          <a:lstStyle/>
          <a:p>
            <a:r>
              <a:rPr lang="en-US"/>
              <a:t>Facebook Own Posts Table | Nexus International School Malaysia - 2 of 26</a:t>
            </a:r>
          </a:p>
        </p:txBody>
      </p:sp>
      <p:graphicFrame>
        <p:nvGraphicFramePr>
          <p:cNvPr id="5" name="Table Placeholder 4">
            <a:extLst>
              <a:ext uri="{FF2B5EF4-FFF2-40B4-BE49-F238E27FC236}">
                <a16:creationId xmlns:a16="http://schemas.microsoft.com/office/drawing/2014/main" id="{97E65579-4408-4B89-9973-1B483088A74C}"/>
              </a:ext>
            </a:extLst>
          </p:cNvPr>
          <p:cNvGraphicFramePr>
            <a:graphicFrameLocks noGrp="1"/>
          </p:cNvGraphicFramePr>
          <p:nvPr>
            <p:ph type="tbl" sz="quarter" idx="13"/>
            <p:extLst>
              <p:ext uri="{D42A27DB-BD31-4B8C-83A1-F6EECF244321}">
                <p14:modId xmlns:p14="http://schemas.microsoft.com/office/powerpoint/2010/main" val="3880880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950409028"/>
                    </a:ext>
                  </a:extLst>
                </a:gridCol>
                <a:gridCol w="1316735">
                  <a:extLst>
                    <a:ext uri="{9D8B030D-6E8A-4147-A177-3AD203B41FA5}">
                      <a16:colId xmlns:a16="http://schemas.microsoft.com/office/drawing/2014/main" val="2486088638"/>
                    </a:ext>
                  </a:extLst>
                </a:gridCol>
                <a:gridCol w="905256">
                  <a:extLst>
                    <a:ext uri="{9D8B030D-6E8A-4147-A177-3AD203B41FA5}">
                      <a16:colId xmlns:a16="http://schemas.microsoft.com/office/drawing/2014/main" val="3981825818"/>
                    </a:ext>
                  </a:extLst>
                </a:gridCol>
                <a:gridCol w="411480">
                  <a:extLst>
                    <a:ext uri="{9D8B030D-6E8A-4147-A177-3AD203B41FA5}">
                      <a16:colId xmlns:a16="http://schemas.microsoft.com/office/drawing/2014/main" val="2057996713"/>
                    </a:ext>
                  </a:extLst>
                </a:gridCol>
                <a:gridCol w="411480">
                  <a:extLst>
                    <a:ext uri="{9D8B030D-6E8A-4147-A177-3AD203B41FA5}">
                      <a16:colId xmlns:a16="http://schemas.microsoft.com/office/drawing/2014/main" val="411022944"/>
                    </a:ext>
                  </a:extLst>
                </a:gridCol>
                <a:gridCol w="411480">
                  <a:extLst>
                    <a:ext uri="{9D8B030D-6E8A-4147-A177-3AD203B41FA5}">
                      <a16:colId xmlns:a16="http://schemas.microsoft.com/office/drawing/2014/main" val="1258395179"/>
                    </a:ext>
                  </a:extLst>
                </a:gridCol>
                <a:gridCol w="411480">
                  <a:extLst>
                    <a:ext uri="{9D8B030D-6E8A-4147-A177-3AD203B41FA5}">
                      <a16:colId xmlns:a16="http://schemas.microsoft.com/office/drawing/2014/main" val="3286450111"/>
                    </a:ext>
                  </a:extLst>
                </a:gridCol>
                <a:gridCol w="411480">
                  <a:extLst>
                    <a:ext uri="{9D8B030D-6E8A-4147-A177-3AD203B41FA5}">
                      <a16:colId xmlns:a16="http://schemas.microsoft.com/office/drawing/2014/main" val="1759948703"/>
                    </a:ext>
                  </a:extLst>
                </a:gridCol>
                <a:gridCol w="411480">
                  <a:extLst>
                    <a:ext uri="{9D8B030D-6E8A-4147-A177-3AD203B41FA5}">
                      <a16:colId xmlns:a16="http://schemas.microsoft.com/office/drawing/2014/main" val="1105989584"/>
                    </a:ext>
                  </a:extLst>
                </a:gridCol>
                <a:gridCol w="411480">
                  <a:extLst>
                    <a:ext uri="{9D8B030D-6E8A-4147-A177-3AD203B41FA5}">
                      <a16:colId xmlns:a16="http://schemas.microsoft.com/office/drawing/2014/main" val="2660543372"/>
                    </a:ext>
                  </a:extLst>
                </a:gridCol>
                <a:gridCol w="411480">
                  <a:extLst>
                    <a:ext uri="{9D8B030D-6E8A-4147-A177-3AD203B41FA5}">
                      <a16:colId xmlns:a16="http://schemas.microsoft.com/office/drawing/2014/main" val="3371195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088503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- 2021-04-30 12:46:50</a:t>
                      </a:r>
                      <a:r>
                        <a:rPr kumimoji="0" lang="en-US" sz="1000" b="0" i="0" u="none" strike="noStrike" kern="1200" cap="none" spc="0" normalizeH="0" baseline="0" noProof="0">
                          <a:ln>
                            <a:noFill/>
                          </a:ln>
                          <a:solidFill>
                            <a:prstClr val="black"/>
                          </a:solidFill>
                          <a:effectLst/>
                          <a:uLnTx/>
                          <a:uFillTx/>
                          <a:latin typeface="+mn-lt"/>
                          <a:ea typeface="+mn-ea"/>
                          <a:cs typeface="+mn-cs"/>
                        </a:rPr>
                        <a:t>
 As part of our Autism Acceptance week Y1, Y2 and Y6 worked with our Speech and Language Therapist, Ms. Samantha this week. In the workshops, the learners discovered 'What is Autism?'.
Y1 and Y2 also talked about kindness and how to be a good friend. In Y6 learners explored more in-depth information about autism including misconceptions and sensory needs. Ms. Samantha was supported in the workshops by secondary teachers from our Alternative Pathway (AP) program. Well done everyone! ✨
#NexusCommunity
#NexusInclusion
#NexusMindsets
#NexusInnovation
#NexusRelationships
#NexusWay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p720x720/177251743_4373496446003620_8600897998108414197_n.jpg?_nc_cat=110&amp;ccb=1-3&amp;_nc_sid=8024bb&amp;_nc_ohc=J8-2BTfdO9AAX-454rj&amp;_nc_ht=scontent.fzty3-2.fna&amp;edm=AKIiGfEEAAAA&amp;oh=e9edd304533903aa4c549421cb7e1cbf&amp;oe=612F41E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08/02/2021 21:10:19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04585101"/>
                  </a:ext>
                </a:extLst>
              </a:tr>
            </a:tbl>
          </a:graphicData>
        </a:graphic>
      </p:graphicFrame>
      <p:sp>
        <p:nvSpPr>
          <p:cNvPr id="4" name="Text Placeholder 3">
            <a:extLst>
              <a:ext uri="{FF2B5EF4-FFF2-40B4-BE49-F238E27FC236}">
                <a16:creationId xmlns:a16="http://schemas.microsoft.com/office/drawing/2014/main" id="{579EED14-EB35-46C7-8A30-1786A1788577}"/>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7849217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44D53-B514-47BE-843F-35B0E36AF48F}"/>
              </a:ext>
            </a:extLst>
          </p:cNvPr>
          <p:cNvSpPr>
            <a:spLocks noGrp="1"/>
          </p:cNvSpPr>
          <p:nvPr>
            <p:ph type="title"/>
          </p:nvPr>
        </p:nvSpPr>
        <p:spPr/>
        <p:txBody>
          <a:bodyPr/>
          <a:lstStyle/>
          <a:p>
            <a:r>
              <a:rPr lang="en-US"/>
              <a:t>Facebook Own Posts Table | Nexus International School Malaysia - 3 of 26</a:t>
            </a:r>
          </a:p>
        </p:txBody>
      </p:sp>
      <p:graphicFrame>
        <p:nvGraphicFramePr>
          <p:cNvPr id="5" name="Table Placeholder 4">
            <a:extLst>
              <a:ext uri="{FF2B5EF4-FFF2-40B4-BE49-F238E27FC236}">
                <a16:creationId xmlns:a16="http://schemas.microsoft.com/office/drawing/2014/main" id="{7D43FE04-D512-4DAA-98F6-1BAF1861564D}"/>
              </a:ext>
            </a:extLst>
          </p:cNvPr>
          <p:cNvGraphicFramePr>
            <a:graphicFrameLocks noGrp="1"/>
          </p:cNvGraphicFramePr>
          <p:nvPr>
            <p:ph type="tbl" sz="quarter" idx="13"/>
            <p:extLst>
              <p:ext uri="{D42A27DB-BD31-4B8C-83A1-F6EECF244321}">
                <p14:modId xmlns:p14="http://schemas.microsoft.com/office/powerpoint/2010/main" val="721739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201197593"/>
                    </a:ext>
                  </a:extLst>
                </a:gridCol>
                <a:gridCol w="1316735">
                  <a:extLst>
                    <a:ext uri="{9D8B030D-6E8A-4147-A177-3AD203B41FA5}">
                      <a16:colId xmlns:a16="http://schemas.microsoft.com/office/drawing/2014/main" val="1305947338"/>
                    </a:ext>
                  </a:extLst>
                </a:gridCol>
                <a:gridCol w="905256">
                  <a:extLst>
                    <a:ext uri="{9D8B030D-6E8A-4147-A177-3AD203B41FA5}">
                      <a16:colId xmlns:a16="http://schemas.microsoft.com/office/drawing/2014/main" val="3860083169"/>
                    </a:ext>
                  </a:extLst>
                </a:gridCol>
                <a:gridCol w="411480">
                  <a:extLst>
                    <a:ext uri="{9D8B030D-6E8A-4147-A177-3AD203B41FA5}">
                      <a16:colId xmlns:a16="http://schemas.microsoft.com/office/drawing/2014/main" val="412741323"/>
                    </a:ext>
                  </a:extLst>
                </a:gridCol>
                <a:gridCol w="411480">
                  <a:extLst>
                    <a:ext uri="{9D8B030D-6E8A-4147-A177-3AD203B41FA5}">
                      <a16:colId xmlns:a16="http://schemas.microsoft.com/office/drawing/2014/main" val="1149983370"/>
                    </a:ext>
                  </a:extLst>
                </a:gridCol>
                <a:gridCol w="411480">
                  <a:extLst>
                    <a:ext uri="{9D8B030D-6E8A-4147-A177-3AD203B41FA5}">
                      <a16:colId xmlns:a16="http://schemas.microsoft.com/office/drawing/2014/main" val="1387212411"/>
                    </a:ext>
                  </a:extLst>
                </a:gridCol>
                <a:gridCol w="411480">
                  <a:extLst>
                    <a:ext uri="{9D8B030D-6E8A-4147-A177-3AD203B41FA5}">
                      <a16:colId xmlns:a16="http://schemas.microsoft.com/office/drawing/2014/main" val="82713381"/>
                    </a:ext>
                  </a:extLst>
                </a:gridCol>
                <a:gridCol w="411480">
                  <a:extLst>
                    <a:ext uri="{9D8B030D-6E8A-4147-A177-3AD203B41FA5}">
                      <a16:colId xmlns:a16="http://schemas.microsoft.com/office/drawing/2014/main" val="2441959217"/>
                    </a:ext>
                  </a:extLst>
                </a:gridCol>
                <a:gridCol w="411480">
                  <a:extLst>
                    <a:ext uri="{9D8B030D-6E8A-4147-A177-3AD203B41FA5}">
                      <a16:colId xmlns:a16="http://schemas.microsoft.com/office/drawing/2014/main" val="3706630763"/>
                    </a:ext>
                  </a:extLst>
                </a:gridCol>
                <a:gridCol w="411480">
                  <a:extLst>
                    <a:ext uri="{9D8B030D-6E8A-4147-A177-3AD203B41FA5}">
                      <a16:colId xmlns:a16="http://schemas.microsoft.com/office/drawing/2014/main" val="2996089619"/>
                    </a:ext>
                  </a:extLst>
                </a:gridCol>
                <a:gridCol w="411480">
                  <a:extLst>
                    <a:ext uri="{9D8B030D-6E8A-4147-A177-3AD203B41FA5}">
                      <a16:colId xmlns:a16="http://schemas.microsoft.com/office/drawing/2014/main" val="3747941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168131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- 2021-02-09 18:00:01</a:t>
                      </a:r>
                      <a:r>
                        <a:rPr kumimoji="0" lang="en-US" sz="1000" b="0" i="0" u="none" strike="noStrike" kern="1200" cap="none" spc="0" normalizeH="0" baseline="0" noProof="0">
                          <a:ln>
                            <a:noFill/>
                          </a:ln>
                          <a:solidFill>
                            <a:prstClr val="black"/>
                          </a:solidFill>
                          <a:effectLst/>
                          <a:uLnTx/>
                          <a:uFillTx/>
                          <a:latin typeface="+mn-lt"/>
                          <a:ea typeface="+mn-ea"/>
                          <a:cs typeface="+mn-cs"/>
                        </a:rPr>
                        <a:t>
 Our Early Years learners got their creative juices flowing during their lessons last week! ⭐
Experience an amazing pre-school education for half a day at half the rate! Savings of more than RM10,000! Click here to learn more: https://www.nexus.edu.my/learning/early-years
#NexusCommunity #NexusIEYC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1.6435-9/s720x720/145829478_4135468066473127_2292349999479617270_n.jpg?_nc_cat=107&amp;ccb=1-3&amp;_nc_sid=8024bb&amp;_nc_ohc=4NOJrzQ5vQYAX9zlDtJ&amp;_nc_ht=scontent-iad3-2.xx&amp;tp=7&amp;oh=ba5dc898c7e41b88c6440f662216bdbf&amp;oe=60B561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05/04/2021 09:14:29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80114804"/>
                  </a:ext>
                </a:extLst>
              </a:tr>
            </a:tbl>
          </a:graphicData>
        </a:graphic>
      </p:graphicFrame>
      <p:sp>
        <p:nvSpPr>
          <p:cNvPr id="4" name="Text Placeholder 3">
            <a:extLst>
              <a:ext uri="{FF2B5EF4-FFF2-40B4-BE49-F238E27FC236}">
                <a16:creationId xmlns:a16="http://schemas.microsoft.com/office/drawing/2014/main" id="{F063AD34-E9DB-49A6-9CB6-CE62D830119F}"/>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9364796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1B80D-406B-47AE-B0B3-8995DB76D208}"/>
              </a:ext>
            </a:extLst>
          </p:cNvPr>
          <p:cNvSpPr>
            <a:spLocks noGrp="1"/>
          </p:cNvSpPr>
          <p:nvPr>
            <p:ph type="title"/>
          </p:nvPr>
        </p:nvSpPr>
        <p:spPr/>
        <p:txBody>
          <a:bodyPr/>
          <a:lstStyle/>
          <a:p>
            <a:r>
              <a:rPr lang="en-US"/>
              <a:t>Facebook Own Posts Table | Nexus International School Malaysia - 4 of 26</a:t>
            </a:r>
          </a:p>
        </p:txBody>
      </p:sp>
      <p:graphicFrame>
        <p:nvGraphicFramePr>
          <p:cNvPr id="5" name="Table Placeholder 4">
            <a:extLst>
              <a:ext uri="{FF2B5EF4-FFF2-40B4-BE49-F238E27FC236}">
                <a16:creationId xmlns:a16="http://schemas.microsoft.com/office/drawing/2014/main" id="{48E9A099-4E32-4FE6-823D-365F5753EFB2}"/>
              </a:ext>
            </a:extLst>
          </p:cNvPr>
          <p:cNvGraphicFramePr>
            <a:graphicFrameLocks noGrp="1"/>
          </p:cNvGraphicFramePr>
          <p:nvPr>
            <p:ph type="tbl" sz="quarter" idx="13"/>
            <p:extLst>
              <p:ext uri="{D42A27DB-BD31-4B8C-83A1-F6EECF244321}">
                <p14:modId xmlns:p14="http://schemas.microsoft.com/office/powerpoint/2010/main" val="3444807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841705099"/>
                    </a:ext>
                  </a:extLst>
                </a:gridCol>
                <a:gridCol w="1316735">
                  <a:extLst>
                    <a:ext uri="{9D8B030D-6E8A-4147-A177-3AD203B41FA5}">
                      <a16:colId xmlns:a16="http://schemas.microsoft.com/office/drawing/2014/main" val="1944915871"/>
                    </a:ext>
                  </a:extLst>
                </a:gridCol>
                <a:gridCol w="905256">
                  <a:extLst>
                    <a:ext uri="{9D8B030D-6E8A-4147-A177-3AD203B41FA5}">
                      <a16:colId xmlns:a16="http://schemas.microsoft.com/office/drawing/2014/main" val="1910359468"/>
                    </a:ext>
                  </a:extLst>
                </a:gridCol>
                <a:gridCol w="411480">
                  <a:extLst>
                    <a:ext uri="{9D8B030D-6E8A-4147-A177-3AD203B41FA5}">
                      <a16:colId xmlns:a16="http://schemas.microsoft.com/office/drawing/2014/main" val="233494172"/>
                    </a:ext>
                  </a:extLst>
                </a:gridCol>
                <a:gridCol w="411480">
                  <a:extLst>
                    <a:ext uri="{9D8B030D-6E8A-4147-A177-3AD203B41FA5}">
                      <a16:colId xmlns:a16="http://schemas.microsoft.com/office/drawing/2014/main" val="1535827784"/>
                    </a:ext>
                  </a:extLst>
                </a:gridCol>
                <a:gridCol w="411480">
                  <a:extLst>
                    <a:ext uri="{9D8B030D-6E8A-4147-A177-3AD203B41FA5}">
                      <a16:colId xmlns:a16="http://schemas.microsoft.com/office/drawing/2014/main" val="3221534588"/>
                    </a:ext>
                  </a:extLst>
                </a:gridCol>
                <a:gridCol w="411480">
                  <a:extLst>
                    <a:ext uri="{9D8B030D-6E8A-4147-A177-3AD203B41FA5}">
                      <a16:colId xmlns:a16="http://schemas.microsoft.com/office/drawing/2014/main" val="1992178897"/>
                    </a:ext>
                  </a:extLst>
                </a:gridCol>
                <a:gridCol w="411480">
                  <a:extLst>
                    <a:ext uri="{9D8B030D-6E8A-4147-A177-3AD203B41FA5}">
                      <a16:colId xmlns:a16="http://schemas.microsoft.com/office/drawing/2014/main" val="266126416"/>
                    </a:ext>
                  </a:extLst>
                </a:gridCol>
                <a:gridCol w="411480">
                  <a:extLst>
                    <a:ext uri="{9D8B030D-6E8A-4147-A177-3AD203B41FA5}">
                      <a16:colId xmlns:a16="http://schemas.microsoft.com/office/drawing/2014/main" val="4280829084"/>
                    </a:ext>
                  </a:extLst>
                </a:gridCol>
                <a:gridCol w="411480">
                  <a:extLst>
                    <a:ext uri="{9D8B030D-6E8A-4147-A177-3AD203B41FA5}">
                      <a16:colId xmlns:a16="http://schemas.microsoft.com/office/drawing/2014/main" val="1639887334"/>
                    </a:ext>
                  </a:extLst>
                </a:gridCol>
                <a:gridCol w="411480">
                  <a:extLst>
                    <a:ext uri="{9D8B030D-6E8A-4147-A177-3AD203B41FA5}">
                      <a16:colId xmlns:a16="http://schemas.microsoft.com/office/drawing/2014/main" val="350146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08321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- 2021-03-23 16:00:27</a:t>
                      </a:r>
                      <a:r>
                        <a:rPr kumimoji="0" lang="en-US" sz="1000" b="0" i="0" u="none" strike="noStrike" kern="1200" cap="none" spc="0" normalizeH="0" baseline="0" noProof="0">
                          <a:ln>
                            <a:noFill/>
                          </a:ln>
                          <a:solidFill>
                            <a:prstClr val="black"/>
                          </a:solidFill>
                          <a:effectLst/>
                          <a:uLnTx/>
                          <a:uFillTx/>
                          <a:latin typeface="+mn-lt"/>
                          <a:ea typeface="+mn-ea"/>
                          <a:cs typeface="+mn-cs"/>
                        </a:rPr>
                        <a:t>
 In conjunction with World Down Syndrome Awareness Day, the #NexusCommunity hosted an Odd Socks themed special event to celebrate and raise awareness for #DownSyndrome. They showed their support by wearing patterned, colourful or odd socks signifying the uniqueness of the triplication of the 21st chromosome which causes Down Syndrome. Our community had fun participating in interactive and creative activities to gain a better understanding of Down Syndrome and explore ways to show kindness towards one another. At Nexus, we embrace diversity, challenge minds and encourage acceptance. ❤️
#NexusCares
#NexusInclusion
#NexusWay
#WorldDownSyndromeAwarenessDay
#OddSocksDay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https://scontent.fzty3-2.fna.fbcdn.net/v/t1.6435-9/p720x720/162026909_4257282857624980_7505127784059363476_n.jpg?_nc_cat=106&amp;ccb=1-3&amp;_nc_sid=8024bb&amp;_nc_ohc=ygBi8dtU2SEAX8EpnYo&amp;_nc_ht=scontent.fzty3-2.fna&amp;oh=15ec3e13098d4716378783093a777c1c&amp;oe=612C9A4E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08/02/2021 21:10:19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93494603"/>
                  </a:ext>
                </a:extLst>
              </a:tr>
            </a:tbl>
          </a:graphicData>
        </a:graphic>
      </p:graphicFrame>
      <p:sp>
        <p:nvSpPr>
          <p:cNvPr id="4" name="Text Placeholder 3">
            <a:extLst>
              <a:ext uri="{FF2B5EF4-FFF2-40B4-BE49-F238E27FC236}">
                <a16:creationId xmlns:a16="http://schemas.microsoft.com/office/drawing/2014/main" id="{FE9C7544-F977-4E94-9D1C-BA872855974C}"/>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7966095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03DE6-E5D9-47E6-AF2A-44B9A3991621}"/>
              </a:ext>
            </a:extLst>
          </p:cNvPr>
          <p:cNvSpPr>
            <a:spLocks noGrp="1"/>
          </p:cNvSpPr>
          <p:nvPr>
            <p:ph type="title"/>
          </p:nvPr>
        </p:nvSpPr>
        <p:spPr/>
        <p:txBody>
          <a:bodyPr/>
          <a:lstStyle/>
          <a:p>
            <a:r>
              <a:rPr lang="en-US"/>
              <a:t>Facebook Own Posts Table | Nexus International School Malaysia - 5 of 26</a:t>
            </a:r>
          </a:p>
        </p:txBody>
      </p:sp>
      <p:graphicFrame>
        <p:nvGraphicFramePr>
          <p:cNvPr id="5" name="Table Placeholder 4">
            <a:extLst>
              <a:ext uri="{FF2B5EF4-FFF2-40B4-BE49-F238E27FC236}">
                <a16:creationId xmlns:a16="http://schemas.microsoft.com/office/drawing/2014/main" id="{22071B4D-B897-4D75-B147-A4D8DE34B177}"/>
              </a:ext>
            </a:extLst>
          </p:cNvPr>
          <p:cNvGraphicFramePr>
            <a:graphicFrameLocks noGrp="1"/>
          </p:cNvGraphicFramePr>
          <p:nvPr>
            <p:ph type="tbl" sz="quarter" idx="13"/>
            <p:extLst>
              <p:ext uri="{D42A27DB-BD31-4B8C-83A1-F6EECF244321}">
                <p14:modId xmlns:p14="http://schemas.microsoft.com/office/powerpoint/2010/main" val="35796555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443950036"/>
                    </a:ext>
                  </a:extLst>
                </a:gridCol>
                <a:gridCol w="1316735">
                  <a:extLst>
                    <a:ext uri="{9D8B030D-6E8A-4147-A177-3AD203B41FA5}">
                      <a16:colId xmlns:a16="http://schemas.microsoft.com/office/drawing/2014/main" val="3572060554"/>
                    </a:ext>
                  </a:extLst>
                </a:gridCol>
                <a:gridCol w="905256">
                  <a:extLst>
                    <a:ext uri="{9D8B030D-6E8A-4147-A177-3AD203B41FA5}">
                      <a16:colId xmlns:a16="http://schemas.microsoft.com/office/drawing/2014/main" val="2322496910"/>
                    </a:ext>
                  </a:extLst>
                </a:gridCol>
                <a:gridCol w="411480">
                  <a:extLst>
                    <a:ext uri="{9D8B030D-6E8A-4147-A177-3AD203B41FA5}">
                      <a16:colId xmlns:a16="http://schemas.microsoft.com/office/drawing/2014/main" val="3099211524"/>
                    </a:ext>
                  </a:extLst>
                </a:gridCol>
                <a:gridCol w="411480">
                  <a:extLst>
                    <a:ext uri="{9D8B030D-6E8A-4147-A177-3AD203B41FA5}">
                      <a16:colId xmlns:a16="http://schemas.microsoft.com/office/drawing/2014/main" val="1417731638"/>
                    </a:ext>
                  </a:extLst>
                </a:gridCol>
                <a:gridCol w="411480">
                  <a:extLst>
                    <a:ext uri="{9D8B030D-6E8A-4147-A177-3AD203B41FA5}">
                      <a16:colId xmlns:a16="http://schemas.microsoft.com/office/drawing/2014/main" val="821916249"/>
                    </a:ext>
                  </a:extLst>
                </a:gridCol>
                <a:gridCol w="411480">
                  <a:extLst>
                    <a:ext uri="{9D8B030D-6E8A-4147-A177-3AD203B41FA5}">
                      <a16:colId xmlns:a16="http://schemas.microsoft.com/office/drawing/2014/main" val="1751589232"/>
                    </a:ext>
                  </a:extLst>
                </a:gridCol>
                <a:gridCol w="411480">
                  <a:extLst>
                    <a:ext uri="{9D8B030D-6E8A-4147-A177-3AD203B41FA5}">
                      <a16:colId xmlns:a16="http://schemas.microsoft.com/office/drawing/2014/main" val="1681086663"/>
                    </a:ext>
                  </a:extLst>
                </a:gridCol>
                <a:gridCol w="411480">
                  <a:extLst>
                    <a:ext uri="{9D8B030D-6E8A-4147-A177-3AD203B41FA5}">
                      <a16:colId xmlns:a16="http://schemas.microsoft.com/office/drawing/2014/main" val="323541296"/>
                    </a:ext>
                  </a:extLst>
                </a:gridCol>
                <a:gridCol w="411480">
                  <a:extLst>
                    <a:ext uri="{9D8B030D-6E8A-4147-A177-3AD203B41FA5}">
                      <a16:colId xmlns:a16="http://schemas.microsoft.com/office/drawing/2014/main" val="2979615572"/>
                    </a:ext>
                  </a:extLst>
                </a:gridCol>
                <a:gridCol w="411480">
                  <a:extLst>
                    <a:ext uri="{9D8B030D-6E8A-4147-A177-3AD203B41FA5}">
                      <a16:colId xmlns:a16="http://schemas.microsoft.com/office/drawing/2014/main" val="2600328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702953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- 2021-04-01 13:22:13</a:t>
                      </a:r>
                      <a:r>
                        <a:rPr kumimoji="0" lang="en-US" sz="1000" b="0" i="0" u="none" strike="noStrike" kern="1200" cap="none" spc="0" normalizeH="0" baseline="0" noProof="0">
                          <a:ln>
                            <a:noFill/>
                          </a:ln>
                          <a:solidFill>
                            <a:prstClr val="black"/>
                          </a:solidFill>
                          <a:effectLst/>
                          <a:uLnTx/>
                          <a:uFillTx/>
                          <a:latin typeface="+mn-lt"/>
                          <a:ea typeface="+mn-ea"/>
                          <a:cs typeface="+mn-cs"/>
                        </a:rPr>
                        <a:t>
 Last March for Multiple Myeloma Awareness Month, the #NexusCommunity, wore the colour burgundy which represents this disease to create awareness among the community. This event was initiated by our very own Nexus Inclusion teacher, Ms.Sunitha who is a #MyelomaWarrior herself. Her positivity in fighting this rare disease is such an inspiration to all of us.
Multiple Myeloma is the second most common blood cancer, although it is not well known to the general public. Worldwide, more than 210,000 people are living with Multiple Myeloma and approximately 100,000 new cases are diagnosed annually. It has also been identified as having one of the highest rates of delay in diagnosis. Therefore, spreading awareness can help early detection and prevent some of the most debilitating effects this cancer causes.
You can help us raise the Myeloma awareness message to everyone out there by sharing this post ❤️.
#IAMRESILIENT2021
#MyelomaACTIONMonth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07/16/2021 03:06:46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09794326"/>
                  </a:ext>
                </a:extLst>
              </a:tr>
            </a:tbl>
          </a:graphicData>
        </a:graphic>
      </p:graphicFrame>
      <p:sp>
        <p:nvSpPr>
          <p:cNvPr id="4" name="Text Placeholder 3">
            <a:extLst>
              <a:ext uri="{FF2B5EF4-FFF2-40B4-BE49-F238E27FC236}">
                <a16:creationId xmlns:a16="http://schemas.microsoft.com/office/drawing/2014/main" id="{317EC3AD-F8DE-4106-A987-95BDBA7538F7}"/>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03697969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D6E3A-D147-4D37-8707-5355CF8F6F4E}"/>
              </a:ext>
            </a:extLst>
          </p:cNvPr>
          <p:cNvSpPr>
            <a:spLocks noGrp="1"/>
          </p:cNvSpPr>
          <p:nvPr>
            <p:ph type="title"/>
          </p:nvPr>
        </p:nvSpPr>
        <p:spPr/>
        <p:txBody>
          <a:bodyPr/>
          <a:lstStyle/>
          <a:p>
            <a:r>
              <a:rPr lang="en-US"/>
              <a:t>Facebook Own Posts Table | Nexus International School Malaysia - 6 of 26</a:t>
            </a:r>
          </a:p>
        </p:txBody>
      </p:sp>
      <p:graphicFrame>
        <p:nvGraphicFramePr>
          <p:cNvPr id="5" name="Table Placeholder 4">
            <a:extLst>
              <a:ext uri="{FF2B5EF4-FFF2-40B4-BE49-F238E27FC236}">
                <a16:creationId xmlns:a16="http://schemas.microsoft.com/office/drawing/2014/main" id="{9DCD2368-C1D0-4981-B1FB-C33BC0299637}"/>
              </a:ext>
            </a:extLst>
          </p:cNvPr>
          <p:cNvGraphicFramePr>
            <a:graphicFrameLocks noGrp="1"/>
          </p:cNvGraphicFramePr>
          <p:nvPr>
            <p:ph type="tbl" sz="quarter" idx="13"/>
            <p:extLst>
              <p:ext uri="{D42A27DB-BD31-4B8C-83A1-F6EECF244321}">
                <p14:modId xmlns:p14="http://schemas.microsoft.com/office/powerpoint/2010/main" val="1723206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721767828"/>
                    </a:ext>
                  </a:extLst>
                </a:gridCol>
                <a:gridCol w="1316735">
                  <a:extLst>
                    <a:ext uri="{9D8B030D-6E8A-4147-A177-3AD203B41FA5}">
                      <a16:colId xmlns:a16="http://schemas.microsoft.com/office/drawing/2014/main" val="781276001"/>
                    </a:ext>
                  </a:extLst>
                </a:gridCol>
                <a:gridCol w="905256">
                  <a:extLst>
                    <a:ext uri="{9D8B030D-6E8A-4147-A177-3AD203B41FA5}">
                      <a16:colId xmlns:a16="http://schemas.microsoft.com/office/drawing/2014/main" val="3795255945"/>
                    </a:ext>
                  </a:extLst>
                </a:gridCol>
                <a:gridCol w="411480">
                  <a:extLst>
                    <a:ext uri="{9D8B030D-6E8A-4147-A177-3AD203B41FA5}">
                      <a16:colId xmlns:a16="http://schemas.microsoft.com/office/drawing/2014/main" val="2423551449"/>
                    </a:ext>
                  </a:extLst>
                </a:gridCol>
                <a:gridCol w="411480">
                  <a:extLst>
                    <a:ext uri="{9D8B030D-6E8A-4147-A177-3AD203B41FA5}">
                      <a16:colId xmlns:a16="http://schemas.microsoft.com/office/drawing/2014/main" val="2260082953"/>
                    </a:ext>
                  </a:extLst>
                </a:gridCol>
                <a:gridCol w="411480">
                  <a:extLst>
                    <a:ext uri="{9D8B030D-6E8A-4147-A177-3AD203B41FA5}">
                      <a16:colId xmlns:a16="http://schemas.microsoft.com/office/drawing/2014/main" val="3551822314"/>
                    </a:ext>
                  </a:extLst>
                </a:gridCol>
                <a:gridCol w="411480">
                  <a:extLst>
                    <a:ext uri="{9D8B030D-6E8A-4147-A177-3AD203B41FA5}">
                      <a16:colId xmlns:a16="http://schemas.microsoft.com/office/drawing/2014/main" val="1343645029"/>
                    </a:ext>
                  </a:extLst>
                </a:gridCol>
                <a:gridCol w="411480">
                  <a:extLst>
                    <a:ext uri="{9D8B030D-6E8A-4147-A177-3AD203B41FA5}">
                      <a16:colId xmlns:a16="http://schemas.microsoft.com/office/drawing/2014/main" val="2116697300"/>
                    </a:ext>
                  </a:extLst>
                </a:gridCol>
                <a:gridCol w="411480">
                  <a:extLst>
                    <a:ext uri="{9D8B030D-6E8A-4147-A177-3AD203B41FA5}">
                      <a16:colId xmlns:a16="http://schemas.microsoft.com/office/drawing/2014/main" val="3596456116"/>
                    </a:ext>
                  </a:extLst>
                </a:gridCol>
                <a:gridCol w="411480">
                  <a:extLst>
                    <a:ext uri="{9D8B030D-6E8A-4147-A177-3AD203B41FA5}">
                      <a16:colId xmlns:a16="http://schemas.microsoft.com/office/drawing/2014/main" val="1576863073"/>
                    </a:ext>
                  </a:extLst>
                </a:gridCol>
                <a:gridCol w="411480">
                  <a:extLst>
                    <a:ext uri="{9D8B030D-6E8A-4147-A177-3AD203B41FA5}">
                      <a16:colId xmlns:a16="http://schemas.microsoft.com/office/drawing/2014/main" val="3296107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861568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- 2021-01-25 17:06:06</a:t>
                      </a:r>
                      <a:r>
                        <a:rPr kumimoji="0" lang="en-US" sz="1000" b="0" i="0" u="none" strike="noStrike" kern="1200" cap="none" spc="0" normalizeH="0" baseline="0" noProof="0">
                          <a:ln>
                            <a:noFill/>
                          </a:ln>
                          <a:solidFill>
                            <a:prstClr val="black"/>
                          </a:solidFill>
                          <a:effectLst/>
                          <a:uLnTx/>
                          <a:uFillTx/>
                          <a:latin typeface="+mn-lt"/>
                          <a:ea typeface="+mn-ea"/>
                          <a:cs typeface="+mn-cs"/>
                        </a:rPr>
                        <a:t>
 We would like to congratulate Year 11 and Year 13 learners on their resilience throughout the mock examinations. Despite the MCO announcement in the middle of the examination period, our learners have responded well, showing great calm in the face of adversity and working together with the school as we implemented even more stringent SOPs to ensure social distancing. We look forward to our oldest learners joining our youngest back on site this week. Meanwhile, all other year groups have continued with their remote learning - more updates to follow. Let's stay safe and connected always. 😀
#NexusCommunity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1.6435-9/s720x720/141520570_4094681750551759_7669203162987529779_n.jpg?_nc_cat=104&amp;ccb=1-3&amp;_nc_sid=8024bb&amp;_nc_ohc=3aNK7x_RaSkAX81C2pa&amp;_nc_ht=scontent-iad3-1.xx&amp;tp=7&amp;oh=ab61c1a59b5d89cb1e03eb7568a6a6b6&amp;oe=60A81E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04/23/2021 09:06:54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0125652"/>
                  </a:ext>
                </a:extLst>
              </a:tr>
            </a:tbl>
          </a:graphicData>
        </a:graphic>
      </p:graphicFrame>
      <p:sp>
        <p:nvSpPr>
          <p:cNvPr id="4" name="Text Placeholder 3">
            <a:extLst>
              <a:ext uri="{FF2B5EF4-FFF2-40B4-BE49-F238E27FC236}">
                <a16:creationId xmlns:a16="http://schemas.microsoft.com/office/drawing/2014/main" id="{9DE19DCD-F715-40FB-958D-8BDDD8753C79}"/>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1722282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FFDD6-19F3-46B7-B104-6B9CDAF609B7}"/>
              </a:ext>
            </a:extLst>
          </p:cNvPr>
          <p:cNvSpPr>
            <a:spLocks noGrp="1"/>
          </p:cNvSpPr>
          <p:nvPr>
            <p:ph type="title"/>
          </p:nvPr>
        </p:nvSpPr>
        <p:spPr/>
        <p:txBody>
          <a:bodyPr/>
          <a:lstStyle/>
          <a:p>
            <a:r>
              <a:rPr lang="en-US"/>
              <a:t>Facebook Own Posts Table | Nexus International School Malaysia - 7 of 26</a:t>
            </a:r>
          </a:p>
        </p:txBody>
      </p:sp>
      <p:graphicFrame>
        <p:nvGraphicFramePr>
          <p:cNvPr id="5" name="Table Placeholder 4">
            <a:extLst>
              <a:ext uri="{FF2B5EF4-FFF2-40B4-BE49-F238E27FC236}">
                <a16:creationId xmlns:a16="http://schemas.microsoft.com/office/drawing/2014/main" id="{956183C9-0AED-4E2F-BB68-0FD092B13BD5}"/>
              </a:ext>
            </a:extLst>
          </p:cNvPr>
          <p:cNvGraphicFramePr>
            <a:graphicFrameLocks noGrp="1"/>
          </p:cNvGraphicFramePr>
          <p:nvPr>
            <p:ph type="tbl" sz="quarter" idx="13"/>
            <p:extLst>
              <p:ext uri="{D42A27DB-BD31-4B8C-83A1-F6EECF244321}">
                <p14:modId xmlns:p14="http://schemas.microsoft.com/office/powerpoint/2010/main" val="2307473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231395183"/>
                    </a:ext>
                  </a:extLst>
                </a:gridCol>
                <a:gridCol w="1316735">
                  <a:extLst>
                    <a:ext uri="{9D8B030D-6E8A-4147-A177-3AD203B41FA5}">
                      <a16:colId xmlns:a16="http://schemas.microsoft.com/office/drawing/2014/main" val="3304716254"/>
                    </a:ext>
                  </a:extLst>
                </a:gridCol>
                <a:gridCol w="905256">
                  <a:extLst>
                    <a:ext uri="{9D8B030D-6E8A-4147-A177-3AD203B41FA5}">
                      <a16:colId xmlns:a16="http://schemas.microsoft.com/office/drawing/2014/main" val="4262831849"/>
                    </a:ext>
                  </a:extLst>
                </a:gridCol>
                <a:gridCol w="411480">
                  <a:extLst>
                    <a:ext uri="{9D8B030D-6E8A-4147-A177-3AD203B41FA5}">
                      <a16:colId xmlns:a16="http://schemas.microsoft.com/office/drawing/2014/main" val="1926962855"/>
                    </a:ext>
                  </a:extLst>
                </a:gridCol>
                <a:gridCol w="411480">
                  <a:extLst>
                    <a:ext uri="{9D8B030D-6E8A-4147-A177-3AD203B41FA5}">
                      <a16:colId xmlns:a16="http://schemas.microsoft.com/office/drawing/2014/main" val="3232885568"/>
                    </a:ext>
                  </a:extLst>
                </a:gridCol>
                <a:gridCol w="411480">
                  <a:extLst>
                    <a:ext uri="{9D8B030D-6E8A-4147-A177-3AD203B41FA5}">
                      <a16:colId xmlns:a16="http://schemas.microsoft.com/office/drawing/2014/main" val="3827147030"/>
                    </a:ext>
                  </a:extLst>
                </a:gridCol>
                <a:gridCol w="411480">
                  <a:extLst>
                    <a:ext uri="{9D8B030D-6E8A-4147-A177-3AD203B41FA5}">
                      <a16:colId xmlns:a16="http://schemas.microsoft.com/office/drawing/2014/main" val="2971844671"/>
                    </a:ext>
                  </a:extLst>
                </a:gridCol>
                <a:gridCol w="411480">
                  <a:extLst>
                    <a:ext uri="{9D8B030D-6E8A-4147-A177-3AD203B41FA5}">
                      <a16:colId xmlns:a16="http://schemas.microsoft.com/office/drawing/2014/main" val="2099865594"/>
                    </a:ext>
                  </a:extLst>
                </a:gridCol>
                <a:gridCol w="411480">
                  <a:extLst>
                    <a:ext uri="{9D8B030D-6E8A-4147-A177-3AD203B41FA5}">
                      <a16:colId xmlns:a16="http://schemas.microsoft.com/office/drawing/2014/main" val="2053754326"/>
                    </a:ext>
                  </a:extLst>
                </a:gridCol>
                <a:gridCol w="411480">
                  <a:extLst>
                    <a:ext uri="{9D8B030D-6E8A-4147-A177-3AD203B41FA5}">
                      <a16:colId xmlns:a16="http://schemas.microsoft.com/office/drawing/2014/main" val="3409051208"/>
                    </a:ext>
                  </a:extLst>
                </a:gridCol>
                <a:gridCol w="411480">
                  <a:extLst>
                    <a:ext uri="{9D8B030D-6E8A-4147-A177-3AD203B41FA5}">
                      <a16:colId xmlns:a16="http://schemas.microsoft.com/office/drawing/2014/main" val="3035046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091235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- 2021-03-12 11:15:12</a:t>
                      </a:r>
                      <a:r>
                        <a:rPr kumimoji="0" lang="en-US" sz="1000" b="0" i="0" u="none" strike="noStrike" kern="1200" cap="none" spc="0" normalizeH="0" baseline="0" noProof="0">
                          <a:ln>
                            <a:noFill/>
                          </a:ln>
                          <a:solidFill>
                            <a:prstClr val="black"/>
                          </a:solidFill>
                          <a:effectLst/>
                          <a:uLnTx/>
                          <a:uFillTx/>
                          <a:latin typeface="+mn-lt"/>
                          <a:ea typeface="+mn-ea"/>
                          <a:cs typeface="+mn-cs"/>
                        </a:rPr>
                        <a:t>
 This week, our learners designed a poster to celebrate the achievements of women. One of the key points in making the poster was to identify and select female leaders that have inspired them. They are also tasked to understand and include achievements and the positive changes the individuals have contributed to the world. Our very own Nexus teacher, Ms Maddy (Madeleine Ella Proud), was featured in one of our learners' posters. We are happy to know that our teachers are an inspiration and role models to our learners! ⭐
The room was filled with enthusiasm and passion as learners drew their posters while exchanging ideas and having positive discussions about gender equality, women empowerment, inclusivity, and many more. Well done to all learners for having a positive #NexusMindset and showing your support for the #InternationalWomensDay. We are all in! Will YOU #ChooseToChallenge? 💪🏻
#NexusCommunity
#NexusInclusion
#IWD2021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xx.fbcdn.net/v/t1.6435-9/p720x720/158142250_4225069274179672_7815240237985430289_n.jpg?_nc_cat=109&amp;ccb=1-3&amp;_nc_sid=8024bb&amp;_nc_ohc=52EgmkwABdwAX_QPyEb&amp;_nc_ht=scontent-dfw5-1.xx&amp;tp=6&amp;oh=1d8eda29ea67f6ed4fa5225ade7eab1f&amp;oe=60CF7A9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06/16/2021 15:03:56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53661323"/>
                  </a:ext>
                </a:extLst>
              </a:tr>
            </a:tbl>
          </a:graphicData>
        </a:graphic>
      </p:graphicFrame>
      <p:sp>
        <p:nvSpPr>
          <p:cNvPr id="4" name="Text Placeholder 3">
            <a:extLst>
              <a:ext uri="{FF2B5EF4-FFF2-40B4-BE49-F238E27FC236}">
                <a16:creationId xmlns:a16="http://schemas.microsoft.com/office/drawing/2014/main" id="{0EB97FD5-2211-42D7-AD64-174010822E4C}"/>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5173005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0235B-51A0-4676-B860-84A99CAC41FC}"/>
              </a:ext>
            </a:extLst>
          </p:cNvPr>
          <p:cNvSpPr>
            <a:spLocks noGrp="1"/>
          </p:cNvSpPr>
          <p:nvPr>
            <p:ph type="title"/>
          </p:nvPr>
        </p:nvSpPr>
        <p:spPr/>
        <p:txBody>
          <a:bodyPr/>
          <a:lstStyle/>
          <a:p>
            <a:r>
              <a:rPr lang="en-US"/>
              <a:t>Facebook Own Posts Table | Nexus International School Malaysia - 8 of 26</a:t>
            </a:r>
          </a:p>
        </p:txBody>
      </p:sp>
      <p:graphicFrame>
        <p:nvGraphicFramePr>
          <p:cNvPr id="5" name="Table Placeholder 4">
            <a:extLst>
              <a:ext uri="{FF2B5EF4-FFF2-40B4-BE49-F238E27FC236}">
                <a16:creationId xmlns:a16="http://schemas.microsoft.com/office/drawing/2014/main" id="{2A2F3D96-E99D-4BFB-9756-693FB4748E0C}"/>
              </a:ext>
            </a:extLst>
          </p:cNvPr>
          <p:cNvGraphicFramePr>
            <a:graphicFrameLocks noGrp="1"/>
          </p:cNvGraphicFramePr>
          <p:nvPr>
            <p:ph type="tbl" sz="quarter" idx="13"/>
            <p:extLst>
              <p:ext uri="{D42A27DB-BD31-4B8C-83A1-F6EECF244321}">
                <p14:modId xmlns:p14="http://schemas.microsoft.com/office/powerpoint/2010/main" val="2054074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210068788"/>
                    </a:ext>
                  </a:extLst>
                </a:gridCol>
                <a:gridCol w="1316735">
                  <a:extLst>
                    <a:ext uri="{9D8B030D-6E8A-4147-A177-3AD203B41FA5}">
                      <a16:colId xmlns:a16="http://schemas.microsoft.com/office/drawing/2014/main" val="4056464480"/>
                    </a:ext>
                  </a:extLst>
                </a:gridCol>
                <a:gridCol w="905256">
                  <a:extLst>
                    <a:ext uri="{9D8B030D-6E8A-4147-A177-3AD203B41FA5}">
                      <a16:colId xmlns:a16="http://schemas.microsoft.com/office/drawing/2014/main" val="1379680266"/>
                    </a:ext>
                  </a:extLst>
                </a:gridCol>
                <a:gridCol w="411480">
                  <a:extLst>
                    <a:ext uri="{9D8B030D-6E8A-4147-A177-3AD203B41FA5}">
                      <a16:colId xmlns:a16="http://schemas.microsoft.com/office/drawing/2014/main" val="1361277557"/>
                    </a:ext>
                  </a:extLst>
                </a:gridCol>
                <a:gridCol w="411480">
                  <a:extLst>
                    <a:ext uri="{9D8B030D-6E8A-4147-A177-3AD203B41FA5}">
                      <a16:colId xmlns:a16="http://schemas.microsoft.com/office/drawing/2014/main" val="2986996949"/>
                    </a:ext>
                  </a:extLst>
                </a:gridCol>
                <a:gridCol w="411480">
                  <a:extLst>
                    <a:ext uri="{9D8B030D-6E8A-4147-A177-3AD203B41FA5}">
                      <a16:colId xmlns:a16="http://schemas.microsoft.com/office/drawing/2014/main" val="258732952"/>
                    </a:ext>
                  </a:extLst>
                </a:gridCol>
                <a:gridCol w="411480">
                  <a:extLst>
                    <a:ext uri="{9D8B030D-6E8A-4147-A177-3AD203B41FA5}">
                      <a16:colId xmlns:a16="http://schemas.microsoft.com/office/drawing/2014/main" val="2748034514"/>
                    </a:ext>
                  </a:extLst>
                </a:gridCol>
                <a:gridCol w="411480">
                  <a:extLst>
                    <a:ext uri="{9D8B030D-6E8A-4147-A177-3AD203B41FA5}">
                      <a16:colId xmlns:a16="http://schemas.microsoft.com/office/drawing/2014/main" val="1423182570"/>
                    </a:ext>
                  </a:extLst>
                </a:gridCol>
                <a:gridCol w="411480">
                  <a:extLst>
                    <a:ext uri="{9D8B030D-6E8A-4147-A177-3AD203B41FA5}">
                      <a16:colId xmlns:a16="http://schemas.microsoft.com/office/drawing/2014/main" val="3121629810"/>
                    </a:ext>
                  </a:extLst>
                </a:gridCol>
                <a:gridCol w="411480">
                  <a:extLst>
                    <a:ext uri="{9D8B030D-6E8A-4147-A177-3AD203B41FA5}">
                      <a16:colId xmlns:a16="http://schemas.microsoft.com/office/drawing/2014/main" val="1627581061"/>
                    </a:ext>
                  </a:extLst>
                </a:gridCol>
                <a:gridCol w="411480">
                  <a:extLst>
                    <a:ext uri="{9D8B030D-6E8A-4147-A177-3AD203B41FA5}">
                      <a16:colId xmlns:a16="http://schemas.microsoft.com/office/drawing/2014/main" val="1503567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59291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- 2021-05-06 12:08:02</a:t>
                      </a:r>
                      <a:r>
                        <a:rPr kumimoji="0" lang="en-US" sz="1000" b="0" i="0" u="none" strike="noStrike" kern="1200" cap="none" spc="0" normalizeH="0" baseline="0" noProof="0">
                          <a:ln>
                            <a:noFill/>
                          </a:ln>
                          <a:solidFill>
                            <a:prstClr val="black"/>
                          </a:solidFill>
                          <a:effectLst/>
                          <a:uLnTx/>
                          <a:uFillTx/>
                          <a:latin typeface="+mn-lt"/>
                          <a:ea typeface="+mn-ea"/>
                          <a:cs typeface="+mn-cs"/>
                        </a:rPr>
                        <a:t>
 Our #NexusLeaners along with the other participants from the FOBISIA Student Leadership Summit will listen to a special message from the Right Honourable Prime Minister of New Zealand, Jacinda Arden tomorrow. The message is exclusively for the leadership summit that our learners are participating in tomorrow 📩. The summit will look at leadership 'Out of the Box', Leadership skills for the Digital Age, and leadership skills training for the youth of today.
Sharing with all of you an inspiring quote taken from the message, “You don't have to have a special role to be someone that shows that they could be a great leader sometime in the future. Go out there and make sure that you’re always looking for those opportunities to look after one another.” 
Listen to the full recorded message tomorrow during the Summit hosted by Nexus International School Malaysia! See you ⭐
#NexusWay
#NexusCommunity
#NexusLearners
#NexusMindsets
#NexusIBDP
#Leadership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https://scontent.fzty3-2.fna.fbcdn.net/v/t1.6435-9/p720x720/181329929_4390916780928253_3893059879769245107_n.png?_nc_cat=100&amp;ccb=1-3&amp;_nc_sid=8024bb&amp;_nc_ohc=Fb9D2wMfnUkAX8hqeBM&amp;_nc_ht=scontent.fzty3-2.fna&amp;oh=6af1042d14ec36c32803359d6341b8e0&amp;oe=612E159A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08/02/2021 21:10:19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54168686"/>
                  </a:ext>
                </a:extLst>
              </a:tr>
            </a:tbl>
          </a:graphicData>
        </a:graphic>
      </p:graphicFrame>
      <p:sp>
        <p:nvSpPr>
          <p:cNvPr id="4" name="Text Placeholder 3">
            <a:extLst>
              <a:ext uri="{FF2B5EF4-FFF2-40B4-BE49-F238E27FC236}">
                <a16:creationId xmlns:a16="http://schemas.microsoft.com/office/drawing/2014/main" id="{48C1E6A1-843A-4982-88EE-C847F4B75192}"/>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6382591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EA7AB-AFDC-4590-B519-A4907635A0B1}"/>
              </a:ext>
            </a:extLst>
          </p:cNvPr>
          <p:cNvSpPr>
            <a:spLocks noGrp="1"/>
          </p:cNvSpPr>
          <p:nvPr>
            <p:ph type="title"/>
          </p:nvPr>
        </p:nvSpPr>
        <p:spPr/>
        <p:txBody>
          <a:bodyPr/>
          <a:lstStyle/>
          <a:p>
            <a:r>
              <a:rPr lang="en-US"/>
              <a:t>Facebook Own Posts Table | Nexus International School Malaysia - 9 of 26</a:t>
            </a:r>
          </a:p>
        </p:txBody>
      </p:sp>
      <p:graphicFrame>
        <p:nvGraphicFramePr>
          <p:cNvPr id="5" name="Table Placeholder 4">
            <a:extLst>
              <a:ext uri="{FF2B5EF4-FFF2-40B4-BE49-F238E27FC236}">
                <a16:creationId xmlns:a16="http://schemas.microsoft.com/office/drawing/2014/main" id="{851AFE8D-F01F-45D6-8630-E452BFAE48CA}"/>
              </a:ext>
            </a:extLst>
          </p:cNvPr>
          <p:cNvGraphicFramePr>
            <a:graphicFrameLocks noGrp="1"/>
          </p:cNvGraphicFramePr>
          <p:nvPr>
            <p:ph type="tbl" sz="quarter" idx="13"/>
            <p:extLst>
              <p:ext uri="{D42A27DB-BD31-4B8C-83A1-F6EECF244321}">
                <p14:modId xmlns:p14="http://schemas.microsoft.com/office/powerpoint/2010/main" val="1056814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532615563"/>
                    </a:ext>
                  </a:extLst>
                </a:gridCol>
                <a:gridCol w="1316735">
                  <a:extLst>
                    <a:ext uri="{9D8B030D-6E8A-4147-A177-3AD203B41FA5}">
                      <a16:colId xmlns:a16="http://schemas.microsoft.com/office/drawing/2014/main" val="3163166475"/>
                    </a:ext>
                  </a:extLst>
                </a:gridCol>
                <a:gridCol w="905256">
                  <a:extLst>
                    <a:ext uri="{9D8B030D-6E8A-4147-A177-3AD203B41FA5}">
                      <a16:colId xmlns:a16="http://schemas.microsoft.com/office/drawing/2014/main" val="579284584"/>
                    </a:ext>
                  </a:extLst>
                </a:gridCol>
                <a:gridCol w="411480">
                  <a:extLst>
                    <a:ext uri="{9D8B030D-6E8A-4147-A177-3AD203B41FA5}">
                      <a16:colId xmlns:a16="http://schemas.microsoft.com/office/drawing/2014/main" val="3334379475"/>
                    </a:ext>
                  </a:extLst>
                </a:gridCol>
                <a:gridCol w="411480">
                  <a:extLst>
                    <a:ext uri="{9D8B030D-6E8A-4147-A177-3AD203B41FA5}">
                      <a16:colId xmlns:a16="http://schemas.microsoft.com/office/drawing/2014/main" val="699972021"/>
                    </a:ext>
                  </a:extLst>
                </a:gridCol>
                <a:gridCol w="411480">
                  <a:extLst>
                    <a:ext uri="{9D8B030D-6E8A-4147-A177-3AD203B41FA5}">
                      <a16:colId xmlns:a16="http://schemas.microsoft.com/office/drawing/2014/main" val="1924255842"/>
                    </a:ext>
                  </a:extLst>
                </a:gridCol>
                <a:gridCol w="411480">
                  <a:extLst>
                    <a:ext uri="{9D8B030D-6E8A-4147-A177-3AD203B41FA5}">
                      <a16:colId xmlns:a16="http://schemas.microsoft.com/office/drawing/2014/main" val="2502525507"/>
                    </a:ext>
                  </a:extLst>
                </a:gridCol>
                <a:gridCol w="411480">
                  <a:extLst>
                    <a:ext uri="{9D8B030D-6E8A-4147-A177-3AD203B41FA5}">
                      <a16:colId xmlns:a16="http://schemas.microsoft.com/office/drawing/2014/main" val="2986729724"/>
                    </a:ext>
                  </a:extLst>
                </a:gridCol>
                <a:gridCol w="411480">
                  <a:extLst>
                    <a:ext uri="{9D8B030D-6E8A-4147-A177-3AD203B41FA5}">
                      <a16:colId xmlns:a16="http://schemas.microsoft.com/office/drawing/2014/main" val="773177246"/>
                    </a:ext>
                  </a:extLst>
                </a:gridCol>
                <a:gridCol w="411480">
                  <a:extLst>
                    <a:ext uri="{9D8B030D-6E8A-4147-A177-3AD203B41FA5}">
                      <a16:colId xmlns:a16="http://schemas.microsoft.com/office/drawing/2014/main" val="812666412"/>
                    </a:ext>
                  </a:extLst>
                </a:gridCol>
                <a:gridCol w="411480">
                  <a:extLst>
                    <a:ext uri="{9D8B030D-6E8A-4147-A177-3AD203B41FA5}">
                      <a16:colId xmlns:a16="http://schemas.microsoft.com/office/drawing/2014/main" val="1946221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46669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- 2021-01-13 12:10:39</a:t>
                      </a:r>
                      <a:r>
                        <a:rPr kumimoji="0" lang="en-US" sz="1000" b="0" i="0" u="none" strike="noStrike" kern="1200" cap="none" spc="0" normalizeH="0" baseline="0" noProof="0">
                          <a:ln>
                            <a:noFill/>
                          </a:ln>
                          <a:solidFill>
                            <a:prstClr val="black"/>
                          </a:solidFill>
                          <a:effectLst/>
                          <a:uLnTx/>
                          <a:uFillTx/>
                          <a:latin typeface="+mn-lt"/>
                          <a:ea typeface="+mn-ea"/>
                          <a:cs typeface="+mn-cs"/>
                        </a:rPr>
                        <a:t>
 Dear Nexus Community 👨‍👩‍👧‍👦,
In line with the government’s announcement on the Movement Control Order (MCO) 2.0, we write to inform that our school campus will be closed from 13th January 2021 (Wednesday) onwards until the end of the MCO. 
As we continue to support each other for the benefit of our children's education and wellbeing, arrangements for the Nexus Continuation of Learning Programme are made and ready to go up live on Wednesday. 
Campus will be open for learners Y11 and Y13 to sit for their mock exam while observing strict SOPs. As a precautionary measure, our campus will undergo a deep clean and disinfectant misting under the direction of the MOH. 
Nexus Boarding will remain open for those unable to travel home. We encourage parents of boarders to contact Mr Troy with your plans as soon as possible.  
Once again, we thank you for your understanding and support. We will be in regular contact with more information to update you on developments. Stay safe everyone!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https://scontent-iad3-2.xx.fbcdn.net/v/t1.6435-9/p720x720/137538195_4059970134022921_197576926785417085_n.jpg?_nc_cat=107&amp;ccb=1-3&amp;_nc_sid=8024bb&amp;_nc_ohc=jGjVlNq7_20AX_bZ3E-&amp;_nc_ht=scontent-iad3-2.xx&amp;tp=6&amp;oh=2635ee87de58b05049ca914f346d0614&amp;oe=609AC6EF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04/12/2021 09:05:10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16422139"/>
                  </a:ext>
                </a:extLst>
              </a:tr>
            </a:tbl>
          </a:graphicData>
        </a:graphic>
      </p:graphicFrame>
      <p:sp>
        <p:nvSpPr>
          <p:cNvPr id="4" name="Text Placeholder 3">
            <a:extLst>
              <a:ext uri="{FF2B5EF4-FFF2-40B4-BE49-F238E27FC236}">
                <a16:creationId xmlns:a16="http://schemas.microsoft.com/office/drawing/2014/main" id="{D9D45E93-85E9-4FD5-BA76-F1AB0D093C38}"/>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6528242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15A94-61F5-4243-B84C-DC29589D3FE7}"/>
              </a:ext>
            </a:extLst>
          </p:cNvPr>
          <p:cNvSpPr>
            <a:spLocks noGrp="1"/>
          </p:cNvSpPr>
          <p:nvPr>
            <p:ph type="title"/>
          </p:nvPr>
        </p:nvSpPr>
        <p:spPr/>
        <p:txBody>
          <a:bodyPr/>
          <a:lstStyle/>
          <a:p>
            <a:r>
              <a:rPr lang="en-US"/>
              <a:t>Facebook Own Posts Table | Nexus International School Malaysia - 10 of 26</a:t>
            </a:r>
          </a:p>
        </p:txBody>
      </p:sp>
      <p:graphicFrame>
        <p:nvGraphicFramePr>
          <p:cNvPr id="5" name="Table Placeholder 4">
            <a:extLst>
              <a:ext uri="{FF2B5EF4-FFF2-40B4-BE49-F238E27FC236}">
                <a16:creationId xmlns:a16="http://schemas.microsoft.com/office/drawing/2014/main" id="{763300F1-76D0-4327-A86F-190E61FC9EF3}"/>
              </a:ext>
            </a:extLst>
          </p:cNvPr>
          <p:cNvGraphicFramePr>
            <a:graphicFrameLocks noGrp="1"/>
          </p:cNvGraphicFramePr>
          <p:nvPr>
            <p:ph type="tbl" sz="quarter" idx="13"/>
            <p:extLst>
              <p:ext uri="{D42A27DB-BD31-4B8C-83A1-F6EECF244321}">
                <p14:modId xmlns:p14="http://schemas.microsoft.com/office/powerpoint/2010/main" val="2096598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109374652"/>
                    </a:ext>
                  </a:extLst>
                </a:gridCol>
                <a:gridCol w="1316735">
                  <a:extLst>
                    <a:ext uri="{9D8B030D-6E8A-4147-A177-3AD203B41FA5}">
                      <a16:colId xmlns:a16="http://schemas.microsoft.com/office/drawing/2014/main" val="1249511619"/>
                    </a:ext>
                  </a:extLst>
                </a:gridCol>
                <a:gridCol w="905256">
                  <a:extLst>
                    <a:ext uri="{9D8B030D-6E8A-4147-A177-3AD203B41FA5}">
                      <a16:colId xmlns:a16="http://schemas.microsoft.com/office/drawing/2014/main" val="2627128506"/>
                    </a:ext>
                  </a:extLst>
                </a:gridCol>
                <a:gridCol w="411480">
                  <a:extLst>
                    <a:ext uri="{9D8B030D-6E8A-4147-A177-3AD203B41FA5}">
                      <a16:colId xmlns:a16="http://schemas.microsoft.com/office/drawing/2014/main" val="119855566"/>
                    </a:ext>
                  </a:extLst>
                </a:gridCol>
                <a:gridCol w="411480">
                  <a:extLst>
                    <a:ext uri="{9D8B030D-6E8A-4147-A177-3AD203B41FA5}">
                      <a16:colId xmlns:a16="http://schemas.microsoft.com/office/drawing/2014/main" val="2494716177"/>
                    </a:ext>
                  </a:extLst>
                </a:gridCol>
                <a:gridCol w="411480">
                  <a:extLst>
                    <a:ext uri="{9D8B030D-6E8A-4147-A177-3AD203B41FA5}">
                      <a16:colId xmlns:a16="http://schemas.microsoft.com/office/drawing/2014/main" val="3676539528"/>
                    </a:ext>
                  </a:extLst>
                </a:gridCol>
                <a:gridCol w="411480">
                  <a:extLst>
                    <a:ext uri="{9D8B030D-6E8A-4147-A177-3AD203B41FA5}">
                      <a16:colId xmlns:a16="http://schemas.microsoft.com/office/drawing/2014/main" val="1281566335"/>
                    </a:ext>
                  </a:extLst>
                </a:gridCol>
                <a:gridCol w="411480">
                  <a:extLst>
                    <a:ext uri="{9D8B030D-6E8A-4147-A177-3AD203B41FA5}">
                      <a16:colId xmlns:a16="http://schemas.microsoft.com/office/drawing/2014/main" val="4239928749"/>
                    </a:ext>
                  </a:extLst>
                </a:gridCol>
                <a:gridCol w="411480">
                  <a:extLst>
                    <a:ext uri="{9D8B030D-6E8A-4147-A177-3AD203B41FA5}">
                      <a16:colId xmlns:a16="http://schemas.microsoft.com/office/drawing/2014/main" val="3917008958"/>
                    </a:ext>
                  </a:extLst>
                </a:gridCol>
                <a:gridCol w="411480">
                  <a:extLst>
                    <a:ext uri="{9D8B030D-6E8A-4147-A177-3AD203B41FA5}">
                      <a16:colId xmlns:a16="http://schemas.microsoft.com/office/drawing/2014/main" val="1763424673"/>
                    </a:ext>
                  </a:extLst>
                </a:gridCol>
                <a:gridCol w="411480">
                  <a:extLst>
                    <a:ext uri="{9D8B030D-6E8A-4147-A177-3AD203B41FA5}">
                      <a16:colId xmlns:a16="http://schemas.microsoft.com/office/drawing/2014/main" val="3847582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691344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- 2021-04-12 12:01:24</a:t>
                      </a:r>
                      <a:r>
                        <a:rPr kumimoji="0" lang="en-US" sz="1000" b="0" i="0" u="none" strike="noStrike" kern="1200" cap="none" spc="0" normalizeH="0" baseline="0" noProof="0">
                          <a:ln>
                            <a:noFill/>
                          </a:ln>
                          <a:solidFill>
                            <a:prstClr val="black"/>
                          </a:solidFill>
                          <a:effectLst/>
                          <a:uLnTx/>
                          <a:uFillTx/>
                          <a:latin typeface="+mn-lt"/>
                          <a:ea typeface="+mn-ea"/>
                          <a:cs typeface="+mn-cs"/>
                        </a:rPr>
                        <a:t>
 We were all very proud of our Year 8 boarder Anais who performed splendidly at the Silverlake Tennis Malaysia Junior Competition in Malacca. Anais finished third place in the singles section and second place overall in the doubles competition. Well done and keep up the good work! 🤩
#NexusTalents
#NexusBoarding
#NexusMindsets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p720x720/172389343_4320852204601378_1023297464974142212_n.jpg?_nc_cat=107&amp;ccb=1-3&amp;_nc_sid=8024bb&amp;_nc_ohc=27pi9-F2bRQAX8RcfI8&amp;_nc_ht=scontent.fzty3-2.fna&amp;edm=AKIiGfEEAAAA&amp;oh=718134b65c2935dac541a3ed1a0bdbaf&amp;oe=612EEBF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08/02/2021 21:10:19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82172576"/>
                  </a:ext>
                </a:extLst>
              </a:tr>
            </a:tbl>
          </a:graphicData>
        </a:graphic>
      </p:graphicFrame>
      <p:sp>
        <p:nvSpPr>
          <p:cNvPr id="4" name="Text Placeholder 3">
            <a:extLst>
              <a:ext uri="{FF2B5EF4-FFF2-40B4-BE49-F238E27FC236}">
                <a16:creationId xmlns:a16="http://schemas.microsoft.com/office/drawing/2014/main" id="{FADAD562-946A-479D-B7AE-37E87D480B78}"/>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00196330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94ACA-4AEF-43B5-A8DE-90894E507AD8}"/>
              </a:ext>
            </a:extLst>
          </p:cNvPr>
          <p:cNvSpPr>
            <a:spLocks noGrp="1"/>
          </p:cNvSpPr>
          <p:nvPr>
            <p:ph type="title"/>
          </p:nvPr>
        </p:nvSpPr>
        <p:spPr/>
        <p:txBody>
          <a:bodyPr/>
          <a:lstStyle/>
          <a:p>
            <a:r>
              <a:rPr lang="en-US"/>
              <a:t>Facebook Own Posts Table | Nexus International School Malaysia - 11 of 26</a:t>
            </a:r>
          </a:p>
        </p:txBody>
      </p:sp>
      <p:graphicFrame>
        <p:nvGraphicFramePr>
          <p:cNvPr id="5" name="Table Placeholder 4">
            <a:extLst>
              <a:ext uri="{FF2B5EF4-FFF2-40B4-BE49-F238E27FC236}">
                <a16:creationId xmlns:a16="http://schemas.microsoft.com/office/drawing/2014/main" id="{431554C6-B487-419E-90F3-08F1EEBC1DDF}"/>
              </a:ext>
            </a:extLst>
          </p:cNvPr>
          <p:cNvGraphicFramePr>
            <a:graphicFrameLocks noGrp="1"/>
          </p:cNvGraphicFramePr>
          <p:nvPr>
            <p:ph type="tbl" sz="quarter" idx="13"/>
            <p:extLst>
              <p:ext uri="{D42A27DB-BD31-4B8C-83A1-F6EECF244321}">
                <p14:modId xmlns:p14="http://schemas.microsoft.com/office/powerpoint/2010/main" val="1318307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533731182"/>
                    </a:ext>
                  </a:extLst>
                </a:gridCol>
                <a:gridCol w="1316735">
                  <a:extLst>
                    <a:ext uri="{9D8B030D-6E8A-4147-A177-3AD203B41FA5}">
                      <a16:colId xmlns:a16="http://schemas.microsoft.com/office/drawing/2014/main" val="2063188484"/>
                    </a:ext>
                  </a:extLst>
                </a:gridCol>
                <a:gridCol w="905256">
                  <a:extLst>
                    <a:ext uri="{9D8B030D-6E8A-4147-A177-3AD203B41FA5}">
                      <a16:colId xmlns:a16="http://schemas.microsoft.com/office/drawing/2014/main" val="2259289048"/>
                    </a:ext>
                  </a:extLst>
                </a:gridCol>
                <a:gridCol w="411480">
                  <a:extLst>
                    <a:ext uri="{9D8B030D-6E8A-4147-A177-3AD203B41FA5}">
                      <a16:colId xmlns:a16="http://schemas.microsoft.com/office/drawing/2014/main" val="1846807550"/>
                    </a:ext>
                  </a:extLst>
                </a:gridCol>
                <a:gridCol w="411480">
                  <a:extLst>
                    <a:ext uri="{9D8B030D-6E8A-4147-A177-3AD203B41FA5}">
                      <a16:colId xmlns:a16="http://schemas.microsoft.com/office/drawing/2014/main" val="2670188144"/>
                    </a:ext>
                  </a:extLst>
                </a:gridCol>
                <a:gridCol w="411480">
                  <a:extLst>
                    <a:ext uri="{9D8B030D-6E8A-4147-A177-3AD203B41FA5}">
                      <a16:colId xmlns:a16="http://schemas.microsoft.com/office/drawing/2014/main" val="1492262940"/>
                    </a:ext>
                  </a:extLst>
                </a:gridCol>
                <a:gridCol w="411480">
                  <a:extLst>
                    <a:ext uri="{9D8B030D-6E8A-4147-A177-3AD203B41FA5}">
                      <a16:colId xmlns:a16="http://schemas.microsoft.com/office/drawing/2014/main" val="68869107"/>
                    </a:ext>
                  </a:extLst>
                </a:gridCol>
                <a:gridCol w="411480">
                  <a:extLst>
                    <a:ext uri="{9D8B030D-6E8A-4147-A177-3AD203B41FA5}">
                      <a16:colId xmlns:a16="http://schemas.microsoft.com/office/drawing/2014/main" val="1832829671"/>
                    </a:ext>
                  </a:extLst>
                </a:gridCol>
                <a:gridCol w="411480">
                  <a:extLst>
                    <a:ext uri="{9D8B030D-6E8A-4147-A177-3AD203B41FA5}">
                      <a16:colId xmlns:a16="http://schemas.microsoft.com/office/drawing/2014/main" val="3151486746"/>
                    </a:ext>
                  </a:extLst>
                </a:gridCol>
                <a:gridCol w="411480">
                  <a:extLst>
                    <a:ext uri="{9D8B030D-6E8A-4147-A177-3AD203B41FA5}">
                      <a16:colId xmlns:a16="http://schemas.microsoft.com/office/drawing/2014/main" val="929882786"/>
                    </a:ext>
                  </a:extLst>
                </a:gridCol>
                <a:gridCol w="411480">
                  <a:extLst>
                    <a:ext uri="{9D8B030D-6E8A-4147-A177-3AD203B41FA5}">
                      <a16:colId xmlns:a16="http://schemas.microsoft.com/office/drawing/2014/main" val="19421791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479083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- 2021-04-27 15:50:46</a:t>
                      </a:r>
                      <a:r>
                        <a:rPr kumimoji="0" lang="en-US" sz="1000" b="0" i="0" u="none" strike="noStrike" kern="1200" cap="none" spc="0" normalizeH="0" baseline="0" noProof="0">
                          <a:ln>
                            <a:noFill/>
                          </a:ln>
                          <a:solidFill>
                            <a:prstClr val="black"/>
                          </a:solidFill>
                          <a:effectLst/>
                          <a:uLnTx/>
                          <a:uFillTx/>
                          <a:latin typeface="+mn-lt"/>
                          <a:ea typeface="+mn-ea"/>
                          <a:cs typeface="+mn-cs"/>
                        </a:rPr>
                        <a:t>
 The recent Year 6 to Year 7 transition day was a huge success! Our learners were buzzing with the excitement of experiencing learning in the secondary environment. They enjoyed learning Drama techniques, conducting experiments in Science, developing their creative writing in English, learning some coding in Computer Science, and dealing with a natural disaster in Humanities amongst other activities 📚.
It was a pleasure to see all of the learners so engaged in their learning and had tonnes of fun. The secondary teachers enjoyed working with them and we look forward to welcoming everyone to Year 7 in August! 🤩✨ 
#NexusCommunity
#NexusWay
#NexusMindsets
#NexusRelationships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https://scontent.fzty3-2.fna.fbcdn.net/v/t1.6435-9/p720x720/176302893_4364695283550403_3588020005718028526_n.jpg?_nc_cat=109&amp;ccb=1-3&amp;_nc_sid=8024bb&amp;_nc_ohc=QKax-sBNEOAAX99thpE&amp;_nc_ht=scontent.fzty3-2.fna&amp;oh=72838a2238e7236a7187920fb54bd94f&amp;oe=612E0215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08/02/2021 21:10:19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40395401"/>
                  </a:ext>
                </a:extLst>
              </a:tr>
            </a:tbl>
          </a:graphicData>
        </a:graphic>
      </p:graphicFrame>
      <p:sp>
        <p:nvSpPr>
          <p:cNvPr id="4" name="Text Placeholder 3">
            <a:extLst>
              <a:ext uri="{FF2B5EF4-FFF2-40B4-BE49-F238E27FC236}">
                <a16:creationId xmlns:a16="http://schemas.microsoft.com/office/drawing/2014/main" id="{4ED58980-2C2F-495D-BDA5-581B2B86D988}"/>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11886642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2E8E9-DDFC-494A-8CC2-48D9E7F87E22}"/>
              </a:ext>
            </a:extLst>
          </p:cNvPr>
          <p:cNvSpPr>
            <a:spLocks noGrp="1"/>
          </p:cNvSpPr>
          <p:nvPr>
            <p:ph type="title"/>
          </p:nvPr>
        </p:nvSpPr>
        <p:spPr/>
        <p:txBody>
          <a:bodyPr/>
          <a:lstStyle/>
          <a:p>
            <a:r>
              <a:rPr lang="en-US"/>
              <a:t>Facebook Own Posts Table | Nexus International School Malaysia - 12 of 26</a:t>
            </a:r>
          </a:p>
        </p:txBody>
      </p:sp>
      <p:graphicFrame>
        <p:nvGraphicFramePr>
          <p:cNvPr id="5" name="Table Placeholder 4">
            <a:extLst>
              <a:ext uri="{FF2B5EF4-FFF2-40B4-BE49-F238E27FC236}">
                <a16:creationId xmlns:a16="http://schemas.microsoft.com/office/drawing/2014/main" id="{3C1C6709-B923-459C-BDC6-DC284BF1857A}"/>
              </a:ext>
            </a:extLst>
          </p:cNvPr>
          <p:cNvGraphicFramePr>
            <a:graphicFrameLocks noGrp="1"/>
          </p:cNvGraphicFramePr>
          <p:nvPr>
            <p:ph type="tbl" sz="quarter" idx="13"/>
            <p:extLst>
              <p:ext uri="{D42A27DB-BD31-4B8C-83A1-F6EECF244321}">
                <p14:modId xmlns:p14="http://schemas.microsoft.com/office/powerpoint/2010/main" val="2128392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416711029"/>
                    </a:ext>
                  </a:extLst>
                </a:gridCol>
                <a:gridCol w="1316735">
                  <a:extLst>
                    <a:ext uri="{9D8B030D-6E8A-4147-A177-3AD203B41FA5}">
                      <a16:colId xmlns:a16="http://schemas.microsoft.com/office/drawing/2014/main" val="848473781"/>
                    </a:ext>
                  </a:extLst>
                </a:gridCol>
                <a:gridCol w="905256">
                  <a:extLst>
                    <a:ext uri="{9D8B030D-6E8A-4147-A177-3AD203B41FA5}">
                      <a16:colId xmlns:a16="http://schemas.microsoft.com/office/drawing/2014/main" val="1329150531"/>
                    </a:ext>
                  </a:extLst>
                </a:gridCol>
                <a:gridCol w="411480">
                  <a:extLst>
                    <a:ext uri="{9D8B030D-6E8A-4147-A177-3AD203B41FA5}">
                      <a16:colId xmlns:a16="http://schemas.microsoft.com/office/drawing/2014/main" val="4223188974"/>
                    </a:ext>
                  </a:extLst>
                </a:gridCol>
                <a:gridCol w="411480">
                  <a:extLst>
                    <a:ext uri="{9D8B030D-6E8A-4147-A177-3AD203B41FA5}">
                      <a16:colId xmlns:a16="http://schemas.microsoft.com/office/drawing/2014/main" val="689588804"/>
                    </a:ext>
                  </a:extLst>
                </a:gridCol>
                <a:gridCol w="411480">
                  <a:extLst>
                    <a:ext uri="{9D8B030D-6E8A-4147-A177-3AD203B41FA5}">
                      <a16:colId xmlns:a16="http://schemas.microsoft.com/office/drawing/2014/main" val="2165272231"/>
                    </a:ext>
                  </a:extLst>
                </a:gridCol>
                <a:gridCol w="411480">
                  <a:extLst>
                    <a:ext uri="{9D8B030D-6E8A-4147-A177-3AD203B41FA5}">
                      <a16:colId xmlns:a16="http://schemas.microsoft.com/office/drawing/2014/main" val="2552912896"/>
                    </a:ext>
                  </a:extLst>
                </a:gridCol>
                <a:gridCol w="411480">
                  <a:extLst>
                    <a:ext uri="{9D8B030D-6E8A-4147-A177-3AD203B41FA5}">
                      <a16:colId xmlns:a16="http://schemas.microsoft.com/office/drawing/2014/main" val="584453284"/>
                    </a:ext>
                  </a:extLst>
                </a:gridCol>
                <a:gridCol w="411480">
                  <a:extLst>
                    <a:ext uri="{9D8B030D-6E8A-4147-A177-3AD203B41FA5}">
                      <a16:colId xmlns:a16="http://schemas.microsoft.com/office/drawing/2014/main" val="189971355"/>
                    </a:ext>
                  </a:extLst>
                </a:gridCol>
                <a:gridCol w="411480">
                  <a:extLst>
                    <a:ext uri="{9D8B030D-6E8A-4147-A177-3AD203B41FA5}">
                      <a16:colId xmlns:a16="http://schemas.microsoft.com/office/drawing/2014/main" val="1423991124"/>
                    </a:ext>
                  </a:extLst>
                </a:gridCol>
                <a:gridCol w="411480">
                  <a:extLst>
                    <a:ext uri="{9D8B030D-6E8A-4147-A177-3AD203B41FA5}">
                      <a16:colId xmlns:a16="http://schemas.microsoft.com/office/drawing/2014/main" val="1802680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760338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- 2021-05-04 12:23:58</a:t>
                      </a:r>
                      <a:r>
                        <a:rPr kumimoji="0" lang="en-US" sz="1000" b="0" i="0" u="none" strike="noStrike" kern="1200" cap="none" spc="0" normalizeH="0" baseline="0" noProof="0">
                          <a:ln>
                            <a:noFill/>
                          </a:ln>
                          <a:solidFill>
                            <a:prstClr val="black"/>
                          </a:solidFill>
                          <a:effectLst/>
                          <a:uLnTx/>
                          <a:uFillTx/>
                          <a:latin typeface="+mn-lt"/>
                          <a:ea typeface="+mn-ea"/>
                          <a:cs typeface="+mn-cs"/>
                        </a:rPr>
                        <a:t>
 Our Early Years had a blast learning about outer space last week! Ms. Ashleigh used the theme of space to transform the classroom environment. Various stations were set up, where learners could engage with different types of activities related to the cosmos 🌠 . The young learners learned about types of planets through creating the solar system using various materials such as marbles, glitter, and modelling clay. They also collaborated when helping the Moonbeams get home to the Space Station 👩🏻‍🚀👨🏽‍🚀 and making food for the aliens. Learners also improved their literacy skills by writing the planet fact books with their peers and teachers ⭐. 
Learn more about our IEYC programme here: https://www.nexus.edu.my/learning/early-years 
#NexusIEYC 
#NexusWay 
#NexusCommunity 
#NexusLearners 
#Space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p720x720/179284620_4384735401546391_3275870638133083359_n.jpg?_nc_cat=106&amp;ccb=1-3&amp;_nc_sid=8024bb&amp;_nc_ohc=sxDeUFTFLvIAX9Vc5p4&amp;_nc_ht=scontent.fzty3-2.fna&amp;edm=AKIiGfEEAAAA&amp;oh=a79681e5ff29c3ebe8652e51cf8df3b0&amp;oe=612D1600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08/02/2021 21:10:19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53282086"/>
                  </a:ext>
                </a:extLst>
              </a:tr>
            </a:tbl>
          </a:graphicData>
        </a:graphic>
      </p:graphicFrame>
      <p:sp>
        <p:nvSpPr>
          <p:cNvPr id="4" name="Text Placeholder 3">
            <a:extLst>
              <a:ext uri="{FF2B5EF4-FFF2-40B4-BE49-F238E27FC236}">
                <a16:creationId xmlns:a16="http://schemas.microsoft.com/office/drawing/2014/main" id="{FF557395-1405-47EC-A930-BF7B0AD143B8}"/>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59211964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7B7E7-76F6-4184-B0BD-929193007937}"/>
              </a:ext>
            </a:extLst>
          </p:cNvPr>
          <p:cNvSpPr>
            <a:spLocks noGrp="1"/>
          </p:cNvSpPr>
          <p:nvPr>
            <p:ph type="title"/>
          </p:nvPr>
        </p:nvSpPr>
        <p:spPr/>
        <p:txBody>
          <a:bodyPr/>
          <a:lstStyle/>
          <a:p>
            <a:r>
              <a:rPr lang="en-US"/>
              <a:t>Facebook Own Posts Table | Nexus International School Malaysia - 13 of 26</a:t>
            </a:r>
          </a:p>
        </p:txBody>
      </p:sp>
      <p:graphicFrame>
        <p:nvGraphicFramePr>
          <p:cNvPr id="5" name="Table Placeholder 4">
            <a:extLst>
              <a:ext uri="{FF2B5EF4-FFF2-40B4-BE49-F238E27FC236}">
                <a16:creationId xmlns:a16="http://schemas.microsoft.com/office/drawing/2014/main" id="{23296114-0058-4947-8B0E-DEE7BD432772}"/>
              </a:ext>
            </a:extLst>
          </p:cNvPr>
          <p:cNvGraphicFramePr>
            <a:graphicFrameLocks noGrp="1"/>
          </p:cNvGraphicFramePr>
          <p:nvPr>
            <p:ph type="tbl" sz="quarter" idx="13"/>
            <p:extLst>
              <p:ext uri="{D42A27DB-BD31-4B8C-83A1-F6EECF244321}">
                <p14:modId xmlns:p14="http://schemas.microsoft.com/office/powerpoint/2010/main" val="1551714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757913886"/>
                    </a:ext>
                  </a:extLst>
                </a:gridCol>
                <a:gridCol w="1316735">
                  <a:extLst>
                    <a:ext uri="{9D8B030D-6E8A-4147-A177-3AD203B41FA5}">
                      <a16:colId xmlns:a16="http://schemas.microsoft.com/office/drawing/2014/main" val="2325614733"/>
                    </a:ext>
                  </a:extLst>
                </a:gridCol>
                <a:gridCol w="905256">
                  <a:extLst>
                    <a:ext uri="{9D8B030D-6E8A-4147-A177-3AD203B41FA5}">
                      <a16:colId xmlns:a16="http://schemas.microsoft.com/office/drawing/2014/main" val="1099235759"/>
                    </a:ext>
                  </a:extLst>
                </a:gridCol>
                <a:gridCol w="411480">
                  <a:extLst>
                    <a:ext uri="{9D8B030D-6E8A-4147-A177-3AD203B41FA5}">
                      <a16:colId xmlns:a16="http://schemas.microsoft.com/office/drawing/2014/main" val="3037842336"/>
                    </a:ext>
                  </a:extLst>
                </a:gridCol>
                <a:gridCol w="411480">
                  <a:extLst>
                    <a:ext uri="{9D8B030D-6E8A-4147-A177-3AD203B41FA5}">
                      <a16:colId xmlns:a16="http://schemas.microsoft.com/office/drawing/2014/main" val="828835215"/>
                    </a:ext>
                  </a:extLst>
                </a:gridCol>
                <a:gridCol w="411480">
                  <a:extLst>
                    <a:ext uri="{9D8B030D-6E8A-4147-A177-3AD203B41FA5}">
                      <a16:colId xmlns:a16="http://schemas.microsoft.com/office/drawing/2014/main" val="3108530708"/>
                    </a:ext>
                  </a:extLst>
                </a:gridCol>
                <a:gridCol w="411480">
                  <a:extLst>
                    <a:ext uri="{9D8B030D-6E8A-4147-A177-3AD203B41FA5}">
                      <a16:colId xmlns:a16="http://schemas.microsoft.com/office/drawing/2014/main" val="3546865327"/>
                    </a:ext>
                  </a:extLst>
                </a:gridCol>
                <a:gridCol w="411480">
                  <a:extLst>
                    <a:ext uri="{9D8B030D-6E8A-4147-A177-3AD203B41FA5}">
                      <a16:colId xmlns:a16="http://schemas.microsoft.com/office/drawing/2014/main" val="1158611164"/>
                    </a:ext>
                  </a:extLst>
                </a:gridCol>
                <a:gridCol w="411480">
                  <a:extLst>
                    <a:ext uri="{9D8B030D-6E8A-4147-A177-3AD203B41FA5}">
                      <a16:colId xmlns:a16="http://schemas.microsoft.com/office/drawing/2014/main" val="2152801259"/>
                    </a:ext>
                  </a:extLst>
                </a:gridCol>
                <a:gridCol w="411480">
                  <a:extLst>
                    <a:ext uri="{9D8B030D-6E8A-4147-A177-3AD203B41FA5}">
                      <a16:colId xmlns:a16="http://schemas.microsoft.com/office/drawing/2014/main" val="488592391"/>
                    </a:ext>
                  </a:extLst>
                </a:gridCol>
                <a:gridCol w="411480">
                  <a:extLst>
                    <a:ext uri="{9D8B030D-6E8A-4147-A177-3AD203B41FA5}">
                      <a16:colId xmlns:a16="http://schemas.microsoft.com/office/drawing/2014/main" val="3672189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846267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- 2021-06-03 21:23:42</a:t>
                      </a:r>
                      <a:r>
                        <a:rPr kumimoji="0" lang="en-US" sz="1000" b="0" i="0" u="none" strike="noStrike" kern="1200" cap="none" spc="0" normalizeH="0" baseline="0" noProof="0">
                          <a:ln>
                            <a:noFill/>
                          </a:ln>
                          <a:solidFill>
                            <a:prstClr val="black"/>
                          </a:solidFill>
                          <a:effectLst/>
                          <a:uLnTx/>
                          <a:uFillTx/>
                          <a:latin typeface="+mn-lt"/>
                          <a:ea typeface="+mn-ea"/>
                          <a:cs typeface="+mn-cs"/>
                        </a:rPr>
                        <a:t>
 As part of our 'Active Planet' unit in The International Primary Curriculum (IPC), Year 4 learners had the opportunity to design and create seismograph models to measure earthquakes! A common instrument used by scientist that detects  vibrations and be notified to any potential dangers. 
This activity allows learners to develop a deeper understanding of natural disasters through the lens of technology! 📈
#NexusWay 
#NexusIPC
 #NexusPrimary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p720x720/188643673_4481398061880124_5069467835657513337_n.jpg?_nc_cat=109&amp;ccb=1-3&amp;_nc_sid=8024bb&amp;_nc_ohc=iNMChAiz3iMAX9qK-CC&amp;_nc_ht=scontent.fzty3-2.fna&amp;edm=AKIiGfEEAAAA&amp;oh=9e3351191bb0dfa1869af2249a404b86&amp;oe=612EDB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08/02/2021 21:10:19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02546468"/>
                  </a:ext>
                </a:extLst>
              </a:tr>
            </a:tbl>
          </a:graphicData>
        </a:graphic>
      </p:graphicFrame>
      <p:sp>
        <p:nvSpPr>
          <p:cNvPr id="4" name="Text Placeholder 3">
            <a:extLst>
              <a:ext uri="{FF2B5EF4-FFF2-40B4-BE49-F238E27FC236}">
                <a16:creationId xmlns:a16="http://schemas.microsoft.com/office/drawing/2014/main" id="{ED68A4AA-1B71-4D51-B675-0BF4D8A9F2A0}"/>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62824179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055AF-FFB9-44C5-8461-82D1AC682D95}"/>
              </a:ext>
            </a:extLst>
          </p:cNvPr>
          <p:cNvSpPr>
            <a:spLocks noGrp="1"/>
          </p:cNvSpPr>
          <p:nvPr>
            <p:ph type="title"/>
          </p:nvPr>
        </p:nvSpPr>
        <p:spPr/>
        <p:txBody>
          <a:bodyPr/>
          <a:lstStyle/>
          <a:p>
            <a:r>
              <a:rPr lang="en-US"/>
              <a:t>Facebook Own Posts Table | Nexus International School Malaysia - 14 of 26</a:t>
            </a:r>
          </a:p>
        </p:txBody>
      </p:sp>
      <p:graphicFrame>
        <p:nvGraphicFramePr>
          <p:cNvPr id="5" name="Table Placeholder 4">
            <a:extLst>
              <a:ext uri="{FF2B5EF4-FFF2-40B4-BE49-F238E27FC236}">
                <a16:creationId xmlns:a16="http://schemas.microsoft.com/office/drawing/2014/main" id="{99949145-93F7-4A3C-9F64-00EEB7A7F239}"/>
              </a:ext>
            </a:extLst>
          </p:cNvPr>
          <p:cNvGraphicFramePr>
            <a:graphicFrameLocks noGrp="1"/>
          </p:cNvGraphicFramePr>
          <p:nvPr>
            <p:ph type="tbl" sz="quarter" idx="13"/>
            <p:extLst>
              <p:ext uri="{D42A27DB-BD31-4B8C-83A1-F6EECF244321}">
                <p14:modId xmlns:p14="http://schemas.microsoft.com/office/powerpoint/2010/main" val="537159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970694323"/>
                    </a:ext>
                  </a:extLst>
                </a:gridCol>
                <a:gridCol w="1316735">
                  <a:extLst>
                    <a:ext uri="{9D8B030D-6E8A-4147-A177-3AD203B41FA5}">
                      <a16:colId xmlns:a16="http://schemas.microsoft.com/office/drawing/2014/main" val="553049053"/>
                    </a:ext>
                  </a:extLst>
                </a:gridCol>
                <a:gridCol w="905256">
                  <a:extLst>
                    <a:ext uri="{9D8B030D-6E8A-4147-A177-3AD203B41FA5}">
                      <a16:colId xmlns:a16="http://schemas.microsoft.com/office/drawing/2014/main" val="1252887380"/>
                    </a:ext>
                  </a:extLst>
                </a:gridCol>
                <a:gridCol w="411480">
                  <a:extLst>
                    <a:ext uri="{9D8B030D-6E8A-4147-A177-3AD203B41FA5}">
                      <a16:colId xmlns:a16="http://schemas.microsoft.com/office/drawing/2014/main" val="3849071208"/>
                    </a:ext>
                  </a:extLst>
                </a:gridCol>
                <a:gridCol w="411480">
                  <a:extLst>
                    <a:ext uri="{9D8B030D-6E8A-4147-A177-3AD203B41FA5}">
                      <a16:colId xmlns:a16="http://schemas.microsoft.com/office/drawing/2014/main" val="411878919"/>
                    </a:ext>
                  </a:extLst>
                </a:gridCol>
                <a:gridCol w="411480">
                  <a:extLst>
                    <a:ext uri="{9D8B030D-6E8A-4147-A177-3AD203B41FA5}">
                      <a16:colId xmlns:a16="http://schemas.microsoft.com/office/drawing/2014/main" val="1317585553"/>
                    </a:ext>
                  </a:extLst>
                </a:gridCol>
                <a:gridCol w="411480">
                  <a:extLst>
                    <a:ext uri="{9D8B030D-6E8A-4147-A177-3AD203B41FA5}">
                      <a16:colId xmlns:a16="http://schemas.microsoft.com/office/drawing/2014/main" val="2597816049"/>
                    </a:ext>
                  </a:extLst>
                </a:gridCol>
                <a:gridCol w="411480">
                  <a:extLst>
                    <a:ext uri="{9D8B030D-6E8A-4147-A177-3AD203B41FA5}">
                      <a16:colId xmlns:a16="http://schemas.microsoft.com/office/drawing/2014/main" val="2527591678"/>
                    </a:ext>
                  </a:extLst>
                </a:gridCol>
                <a:gridCol w="411480">
                  <a:extLst>
                    <a:ext uri="{9D8B030D-6E8A-4147-A177-3AD203B41FA5}">
                      <a16:colId xmlns:a16="http://schemas.microsoft.com/office/drawing/2014/main" val="2837830149"/>
                    </a:ext>
                  </a:extLst>
                </a:gridCol>
                <a:gridCol w="411480">
                  <a:extLst>
                    <a:ext uri="{9D8B030D-6E8A-4147-A177-3AD203B41FA5}">
                      <a16:colId xmlns:a16="http://schemas.microsoft.com/office/drawing/2014/main" val="360204777"/>
                    </a:ext>
                  </a:extLst>
                </a:gridCol>
                <a:gridCol w="411480">
                  <a:extLst>
                    <a:ext uri="{9D8B030D-6E8A-4147-A177-3AD203B41FA5}">
                      <a16:colId xmlns:a16="http://schemas.microsoft.com/office/drawing/2014/main" val="16790032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400967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- 2021-04-26 12:00:44</a:t>
                      </a:r>
                      <a:r>
                        <a:rPr kumimoji="0" lang="en-US" sz="1000" b="0" i="0" u="none" strike="noStrike" kern="1200" cap="none" spc="0" normalizeH="0" baseline="0" noProof="0">
                          <a:ln>
                            <a:noFill/>
                          </a:ln>
                          <a:solidFill>
                            <a:prstClr val="black"/>
                          </a:solidFill>
                          <a:effectLst/>
                          <a:uLnTx/>
                          <a:uFillTx/>
                          <a:latin typeface="+mn-lt"/>
                          <a:ea typeface="+mn-ea"/>
                          <a:cs typeface="+mn-cs"/>
                        </a:rPr>
                        <a:t>
 The #NexusInnovation unit in Year 7 CORE gets creative in creating their magic by building programmable robots last week. They were introduced to the basics of programming using the Micro:bit. Each learner received an individual programmable pocket-sized computer to begin their Micro:bit journey. At the end of 6 weeks of learning to program, they build and program a small buggy which they can control with their iPads. Stay tuned for more updates! 👩🏻‍💻
#NexusCommunity
#NexusWay
#Microbit
#DoYourBit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p720x720/174218801_4350025011684097_970739602754961972_n.jpg?_nc_cat=107&amp;ccb=1-3&amp;_nc_sid=8024bb&amp;_nc_ohc=dKEU1eXwGTsAX8uakKQ&amp;_nc_ht=scontent.fzty3-2.fna&amp;edm=AKIiGfEEAAAA&amp;oh=7c2d9373dec1ccb2282625846bc61ea3&amp;oe=612E3B1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08/02/2021 21:10:19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20608100"/>
                  </a:ext>
                </a:extLst>
              </a:tr>
            </a:tbl>
          </a:graphicData>
        </a:graphic>
      </p:graphicFrame>
      <p:sp>
        <p:nvSpPr>
          <p:cNvPr id="4" name="Text Placeholder 3">
            <a:extLst>
              <a:ext uri="{FF2B5EF4-FFF2-40B4-BE49-F238E27FC236}">
                <a16:creationId xmlns:a16="http://schemas.microsoft.com/office/drawing/2014/main" id="{248D556F-232E-4D11-AE77-984AB6AA2C81}"/>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3460957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29CE5-C900-4CE1-A6AB-AED6EFF890CF}"/>
              </a:ext>
            </a:extLst>
          </p:cNvPr>
          <p:cNvSpPr>
            <a:spLocks noGrp="1"/>
          </p:cNvSpPr>
          <p:nvPr>
            <p:ph type="title"/>
          </p:nvPr>
        </p:nvSpPr>
        <p:spPr/>
        <p:txBody>
          <a:bodyPr/>
          <a:lstStyle/>
          <a:p>
            <a:r>
              <a:rPr lang="en-US"/>
              <a:t>Facebook Own Posts Table | Nexus International School Malaysia - 15 of 26</a:t>
            </a:r>
          </a:p>
        </p:txBody>
      </p:sp>
      <p:graphicFrame>
        <p:nvGraphicFramePr>
          <p:cNvPr id="5" name="Table Placeholder 4">
            <a:extLst>
              <a:ext uri="{FF2B5EF4-FFF2-40B4-BE49-F238E27FC236}">
                <a16:creationId xmlns:a16="http://schemas.microsoft.com/office/drawing/2014/main" id="{C49ABB44-B9DD-4A28-9E6A-062D161646FC}"/>
              </a:ext>
            </a:extLst>
          </p:cNvPr>
          <p:cNvGraphicFramePr>
            <a:graphicFrameLocks noGrp="1"/>
          </p:cNvGraphicFramePr>
          <p:nvPr>
            <p:ph type="tbl" sz="quarter" idx="13"/>
            <p:extLst>
              <p:ext uri="{D42A27DB-BD31-4B8C-83A1-F6EECF244321}">
                <p14:modId xmlns:p14="http://schemas.microsoft.com/office/powerpoint/2010/main" val="2286545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646360708"/>
                    </a:ext>
                  </a:extLst>
                </a:gridCol>
                <a:gridCol w="1316735">
                  <a:extLst>
                    <a:ext uri="{9D8B030D-6E8A-4147-A177-3AD203B41FA5}">
                      <a16:colId xmlns:a16="http://schemas.microsoft.com/office/drawing/2014/main" val="91582354"/>
                    </a:ext>
                  </a:extLst>
                </a:gridCol>
                <a:gridCol w="905256">
                  <a:extLst>
                    <a:ext uri="{9D8B030D-6E8A-4147-A177-3AD203B41FA5}">
                      <a16:colId xmlns:a16="http://schemas.microsoft.com/office/drawing/2014/main" val="1517223562"/>
                    </a:ext>
                  </a:extLst>
                </a:gridCol>
                <a:gridCol w="411480">
                  <a:extLst>
                    <a:ext uri="{9D8B030D-6E8A-4147-A177-3AD203B41FA5}">
                      <a16:colId xmlns:a16="http://schemas.microsoft.com/office/drawing/2014/main" val="564093031"/>
                    </a:ext>
                  </a:extLst>
                </a:gridCol>
                <a:gridCol w="411480">
                  <a:extLst>
                    <a:ext uri="{9D8B030D-6E8A-4147-A177-3AD203B41FA5}">
                      <a16:colId xmlns:a16="http://schemas.microsoft.com/office/drawing/2014/main" val="3742789122"/>
                    </a:ext>
                  </a:extLst>
                </a:gridCol>
                <a:gridCol w="411480">
                  <a:extLst>
                    <a:ext uri="{9D8B030D-6E8A-4147-A177-3AD203B41FA5}">
                      <a16:colId xmlns:a16="http://schemas.microsoft.com/office/drawing/2014/main" val="2163756945"/>
                    </a:ext>
                  </a:extLst>
                </a:gridCol>
                <a:gridCol w="411480">
                  <a:extLst>
                    <a:ext uri="{9D8B030D-6E8A-4147-A177-3AD203B41FA5}">
                      <a16:colId xmlns:a16="http://schemas.microsoft.com/office/drawing/2014/main" val="1038656880"/>
                    </a:ext>
                  </a:extLst>
                </a:gridCol>
                <a:gridCol w="411480">
                  <a:extLst>
                    <a:ext uri="{9D8B030D-6E8A-4147-A177-3AD203B41FA5}">
                      <a16:colId xmlns:a16="http://schemas.microsoft.com/office/drawing/2014/main" val="4150353660"/>
                    </a:ext>
                  </a:extLst>
                </a:gridCol>
                <a:gridCol w="411480">
                  <a:extLst>
                    <a:ext uri="{9D8B030D-6E8A-4147-A177-3AD203B41FA5}">
                      <a16:colId xmlns:a16="http://schemas.microsoft.com/office/drawing/2014/main" val="4235596119"/>
                    </a:ext>
                  </a:extLst>
                </a:gridCol>
                <a:gridCol w="411480">
                  <a:extLst>
                    <a:ext uri="{9D8B030D-6E8A-4147-A177-3AD203B41FA5}">
                      <a16:colId xmlns:a16="http://schemas.microsoft.com/office/drawing/2014/main" val="3220843366"/>
                    </a:ext>
                  </a:extLst>
                </a:gridCol>
                <a:gridCol w="411480">
                  <a:extLst>
                    <a:ext uri="{9D8B030D-6E8A-4147-A177-3AD203B41FA5}">
                      <a16:colId xmlns:a16="http://schemas.microsoft.com/office/drawing/2014/main" val="3156141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738581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- 2021-05-05 16:32:19</a:t>
                      </a:r>
                      <a:r>
                        <a:rPr kumimoji="0" lang="en-US" sz="1000" b="0" i="0" u="none" strike="noStrike" kern="1200" cap="none" spc="0" normalizeH="0" baseline="0" noProof="0">
                          <a:ln>
                            <a:noFill/>
                          </a:ln>
                          <a:solidFill>
                            <a:prstClr val="black"/>
                          </a:solidFill>
                          <a:effectLst/>
                          <a:uLnTx/>
                          <a:uFillTx/>
                          <a:latin typeface="+mn-lt"/>
                          <a:ea typeface="+mn-ea"/>
                          <a:cs typeface="+mn-cs"/>
                        </a:rPr>
                        <a:t>
 Recently in support of Autism Acceptance Week, the #NexusCommunity wore rainbow-coloured outfits to school to help raise awareness of the diversity of autism 🌈. At Nexus, you will see learners working together and caring for others in a supportive environment in and beyond the classroom. Our Year 6 boarder, Ramisa, made a handmade colourful paper-folding fan in support of raising awareness of #autism. A simple gesture like this goes a long way. It is great to see our Nexus community celebrate diversity and inclusion. Well done everyone! ❤️ 
#NexusWay 
#NexusLearners 
#NexusInclusion 
#NexusMindsets
#NexusBoarding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https://scontent.fzty3-2.fna.fbcdn.net/v/t1.6435-9/p720x720/180661511_4388304764522788_1817792537212667699_n.jpg?_nc_cat=110&amp;ccb=1-3&amp;_nc_sid=8024bb&amp;_nc_ohc=g6fYxW7FrecAX_EDJcO&amp;_nc_ht=scontent.fzty3-2.fna&amp;oh=9cf0f8b93fcbdc39cb192e8f5a1007ad&amp;oe=612DD3CC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08/02/2021 21:10:19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54954709"/>
                  </a:ext>
                </a:extLst>
              </a:tr>
            </a:tbl>
          </a:graphicData>
        </a:graphic>
      </p:graphicFrame>
      <p:sp>
        <p:nvSpPr>
          <p:cNvPr id="4" name="Text Placeholder 3">
            <a:extLst>
              <a:ext uri="{FF2B5EF4-FFF2-40B4-BE49-F238E27FC236}">
                <a16:creationId xmlns:a16="http://schemas.microsoft.com/office/drawing/2014/main" id="{88B9E7BB-9315-4285-8390-5DDBEB4A6CE0}"/>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73401830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A495D-00AB-4BFC-99FB-658D0BD8C392}"/>
              </a:ext>
            </a:extLst>
          </p:cNvPr>
          <p:cNvSpPr>
            <a:spLocks noGrp="1"/>
          </p:cNvSpPr>
          <p:nvPr>
            <p:ph type="title"/>
          </p:nvPr>
        </p:nvSpPr>
        <p:spPr/>
        <p:txBody>
          <a:bodyPr/>
          <a:lstStyle/>
          <a:p>
            <a:r>
              <a:rPr lang="en-US"/>
              <a:t>Facebook Own Posts Table | Nexus International School Malaysia - 16 of 26</a:t>
            </a:r>
          </a:p>
        </p:txBody>
      </p:sp>
      <p:graphicFrame>
        <p:nvGraphicFramePr>
          <p:cNvPr id="5" name="Table Placeholder 4">
            <a:extLst>
              <a:ext uri="{FF2B5EF4-FFF2-40B4-BE49-F238E27FC236}">
                <a16:creationId xmlns:a16="http://schemas.microsoft.com/office/drawing/2014/main" id="{A000CDB3-BBB0-4632-B171-7D60000C5EA9}"/>
              </a:ext>
            </a:extLst>
          </p:cNvPr>
          <p:cNvGraphicFramePr>
            <a:graphicFrameLocks noGrp="1"/>
          </p:cNvGraphicFramePr>
          <p:nvPr>
            <p:ph type="tbl" sz="quarter" idx="13"/>
            <p:extLst>
              <p:ext uri="{D42A27DB-BD31-4B8C-83A1-F6EECF244321}">
                <p14:modId xmlns:p14="http://schemas.microsoft.com/office/powerpoint/2010/main" val="3338433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128561643"/>
                    </a:ext>
                  </a:extLst>
                </a:gridCol>
                <a:gridCol w="1316735">
                  <a:extLst>
                    <a:ext uri="{9D8B030D-6E8A-4147-A177-3AD203B41FA5}">
                      <a16:colId xmlns:a16="http://schemas.microsoft.com/office/drawing/2014/main" val="2879725412"/>
                    </a:ext>
                  </a:extLst>
                </a:gridCol>
                <a:gridCol w="905256">
                  <a:extLst>
                    <a:ext uri="{9D8B030D-6E8A-4147-A177-3AD203B41FA5}">
                      <a16:colId xmlns:a16="http://schemas.microsoft.com/office/drawing/2014/main" val="3277995937"/>
                    </a:ext>
                  </a:extLst>
                </a:gridCol>
                <a:gridCol w="411480">
                  <a:extLst>
                    <a:ext uri="{9D8B030D-6E8A-4147-A177-3AD203B41FA5}">
                      <a16:colId xmlns:a16="http://schemas.microsoft.com/office/drawing/2014/main" val="2435108526"/>
                    </a:ext>
                  </a:extLst>
                </a:gridCol>
                <a:gridCol w="411480">
                  <a:extLst>
                    <a:ext uri="{9D8B030D-6E8A-4147-A177-3AD203B41FA5}">
                      <a16:colId xmlns:a16="http://schemas.microsoft.com/office/drawing/2014/main" val="2332199956"/>
                    </a:ext>
                  </a:extLst>
                </a:gridCol>
                <a:gridCol w="411480">
                  <a:extLst>
                    <a:ext uri="{9D8B030D-6E8A-4147-A177-3AD203B41FA5}">
                      <a16:colId xmlns:a16="http://schemas.microsoft.com/office/drawing/2014/main" val="3695413015"/>
                    </a:ext>
                  </a:extLst>
                </a:gridCol>
                <a:gridCol w="411480">
                  <a:extLst>
                    <a:ext uri="{9D8B030D-6E8A-4147-A177-3AD203B41FA5}">
                      <a16:colId xmlns:a16="http://schemas.microsoft.com/office/drawing/2014/main" val="3377226949"/>
                    </a:ext>
                  </a:extLst>
                </a:gridCol>
                <a:gridCol w="411480">
                  <a:extLst>
                    <a:ext uri="{9D8B030D-6E8A-4147-A177-3AD203B41FA5}">
                      <a16:colId xmlns:a16="http://schemas.microsoft.com/office/drawing/2014/main" val="3314728542"/>
                    </a:ext>
                  </a:extLst>
                </a:gridCol>
                <a:gridCol w="411480">
                  <a:extLst>
                    <a:ext uri="{9D8B030D-6E8A-4147-A177-3AD203B41FA5}">
                      <a16:colId xmlns:a16="http://schemas.microsoft.com/office/drawing/2014/main" val="1489092896"/>
                    </a:ext>
                  </a:extLst>
                </a:gridCol>
                <a:gridCol w="411480">
                  <a:extLst>
                    <a:ext uri="{9D8B030D-6E8A-4147-A177-3AD203B41FA5}">
                      <a16:colId xmlns:a16="http://schemas.microsoft.com/office/drawing/2014/main" val="2887651657"/>
                    </a:ext>
                  </a:extLst>
                </a:gridCol>
                <a:gridCol w="411480">
                  <a:extLst>
                    <a:ext uri="{9D8B030D-6E8A-4147-A177-3AD203B41FA5}">
                      <a16:colId xmlns:a16="http://schemas.microsoft.com/office/drawing/2014/main" val="2518177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224453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- 2021-05-18 12:00:00</a:t>
                      </a:r>
                      <a:r>
                        <a:rPr kumimoji="0" lang="en-US" sz="1000" b="0" i="0" u="none" strike="noStrike" kern="1200" cap="none" spc="0" normalizeH="0" baseline="0" noProof="0">
                          <a:ln>
                            <a:noFill/>
                          </a:ln>
                          <a:solidFill>
                            <a:prstClr val="black"/>
                          </a:solidFill>
                          <a:effectLst/>
                          <a:uLnTx/>
                          <a:uFillTx/>
                          <a:latin typeface="+mn-lt"/>
                          <a:ea typeface="+mn-ea"/>
                          <a:cs typeface="+mn-cs"/>
                        </a:rPr>
                        <a:t>
 Recently, our learners took part in an exciting entry point to their new IPC topic called ""Hooray..Let's Go On Holiday!"" 🧳 ✈️! 
A topic on exploring the world as a traveller, the learners were involved in role playing and simulating the things we do when we go on a holiday. This includes packing the right items, familiarising themselves with the various transportation mode while traveling and identifying their accommodation. All in all, learners had a great time collaborating with one another and thinking critically. What an exciting way to start their new IPC unit! 
#NexusWay 
#NexusCommunity 
#NexusLearners
#NexusIPC
#NexusPrimary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p720x720/183831900_4417026814983916_169056770862421221_n.jpg?_nc_cat=105&amp;ccb=1-3&amp;_nc_sid=8024bb&amp;_nc_ohc=Fu7th4BhKVIAX8cVRui&amp;_nc_oc=AQnRxUw74SgOv8ka79zfzSTT7mQirIDCCZqK4EYGBFqmf9qJUvXwUA36pN6jySRYuz8&amp;_nc_ht=scontent.fzty3-2.fna&amp;oh=ae36a42c65b4924078e048188caf0405&amp;oe=612F6B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08/02/2021 21:10:19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3401681"/>
                  </a:ext>
                </a:extLst>
              </a:tr>
            </a:tbl>
          </a:graphicData>
        </a:graphic>
      </p:graphicFrame>
      <p:sp>
        <p:nvSpPr>
          <p:cNvPr id="4" name="Text Placeholder 3">
            <a:extLst>
              <a:ext uri="{FF2B5EF4-FFF2-40B4-BE49-F238E27FC236}">
                <a16:creationId xmlns:a16="http://schemas.microsoft.com/office/drawing/2014/main" id="{A57591C3-3458-49BF-BF8C-74B98F20A96D}"/>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54264282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BAD04-F045-4BD3-83F5-D16847AA772E}"/>
              </a:ext>
            </a:extLst>
          </p:cNvPr>
          <p:cNvSpPr>
            <a:spLocks noGrp="1"/>
          </p:cNvSpPr>
          <p:nvPr>
            <p:ph type="title"/>
          </p:nvPr>
        </p:nvSpPr>
        <p:spPr/>
        <p:txBody>
          <a:bodyPr/>
          <a:lstStyle/>
          <a:p>
            <a:r>
              <a:rPr lang="en-US"/>
              <a:t>Facebook Own Posts Table | Nexus International School Malaysia - 17 of 26</a:t>
            </a:r>
          </a:p>
        </p:txBody>
      </p:sp>
      <p:graphicFrame>
        <p:nvGraphicFramePr>
          <p:cNvPr id="5" name="Table Placeholder 4">
            <a:extLst>
              <a:ext uri="{FF2B5EF4-FFF2-40B4-BE49-F238E27FC236}">
                <a16:creationId xmlns:a16="http://schemas.microsoft.com/office/drawing/2014/main" id="{D32330E7-9C18-4708-A9D9-A1596A5BE50E}"/>
              </a:ext>
            </a:extLst>
          </p:cNvPr>
          <p:cNvGraphicFramePr>
            <a:graphicFrameLocks noGrp="1"/>
          </p:cNvGraphicFramePr>
          <p:nvPr>
            <p:ph type="tbl" sz="quarter" idx="13"/>
            <p:extLst>
              <p:ext uri="{D42A27DB-BD31-4B8C-83A1-F6EECF244321}">
                <p14:modId xmlns:p14="http://schemas.microsoft.com/office/powerpoint/2010/main" val="1190539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915642453"/>
                    </a:ext>
                  </a:extLst>
                </a:gridCol>
                <a:gridCol w="1316735">
                  <a:extLst>
                    <a:ext uri="{9D8B030D-6E8A-4147-A177-3AD203B41FA5}">
                      <a16:colId xmlns:a16="http://schemas.microsoft.com/office/drawing/2014/main" val="590659270"/>
                    </a:ext>
                  </a:extLst>
                </a:gridCol>
                <a:gridCol w="905256">
                  <a:extLst>
                    <a:ext uri="{9D8B030D-6E8A-4147-A177-3AD203B41FA5}">
                      <a16:colId xmlns:a16="http://schemas.microsoft.com/office/drawing/2014/main" val="3457681028"/>
                    </a:ext>
                  </a:extLst>
                </a:gridCol>
                <a:gridCol w="411480">
                  <a:extLst>
                    <a:ext uri="{9D8B030D-6E8A-4147-A177-3AD203B41FA5}">
                      <a16:colId xmlns:a16="http://schemas.microsoft.com/office/drawing/2014/main" val="961378329"/>
                    </a:ext>
                  </a:extLst>
                </a:gridCol>
                <a:gridCol w="411480">
                  <a:extLst>
                    <a:ext uri="{9D8B030D-6E8A-4147-A177-3AD203B41FA5}">
                      <a16:colId xmlns:a16="http://schemas.microsoft.com/office/drawing/2014/main" val="2468809286"/>
                    </a:ext>
                  </a:extLst>
                </a:gridCol>
                <a:gridCol w="411480">
                  <a:extLst>
                    <a:ext uri="{9D8B030D-6E8A-4147-A177-3AD203B41FA5}">
                      <a16:colId xmlns:a16="http://schemas.microsoft.com/office/drawing/2014/main" val="3522493977"/>
                    </a:ext>
                  </a:extLst>
                </a:gridCol>
                <a:gridCol w="411480">
                  <a:extLst>
                    <a:ext uri="{9D8B030D-6E8A-4147-A177-3AD203B41FA5}">
                      <a16:colId xmlns:a16="http://schemas.microsoft.com/office/drawing/2014/main" val="766831554"/>
                    </a:ext>
                  </a:extLst>
                </a:gridCol>
                <a:gridCol w="411480">
                  <a:extLst>
                    <a:ext uri="{9D8B030D-6E8A-4147-A177-3AD203B41FA5}">
                      <a16:colId xmlns:a16="http://schemas.microsoft.com/office/drawing/2014/main" val="2314046553"/>
                    </a:ext>
                  </a:extLst>
                </a:gridCol>
                <a:gridCol w="411480">
                  <a:extLst>
                    <a:ext uri="{9D8B030D-6E8A-4147-A177-3AD203B41FA5}">
                      <a16:colId xmlns:a16="http://schemas.microsoft.com/office/drawing/2014/main" val="173358148"/>
                    </a:ext>
                  </a:extLst>
                </a:gridCol>
                <a:gridCol w="411480">
                  <a:extLst>
                    <a:ext uri="{9D8B030D-6E8A-4147-A177-3AD203B41FA5}">
                      <a16:colId xmlns:a16="http://schemas.microsoft.com/office/drawing/2014/main" val="1087656852"/>
                    </a:ext>
                  </a:extLst>
                </a:gridCol>
                <a:gridCol w="411480">
                  <a:extLst>
                    <a:ext uri="{9D8B030D-6E8A-4147-A177-3AD203B41FA5}">
                      <a16:colId xmlns:a16="http://schemas.microsoft.com/office/drawing/2014/main" val="29016157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140401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- 2021-01-26 18:00:01</a:t>
                      </a:r>
                      <a:r>
                        <a:rPr kumimoji="0" lang="en-US" sz="1000" b="0" i="0" u="none" strike="noStrike" kern="1200" cap="none" spc="0" normalizeH="0" baseline="0" noProof="0">
                          <a:ln>
                            <a:noFill/>
                          </a:ln>
                          <a:solidFill>
                            <a:prstClr val="black"/>
                          </a:solidFill>
                          <a:effectLst/>
                          <a:uLnTx/>
                          <a:uFillTx/>
                          <a:latin typeface="+mn-lt"/>
                          <a:ea typeface="+mn-ea"/>
                          <a:cs typeface="+mn-cs"/>
                        </a:rPr>
                        <a:t>
 The very first Mission to Mars will leave for the soon-to-be-explored planet in 2028!
Few weeks ago before MCO, Year 6 learners began their new IPC topic ‘Mission to Mars’. Our cadets were invited to join the Nexus Space Agency to see if they have what it takes to be successfully selected to join the ‘Mission to Mars’.🚀 
Faced with a series of physical and mental challenges which tested their personal goals of resilience, rigour, collaboration and communication, were our cadets successful? We are pleased to report that every cadet passed the rigorous astronaut training and is ready for a ‘Mission to Mars’! 👩🏻‍🚀👨🏽‍🚀 #throwback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1.6435-9/s720x720/143138950_4096965156990085_3238803213452687527_n.jpg?_nc_cat=100&amp;ccb=1-3&amp;_nc_sid=8024bb&amp;_nc_ohc=wqYh1DFZvJIAX9RGkrs&amp;_nc_ht=scontent-lga3-1.xx&amp;tp=7&amp;oh=0dabaeb21e4c06264be5a9dc96acd66f&amp;oe=60ACCB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04/26/2021 09:16:46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42961850"/>
                  </a:ext>
                </a:extLst>
              </a:tr>
            </a:tbl>
          </a:graphicData>
        </a:graphic>
      </p:graphicFrame>
      <p:sp>
        <p:nvSpPr>
          <p:cNvPr id="4" name="Text Placeholder 3">
            <a:extLst>
              <a:ext uri="{FF2B5EF4-FFF2-40B4-BE49-F238E27FC236}">
                <a16:creationId xmlns:a16="http://schemas.microsoft.com/office/drawing/2014/main" id="{BD9C7545-B746-4A4B-A200-5F862BD64EF8}"/>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74239253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173FC-88D0-4E0B-9E5C-63089303A43B}"/>
              </a:ext>
            </a:extLst>
          </p:cNvPr>
          <p:cNvSpPr>
            <a:spLocks noGrp="1"/>
          </p:cNvSpPr>
          <p:nvPr>
            <p:ph type="title"/>
          </p:nvPr>
        </p:nvSpPr>
        <p:spPr/>
        <p:txBody>
          <a:bodyPr/>
          <a:lstStyle/>
          <a:p>
            <a:r>
              <a:rPr lang="en-US"/>
              <a:t>Facebook Own Posts Table | Nexus International School Malaysia - 18 of 26</a:t>
            </a:r>
          </a:p>
        </p:txBody>
      </p:sp>
      <p:graphicFrame>
        <p:nvGraphicFramePr>
          <p:cNvPr id="5" name="Table Placeholder 4">
            <a:extLst>
              <a:ext uri="{FF2B5EF4-FFF2-40B4-BE49-F238E27FC236}">
                <a16:creationId xmlns:a16="http://schemas.microsoft.com/office/drawing/2014/main" id="{C429B109-A81D-4C18-BDF3-E531836D3552}"/>
              </a:ext>
            </a:extLst>
          </p:cNvPr>
          <p:cNvGraphicFramePr>
            <a:graphicFrameLocks noGrp="1"/>
          </p:cNvGraphicFramePr>
          <p:nvPr>
            <p:ph type="tbl" sz="quarter" idx="13"/>
            <p:extLst>
              <p:ext uri="{D42A27DB-BD31-4B8C-83A1-F6EECF244321}">
                <p14:modId xmlns:p14="http://schemas.microsoft.com/office/powerpoint/2010/main" val="1909924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300808903"/>
                    </a:ext>
                  </a:extLst>
                </a:gridCol>
                <a:gridCol w="1316735">
                  <a:extLst>
                    <a:ext uri="{9D8B030D-6E8A-4147-A177-3AD203B41FA5}">
                      <a16:colId xmlns:a16="http://schemas.microsoft.com/office/drawing/2014/main" val="3426582292"/>
                    </a:ext>
                  </a:extLst>
                </a:gridCol>
                <a:gridCol w="905256">
                  <a:extLst>
                    <a:ext uri="{9D8B030D-6E8A-4147-A177-3AD203B41FA5}">
                      <a16:colId xmlns:a16="http://schemas.microsoft.com/office/drawing/2014/main" val="108191195"/>
                    </a:ext>
                  </a:extLst>
                </a:gridCol>
                <a:gridCol w="411480">
                  <a:extLst>
                    <a:ext uri="{9D8B030D-6E8A-4147-A177-3AD203B41FA5}">
                      <a16:colId xmlns:a16="http://schemas.microsoft.com/office/drawing/2014/main" val="2463524410"/>
                    </a:ext>
                  </a:extLst>
                </a:gridCol>
                <a:gridCol w="411480">
                  <a:extLst>
                    <a:ext uri="{9D8B030D-6E8A-4147-A177-3AD203B41FA5}">
                      <a16:colId xmlns:a16="http://schemas.microsoft.com/office/drawing/2014/main" val="1426004265"/>
                    </a:ext>
                  </a:extLst>
                </a:gridCol>
                <a:gridCol w="411480">
                  <a:extLst>
                    <a:ext uri="{9D8B030D-6E8A-4147-A177-3AD203B41FA5}">
                      <a16:colId xmlns:a16="http://schemas.microsoft.com/office/drawing/2014/main" val="3829010788"/>
                    </a:ext>
                  </a:extLst>
                </a:gridCol>
                <a:gridCol w="411480">
                  <a:extLst>
                    <a:ext uri="{9D8B030D-6E8A-4147-A177-3AD203B41FA5}">
                      <a16:colId xmlns:a16="http://schemas.microsoft.com/office/drawing/2014/main" val="26664870"/>
                    </a:ext>
                  </a:extLst>
                </a:gridCol>
                <a:gridCol w="411480">
                  <a:extLst>
                    <a:ext uri="{9D8B030D-6E8A-4147-A177-3AD203B41FA5}">
                      <a16:colId xmlns:a16="http://schemas.microsoft.com/office/drawing/2014/main" val="1044325639"/>
                    </a:ext>
                  </a:extLst>
                </a:gridCol>
                <a:gridCol w="411480">
                  <a:extLst>
                    <a:ext uri="{9D8B030D-6E8A-4147-A177-3AD203B41FA5}">
                      <a16:colId xmlns:a16="http://schemas.microsoft.com/office/drawing/2014/main" val="1752162598"/>
                    </a:ext>
                  </a:extLst>
                </a:gridCol>
                <a:gridCol w="411480">
                  <a:extLst>
                    <a:ext uri="{9D8B030D-6E8A-4147-A177-3AD203B41FA5}">
                      <a16:colId xmlns:a16="http://schemas.microsoft.com/office/drawing/2014/main" val="3520165758"/>
                    </a:ext>
                  </a:extLst>
                </a:gridCol>
                <a:gridCol w="411480">
                  <a:extLst>
                    <a:ext uri="{9D8B030D-6E8A-4147-A177-3AD203B41FA5}">
                      <a16:colId xmlns:a16="http://schemas.microsoft.com/office/drawing/2014/main" val="2433868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895583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- 2021-02-19 18:00:01</a:t>
                      </a:r>
                      <a:r>
                        <a:rPr kumimoji="0" lang="en-US" sz="1000" b="0" i="0" u="none" strike="noStrike" kern="1200" cap="none" spc="0" normalizeH="0" baseline="0" noProof="0">
                          <a:ln>
                            <a:noFill/>
                          </a:ln>
                          <a:solidFill>
                            <a:prstClr val="black"/>
                          </a:solidFill>
                          <a:effectLst/>
                          <a:uLnTx/>
                          <a:uFillTx/>
                          <a:latin typeface="+mn-lt"/>
                          <a:ea typeface="+mn-ea"/>
                          <a:cs typeface="+mn-cs"/>
                        </a:rPr>
                        <a:t>
 Social media is now flooded with parental discussions on how schools are managing the transition to online learning.
At Nexus, we encourage our teachers and learners to think about how to use technology effectively, so that it enhances engagement and the learning experience. The #NexusInnovation helps our community to experience a positive journey with online learning.
Let's hear directly from the most important people - the learners! In this series of short interviews by our Head of Primary, Claire Waller, #NexusLearners shared their exciting and memorable experiences of online learning at Nexus.
#NexusCommunity #OnlineLearning #NexusOnlineLearning #NexusWay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s720x720/146821439_773024643621253_3680277243050528210_n.jpg?_nc_cat=100&amp;ccb=1-3&amp;_nc_sid=ad6a45&amp;_nc_ohc=QysPMFeNraIAX9TR7MM&amp;_nc_ht=scontent-iad3-2.xx&amp;tp=7&amp;oh=89a1da4bcdd6eb83bea5135b57894d05&amp;oe=60C27888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05/12/2021 15:15:10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47698862"/>
                  </a:ext>
                </a:extLst>
              </a:tr>
            </a:tbl>
          </a:graphicData>
        </a:graphic>
      </p:graphicFrame>
      <p:sp>
        <p:nvSpPr>
          <p:cNvPr id="4" name="Text Placeholder 3">
            <a:extLst>
              <a:ext uri="{FF2B5EF4-FFF2-40B4-BE49-F238E27FC236}">
                <a16:creationId xmlns:a16="http://schemas.microsoft.com/office/drawing/2014/main" id="{47896B0E-FB07-409D-BEBA-C02ABFC9B93C}"/>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47025930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12717-78BC-4F05-B9E3-8923C0248A69}"/>
              </a:ext>
            </a:extLst>
          </p:cNvPr>
          <p:cNvSpPr>
            <a:spLocks noGrp="1"/>
          </p:cNvSpPr>
          <p:nvPr>
            <p:ph type="title"/>
          </p:nvPr>
        </p:nvSpPr>
        <p:spPr/>
        <p:txBody>
          <a:bodyPr/>
          <a:lstStyle/>
          <a:p>
            <a:r>
              <a:rPr lang="en-US"/>
              <a:t>Facebook Own Posts Table | Nexus International School Malaysia - 19 of 26</a:t>
            </a:r>
          </a:p>
        </p:txBody>
      </p:sp>
      <p:graphicFrame>
        <p:nvGraphicFramePr>
          <p:cNvPr id="5" name="Table Placeholder 4">
            <a:extLst>
              <a:ext uri="{FF2B5EF4-FFF2-40B4-BE49-F238E27FC236}">
                <a16:creationId xmlns:a16="http://schemas.microsoft.com/office/drawing/2014/main" id="{40DA89CD-E77E-4F24-9F4A-476C5BD21388}"/>
              </a:ext>
            </a:extLst>
          </p:cNvPr>
          <p:cNvGraphicFramePr>
            <a:graphicFrameLocks noGrp="1"/>
          </p:cNvGraphicFramePr>
          <p:nvPr>
            <p:ph type="tbl" sz="quarter" idx="13"/>
            <p:extLst>
              <p:ext uri="{D42A27DB-BD31-4B8C-83A1-F6EECF244321}">
                <p14:modId xmlns:p14="http://schemas.microsoft.com/office/powerpoint/2010/main" val="3620526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259636090"/>
                    </a:ext>
                  </a:extLst>
                </a:gridCol>
                <a:gridCol w="1316735">
                  <a:extLst>
                    <a:ext uri="{9D8B030D-6E8A-4147-A177-3AD203B41FA5}">
                      <a16:colId xmlns:a16="http://schemas.microsoft.com/office/drawing/2014/main" val="4250127281"/>
                    </a:ext>
                  </a:extLst>
                </a:gridCol>
                <a:gridCol w="905256">
                  <a:extLst>
                    <a:ext uri="{9D8B030D-6E8A-4147-A177-3AD203B41FA5}">
                      <a16:colId xmlns:a16="http://schemas.microsoft.com/office/drawing/2014/main" val="55160621"/>
                    </a:ext>
                  </a:extLst>
                </a:gridCol>
                <a:gridCol w="411480">
                  <a:extLst>
                    <a:ext uri="{9D8B030D-6E8A-4147-A177-3AD203B41FA5}">
                      <a16:colId xmlns:a16="http://schemas.microsoft.com/office/drawing/2014/main" val="3979481121"/>
                    </a:ext>
                  </a:extLst>
                </a:gridCol>
                <a:gridCol w="411480">
                  <a:extLst>
                    <a:ext uri="{9D8B030D-6E8A-4147-A177-3AD203B41FA5}">
                      <a16:colId xmlns:a16="http://schemas.microsoft.com/office/drawing/2014/main" val="892249305"/>
                    </a:ext>
                  </a:extLst>
                </a:gridCol>
                <a:gridCol w="411480">
                  <a:extLst>
                    <a:ext uri="{9D8B030D-6E8A-4147-A177-3AD203B41FA5}">
                      <a16:colId xmlns:a16="http://schemas.microsoft.com/office/drawing/2014/main" val="1780032837"/>
                    </a:ext>
                  </a:extLst>
                </a:gridCol>
                <a:gridCol w="411480">
                  <a:extLst>
                    <a:ext uri="{9D8B030D-6E8A-4147-A177-3AD203B41FA5}">
                      <a16:colId xmlns:a16="http://schemas.microsoft.com/office/drawing/2014/main" val="577042510"/>
                    </a:ext>
                  </a:extLst>
                </a:gridCol>
                <a:gridCol w="411480">
                  <a:extLst>
                    <a:ext uri="{9D8B030D-6E8A-4147-A177-3AD203B41FA5}">
                      <a16:colId xmlns:a16="http://schemas.microsoft.com/office/drawing/2014/main" val="3310083015"/>
                    </a:ext>
                  </a:extLst>
                </a:gridCol>
                <a:gridCol w="411480">
                  <a:extLst>
                    <a:ext uri="{9D8B030D-6E8A-4147-A177-3AD203B41FA5}">
                      <a16:colId xmlns:a16="http://schemas.microsoft.com/office/drawing/2014/main" val="3538720663"/>
                    </a:ext>
                  </a:extLst>
                </a:gridCol>
                <a:gridCol w="411480">
                  <a:extLst>
                    <a:ext uri="{9D8B030D-6E8A-4147-A177-3AD203B41FA5}">
                      <a16:colId xmlns:a16="http://schemas.microsoft.com/office/drawing/2014/main" val="2208963480"/>
                    </a:ext>
                  </a:extLst>
                </a:gridCol>
                <a:gridCol w="411480">
                  <a:extLst>
                    <a:ext uri="{9D8B030D-6E8A-4147-A177-3AD203B41FA5}">
                      <a16:colId xmlns:a16="http://schemas.microsoft.com/office/drawing/2014/main" val="29999670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574501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- 2021-01-19 10:06:21</a:t>
                      </a:r>
                      <a:r>
                        <a:rPr kumimoji="0" lang="en-US" sz="1000" b="0" i="0" u="none" strike="noStrike" kern="1200" cap="none" spc="0" normalizeH="0" baseline="0" noProof="0">
                          <a:ln>
                            <a:noFill/>
                          </a:ln>
                          <a:solidFill>
                            <a:prstClr val="black"/>
                          </a:solidFill>
                          <a:effectLst/>
                          <a:uLnTx/>
                          <a:uFillTx/>
                          <a:latin typeface="+mn-lt"/>
                          <a:ea typeface="+mn-ea"/>
                          <a:cs typeface="+mn-cs"/>
                        </a:rPr>
                        <a:t>
 Spend your evenings with Nexus this February!
Register now to join Nexus Virtual Open Day on 2nd February (8pm) and 4th February (4pm). Learn more about Nexus and its preschool, primary, secondary and pre-university (IB Diploma curriculum) from Nexus Senior Leadership Team. Also, see Nexus campus virtually through an interactive Virtual Tour presented by their IGCSE Top Scorer.
Enjoy a FREE Virtual Stockbroking Workshop for your children when you register for Nexus Open Day now! Fee Waivers are available for all applications. 
Click here to register! https://bit.ly/3c4eP1p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1.6435-9/s720x720/139853208_4076376682382266_4560695524589011215_n.jpg?_nc_cat=108&amp;ccb=1-3&amp;_nc_sid=8024bb&amp;_nc_ohc=z3-BbRs4bbUAX8pXhoo&amp;_nc_ht=scontent-lga3-1.xx&amp;tp=7&amp;oh=37f616234bad165f507fdf22282c2162&amp;oe=60A292C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04/20/2021 09:15:33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45519335"/>
                  </a:ext>
                </a:extLst>
              </a:tr>
            </a:tbl>
          </a:graphicData>
        </a:graphic>
      </p:graphicFrame>
      <p:sp>
        <p:nvSpPr>
          <p:cNvPr id="4" name="Text Placeholder 3">
            <a:extLst>
              <a:ext uri="{FF2B5EF4-FFF2-40B4-BE49-F238E27FC236}">
                <a16:creationId xmlns:a16="http://schemas.microsoft.com/office/drawing/2014/main" id="{ECDF133D-40FD-4126-8AF7-4E8728D7769E}"/>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96774771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A8278-29CF-445F-BC67-40D840F3FE6A}"/>
              </a:ext>
            </a:extLst>
          </p:cNvPr>
          <p:cNvSpPr>
            <a:spLocks noGrp="1"/>
          </p:cNvSpPr>
          <p:nvPr>
            <p:ph type="title"/>
          </p:nvPr>
        </p:nvSpPr>
        <p:spPr/>
        <p:txBody>
          <a:bodyPr/>
          <a:lstStyle/>
          <a:p>
            <a:r>
              <a:rPr lang="en-US"/>
              <a:t>Facebook Own Posts Table | Nexus International School Malaysia - 20 of 26</a:t>
            </a:r>
          </a:p>
        </p:txBody>
      </p:sp>
      <p:graphicFrame>
        <p:nvGraphicFramePr>
          <p:cNvPr id="5" name="Table Placeholder 4">
            <a:extLst>
              <a:ext uri="{FF2B5EF4-FFF2-40B4-BE49-F238E27FC236}">
                <a16:creationId xmlns:a16="http://schemas.microsoft.com/office/drawing/2014/main" id="{C4B1DAF6-6889-4E5C-9E07-00DD2D2892CE}"/>
              </a:ext>
            </a:extLst>
          </p:cNvPr>
          <p:cNvGraphicFramePr>
            <a:graphicFrameLocks noGrp="1"/>
          </p:cNvGraphicFramePr>
          <p:nvPr>
            <p:ph type="tbl" sz="quarter" idx="13"/>
            <p:extLst>
              <p:ext uri="{D42A27DB-BD31-4B8C-83A1-F6EECF244321}">
                <p14:modId xmlns:p14="http://schemas.microsoft.com/office/powerpoint/2010/main" val="126363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824552496"/>
                    </a:ext>
                  </a:extLst>
                </a:gridCol>
                <a:gridCol w="1316735">
                  <a:extLst>
                    <a:ext uri="{9D8B030D-6E8A-4147-A177-3AD203B41FA5}">
                      <a16:colId xmlns:a16="http://schemas.microsoft.com/office/drawing/2014/main" val="2052050437"/>
                    </a:ext>
                  </a:extLst>
                </a:gridCol>
                <a:gridCol w="905256">
                  <a:extLst>
                    <a:ext uri="{9D8B030D-6E8A-4147-A177-3AD203B41FA5}">
                      <a16:colId xmlns:a16="http://schemas.microsoft.com/office/drawing/2014/main" val="1427887748"/>
                    </a:ext>
                  </a:extLst>
                </a:gridCol>
                <a:gridCol w="411480">
                  <a:extLst>
                    <a:ext uri="{9D8B030D-6E8A-4147-A177-3AD203B41FA5}">
                      <a16:colId xmlns:a16="http://schemas.microsoft.com/office/drawing/2014/main" val="3830655250"/>
                    </a:ext>
                  </a:extLst>
                </a:gridCol>
                <a:gridCol w="411480">
                  <a:extLst>
                    <a:ext uri="{9D8B030D-6E8A-4147-A177-3AD203B41FA5}">
                      <a16:colId xmlns:a16="http://schemas.microsoft.com/office/drawing/2014/main" val="715339185"/>
                    </a:ext>
                  </a:extLst>
                </a:gridCol>
                <a:gridCol w="411480">
                  <a:extLst>
                    <a:ext uri="{9D8B030D-6E8A-4147-A177-3AD203B41FA5}">
                      <a16:colId xmlns:a16="http://schemas.microsoft.com/office/drawing/2014/main" val="2977539323"/>
                    </a:ext>
                  </a:extLst>
                </a:gridCol>
                <a:gridCol w="411480">
                  <a:extLst>
                    <a:ext uri="{9D8B030D-6E8A-4147-A177-3AD203B41FA5}">
                      <a16:colId xmlns:a16="http://schemas.microsoft.com/office/drawing/2014/main" val="3901128472"/>
                    </a:ext>
                  </a:extLst>
                </a:gridCol>
                <a:gridCol w="411480">
                  <a:extLst>
                    <a:ext uri="{9D8B030D-6E8A-4147-A177-3AD203B41FA5}">
                      <a16:colId xmlns:a16="http://schemas.microsoft.com/office/drawing/2014/main" val="4105936813"/>
                    </a:ext>
                  </a:extLst>
                </a:gridCol>
                <a:gridCol w="411480">
                  <a:extLst>
                    <a:ext uri="{9D8B030D-6E8A-4147-A177-3AD203B41FA5}">
                      <a16:colId xmlns:a16="http://schemas.microsoft.com/office/drawing/2014/main" val="98614179"/>
                    </a:ext>
                  </a:extLst>
                </a:gridCol>
                <a:gridCol w="411480">
                  <a:extLst>
                    <a:ext uri="{9D8B030D-6E8A-4147-A177-3AD203B41FA5}">
                      <a16:colId xmlns:a16="http://schemas.microsoft.com/office/drawing/2014/main" val="51692598"/>
                    </a:ext>
                  </a:extLst>
                </a:gridCol>
                <a:gridCol w="411480">
                  <a:extLst>
                    <a:ext uri="{9D8B030D-6E8A-4147-A177-3AD203B41FA5}">
                      <a16:colId xmlns:a16="http://schemas.microsoft.com/office/drawing/2014/main" val="1268093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314289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- 2021-02-25 11:02:33</a:t>
                      </a:r>
                      <a:r>
                        <a:rPr kumimoji="0" lang="en-US" sz="1000" b="0" i="0" u="none" strike="noStrike" kern="1200" cap="none" spc="0" normalizeH="0" baseline="0" noProof="0">
                          <a:ln>
                            <a:noFill/>
                          </a:ln>
                          <a:solidFill>
                            <a:prstClr val="black"/>
                          </a:solidFill>
                          <a:effectLst/>
                          <a:uLnTx/>
                          <a:uFillTx/>
                          <a:latin typeface="+mn-lt"/>
                          <a:ea typeface="+mn-ea"/>
                          <a:cs typeface="+mn-cs"/>
                        </a:rPr>
                        <a:t>
 Nexus International School Malaysia is hosting the second Children's Global Summit. Each term, Nexus hosts the summit virtually to connect children from around the world! We would like to invite children out there to join the live global summit and represent your school. This session is a great opportunity for learners to connect with children globally to find solutions, exchange ideas and offer support to one another 🌍 👧👦. 
This year's topic: Why is it so important to embrace diversity?
Eligibility: Children between 8 to 10 years old 
Duration of the speech: 1.5 minutes
Time: 4 PM Malaysian time (8am GMT) 
Date: 22nd April 2021 (Thursday) 
Interested to be part of the summit? Register before 8th April 2021. For more information, please do email us at globalsummit@nexus.edu.my.
#NexusMindsets #NexusGlobalSummit #NexusCommunity #NexusPrimary"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02/28/2021 09:07:34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23596312"/>
                  </a:ext>
                </a:extLst>
              </a:tr>
            </a:tbl>
          </a:graphicData>
        </a:graphic>
      </p:graphicFrame>
      <p:sp>
        <p:nvSpPr>
          <p:cNvPr id="4" name="Text Placeholder 3">
            <a:extLst>
              <a:ext uri="{FF2B5EF4-FFF2-40B4-BE49-F238E27FC236}">
                <a16:creationId xmlns:a16="http://schemas.microsoft.com/office/drawing/2014/main" id="{97F5C8A3-290E-469B-A5C0-DCEF847E9EC0}"/>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51571249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AEB71-00E6-44F5-AF83-00F7F951BA86}"/>
              </a:ext>
            </a:extLst>
          </p:cNvPr>
          <p:cNvSpPr>
            <a:spLocks noGrp="1"/>
          </p:cNvSpPr>
          <p:nvPr>
            <p:ph type="title"/>
          </p:nvPr>
        </p:nvSpPr>
        <p:spPr/>
        <p:txBody>
          <a:bodyPr/>
          <a:lstStyle/>
          <a:p>
            <a:r>
              <a:rPr lang="en-US"/>
              <a:t>Facebook Own Posts Table | Nexus International School Malaysia - 21 of 26</a:t>
            </a:r>
          </a:p>
        </p:txBody>
      </p:sp>
      <p:graphicFrame>
        <p:nvGraphicFramePr>
          <p:cNvPr id="5" name="Table Placeholder 4">
            <a:extLst>
              <a:ext uri="{FF2B5EF4-FFF2-40B4-BE49-F238E27FC236}">
                <a16:creationId xmlns:a16="http://schemas.microsoft.com/office/drawing/2014/main" id="{3364E20D-3AB9-45DB-8D5E-AC8D57952D06}"/>
              </a:ext>
            </a:extLst>
          </p:cNvPr>
          <p:cNvGraphicFramePr>
            <a:graphicFrameLocks noGrp="1"/>
          </p:cNvGraphicFramePr>
          <p:nvPr>
            <p:ph type="tbl" sz="quarter" idx="13"/>
            <p:extLst>
              <p:ext uri="{D42A27DB-BD31-4B8C-83A1-F6EECF244321}">
                <p14:modId xmlns:p14="http://schemas.microsoft.com/office/powerpoint/2010/main" val="4075987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309595650"/>
                    </a:ext>
                  </a:extLst>
                </a:gridCol>
                <a:gridCol w="1316735">
                  <a:extLst>
                    <a:ext uri="{9D8B030D-6E8A-4147-A177-3AD203B41FA5}">
                      <a16:colId xmlns:a16="http://schemas.microsoft.com/office/drawing/2014/main" val="2566588923"/>
                    </a:ext>
                  </a:extLst>
                </a:gridCol>
                <a:gridCol w="905256">
                  <a:extLst>
                    <a:ext uri="{9D8B030D-6E8A-4147-A177-3AD203B41FA5}">
                      <a16:colId xmlns:a16="http://schemas.microsoft.com/office/drawing/2014/main" val="3848031862"/>
                    </a:ext>
                  </a:extLst>
                </a:gridCol>
                <a:gridCol w="411480">
                  <a:extLst>
                    <a:ext uri="{9D8B030D-6E8A-4147-A177-3AD203B41FA5}">
                      <a16:colId xmlns:a16="http://schemas.microsoft.com/office/drawing/2014/main" val="2171471310"/>
                    </a:ext>
                  </a:extLst>
                </a:gridCol>
                <a:gridCol w="411480">
                  <a:extLst>
                    <a:ext uri="{9D8B030D-6E8A-4147-A177-3AD203B41FA5}">
                      <a16:colId xmlns:a16="http://schemas.microsoft.com/office/drawing/2014/main" val="150934188"/>
                    </a:ext>
                  </a:extLst>
                </a:gridCol>
                <a:gridCol w="411480">
                  <a:extLst>
                    <a:ext uri="{9D8B030D-6E8A-4147-A177-3AD203B41FA5}">
                      <a16:colId xmlns:a16="http://schemas.microsoft.com/office/drawing/2014/main" val="4156577141"/>
                    </a:ext>
                  </a:extLst>
                </a:gridCol>
                <a:gridCol w="411480">
                  <a:extLst>
                    <a:ext uri="{9D8B030D-6E8A-4147-A177-3AD203B41FA5}">
                      <a16:colId xmlns:a16="http://schemas.microsoft.com/office/drawing/2014/main" val="3318107074"/>
                    </a:ext>
                  </a:extLst>
                </a:gridCol>
                <a:gridCol w="411480">
                  <a:extLst>
                    <a:ext uri="{9D8B030D-6E8A-4147-A177-3AD203B41FA5}">
                      <a16:colId xmlns:a16="http://schemas.microsoft.com/office/drawing/2014/main" val="2304817750"/>
                    </a:ext>
                  </a:extLst>
                </a:gridCol>
                <a:gridCol w="411480">
                  <a:extLst>
                    <a:ext uri="{9D8B030D-6E8A-4147-A177-3AD203B41FA5}">
                      <a16:colId xmlns:a16="http://schemas.microsoft.com/office/drawing/2014/main" val="3146564756"/>
                    </a:ext>
                  </a:extLst>
                </a:gridCol>
                <a:gridCol w="411480">
                  <a:extLst>
                    <a:ext uri="{9D8B030D-6E8A-4147-A177-3AD203B41FA5}">
                      <a16:colId xmlns:a16="http://schemas.microsoft.com/office/drawing/2014/main" val="2449863568"/>
                    </a:ext>
                  </a:extLst>
                </a:gridCol>
                <a:gridCol w="411480">
                  <a:extLst>
                    <a:ext uri="{9D8B030D-6E8A-4147-A177-3AD203B41FA5}">
                      <a16:colId xmlns:a16="http://schemas.microsoft.com/office/drawing/2014/main" val="30794040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586599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- 2021-03-10 12:00:15</a:t>
                      </a:r>
                      <a:r>
                        <a:rPr kumimoji="0" lang="en-US" sz="1000" b="0" i="0" u="none" strike="noStrike" kern="1200" cap="none" spc="0" normalizeH="0" baseline="0" noProof="0">
                          <a:ln>
                            <a:noFill/>
                          </a:ln>
                          <a:solidFill>
                            <a:prstClr val="black"/>
                          </a:solidFill>
                          <a:effectLst/>
                          <a:uLnTx/>
                          <a:uFillTx/>
                          <a:latin typeface="+mn-lt"/>
                          <a:ea typeface="+mn-ea"/>
                          <a:cs typeface="+mn-cs"/>
                        </a:rPr>
                        <a:t>
 We are excited to welcome back all the learners to school this week! Have a great week everyone! 🌟😄 #NexusCommunity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1.6435-9/p720x720/157682610_4219633911389875_3098855414656516772_n.jpg?_nc_cat=100&amp;ccb=1-3&amp;_nc_sid=8024bb&amp;_nc_ohc=Ozb5qVJDR_QAX-Q6Wqy&amp;_nc_ht=scontent-lga3-2.xx&amp;tp=6&amp;oh=efa9731dcfed682a0c02f18f4f5dea12&amp;oe=60E6E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06/11/2021 09:03:48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38150840"/>
                  </a:ext>
                </a:extLst>
              </a:tr>
            </a:tbl>
          </a:graphicData>
        </a:graphic>
      </p:graphicFrame>
      <p:sp>
        <p:nvSpPr>
          <p:cNvPr id="4" name="Text Placeholder 3">
            <a:extLst>
              <a:ext uri="{FF2B5EF4-FFF2-40B4-BE49-F238E27FC236}">
                <a16:creationId xmlns:a16="http://schemas.microsoft.com/office/drawing/2014/main" id="{7D561A65-97E8-48C5-AA75-3B5492CBEECA}"/>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31072611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CF54A-5122-4A04-A86A-50E6806C5DED}"/>
              </a:ext>
            </a:extLst>
          </p:cNvPr>
          <p:cNvSpPr>
            <a:spLocks noGrp="1"/>
          </p:cNvSpPr>
          <p:nvPr>
            <p:ph type="title"/>
          </p:nvPr>
        </p:nvSpPr>
        <p:spPr/>
        <p:txBody>
          <a:bodyPr/>
          <a:lstStyle/>
          <a:p>
            <a:r>
              <a:rPr lang="en-US"/>
              <a:t>Facebook Own Posts Table | Nexus International School Malaysia - 22 of 26</a:t>
            </a:r>
          </a:p>
        </p:txBody>
      </p:sp>
      <p:graphicFrame>
        <p:nvGraphicFramePr>
          <p:cNvPr id="5" name="Table Placeholder 4">
            <a:extLst>
              <a:ext uri="{FF2B5EF4-FFF2-40B4-BE49-F238E27FC236}">
                <a16:creationId xmlns:a16="http://schemas.microsoft.com/office/drawing/2014/main" id="{BD983B95-56FA-4088-9641-EFC822186CBD}"/>
              </a:ext>
            </a:extLst>
          </p:cNvPr>
          <p:cNvGraphicFramePr>
            <a:graphicFrameLocks noGrp="1"/>
          </p:cNvGraphicFramePr>
          <p:nvPr>
            <p:ph type="tbl" sz="quarter" idx="13"/>
            <p:extLst>
              <p:ext uri="{D42A27DB-BD31-4B8C-83A1-F6EECF244321}">
                <p14:modId xmlns:p14="http://schemas.microsoft.com/office/powerpoint/2010/main" val="18617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144906403"/>
                    </a:ext>
                  </a:extLst>
                </a:gridCol>
                <a:gridCol w="1316735">
                  <a:extLst>
                    <a:ext uri="{9D8B030D-6E8A-4147-A177-3AD203B41FA5}">
                      <a16:colId xmlns:a16="http://schemas.microsoft.com/office/drawing/2014/main" val="1907031791"/>
                    </a:ext>
                  </a:extLst>
                </a:gridCol>
                <a:gridCol w="905256">
                  <a:extLst>
                    <a:ext uri="{9D8B030D-6E8A-4147-A177-3AD203B41FA5}">
                      <a16:colId xmlns:a16="http://schemas.microsoft.com/office/drawing/2014/main" val="4170007126"/>
                    </a:ext>
                  </a:extLst>
                </a:gridCol>
                <a:gridCol w="411480">
                  <a:extLst>
                    <a:ext uri="{9D8B030D-6E8A-4147-A177-3AD203B41FA5}">
                      <a16:colId xmlns:a16="http://schemas.microsoft.com/office/drawing/2014/main" val="2690548798"/>
                    </a:ext>
                  </a:extLst>
                </a:gridCol>
                <a:gridCol w="411480">
                  <a:extLst>
                    <a:ext uri="{9D8B030D-6E8A-4147-A177-3AD203B41FA5}">
                      <a16:colId xmlns:a16="http://schemas.microsoft.com/office/drawing/2014/main" val="1733526323"/>
                    </a:ext>
                  </a:extLst>
                </a:gridCol>
                <a:gridCol w="411480">
                  <a:extLst>
                    <a:ext uri="{9D8B030D-6E8A-4147-A177-3AD203B41FA5}">
                      <a16:colId xmlns:a16="http://schemas.microsoft.com/office/drawing/2014/main" val="1318007172"/>
                    </a:ext>
                  </a:extLst>
                </a:gridCol>
                <a:gridCol w="411480">
                  <a:extLst>
                    <a:ext uri="{9D8B030D-6E8A-4147-A177-3AD203B41FA5}">
                      <a16:colId xmlns:a16="http://schemas.microsoft.com/office/drawing/2014/main" val="2977837689"/>
                    </a:ext>
                  </a:extLst>
                </a:gridCol>
                <a:gridCol w="411480">
                  <a:extLst>
                    <a:ext uri="{9D8B030D-6E8A-4147-A177-3AD203B41FA5}">
                      <a16:colId xmlns:a16="http://schemas.microsoft.com/office/drawing/2014/main" val="1489582333"/>
                    </a:ext>
                  </a:extLst>
                </a:gridCol>
                <a:gridCol w="411480">
                  <a:extLst>
                    <a:ext uri="{9D8B030D-6E8A-4147-A177-3AD203B41FA5}">
                      <a16:colId xmlns:a16="http://schemas.microsoft.com/office/drawing/2014/main" val="3017149741"/>
                    </a:ext>
                  </a:extLst>
                </a:gridCol>
                <a:gridCol w="411480">
                  <a:extLst>
                    <a:ext uri="{9D8B030D-6E8A-4147-A177-3AD203B41FA5}">
                      <a16:colId xmlns:a16="http://schemas.microsoft.com/office/drawing/2014/main" val="2319778282"/>
                    </a:ext>
                  </a:extLst>
                </a:gridCol>
                <a:gridCol w="411480">
                  <a:extLst>
                    <a:ext uri="{9D8B030D-6E8A-4147-A177-3AD203B41FA5}">
                      <a16:colId xmlns:a16="http://schemas.microsoft.com/office/drawing/2014/main" val="2921702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460074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- 2021-04-05 20:18:39</a:t>
                      </a:r>
                      <a:r>
                        <a:rPr kumimoji="0" lang="en-US" sz="1000" b="0" i="0" u="none" strike="noStrike" kern="1200" cap="none" spc="0" normalizeH="0" baseline="0" noProof="0">
                          <a:ln>
                            <a:noFill/>
                          </a:ln>
                          <a:solidFill>
                            <a:prstClr val="black"/>
                          </a:solidFill>
                          <a:effectLst/>
                          <a:uLnTx/>
                          <a:uFillTx/>
                          <a:latin typeface="+mn-lt"/>
                          <a:ea typeface="+mn-ea"/>
                          <a:cs typeface="+mn-cs"/>
                        </a:rPr>
                        <a:t>
 Although we are back in school, the continuation of online learning is essential for our international students who are not physically in Malaysia. Nexus offers a Hybrid Learning programme to support and help learners engage and stay connected with the school. Watch this video to hear how academic rigour is maintained even during our online learning programme.
#NexusInnovation
#NexusMindsets
#NexusCommunity
#NexusWay
#OnlineLearning
#NexusOnlineLearning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https://scontent.fzty3-2.fna.fbcdn.net/v/t15.5256-10/s720x720/164324756_769934227284581_8836693072415317165_n.jpg?_nc_cat=109&amp;ccb=1-3&amp;_nc_sid=ad6a45&amp;_nc_ohc=NN7dsUD0zy0AX9XEO6p&amp;_nc_ht=scontent.fzty3-2.fna&amp;oh=dc679e8e08ad15734a06c6cd49fa9c76&amp;oe=610D6987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08/02/2021 21:10:19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66427272"/>
                  </a:ext>
                </a:extLst>
              </a:tr>
            </a:tbl>
          </a:graphicData>
        </a:graphic>
      </p:graphicFrame>
      <p:sp>
        <p:nvSpPr>
          <p:cNvPr id="4" name="Text Placeholder 3">
            <a:extLst>
              <a:ext uri="{FF2B5EF4-FFF2-40B4-BE49-F238E27FC236}">
                <a16:creationId xmlns:a16="http://schemas.microsoft.com/office/drawing/2014/main" id="{13B450B7-7B06-43FE-9F80-B97B932D42A5}"/>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45115687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46448-25DE-438F-A46E-3FAD0DCABB18}"/>
              </a:ext>
            </a:extLst>
          </p:cNvPr>
          <p:cNvSpPr>
            <a:spLocks noGrp="1"/>
          </p:cNvSpPr>
          <p:nvPr>
            <p:ph type="title"/>
          </p:nvPr>
        </p:nvSpPr>
        <p:spPr/>
        <p:txBody>
          <a:bodyPr/>
          <a:lstStyle/>
          <a:p>
            <a:r>
              <a:rPr lang="en-US"/>
              <a:t>Facebook Own Posts Table | Nexus International School Malaysia - 23 of 26</a:t>
            </a:r>
          </a:p>
        </p:txBody>
      </p:sp>
      <p:graphicFrame>
        <p:nvGraphicFramePr>
          <p:cNvPr id="5" name="Table Placeholder 4">
            <a:extLst>
              <a:ext uri="{FF2B5EF4-FFF2-40B4-BE49-F238E27FC236}">
                <a16:creationId xmlns:a16="http://schemas.microsoft.com/office/drawing/2014/main" id="{939D6D87-5CA7-4FC7-ABD6-8427970FD0C1}"/>
              </a:ext>
            </a:extLst>
          </p:cNvPr>
          <p:cNvGraphicFramePr>
            <a:graphicFrameLocks noGrp="1"/>
          </p:cNvGraphicFramePr>
          <p:nvPr>
            <p:ph type="tbl" sz="quarter" idx="13"/>
            <p:extLst>
              <p:ext uri="{D42A27DB-BD31-4B8C-83A1-F6EECF244321}">
                <p14:modId xmlns:p14="http://schemas.microsoft.com/office/powerpoint/2010/main" val="641462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857519239"/>
                    </a:ext>
                  </a:extLst>
                </a:gridCol>
                <a:gridCol w="1316735">
                  <a:extLst>
                    <a:ext uri="{9D8B030D-6E8A-4147-A177-3AD203B41FA5}">
                      <a16:colId xmlns:a16="http://schemas.microsoft.com/office/drawing/2014/main" val="596128600"/>
                    </a:ext>
                  </a:extLst>
                </a:gridCol>
                <a:gridCol w="905256">
                  <a:extLst>
                    <a:ext uri="{9D8B030D-6E8A-4147-A177-3AD203B41FA5}">
                      <a16:colId xmlns:a16="http://schemas.microsoft.com/office/drawing/2014/main" val="1010292572"/>
                    </a:ext>
                  </a:extLst>
                </a:gridCol>
                <a:gridCol w="411480">
                  <a:extLst>
                    <a:ext uri="{9D8B030D-6E8A-4147-A177-3AD203B41FA5}">
                      <a16:colId xmlns:a16="http://schemas.microsoft.com/office/drawing/2014/main" val="3907941035"/>
                    </a:ext>
                  </a:extLst>
                </a:gridCol>
                <a:gridCol w="411480">
                  <a:extLst>
                    <a:ext uri="{9D8B030D-6E8A-4147-A177-3AD203B41FA5}">
                      <a16:colId xmlns:a16="http://schemas.microsoft.com/office/drawing/2014/main" val="3624452165"/>
                    </a:ext>
                  </a:extLst>
                </a:gridCol>
                <a:gridCol w="411480">
                  <a:extLst>
                    <a:ext uri="{9D8B030D-6E8A-4147-A177-3AD203B41FA5}">
                      <a16:colId xmlns:a16="http://schemas.microsoft.com/office/drawing/2014/main" val="3301118563"/>
                    </a:ext>
                  </a:extLst>
                </a:gridCol>
                <a:gridCol w="411480">
                  <a:extLst>
                    <a:ext uri="{9D8B030D-6E8A-4147-A177-3AD203B41FA5}">
                      <a16:colId xmlns:a16="http://schemas.microsoft.com/office/drawing/2014/main" val="2899462837"/>
                    </a:ext>
                  </a:extLst>
                </a:gridCol>
                <a:gridCol w="411480">
                  <a:extLst>
                    <a:ext uri="{9D8B030D-6E8A-4147-A177-3AD203B41FA5}">
                      <a16:colId xmlns:a16="http://schemas.microsoft.com/office/drawing/2014/main" val="3901997650"/>
                    </a:ext>
                  </a:extLst>
                </a:gridCol>
                <a:gridCol w="411480">
                  <a:extLst>
                    <a:ext uri="{9D8B030D-6E8A-4147-A177-3AD203B41FA5}">
                      <a16:colId xmlns:a16="http://schemas.microsoft.com/office/drawing/2014/main" val="948072675"/>
                    </a:ext>
                  </a:extLst>
                </a:gridCol>
                <a:gridCol w="411480">
                  <a:extLst>
                    <a:ext uri="{9D8B030D-6E8A-4147-A177-3AD203B41FA5}">
                      <a16:colId xmlns:a16="http://schemas.microsoft.com/office/drawing/2014/main" val="273483707"/>
                    </a:ext>
                  </a:extLst>
                </a:gridCol>
                <a:gridCol w="411480">
                  <a:extLst>
                    <a:ext uri="{9D8B030D-6E8A-4147-A177-3AD203B41FA5}">
                      <a16:colId xmlns:a16="http://schemas.microsoft.com/office/drawing/2014/main" val="750411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196193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- 2021-06-16 12:14:24</a:t>
                      </a:r>
                      <a:r>
                        <a:rPr kumimoji="0" lang="en-US" sz="1000" b="0" i="0" u="none" strike="noStrike" kern="1200" cap="none" spc="0" normalizeH="0" baseline="0" noProof="0">
                          <a:ln>
                            <a:noFill/>
                          </a:ln>
                          <a:solidFill>
                            <a:prstClr val="black"/>
                          </a:solidFill>
                          <a:effectLst/>
                          <a:uLnTx/>
                          <a:uFillTx/>
                          <a:latin typeface="+mn-lt"/>
                          <a:ea typeface="+mn-ea"/>
                          <a:cs typeface="+mn-cs"/>
                        </a:rPr>
                        <a:t>
 Huge congratulations to IB learners class of 2021! You did it! 🎉🎊We are extremely proud with each and every one of your achievements! 🤩
We hope that your time here at Nexus has helped you develop into future innovative, resilient, and adaptable young leaders and change makers. As you embark on the next chapter of your life, know that you will always have our support and will forever be part of the Nexus community. Never stop living, the Nexus Way!
Thank you everyone who participated in our IBDP Virtual Graduation Ceremony for Class of 2021! In case you missed it, check out the YouTube link below for you to experience it all! Be sure to tag your friends and subscribe to our channel!
▶️ Click here to watch our Livestream: https://bit.ly/35n4edj
For more info on our IB Diploma Program (IBDP), feel free to speak to our team at admissions@nexus.edu.my today to know how our IBDP not only gains students entry into the world's top universities but moulds them to become a well-rounded individual!
#NexusIBDP
#NexusWay
#NexusLearner
#NexusCommunity
#Congratulations
#Graduation
#VirtualGraduation
#VirtuallyTogether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15.5256-10/s720x720/196614155_2899561956925319_226307084976396494_n.jpg?_nc_cat=103&amp;ccb=1-3&amp;_nc_sid=ad6a45&amp;_nc_ohc=7dQO9kzuSUIAX8zVQQa&amp;_nc_ht=scontent.fzty3-2.fna&amp;edm=AKIiGfEEAAAA&amp;oh=d4d80e060aee35c43f2927211241b87d&amp;oe=610CDD3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08/02/2021 21:10:19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25047325"/>
                  </a:ext>
                </a:extLst>
              </a:tr>
            </a:tbl>
          </a:graphicData>
        </a:graphic>
      </p:graphicFrame>
      <p:sp>
        <p:nvSpPr>
          <p:cNvPr id="4" name="Text Placeholder 3">
            <a:extLst>
              <a:ext uri="{FF2B5EF4-FFF2-40B4-BE49-F238E27FC236}">
                <a16:creationId xmlns:a16="http://schemas.microsoft.com/office/drawing/2014/main" id="{1FBE9518-1203-48F7-B5F9-20B9A44B1890}"/>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37082289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7DE04-08BF-4C4E-A883-A92547B994BC}"/>
              </a:ext>
            </a:extLst>
          </p:cNvPr>
          <p:cNvSpPr>
            <a:spLocks noGrp="1"/>
          </p:cNvSpPr>
          <p:nvPr>
            <p:ph type="title"/>
          </p:nvPr>
        </p:nvSpPr>
        <p:spPr/>
        <p:txBody>
          <a:bodyPr/>
          <a:lstStyle/>
          <a:p>
            <a:r>
              <a:rPr lang="en-US"/>
              <a:t>Facebook Own Posts Table | Nexus International School Malaysia - 24 of 26</a:t>
            </a:r>
          </a:p>
        </p:txBody>
      </p:sp>
      <p:graphicFrame>
        <p:nvGraphicFramePr>
          <p:cNvPr id="5" name="Table Placeholder 4">
            <a:extLst>
              <a:ext uri="{FF2B5EF4-FFF2-40B4-BE49-F238E27FC236}">
                <a16:creationId xmlns:a16="http://schemas.microsoft.com/office/drawing/2014/main" id="{C1EA6E80-C780-472A-B1D8-6FE3961A145F}"/>
              </a:ext>
            </a:extLst>
          </p:cNvPr>
          <p:cNvGraphicFramePr>
            <a:graphicFrameLocks noGrp="1"/>
          </p:cNvGraphicFramePr>
          <p:nvPr>
            <p:ph type="tbl" sz="quarter" idx="13"/>
            <p:extLst>
              <p:ext uri="{D42A27DB-BD31-4B8C-83A1-F6EECF244321}">
                <p14:modId xmlns:p14="http://schemas.microsoft.com/office/powerpoint/2010/main" val="2922153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384601862"/>
                    </a:ext>
                  </a:extLst>
                </a:gridCol>
                <a:gridCol w="1316735">
                  <a:extLst>
                    <a:ext uri="{9D8B030D-6E8A-4147-A177-3AD203B41FA5}">
                      <a16:colId xmlns:a16="http://schemas.microsoft.com/office/drawing/2014/main" val="1723489148"/>
                    </a:ext>
                  </a:extLst>
                </a:gridCol>
                <a:gridCol w="905256">
                  <a:extLst>
                    <a:ext uri="{9D8B030D-6E8A-4147-A177-3AD203B41FA5}">
                      <a16:colId xmlns:a16="http://schemas.microsoft.com/office/drawing/2014/main" val="1630546930"/>
                    </a:ext>
                  </a:extLst>
                </a:gridCol>
                <a:gridCol w="411480">
                  <a:extLst>
                    <a:ext uri="{9D8B030D-6E8A-4147-A177-3AD203B41FA5}">
                      <a16:colId xmlns:a16="http://schemas.microsoft.com/office/drawing/2014/main" val="1765393261"/>
                    </a:ext>
                  </a:extLst>
                </a:gridCol>
                <a:gridCol w="411480">
                  <a:extLst>
                    <a:ext uri="{9D8B030D-6E8A-4147-A177-3AD203B41FA5}">
                      <a16:colId xmlns:a16="http://schemas.microsoft.com/office/drawing/2014/main" val="2187565990"/>
                    </a:ext>
                  </a:extLst>
                </a:gridCol>
                <a:gridCol w="411480">
                  <a:extLst>
                    <a:ext uri="{9D8B030D-6E8A-4147-A177-3AD203B41FA5}">
                      <a16:colId xmlns:a16="http://schemas.microsoft.com/office/drawing/2014/main" val="4013786566"/>
                    </a:ext>
                  </a:extLst>
                </a:gridCol>
                <a:gridCol w="411480">
                  <a:extLst>
                    <a:ext uri="{9D8B030D-6E8A-4147-A177-3AD203B41FA5}">
                      <a16:colId xmlns:a16="http://schemas.microsoft.com/office/drawing/2014/main" val="164882405"/>
                    </a:ext>
                  </a:extLst>
                </a:gridCol>
                <a:gridCol w="411480">
                  <a:extLst>
                    <a:ext uri="{9D8B030D-6E8A-4147-A177-3AD203B41FA5}">
                      <a16:colId xmlns:a16="http://schemas.microsoft.com/office/drawing/2014/main" val="1009570277"/>
                    </a:ext>
                  </a:extLst>
                </a:gridCol>
                <a:gridCol w="411480">
                  <a:extLst>
                    <a:ext uri="{9D8B030D-6E8A-4147-A177-3AD203B41FA5}">
                      <a16:colId xmlns:a16="http://schemas.microsoft.com/office/drawing/2014/main" val="2557024637"/>
                    </a:ext>
                  </a:extLst>
                </a:gridCol>
                <a:gridCol w="411480">
                  <a:extLst>
                    <a:ext uri="{9D8B030D-6E8A-4147-A177-3AD203B41FA5}">
                      <a16:colId xmlns:a16="http://schemas.microsoft.com/office/drawing/2014/main" val="2501073614"/>
                    </a:ext>
                  </a:extLst>
                </a:gridCol>
                <a:gridCol w="411480">
                  <a:extLst>
                    <a:ext uri="{9D8B030D-6E8A-4147-A177-3AD203B41FA5}">
                      <a16:colId xmlns:a16="http://schemas.microsoft.com/office/drawing/2014/main" val="771676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23756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- 2021-01-29 12:08:57</a:t>
                      </a:r>
                      <a:r>
                        <a:rPr kumimoji="0" lang="en-US" sz="1000" b="0" i="0" u="none" strike="noStrike" kern="1200" cap="none" spc="0" normalizeH="0" baseline="0" noProof="0">
                          <a:ln>
                            <a:noFill/>
                          </a:ln>
                          <a:solidFill>
                            <a:prstClr val="black"/>
                          </a:solidFill>
                          <a:effectLst/>
                          <a:uLnTx/>
                          <a:uFillTx/>
                          <a:latin typeface="+mn-lt"/>
                          <a:ea typeface="+mn-ea"/>
                          <a:cs typeface="+mn-cs"/>
                        </a:rPr>
                        <a:t>
 It's great to see the familiar faces of our #NexusIBDP learners! This week, the Y13 Economics learners are assigned to review the Microeconomics specific learning objectives, write practice questions from their essay length paper, conduct peer to peer feedback, build mind maps of the causes and effects of inflation with their class teachers. Furthermore, with the newly introduced hybrid model, learners are welcome to attend classes physically or continue with their online learning. This initiative is made to support our community in their learning at home. Keep up the good work #NexusLearners!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https://scontent-iad3-2.xx.fbcdn.net/v/t1.6435-9/s720x720/142075452_4106105912742676_251978974606659927_n.jpg?_nc_cat=108&amp;ccb=1-3&amp;_nc_sid=8024bb&amp;_nc_ohc=WN3JlDLO9yIAX_YAQSC&amp;_nc_ht=scontent-iad3-2.xx&amp;tp=7&amp;oh=c24c5046daa8826542692b92982ac6b4&amp;oe=60ABA81C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04/27/2021 15:15:46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82184437"/>
                  </a:ext>
                </a:extLst>
              </a:tr>
            </a:tbl>
          </a:graphicData>
        </a:graphic>
      </p:graphicFrame>
      <p:sp>
        <p:nvSpPr>
          <p:cNvPr id="4" name="Text Placeholder 3">
            <a:extLst>
              <a:ext uri="{FF2B5EF4-FFF2-40B4-BE49-F238E27FC236}">
                <a16:creationId xmlns:a16="http://schemas.microsoft.com/office/drawing/2014/main" id="{B7185224-19CA-4927-BE3D-1349F1C7825D}"/>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21351080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23CF9-3E09-4724-A06C-44D388D52408}"/>
              </a:ext>
            </a:extLst>
          </p:cNvPr>
          <p:cNvSpPr>
            <a:spLocks noGrp="1"/>
          </p:cNvSpPr>
          <p:nvPr>
            <p:ph type="title"/>
          </p:nvPr>
        </p:nvSpPr>
        <p:spPr/>
        <p:txBody>
          <a:bodyPr/>
          <a:lstStyle/>
          <a:p>
            <a:r>
              <a:rPr lang="en-US"/>
              <a:t>Facebook Own Posts Table | Nexus International School Malaysia - 25 of 26</a:t>
            </a:r>
          </a:p>
        </p:txBody>
      </p:sp>
      <p:graphicFrame>
        <p:nvGraphicFramePr>
          <p:cNvPr id="5" name="Table Placeholder 4">
            <a:extLst>
              <a:ext uri="{FF2B5EF4-FFF2-40B4-BE49-F238E27FC236}">
                <a16:creationId xmlns:a16="http://schemas.microsoft.com/office/drawing/2014/main" id="{17F11973-FB75-4B55-9174-C40B9641EE85}"/>
              </a:ext>
            </a:extLst>
          </p:cNvPr>
          <p:cNvGraphicFramePr>
            <a:graphicFrameLocks noGrp="1"/>
          </p:cNvGraphicFramePr>
          <p:nvPr>
            <p:ph type="tbl" sz="quarter" idx="13"/>
            <p:extLst>
              <p:ext uri="{D42A27DB-BD31-4B8C-83A1-F6EECF244321}">
                <p14:modId xmlns:p14="http://schemas.microsoft.com/office/powerpoint/2010/main" val="2004973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045691988"/>
                    </a:ext>
                  </a:extLst>
                </a:gridCol>
                <a:gridCol w="1316735">
                  <a:extLst>
                    <a:ext uri="{9D8B030D-6E8A-4147-A177-3AD203B41FA5}">
                      <a16:colId xmlns:a16="http://schemas.microsoft.com/office/drawing/2014/main" val="188015068"/>
                    </a:ext>
                  </a:extLst>
                </a:gridCol>
                <a:gridCol w="905256">
                  <a:extLst>
                    <a:ext uri="{9D8B030D-6E8A-4147-A177-3AD203B41FA5}">
                      <a16:colId xmlns:a16="http://schemas.microsoft.com/office/drawing/2014/main" val="4064790452"/>
                    </a:ext>
                  </a:extLst>
                </a:gridCol>
                <a:gridCol w="411480">
                  <a:extLst>
                    <a:ext uri="{9D8B030D-6E8A-4147-A177-3AD203B41FA5}">
                      <a16:colId xmlns:a16="http://schemas.microsoft.com/office/drawing/2014/main" val="3010570819"/>
                    </a:ext>
                  </a:extLst>
                </a:gridCol>
                <a:gridCol w="411480">
                  <a:extLst>
                    <a:ext uri="{9D8B030D-6E8A-4147-A177-3AD203B41FA5}">
                      <a16:colId xmlns:a16="http://schemas.microsoft.com/office/drawing/2014/main" val="1499356372"/>
                    </a:ext>
                  </a:extLst>
                </a:gridCol>
                <a:gridCol w="411480">
                  <a:extLst>
                    <a:ext uri="{9D8B030D-6E8A-4147-A177-3AD203B41FA5}">
                      <a16:colId xmlns:a16="http://schemas.microsoft.com/office/drawing/2014/main" val="2653969095"/>
                    </a:ext>
                  </a:extLst>
                </a:gridCol>
                <a:gridCol w="411480">
                  <a:extLst>
                    <a:ext uri="{9D8B030D-6E8A-4147-A177-3AD203B41FA5}">
                      <a16:colId xmlns:a16="http://schemas.microsoft.com/office/drawing/2014/main" val="3451772137"/>
                    </a:ext>
                  </a:extLst>
                </a:gridCol>
                <a:gridCol w="411480">
                  <a:extLst>
                    <a:ext uri="{9D8B030D-6E8A-4147-A177-3AD203B41FA5}">
                      <a16:colId xmlns:a16="http://schemas.microsoft.com/office/drawing/2014/main" val="1869689130"/>
                    </a:ext>
                  </a:extLst>
                </a:gridCol>
                <a:gridCol w="411480">
                  <a:extLst>
                    <a:ext uri="{9D8B030D-6E8A-4147-A177-3AD203B41FA5}">
                      <a16:colId xmlns:a16="http://schemas.microsoft.com/office/drawing/2014/main" val="2657802042"/>
                    </a:ext>
                  </a:extLst>
                </a:gridCol>
                <a:gridCol w="411480">
                  <a:extLst>
                    <a:ext uri="{9D8B030D-6E8A-4147-A177-3AD203B41FA5}">
                      <a16:colId xmlns:a16="http://schemas.microsoft.com/office/drawing/2014/main" val="4180250380"/>
                    </a:ext>
                  </a:extLst>
                </a:gridCol>
                <a:gridCol w="411480">
                  <a:extLst>
                    <a:ext uri="{9D8B030D-6E8A-4147-A177-3AD203B41FA5}">
                      <a16:colId xmlns:a16="http://schemas.microsoft.com/office/drawing/2014/main" val="16726893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123763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- 2021-03-26 13:43:48</a:t>
                      </a:r>
                      <a:r>
                        <a:rPr kumimoji="0" lang="en-US" sz="1000" b="0" i="0" u="none" strike="noStrike" kern="1200" cap="none" spc="0" normalizeH="0" baseline="0" noProof="0">
                          <a:ln>
                            <a:noFill/>
                          </a:ln>
                          <a:solidFill>
                            <a:prstClr val="black"/>
                          </a:solidFill>
                          <a:effectLst/>
                          <a:uLnTx/>
                          <a:uFillTx/>
                          <a:latin typeface="+mn-lt"/>
                          <a:ea typeface="+mn-ea"/>
                          <a:cs typeface="+mn-cs"/>
                        </a:rPr>
                        <a:t>
 As part of a CAS project, Year 9s have been researching the impact of the fashion industry on our planet. Last Thursday they presented their final projects to staff and each other at a showcase event. Learners had done a lot of work investigating how ‘Fast Fashion’ has a human and environmental cost, including water pollution, air miles flown to create a garment and exploitation of those who work in the industry in some parts of the world 🌍👗. 
They were able to talk knowledgeably about what they had learned and it was good to see that at least some of the learners had signed up to avoid buying any new clothes for a month for their Change 4 Good Challenge! 🌟
#NexusInnovation
#Change4Good
#NexusWay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p720x720/164241801_4267781219908477_5490920806117992520_n.jpg?_nc_cat=107&amp;ccb=1-3&amp;_nc_sid=8024bb&amp;_nc_ohc=vssArQPod5oAX9e3FMn&amp;_nc_ht=scontent.fzty3-2.fna&amp;edm=AKIiGfEEAAAA&amp;oh=d8c96c48b5a385c782d6448cd5ea6bdd&amp;oe=612E9C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08/02/2021 21:10:19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58549751"/>
                  </a:ext>
                </a:extLst>
              </a:tr>
            </a:tbl>
          </a:graphicData>
        </a:graphic>
      </p:graphicFrame>
      <p:sp>
        <p:nvSpPr>
          <p:cNvPr id="4" name="Text Placeholder 3">
            <a:extLst>
              <a:ext uri="{FF2B5EF4-FFF2-40B4-BE49-F238E27FC236}">
                <a16:creationId xmlns:a16="http://schemas.microsoft.com/office/drawing/2014/main" id="{72D881CE-5F29-4406-8D4A-AE998123BB36}"/>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94405813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30243-D98A-489E-82C9-8E32B9344E09}"/>
              </a:ext>
            </a:extLst>
          </p:cNvPr>
          <p:cNvSpPr>
            <a:spLocks noGrp="1"/>
          </p:cNvSpPr>
          <p:nvPr>
            <p:ph type="title"/>
          </p:nvPr>
        </p:nvSpPr>
        <p:spPr/>
        <p:txBody>
          <a:bodyPr/>
          <a:lstStyle/>
          <a:p>
            <a:r>
              <a:rPr lang="en-US"/>
              <a:t>Facebook Own Posts Table | Nexus International School Malaysia - 26 of 26</a:t>
            </a:r>
          </a:p>
        </p:txBody>
      </p:sp>
      <p:graphicFrame>
        <p:nvGraphicFramePr>
          <p:cNvPr id="5" name="Table Placeholder 4">
            <a:extLst>
              <a:ext uri="{FF2B5EF4-FFF2-40B4-BE49-F238E27FC236}">
                <a16:creationId xmlns:a16="http://schemas.microsoft.com/office/drawing/2014/main" id="{ABA31348-5523-4832-9F93-4E4FD1D3EF32}"/>
              </a:ext>
            </a:extLst>
          </p:cNvPr>
          <p:cNvGraphicFramePr>
            <a:graphicFrameLocks noGrp="1"/>
          </p:cNvGraphicFramePr>
          <p:nvPr>
            <p:ph type="tbl" sz="quarter" idx="13"/>
            <p:extLst>
              <p:ext uri="{D42A27DB-BD31-4B8C-83A1-F6EECF244321}">
                <p14:modId xmlns:p14="http://schemas.microsoft.com/office/powerpoint/2010/main" val="4256619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840728362"/>
                    </a:ext>
                  </a:extLst>
                </a:gridCol>
                <a:gridCol w="1316735">
                  <a:extLst>
                    <a:ext uri="{9D8B030D-6E8A-4147-A177-3AD203B41FA5}">
                      <a16:colId xmlns:a16="http://schemas.microsoft.com/office/drawing/2014/main" val="3023157982"/>
                    </a:ext>
                  </a:extLst>
                </a:gridCol>
                <a:gridCol w="905256">
                  <a:extLst>
                    <a:ext uri="{9D8B030D-6E8A-4147-A177-3AD203B41FA5}">
                      <a16:colId xmlns:a16="http://schemas.microsoft.com/office/drawing/2014/main" val="3465629913"/>
                    </a:ext>
                  </a:extLst>
                </a:gridCol>
                <a:gridCol w="411480">
                  <a:extLst>
                    <a:ext uri="{9D8B030D-6E8A-4147-A177-3AD203B41FA5}">
                      <a16:colId xmlns:a16="http://schemas.microsoft.com/office/drawing/2014/main" val="4212673526"/>
                    </a:ext>
                  </a:extLst>
                </a:gridCol>
                <a:gridCol w="411480">
                  <a:extLst>
                    <a:ext uri="{9D8B030D-6E8A-4147-A177-3AD203B41FA5}">
                      <a16:colId xmlns:a16="http://schemas.microsoft.com/office/drawing/2014/main" val="3205061048"/>
                    </a:ext>
                  </a:extLst>
                </a:gridCol>
                <a:gridCol w="411480">
                  <a:extLst>
                    <a:ext uri="{9D8B030D-6E8A-4147-A177-3AD203B41FA5}">
                      <a16:colId xmlns:a16="http://schemas.microsoft.com/office/drawing/2014/main" val="1116937101"/>
                    </a:ext>
                  </a:extLst>
                </a:gridCol>
                <a:gridCol w="411480">
                  <a:extLst>
                    <a:ext uri="{9D8B030D-6E8A-4147-A177-3AD203B41FA5}">
                      <a16:colId xmlns:a16="http://schemas.microsoft.com/office/drawing/2014/main" val="1071626115"/>
                    </a:ext>
                  </a:extLst>
                </a:gridCol>
                <a:gridCol w="411480">
                  <a:extLst>
                    <a:ext uri="{9D8B030D-6E8A-4147-A177-3AD203B41FA5}">
                      <a16:colId xmlns:a16="http://schemas.microsoft.com/office/drawing/2014/main" val="570211025"/>
                    </a:ext>
                  </a:extLst>
                </a:gridCol>
                <a:gridCol w="411480">
                  <a:extLst>
                    <a:ext uri="{9D8B030D-6E8A-4147-A177-3AD203B41FA5}">
                      <a16:colId xmlns:a16="http://schemas.microsoft.com/office/drawing/2014/main" val="2750147912"/>
                    </a:ext>
                  </a:extLst>
                </a:gridCol>
                <a:gridCol w="411480">
                  <a:extLst>
                    <a:ext uri="{9D8B030D-6E8A-4147-A177-3AD203B41FA5}">
                      <a16:colId xmlns:a16="http://schemas.microsoft.com/office/drawing/2014/main" val="532328299"/>
                    </a:ext>
                  </a:extLst>
                </a:gridCol>
                <a:gridCol w="411480">
                  <a:extLst>
                    <a:ext uri="{9D8B030D-6E8A-4147-A177-3AD203B41FA5}">
                      <a16:colId xmlns:a16="http://schemas.microsoft.com/office/drawing/2014/main" val="3946406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928832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- 2021-05-12 14:25:03</a:t>
                      </a:r>
                      <a:r>
                        <a:rPr kumimoji="0" lang="en-US" sz="1000" b="0" i="0" u="none" strike="noStrike" kern="1200" cap="none" spc="0" normalizeH="0" baseline="0" noProof="0">
                          <a:ln>
                            <a:noFill/>
                          </a:ln>
                          <a:solidFill>
                            <a:prstClr val="black"/>
                          </a:solidFill>
                          <a:effectLst/>
                          <a:uLnTx/>
                          <a:uFillTx/>
                          <a:latin typeface="+mn-lt"/>
                          <a:ea typeface="+mn-ea"/>
                          <a:cs typeface="+mn-cs"/>
                        </a:rPr>
                        <a:t>
 There will be no fee increase for the whole academic year of 2021/2022 for Nexus International School Malaysia. This is a move by our Board of Governors in hopes to cushion the impact of the pandemic for our parents. 
Nexus is one of the top international schools in Malaysia offering both the International Early Years Curriculum (IEYC) and International Primary Curriculum (IPC) at Mastering Level, IGCSE, and International Baccalaureate Diploma Programme (IB) and is recognised for its technological innovation as an Apple Distinguished School. Additionally, with a boarding house, Nexus offers flexible options for boarding in 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https://scontent.fzty3-2.fna.fbcdn.net/v/t1.6435-9/p720x720/185202728_4410525605634037_6175209276859099923_n.jpg?_nc_cat=103&amp;ccb=1-3&amp;_nc_sid=8024bb&amp;_nc_ohc=f5HWhMvz_wgAX9fQgmx&amp;_nc_ht=scontent.fzty3-2.fna&amp;oh=c6eaea1cadc3f34045c88c694b3b649b&amp;oe=612DED38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08/02/2021 21:10:19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97465295"/>
                  </a:ext>
                </a:extLst>
              </a:tr>
            </a:tbl>
          </a:graphicData>
        </a:graphic>
      </p:graphicFrame>
      <p:sp>
        <p:nvSpPr>
          <p:cNvPr id="4" name="Text Placeholder 3">
            <a:extLst>
              <a:ext uri="{FF2B5EF4-FFF2-40B4-BE49-F238E27FC236}">
                <a16:creationId xmlns:a16="http://schemas.microsoft.com/office/drawing/2014/main" id="{8504FCF4-0365-429C-96C3-20A978B1CB68}"/>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1655090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66709-25AD-49B3-BADF-4C4AD8FE6542}"/>
              </a:ext>
            </a:extLst>
          </p:cNvPr>
          <p:cNvSpPr>
            <a:spLocks noGrp="1"/>
          </p:cNvSpPr>
          <p:nvPr>
            <p:ph type="title"/>
          </p:nvPr>
        </p:nvSpPr>
        <p:spPr/>
        <p:txBody>
          <a:bodyPr/>
          <a:lstStyle/>
          <a:p>
            <a:r>
              <a:rPr lang="en-US"/>
              <a:t>Facebook FB - Own Posts Table w. Custom I-Rate (Insights) | Nexus International School Malaysia - 1 of 25</a:t>
            </a:r>
          </a:p>
        </p:txBody>
      </p:sp>
      <p:graphicFrame>
        <p:nvGraphicFramePr>
          <p:cNvPr id="5" name="Table Placeholder 4">
            <a:extLst>
              <a:ext uri="{FF2B5EF4-FFF2-40B4-BE49-F238E27FC236}">
                <a16:creationId xmlns:a16="http://schemas.microsoft.com/office/drawing/2014/main" id="{5FBB1CB0-0EE6-4D47-88BF-BB7F23097F79}"/>
              </a:ext>
            </a:extLst>
          </p:cNvPr>
          <p:cNvGraphicFramePr>
            <a:graphicFrameLocks noGrp="1"/>
          </p:cNvGraphicFramePr>
          <p:nvPr>
            <p:ph type="tbl" sz="quarter" idx="13"/>
            <p:extLst>
              <p:ext uri="{D42A27DB-BD31-4B8C-83A1-F6EECF244321}">
                <p14:modId xmlns:p14="http://schemas.microsoft.com/office/powerpoint/2010/main" val="3797086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33395651"/>
                    </a:ext>
                  </a:extLst>
                </a:gridCol>
                <a:gridCol w="987552">
                  <a:extLst>
                    <a:ext uri="{9D8B030D-6E8A-4147-A177-3AD203B41FA5}">
                      <a16:colId xmlns:a16="http://schemas.microsoft.com/office/drawing/2014/main" val="2818640059"/>
                    </a:ext>
                  </a:extLst>
                </a:gridCol>
                <a:gridCol w="576072">
                  <a:extLst>
                    <a:ext uri="{9D8B030D-6E8A-4147-A177-3AD203B41FA5}">
                      <a16:colId xmlns:a16="http://schemas.microsoft.com/office/drawing/2014/main" val="296031238"/>
                    </a:ext>
                  </a:extLst>
                </a:gridCol>
                <a:gridCol w="576072">
                  <a:extLst>
                    <a:ext uri="{9D8B030D-6E8A-4147-A177-3AD203B41FA5}">
                      <a16:colId xmlns:a16="http://schemas.microsoft.com/office/drawing/2014/main" val="3259212127"/>
                    </a:ext>
                  </a:extLst>
                </a:gridCol>
                <a:gridCol w="493776">
                  <a:extLst>
                    <a:ext uri="{9D8B030D-6E8A-4147-A177-3AD203B41FA5}">
                      <a16:colId xmlns:a16="http://schemas.microsoft.com/office/drawing/2014/main" val="888532879"/>
                    </a:ext>
                  </a:extLst>
                </a:gridCol>
                <a:gridCol w="493776">
                  <a:extLst>
                    <a:ext uri="{9D8B030D-6E8A-4147-A177-3AD203B41FA5}">
                      <a16:colId xmlns:a16="http://schemas.microsoft.com/office/drawing/2014/main" val="3923452312"/>
                    </a:ext>
                  </a:extLst>
                </a:gridCol>
                <a:gridCol w="411480">
                  <a:extLst>
                    <a:ext uri="{9D8B030D-6E8A-4147-A177-3AD203B41FA5}">
                      <a16:colId xmlns:a16="http://schemas.microsoft.com/office/drawing/2014/main" val="2185686561"/>
                    </a:ext>
                  </a:extLst>
                </a:gridCol>
                <a:gridCol w="493776">
                  <a:extLst>
                    <a:ext uri="{9D8B030D-6E8A-4147-A177-3AD203B41FA5}">
                      <a16:colId xmlns:a16="http://schemas.microsoft.com/office/drawing/2014/main" val="3681812609"/>
                    </a:ext>
                  </a:extLst>
                </a:gridCol>
                <a:gridCol w="493776">
                  <a:extLst>
                    <a:ext uri="{9D8B030D-6E8A-4147-A177-3AD203B41FA5}">
                      <a16:colId xmlns:a16="http://schemas.microsoft.com/office/drawing/2014/main" val="4064032893"/>
                    </a:ext>
                  </a:extLst>
                </a:gridCol>
                <a:gridCol w="493776">
                  <a:extLst>
                    <a:ext uri="{9D8B030D-6E8A-4147-A177-3AD203B41FA5}">
                      <a16:colId xmlns:a16="http://schemas.microsoft.com/office/drawing/2014/main" val="3910645778"/>
                    </a:ext>
                  </a:extLst>
                </a:gridCol>
                <a:gridCol w="493776">
                  <a:extLst>
                    <a:ext uri="{9D8B030D-6E8A-4147-A177-3AD203B41FA5}">
                      <a16:colId xmlns:a16="http://schemas.microsoft.com/office/drawing/2014/main" val="1292926283"/>
                    </a:ext>
                  </a:extLst>
                </a:gridCol>
                <a:gridCol w="493776">
                  <a:extLst>
                    <a:ext uri="{9D8B030D-6E8A-4147-A177-3AD203B41FA5}">
                      <a16:colId xmlns:a16="http://schemas.microsoft.com/office/drawing/2014/main" val="3030763018"/>
                    </a:ext>
                  </a:extLst>
                </a:gridCol>
                <a:gridCol w="329184">
                  <a:extLst>
                    <a:ext uri="{9D8B030D-6E8A-4147-A177-3AD203B41FA5}">
                      <a16:colId xmlns:a16="http://schemas.microsoft.com/office/drawing/2014/main" val="2091168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98387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- 2021-06-25 14:35:37</a:t>
                      </a:r>
                      <a:r>
                        <a:rPr kumimoji="0" lang="en-US" sz="1000" b="0" i="0" u="none" strike="noStrike" kern="1200" cap="none" spc="0" normalizeH="0" baseline="0" noProof="0">
                          <a:ln>
                            <a:noFill/>
                          </a:ln>
                          <a:solidFill>
                            <a:prstClr val="black"/>
                          </a:solidFill>
                          <a:effectLst/>
                          <a:uLnTx/>
                          <a:uFillTx/>
                          <a:latin typeface="+mn-lt"/>
                          <a:ea typeface="+mn-ea"/>
                          <a:cs typeface="+mn-cs"/>
                        </a:rPr>
                        <a:t>
 Happy school term break! 
What are your plans this holiday? Let us know in the comment section below!
To all our learners, we wish you a safe, productive and wonderful break. We can’t wait to see you again next term refreshed and rejuvenated!🤩
#NexusCommunity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https://quintly-image-storage.s3.amazonaws.com/653c87d9d1ca9b0b1d7725185201aaa0/448cf0d0a1876fda17f4805d77a24143.jpg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96066430"/>
                  </a:ext>
                </a:extLst>
              </a:tr>
            </a:tbl>
          </a:graphicData>
        </a:graphic>
      </p:graphicFrame>
      <p:sp>
        <p:nvSpPr>
          <p:cNvPr id="4" name="Text Placeholder 3">
            <a:extLst>
              <a:ext uri="{FF2B5EF4-FFF2-40B4-BE49-F238E27FC236}">
                <a16:creationId xmlns:a16="http://schemas.microsoft.com/office/drawing/2014/main" id="{BF480BB7-D561-4A60-847D-12F82EC945CF}"/>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99912655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50581-62C0-4F7D-960E-4681395BCAF4}"/>
              </a:ext>
            </a:extLst>
          </p:cNvPr>
          <p:cNvSpPr>
            <a:spLocks noGrp="1"/>
          </p:cNvSpPr>
          <p:nvPr>
            <p:ph type="title"/>
          </p:nvPr>
        </p:nvSpPr>
        <p:spPr/>
        <p:txBody>
          <a:bodyPr/>
          <a:lstStyle/>
          <a:p>
            <a:r>
              <a:rPr lang="en-US"/>
              <a:t>Facebook FB - Own Posts Table w. Custom I-Rate (Insights) | Nexus International School Malaysia - 2 of 25</a:t>
            </a:r>
          </a:p>
        </p:txBody>
      </p:sp>
      <p:graphicFrame>
        <p:nvGraphicFramePr>
          <p:cNvPr id="5" name="Table Placeholder 4">
            <a:extLst>
              <a:ext uri="{FF2B5EF4-FFF2-40B4-BE49-F238E27FC236}">
                <a16:creationId xmlns:a16="http://schemas.microsoft.com/office/drawing/2014/main" id="{BE427E77-E4F5-40F2-8E0D-B37C291AA8FA}"/>
              </a:ext>
            </a:extLst>
          </p:cNvPr>
          <p:cNvGraphicFramePr>
            <a:graphicFrameLocks noGrp="1"/>
          </p:cNvGraphicFramePr>
          <p:nvPr>
            <p:ph type="tbl" sz="quarter" idx="13"/>
            <p:extLst>
              <p:ext uri="{D42A27DB-BD31-4B8C-83A1-F6EECF244321}">
                <p14:modId xmlns:p14="http://schemas.microsoft.com/office/powerpoint/2010/main" val="3459833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857680307"/>
                    </a:ext>
                  </a:extLst>
                </a:gridCol>
                <a:gridCol w="987552">
                  <a:extLst>
                    <a:ext uri="{9D8B030D-6E8A-4147-A177-3AD203B41FA5}">
                      <a16:colId xmlns:a16="http://schemas.microsoft.com/office/drawing/2014/main" val="118129513"/>
                    </a:ext>
                  </a:extLst>
                </a:gridCol>
                <a:gridCol w="576072">
                  <a:extLst>
                    <a:ext uri="{9D8B030D-6E8A-4147-A177-3AD203B41FA5}">
                      <a16:colId xmlns:a16="http://schemas.microsoft.com/office/drawing/2014/main" val="3722909786"/>
                    </a:ext>
                  </a:extLst>
                </a:gridCol>
                <a:gridCol w="576072">
                  <a:extLst>
                    <a:ext uri="{9D8B030D-6E8A-4147-A177-3AD203B41FA5}">
                      <a16:colId xmlns:a16="http://schemas.microsoft.com/office/drawing/2014/main" val="2047215990"/>
                    </a:ext>
                  </a:extLst>
                </a:gridCol>
                <a:gridCol w="493776">
                  <a:extLst>
                    <a:ext uri="{9D8B030D-6E8A-4147-A177-3AD203B41FA5}">
                      <a16:colId xmlns:a16="http://schemas.microsoft.com/office/drawing/2014/main" val="3900718928"/>
                    </a:ext>
                  </a:extLst>
                </a:gridCol>
                <a:gridCol w="493776">
                  <a:extLst>
                    <a:ext uri="{9D8B030D-6E8A-4147-A177-3AD203B41FA5}">
                      <a16:colId xmlns:a16="http://schemas.microsoft.com/office/drawing/2014/main" val="3384605153"/>
                    </a:ext>
                  </a:extLst>
                </a:gridCol>
                <a:gridCol w="411480">
                  <a:extLst>
                    <a:ext uri="{9D8B030D-6E8A-4147-A177-3AD203B41FA5}">
                      <a16:colId xmlns:a16="http://schemas.microsoft.com/office/drawing/2014/main" val="673269737"/>
                    </a:ext>
                  </a:extLst>
                </a:gridCol>
                <a:gridCol w="493776">
                  <a:extLst>
                    <a:ext uri="{9D8B030D-6E8A-4147-A177-3AD203B41FA5}">
                      <a16:colId xmlns:a16="http://schemas.microsoft.com/office/drawing/2014/main" val="3009801578"/>
                    </a:ext>
                  </a:extLst>
                </a:gridCol>
                <a:gridCol w="493776">
                  <a:extLst>
                    <a:ext uri="{9D8B030D-6E8A-4147-A177-3AD203B41FA5}">
                      <a16:colId xmlns:a16="http://schemas.microsoft.com/office/drawing/2014/main" val="1837905934"/>
                    </a:ext>
                  </a:extLst>
                </a:gridCol>
                <a:gridCol w="493776">
                  <a:extLst>
                    <a:ext uri="{9D8B030D-6E8A-4147-A177-3AD203B41FA5}">
                      <a16:colId xmlns:a16="http://schemas.microsoft.com/office/drawing/2014/main" val="4077171712"/>
                    </a:ext>
                  </a:extLst>
                </a:gridCol>
                <a:gridCol w="493776">
                  <a:extLst>
                    <a:ext uri="{9D8B030D-6E8A-4147-A177-3AD203B41FA5}">
                      <a16:colId xmlns:a16="http://schemas.microsoft.com/office/drawing/2014/main" val="2321109761"/>
                    </a:ext>
                  </a:extLst>
                </a:gridCol>
                <a:gridCol w="493776">
                  <a:extLst>
                    <a:ext uri="{9D8B030D-6E8A-4147-A177-3AD203B41FA5}">
                      <a16:colId xmlns:a16="http://schemas.microsoft.com/office/drawing/2014/main" val="3381584369"/>
                    </a:ext>
                  </a:extLst>
                </a:gridCol>
                <a:gridCol w="329184">
                  <a:extLst>
                    <a:ext uri="{9D8B030D-6E8A-4147-A177-3AD203B41FA5}">
                      <a16:colId xmlns:a16="http://schemas.microsoft.com/office/drawing/2014/main" val="618673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81146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- 2021-06-24 18:24:34</a:t>
                      </a:r>
                      <a:r>
                        <a:rPr kumimoji="0" lang="en-US" sz="1000" b="0" i="0" u="none" strike="noStrike" kern="1200" cap="none" spc="0" normalizeH="0" baseline="0" noProof="0">
                          <a:ln>
                            <a:noFill/>
                          </a:ln>
                          <a:solidFill>
                            <a:prstClr val="black"/>
                          </a:solidFill>
                          <a:effectLst/>
                          <a:uLnTx/>
                          <a:uFillTx/>
                          <a:latin typeface="+mn-lt"/>
                          <a:ea typeface="+mn-ea"/>
                          <a:cs typeface="+mn-cs"/>
                        </a:rPr>
                        <a:t>
 To celebrate the adaptability, resilience and rigorous learning of our learners, Nexus International School is hosting a virtual picnic and dance party for our school community! 🧺🕺💃
Happening on our final day of term, join us by bringing  along your favourite picnic food, party clothes and dancing shoes ready to end the school year in style! 😎
#NexusCommunity
#NexusLearners
#NexusWay
#NexusOnlineLearning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https://quintly-image-storage.s3.amazonaws.com/653c87d9d1ca9b0b1d7725185201aaa0/25183361e119edac48a8d2d71cee9f68.jpg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13619428"/>
                  </a:ext>
                </a:extLst>
              </a:tr>
            </a:tbl>
          </a:graphicData>
        </a:graphic>
      </p:graphicFrame>
      <p:sp>
        <p:nvSpPr>
          <p:cNvPr id="4" name="Text Placeholder 3">
            <a:extLst>
              <a:ext uri="{FF2B5EF4-FFF2-40B4-BE49-F238E27FC236}">
                <a16:creationId xmlns:a16="http://schemas.microsoft.com/office/drawing/2014/main" id="{D947071B-CFAE-4893-ADDE-662B1999DCF2}"/>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41017287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12A2B-1299-4A43-B17F-530111748763}"/>
              </a:ext>
            </a:extLst>
          </p:cNvPr>
          <p:cNvSpPr>
            <a:spLocks noGrp="1"/>
          </p:cNvSpPr>
          <p:nvPr>
            <p:ph type="title"/>
          </p:nvPr>
        </p:nvSpPr>
        <p:spPr/>
        <p:txBody>
          <a:bodyPr/>
          <a:lstStyle/>
          <a:p>
            <a:r>
              <a:rPr lang="en-US"/>
              <a:t>Facebook FB - Own Posts Table w. Custom I-Rate (Insights) | Nexus International School Malaysia - 3 of 25</a:t>
            </a:r>
          </a:p>
        </p:txBody>
      </p:sp>
      <p:graphicFrame>
        <p:nvGraphicFramePr>
          <p:cNvPr id="5" name="Table Placeholder 4">
            <a:extLst>
              <a:ext uri="{FF2B5EF4-FFF2-40B4-BE49-F238E27FC236}">
                <a16:creationId xmlns:a16="http://schemas.microsoft.com/office/drawing/2014/main" id="{678A83FA-8B21-493D-9CA7-0A427EE6A8C8}"/>
              </a:ext>
            </a:extLst>
          </p:cNvPr>
          <p:cNvGraphicFramePr>
            <a:graphicFrameLocks noGrp="1"/>
          </p:cNvGraphicFramePr>
          <p:nvPr>
            <p:ph type="tbl" sz="quarter" idx="13"/>
            <p:extLst>
              <p:ext uri="{D42A27DB-BD31-4B8C-83A1-F6EECF244321}">
                <p14:modId xmlns:p14="http://schemas.microsoft.com/office/powerpoint/2010/main" val="132588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66445859"/>
                    </a:ext>
                  </a:extLst>
                </a:gridCol>
                <a:gridCol w="987552">
                  <a:extLst>
                    <a:ext uri="{9D8B030D-6E8A-4147-A177-3AD203B41FA5}">
                      <a16:colId xmlns:a16="http://schemas.microsoft.com/office/drawing/2014/main" val="4243983770"/>
                    </a:ext>
                  </a:extLst>
                </a:gridCol>
                <a:gridCol w="576072">
                  <a:extLst>
                    <a:ext uri="{9D8B030D-6E8A-4147-A177-3AD203B41FA5}">
                      <a16:colId xmlns:a16="http://schemas.microsoft.com/office/drawing/2014/main" val="3234899245"/>
                    </a:ext>
                  </a:extLst>
                </a:gridCol>
                <a:gridCol w="576072">
                  <a:extLst>
                    <a:ext uri="{9D8B030D-6E8A-4147-A177-3AD203B41FA5}">
                      <a16:colId xmlns:a16="http://schemas.microsoft.com/office/drawing/2014/main" val="1929601306"/>
                    </a:ext>
                  </a:extLst>
                </a:gridCol>
                <a:gridCol w="493776">
                  <a:extLst>
                    <a:ext uri="{9D8B030D-6E8A-4147-A177-3AD203B41FA5}">
                      <a16:colId xmlns:a16="http://schemas.microsoft.com/office/drawing/2014/main" val="2624792108"/>
                    </a:ext>
                  </a:extLst>
                </a:gridCol>
                <a:gridCol w="493776">
                  <a:extLst>
                    <a:ext uri="{9D8B030D-6E8A-4147-A177-3AD203B41FA5}">
                      <a16:colId xmlns:a16="http://schemas.microsoft.com/office/drawing/2014/main" val="2648365236"/>
                    </a:ext>
                  </a:extLst>
                </a:gridCol>
                <a:gridCol w="411480">
                  <a:extLst>
                    <a:ext uri="{9D8B030D-6E8A-4147-A177-3AD203B41FA5}">
                      <a16:colId xmlns:a16="http://schemas.microsoft.com/office/drawing/2014/main" val="3111077576"/>
                    </a:ext>
                  </a:extLst>
                </a:gridCol>
                <a:gridCol w="493776">
                  <a:extLst>
                    <a:ext uri="{9D8B030D-6E8A-4147-A177-3AD203B41FA5}">
                      <a16:colId xmlns:a16="http://schemas.microsoft.com/office/drawing/2014/main" val="3135719555"/>
                    </a:ext>
                  </a:extLst>
                </a:gridCol>
                <a:gridCol w="493776">
                  <a:extLst>
                    <a:ext uri="{9D8B030D-6E8A-4147-A177-3AD203B41FA5}">
                      <a16:colId xmlns:a16="http://schemas.microsoft.com/office/drawing/2014/main" val="690133239"/>
                    </a:ext>
                  </a:extLst>
                </a:gridCol>
                <a:gridCol w="493776">
                  <a:extLst>
                    <a:ext uri="{9D8B030D-6E8A-4147-A177-3AD203B41FA5}">
                      <a16:colId xmlns:a16="http://schemas.microsoft.com/office/drawing/2014/main" val="1190281498"/>
                    </a:ext>
                  </a:extLst>
                </a:gridCol>
                <a:gridCol w="493776">
                  <a:extLst>
                    <a:ext uri="{9D8B030D-6E8A-4147-A177-3AD203B41FA5}">
                      <a16:colId xmlns:a16="http://schemas.microsoft.com/office/drawing/2014/main" val="2145835563"/>
                    </a:ext>
                  </a:extLst>
                </a:gridCol>
                <a:gridCol w="493776">
                  <a:extLst>
                    <a:ext uri="{9D8B030D-6E8A-4147-A177-3AD203B41FA5}">
                      <a16:colId xmlns:a16="http://schemas.microsoft.com/office/drawing/2014/main" val="722070590"/>
                    </a:ext>
                  </a:extLst>
                </a:gridCol>
                <a:gridCol w="329184">
                  <a:extLst>
                    <a:ext uri="{9D8B030D-6E8A-4147-A177-3AD203B41FA5}">
                      <a16:colId xmlns:a16="http://schemas.microsoft.com/office/drawing/2014/main" val="27526029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68704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- 2021-06-23 18:00:06</a:t>
                      </a:r>
                      <a:r>
                        <a:rPr kumimoji="0" lang="en-US" sz="1000" b="0" i="0" u="none" strike="noStrike" kern="1200" cap="none" spc="0" normalizeH="0" baseline="0" noProof="0">
                          <a:ln>
                            <a:noFill/>
                          </a:ln>
                          <a:solidFill>
                            <a:prstClr val="black"/>
                          </a:solidFill>
                          <a:effectLst/>
                          <a:uLnTx/>
                          <a:uFillTx/>
                          <a:latin typeface="+mn-lt"/>
                          <a:ea typeface="+mn-ea"/>
                          <a:cs typeface="+mn-cs"/>
                        </a:rPr>
                        <a:t>
 Namaste! 🙏🏻
Ever wonder what is it like living in India? What is the National Bird of India? How is the situation in India now after the cyclone?  
As part of the second Children’s Global Summit hosted virtually by Nexus, Nexus learners had the opportunity to speak with learners from India to exchange ideas and discuss on interesting topics! 🇮🇳 This is a fantastic learning event for our learners to connect and collaborate in finding solutions to support an inclusive world. 
We are also pleased to see the excitement in all our learners as we introduced the idea of pen pal! 
#NexusCommunity
#NexusMindsets
#NexusInclusion
#NexusRelationship
#NexusWay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https://quintly-image-storage.s3.amazonaws.com/653c87d9d1ca9b0b1d7725185201aaa0/276858448892d1c1599c46ac49906397.jpg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2643785"/>
                  </a:ext>
                </a:extLst>
              </a:tr>
            </a:tbl>
          </a:graphicData>
        </a:graphic>
      </p:graphicFrame>
      <p:sp>
        <p:nvSpPr>
          <p:cNvPr id="4" name="Text Placeholder 3">
            <a:extLst>
              <a:ext uri="{FF2B5EF4-FFF2-40B4-BE49-F238E27FC236}">
                <a16:creationId xmlns:a16="http://schemas.microsoft.com/office/drawing/2014/main" id="{E2E95279-A01D-473D-AF86-72A140AAC761}"/>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44322119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B48D0-0FFF-40C2-BE43-060A8C52D044}"/>
              </a:ext>
            </a:extLst>
          </p:cNvPr>
          <p:cNvSpPr>
            <a:spLocks noGrp="1"/>
          </p:cNvSpPr>
          <p:nvPr>
            <p:ph type="title"/>
          </p:nvPr>
        </p:nvSpPr>
        <p:spPr/>
        <p:txBody>
          <a:bodyPr/>
          <a:lstStyle/>
          <a:p>
            <a:r>
              <a:rPr lang="en-US"/>
              <a:t>Facebook FB - Own Posts Table w. Custom I-Rate (Insights) | Nexus International School Malaysia - 4 of 25</a:t>
            </a:r>
          </a:p>
        </p:txBody>
      </p:sp>
      <p:graphicFrame>
        <p:nvGraphicFramePr>
          <p:cNvPr id="5" name="Table Placeholder 4">
            <a:extLst>
              <a:ext uri="{FF2B5EF4-FFF2-40B4-BE49-F238E27FC236}">
                <a16:creationId xmlns:a16="http://schemas.microsoft.com/office/drawing/2014/main" id="{34548911-FF46-4763-A262-744625513B14}"/>
              </a:ext>
            </a:extLst>
          </p:cNvPr>
          <p:cNvGraphicFramePr>
            <a:graphicFrameLocks noGrp="1"/>
          </p:cNvGraphicFramePr>
          <p:nvPr>
            <p:ph type="tbl" sz="quarter" idx="13"/>
            <p:extLst>
              <p:ext uri="{D42A27DB-BD31-4B8C-83A1-F6EECF244321}">
                <p14:modId xmlns:p14="http://schemas.microsoft.com/office/powerpoint/2010/main" val="1932130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150749755"/>
                    </a:ext>
                  </a:extLst>
                </a:gridCol>
                <a:gridCol w="987552">
                  <a:extLst>
                    <a:ext uri="{9D8B030D-6E8A-4147-A177-3AD203B41FA5}">
                      <a16:colId xmlns:a16="http://schemas.microsoft.com/office/drawing/2014/main" val="1559527113"/>
                    </a:ext>
                  </a:extLst>
                </a:gridCol>
                <a:gridCol w="576072">
                  <a:extLst>
                    <a:ext uri="{9D8B030D-6E8A-4147-A177-3AD203B41FA5}">
                      <a16:colId xmlns:a16="http://schemas.microsoft.com/office/drawing/2014/main" val="3475822293"/>
                    </a:ext>
                  </a:extLst>
                </a:gridCol>
                <a:gridCol w="576072">
                  <a:extLst>
                    <a:ext uri="{9D8B030D-6E8A-4147-A177-3AD203B41FA5}">
                      <a16:colId xmlns:a16="http://schemas.microsoft.com/office/drawing/2014/main" val="2889635033"/>
                    </a:ext>
                  </a:extLst>
                </a:gridCol>
                <a:gridCol w="493776">
                  <a:extLst>
                    <a:ext uri="{9D8B030D-6E8A-4147-A177-3AD203B41FA5}">
                      <a16:colId xmlns:a16="http://schemas.microsoft.com/office/drawing/2014/main" val="3931292250"/>
                    </a:ext>
                  </a:extLst>
                </a:gridCol>
                <a:gridCol w="493776">
                  <a:extLst>
                    <a:ext uri="{9D8B030D-6E8A-4147-A177-3AD203B41FA5}">
                      <a16:colId xmlns:a16="http://schemas.microsoft.com/office/drawing/2014/main" val="645580072"/>
                    </a:ext>
                  </a:extLst>
                </a:gridCol>
                <a:gridCol w="411480">
                  <a:extLst>
                    <a:ext uri="{9D8B030D-6E8A-4147-A177-3AD203B41FA5}">
                      <a16:colId xmlns:a16="http://schemas.microsoft.com/office/drawing/2014/main" val="2115006456"/>
                    </a:ext>
                  </a:extLst>
                </a:gridCol>
                <a:gridCol w="493776">
                  <a:extLst>
                    <a:ext uri="{9D8B030D-6E8A-4147-A177-3AD203B41FA5}">
                      <a16:colId xmlns:a16="http://schemas.microsoft.com/office/drawing/2014/main" val="2968237550"/>
                    </a:ext>
                  </a:extLst>
                </a:gridCol>
                <a:gridCol w="493776">
                  <a:extLst>
                    <a:ext uri="{9D8B030D-6E8A-4147-A177-3AD203B41FA5}">
                      <a16:colId xmlns:a16="http://schemas.microsoft.com/office/drawing/2014/main" val="2292183444"/>
                    </a:ext>
                  </a:extLst>
                </a:gridCol>
                <a:gridCol w="493776">
                  <a:extLst>
                    <a:ext uri="{9D8B030D-6E8A-4147-A177-3AD203B41FA5}">
                      <a16:colId xmlns:a16="http://schemas.microsoft.com/office/drawing/2014/main" val="2469016976"/>
                    </a:ext>
                  </a:extLst>
                </a:gridCol>
                <a:gridCol w="493776">
                  <a:extLst>
                    <a:ext uri="{9D8B030D-6E8A-4147-A177-3AD203B41FA5}">
                      <a16:colId xmlns:a16="http://schemas.microsoft.com/office/drawing/2014/main" val="716925529"/>
                    </a:ext>
                  </a:extLst>
                </a:gridCol>
                <a:gridCol w="493776">
                  <a:extLst>
                    <a:ext uri="{9D8B030D-6E8A-4147-A177-3AD203B41FA5}">
                      <a16:colId xmlns:a16="http://schemas.microsoft.com/office/drawing/2014/main" val="4139084753"/>
                    </a:ext>
                  </a:extLst>
                </a:gridCol>
                <a:gridCol w="329184">
                  <a:extLst>
                    <a:ext uri="{9D8B030D-6E8A-4147-A177-3AD203B41FA5}">
                      <a16:colId xmlns:a16="http://schemas.microsoft.com/office/drawing/2014/main" val="3425315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02819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- 2021-06-22 18:00:01</a:t>
                      </a:r>
                      <a:r>
                        <a:rPr kumimoji="0" lang="en-US" sz="1000" b="0" i="0" u="none" strike="noStrike" kern="1200" cap="none" spc="0" normalizeH="0" baseline="0" noProof="0">
                          <a:ln>
                            <a:noFill/>
                          </a:ln>
                          <a:solidFill>
                            <a:prstClr val="black"/>
                          </a:solidFill>
                          <a:effectLst/>
                          <a:uLnTx/>
                          <a:uFillTx/>
                          <a:latin typeface="+mn-lt"/>
                          <a:ea typeface="+mn-ea"/>
                          <a:cs typeface="+mn-cs"/>
                        </a:rPr>
                        <a:t>
 The Secondary learners had fun at home creating creative posters illustrating "Extreme Reading". This activity helps learners unleash more creativity and openly share their original ideas with the class. Well done learners! Watch this video to enjoy Nexus Mini Art Gallery by our learners. 
#OnlineLearning 
#NexusWay 
#NexusSecondary 
#NexusLearners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https://quintly-image-storage.s3.amazonaws.com/653c87d9d1ca9b0b1d7725185201aaa0/7d57adcdc1ae45944c6168524d3365c8.jpg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61149474"/>
                  </a:ext>
                </a:extLst>
              </a:tr>
            </a:tbl>
          </a:graphicData>
        </a:graphic>
      </p:graphicFrame>
      <p:sp>
        <p:nvSpPr>
          <p:cNvPr id="4" name="Text Placeholder 3">
            <a:extLst>
              <a:ext uri="{FF2B5EF4-FFF2-40B4-BE49-F238E27FC236}">
                <a16:creationId xmlns:a16="http://schemas.microsoft.com/office/drawing/2014/main" id="{81011305-A39D-44DB-B8B9-85CB4EBD3C53}"/>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09668697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0F999-1F67-4E5D-98D2-D183C2DA008A}"/>
              </a:ext>
            </a:extLst>
          </p:cNvPr>
          <p:cNvSpPr>
            <a:spLocks noGrp="1"/>
          </p:cNvSpPr>
          <p:nvPr>
            <p:ph type="title"/>
          </p:nvPr>
        </p:nvSpPr>
        <p:spPr/>
        <p:txBody>
          <a:bodyPr/>
          <a:lstStyle/>
          <a:p>
            <a:r>
              <a:rPr lang="en-US"/>
              <a:t>Facebook FB - Own Posts Table w. Custom I-Rate (Insights) | Nexus International School Malaysia - 5 of 25</a:t>
            </a:r>
          </a:p>
        </p:txBody>
      </p:sp>
      <p:graphicFrame>
        <p:nvGraphicFramePr>
          <p:cNvPr id="5" name="Table Placeholder 4">
            <a:extLst>
              <a:ext uri="{FF2B5EF4-FFF2-40B4-BE49-F238E27FC236}">
                <a16:creationId xmlns:a16="http://schemas.microsoft.com/office/drawing/2014/main" id="{3E2D5868-49C6-4BE5-B2B1-C26EA4FC3913}"/>
              </a:ext>
            </a:extLst>
          </p:cNvPr>
          <p:cNvGraphicFramePr>
            <a:graphicFrameLocks noGrp="1"/>
          </p:cNvGraphicFramePr>
          <p:nvPr>
            <p:ph type="tbl" sz="quarter" idx="13"/>
            <p:extLst>
              <p:ext uri="{D42A27DB-BD31-4B8C-83A1-F6EECF244321}">
                <p14:modId xmlns:p14="http://schemas.microsoft.com/office/powerpoint/2010/main" val="1106886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305806359"/>
                    </a:ext>
                  </a:extLst>
                </a:gridCol>
                <a:gridCol w="987552">
                  <a:extLst>
                    <a:ext uri="{9D8B030D-6E8A-4147-A177-3AD203B41FA5}">
                      <a16:colId xmlns:a16="http://schemas.microsoft.com/office/drawing/2014/main" val="2719525610"/>
                    </a:ext>
                  </a:extLst>
                </a:gridCol>
                <a:gridCol w="576072">
                  <a:extLst>
                    <a:ext uri="{9D8B030D-6E8A-4147-A177-3AD203B41FA5}">
                      <a16:colId xmlns:a16="http://schemas.microsoft.com/office/drawing/2014/main" val="1802217791"/>
                    </a:ext>
                  </a:extLst>
                </a:gridCol>
                <a:gridCol w="576072">
                  <a:extLst>
                    <a:ext uri="{9D8B030D-6E8A-4147-A177-3AD203B41FA5}">
                      <a16:colId xmlns:a16="http://schemas.microsoft.com/office/drawing/2014/main" val="1513176545"/>
                    </a:ext>
                  </a:extLst>
                </a:gridCol>
                <a:gridCol w="493776">
                  <a:extLst>
                    <a:ext uri="{9D8B030D-6E8A-4147-A177-3AD203B41FA5}">
                      <a16:colId xmlns:a16="http://schemas.microsoft.com/office/drawing/2014/main" val="3417558709"/>
                    </a:ext>
                  </a:extLst>
                </a:gridCol>
                <a:gridCol w="493776">
                  <a:extLst>
                    <a:ext uri="{9D8B030D-6E8A-4147-A177-3AD203B41FA5}">
                      <a16:colId xmlns:a16="http://schemas.microsoft.com/office/drawing/2014/main" val="1432874813"/>
                    </a:ext>
                  </a:extLst>
                </a:gridCol>
                <a:gridCol w="411480">
                  <a:extLst>
                    <a:ext uri="{9D8B030D-6E8A-4147-A177-3AD203B41FA5}">
                      <a16:colId xmlns:a16="http://schemas.microsoft.com/office/drawing/2014/main" val="515715720"/>
                    </a:ext>
                  </a:extLst>
                </a:gridCol>
                <a:gridCol w="493776">
                  <a:extLst>
                    <a:ext uri="{9D8B030D-6E8A-4147-A177-3AD203B41FA5}">
                      <a16:colId xmlns:a16="http://schemas.microsoft.com/office/drawing/2014/main" val="3532840123"/>
                    </a:ext>
                  </a:extLst>
                </a:gridCol>
                <a:gridCol w="493776">
                  <a:extLst>
                    <a:ext uri="{9D8B030D-6E8A-4147-A177-3AD203B41FA5}">
                      <a16:colId xmlns:a16="http://schemas.microsoft.com/office/drawing/2014/main" val="3168687183"/>
                    </a:ext>
                  </a:extLst>
                </a:gridCol>
                <a:gridCol w="493776">
                  <a:extLst>
                    <a:ext uri="{9D8B030D-6E8A-4147-A177-3AD203B41FA5}">
                      <a16:colId xmlns:a16="http://schemas.microsoft.com/office/drawing/2014/main" val="2587710626"/>
                    </a:ext>
                  </a:extLst>
                </a:gridCol>
                <a:gridCol w="493776">
                  <a:extLst>
                    <a:ext uri="{9D8B030D-6E8A-4147-A177-3AD203B41FA5}">
                      <a16:colId xmlns:a16="http://schemas.microsoft.com/office/drawing/2014/main" val="3662962057"/>
                    </a:ext>
                  </a:extLst>
                </a:gridCol>
                <a:gridCol w="493776">
                  <a:extLst>
                    <a:ext uri="{9D8B030D-6E8A-4147-A177-3AD203B41FA5}">
                      <a16:colId xmlns:a16="http://schemas.microsoft.com/office/drawing/2014/main" val="1736900030"/>
                    </a:ext>
                  </a:extLst>
                </a:gridCol>
                <a:gridCol w="329184">
                  <a:extLst>
                    <a:ext uri="{9D8B030D-6E8A-4147-A177-3AD203B41FA5}">
                      <a16:colId xmlns:a16="http://schemas.microsoft.com/office/drawing/2014/main" val="1500159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11902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- 2021-06-22 12:30:57</a:t>
                      </a:r>
                      <a:r>
                        <a:rPr kumimoji="0" lang="en-US" sz="1000" b="0" i="0" u="none" strike="noStrike" kern="1200" cap="none" spc="0" normalizeH="0" baseline="0" noProof="0">
                          <a:ln>
                            <a:noFill/>
                          </a:ln>
                          <a:solidFill>
                            <a:prstClr val="black"/>
                          </a:solidFill>
                          <a:effectLst/>
                          <a:uLnTx/>
                          <a:uFillTx/>
                          <a:latin typeface="+mn-lt"/>
                          <a:ea typeface="+mn-ea"/>
                          <a:cs typeface="+mn-cs"/>
                        </a:rPr>
                        <a:t>
 Nexus International School Malaysia was featured in Tatler Malaysia as one of the best international schools in Malaysia! 
Click on the link below to read more
https://my.asiatatler.com/collection/best-international-schools-malaysia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https://quintly-image-storage.s3.amazonaws.com/653c87d9d1ca9b0b1d7725185201aaa0/8824ce1bc3ea4a8e043751e567ee0cc2.jpg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069922504"/>
                  </a:ext>
                </a:extLst>
              </a:tr>
            </a:tbl>
          </a:graphicData>
        </a:graphic>
      </p:graphicFrame>
      <p:sp>
        <p:nvSpPr>
          <p:cNvPr id="4" name="Text Placeholder 3">
            <a:extLst>
              <a:ext uri="{FF2B5EF4-FFF2-40B4-BE49-F238E27FC236}">
                <a16:creationId xmlns:a16="http://schemas.microsoft.com/office/drawing/2014/main" id="{1B6AD368-A50E-4974-BCD8-A773CE44CFE7}"/>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2792358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D495-640B-4DA2-9027-2E5BC6264141}"/>
              </a:ext>
            </a:extLst>
          </p:cNvPr>
          <p:cNvSpPr>
            <a:spLocks noGrp="1"/>
          </p:cNvSpPr>
          <p:nvPr>
            <p:ph type="title"/>
          </p:nvPr>
        </p:nvSpPr>
        <p:spPr/>
        <p:txBody>
          <a:bodyPr/>
          <a:lstStyle/>
          <a:p>
            <a:r>
              <a:rPr lang="en-US"/>
              <a:t>Facebook FB - Own Posts Table w. Custom I-Rate (Insights) | Nexus International School Malaysia - 6 of 25</a:t>
            </a:r>
          </a:p>
        </p:txBody>
      </p:sp>
      <p:graphicFrame>
        <p:nvGraphicFramePr>
          <p:cNvPr id="5" name="Table Placeholder 4">
            <a:extLst>
              <a:ext uri="{FF2B5EF4-FFF2-40B4-BE49-F238E27FC236}">
                <a16:creationId xmlns:a16="http://schemas.microsoft.com/office/drawing/2014/main" id="{93DF0E21-710E-4DCB-A9F1-B65778106D3E}"/>
              </a:ext>
            </a:extLst>
          </p:cNvPr>
          <p:cNvGraphicFramePr>
            <a:graphicFrameLocks noGrp="1"/>
          </p:cNvGraphicFramePr>
          <p:nvPr>
            <p:ph type="tbl" sz="quarter" idx="13"/>
            <p:extLst>
              <p:ext uri="{D42A27DB-BD31-4B8C-83A1-F6EECF244321}">
                <p14:modId xmlns:p14="http://schemas.microsoft.com/office/powerpoint/2010/main" val="2096364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989508263"/>
                    </a:ext>
                  </a:extLst>
                </a:gridCol>
                <a:gridCol w="987552">
                  <a:extLst>
                    <a:ext uri="{9D8B030D-6E8A-4147-A177-3AD203B41FA5}">
                      <a16:colId xmlns:a16="http://schemas.microsoft.com/office/drawing/2014/main" val="1164371107"/>
                    </a:ext>
                  </a:extLst>
                </a:gridCol>
                <a:gridCol w="576072">
                  <a:extLst>
                    <a:ext uri="{9D8B030D-6E8A-4147-A177-3AD203B41FA5}">
                      <a16:colId xmlns:a16="http://schemas.microsoft.com/office/drawing/2014/main" val="4244969289"/>
                    </a:ext>
                  </a:extLst>
                </a:gridCol>
                <a:gridCol w="576072">
                  <a:extLst>
                    <a:ext uri="{9D8B030D-6E8A-4147-A177-3AD203B41FA5}">
                      <a16:colId xmlns:a16="http://schemas.microsoft.com/office/drawing/2014/main" val="1166703052"/>
                    </a:ext>
                  </a:extLst>
                </a:gridCol>
                <a:gridCol w="493776">
                  <a:extLst>
                    <a:ext uri="{9D8B030D-6E8A-4147-A177-3AD203B41FA5}">
                      <a16:colId xmlns:a16="http://schemas.microsoft.com/office/drawing/2014/main" val="4064836877"/>
                    </a:ext>
                  </a:extLst>
                </a:gridCol>
                <a:gridCol w="493776">
                  <a:extLst>
                    <a:ext uri="{9D8B030D-6E8A-4147-A177-3AD203B41FA5}">
                      <a16:colId xmlns:a16="http://schemas.microsoft.com/office/drawing/2014/main" val="3279208968"/>
                    </a:ext>
                  </a:extLst>
                </a:gridCol>
                <a:gridCol w="411480">
                  <a:extLst>
                    <a:ext uri="{9D8B030D-6E8A-4147-A177-3AD203B41FA5}">
                      <a16:colId xmlns:a16="http://schemas.microsoft.com/office/drawing/2014/main" val="3522522935"/>
                    </a:ext>
                  </a:extLst>
                </a:gridCol>
                <a:gridCol w="493776">
                  <a:extLst>
                    <a:ext uri="{9D8B030D-6E8A-4147-A177-3AD203B41FA5}">
                      <a16:colId xmlns:a16="http://schemas.microsoft.com/office/drawing/2014/main" val="3180464244"/>
                    </a:ext>
                  </a:extLst>
                </a:gridCol>
                <a:gridCol w="493776">
                  <a:extLst>
                    <a:ext uri="{9D8B030D-6E8A-4147-A177-3AD203B41FA5}">
                      <a16:colId xmlns:a16="http://schemas.microsoft.com/office/drawing/2014/main" val="3588207389"/>
                    </a:ext>
                  </a:extLst>
                </a:gridCol>
                <a:gridCol w="493776">
                  <a:extLst>
                    <a:ext uri="{9D8B030D-6E8A-4147-A177-3AD203B41FA5}">
                      <a16:colId xmlns:a16="http://schemas.microsoft.com/office/drawing/2014/main" val="3747549616"/>
                    </a:ext>
                  </a:extLst>
                </a:gridCol>
                <a:gridCol w="493776">
                  <a:extLst>
                    <a:ext uri="{9D8B030D-6E8A-4147-A177-3AD203B41FA5}">
                      <a16:colId xmlns:a16="http://schemas.microsoft.com/office/drawing/2014/main" val="2943992271"/>
                    </a:ext>
                  </a:extLst>
                </a:gridCol>
                <a:gridCol w="493776">
                  <a:extLst>
                    <a:ext uri="{9D8B030D-6E8A-4147-A177-3AD203B41FA5}">
                      <a16:colId xmlns:a16="http://schemas.microsoft.com/office/drawing/2014/main" val="1682714431"/>
                    </a:ext>
                  </a:extLst>
                </a:gridCol>
                <a:gridCol w="329184">
                  <a:extLst>
                    <a:ext uri="{9D8B030D-6E8A-4147-A177-3AD203B41FA5}">
                      <a16:colId xmlns:a16="http://schemas.microsoft.com/office/drawing/2014/main" val="1546493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77923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- 2021-06-17 12:59:04</a:t>
                      </a:r>
                      <a:r>
                        <a:rPr kumimoji="0" lang="en-US" sz="1000" b="0" i="0" u="none" strike="noStrike" kern="1200" cap="none" spc="0" normalizeH="0" baseline="0" noProof="0">
                          <a:ln>
                            <a:noFill/>
                          </a:ln>
                          <a:solidFill>
                            <a:prstClr val="black"/>
                          </a:solidFill>
                          <a:effectLst/>
                          <a:uLnTx/>
                          <a:uFillTx/>
                          <a:latin typeface="+mn-lt"/>
                          <a:ea typeface="+mn-ea"/>
                          <a:cs typeface="+mn-cs"/>
                        </a:rPr>
                        <a:t>
 As part of our learners entry point to their new IPC topic called "Hooray..Let's Go On Holiday!" 🧳 ✈️, learners are tasked to guess which destination their peers are heading to based on the items they packed in their bags. 🧳 
Check out what are some of their essentials when traveling! #throwback
#NexusWay 
#NexusCommunity 
#NexusLearners
#NexusIPC
#NexusPrimary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https://quintly-image-storage.s3.amazonaws.com/653c87d9d1ca9b0b1d7725185201aaa0/0d59ede3c5c853a63891c86959494af6.jpg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19.1779 %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14342038"/>
                  </a:ext>
                </a:extLst>
              </a:tr>
            </a:tbl>
          </a:graphicData>
        </a:graphic>
      </p:graphicFrame>
      <p:sp>
        <p:nvSpPr>
          <p:cNvPr id="4" name="Text Placeholder 3">
            <a:extLst>
              <a:ext uri="{FF2B5EF4-FFF2-40B4-BE49-F238E27FC236}">
                <a16:creationId xmlns:a16="http://schemas.microsoft.com/office/drawing/2014/main" id="{39F0D533-72A0-43B8-8C1F-989E705F7B3B}"/>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47532950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3B5B9-5E81-4C36-A1B7-FBB840CCBC43}"/>
              </a:ext>
            </a:extLst>
          </p:cNvPr>
          <p:cNvSpPr>
            <a:spLocks noGrp="1"/>
          </p:cNvSpPr>
          <p:nvPr>
            <p:ph type="title"/>
          </p:nvPr>
        </p:nvSpPr>
        <p:spPr/>
        <p:txBody>
          <a:bodyPr/>
          <a:lstStyle/>
          <a:p>
            <a:r>
              <a:rPr lang="en-US"/>
              <a:t>Facebook FB - Own Posts Table w. Custom I-Rate (Insights) | Nexus International School Malaysia - 7 of 25</a:t>
            </a:r>
          </a:p>
        </p:txBody>
      </p:sp>
      <p:graphicFrame>
        <p:nvGraphicFramePr>
          <p:cNvPr id="5" name="Table Placeholder 4">
            <a:extLst>
              <a:ext uri="{FF2B5EF4-FFF2-40B4-BE49-F238E27FC236}">
                <a16:creationId xmlns:a16="http://schemas.microsoft.com/office/drawing/2014/main" id="{F9D1E20A-CE27-4230-A1CC-D4C60C96BC18}"/>
              </a:ext>
            </a:extLst>
          </p:cNvPr>
          <p:cNvGraphicFramePr>
            <a:graphicFrameLocks noGrp="1"/>
          </p:cNvGraphicFramePr>
          <p:nvPr>
            <p:ph type="tbl" sz="quarter" idx="13"/>
            <p:extLst>
              <p:ext uri="{D42A27DB-BD31-4B8C-83A1-F6EECF244321}">
                <p14:modId xmlns:p14="http://schemas.microsoft.com/office/powerpoint/2010/main" val="17960631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083443098"/>
                    </a:ext>
                  </a:extLst>
                </a:gridCol>
                <a:gridCol w="987552">
                  <a:extLst>
                    <a:ext uri="{9D8B030D-6E8A-4147-A177-3AD203B41FA5}">
                      <a16:colId xmlns:a16="http://schemas.microsoft.com/office/drawing/2014/main" val="3652822389"/>
                    </a:ext>
                  </a:extLst>
                </a:gridCol>
                <a:gridCol w="576072">
                  <a:extLst>
                    <a:ext uri="{9D8B030D-6E8A-4147-A177-3AD203B41FA5}">
                      <a16:colId xmlns:a16="http://schemas.microsoft.com/office/drawing/2014/main" val="3818892988"/>
                    </a:ext>
                  </a:extLst>
                </a:gridCol>
                <a:gridCol w="576072">
                  <a:extLst>
                    <a:ext uri="{9D8B030D-6E8A-4147-A177-3AD203B41FA5}">
                      <a16:colId xmlns:a16="http://schemas.microsoft.com/office/drawing/2014/main" val="835239858"/>
                    </a:ext>
                  </a:extLst>
                </a:gridCol>
                <a:gridCol w="493776">
                  <a:extLst>
                    <a:ext uri="{9D8B030D-6E8A-4147-A177-3AD203B41FA5}">
                      <a16:colId xmlns:a16="http://schemas.microsoft.com/office/drawing/2014/main" val="280341680"/>
                    </a:ext>
                  </a:extLst>
                </a:gridCol>
                <a:gridCol w="493776">
                  <a:extLst>
                    <a:ext uri="{9D8B030D-6E8A-4147-A177-3AD203B41FA5}">
                      <a16:colId xmlns:a16="http://schemas.microsoft.com/office/drawing/2014/main" val="272114447"/>
                    </a:ext>
                  </a:extLst>
                </a:gridCol>
                <a:gridCol w="411480">
                  <a:extLst>
                    <a:ext uri="{9D8B030D-6E8A-4147-A177-3AD203B41FA5}">
                      <a16:colId xmlns:a16="http://schemas.microsoft.com/office/drawing/2014/main" val="4090829450"/>
                    </a:ext>
                  </a:extLst>
                </a:gridCol>
                <a:gridCol w="493776">
                  <a:extLst>
                    <a:ext uri="{9D8B030D-6E8A-4147-A177-3AD203B41FA5}">
                      <a16:colId xmlns:a16="http://schemas.microsoft.com/office/drawing/2014/main" val="2113364510"/>
                    </a:ext>
                  </a:extLst>
                </a:gridCol>
                <a:gridCol w="493776">
                  <a:extLst>
                    <a:ext uri="{9D8B030D-6E8A-4147-A177-3AD203B41FA5}">
                      <a16:colId xmlns:a16="http://schemas.microsoft.com/office/drawing/2014/main" val="2751475775"/>
                    </a:ext>
                  </a:extLst>
                </a:gridCol>
                <a:gridCol w="493776">
                  <a:extLst>
                    <a:ext uri="{9D8B030D-6E8A-4147-A177-3AD203B41FA5}">
                      <a16:colId xmlns:a16="http://schemas.microsoft.com/office/drawing/2014/main" val="793482625"/>
                    </a:ext>
                  </a:extLst>
                </a:gridCol>
                <a:gridCol w="493776">
                  <a:extLst>
                    <a:ext uri="{9D8B030D-6E8A-4147-A177-3AD203B41FA5}">
                      <a16:colId xmlns:a16="http://schemas.microsoft.com/office/drawing/2014/main" val="2291035921"/>
                    </a:ext>
                  </a:extLst>
                </a:gridCol>
                <a:gridCol w="493776">
                  <a:extLst>
                    <a:ext uri="{9D8B030D-6E8A-4147-A177-3AD203B41FA5}">
                      <a16:colId xmlns:a16="http://schemas.microsoft.com/office/drawing/2014/main" val="3949015275"/>
                    </a:ext>
                  </a:extLst>
                </a:gridCol>
                <a:gridCol w="329184">
                  <a:extLst>
                    <a:ext uri="{9D8B030D-6E8A-4147-A177-3AD203B41FA5}">
                      <a16:colId xmlns:a16="http://schemas.microsoft.com/office/drawing/2014/main" val="41767422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0636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- 2021-06-16 20:29:03</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83896655_2866190423461318_1496695282593693696_n.jpg?_nc_cat=106&amp;ccb=1-3&amp;_nc_sid=ad6a45&amp;_nc_ohc=ZRc14aY1420AX9h6Nbu&amp;_nc_ht=scontent-iad3-1.xx&amp;tp=7&amp;oh=b2cca9879541353782f23d3738375983&amp;oe=60D13D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032850233"/>
                  </a:ext>
                </a:extLst>
              </a:tr>
            </a:tbl>
          </a:graphicData>
        </a:graphic>
      </p:graphicFrame>
      <p:sp>
        <p:nvSpPr>
          <p:cNvPr id="4" name="Text Placeholder 3">
            <a:extLst>
              <a:ext uri="{FF2B5EF4-FFF2-40B4-BE49-F238E27FC236}">
                <a16:creationId xmlns:a16="http://schemas.microsoft.com/office/drawing/2014/main" id="{5E989BB6-9A0D-493C-B2E3-789D3589FBB2}"/>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58367978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4FA41-D526-46FE-8538-BC5C61BCC9B2}"/>
              </a:ext>
            </a:extLst>
          </p:cNvPr>
          <p:cNvSpPr>
            <a:spLocks noGrp="1"/>
          </p:cNvSpPr>
          <p:nvPr>
            <p:ph type="title"/>
          </p:nvPr>
        </p:nvSpPr>
        <p:spPr/>
        <p:txBody>
          <a:bodyPr/>
          <a:lstStyle/>
          <a:p>
            <a:r>
              <a:rPr lang="en-US"/>
              <a:t>Facebook FB - Own Posts Table w. Custom I-Rate (Insights) | Nexus International School Malaysia - 8 of 25</a:t>
            </a:r>
          </a:p>
        </p:txBody>
      </p:sp>
      <p:graphicFrame>
        <p:nvGraphicFramePr>
          <p:cNvPr id="5" name="Table Placeholder 4">
            <a:extLst>
              <a:ext uri="{FF2B5EF4-FFF2-40B4-BE49-F238E27FC236}">
                <a16:creationId xmlns:a16="http://schemas.microsoft.com/office/drawing/2014/main" id="{8472E19F-A0CD-452F-8282-ED3ADFD0B799}"/>
              </a:ext>
            </a:extLst>
          </p:cNvPr>
          <p:cNvGraphicFramePr>
            <a:graphicFrameLocks noGrp="1"/>
          </p:cNvGraphicFramePr>
          <p:nvPr>
            <p:ph type="tbl" sz="quarter" idx="13"/>
            <p:extLst>
              <p:ext uri="{D42A27DB-BD31-4B8C-83A1-F6EECF244321}">
                <p14:modId xmlns:p14="http://schemas.microsoft.com/office/powerpoint/2010/main" val="2488864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122527286"/>
                    </a:ext>
                  </a:extLst>
                </a:gridCol>
                <a:gridCol w="987552">
                  <a:extLst>
                    <a:ext uri="{9D8B030D-6E8A-4147-A177-3AD203B41FA5}">
                      <a16:colId xmlns:a16="http://schemas.microsoft.com/office/drawing/2014/main" val="3976372698"/>
                    </a:ext>
                  </a:extLst>
                </a:gridCol>
                <a:gridCol w="576072">
                  <a:extLst>
                    <a:ext uri="{9D8B030D-6E8A-4147-A177-3AD203B41FA5}">
                      <a16:colId xmlns:a16="http://schemas.microsoft.com/office/drawing/2014/main" val="2901853616"/>
                    </a:ext>
                  </a:extLst>
                </a:gridCol>
                <a:gridCol w="576072">
                  <a:extLst>
                    <a:ext uri="{9D8B030D-6E8A-4147-A177-3AD203B41FA5}">
                      <a16:colId xmlns:a16="http://schemas.microsoft.com/office/drawing/2014/main" val="3299175232"/>
                    </a:ext>
                  </a:extLst>
                </a:gridCol>
                <a:gridCol w="493776">
                  <a:extLst>
                    <a:ext uri="{9D8B030D-6E8A-4147-A177-3AD203B41FA5}">
                      <a16:colId xmlns:a16="http://schemas.microsoft.com/office/drawing/2014/main" val="2644498006"/>
                    </a:ext>
                  </a:extLst>
                </a:gridCol>
                <a:gridCol w="493776">
                  <a:extLst>
                    <a:ext uri="{9D8B030D-6E8A-4147-A177-3AD203B41FA5}">
                      <a16:colId xmlns:a16="http://schemas.microsoft.com/office/drawing/2014/main" val="291138288"/>
                    </a:ext>
                  </a:extLst>
                </a:gridCol>
                <a:gridCol w="411480">
                  <a:extLst>
                    <a:ext uri="{9D8B030D-6E8A-4147-A177-3AD203B41FA5}">
                      <a16:colId xmlns:a16="http://schemas.microsoft.com/office/drawing/2014/main" val="1554450700"/>
                    </a:ext>
                  </a:extLst>
                </a:gridCol>
                <a:gridCol w="493776">
                  <a:extLst>
                    <a:ext uri="{9D8B030D-6E8A-4147-A177-3AD203B41FA5}">
                      <a16:colId xmlns:a16="http://schemas.microsoft.com/office/drawing/2014/main" val="2570283380"/>
                    </a:ext>
                  </a:extLst>
                </a:gridCol>
                <a:gridCol w="493776">
                  <a:extLst>
                    <a:ext uri="{9D8B030D-6E8A-4147-A177-3AD203B41FA5}">
                      <a16:colId xmlns:a16="http://schemas.microsoft.com/office/drawing/2014/main" val="3963411012"/>
                    </a:ext>
                  </a:extLst>
                </a:gridCol>
                <a:gridCol w="493776">
                  <a:extLst>
                    <a:ext uri="{9D8B030D-6E8A-4147-A177-3AD203B41FA5}">
                      <a16:colId xmlns:a16="http://schemas.microsoft.com/office/drawing/2014/main" val="1558874421"/>
                    </a:ext>
                  </a:extLst>
                </a:gridCol>
                <a:gridCol w="493776">
                  <a:extLst>
                    <a:ext uri="{9D8B030D-6E8A-4147-A177-3AD203B41FA5}">
                      <a16:colId xmlns:a16="http://schemas.microsoft.com/office/drawing/2014/main" val="1056405541"/>
                    </a:ext>
                  </a:extLst>
                </a:gridCol>
                <a:gridCol w="493776">
                  <a:extLst>
                    <a:ext uri="{9D8B030D-6E8A-4147-A177-3AD203B41FA5}">
                      <a16:colId xmlns:a16="http://schemas.microsoft.com/office/drawing/2014/main" val="1039499850"/>
                    </a:ext>
                  </a:extLst>
                </a:gridCol>
                <a:gridCol w="329184">
                  <a:extLst>
                    <a:ext uri="{9D8B030D-6E8A-4147-A177-3AD203B41FA5}">
                      <a16:colId xmlns:a16="http://schemas.microsoft.com/office/drawing/2014/main" val="3731930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81697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- 2021-06-16 19:39:33</a:t>
                      </a:r>
                      <a:r>
                        <a:rPr kumimoji="0" lang="en-US" sz="1000" b="0" i="0" u="none" strike="noStrike" kern="1200" cap="none" spc="0" normalizeH="0" baseline="0" noProof="0">
                          <a:ln>
                            <a:noFill/>
                          </a:ln>
                          <a:solidFill>
                            <a:prstClr val="black"/>
                          </a:solidFill>
                          <a:effectLst/>
                          <a:uLnTx/>
                          <a:uFillTx/>
                          <a:latin typeface="+mn-lt"/>
                          <a:ea typeface="+mn-ea"/>
                          <a:cs typeface="+mn-cs"/>
                        </a:rPr>
                        <a:t>
 Planning your next move after SPM or IGCSE? Consider the Nexus IB Diploma Programme.
The IBDP is highly recognised and respected by top universities around the world. It provides learners with a depth of knowledge across traditional academic subjects, alongside opportunities to reflect on their understanding of the world around them. 
We are proud to provide an opportunity for all to experience an outstanding international education in a culturally diverse environment. Learn more about our IGCSE and IBDP scholarships and be a part of an exciting journey.
Learn more  during our Open Days on Friday, 18th June, 4pm or Monday, 21st June, 8 pm. 
50% off Registration Fees &amp; IBDP Scholarships available! Register here: https://bit.ly/3gxNu8e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https://quintly-image-storage.s3.amazonaws.com/653c87d9d1ca9b0b1d7725185201aaa0/6c2dada37b5089113d806e8219e13b40.jpg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12313202"/>
                  </a:ext>
                </a:extLst>
              </a:tr>
            </a:tbl>
          </a:graphicData>
        </a:graphic>
      </p:graphicFrame>
      <p:sp>
        <p:nvSpPr>
          <p:cNvPr id="4" name="Text Placeholder 3">
            <a:extLst>
              <a:ext uri="{FF2B5EF4-FFF2-40B4-BE49-F238E27FC236}">
                <a16:creationId xmlns:a16="http://schemas.microsoft.com/office/drawing/2014/main" id="{967DE67A-6655-43A5-8618-32C4E269B812}"/>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56131224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5510C-C3E7-4ED4-9BA1-7A329314D8B9}"/>
              </a:ext>
            </a:extLst>
          </p:cNvPr>
          <p:cNvSpPr>
            <a:spLocks noGrp="1"/>
          </p:cNvSpPr>
          <p:nvPr>
            <p:ph type="title"/>
          </p:nvPr>
        </p:nvSpPr>
        <p:spPr/>
        <p:txBody>
          <a:bodyPr/>
          <a:lstStyle/>
          <a:p>
            <a:r>
              <a:rPr lang="en-US"/>
              <a:t>Facebook FB - Own Posts Table w. Custom I-Rate (Insights) | Nexus International School Malaysia - 9 of 25</a:t>
            </a:r>
          </a:p>
        </p:txBody>
      </p:sp>
      <p:graphicFrame>
        <p:nvGraphicFramePr>
          <p:cNvPr id="5" name="Table Placeholder 4">
            <a:extLst>
              <a:ext uri="{FF2B5EF4-FFF2-40B4-BE49-F238E27FC236}">
                <a16:creationId xmlns:a16="http://schemas.microsoft.com/office/drawing/2014/main" id="{7241A88C-2938-4B88-860A-9278B05EFC97}"/>
              </a:ext>
            </a:extLst>
          </p:cNvPr>
          <p:cNvGraphicFramePr>
            <a:graphicFrameLocks noGrp="1"/>
          </p:cNvGraphicFramePr>
          <p:nvPr>
            <p:ph type="tbl" sz="quarter" idx="13"/>
            <p:extLst>
              <p:ext uri="{D42A27DB-BD31-4B8C-83A1-F6EECF244321}">
                <p14:modId xmlns:p14="http://schemas.microsoft.com/office/powerpoint/2010/main" val="284742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451433366"/>
                    </a:ext>
                  </a:extLst>
                </a:gridCol>
                <a:gridCol w="987552">
                  <a:extLst>
                    <a:ext uri="{9D8B030D-6E8A-4147-A177-3AD203B41FA5}">
                      <a16:colId xmlns:a16="http://schemas.microsoft.com/office/drawing/2014/main" val="3874032310"/>
                    </a:ext>
                  </a:extLst>
                </a:gridCol>
                <a:gridCol w="576072">
                  <a:extLst>
                    <a:ext uri="{9D8B030D-6E8A-4147-A177-3AD203B41FA5}">
                      <a16:colId xmlns:a16="http://schemas.microsoft.com/office/drawing/2014/main" val="14141601"/>
                    </a:ext>
                  </a:extLst>
                </a:gridCol>
                <a:gridCol w="576072">
                  <a:extLst>
                    <a:ext uri="{9D8B030D-6E8A-4147-A177-3AD203B41FA5}">
                      <a16:colId xmlns:a16="http://schemas.microsoft.com/office/drawing/2014/main" val="287177526"/>
                    </a:ext>
                  </a:extLst>
                </a:gridCol>
                <a:gridCol w="493776">
                  <a:extLst>
                    <a:ext uri="{9D8B030D-6E8A-4147-A177-3AD203B41FA5}">
                      <a16:colId xmlns:a16="http://schemas.microsoft.com/office/drawing/2014/main" val="1000287187"/>
                    </a:ext>
                  </a:extLst>
                </a:gridCol>
                <a:gridCol w="493776">
                  <a:extLst>
                    <a:ext uri="{9D8B030D-6E8A-4147-A177-3AD203B41FA5}">
                      <a16:colId xmlns:a16="http://schemas.microsoft.com/office/drawing/2014/main" val="816886294"/>
                    </a:ext>
                  </a:extLst>
                </a:gridCol>
                <a:gridCol w="411480">
                  <a:extLst>
                    <a:ext uri="{9D8B030D-6E8A-4147-A177-3AD203B41FA5}">
                      <a16:colId xmlns:a16="http://schemas.microsoft.com/office/drawing/2014/main" val="1528247629"/>
                    </a:ext>
                  </a:extLst>
                </a:gridCol>
                <a:gridCol w="493776">
                  <a:extLst>
                    <a:ext uri="{9D8B030D-6E8A-4147-A177-3AD203B41FA5}">
                      <a16:colId xmlns:a16="http://schemas.microsoft.com/office/drawing/2014/main" val="4057274191"/>
                    </a:ext>
                  </a:extLst>
                </a:gridCol>
                <a:gridCol w="493776">
                  <a:extLst>
                    <a:ext uri="{9D8B030D-6E8A-4147-A177-3AD203B41FA5}">
                      <a16:colId xmlns:a16="http://schemas.microsoft.com/office/drawing/2014/main" val="1429978809"/>
                    </a:ext>
                  </a:extLst>
                </a:gridCol>
                <a:gridCol w="493776">
                  <a:extLst>
                    <a:ext uri="{9D8B030D-6E8A-4147-A177-3AD203B41FA5}">
                      <a16:colId xmlns:a16="http://schemas.microsoft.com/office/drawing/2014/main" val="1853750796"/>
                    </a:ext>
                  </a:extLst>
                </a:gridCol>
                <a:gridCol w="493776">
                  <a:extLst>
                    <a:ext uri="{9D8B030D-6E8A-4147-A177-3AD203B41FA5}">
                      <a16:colId xmlns:a16="http://schemas.microsoft.com/office/drawing/2014/main" val="350315587"/>
                    </a:ext>
                  </a:extLst>
                </a:gridCol>
                <a:gridCol w="493776">
                  <a:extLst>
                    <a:ext uri="{9D8B030D-6E8A-4147-A177-3AD203B41FA5}">
                      <a16:colId xmlns:a16="http://schemas.microsoft.com/office/drawing/2014/main" val="4124810958"/>
                    </a:ext>
                  </a:extLst>
                </a:gridCol>
                <a:gridCol w="329184">
                  <a:extLst>
                    <a:ext uri="{9D8B030D-6E8A-4147-A177-3AD203B41FA5}">
                      <a16:colId xmlns:a16="http://schemas.microsoft.com/office/drawing/2014/main" val="518406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30289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- 2021-06-16 12:14:24</a:t>
                      </a:r>
                      <a:r>
                        <a:rPr kumimoji="0" lang="en-US" sz="1000" b="0" i="0" u="none" strike="noStrike" kern="1200" cap="none" spc="0" normalizeH="0" baseline="0" noProof="0">
                          <a:ln>
                            <a:noFill/>
                          </a:ln>
                          <a:solidFill>
                            <a:prstClr val="black"/>
                          </a:solidFill>
                          <a:effectLst/>
                          <a:uLnTx/>
                          <a:uFillTx/>
                          <a:latin typeface="+mn-lt"/>
                          <a:ea typeface="+mn-ea"/>
                          <a:cs typeface="+mn-cs"/>
                        </a:rPr>
                        <a:t>
 Huge congratulations to IB learners class of 2021! You did it! 🎉🎊We are extremely proud with each and every one of your achievements! 🤩
We hope that your time here at Nexus has helped you develop into future innovative, resilient, and adaptable young leaders and change makers. As you embark on the next chapter of your life, know that you will always have our support and will forever be part of the Nexus community. Never stop living, the Nexus Way!
Thank you everyone who participated in our IBDP Virtual Graduation Ceremony for Class of 2021! In case you missed it, check out the YouTube link below for you to experience it all! Be sure to tag your friends and subscribe to our channel!
▶️ Click here to watch our Livestream: https://bit.ly/35n4edj
For more info on our IB Diploma Program (IBDP), feel free to speak to our team at admissions@nexus.edu.my today to know how our IBDP not only gains students entry into the world's top universities but moulds them to become a well-rounded individual!
#NexusIBDP
#NexusWay
#NexusLearner
#NexusCommunity
#Congratulations
#Graduation
#VirtualGraduation
#VirtuallyTogether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https://quintly-image-storage.s3.amazonaws.com/653c87d9d1ca9b0b1d7725185201aaa0/6b38472cc2c1439f8ce212fdc83416d5.jpg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42287592"/>
                  </a:ext>
                </a:extLst>
              </a:tr>
            </a:tbl>
          </a:graphicData>
        </a:graphic>
      </p:graphicFrame>
      <p:sp>
        <p:nvSpPr>
          <p:cNvPr id="4" name="Text Placeholder 3">
            <a:extLst>
              <a:ext uri="{FF2B5EF4-FFF2-40B4-BE49-F238E27FC236}">
                <a16:creationId xmlns:a16="http://schemas.microsoft.com/office/drawing/2014/main" id="{C6031AD5-F314-414B-ABAC-8E07E4340068}"/>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05622182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8B911-BC19-4ED3-A845-504CC3F744F4}"/>
              </a:ext>
            </a:extLst>
          </p:cNvPr>
          <p:cNvSpPr>
            <a:spLocks noGrp="1"/>
          </p:cNvSpPr>
          <p:nvPr>
            <p:ph type="title"/>
          </p:nvPr>
        </p:nvSpPr>
        <p:spPr/>
        <p:txBody>
          <a:bodyPr/>
          <a:lstStyle/>
          <a:p>
            <a:r>
              <a:rPr lang="en-US"/>
              <a:t>Facebook FB - Own Posts Table w. Custom I-Rate (Insights) | Nexus International School Malaysia - 10 of 25</a:t>
            </a:r>
          </a:p>
        </p:txBody>
      </p:sp>
      <p:graphicFrame>
        <p:nvGraphicFramePr>
          <p:cNvPr id="5" name="Table Placeholder 4">
            <a:extLst>
              <a:ext uri="{FF2B5EF4-FFF2-40B4-BE49-F238E27FC236}">
                <a16:creationId xmlns:a16="http://schemas.microsoft.com/office/drawing/2014/main" id="{B44EC8F1-3B92-4E64-A5F5-2E0FE7A32D2E}"/>
              </a:ext>
            </a:extLst>
          </p:cNvPr>
          <p:cNvGraphicFramePr>
            <a:graphicFrameLocks noGrp="1"/>
          </p:cNvGraphicFramePr>
          <p:nvPr>
            <p:ph type="tbl" sz="quarter" idx="13"/>
            <p:extLst>
              <p:ext uri="{D42A27DB-BD31-4B8C-83A1-F6EECF244321}">
                <p14:modId xmlns:p14="http://schemas.microsoft.com/office/powerpoint/2010/main" val="2999921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846777138"/>
                    </a:ext>
                  </a:extLst>
                </a:gridCol>
                <a:gridCol w="987552">
                  <a:extLst>
                    <a:ext uri="{9D8B030D-6E8A-4147-A177-3AD203B41FA5}">
                      <a16:colId xmlns:a16="http://schemas.microsoft.com/office/drawing/2014/main" val="2457162343"/>
                    </a:ext>
                  </a:extLst>
                </a:gridCol>
                <a:gridCol w="576072">
                  <a:extLst>
                    <a:ext uri="{9D8B030D-6E8A-4147-A177-3AD203B41FA5}">
                      <a16:colId xmlns:a16="http://schemas.microsoft.com/office/drawing/2014/main" val="1741952635"/>
                    </a:ext>
                  </a:extLst>
                </a:gridCol>
                <a:gridCol w="576072">
                  <a:extLst>
                    <a:ext uri="{9D8B030D-6E8A-4147-A177-3AD203B41FA5}">
                      <a16:colId xmlns:a16="http://schemas.microsoft.com/office/drawing/2014/main" val="557586773"/>
                    </a:ext>
                  </a:extLst>
                </a:gridCol>
                <a:gridCol w="493776">
                  <a:extLst>
                    <a:ext uri="{9D8B030D-6E8A-4147-A177-3AD203B41FA5}">
                      <a16:colId xmlns:a16="http://schemas.microsoft.com/office/drawing/2014/main" val="3260222557"/>
                    </a:ext>
                  </a:extLst>
                </a:gridCol>
                <a:gridCol w="493776">
                  <a:extLst>
                    <a:ext uri="{9D8B030D-6E8A-4147-A177-3AD203B41FA5}">
                      <a16:colId xmlns:a16="http://schemas.microsoft.com/office/drawing/2014/main" val="144615844"/>
                    </a:ext>
                  </a:extLst>
                </a:gridCol>
                <a:gridCol w="411480">
                  <a:extLst>
                    <a:ext uri="{9D8B030D-6E8A-4147-A177-3AD203B41FA5}">
                      <a16:colId xmlns:a16="http://schemas.microsoft.com/office/drawing/2014/main" val="3016823000"/>
                    </a:ext>
                  </a:extLst>
                </a:gridCol>
                <a:gridCol w="493776">
                  <a:extLst>
                    <a:ext uri="{9D8B030D-6E8A-4147-A177-3AD203B41FA5}">
                      <a16:colId xmlns:a16="http://schemas.microsoft.com/office/drawing/2014/main" val="1182013942"/>
                    </a:ext>
                  </a:extLst>
                </a:gridCol>
                <a:gridCol w="493776">
                  <a:extLst>
                    <a:ext uri="{9D8B030D-6E8A-4147-A177-3AD203B41FA5}">
                      <a16:colId xmlns:a16="http://schemas.microsoft.com/office/drawing/2014/main" val="3384962702"/>
                    </a:ext>
                  </a:extLst>
                </a:gridCol>
                <a:gridCol w="493776">
                  <a:extLst>
                    <a:ext uri="{9D8B030D-6E8A-4147-A177-3AD203B41FA5}">
                      <a16:colId xmlns:a16="http://schemas.microsoft.com/office/drawing/2014/main" val="3847513544"/>
                    </a:ext>
                  </a:extLst>
                </a:gridCol>
                <a:gridCol w="493776">
                  <a:extLst>
                    <a:ext uri="{9D8B030D-6E8A-4147-A177-3AD203B41FA5}">
                      <a16:colId xmlns:a16="http://schemas.microsoft.com/office/drawing/2014/main" val="944769695"/>
                    </a:ext>
                  </a:extLst>
                </a:gridCol>
                <a:gridCol w="493776">
                  <a:extLst>
                    <a:ext uri="{9D8B030D-6E8A-4147-A177-3AD203B41FA5}">
                      <a16:colId xmlns:a16="http://schemas.microsoft.com/office/drawing/2014/main" val="1164832413"/>
                    </a:ext>
                  </a:extLst>
                </a:gridCol>
                <a:gridCol w="329184">
                  <a:extLst>
                    <a:ext uri="{9D8B030D-6E8A-4147-A177-3AD203B41FA5}">
                      <a16:colId xmlns:a16="http://schemas.microsoft.com/office/drawing/2014/main" val="3920518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50297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- 2021-06-14 13:27:24</a:t>
                      </a:r>
                      <a:r>
                        <a:rPr kumimoji="0" lang="en-US" sz="1000" b="0" i="0" u="none" strike="noStrike" kern="1200" cap="none" spc="0" normalizeH="0" baseline="0" noProof="0">
                          <a:ln>
                            <a:noFill/>
                          </a:ln>
                          <a:solidFill>
                            <a:prstClr val="black"/>
                          </a:solidFill>
                          <a:effectLst/>
                          <a:uLnTx/>
                          <a:uFillTx/>
                          <a:latin typeface="+mn-lt"/>
                          <a:ea typeface="+mn-ea"/>
                          <a:cs typeface="+mn-cs"/>
                        </a:rPr>
                        <a:t>
 The IGCSE is designed to challenge learners to think independently and apply knowledge to real-life situations. At Nexus, we integrate our philosophy, the Nexus Way, into the curriculum to encourage learners to see the world through different perspectives and to make connections so that they become not only knowledgeable but also critical thinkers and global citizens.
Apply for our Secondary IGCSE Scholarship with up to 30% off tuition fee and boarding fees. Be a part of a community that cares and takes action to make a difference.
Learn more during our Open Days on Friday, 18th June, 4pm or Monday, 21st June, 8 pm. Register here: https://bit.ly/3pS3SF2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https://quintly-image-storage.s3.amazonaws.com/653c87d9d1ca9b0b1d7725185201aaa0/3de25504a655c0477e5d60b9c5ceca9f.jpg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78537715"/>
                  </a:ext>
                </a:extLst>
              </a:tr>
            </a:tbl>
          </a:graphicData>
        </a:graphic>
      </p:graphicFrame>
      <p:sp>
        <p:nvSpPr>
          <p:cNvPr id="4" name="Text Placeholder 3">
            <a:extLst>
              <a:ext uri="{FF2B5EF4-FFF2-40B4-BE49-F238E27FC236}">
                <a16:creationId xmlns:a16="http://schemas.microsoft.com/office/drawing/2014/main" id="{25FCB015-96F7-4195-BFFE-3CE21467A973}"/>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90785797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A0E20-94FE-4E4C-95DF-66EAE6F37345}"/>
              </a:ext>
            </a:extLst>
          </p:cNvPr>
          <p:cNvSpPr>
            <a:spLocks noGrp="1"/>
          </p:cNvSpPr>
          <p:nvPr>
            <p:ph type="title"/>
          </p:nvPr>
        </p:nvSpPr>
        <p:spPr/>
        <p:txBody>
          <a:bodyPr/>
          <a:lstStyle/>
          <a:p>
            <a:r>
              <a:rPr lang="en-US"/>
              <a:t>Facebook FB - Own Posts Table w. Custom I-Rate (Insights) | Nexus International School Malaysia - 11 of 25</a:t>
            </a:r>
          </a:p>
        </p:txBody>
      </p:sp>
      <p:graphicFrame>
        <p:nvGraphicFramePr>
          <p:cNvPr id="5" name="Table Placeholder 4">
            <a:extLst>
              <a:ext uri="{FF2B5EF4-FFF2-40B4-BE49-F238E27FC236}">
                <a16:creationId xmlns:a16="http://schemas.microsoft.com/office/drawing/2014/main" id="{DA9772DB-7AF1-4CC7-91BD-F02B3EC1EC44}"/>
              </a:ext>
            </a:extLst>
          </p:cNvPr>
          <p:cNvGraphicFramePr>
            <a:graphicFrameLocks noGrp="1"/>
          </p:cNvGraphicFramePr>
          <p:nvPr>
            <p:ph type="tbl" sz="quarter" idx="13"/>
            <p:extLst>
              <p:ext uri="{D42A27DB-BD31-4B8C-83A1-F6EECF244321}">
                <p14:modId xmlns:p14="http://schemas.microsoft.com/office/powerpoint/2010/main" val="1249959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226167156"/>
                    </a:ext>
                  </a:extLst>
                </a:gridCol>
                <a:gridCol w="987552">
                  <a:extLst>
                    <a:ext uri="{9D8B030D-6E8A-4147-A177-3AD203B41FA5}">
                      <a16:colId xmlns:a16="http://schemas.microsoft.com/office/drawing/2014/main" val="3773941572"/>
                    </a:ext>
                  </a:extLst>
                </a:gridCol>
                <a:gridCol w="576072">
                  <a:extLst>
                    <a:ext uri="{9D8B030D-6E8A-4147-A177-3AD203B41FA5}">
                      <a16:colId xmlns:a16="http://schemas.microsoft.com/office/drawing/2014/main" val="765275029"/>
                    </a:ext>
                  </a:extLst>
                </a:gridCol>
                <a:gridCol w="576072">
                  <a:extLst>
                    <a:ext uri="{9D8B030D-6E8A-4147-A177-3AD203B41FA5}">
                      <a16:colId xmlns:a16="http://schemas.microsoft.com/office/drawing/2014/main" val="2665996824"/>
                    </a:ext>
                  </a:extLst>
                </a:gridCol>
                <a:gridCol w="493776">
                  <a:extLst>
                    <a:ext uri="{9D8B030D-6E8A-4147-A177-3AD203B41FA5}">
                      <a16:colId xmlns:a16="http://schemas.microsoft.com/office/drawing/2014/main" val="1709703702"/>
                    </a:ext>
                  </a:extLst>
                </a:gridCol>
                <a:gridCol w="493776">
                  <a:extLst>
                    <a:ext uri="{9D8B030D-6E8A-4147-A177-3AD203B41FA5}">
                      <a16:colId xmlns:a16="http://schemas.microsoft.com/office/drawing/2014/main" val="580683676"/>
                    </a:ext>
                  </a:extLst>
                </a:gridCol>
                <a:gridCol w="411480">
                  <a:extLst>
                    <a:ext uri="{9D8B030D-6E8A-4147-A177-3AD203B41FA5}">
                      <a16:colId xmlns:a16="http://schemas.microsoft.com/office/drawing/2014/main" val="1896062961"/>
                    </a:ext>
                  </a:extLst>
                </a:gridCol>
                <a:gridCol w="493776">
                  <a:extLst>
                    <a:ext uri="{9D8B030D-6E8A-4147-A177-3AD203B41FA5}">
                      <a16:colId xmlns:a16="http://schemas.microsoft.com/office/drawing/2014/main" val="2863850013"/>
                    </a:ext>
                  </a:extLst>
                </a:gridCol>
                <a:gridCol w="493776">
                  <a:extLst>
                    <a:ext uri="{9D8B030D-6E8A-4147-A177-3AD203B41FA5}">
                      <a16:colId xmlns:a16="http://schemas.microsoft.com/office/drawing/2014/main" val="2393202577"/>
                    </a:ext>
                  </a:extLst>
                </a:gridCol>
                <a:gridCol w="493776">
                  <a:extLst>
                    <a:ext uri="{9D8B030D-6E8A-4147-A177-3AD203B41FA5}">
                      <a16:colId xmlns:a16="http://schemas.microsoft.com/office/drawing/2014/main" val="3821827929"/>
                    </a:ext>
                  </a:extLst>
                </a:gridCol>
                <a:gridCol w="493776">
                  <a:extLst>
                    <a:ext uri="{9D8B030D-6E8A-4147-A177-3AD203B41FA5}">
                      <a16:colId xmlns:a16="http://schemas.microsoft.com/office/drawing/2014/main" val="1933218116"/>
                    </a:ext>
                  </a:extLst>
                </a:gridCol>
                <a:gridCol w="493776">
                  <a:extLst>
                    <a:ext uri="{9D8B030D-6E8A-4147-A177-3AD203B41FA5}">
                      <a16:colId xmlns:a16="http://schemas.microsoft.com/office/drawing/2014/main" val="2233268678"/>
                    </a:ext>
                  </a:extLst>
                </a:gridCol>
                <a:gridCol w="329184">
                  <a:extLst>
                    <a:ext uri="{9D8B030D-6E8A-4147-A177-3AD203B41FA5}">
                      <a16:colId xmlns:a16="http://schemas.microsoft.com/office/drawing/2014/main" val="5443558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10715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- 2021-06-11 14:41:09</a:t>
                      </a:r>
                      <a:r>
                        <a:rPr kumimoji="0" lang="en-US" sz="1000" b="0" i="0" u="none" strike="noStrike" kern="1200" cap="none" spc="0" normalizeH="0" baseline="0" noProof="0">
                          <a:ln>
                            <a:noFill/>
                          </a:ln>
                          <a:solidFill>
                            <a:prstClr val="black"/>
                          </a:solidFill>
                          <a:effectLst/>
                          <a:uLnTx/>
                          <a:uFillTx/>
                          <a:latin typeface="+mn-lt"/>
                          <a:ea typeface="+mn-ea"/>
                          <a:cs typeface="+mn-cs"/>
                        </a:rPr>
                        <a:t>
 Did you know? Nexus Library resources consist of collections from Early Years up to IB level with a wide diversity comprising fiction, non-fiction, series, picture books, graphic novels and textbooks! 📚 Known for it’s friendly and relaxing atmosphere, the Nexus Library strives to help learners find reliable information and use information effectively to collaborate productively with others.
With programs guided by qualified Librarians, we believe these skills will help them to become life-long learners! 😎
#NexusLearners
#NexusPrimary
#NexusLibrary
#NexusWay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https://quintly-image-storage.s3.amazonaws.com/653c87d9d1ca9b0b1d7725185201aaa0/2a653d8fba88ac7a64ac302a331fc686.jpg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80771875"/>
                  </a:ext>
                </a:extLst>
              </a:tr>
            </a:tbl>
          </a:graphicData>
        </a:graphic>
      </p:graphicFrame>
      <p:sp>
        <p:nvSpPr>
          <p:cNvPr id="4" name="Text Placeholder 3">
            <a:extLst>
              <a:ext uri="{FF2B5EF4-FFF2-40B4-BE49-F238E27FC236}">
                <a16:creationId xmlns:a16="http://schemas.microsoft.com/office/drawing/2014/main" id="{C663EB2B-065E-41DD-8808-8F5B218E1296}"/>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02259934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1BF1F-D323-426D-8961-20268C358B18}"/>
              </a:ext>
            </a:extLst>
          </p:cNvPr>
          <p:cNvSpPr>
            <a:spLocks noGrp="1"/>
          </p:cNvSpPr>
          <p:nvPr>
            <p:ph type="title"/>
          </p:nvPr>
        </p:nvSpPr>
        <p:spPr/>
        <p:txBody>
          <a:bodyPr/>
          <a:lstStyle/>
          <a:p>
            <a:r>
              <a:rPr lang="en-US"/>
              <a:t>Facebook FB - Own Posts Table w. Custom I-Rate (Insights) | Nexus International School Malaysia - 12 of 25</a:t>
            </a:r>
          </a:p>
        </p:txBody>
      </p:sp>
      <p:graphicFrame>
        <p:nvGraphicFramePr>
          <p:cNvPr id="5" name="Table Placeholder 4">
            <a:extLst>
              <a:ext uri="{FF2B5EF4-FFF2-40B4-BE49-F238E27FC236}">
                <a16:creationId xmlns:a16="http://schemas.microsoft.com/office/drawing/2014/main" id="{0EEC7D3E-6B44-4E0E-9BCA-CF261D18F1F7}"/>
              </a:ext>
            </a:extLst>
          </p:cNvPr>
          <p:cNvGraphicFramePr>
            <a:graphicFrameLocks noGrp="1"/>
          </p:cNvGraphicFramePr>
          <p:nvPr>
            <p:ph type="tbl" sz="quarter" idx="13"/>
            <p:extLst>
              <p:ext uri="{D42A27DB-BD31-4B8C-83A1-F6EECF244321}">
                <p14:modId xmlns:p14="http://schemas.microsoft.com/office/powerpoint/2010/main" val="11852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401790344"/>
                    </a:ext>
                  </a:extLst>
                </a:gridCol>
                <a:gridCol w="987552">
                  <a:extLst>
                    <a:ext uri="{9D8B030D-6E8A-4147-A177-3AD203B41FA5}">
                      <a16:colId xmlns:a16="http://schemas.microsoft.com/office/drawing/2014/main" val="82830407"/>
                    </a:ext>
                  </a:extLst>
                </a:gridCol>
                <a:gridCol w="576072">
                  <a:extLst>
                    <a:ext uri="{9D8B030D-6E8A-4147-A177-3AD203B41FA5}">
                      <a16:colId xmlns:a16="http://schemas.microsoft.com/office/drawing/2014/main" val="3068383537"/>
                    </a:ext>
                  </a:extLst>
                </a:gridCol>
                <a:gridCol w="576072">
                  <a:extLst>
                    <a:ext uri="{9D8B030D-6E8A-4147-A177-3AD203B41FA5}">
                      <a16:colId xmlns:a16="http://schemas.microsoft.com/office/drawing/2014/main" val="3176375084"/>
                    </a:ext>
                  </a:extLst>
                </a:gridCol>
                <a:gridCol w="493776">
                  <a:extLst>
                    <a:ext uri="{9D8B030D-6E8A-4147-A177-3AD203B41FA5}">
                      <a16:colId xmlns:a16="http://schemas.microsoft.com/office/drawing/2014/main" val="1756698299"/>
                    </a:ext>
                  </a:extLst>
                </a:gridCol>
                <a:gridCol w="493776">
                  <a:extLst>
                    <a:ext uri="{9D8B030D-6E8A-4147-A177-3AD203B41FA5}">
                      <a16:colId xmlns:a16="http://schemas.microsoft.com/office/drawing/2014/main" val="1571415477"/>
                    </a:ext>
                  </a:extLst>
                </a:gridCol>
                <a:gridCol w="411480">
                  <a:extLst>
                    <a:ext uri="{9D8B030D-6E8A-4147-A177-3AD203B41FA5}">
                      <a16:colId xmlns:a16="http://schemas.microsoft.com/office/drawing/2014/main" val="514188082"/>
                    </a:ext>
                  </a:extLst>
                </a:gridCol>
                <a:gridCol w="493776">
                  <a:extLst>
                    <a:ext uri="{9D8B030D-6E8A-4147-A177-3AD203B41FA5}">
                      <a16:colId xmlns:a16="http://schemas.microsoft.com/office/drawing/2014/main" val="910403329"/>
                    </a:ext>
                  </a:extLst>
                </a:gridCol>
                <a:gridCol w="493776">
                  <a:extLst>
                    <a:ext uri="{9D8B030D-6E8A-4147-A177-3AD203B41FA5}">
                      <a16:colId xmlns:a16="http://schemas.microsoft.com/office/drawing/2014/main" val="4148071457"/>
                    </a:ext>
                  </a:extLst>
                </a:gridCol>
                <a:gridCol w="493776">
                  <a:extLst>
                    <a:ext uri="{9D8B030D-6E8A-4147-A177-3AD203B41FA5}">
                      <a16:colId xmlns:a16="http://schemas.microsoft.com/office/drawing/2014/main" val="1877410284"/>
                    </a:ext>
                  </a:extLst>
                </a:gridCol>
                <a:gridCol w="493776">
                  <a:extLst>
                    <a:ext uri="{9D8B030D-6E8A-4147-A177-3AD203B41FA5}">
                      <a16:colId xmlns:a16="http://schemas.microsoft.com/office/drawing/2014/main" val="4147888471"/>
                    </a:ext>
                  </a:extLst>
                </a:gridCol>
                <a:gridCol w="493776">
                  <a:extLst>
                    <a:ext uri="{9D8B030D-6E8A-4147-A177-3AD203B41FA5}">
                      <a16:colId xmlns:a16="http://schemas.microsoft.com/office/drawing/2014/main" val="2783865485"/>
                    </a:ext>
                  </a:extLst>
                </a:gridCol>
                <a:gridCol w="329184">
                  <a:extLst>
                    <a:ext uri="{9D8B030D-6E8A-4147-A177-3AD203B41FA5}">
                      <a16:colId xmlns:a16="http://schemas.microsoft.com/office/drawing/2014/main" val="1290829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61980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- 2021-06-03 21:23:42</a:t>
                      </a:r>
                      <a:r>
                        <a:rPr kumimoji="0" lang="en-US" sz="1000" b="0" i="0" u="none" strike="noStrike" kern="1200" cap="none" spc="0" normalizeH="0" baseline="0" noProof="0">
                          <a:ln>
                            <a:noFill/>
                          </a:ln>
                          <a:solidFill>
                            <a:prstClr val="black"/>
                          </a:solidFill>
                          <a:effectLst/>
                          <a:uLnTx/>
                          <a:uFillTx/>
                          <a:latin typeface="+mn-lt"/>
                          <a:ea typeface="+mn-ea"/>
                          <a:cs typeface="+mn-cs"/>
                        </a:rPr>
                        <a:t>
 As part of our 'Active Planet' unit in The International Primary Curriculum (IPC), Year 4 learners had the opportunity to design and create seismograph models to measure earthquakes! A common instrument used by scientist that detects  vibrations and be notified to any potential dangers. 
This activity allows learners to develop a deeper understanding of natural disasters through the lens of technology! 📈
#NexusWay 
#NexusIPC
 #NexusPrimary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https://quintly-image-storage.s3.amazonaws.com/653c87d9d1ca9b0b1d7725185201aaa0/c06f1c22e78ab1c9e0be9380d8759397.jpg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29201642"/>
                  </a:ext>
                </a:extLst>
              </a:tr>
            </a:tbl>
          </a:graphicData>
        </a:graphic>
      </p:graphicFrame>
      <p:sp>
        <p:nvSpPr>
          <p:cNvPr id="4" name="Text Placeholder 3">
            <a:extLst>
              <a:ext uri="{FF2B5EF4-FFF2-40B4-BE49-F238E27FC236}">
                <a16:creationId xmlns:a16="http://schemas.microsoft.com/office/drawing/2014/main" id="{480BDBCE-5B52-417C-879B-C19A64A86CBC}"/>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90167424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78DA2-18A0-4A05-BC39-18BD26DD9E71}"/>
              </a:ext>
            </a:extLst>
          </p:cNvPr>
          <p:cNvSpPr>
            <a:spLocks noGrp="1"/>
          </p:cNvSpPr>
          <p:nvPr>
            <p:ph type="title"/>
          </p:nvPr>
        </p:nvSpPr>
        <p:spPr/>
        <p:txBody>
          <a:bodyPr/>
          <a:lstStyle/>
          <a:p>
            <a:r>
              <a:rPr lang="en-US"/>
              <a:t>Facebook FB - Own Posts Table w. Custom I-Rate (Insights) | Nexus International School Malaysia - 13 of 25</a:t>
            </a:r>
          </a:p>
        </p:txBody>
      </p:sp>
      <p:graphicFrame>
        <p:nvGraphicFramePr>
          <p:cNvPr id="5" name="Table Placeholder 4">
            <a:extLst>
              <a:ext uri="{FF2B5EF4-FFF2-40B4-BE49-F238E27FC236}">
                <a16:creationId xmlns:a16="http://schemas.microsoft.com/office/drawing/2014/main" id="{65DAA7D6-17E2-4A8F-AB5F-98359DB3C39E}"/>
              </a:ext>
            </a:extLst>
          </p:cNvPr>
          <p:cNvGraphicFramePr>
            <a:graphicFrameLocks noGrp="1"/>
          </p:cNvGraphicFramePr>
          <p:nvPr>
            <p:ph type="tbl" sz="quarter" idx="13"/>
            <p:extLst>
              <p:ext uri="{D42A27DB-BD31-4B8C-83A1-F6EECF244321}">
                <p14:modId xmlns:p14="http://schemas.microsoft.com/office/powerpoint/2010/main" val="1572595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438194853"/>
                    </a:ext>
                  </a:extLst>
                </a:gridCol>
                <a:gridCol w="987552">
                  <a:extLst>
                    <a:ext uri="{9D8B030D-6E8A-4147-A177-3AD203B41FA5}">
                      <a16:colId xmlns:a16="http://schemas.microsoft.com/office/drawing/2014/main" val="1950455254"/>
                    </a:ext>
                  </a:extLst>
                </a:gridCol>
                <a:gridCol w="576072">
                  <a:extLst>
                    <a:ext uri="{9D8B030D-6E8A-4147-A177-3AD203B41FA5}">
                      <a16:colId xmlns:a16="http://schemas.microsoft.com/office/drawing/2014/main" val="336836750"/>
                    </a:ext>
                  </a:extLst>
                </a:gridCol>
                <a:gridCol w="576072">
                  <a:extLst>
                    <a:ext uri="{9D8B030D-6E8A-4147-A177-3AD203B41FA5}">
                      <a16:colId xmlns:a16="http://schemas.microsoft.com/office/drawing/2014/main" val="1981251942"/>
                    </a:ext>
                  </a:extLst>
                </a:gridCol>
                <a:gridCol w="493776">
                  <a:extLst>
                    <a:ext uri="{9D8B030D-6E8A-4147-A177-3AD203B41FA5}">
                      <a16:colId xmlns:a16="http://schemas.microsoft.com/office/drawing/2014/main" val="1871378348"/>
                    </a:ext>
                  </a:extLst>
                </a:gridCol>
                <a:gridCol w="493776">
                  <a:extLst>
                    <a:ext uri="{9D8B030D-6E8A-4147-A177-3AD203B41FA5}">
                      <a16:colId xmlns:a16="http://schemas.microsoft.com/office/drawing/2014/main" val="4225767376"/>
                    </a:ext>
                  </a:extLst>
                </a:gridCol>
                <a:gridCol w="411480">
                  <a:extLst>
                    <a:ext uri="{9D8B030D-6E8A-4147-A177-3AD203B41FA5}">
                      <a16:colId xmlns:a16="http://schemas.microsoft.com/office/drawing/2014/main" val="1393061407"/>
                    </a:ext>
                  </a:extLst>
                </a:gridCol>
                <a:gridCol w="493776">
                  <a:extLst>
                    <a:ext uri="{9D8B030D-6E8A-4147-A177-3AD203B41FA5}">
                      <a16:colId xmlns:a16="http://schemas.microsoft.com/office/drawing/2014/main" val="487029134"/>
                    </a:ext>
                  </a:extLst>
                </a:gridCol>
                <a:gridCol w="493776">
                  <a:extLst>
                    <a:ext uri="{9D8B030D-6E8A-4147-A177-3AD203B41FA5}">
                      <a16:colId xmlns:a16="http://schemas.microsoft.com/office/drawing/2014/main" val="2533136579"/>
                    </a:ext>
                  </a:extLst>
                </a:gridCol>
                <a:gridCol w="493776">
                  <a:extLst>
                    <a:ext uri="{9D8B030D-6E8A-4147-A177-3AD203B41FA5}">
                      <a16:colId xmlns:a16="http://schemas.microsoft.com/office/drawing/2014/main" val="3872765183"/>
                    </a:ext>
                  </a:extLst>
                </a:gridCol>
                <a:gridCol w="493776">
                  <a:extLst>
                    <a:ext uri="{9D8B030D-6E8A-4147-A177-3AD203B41FA5}">
                      <a16:colId xmlns:a16="http://schemas.microsoft.com/office/drawing/2014/main" val="2409933216"/>
                    </a:ext>
                  </a:extLst>
                </a:gridCol>
                <a:gridCol w="493776">
                  <a:extLst>
                    <a:ext uri="{9D8B030D-6E8A-4147-A177-3AD203B41FA5}">
                      <a16:colId xmlns:a16="http://schemas.microsoft.com/office/drawing/2014/main" val="171002049"/>
                    </a:ext>
                  </a:extLst>
                </a:gridCol>
                <a:gridCol w="329184">
                  <a:extLst>
                    <a:ext uri="{9D8B030D-6E8A-4147-A177-3AD203B41FA5}">
                      <a16:colId xmlns:a16="http://schemas.microsoft.com/office/drawing/2014/main" val="1889740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36234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- 2021-06-02 18:37:21</a:t>
                      </a:r>
                      <a:r>
                        <a:rPr kumimoji="0" lang="en-US" sz="1000" b="0" i="0" u="none" strike="noStrike" kern="1200" cap="none" spc="0" normalizeH="0" baseline="0" noProof="0">
                          <a:ln>
                            <a:noFill/>
                          </a:ln>
                          <a:solidFill>
                            <a:prstClr val="black"/>
                          </a:solidFill>
                          <a:effectLst/>
                          <a:uLnTx/>
                          <a:uFillTx/>
                          <a:latin typeface="+mn-lt"/>
                          <a:ea typeface="+mn-ea"/>
                          <a:cs typeface="+mn-cs"/>
                        </a:rPr>
                        <a:t>
 Tomorrow, Nexus Year 6 learners will be taking a virtual trip to the Summit Academy in The Bahamas. The purpose of the trip is to make new connections and friends around the world 🗺️.
Let's stay motivated and excited about our learning Year 6! 🌎🛩️
#NexusWay
#NexusMindsets
#NexusTrips
#nexusprimary 
#learning 
#wellbeing 
#newfriends 
#globalconnection 
#newexperience 
#happiness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https://quintly-image-storage.s3.amazonaws.com/653c87d9d1ca9b0b1d7725185201aaa0/7437435c71bd86c5ac2f0abd1180cdec.jpg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23195122"/>
                  </a:ext>
                </a:extLst>
              </a:tr>
            </a:tbl>
          </a:graphicData>
        </a:graphic>
      </p:graphicFrame>
      <p:sp>
        <p:nvSpPr>
          <p:cNvPr id="4" name="Text Placeholder 3">
            <a:extLst>
              <a:ext uri="{FF2B5EF4-FFF2-40B4-BE49-F238E27FC236}">
                <a16:creationId xmlns:a16="http://schemas.microsoft.com/office/drawing/2014/main" id="{C820E2B2-53B8-4E0D-B2DB-4E34A78B7B44}"/>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94969751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878B3-E492-4C33-8B46-973ADCA2C273}"/>
              </a:ext>
            </a:extLst>
          </p:cNvPr>
          <p:cNvSpPr>
            <a:spLocks noGrp="1"/>
          </p:cNvSpPr>
          <p:nvPr>
            <p:ph type="title"/>
          </p:nvPr>
        </p:nvSpPr>
        <p:spPr/>
        <p:txBody>
          <a:bodyPr/>
          <a:lstStyle/>
          <a:p>
            <a:r>
              <a:rPr lang="en-US"/>
              <a:t>Facebook FB - Own Posts Table w. Custom I-Rate (Insights) | Nexus International School Malaysia - 14 of 25</a:t>
            </a:r>
          </a:p>
        </p:txBody>
      </p:sp>
      <p:graphicFrame>
        <p:nvGraphicFramePr>
          <p:cNvPr id="5" name="Table Placeholder 4">
            <a:extLst>
              <a:ext uri="{FF2B5EF4-FFF2-40B4-BE49-F238E27FC236}">
                <a16:creationId xmlns:a16="http://schemas.microsoft.com/office/drawing/2014/main" id="{99AF7CB2-F4C3-45A3-8A40-6D09AE61D32C}"/>
              </a:ext>
            </a:extLst>
          </p:cNvPr>
          <p:cNvGraphicFramePr>
            <a:graphicFrameLocks noGrp="1"/>
          </p:cNvGraphicFramePr>
          <p:nvPr>
            <p:ph type="tbl" sz="quarter" idx="13"/>
            <p:extLst>
              <p:ext uri="{D42A27DB-BD31-4B8C-83A1-F6EECF244321}">
                <p14:modId xmlns:p14="http://schemas.microsoft.com/office/powerpoint/2010/main" val="3686400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102224067"/>
                    </a:ext>
                  </a:extLst>
                </a:gridCol>
                <a:gridCol w="987552">
                  <a:extLst>
                    <a:ext uri="{9D8B030D-6E8A-4147-A177-3AD203B41FA5}">
                      <a16:colId xmlns:a16="http://schemas.microsoft.com/office/drawing/2014/main" val="3700569635"/>
                    </a:ext>
                  </a:extLst>
                </a:gridCol>
                <a:gridCol w="576072">
                  <a:extLst>
                    <a:ext uri="{9D8B030D-6E8A-4147-A177-3AD203B41FA5}">
                      <a16:colId xmlns:a16="http://schemas.microsoft.com/office/drawing/2014/main" val="3032230286"/>
                    </a:ext>
                  </a:extLst>
                </a:gridCol>
                <a:gridCol w="576072">
                  <a:extLst>
                    <a:ext uri="{9D8B030D-6E8A-4147-A177-3AD203B41FA5}">
                      <a16:colId xmlns:a16="http://schemas.microsoft.com/office/drawing/2014/main" val="873668442"/>
                    </a:ext>
                  </a:extLst>
                </a:gridCol>
                <a:gridCol w="493776">
                  <a:extLst>
                    <a:ext uri="{9D8B030D-6E8A-4147-A177-3AD203B41FA5}">
                      <a16:colId xmlns:a16="http://schemas.microsoft.com/office/drawing/2014/main" val="221851881"/>
                    </a:ext>
                  </a:extLst>
                </a:gridCol>
                <a:gridCol w="493776">
                  <a:extLst>
                    <a:ext uri="{9D8B030D-6E8A-4147-A177-3AD203B41FA5}">
                      <a16:colId xmlns:a16="http://schemas.microsoft.com/office/drawing/2014/main" val="2393837933"/>
                    </a:ext>
                  </a:extLst>
                </a:gridCol>
                <a:gridCol w="411480">
                  <a:extLst>
                    <a:ext uri="{9D8B030D-6E8A-4147-A177-3AD203B41FA5}">
                      <a16:colId xmlns:a16="http://schemas.microsoft.com/office/drawing/2014/main" val="2382946101"/>
                    </a:ext>
                  </a:extLst>
                </a:gridCol>
                <a:gridCol w="493776">
                  <a:extLst>
                    <a:ext uri="{9D8B030D-6E8A-4147-A177-3AD203B41FA5}">
                      <a16:colId xmlns:a16="http://schemas.microsoft.com/office/drawing/2014/main" val="474263399"/>
                    </a:ext>
                  </a:extLst>
                </a:gridCol>
                <a:gridCol w="493776">
                  <a:extLst>
                    <a:ext uri="{9D8B030D-6E8A-4147-A177-3AD203B41FA5}">
                      <a16:colId xmlns:a16="http://schemas.microsoft.com/office/drawing/2014/main" val="3530087402"/>
                    </a:ext>
                  </a:extLst>
                </a:gridCol>
                <a:gridCol w="493776">
                  <a:extLst>
                    <a:ext uri="{9D8B030D-6E8A-4147-A177-3AD203B41FA5}">
                      <a16:colId xmlns:a16="http://schemas.microsoft.com/office/drawing/2014/main" val="3896577940"/>
                    </a:ext>
                  </a:extLst>
                </a:gridCol>
                <a:gridCol w="493776">
                  <a:extLst>
                    <a:ext uri="{9D8B030D-6E8A-4147-A177-3AD203B41FA5}">
                      <a16:colId xmlns:a16="http://schemas.microsoft.com/office/drawing/2014/main" val="762638770"/>
                    </a:ext>
                  </a:extLst>
                </a:gridCol>
                <a:gridCol w="493776">
                  <a:extLst>
                    <a:ext uri="{9D8B030D-6E8A-4147-A177-3AD203B41FA5}">
                      <a16:colId xmlns:a16="http://schemas.microsoft.com/office/drawing/2014/main" val="3187636718"/>
                    </a:ext>
                  </a:extLst>
                </a:gridCol>
                <a:gridCol w="329184">
                  <a:extLst>
                    <a:ext uri="{9D8B030D-6E8A-4147-A177-3AD203B41FA5}">
                      <a16:colId xmlns:a16="http://schemas.microsoft.com/office/drawing/2014/main" val="2279471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23403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- 2021-06-02 13:39:45</a:t>
                      </a:r>
                      <a:r>
                        <a:rPr kumimoji="0" lang="en-US" sz="1000" b="0" i="0" u="none" strike="noStrike" kern="1200" cap="none" spc="0" normalizeH="0" baseline="0" noProof="0">
                          <a:ln>
                            <a:noFill/>
                          </a:ln>
                          <a:solidFill>
                            <a:prstClr val="black"/>
                          </a:solidFill>
                          <a:effectLst/>
                          <a:uLnTx/>
                          <a:uFillTx/>
                          <a:latin typeface="+mn-lt"/>
                          <a:ea typeface="+mn-ea"/>
                          <a:cs typeface="+mn-cs"/>
                        </a:rPr>
                        <a:t>
 Recently over the weekend, some of our keen mathematicians from Year 7 and 8  participated in the Virtual KL Junior Maths Competition!📝 🧮
Hosted virtually by St Joseph's Institution International School Malaysia, learners were tasked to work in teams to complete three rounds online; the Crossnumber round, Solo round and Pass-It-On round. This activity encourages learners to apply their problem solving skills in a timely manner while collaborating with their teammates. 
Well done to Amreeta, Jia, Hui Jen, Christian, Jimin, Joseph, Kevin, Noah and Nicole from Years 7 and 8 for competing! Huge thank you to SJIIS for an eventful Saturday morning! 
#SJIIM 
#NexusWay 
#NexusLearner
#NexusPrimary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https://quintly-image-storage.s3.amazonaws.com/653c87d9d1ca9b0b1d7725185201aaa0/beb8432f6425870ae790f025960669d3.png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793486676"/>
                  </a:ext>
                </a:extLst>
              </a:tr>
            </a:tbl>
          </a:graphicData>
        </a:graphic>
      </p:graphicFrame>
      <p:sp>
        <p:nvSpPr>
          <p:cNvPr id="4" name="Text Placeholder 3">
            <a:extLst>
              <a:ext uri="{FF2B5EF4-FFF2-40B4-BE49-F238E27FC236}">
                <a16:creationId xmlns:a16="http://schemas.microsoft.com/office/drawing/2014/main" id="{39448CBE-9503-4EEB-AB94-7AC9D111F342}"/>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35147040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FD20E-7FC3-40E3-A60D-D65AE7FAA0B5}"/>
              </a:ext>
            </a:extLst>
          </p:cNvPr>
          <p:cNvSpPr>
            <a:spLocks noGrp="1"/>
          </p:cNvSpPr>
          <p:nvPr>
            <p:ph type="title"/>
          </p:nvPr>
        </p:nvSpPr>
        <p:spPr/>
        <p:txBody>
          <a:bodyPr/>
          <a:lstStyle/>
          <a:p>
            <a:r>
              <a:rPr lang="en-US"/>
              <a:t>Facebook FB - Own Posts Table w. Custom I-Rate (Insights) | Nexus International School Malaysia - 15 of 25</a:t>
            </a:r>
          </a:p>
        </p:txBody>
      </p:sp>
      <p:graphicFrame>
        <p:nvGraphicFramePr>
          <p:cNvPr id="5" name="Table Placeholder 4">
            <a:extLst>
              <a:ext uri="{FF2B5EF4-FFF2-40B4-BE49-F238E27FC236}">
                <a16:creationId xmlns:a16="http://schemas.microsoft.com/office/drawing/2014/main" id="{0D5713D6-C3C8-41A5-ACE2-5BEDBFB67DEA}"/>
              </a:ext>
            </a:extLst>
          </p:cNvPr>
          <p:cNvGraphicFramePr>
            <a:graphicFrameLocks noGrp="1"/>
          </p:cNvGraphicFramePr>
          <p:nvPr>
            <p:ph type="tbl" sz="quarter" idx="13"/>
            <p:extLst>
              <p:ext uri="{D42A27DB-BD31-4B8C-83A1-F6EECF244321}">
                <p14:modId xmlns:p14="http://schemas.microsoft.com/office/powerpoint/2010/main" val="344889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830543357"/>
                    </a:ext>
                  </a:extLst>
                </a:gridCol>
                <a:gridCol w="987552">
                  <a:extLst>
                    <a:ext uri="{9D8B030D-6E8A-4147-A177-3AD203B41FA5}">
                      <a16:colId xmlns:a16="http://schemas.microsoft.com/office/drawing/2014/main" val="2815743097"/>
                    </a:ext>
                  </a:extLst>
                </a:gridCol>
                <a:gridCol w="576072">
                  <a:extLst>
                    <a:ext uri="{9D8B030D-6E8A-4147-A177-3AD203B41FA5}">
                      <a16:colId xmlns:a16="http://schemas.microsoft.com/office/drawing/2014/main" val="245579260"/>
                    </a:ext>
                  </a:extLst>
                </a:gridCol>
                <a:gridCol w="576072">
                  <a:extLst>
                    <a:ext uri="{9D8B030D-6E8A-4147-A177-3AD203B41FA5}">
                      <a16:colId xmlns:a16="http://schemas.microsoft.com/office/drawing/2014/main" val="880784884"/>
                    </a:ext>
                  </a:extLst>
                </a:gridCol>
                <a:gridCol w="493776">
                  <a:extLst>
                    <a:ext uri="{9D8B030D-6E8A-4147-A177-3AD203B41FA5}">
                      <a16:colId xmlns:a16="http://schemas.microsoft.com/office/drawing/2014/main" val="3110248943"/>
                    </a:ext>
                  </a:extLst>
                </a:gridCol>
                <a:gridCol w="493776">
                  <a:extLst>
                    <a:ext uri="{9D8B030D-6E8A-4147-A177-3AD203B41FA5}">
                      <a16:colId xmlns:a16="http://schemas.microsoft.com/office/drawing/2014/main" val="2272232170"/>
                    </a:ext>
                  </a:extLst>
                </a:gridCol>
                <a:gridCol w="411480">
                  <a:extLst>
                    <a:ext uri="{9D8B030D-6E8A-4147-A177-3AD203B41FA5}">
                      <a16:colId xmlns:a16="http://schemas.microsoft.com/office/drawing/2014/main" val="2873011683"/>
                    </a:ext>
                  </a:extLst>
                </a:gridCol>
                <a:gridCol w="493776">
                  <a:extLst>
                    <a:ext uri="{9D8B030D-6E8A-4147-A177-3AD203B41FA5}">
                      <a16:colId xmlns:a16="http://schemas.microsoft.com/office/drawing/2014/main" val="3954767255"/>
                    </a:ext>
                  </a:extLst>
                </a:gridCol>
                <a:gridCol w="493776">
                  <a:extLst>
                    <a:ext uri="{9D8B030D-6E8A-4147-A177-3AD203B41FA5}">
                      <a16:colId xmlns:a16="http://schemas.microsoft.com/office/drawing/2014/main" val="595270616"/>
                    </a:ext>
                  </a:extLst>
                </a:gridCol>
                <a:gridCol w="493776">
                  <a:extLst>
                    <a:ext uri="{9D8B030D-6E8A-4147-A177-3AD203B41FA5}">
                      <a16:colId xmlns:a16="http://schemas.microsoft.com/office/drawing/2014/main" val="2181432304"/>
                    </a:ext>
                  </a:extLst>
                </a:gridCol>
                <a:gridCol w="493776">
                  <a:extLst>
                    <a:ext uri="{9D8B030D-6E8A-4147-A177-3AD203B41FA5}">
                      <a16:colId xmlns:a16="http://schemas.microsoft.com/office/drawing/2014/main" val="2615519788"/>
                    </a:ext>
                  </a:extLst>
                </a:gridCol>
                <a:gridCol w="493776">
                  <a:extLst>
                    <a:ext uri="{9D8B030D-6E8A-4147-A177-3AD203B41FA5}">
                      <a16:colId xmlns:a16="http://schemas.microsoft.com/office/drawing/2014/main" val="2087955582"/>
                    </a:ext>
                  </a:extLst>
                </a:gridCol>
                <a:gridCol w="329184">
                  <a:extLst>
                    <a:ext uri="{9D8B030D-6E8A-4147-A177-3AD203B41FA5}">
                      <a16:colId xmlns:a16="http://schemas.microsoft.com/office/drawing/2014/main" val="3304587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12458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- 2021-05-31 18:00:28</a:t>
                      </a:r>
                      <a:r>
                        <a:rPr kumimoji="0" lang="en-US" sz="1000" b="0" i="0" u="none" strike="noStrike" kern="1200" cap="none" spc="0" normalizeH="0" baseline="0" noProof="0">
                          <a:ln>
                            <a:noFill/>
                          </a:ln>
                          <a:solidFill>
                            <a:prstClr val="black"/>
                          </a:solidFill>
                          <a:effectLst/>
                          <a:uLnTx/>
                          <a:uFillTx/>
                          <a:latin typeface="+mn-lt"/>
                          <a:ea typeface="+mn-ea"/>
                          <a:cs typeface="+mn-cs"/>
                        </a:rPr>
                        <a:t>
 The Year 5 learners took a trip to the local pond to immerse themselves in a story setting and gather adjectives, nouns and powerful verbs to use throughout their next unit. 🌿🌳   We're glad to know that everyone enjoyed getting out in nature and taking our learning outdoors!
This activity encourages learners to discover new things and to know learning can happen beyond the classroom doors! 
Note: The photos were taken before Movement Control Order (MCO).
#NexusWay
#NexusLearner
#NexusPrimary 
#throwback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https://quintly-image-storage.s3.amazonaws.com/653c87d9d1ca9b0b1d7725185201aaa0/6dc0fd1731481680e55f5a645b96b2a7.jpg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455560023"/>
                  </a:ext>
                </a:extLst>
              </a:tr>
            </a:tbl>
          </a:graphicData>
        </a:graphic>
      </p:graphicFrame>
      <p:sp>
        <p:nvSpPr>
          <p:cNvPr id="4" name="Text Placeholder 3">
            <a:extLst>
              <a:ext uri="{FF2B5EF4-FFF2-40B4-BE49-F238E27FC236}">
                <a16:creationId xmlns:a16="http://schemas.microsoft.com/office/drawing/2014/main" id="{43EA5495-666D-4441-A410-D7911B8FC451}"/>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34823958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3A1A9-409A-4B94-9B48-0698B3C4AF94}"/>
              </a:ext>
            </a:extLst>
          </p:cNvPr>
          <p:cNvSpPr>
            <a:spLocks noGrp="1"/>
          </p:cNvSpPr>
          <p:nvPr>
            <p:ph type="title"/>
          </p:nvPr>
        </p:nvSpPr>
        <p:spPr/>
        <p:txBody>
          <a:bodyPr/>
          <a:lstStyle/>
          <a:p>
            <a:r>
              <a:rPr lang="en-US"/>
              <a:t>Facebook FB - Own Posts Table w. Custom I-Rate (Insights) | Nexus International School Malaysia - 16 of 25</a:t>
            </a:r>
          </a:p>
        </p:txBody>
      </p:sp>
      <p:graphicFrame>
        <p:nvGraphicFramePr>
          <p:cNvPr id="5" name="Table Placeholder 4">
            <a:extLst>
              <a:ext uri="{FF2B5EF4-FFF2-40B4-BE49-F238E27FC236}">
                <a16:creationId xmlns:a16="http://schemas.microsoft.com/office/drawing/2014/main" id="{0758C3DC-6AB8-48E2-A79B-CE2B5D91C083}"/>
              </a:ext>
            </a:extLst>
          </p:cNvPr>
          <p:cNvGraphicFramePr>
            <a:graphicFrameLocks noGrp="1"/>
          </p:cNvGraphicFramePr>
          <p:nvPr>
            <p:ph type="tbl" sz="quarter" idx="13"/>
            <p:extLst>
              <p:ext uri="{D42A27DB-BD31-4B8C-83A1-F6EECF244321}">
                <p14:modId xmlns:p14="http://schemas.microsoft.com/office/powerpoint/2010/main" val="1025349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706910304"/>
                    </a:ext>
                  </a:extLst>
                </a:gridCol>
                <a:gridCol w="987552">
                  <a:extLst>
                    <a:ext uri="{9D8B030D-6E8A-4147-A177-3AD203B41FA5}">
                      <a16:colId xmlns:a16="http://schemas.microsoft.com/office/drawing/2014/main" val="1402534787"/>
                    </a:ext>
                  </a:extLst>
                </a:gridCol>
                <a:gridCol w="576072">
                  <a:extLst>
                    <a:ext uri="{9D8B030D-6E8A-4147-A177-3AD203B41FA5}">
                      <a16:colId xmlns:a16="http://schemas.microsoft.com/office/drawing/2014/main" val="264104081"/>
                    </a:ext>
                  </a:extLst>
                </a:gridCol>
                <a:gridCol w="576072">
                  <a:extLst>
                    <a:ext uri="{9D8B030D-6E8A-4147-A177-3AD203B41FA5}">
                      <a16:colId xmlns:a16="http://schemas.microsoft.com/office/drawing/2014/main" val="622814943"/>
                    </a:ext>
                  </a:extLst>
                </a:gridCol>
                <a:gridCol w="493776">
                  <a:extLst>
                    <a:ext uri="{9D8B030D-6E8A-4147-A177-3AD203B41FA5}">
                      <a16:colId xmlns:a16="http://schemas.microsoft.com/office/drawing/2014/main" val="1553916972"/>
                    </a:ext>
                  </a:extLst>
                </a:gridCol>
                <a:gridCol w="493776">
                  <a:extLst>
                    <a:ext uri="{9D8B030D-6E8A-4147-A177-3AD203B41FA5}">
                      <a16:colId xmlns:a16="http://schemas.microsoft.com/office/drawing/2014/main" val="3803161261"/>
                    </a:ext>
                  </a:extLst>
                </a:gridCol>
                <a:gridCol w="411480">
                  <a:extLst>
                    <a:ext uri="{9D8B030D-6E8A-4147-A177-3AD203B41FA5}">
                      <a16:colId xmlns:a16="http://schemas.microsoft.com/office/drawing/2014/main" val="2619563666"/>
                    </a:ext>
                  </a:extLst>
                </a:gridCol>
                <a:gridCol w="493776">
                  <a:extLst>
                    <a:ext uri="{9D8B030D-6E8A-4147-A177-3AD203B41FA5}">
                      <a16:colId xmlns:a16="http://schemas.microsoft.com/office/drawing/2014/main" val="648378028"/>
                    </a:ext>
                  </a:extLst>
                </a:gridCol>
                <a:gridCol w="493776">
                  <a:extLst>
                    <a:ext uri="{9D8B030D-6E8A-4147-A177-3AD203B41FA5}">
                      <a16:colId xmlns:a16="http://schemas.microsoft.com/office/drawing/2014/main" val="839331111"/>
                    </a:ext>
                  </a:extLst>
                </a:gridCol>
                <a:gridCol w="493776">
                  <a:extLst>
                    <a:ext uri="{9D8B030D-6E8A-4147-A177-3AD203B41FA5}">
                      <a16:colId xmlns:a16="http://schemas.microsoft.com/office/drawing/2014/main" val="4071049318"/>
                    </a:ext>
                  </a:extLst>
                </a:gridCol>
                <a:gridCol w="493776">
                  <a:extLst>
                    <a:ext uri="{9D8B030D-6E8A-4147-A177-3AD203B41FA5}">
                      <a16:colId xmlns:a16="http://schemas.microsoft.com/office/drawing/2014/main" val="893290131"/>
                    </a:ext>
                  </a:extLst>
                </a:gridCol>
                <a:gridCol w="493776">
                  <a:extLst>
                    <a:ext uri="{9D8B030D-6E8A-4147-A177-3AD203B41FA5}">
                      <a16:colId xmlns:a16="http://schemas.microsoft.com/office/drawing/2014/main" val="1689816639"/>
                    </a:ext>
                  </a:extLst>
                </a:gridCol>
                <a:gridCol w="329184">
                  <a:extLst>
                    <a:ext uri="{9D8B030D-6E8A-4147-A177-3AD203B41FA5}">
                      <a16:colId xmlns:a16="http://schemas.microsoft.com/office/drawing/2014/main" val="3582673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77647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- 2021-05-31 12:00:01</a:t>
                      </a:r>
                      <a:r>
                        <a:rPr kumimoji="0" lang="en-US" sz="1000" b="0" i="0" u="none" strike="noStrike" kern="1200" cap="none" spc="0" normalizeH="0" baseline="0" noProof="0">
                          <a:ln>
                            <a:noFill/>
                          </a:ln>
                          <a:solidFill>
                            <a:prstClr val="black"/>
                          </a:solidFill>
                          <a:effectLst/>
                          <a:uLnTx/>
                          <a:uFillTx/>
                          <a:latin typeface="+mn-lt"/>
                          <a:ea typeface="+mn-ea"/>
                          <a:cs typeface="+mn-cs"/>
                        </a:rPr>
                        <a:t>
 Listen to the Nexus top achievers, Danae and Gopika, speak about their exciting journey at our school in this video. Nexus International School is currently offering scholarships to students who are looking to embark on the Secondary IGCSE and IB Diploma journey 👩🏻‍🎓👨🏼‍🎓. 
We would like to provide the opportunity to young talents to experience an outstanding international education in a culturally diverse environment through our scholarship programmes. 
For more information on the scholarships available, check out the Nexus Scholarships page today! Link: https://bit.ly/2SD9Rkq
#NexusIBDP
#NexusIGCSE
#NexusWay
#NexusScholarships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https://quintly-image-storage.s3.amazonaws.com/653c87d9d1ca9b0b1d7725185201aaa0/e82e31a46241bfae43c3ed6ebf0994f9.jpg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6542149"/>
                  </a:ext>
                </a:extLst>
              </a:tr>
            </a:tbl>
          </a:graphicData>
        </a:graphic>
      </p:graphicFrame>
      <p:sp>
        <p:nvSpPr>
          <p:cNvPr id="4" name="Text Placeholder 3">
            <a:extLst>
              <a:ext uri="{FF2B5EF4-FFF2-40B4-BE49-F238E27FC236}">
                <a16:creationId xmlns:a16="http://schemas.microsoft.com/office/drawing/2014/main" id="{E70327F6-2BDF-435A-8EE6-35C2DE88E978}"/>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58551464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0A64B-AF49-4E33-95B4-47637992DFE7}"/>
              </a:ext>
            </a:extLst>
          </p:cNvPr>
          <p:cNvSpPr>
            <a:spLocks noGrp="1"/>
          </p:cNvSpPr>
          <p:nvPr>
            <p:ph type="title"/>
          </p:nvPr>
        </p:nvSpPr>
        <p:spPr/>
        <p:txBody>
          <a:bodyPr/>
          <a:lstStyle/>
          <a:p>
            <a:r>
              <a:rPr lang="en-US"/>
              <a:t>Facebook FB - Own Posts Table w. Custom I-Rate (Insights) | Nexus International School Malaysia - 17 of 25</a:t>
            </a:r>
          </a:p>
        </p:txBody>
      </p:sp>
      <p:graphicFrame>
        <p:nvGraphicFramePr>
          <p:cNvPr id="5" name="Table Placeholder 4">
            <a:extLst>
              <a:ext uri="{FF2B5EF4-FFF2-40B4-BE49-F238E27FC236}">
                <a16:creationId xmlns:a16="http://schemas.microsoft.com/office/drawing/2014/main" id="{7E7E2D9C-A029-47A5-941E-B0DB64D07982}"/>
              </a:ext>
            </a:extLst>
          </p:cNvPr>
          <p:cNvGraphicFramePr>
            <a:graphicFrameLocks noGrp="1"/>
          </p:cNvGraphicFramePr>
          <p:nvPr>
            <p:ph type="tbl" sz="quarter" idx="13"/>
            <p:extLst>
              <p:ext uri="{D42A27DB-BD31-4B8C-83A1-F6EECF244321}">
                <p14:modId xmlns:p14="http://schemas.microsoft.com/office/powerpoint/2010/main" val="39963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488894128"/>
                    </a:ext>
                  </a:extLst>
                </a:gridCol>
                <a:gridCol w="987552">
                  <a:extLst>
                    <a:ext uri="{9D8B030D-6E8A-4147-A177-3AD203B41FA5}">
                      <a16:colId xmlns:a16="http://schemas.microsoft.com/office/drawing/2014/main" val="1429757985"/>
                    </a:ext>
                  </a:extLst>
                </a:gridCol>
                <a:gridCol w="576072">
                  <a:extLst>
                    <a:ext uri="{9D8B030D-6E8A-4147-A177-3AD203B41FA5}">
                      <a16:colId xmlns:a16="http://schemas.microsoft.com/office/drawing/2014/main" val="56425794"/>
                    </a:ext>
                  </a:extLst>
                </a:gridCol>
                <a:gridCol w="576072">
                  <a:extLst>
                    <a:ext uri="{9D8B030D-6E8A-4147-A177-3AD203B41FA5}">
                      <a16:colId xmlns:a16="http://schemas.microsoft.com/office/drawing/2014/main" val="1674754776"/>
                    </a:ext>
                  </a:extLst>
                </a:gridCol>
                <a:gridCol w="493776">
                  <a:extLst>
                    <a:ext uri="{9D8B030D-6E8A-4147-A177-3AD203B41FA5}">
                      <a16:colId xmlns:a16="http://schemas.microsoft.com/office/drawing/2014/main" val="3248412047"/>
                    </a:ext>
                  </a:extLst>
                </a:gridCol>
                <a:gridCol w="493776">
                  <a:extLst>
                    <a:ext uri="{9D8B030D-6E8A-4147-A177-3AD203B41FA5}">
                      <a16:colId xmlns:a16="http://schemas.microsoft.com/office/drawing/2014/main" val="3167537986"/>
                    </a:ext>
                  </a:extLst>
                </a:gridCol>
                <a:gridCol w="411480">
                  <a:extLst>
                    <a:ext uri="{9D8B030D-6E8A-4147-A177-3AD203B41FA5}">
                      <a16:colId xmlns:a16="http://schemas.microsoft.com/office/drawing/2014/main" val="2418678306"/>
                    </a:ext>
                  </a:extLst>
                </a:gridCol>
                <a:gridCol w="493776">
                  <a:extLst>
                    <a:ext uri="{9D8B030D-6E8A-4147-A177-3AD203B41FA5}">
                      <a16:colId xmlns:a16="http://schemas.microsoft.com/office/drawing/2014/main" val="4127198509"/>
                    </a:ext>
                  </a:extLst>
                </a:gridCol>
                <a:gridCol w="493776">
                  <a:extLst>
                    <a:ext uri="{9D8B030D-6E8A-4147-A177-3AD203B41FA5}">
                      <a16:colId xmlns:a16="http://schemas.microsoft.com/office/drawing/2014/main" val="2356904309"/>
                    </a:ext>
                  </a:extLst>
                </a:gridCol>
                <a:gridCol w="493776">
                  <a:extLst>
                    <a:ext uri="{9D8B030D-6E8A-4147-A177-3AD203B41FA5}">
                      <a16:colId xmlns:a16="http://schemas.microsoft.com/office/drawing/2014/main" val="2635507372"/>
                    </a:ext>
                  </a:extLst>
                </a:gridCol>
                <a:gridCol w="493776">
                  <a:extLst>
                    <a:ext uri="{9D8B030D-6E8A-4147-A177-3AD203B41FA5}">
                      <a16:colId xmlns:a16="http://schemas.microsoft.com/office/drawing/2014/main" val="2565156982"/>
                    </a:ext>
                  </a:extLst>
                </a:gridCol>
                <a:gridCol w="493776">
                  <a:extLst>
                    <a:ext uri="{9D8B030D-6E8A-4147-A177-3AD203B41FA5}">
                      <a16:colId xmlns:a16="http://schemas.microsoft.com/office/drawing/2014/main" val="1784714761"/>
                    </a:ext>
                  </a:extLst>
                </a:gridCol>
                <a:gridCol w="329184">
                  <a:extLst>
                    <a:ext uri="{9D8B030D-6E8A-4147-A177-3AD203B41FA5}">
                      <a16:colId xmlns:a16="http://schemas.microsoft.com/office/drawing/2014/main" val="3610504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58681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- 2021-05-28 12:26:42</a:t>
                      </a:r>
                      <a:r>
                        <a:rPr kumimoji="0" lang="en-US" sz="1000" b="0" i="0" u="none" strike="noStrike" kern="1200" cap="none" spc="0" normalizeH="0" baseline="0" noProof="0">
                          <a:ln>
                            <a:noFill/>
                          </a:ln>
                          <a:solidFill>
                            <a:prstClr val="black"/>
                          </a:solidFill>
                          <a:effectLst/>
                          <a:uLnTx/>
                          <a:uFillTx/>
                          <a:latin typeface="+mn-lt"/>
                          <a:ea typeface="+mn-ea"/>
                          <a:cs typeface="+mn-cs"/>
                        </a:rPr>
                        <a:t>
 It has come to the time where we bid farewell to our Year 13 boarders who have completed their IB Diploma exams and their time here at Nexus. 
The boarders enjoyed a special evening together at the Boarders Leavers Dinner where younger learners had the chance to express their gratitude towards their senior peers for their love and support throughout these years. 🤩
Wishing you the very best Arman, Aishyaani, Zoe, Melinda, Aisya, Ayla and Caryn!💪🏻
#NexusBoarding
#NexusLearner
#NexusWay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https://quintly-image-storage.s3.amazonaws.com/653c87d9d1ca9b0b1d7725185201aaa0/d5c765f795499d04e38b7280b7a042e3.jpg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63287762"/>
                  </a:ext>
                </a:extLst>
              </a:tr>
            </a:tbl>
          </a:graphicData>
        </a:graphic>
      </p:graphicFrame>
      <p:sp>
        <p:nvSpPr>
          <p:cNvPr id="4" name="Text Placeholder 3">
            <a:extLst>
              <a:ext uri="{FF2B5EF4-FFF2-40B4-BE49-F238E27FC236}">
                <a16:creationId xmlns:a16="http://schemas.microsoft.com/office/drawing/2014/main" id="{DF0ACBA2-6555-4105-93C3-C86740A0CB93}"/>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84331590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8F95B-55A9-40B7-8235-192A7665EE54}"/>
              </a:ext>
            </a:extLst>
          </p:cNvPr>
          <p:cNvSpPr>
            <a:spLocks noGrp="1"/>
          </p:cNvSpPr>
          <p:nvPr>
            <p:ph type="title"/>
          </p:nvPr>
        </p:nvSpPr>
        <p:spPr/>
        <p:txBody>
          <a:bodyPr/>
          <a:lstStyle/>
          <a:p>
            <a:r>
              <a:rPr lang="en-US"/>
              <a:t>Facebook FB - Own Posts Table w. Custom I-Rate (Insights) | Nexus International School Malaysia - 18 of 25</a:t>
            </a:r>
          </a:p>
        </p:txBody>
      </p:sp>
      <p:graphicFrame>
        <p:nvGraphicFramePr>
          <p:cNvPr id="5" name="Table Placeholder 4">
            <a:extLst>
              <a:ext uri="{FF2B5EF4-FFF2-40B4-BE49-F238E27FC236}">
                <a16:creationId xmlns:a16="http://schemas.microsoft.com/office/drawing/2014/main" id="{1BE3F244-FCB9-4C94-B855-68341997C420}"/>
              </a:ext>
            </a:extLst>
          </p:cNvPr>
          <p:cNvGraphicFramePr>
            <a:graphicFrameLocks noGrp="1"/>
          </p:cNvGraphicFramePr>
          <p:nvPr>
            <p:ph type="tbl" sz="quarter" idx="13"/>
            <p:extLst>
              <p:ext uri="{D42A27DB-BD31-4B8C-83A1-F6EECF244321}">
                <p14:modId xmlns:p14="http://schemas.microsoft.com/office/powerpoint/2010/main" val="3119781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834601736"/>
                    </a:ext>
                  </a:extLst>
                </a:gridCol>
                <a:gridCol w="987552">
                  <a:extLst>
                    <a:ext uri="{9D8B030D-6E8A-4147-A177-3AD203B41FA5}">
                      <a16:colId xmlns:a16="http://schemas.microsoft.com/office/drawing/2014/main" val="2561086354"/>
                    </a:ext>
                  </a:extLst>
                </a:gridCol>
                <a:gridCol w="576072">
                  <a:extLst>
                    <a:ext uri="{9D8B030D-6E8A-4147-A177-3AD203B41FA5}">
                      <a16:colId xmlns:a16="http://schemas.microsoft.com/office/drawing/2014/main" val="141112319"/>
                    </a:ext>
                  </a:extLst>
                </a:gridCol>
                <a:gridCol w="576072">
                  <a:extLst>
                    <a:ext uri="{9D8B030D-6E8A-4147-A177-3AD203B41FA5}">
                      <a16:colId xmlns:a16="http://schemas.microsoft.com/office/drawing/2014/main" val="3809195369"/>
                    </a:ext>
                  </a:extLst>
                </a:gridCol>
                <a:gridCol w="493776">
                  <a:extLst>
                    <a:ext uri="{9D8B030D-6E8A-4147-A177-3AD203B41FA5}">
                      <a16:colId xmlns:a16="http://schemas.microsoft.com/office/drawing/2014/main" val="3975043458"/>
                    </a:ext>
                  </a:extLst>
                </a:gridCol>
                <a:gridCol w="493776">
                  <a:extLst>
                    <a:ext uri="{9D8B030D-6E8A-4147-A177-3AD203B41FA5}">
                      <a16:colId xmlns:a16="http://schemas.microsoft.com/office/drawing/2014/main" val="419674338"/>
                    </a:ext>
                  </a:extLst>
                </a:gridCol>
                <a:gridCol w="411480">
                  <a:extLst>
                    <a:ext uri="{9D8B030D-6E8A-4147-A177-3AD203B41FA5}">
                      <a16:colId xmlns:a16="http://schemas.microsoft.com/office/drawing/2014/main" val="2490443808"/>
                    </a:ext>
                  </a:extLst>
                </a:gridCol>
                <a:gridCol w="493776">
                  <a:extLst>
                    <a:ext uri="{9D8B030D-6E8A-4147-A177-3AD203B41FA5}">
                      <a16:colId xmlns:a16="http://schemas.microsoft.com/office/drawing/2014/main" val="1197425818"/>
                    </a:ext>
                  </a:extLst>
                </a:gridCol>
                <a:gridCol w="493776">
                  <a:extLst>
                    <a:ext uri="{9D8B030D-6E8A-4147-A177-3AD203B41FA5}">
                      <a16:colId xmlns:a16="http://schemas.microsoft.com/office/drawing/2014/main" val="1416670766"/>
                    </a:ext>
                  </a:extLst>
                </a:gridCol>
                <a:gridCol w="493776">
                  <a:extLst>
                    <a:ext uri="{9D8B030D-6E8A-4147-A177-3AD203B41FA5}">
                      <a16:colId xmlns:a16="http://schemas.microsoft.com/office/drawing/2014/main" val="2145517333"/>
                    </a:ext>
                  </a:extLst>
                </a:gridCol>
                <a:gridCol w="493776">
                  <a:extLst>
                    <a:ext uri="{9D8B030D-6E8A-4147-A177-3AD203B41FA5}">
                      <a16:colId xmlns:a16="http://schemas.microsoft.com/office/drawing/2014/main" val="896889917"/>
                    </a:ext>
                  </a:extLst>
                </a:gridCol>
                <a:gridCol w="493776">
                  <a:extLst>
                    <a:ext uri="{9D8B030D-6E8A-4147-A177-3AD203B41FA5}">
                      <a16:colId xmlns:a16="http://schemas.microsoft.com/office/drawing/2014/main" val="994654371"/>
                    </a:ext>
                  </a:extLst>
                </a:gridCol>
                <a:gridCol w="329184">
                  <a:extLst>
                    <a:ext uri="{9D8B030D-6E8A-4147-A177-3AD203B41FA5}">
                      <a16:colId xmlns:a16="http://schemas.microsoft.com/office/drawing/2014/main" val="1118770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15394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- 2021-05-27 18:06:47</a:t>
                      </a:r>
                      <a:r>
                        <a:rPr kumimoji="0" lang="en-US" sz="1000" b="0" i="0" u="none" strike="noStrike" kern="1200" cap="none" spc="0" normalizeH="0" baseline="0" noProof="0">
                          <a:ln>
                            <a:noFill/>
                          </a:ln>
                          <a:solidFill>
                            <a:prstClr val="black"/>
                          </a:solidFill>
                          <a:effectLst/>
                          <a:uLnTx/>
                          <a:uFillTx/>
                          <a:latin typeface="+mn-lt"/>
                          <a:ea typeface="+mn-ea"/>
                          <a:cs typeface="+mn-cs"/>
                        </a:rPr>
                        <a:t>
 Inspired by Andy Goldsworthy, a British sculptor, photographer and environmentalist who produces site-specific sculptures and land art situated in natural and urban settings, our Year 1 learners had the opportunity to step out of their comfort zones and seek new experiences by being creative with nature! 🌿🌳  This activity allow learners to explore their creativity in relevant, interesting, and worthwhile ways.
Check out the pictures below to see their amazing work! 
#NexusPrimary
#NexusWay
#NexusMindsets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https://quintly-image-storage.s3.amazonaws.com/653c87d9d1ca9b0b1d7725185201aaa0/bbdcb7934bed05e4ad07f241f54b527f.jpg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827540149"/>
                  </a:ext>
                </a:extLst>
              </a:tr>
            </a:tbl>
          </a:graphicData>
        </a:graphic>
      </p:graphicFrame>
      <p:sp>
        <p:nvSpPr>
          <p:cNvPr id="4" name="Text Placeholder 3">
            <a:extLst>
              <a:ext uri="{FF2B5EF4-FFF2-40B4-BE49-F238E27FC236}">
                <a16:creationId xmlns:a16="http://schemas.microsoft.com/office/drawing/2014/main" id="{98076CE6-C451-415F-B54C-5DC3ECB7DFEB}"/>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67983561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CD6FC-5BB1-46A0-99FF-97B9DB9D05B0}"/>
              </a:ext>
            </a:extLst>
          </p:cNvPr>
          <p:cNvSpPr>
            <a:spLocks noGrp="1"/>
          </p:cNvSpPr>
          <p:nvPr>
            <p:ph type="title"/>
          </p:nvPr>
        </p:nvSpPr>
        <p:spPr/>
        <p:txBody>
          <a:bodyPr/>
          <a:lstStyle/>
          <a:p>
            <a:r>
              <a:rPr lang="en-US"/>
              <a:t>Facebook FB - Own Posts Table w. Custom I-Rate (Insights) | Nexus International School Malaysia - 19 of 25</a:t>
            </a:r>
          </a:p>
        </p:txBody>
      </p:sp>
      <p:graphicFrame>
        <p:nvGraphicFramePr>
          <p:cNvPr id="5" name="Table Placeholder 4">
            <a:extLst>
              <a:ext uri="{FF2B5EF4-FFF2-40B4-BE49-F238E27FC236}">
                <a16:creationId xmlns:a16="http://schemas.microsoft.com/office/drawing/2014/main" id="{35A41F12-E42B-43F6-B4DD-E1D6AD00FC41}"/>
              </a:ext>
            </a:extLst>
          </p:cNvPr>
          <p:cNvGraphicFramePr>
            <a:graphicFrameLocks noGrp="1"/>
          </p:cNvGraphicFramePr>
          <p:nvPr>
            <p:ph type="tbl" sz="quarter" idx="13"/>
            <p:extLst>
              <p:ext uri="{D42A27DB-BD31-4B8C-83A1-F6EECF244321}">
                <p14:modId xmlns:p14="http://schemas.microsoft.com/office/powerpoint/2010/main" val="3055669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208781601"/>
                    </a:ext>
                  </a:extLst>
                </a:gridCol>
                <a:gridCol w="987552">
                  <a:extLst>
                    <a:ext uri="{9D8B030D-6E8A-4147-A177-3AD203B41FA5}">
                      <a16:colId xmlns:a16="http://schemas.microsoft.com/office/drawing/2014/main" val="3450686814"/>
                    </a:ext>
                  </a:extLst>
                </a:gridCol>
                <a:gridCol w="576072">
                  <a:extLst>
                    <a:ext uri="{9D8B030D-6E8A-4147-A177-3AD203B41FA5}">
                      <a16:colId xmlns:a16="http://schemas.microsoft.com/office/drawing/2014/main" val="1864339662"/>
                    </a:ext>
                  </a:extLst>
                </a:gridCol>
                <a:gridCol w="576072">
                  <a:extLst>
                    <a:ext uri="{9D8B030D-6E8A-4147-A177-3AD203B41FA5}">
                      <a16:colId xmlns:a16="http://schemas.microsoft.com/office/drawing/2014/main" val="2017553902"/>
                    </a:ext>
                  </a:extLst>
                </a:gridCol>
                <a:gridCol w="493776">
                  <a:extLst>
                    <a:ext uri="{9D8B030D-6E8A-4147-A177-3AD203B41FA5}">
                      <a16:colId xmlns:a16="http://schemas.microsoft.com/office/drawing/2014/main" val="787936689"/>
                    </a:ext>
                  </a:extLst>
                </a:gridCol>
                <a:gridCol w="493776">
                  <a:extLst>
                    <a:ext uri="{9D8B030D-6E8A-4147-A177-3AD203B41FA5}">
                      <a16:colId xmlns:a16="http://schemas.microsoft.com/office/drawing/2014/main" val="4237594454"/>
                    </a:ext>
                  </a:extLst>
                </a:gridCol>
                <a:gridCol w="411480">
                  <a:extLst>
                    <a:ext uri="{9D8B030D-6E8A-4147-A177-3AD203B41FA5}">
                      <a16:colId xmlns:a16="http://schemas.microsoft.com/office/drawing/2014/main" val="2843301030"/>
                    </a:ext>
                  </a:extLst>
                </a:gridCol>
                <a:gridCol w="493776">
                  <a:extLst>
                    <a:ext uri="{9D8B030D-6E8A-4147-A177-3AD203B41FA5}">
                      <a16:colId xmlns:a16="http://schemas.microsoft.com/office/drawing/2014/main" val="2222075678"/>
                    </a:ext>
                  </a:extLst>
                </a:gridCol>
                <a:gridCol w="493776">
                  <a:extLst>
                    <a:ext uri="{9D8B030D-6E8A-4147-A177-3AD203B41FA5}">
                      <a16:colId xmlns:a16="http://schemas.microsoft.com/office/drawing/2014/main" val="1298406213"/>
                    </a:ext>
                  </a:extLst>
                </a:gridCol>
                <a:gridCol w="493776">
                  <a:extLst>
                    <a:ext uri="{9D8B030D-6E8A-4147-A177-3AD203B41FA5}">
                      <a16:colId xmlns:a16="http://schemas.microsoft.com/office/drawing/2014/main" val="1040659128"/>
                    </a:ext>
                  </a:extLst>
                </a:gridCol>
                <a:gridCol w="493776">
                  <a:extLst>
                    <a:ext uri="{9D8B030D-6E8A-4147-A177-3AD203B41FA5}">
                      <a16:colId xmlns:a16="http://schemas.microsoft.com/office/drawing/2014/main" val="2216173159"/>
                    </a:ext>
                  </a:extLst>
                </a:gridCol>
                <a:gridCol w="493776">
                  <a:extLst>
                    <a:ext uri="{9D8B030D-6E8A-4147-A177-3AD203B41FA5}">
                      <a16:colId xmlns:a16="http://schemas.microsoft.com/office/drawing/2014/main" val="274635170"/>
                    </a:ext>
                  </a:extLst>
                </a:gridCol>
                <a:gridCol w="329184">
                  <a:extLst>
                    <a:ext uri="{9D8B030D-6E8A-4147-A177-3AD203B41FA5}">
                      <a16:colId xmlns:a16="http://schemas.microsoft.com/office/drawing/2014/main" val="37016019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32322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- 2021-05-25 18:57:06</a:t>
                      </a:r>
                      <a:r>
                        <a:rPr kumimoji="0" lang="en-US" sz="1000" b="0" i="0" u="none" strike="noStrike" kern="1200" cap="none" spc="0" normalizeH="0" baseline="0" noProof="0">
                          <a:ln>
                            <a:noFill/>
                          </a:ln>
                          <a:solidFill>
                            <a:prstClr val="black"/>
                          </a:solidFill>
                          <a:effectLst/>
                          <a:uLnTx/>
                          <a:uFillTx/>
                          <a:latin typeface="+mn-lt"/>
                          <a:ea typeface="+mn-ea"/>
                          <a:cs typeface="+mn-cs"/>
                        </a:rPr>
                        <a:t>
 On 22nd April 2021, Nexus International School Malaysia hosted the second Children’s Global Summit virtually, connecting over 50 children from schools in 14 countries to collaboratively find solutions to support an inclusive world. Let's hear some extracts of what the Nexus learners said on the topic:' Why it is important to embrace diversity.' 
"Each one of us here today does have the power to influence opinions towards diversity and differences." - Stephanie, Nexus Year 6 learner.
#NexusCommunity
#NexusMindsets
#NexusInclusion
#NexusRelationship
#NexusWay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https://quintly-image-storage.s3.amazonaws.com/653c87d9d1ca9b0b1d7725185201aaa0/37895fd2e3580ded9d13ee73751c93bc.jpg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15697710"/>
                  </a:ext>
                </a:extLst>
              </a:tr>
            </a:tbl>
          </a:graphicData>
        </a:graphic>
      </p:graphicFrame>
      <p:sp>
        <p:nvSpPr>
          <p:cNvPr id="4" name="Text Placeholder 3">
            <a:extLst>
              <a:ext uri="{FF2B5EF4-FFF2-40B4-BE49-F238E27FC236}">
                <a16:creationId xmlns:a16="http://schemas.microsoft.com/office/drawing/2014/main" id="{2120B93F-FBE3-4524-A6C4-32BB0B135B43}"/>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066398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84D17-224B-42A6-86EE-A27BCC61F1D1}"/>
              </a:ext>
            </a:extLst>
          </p:cNvPr>
          <p:cNvSpPr>
            <a:spLocks noGrp="1"/>
          </p:cNvSpPr>
          <p:nvPr>
            <p:ph type="title"/>
          </p:nvPr>
        </p:nvSpPr>
        <p:spPr/>
        <p:txBody>
          <a:bodyPr/>
          <a:lstStyle/>
          <a:p>
            <a:r>
              <a:rPr lang="en-US"/>
              <a:t>Facebook FB - Own Posts Table w. Custom I-Rate (Insights) | Nexus International School Malaysia - 20 of 25</a:t>
            </a:r>
          </a:p>
        </p:txBody>
      </p:sp>
      <p:graphicFrame>
        <p:nvGraphicFramePr>
          <p:cNvPr id="5" name="Table Placeholder 4">
            <a:extLst>
              <a:ext uri="{FF2B5EF4-FFF2-40B4-BE49-F238E27FC236}">
                <a16:creationId xmlns:a16="http://schemas.microsoft.com/office/drawing/2014/main" id="{777E4A74-E767-467C-A33D-22907D739AB5}"/>
              </a:ext>
            </a:extLst>
          </p:cNvPr>
          <p:cNvGraphicFramePr>
            <a:graphicFrameLocks noGrp="1"/>
          </p:cNvGraphicFramePr>
          <p:nvPr>
            <p:ph type="tbl" sz="quarter" idx="13"/>
            <p:extLst>
              <p:ext uri="{D42A27DB-BD31-4B8C-83A1-F6EECF244321}">
                <p14:modId xmlns:p14="http://schemas.microsoft.com/office/powerpoint/2010/main" val="847664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61142104"/>
                    </a:ext>
                  </a:extLst>
                </a:gridCol>
                <a:gridCol w="987552">
                  <a:extLst>
                    <a:ext uri="{9D8B030D-6E8A-4147-A177-3AD203B41FA5}">
                      <a16:colId xmlns:a16="http://schemas.microsoft.com/office/drawing/2014/main" val="1899795055"/>
                    </a:ext>
                  </a:extLst>
                </a:gridCol>
                <a:gridCol w="576072">
                  <a:extLst>
                    <a:ext uri="{9D8B030D-6E8A-4147-A177-3AD203B41FA5}">
                      <a16:colId xmlns:a16="http://schemas.microsoft.com/office/drawing/2014/main" val="152456533"/>
                    </a:ext>
                  </a:extLst>
                </a:gridCol>
                <a:gridCol w="576072">
                  <a:extLst>
                    <a:ext uri="{9D8B030D-6E8A-4147-A177-3AD203B41FA5}">
                      <a16:colId xmlns:a16="http://schemas.microsoft.com/office/drawing/2014/main" val="811119459"/>
                    </a:ext>
                  </a:extLst>
                </a:gridCol>
                <a:gridCol w="493776">
                  <a:extLst>
                    <a:ext uri="{9D8B030D-6E8A-4147-A177-3AD203B41FA5}">
                      <a16:colId xmlns:a16="http://schemas.microsoft.com/office/drawing/2014/main" val="3255710740"/>
                    </a:ext>
                  </a:extLst>
                </a:gridCol>
                <a:gridCol w="493776">
                  <a:extLst>
                    <a:ext uri="{9D8B030D-6E8A-4147-A177-3AD203B41FA5}">
                      <a16:colId xmlns:a16="http://schemas.microsoft.com/office/drawing/2014/main" val="2304385893"/>
                    </a:ext>
                  </a:extLst>
                </a:gridCol>
                <a:gridCol w="411480">
                  <a:extLst>
                    <a:ext uri="{9D8B030D-6E8A-4147-A177-3AD203B41FA5}">
                      <a16:colId xmlns:a16="http://schemas.microsoft.com/office/drawing/2014/main" val="3036969539"/>
                    </a:ext>
                  </a:extLst>
                </a:gridCol>
                <a:gridCol w="493776">
                  <a:extLst>
                    <a:ext uri="{9D8B030D-6E8A-4147-A177-3AD203B41FA5}">
                      <a16:colId xmlns:a16="http://schemas.microsoft.com/office/drawing/2014/main" val="1620635227"/>
                    </a:ext>
                  </a:extLst>
                </a:gridCol>
                <a:gridCol w="493776">
                  <a:extLst>
                    <a:ext uri="{9D8B030D-6E8A-4147-A177-3AD203B41FA5}">
                      <a16:colId xmlns:a16="http://schemas.microsoft.com/office/drawing/2014/main" val="322312659"/>
                    </a:ext>
                  </a:extLst>
                </a:gridCol>
                <a:gridCol w="493776">
                  <a:extLst>
                    <a:ext uri="{9D8B030D-6E8A-4147-A177-3AD203B41FA5}">
                      <a16:colId xmlns:a16="http://schemas.microsoft.com/office/drawing/2014/main" val="202259275"/>
                    </a:ext>
                  </a:extLst>
                </a:gridCol>
                <a:gridCol w="493776">
                  <a:extLst>
                    <a:ext uri="{9D8B030D-6E8A-4147-A177-3AD203B41FA5}">
                      <a16:colId xmlns:a16="http://schemas.microsoft.com/office/drawing/2014/main" val="2740849558"/>
                    </a:ext>
                  </a:extLst>
                </a:gridCol>
                <a:gridCol w="493776">
                  <a:extLst>
                    <a:ext uri="{9D8B030D-6E8A-4147-A177-3AD203B41FA5}">
                      <a16:colId xmlns:a16="http://schemas.microsoft.com/office/drawing/2014/main" val="278827482"/>
                    </a:ext>
                  </a:extLst>
                </a:gridCol>
                <a:gridCol w="329184">
                  <a:extLst>
                    <a:ext uri="{9D8B030D-6E8A-4147-A177-3AD203B41FA5}">
                      <a16:colId xmlns:a16="http://schemas.microsoft.com/office/drawing/2014/main" val="3728282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39850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- 2021-05-24 12:00:00</a:t>
                      </a:r>
                      <a:r>
                        <a:rPr kumimoji="0" lang="en-US" sz="1000" b="0" i="0" u="none" strike="noStrike" kern="1200" cap="none" spc="0" normalizeH="0" baseline="0" noProof="0">
                          <a:ln>
                            <a:noFill/>
                          </a:ln>
                          <a:solidFill>
                            <a:prstClr val="black"/>
                          </a:solidFill>
                          <a:effectLst/>
                          <a:uLnTx/>
                          <a:uFillTx/>
                          <a:latin typeface="+mn-lt"/>
                          <a:ea typeface="+mn-ea"/>
                          <a:cs typeface="+mn-cs"/>
                        </a:rPr>
                        <a:t>
 Listen to the Nexus top achievers, Danae and Gopika, speak about their exciting journey at our school in this video. Nexus International School is currently offering scholarships to students who are looking to embark on the Secondary IGCSE and IB Diploma journey 👩🏻‍🎓👨🏼‍🎓. 
We would like to provide the opportunity to young talents to experience an outstanding international education in a culturally diverse environment through our scholarship programmes. 
For more information on the scholarships available, check out the Nexus Scholarships page today! Link: https://bit.ly/2SD9Rkq
#NexusIBDP
#NexusIGCSE
#NexusWay
#NexusScholarships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https://quintly-image-storage.s3.amazonaws.com/653c87d9d1ca9b0b1d7725185201aaa0/e90c87d8e2dc547bc8932b6cbb08ee06.jpg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83960196"/>
                  </a:ext>
                </a:extLst>
              </a:tr>
            </a:tbl>
          </a:graphicData>
        </a:graphic>
      </p:graphicFrame>
      <p:sp>
        <p:nvSpPr>
          <p:cNvPr id="4" name="Text Placeholder 3">
            <a:extLst>
              <a:ext uri="{FF2B5EF4-FFF2-40B4-BE49-F238E27FC236}">
                <a16:creationId xmlns:a16="http://schemas.microsoft.com/office/drawing/2014/main" id="{3876EFAC-C969-45F8-B965-01D08A893CD1}"/>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46781581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8E76E-4AF2-48A2-B4B5-8C6F5AE92D0A}"/>
              </a:ext>
            </a:extLst>
          </p:cNvPr>
          <p:cNvSpPr>
            <a:spLocks noGrp="1"/>
          </p:cNvSpPr>
          <p:nvPr>
            <p:ph type="title"/>
          </p:nvPr>
        </p:nvSpPr>
        <p:spPr/>
        <p:txBody>
          <a:bodyPr/>
          <a:lstStyle/>
          <a:p>
            <a:r>
              <a:rPr lang="en-US"/>
              <a:t>Facebook FB - Own Posts Table w. Custom I-Rate (Insights) | Nexus International School Malaysia - 21 of 25</a:t>
            </a:r>
          </a:p>
        </p:txBody>
      </p:sp>
      <p:graphicFrame>
        <p:nvGraphicFramePr>
          <p:cNvPr id="5" name="Table Placeholder 4">
            <a:extLst>
              <a:ext uri="{FF2B5EF4-FFF2-40B4-BE49-F238E27FC236}">
                <a16:creationId xmlns:a16="http://schemas.microsoft.com/office/drawing/2014/main" id="{EB37BA20-4AE8-4590-BDA1-61E2500960D9}"/>
              </a:ext>
            </a:extLst>
          </p:cNvPr>
          <p:cNvGraphicFramePr>
            <a:graphicFrameLocks noGrp="1"/>
          </p:cNvGraphicFramePr>
          <p:nvPr>
            <p:ph type="tbl" sz="quarter" idx="13"/>
            <p:extLst>
              <p:ext uri="{D42A27DB-BD31-4B8C-83A1-F6EECF244321}">
                <p14:modId xmlns:p14="http://schemas.microsoft.com/office/powerpoint/2010/main" val="4241422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104688742"/>
                    </a:ext>
                  </a:extLst>
                </a:gridCol>
                <a:gridCol w="987552">
                  <a:extLst>
                    <a:ext uri="{9D8B030D-6E8A-4147-A177-3AD203B41FA5}">
                      <a16:colId xmlns:a16="http://schemas.microsoft.com/office/drawing/2014/main" val="549552753"/>
                    </a:ext>
                  </a:extLst>
                </a:gridCol>
                <a:gridCol w="576072">
                  <a:extLst>
                    <a:ext uri="{9D8B030D-6E8A-4147-A177-3AD203B41FA5}">
                      <a16:colId xmlns:a16="http://schemas.microsoft.com/office/drawing/2014/main" val="3517906744"/>
                    </a:ext>
                  </a:extLst>
                </a:gridCol>
                <a:gridCol w="576072">
                  <a:extLst>
                    <a:ext uri="{9D8B030D-6E8A-4147-A177-3AD203B41FA5}">
                      <a16:colId xmlns:a16="http://schemas.microsoft.com/office/drawing/2014/main" val="488634216"/>
                    </a:ext>
                  </a:extLst>
                </a:gridCol>
                <a:gridCol w="493776">
                  <a:extLst>
                    <a:ext uri="{9D8B030D-6E8A-4147-A177-3AD203B41FA5}">
                      <a16:colId xmlns:a16="http://schemas.microsoft.com/office/drawing/2014/main" val="890147335"/>
                    </a:ext>
                  </a:extLst>
                </a:gridCol>
                <a:gridCol w="493776">
                  <a:extLst>
                    <a:ext uri="{9D8B030D-6E8A-4147-A177-3AD203B41FA5}">
                      <a16:colId xmlns:a16="http://schemas.microsoft.com/office/drawing/2014/main" val="802500599"/>
                    </a:ext>
                  </a:extLst>
                </a:gridCol>
                <a:gridCol w="411480">
                  <a:extLst>
                    <a:ext uri="{9D8B030D-6E8A-4147-A177-3AD203B41FA5}">
                      <a16:colId xmlns:a16="http://schemas.microsoft.com/office/drawing/2014/main" val="3231140501"/>
                    </a:ext>
                  </a:extLst>
                </a:gridCol>
                <a:gridCol w="493776">
                  <a:extLst>
                    <a:ext uri="{9D8B030D-6E8A-4147-A177-3AD203B41FA5}">
                      <a16:colId xmlns:a16="http://schemas.microsoft.com/office/drawing/2014/main" val="535688811"/>
                    </a:ext>
                  </a:extLst>
                </a:gridCol>
                <a:gridCol w="493776">
                  <a:extLst>
                    <a:ext uri="{9D8B030D-6E8A-4147-A177-3AD203B41FA5}">
                      <a16:colId xmlns:a16="http://schemas.microsoft.com/office/drawing/2014/main" val="1138428128"/>
                    </a:ext>
                  </a:extLst>
                </a:gridCol>
                <a:gridCol w="493776">
                  <a:extLst>
                    <a:ext uri="{9D8B030D-6E8A-4147-A177-3AD203B41FA5}">
                      <a16:colId xmlns:a16="http://schemas.microsoft.com/office/drawing/2014/main" val="1980028210"/>
                    </a:ext>
                  </a:extLst>
                </a:gridCol>
                <a:gridCol w="493776">
                  <a:extLst>
                    <a:ext uri="{9D8B030D-6E8A-4147-A177-3AD203B41FA5}">
                      <a16:colId xmlns:a16="http://schemas.microsoft.com/office/drawing/2014/main" val="3326571856"/>
                    </a:ext>
                  </a:extLst>
                </a:gridCol>
                <a:gridCol w="493776">
                  <a:extLst>
                    <a:ext uri="{9D8B030D-6E8A-4147-A177-3AD203B41FA5}">
                      <a16:colId xmlns:a16="http://schemas.microsoft.com/office/drawing/2014/main" val="1168177939"/>
                    </a:ext>
                  </a:extLst>
                </a:gridCol>
                <a:gridCol w="329184">
                  <a:extLst>
                    <a:ext uri="{9D8B030D-6E8A-4147-A177-3AD203B41FA5}">
                      <a16:colId xmlns:a16="http://schemas.microsoft.com/office/drawing/2014/main" val="29653046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9152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- 2021-05-21 14:53:12</a:t>
                      </a:r>
                      <a:r>
                        <a:rPr kumimoji="0" lang="en-US" sz="1000" b="0" i="0" u="none" strike="noStrike" kern="1200" cap="none" spc="0" normalizeH="0" baseline="0" noProof="0">
                          <a:ln>
                            <a:noFill/>
                          </a:ln>
                          <a:solidFill>
                            <a:prstClr val="black"/>
                          </a:solidFill>
                          <a:effectLst/>
                          <a:uLnTx/>
                          <a:uFillTx/>
                          <a:latin typeface="+mn-lt"/>
                          <a:ea typeface="+mn-ea"/>
                          <a:cs typeface="+mn-cs"/>
                        </a:rPr>
                        <a:t>
 Some of the snippets of the Year 7 preparing for their performances of The SouthEast Asian tales, a collection of traditional stories from a range of different countries. Each group was able to select their favourite play and has been busy rehearsing and learning their lines in preparation for the performance day. As we are unable to invite parents to watch these live performances this year,  they willbe filmed and shared with parents via our drama google classrooms so that parents and family members of Year 7 will be able to enjoy seeing them perform! Stay tuned for the performance video! 
#NexusPerformingArts
#NexusWay
Note: This video was taken before the Movement Control Order (MCO).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https://quintly-image-storage.s3.amazonaws.com/653c87d9d1ca9b0b1d7725185201aaa0/89045f34e255982c3ab9e3bd0ab1b55f.jpg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10087138"/>
                  </a:ext>
                </a:extLst>
              </a:tr>
            </a:tbl>
          </a:graphicData>
        </a:graphic>
      </p:graphicFrame>
      <p:sp>
        <p:nvSpPr>
          <p:cNvPr id="4" name="Text Placeholder 3">
            <a:extLst>
              <a:ext uri="{FF2B5EF4-FFF2-40B4-BE49-F238E27FC236}">
                <a16:creationId xmlns:a16="http://schemas.microsoft.com/office/drawing/2014/main" id="{F4BC67EA-CD9B-4D3B-A303-4694142736B9}"/>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40431987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41C81-30F5-4F09-9E55-8E9C33FDF324}"/>
              </a:ext>
            </a:extLst>
          </p:cNvPr>
          <p:cNvSpPr>
            <a:spLocks noGrp="1"/>
          </p:cNvSpPr>
          <p:nvPr>
            <p:ph type="title"/>
          </p:nvPr>
        </p:nvSpPr>
        <p:spPr/>
        <p:txBody>
          <a:bodyPr/>
          <a:lstStyle/>
          <a:p>
            <a:r>
              <a:rPr lang="en-US"/>
              <a:t>Facebook FB - Own Posts Table w. Custom I-Rate (Insights) | Nexus International School Malaysia - 22 of 25</a:t>
            </a:r>
          </a:p>
        </p:txBody>
      </p:sp>
      <p:graphicFrame>
        <p:nvGraphicFramePr>
          <p:cNvPr id="5" name="Table Placeholder 4">
            <a:extLst>
              <a:ext uri="{FF2B5EF4-FFF2-40B4-BE49-F238E27FC236}">
                <a16:creationId xmlns:a16="http://schemas.microsoft.com/office/drawing/2014/main" id="{8A5B53A3-AE6D-4509-A380-C6E5228623D5}"/>
              </a:ext>
            </a:extLst>
          </p:cNvPr>
          <p:cNvGraphicFramePr>
            <a:graphicFrameLocks noGrp="1"/>
          </p:cNvGraphicFramePr>
          <p:nvPr>
            <p:ph type="tbl" sz="quarter" idx="13"/>
            <p:extLst>
              <p:ext uri="{D42A27DB-BD31-4B8C-83A1-F6EECF244321}">
                <p14:modId xmlns:p14="http://schemas.microsoft.com/office/powerpoint/2010/main" val="3266115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122406456"/>
                    </a:ext>
                  </a:extLst>
                </a:gridCol>
                <a:gridCol w="987552">
                  <a:extLst>
                    <a:ext uri="{9D8B030D-6E8A-4147-A177-3AD203B41FA5}">
                      <a16:colId xmlns:a16="http://schemas.microsoft.com/office/drawing/2014/main" val="1808510098"/>
                    </a:ext>
                  </a:extLst>
                </a:gridCol>
                <a:gridCol w="576072">
                  <a:extLst>
                    <a:ext uri="{9D8B030D-6E8A-4147-A177-3AD203B41FA5}">
                      <a16:colId xmlns:a16="http://schemas.microsoft.com/office/drawing/2014/main" val="554685508"/>
                    </a:ext>
                  </a:extLst>
                </a:gridCol>
                <a:gridCol w="576072">
                  <a:extLst>
                    <a:ext uri="{9D8B030D-6E8A-4147-A177-3AD203B41FA5}">
                      <a16:colId xmlns:a16="http://schemas.microsoft.com/office/drawing/2014/main" val="3620150477"/>
                    </a:ext>
                  </a:extLst>
                </a:gridCol>
                <a:gridCol w="493776">
                  <a:extLst>
                    <a:ext uri="{9D8B030D-6E8A-4147-A177-3AD203B41FA5}">
                      <a16:colId xmlns:a16="http://schemas.microsoft.com/office/drawing/2014/main" val="2052850038"/>
                    </a:ext>
                  </a:extLst>
                </a:gridCol>
                <a:gridCol w="493776">
                  <a:extLst>
                    <a:ext uri="{9D8B030D-6E8A-4147-A177-3AD203B41FA5}">
                      <a16:colId xmlns:a16="http://schemas.microsoft.com/office/drawing/2014/main" val="4149742790"/>
                    </a:ext>
                  </a:extLst>
                </a:gridCol>
                <a:gridCol w="411480">
                  <a:extLst>
                    <a:ext uri="{9D8B030D-6E8A-4147-A177-3AD203B41FA5}">
                      <a16:colId xmlns:a16="http://schemas.microsoft.com/office/drawing/2014/main" val="2265893359"/>
                    </a:ext>
                  </a:extLst>
                </a:gridCol>
                <a:gridCol w="493776">
                  <a:extLst>
                    <a:ext uri="{9D8B030D-6E8A-4147-A177-3AD203B41FA5}">
                      <a16:colId xmlns:a16="http://schemas.microsoft.com/office/drawing/2014/main" val="1659212381"/>
                    </a:ext>
                  </a:extLst>
                </a:gridCol>
                <a:gridCol w="493776">
                  <a:extLst>
                    <a:ext uri="{9D8B030D-6E8A-4147-A177-3AD203B41FA5}">
                      <a16:colId xmlns:a16="http://schemas.microsoft.com/office/drawing/2014/main" val="147982692"/>
                    </a:ext>
                  </a:extLst>
                </a:gridCol>
                <a:gridCol w="493776">
                  <a:extLst>
                    <a:ext uri="{9D8B030D-6E8A-4147-A177-3AD203B41FA5}">
                      <a16:colId xmlns:a16="http://schemas.microsoft.com/office/drawing/2014/main" val="2563668405"/>
                    </a:ext>
                  </a:extLst>
                </a:gridCol>
                <a:gridCol w="493776">
                  <a:extLst>
                    <a:ext uri="{9D8B030D-6E8A-4147-A177-3AD203B41FA5}">
                      <a16:colId xmlns:a16="http://schemas.microsoft.com/office/drawing/2014/main" val="53154380"/>
                    </a:ext>
                  </a:extLst>
                </a:gridCol>
                <a:gridCol w="493776">
                  <a:extLst>
                    <a:ext uri="{9D8B030D-6E8A-4147-A177-3AD203B41FA5}">
                      <a16:colId xmlns:a16="http://schemas.microsoft.com/office/drawing/2014/main" val="3397256452"/>
                    </a:ext>
                  </a:extLst>
                </a:gridCol>
                <a:gridCol w="329184">
                  <a:extLst>
                    <a:ext uri="{9D8B030D-6E8A-4147-A177-3AD203B41FA5}">
                      <a16:colId xmlns:a16="http://schemas.microsoft.com/office/drawing/2014/main" val="11652748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7247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- 2021-05-21 13:13:16</a:t>
                      </a:r>
                      <a:r>
                        <a:rPr kumimoji="0" lang="en-US" sz="1000" b="0" i="0" u="none" strike="noStrike" kern="1200" cap="none" spc="0" normalizeH="0" baseline="0" noProof="0">
                          <a:ln>
                            <a:noFill/>
                          </a:ln>
                          <a:solidFill>
                            <a:prstClr val="black"/>
                          </a:solidFill>
                          <a:effectLst/>
                          <a:uLnTx/>
                          <a:uFillTx/>
                          <a:latin typeface="+mn-lt"/>
                          <a:ea typeface="+mn-ea"/>
                          <a:cs typeface="+mn-cs"/>
                        </a:rPr>
                        <a:t>
 The pandemic will not hold our Nexus learners back from making new friends and connecting socially with other children around the world 🌍. Our first school trip will take us to another international school in India where we will take on the fun challenge of finding as many connections as possible with our new friends in India. The children we will be meeting have been online for over a year now so let's spread some cheer! Pack your bags learners and off we go! ✈️ 🧳
#NexusCommunity
#NexusPrimary
#NexusLearners
#NexusMindsets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https://quintly-image-storage.s3.amazonaws.com/653c87d9d1ca9b0b1d7725185201aaa0/e6da4775dc17bd2f5e546471bde363f0.jpg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85933232"/>
                  </a:ext>
                </a:extLst>
              </a:tr>
            </a:tbl>
          </a:graphicData>
        </a:graphic>
      </p:graphicFrame>
      <p:sp>
        <p:nvSpPr>
          <p:cNvPr id="4" name="Text Placeholder 3">
            <a:extLst>
              <a:ext uri="{FF2B5EF4-FFF2-40B4-BE49-F238E27FC236}">
                <a16:creationId xmlns:a16="http://schemas.microsoft.com/office/drawing/2014/main" id="{43DFA02B-8738-4338-A24F-12453C1F8EE9}"/>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93538867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ECAEA-2588-48CF-A7EB-1FC1281E1F8F}"/>
              </a:ext>
            </a:extLst>
          </p:cNvPr>
          <p:cNvSpPr>
            <a:spLocks noGrp="1"/>
          </p:cNvSpPr>
          <p:nvPr>
            <p:ph type="title"/>
          </p:nvPr>
        </p:nvSpPr>
        <p:spPr/>
        <p:txBody>
          <a:bodyPr/>
          <a:lstStyle/>
          <a:p>
            <a:r>
              <a:rPr lang="en-US"/>
              <a:t>Facebook FB - Own Posts Table w. Custom I-Rate (Insights) | Nexus International School Malaysia - 23 of 25</a:t>
            </a:r>
          </a:p>
        </p:txBody>
      </p:sp>
      <p:graphicFrame>
        <p:nvGraphicFramePr>
          <p:cNvPr id="5" name="Table Placeholder 4">
            <a:extLst>
              <a:ext uri="{FF2B5EF4-FFF2-40B4-BE49-F238E27FC236}">
                <a16:creationId xmlns:a16="http://schemas.microsoft.com/office/drawing/2014/main" id="{EC9DF831-0684-4277-991E-346E68DD264D}"/>
              </a:ext>
            </a:extLst>
          </p:cNvPr>
          <p:cNvGraphicFramePr>
            <a:graphicFrameLocks noGrp="1"/>
          </p:cNvGraphicFramePr>
          <p:nvPr>
            <p:ph type="tbl" sz="quarter" idx="13"/>
            <p:extLst>
              <p:ext uri="{D42A27DB-BD31-4B8C-83A1-F6EECF244321}">
                <p14:modId xmlns:p14="http://schemas.microsoft.com/office/powerpoint/2010/main" val="41861070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122553032"/>
                    </a:ext>
                  </a:extLst>
                </a:gridCol>
                <a:gridCol w="987552">
                  <a:extLst>
                    <a:ext uri="{9D8B030D-6E8A-4147-A177-3AD203B41FA5}">
                      <a16:colId xmlns:a16="http://schemas.microsoft.com/office/drawing/2014/main" val="1122544852"/>
                    </a:ext>
                  </a:extLst>
                </a:gridCol>
                <a:gridCol w="576072">
                  <a:extLst>
                    <a:ext uri="{9D8B030D-6E8A-4147-A177-3AD203B41FA5}">
                      <a16:colId xmlns:a16="http://schemas.microsoft.com/office/drawing/2014/main" val="3423288455"/>
                    </a:ext>
                  </a:extLst>
                </a:gridCol>
                <a:gridCol w="576072">
                  <a:extLst>
                    <a:ext uri="{9D8B030D-6E8A-4147-A177-3AD203B41FA5}">
                      <a16:colId xmlns:a16="http://schemas.microsoft.com/office/drawing/2014/main" val="1210399252"/>
                    </a:ext>
                  </a:extLst>
                </a:gridCol>
                <a:gridCol w="493776">
                  <a:extLst>
                    <a:ext uri="{9D8B030D-6E8A-4147-A177-3AD203B41FA5}">
                      <a16:colId xmlns:a16="http://schemas.microsoft.com/office/drawing/2014/main" val="1787665517"/>
                    </a:ext>
                  </a:extLst>
                </a:gridCol>
                <a:gridCol w="493776">
                  <a:extLst>
                    <a:ext uri="{9D8B030D-6E8A-4147-A177-3AD203B41FA5}">
                      <a16:colId xmlns:a16="http://schemas.microsoft.com/office/drawing/2014/main" val="2833025725"/>
                    </a:ext>
                  </a:extLst>
                </a:gridCol>
                <a:gridCol w="411480">
                  <a:extLst>
                    <a:ext uri="{9D8B030D-6E8A-4147-A177-3AD203B41FA5}">
                      <a16:colId xmlns:a16="http://schemas.microsoft.com/office/drawing/2014/main" val="2061711226"/>
                    </a:ext>
                  </a:extLst>
                </a:gridCol>
                <a:gridCol w="493776">
                  <a:extLst>
                    <a:ext uri="{9D8B030D-6E8A-4147-A177-3AD203B41FA5}">
                      <a16:colId xmlns:a16="http://schemas.microsoft.com/office/drawing/2014/main" val="3926534549"/>
                    </a:ext>
                  </a:extLst>
                </a:gridCol>
                <a:gridCol w="493776">
                  <a:extLst>
                    <a:ext uri="{9D8B030D-6E8A-4147-A177-3AD203B41FA5}">
                      <a16:colId xmlns:a16="http://schemas.microsoft.com/office/drawing/2014/main" val="4243431838"/>
                    </a:ext>
                  </a:extLst>
                </a:gridCol>
                <a:gridCol w="493776">
                  <a:extLst>
                    <a:ext uri="{9D8B030D-6E8A-4147-A177-3AD203B41FA5}">
                      <a16:colId xmlns:a16="http://schemas.microsoft.com/office/drawing/2014/main" val="2877298389"/>
                    </a:ext>
                  </a:extLst>
                </a:gridCol>
                <a:gridCol w="493776">
                  <a:extLst>
                    <a:ext uri="{9D8B030D-6E8A-4147-A177-3AD203B41FA5}">
                      <a16:colId xmlns:a16="http://schemas.microsoft.com/office/drawing/2014/main" val="1586096614"/>
                    </a:ext>
                  </a:extLst>
                </a:gridCol>
                <a:gridCol w="493776">
                  <a:extLst>
                    <a:ext uri="{9D8B030D-6E8A-4147-A177-3AD203B41FA5}">
                      <a16:colId xmlns:a16="http://schemas.microsoft.com/office/drawing/2014/main" val="1562214117"/>
                    </a:ext>
                  </a:extLst>
                </a:gridCol>
                <a:gridCol w="329184">
                  <a:extLst>
                    <a:ext uri="{9D8B030D-6E8A-4147-A177-3AD203B41FA5}">
                      <a16:colId xmlns:a16="http://schemas.microsoft.com/office/drawing/2014/main" val="3764269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15363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- 2021-05-21 12:32:16</a:t>
                      </a:r>
                      <a:r>
                        <a:rPr kumimoji="0" lang="en-US" sz="1000" b="0" i="0" u="none" strike="noStrike" kern="1200" cap="none" spc="0" normalizeH="0" baseline="0" noProof="0">
                          <a:ln>
                            <a:noFill/>
                          </a:ln>
                          <a:solidFill>
                            <a:prstClr val="black"/>
                          </a:solidFill>
                          <a:effectLst/>
                          <a:uLnTx/>
                          <a:uFillTx/>
                          <a:latin typeface="+mn-lt"/>
                          <a:ea typeface="+mn-ea"/>
                          <a:cs typeface="+mn-cs"/>
                        </a:rPr>
                        <a:t>
 Some of the snippets of The Year 7 preparing for their performances of The SouthEast Asian tales, a collection of traditional stories from a range of different countries. Each group was able to select their favourite play and has been busy rehearsing and learning their lines in preparation for the performance day. As we are unable to invite parents to watch these live performances this year, they will be filmed and shared with parents via our drama google classrooms so that parents and family members of Year 7 will be able to enjoy seeing them perform! Stay tuned for the performance videos! 🎭👩🏻‍🎤👨🏼‍🎤
#NexusPerformingArts
#NexusWay
Note: This video was taken before the Movement Control Order (MCO).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https://quintly-image-storage.s3.amazonaws.com/653c87d9d1ca9b0b1d7725185201aaa0/99972f72bd4b14783813494128de07de.jpg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18074170"/>
                  </a:ext>
                </a:extLst>
              </a:tr>
            </a:tbl>
          </a:graphicData>
        </a:graphic>
      </p:graphicFrame>
      <p:sp>
        <p:nvSpPr>
          <p:cNvPr id="4" name="Text Placeholder 3">
            <a:extLst>
              <a:ext uri="{FF2B5EF4-FFF2-40B4-BE49-F238E27FC236}">
                <a16:creationId xmlns:a16="http://schemas.microsoft.com/office/drawing/2014/main" id="{2EBA9980-6152-4E21-9710-E44DF862A1C8}"/>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9450350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9A871-3AC4-45B5-943B-466B736FD336}"/>
              </a:ext>
            </a:extLst>
          </p:cNvPr>
          <p:cNvSpPr>
            <a:spLocks noGrp="1"/>
          </p:cNvSpPr>
          <p:nvPr>
            <p:ph type="title"/>
          </p:nvPr>
        </p:nvSpPr>
        <p:spPr/>
        <p:txBody>
          <a:bodyPr/>
          <a:lstStyle/>
          <a:p>
            <a:r>
              <a:rPr lang="en-US"/>
              <a:t>Facebook FB - Own Posts Table w. Custom I-Rate (Insights) | Nexus International School Malaysia - 24 of 25</a:t>
            </a:r>
          </a:p>
        </p:txBody>
      </p:sp>
      <p:graphicFrame>
        <p:nvGraphicFramePr>
          <p:cNvPr id="5" name="Table Placeholder 4">
            <a:extLst>
              <a:ext uri="{FF2B5EF4-FFF2-40B4-BE49-F238E27FC236}">
                <a16:creationId xmlns:a16="http://schemas.microsoft.com/office/drawing/2014/main" id="{ABBB0698-717D-4D92-8A6B-BE56ED5443D2}"/>
              </a:ext>
            </a:extLst>
          </p:cNvPr>
          <p:cNvGraphicFramePr>
            <a:graphicFrameLocks noGrp="1"/>
          </p:cNvGraphicFramePr>
          <p:nvPr>
            <p:ph type="tbl" sz="quarter" idx="13"/>
            <p:extLst>
              <p:ext uri="{D42A27DB-BD31-4B8C-83A1-F6EECF244321}">
                <p14:modId xmlns:p14="http://schemas.microsoft.com/office/powerpoint/2010/main" val="4153828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244507305"/>
                    </a:ext>
                  </a:extLst>
                </a:gridCol>
                <a:gridCol w="987552">
                  <a:extLst>
                    <a:ext uri="{9D8B030D-6E8A-4147-A177-3AD203B41FA5}">
                      <a16:colId xmlns:a16="http://schemas.microsoft.com/office/drawing/2014/main" val="1750370629"/>
                    </a:ext>
                  </a:extLst>
                </a:gridCol>
                <a:gridCol w="576072">
                  <a:extLst>
                    <a:ext uri="{9D8B030D-6E8A-4147-A177-3AD203B41FA5}">
                      <a16:colId xmlns:a16="http://schemas.microsoft.com/office/drawing/2014/main" val="374736228"/>
                    </a:ext>
                  </a:extLst>
                </a:gridCol>
                <a:gridCol w="576072">
                  <a:extLst>
                    <a:ext uri="{9D8B030D-6E8A-4147-A177-3AD203B41FA5}">
                      <a16:colId xmlns:a16="http://schemas.microsoft.com/office/drawing/2014/main" val="3880548055"/>
                    </a:ext>
                  </a:extLst>
                </a:gridCol>
                <a:gridCol w="493776">
                  <a:extLst>
                    <a:ext uri="{9D8B030D-6E8A-4147-A177-3AD203B41FA5}">
                      <a16:colId xmlns:a16="http://schemas.microsoft.com/office/drawing/2014/main" val="1536525513"/>
                    </a:ext>
                  </a:extLst>
                </a:gridCol>
                <a:gridCol w="493776">
                  <a:extLst>
                    <a:ext uri="{9D8B030D-6E8A-4147-A177-3AD203B41FA5}">
                      <a16:colId xmlns:a16="http://schemas.microsoft.com/office/drawing/2014/main" val="1363549318"/>
                    </a:ext>
                  </a:extLst>
                </a:gridCol>
                <a:gridCol w="411480">
                  <a:extLst>
                    <a:ext uri="{9D8B030D-6E8A-4147-A177-3AD203B41FA5}">
                      <a16:colId xmlns:a16="http://schemas.microsoft.com/office/drawing/2014/main" val="3761049013"/>
                    </a:ext>
                  </a:extLst>
                </a:gridCol>
                <a:gridCol w="493776">
                  <a:extLst>
                    <a:ext uri="{9D8B030D-6E8A-4147-A177-3AD203B41FA5}">
                      <a16:colId xmlns:a16="http://schemas.microsoft.com/office/drawing/2014/main" val="3378206962"/>
                    </a:ext>
                  </a:extLst>
                </a:gridCol>
                <a:gridCol w="493776">
                  <a:extLst>
                    <a:ext uri="{9D8B030D-6E8A-4147-A177-3AD203B41FA5}">
                      <a16:colId xmlns:a16="http://schemas.microsoft.com/office/drawing/2014/main" val="3018597057"/>
                    </a:ext>
                  </a:extLst>
                </a:gridCol>
                <a:gridCol w="493776">
                  <a:extLst>
                    <a:ext uri="{9D8B030D-6E8A-4147-A177-3AD203B41FA5}">
                      <a16:colId xmlns:a16="http://schemas.microsoft.com/office/drawing/2014/main" val="1791047009"/>
                    </a:ext>
                  </a:extLst>
                </a:gridCol>
                <a:gridCol w="493776">
                  <a:extLst>
                    <a:ext uri="{9D8B030D-6E8A-4147-A177-3AD203B41FA5}">
                      <a16:colId xmlns:a16="http://schemas.microsoft.com/office/drawing/2014/main" val="2997291379"/>
                    </a:ext>
                  </a:extLst>
                </a:gridCol>
                <a:gridCol w="493776">
                  <a:extLst>
                    <a:ext uri="{9D8B030D-6E8A-4147-A177-3AD203B41FA5}">
                      <a16:colId xmlns:a16="http://schemas.microsoft.com/office/drawing/2014/main" val="3462996914"/>
                    </a:ext>
                  </a:extLst>
                </a:gridCol>
                <a:gridCol w="329184">
                  <a:extLst>
                    <a:ext uri="{9D8B030D-6E8A-4147-A177-3AD203B41FA5}">
                      <a16:colId xmlns:a16="http://schemas.microsoft.com/office/drawing/2014/main" val="1351869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16337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- 2021-05-19 13:06:40</a:t>
                      </a:r>
                      <a:r>
                        <a:rPr kumimoji="0" lang="en-US" sz="1000" b="0" i="0" u="none" strike="noStrike" kern="1200" cap="none" spc="0" normalizeH="0" baseline="0" noProof="0">
                          <a:ln>
                            <a:noFill/>
                          </a:ln>
                          <a:solidFill>
                            <a:prstClr val="black"/>
                          </a:solidFill>
                          <a:effectLst/>
                          <a:uLnTx/>
                          <a:uFillTx/>
                          <a:latin typeface="+mn-lt"/>
                          <a:ea typeface="+mn-ea"/>
                          <a:cs typeface="+mn-cs"/>
                        </a:rPr>
                        <a:t>
 Recently before the Movement Control Order (MCO), Year 6 learners celebrated all of their learning covered in their topic “We See The World Like This” by sharing their artwork in the Exit Point, which is also displayed in the school’s theatre. Check out how creative, imaginative and ingenious our learners can be with their work! 🎨
#NexusWay 
#NexusCommunity 
#NexusLearners
#NexusPrimary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https://quintly-image-storage.s3.amazonaws.com/653c87d9d1ca9b0b1d7725185201aaa0/654ab59e6b3d04c6bc0ca4e460946f64.jpg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515245766"/>
                  </a:ext>
                </a:extLst>
              </a:tr>
            </a:tbl>
          </a:graphicData>
        </a:graphic>
      </p:graphicFrame>
      <p:sp>
        <p:nvSpPr>
          <p:cNvPr id="4" name="Text Placeholder 3">
            <a:extLst>
              <a:ext uri="{FF2B5EF4-FFF2-40B4-BE49-F238E27FC236}">
                <a16:creationId xmlns:a16="http://schemas.microsoft.com/office/drawing/2014/main" id="{6C877648-6E0F-4D79-92CC-DA48AF60B1A8}"/>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427079125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D6674-42F6-4F88-AB78-8D4AC8D7DE3E}"/>
              </a:ext>
            </a:extLst>
          </p:cNvPr>
          <p:cNvSpPr>
            <a:spLocks noGrp="1"/>
          </p:cNvSpPr>
          <p:nvPr>
            <p:ph type="title"/>
          </p:nvPr>
        </p:nvSpPr>
        <p:spPr/>
        <p:txBody>
          <a:bodyPr/>
          <a:lstStyle/>
          <a:p>
            <a:r>
              <a:rPr lang="en-US"/>
              <a:t>Facebook FB - Own Posts Table w. Custom I-Rate (Insights) | Nexus International School Malaysia - 25 of 25</a:t>
            </a:r>
          </a:p>
        </p:txBody>
      </p:sp>
      <p:graphicFrame>
        <p:nvGraphicFramePr>
          <p:cNvPr id="5" name="Table Placeholder 4">
            <a:extLst>
              <a:ext uri="{FF2B5EF4-FFF2-40B4-BE49-F238E27FC236}">
                <a16:creationId xmlns:a16="http://schemas.microsoft.com/office/drawing/2014/main" id="{9CBAC4C2-F2A6-401C-93FC-9C1242285401}"/>
              </a:ext>
            </a:extLst>
          </p:cNvPr>
          <p:cNvGraphicFramePr>
            <a:graphicFrameLocks noGrp="1"/>
          </p:cNvGraphicFramePr>
          <p:nvPr>
            <p:ph type="tbl" sz="quarter" idx="13"/>
            <p:extLst>
              <p:ext uri="{D42A27DB-BD31-4B8C-83A1-F6EECF244321}">
                <p14:modId xmlns:p14="http://schemas.microsoft.com/office/powerpoint/2010/main" val="187274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845664109"/>
                    </a:ext>
                  </a:extLst>
                </a:gridCol>
                <a:gridCol w="987552">
                  <a:extLst>
                    <a:ext uri="{9D8B030D-6E8A-4147-A177-3AD203B41FA5}">
                      <a16:colId xmlns:a16="http://schemas.microsoft.com/office/drawing/2014/main" val="4241447345"/>
                    </a:ext>
                  </a:extLst>
                </a:gridCol>
                <a:gridCol w="576072">
                  <a:extLst>
                    <a:ext uri="{9D8B030D-6E8A-4147-A177-3AD203B41FA5}">
                      <a16:colId xmlns:a16="http://schemas.microsoft.com/office/drawing/2014/main" val="3500747783"/>
                    </a:ext>
                  </a:extLst>
                </a:gridCol>
                <a:gridCol w="576072">
                  <a:extLst>
                    <a:ext uri="{9D8B030D-6E8A-4147-A177-3AD203B41FA5}">
                      <a16:colId xmlns:a16="http://schemas.microsoft.com/office/drawing/2014/main" val="2632077640"/>
                    </a:ext>
                  </a:extLst>
                </a:gridCol>
                <a:gridCol w="493776">
                  <a:extLst>
                    <a:ext uri="{9D8B030D-6E8A-4147-A177-3AD203B41FA5}">
                      <a16:colId xmlns:a16="http://schemas.microsoft.com/office/drawing/2014/main" val="2918238716"/>
                    </a:ext>
                  </a:extLst>
                </a:gridCol>
                <a:gridCol w="493776">
                  <a:extLst>
                    <a:ext uri="{9D8B030D-6E8A-4147-A177-3AD203B41FA5}">
                      <a16:colId xmlns:a16="http://schemas.microsoft.com/office/drawing/2014/main" val="3712412886"/>
                    </a:ext>
                  </a:extLst>
                </a:gridCol>
                <a:gridCol w="411480">
                  <a:extLst>
                    <a:ext uri="{9D8B030D-6E8A-4147-A177-3AD203B41FA5}">
                      <a16:colId xmlns:a16="http://schemas.microsoft.com/office/drawing/2014/main" val="1433138573"/>
                    </a:ext>
                  </a:extLst>
                </a:gridCol>
                <a:gridCol w="493776">
                  <a:extLst>
                    <a:ext uri="{9D8B030D-6E8A-4147-A177-3AD203B41FA5}">
                      <a16:colId xmlns:a16="http://schemas.microsoft.com/office/drawing/2014/main" val="4028089541"/>
                    </a:ext>
                  </a:extLst>
                </a:gridCol>
                <a:gridCol w="493776">
                  <a:extLst>
                    <a:ext uri="{9D8B030D-6E8A-4147-A177-3AD203B41FA5}">
                      <a16:colId xmlns:a16="http://schemas.microsoft.com/office/drawing/2014/main" val="983999483"/>
                    </a:ext>
                  </a:extLst>
                </a:gridCol>
                <a:gridCol w="493776">
                  <a:extLst>
                    <a:ext uri="{9D8B030D-6E8A-4147-A177-3AD203B41FA5}">
                      <a16:colId xmlns:a16="http://schemas.microsoft.com/office/drawing/2014/main" val="3237164990"/>
                    </a:ext>
                  </a:extLst>
                </a:gridCol>
                <a:gridCol w="493776">
                  <a:extLst>
                    <a:ext uri="{9D8B030D-6E8A-4147-A177-3AD203B41FA5}">
                      <a16:colId xmlns:a16="http://schemas.microsoft.com/office/drawing/2014/main" val="2324142879"/>
                    </a:ext>
                  </a:extLst>
                </a:gridCol>
                <a:gridCol w="493776">
                  <a:extLst>
                    <a:ext uri="{9D8B030D-6E8A-4147-A177-3AD203B41FA5}">
                      <a16:colId xmlns:a16="http://schemas.microsoft.com/office/drawing/2014/main" val="1493800545"/>
                    </a:ext>
                  </a:extLst>
                </a:gridCol>
                <a:gridCol w="329184">
                  <a:extLst>
                    <a:ext uri="{9D8B030D-6E8A-4147-A177-3AD203B41FA5}">
                      <a16:colId xmlns:a16="http://schemas.microsoft.com/office/drawing/2014/main" val="2684849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93518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- 2021-05-18 12:00:00</a:t>
                      </a:r>
                      <a:r>
                        <a:rPr kumimoji="0" lang="en-US" sz="1000" b="0" i="0" u="none" strike="noStrike" kern="1200" cap="none" spc="0" normalizeH="0" baseline="0" noProof="0">
                          <a:ln>
                            <a:noFill/>
                          </a:ln>
                          <a:solidFill>
                            <a:prstClr val="black"/>
                          </a:solidFill>
                          <a:effectLst/>
                          <a:uLnTx/>
                          <a:uFillTx/>
                          <a:latin typeface="+mn-lt"/>
                          <a:ea typeface="+mn-ea"/>
                          <a:cs typeface="+mn-cs"/>
                        </a:rPr>
                        <a:t>
 Recently, our learners took part in an exciting entry point to their new IPC topic called ""Hooray..Let's Go On Holiday!"" 🧳 ✈️! 
A topic on exploring the world as a traveller, the learners were involved in role playing and simulating the things we do when we go on a holiday. This includes packing the right items, familiarising themselves with the various transportation mode while traveling and identifying their accommodation. All in all, learners had a great time collaborating with one another and thinking critically. What an exciting way to start their new IPC unit! 
#NexusWay 
#NexusCommunity 
#NexusLearners
#NexusIPC
#NexusPrimary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https://quintly-image-storage.s3.amazonaws.com/653c87d9d1ca9b0b1d7725185201aaa0/0e6de96b7c8e9b5c5631fd82bd325b63.jpg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416469281"/>
                  </a:ext>
                </a:extLst>
              </a:tr>
            </a:tbl>
          </a:graphicData>
        </a:graphic>
      </p:graphicFrame>
      <p:sp>
        <p:nvSpPr>
          <p:cNvPr id="4" name="Text Placeholder 3">
            <a:extLst>
              <a:ext uri="{FF2B5EF4-FFF2-40B4-BE49-F238E27FC236}">
                <a16:creationId xmlns:a16="http://schemas.microsoft.com/office/drawing/2014/main" id="{AC026FDF-1F53-4683-B3AE-E6AF39657CF2}"/>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71199410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6250</Words>
  <Application>Microsoft Office PowerPoint</Application>
  <PresentationFormat>On-screen Show (4:3)</PresentationFormat>
  <Paragraphs>1910</Paragraphs>
  <Slides>94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94</vt:i4>
      </vt:variant>
    </vt:vector>
  </HeadingPairs>
  <TitlesOfParts>
    <vt:vector size="97" baseType="lpstr">
      <vt:lpstr>Arial</vt:lpstr>
      <vt:lpstr>Calibri</vt:lpstr>
      <vt:lpstr>quintly_template</vt:lpstr>
      <vt:lpstr>MASTER TEMPLATE</vt:lpstr>
      <vt:lpstr>Facebook Key Metrics Table | Nexus International School Malaysia</vt:lpstr>
      <vt:lpstr>Facebook Reach | Nexus International School Malaysia</vt:lpstr>
      <vt:lpstr>Facebook Engaged Users | Nexus International School Malaysia</vt:lpstr>
      <vt:lpstr>Facebook Average Reactions Per Post | Nexus International School Malaysia</vt:lpstr>
      <vt:lpstr>Facebook Interactions Distribution | Nexus International School Malaysia</vt:lpstr>
      <vt:lpstr>Facebook Interaction Rate By Weekday | Nexus International School Malaysia</vt:lpstr>
      <vt:lpstr>Facebook (FB) Custom Own Posts Table (new) | Nexus International School Malaysia - 1 of 4</vt:lpstr>
      <vt:lpstr>Facebook (FB) Custom Own Posts Table (new) | Nexus International School Malaysia - 2 of 4</vt:lpstr>
      <vt:lpstr>Facebook (FB) Custom Own Posts Table (new) | Nexus International School Malaysia - 3 of 4</vt:lpstr>
      <vt:lpstr>Facebook (FB) Custom Own Posts Table (new) | Nexus International School Malaysia - 4 of 4</vt:lpstr>
      <vt:lpstr>Facebook Fan Demographics | Nexus International School Malaysia</vt:lpstr>
      <vt:lpstr>Facebook Interaction Rate | Nexus International School Malaysia</vt:lpstr>
      <vt:lpstr>Facebook Page Likes Total | Nexus International School Malaysia</vt:lpstr>
      <vt:lpstr>Facebook Page Views | Nexus International School Malaysia</vt:lpstr>
      <vt:lpstr>Facebook Fans By City Table | Nexus International School Malaysia - 1 of 3</vt:lpstr>
      <vt:lpstr>Facebook Fans By City Table | Nexus International School Malaysia - 2 of 3</vt:lpstr>
      <vt:lpstr>Facebook Fans By City Table | Nexus International School Malaysia - 3 of 3</vt:lpstr>
      <vt:lpstr>Facebook Total Engagements over Time (monthly) | Nexus International School Malaysia</vt:lpstr>
      <vt:lpstr>Facebook Own Posts Table | Nexus International School Malaysia - 1 of 24</vt:lpstr>
      <vt:lpstr>Facebook Own Posts Table | Nexus International School Malaysia - 2 of 24</vt:lpstr>
      <vt:lpstr>Facebook Own Posts Table | Nexus International School Malaysia - 3 of 24</vt:lpstr>
      <vt:lpstr>Facebook Own Posts Table | Nexus International School Malaysia - 4 of 24</vt:lpstr>
      <vt:lpstr>Facebook Own Posts Table | Nexus International School Malaysia - 5 of 24</vt:lpstr>
      <vt:lpstr>Facebook Own Posts Table | Nexus International School Malaysia - 6 of 24</vt:lpstr>
      <vt:lpstr>Facebook Own Posts Table | Nexus International School Malaysia - 7 of 24</vt:lpstr>
      <vt:lpstr>Facebook Own Posts Table | Nexus International School Malaysia - 8 of 24</vt:lpstr>
      <vt:lpstr>Facebook Own Posts Table | Nexus International School Malaysia - 9 of 24</vt:lpstr>
      <vt:lpstr>Facebook Own Posts Table | Nexus International School Malaysia - 10 of 24</vt:lpstr>
      <vt:lpstr>Facebook Own Posts Table | Nexus International School Malaysia - 11 of 24</vt:lpstr>
      <vt:lpstr>Facebook Own Posts Table | Nexus International School Malaysia - 12 of 24</vt:lpstr>
      <vt:lpstr>Facebook Own Posts Table | Nexus International School Malaysia - 13 of 24</vt:lpstr>
      <vt:lpstr>Facebook Own Posts Table | Nexus International School Malaysia - 14 of 24</vt:lpstr>
      <vt:lpstr>Facebook Own Posts Table | Nexus International School Malaysia - 15 of 24</vt:lpstr>
      <vt:lpstr>Facebook Own Posts Table | Nexus International School Malaysia - 16 of 24</vt:lpstr>
      <vt:lpstr>Facebook Own Posts Table | Nexus International School Malaysia - 17 of 24</vt:lpstr>
      <vt:lpstr>Facebook Own Posts Table | Nexus International School Malaysia - 18 of 24</vt:lpstr>
      <vt:lpstr>Facebook Own Posts Table | Nexus International School Malaysia - 19 of 24</vt:lpstr>
      <vt:lpstr>Facebook Own Posts Table | Nexus International School Malaysia - 20 of 24</vt:lpstr>
      <vt:lpstr>Facebook Own Posts Table | Nexus International School Malaysia - 21 of 24</vt:lpstr>
      <vt:lpstr>Facebook Own Posts Table | Nexus International School Malaysia - 22 of 24</vt:lpstr>
      <vt:lpstr>Facebook Own Posts Table | Nexus International School Malaysia - 23 of 24</vt:lpstr>
      <vt:lpstr>Facebook Own Posts Table | Nexus International School Malaysia - 24 of 24</vt:lpstr>
      <vt:lpstr>Facebook Own Posts Table | Nexus International School Malaysia - 1 of 26</vt:lpstr>
      <vt:lpstr>Facebook Own Posts Table | Nexus International School Malaysia - 2 of 26</vt:lpstr>
      <vt:lpstr>Facebook Own Posts Table | Nexus International School Malaysia - 3 of 26</vt:lpstr>
      <vt:lpstr>Facebook Own Posts Table | Nexus International School Malaysia - 4 of 26</vt:lpstr>
      <vt:lpstr>Facebook Own Posts Table | Nexus International School Malaysia - 5 of 26</vt:lpstr>
      <vt:lpstr>Facebook Own Posts Table | Nexus International School Malaysia - 6 of 26</vt:lpstr>
      <vt:lpstr>Facebook Own Posts Table | Nexus International School Malaysia - 7 of 26</vt:lpstr>
      <vt:lpstr>Facebook Own Posts Table | Nexus International School Malaysia - 8 of 26</vt:lpstr>
      <vt:lpstr>Facebook Own Posts Table | Nexus International School Malaysia - 9 of 26</vt:lpstr>
      <vt:lpstr>Facebook Own Posts Table | Nexus International School Malaysia - 10 of 26</vt:lpstr>
      <vt:lpstr>Facebook Own Posts Table | Nexus International School Malaysia - 11 of 26</vt:lpstr>
      <vt:lpstr>Facebook Own Posts Table | Nexus International School Malaysia - 12 of 26</vt:lpstr>
      <vt:lpstr>Facebook Own Posts Table | Nexus International School Malaysia - 13 of 26</vt:lpstr>
      <vt:lpstr>Facebook Own Posts Table | Nexus International School Malaysia - 14 of 26</vt:lpstr>
      <vt:lpstr>Facebook Own Posts Table | Nexus International School Malaysia - 15 of 26</vt:lpstr>
      <vt:lpstr>Facebook Own Posts Table | Nexus International School Malaysia - 16 of 26</vt:lpstr>
      <vt:lpstr>Facebook Own Posts Table | Nexus International School Malaysia - 17 of 26</vt:lpstr>
      <vt:lpstr>Facebook Own Posts Table | Nexus International School Malaysia - 18 of 26</vt:lpstr>
      <vt:lpstr>Facebook Own Posts Table | Nexus International School Malaysia - 19 of 26</vt:lpstr>
      <vt:lpstr>Facebook Own Posts Table | Nexus International School Malaysia - 20 of 26</vt:lpstr>
      <vt:lpstr>Facebook Own Posts Table | Nexus International School Malaysia - 21 of 26</vt:lpstr>
      <vt:lpstr>Facebook Own Posts Table | Nexus International School Malaysia - 22 of 26</vt:lpstr>
      <vt:lpstr>Facebook Own Posts Table | Nexus International School Malaysia - 23 of 26</vt:lpstr>
      <vt:lpstr>Facebook Own Posts Table | Nexus International School Malaysia - 24 of 26</vt:lpstr>
      <vt:lpstr>Facebook Own Posts Table | Nexus International School Malaysia - 25 of 26</vt:lpstr>
      <vt:lpstr>Facebook Own Posts Table | Nexus International School Malaysia - 26 of 26</vt:lpstr>
      <vt:lpstr>Facebook FB - Own Posts Table w. Custom I-Rate (Insights) | Nexus International School Malaysia - 1 of 25</vt:lpstr>
      <vt:lpstr>Facebook FB - Own Posts Table w. Custom I-Rate (Insights) | Nexus International School Malaysia - 2 of 25</vt:lpstr>
      <vt:lpstr>Facebook FB - Own Posts Table w. Custom I-Rate (Insights) | Nexus International School Malaysia - 3 of 25</vt:lpstr>
      <vt:lpstr>Facebook FB - Own Posts Table w. Custom I-Rate (Insights) | Nexus International School Malaysia - 4 of 25</vt:lpstr>
      <vt:lpstr>Facebook FB - Own Posts Table w. Custom I-Rate (Insights) | Nexus International School Malaysia - 5 of 25</vt:lpstr>
      <vt:lpstr>Facebook FB - Own Posts Table w. Custom I-Rate (Insights) | Nexus International School Malaysia - 6 of 25</vt:lpstr>
      <vt:lpstr>Facebook FB - Own Posts Table w. Custom I-Rate (Insights) | Nexus International School Malaysia - 7 of 25</vt:lpstr>
      <vt:lpstr>Facebook FB - Own Posts Table w. Custom I-Rate (Insights) | Nexus International School Malaysia - 8 of 25</vt:lpstr>
      <vt:lpstr>Facebook FB - Own Posts Table w. Custom I-Rate (Insights) | Nexus International School Malaysia - 9 of 25</vt:lpstr>
      <vt:lpstr>Facebook FB - Own Posts Table w. Custom I-Rate (Insights) | Nexus International School Malaysia - 10 of 25</vt:lpstr>
      <vt:lpstr>Facebook FB - Own Posts Table w. Custom I-Rate (Insights) | Nexus International School Malaysia - 11 of 25</vt:lpstr>
      <vt:lpstr>Facebook FB - Own Posts Table w. Custom I-Rate (Insights) | Nexus International School Malaysia - 12 of 25</vt:lpstr>
      <vt:lpstr>Facebook FB - Own Posts Table w. Custom I-Rate (Insights) | Nexus International School Malaysia - 13 of 25</vt:lpstr>
      <vt:lpstr>Facebook FB - Own Posts Table w. Custom I-Rate (Insights) | Nexus International School Malaysia - 14 of 25</vt:lpstr>
      <vt:lpstr>Facebook FB - Own Posts Table w. Custom I-Rate (Insights) | Nexus International School Malaysia - 15 of 25</vt:lpstr>
      <vt:lpstr>Facebook FB - Own Posts Table w. Custom I-Rate (Insights) | Nexus International School Malaysia - 16 of 25</vt:lpstr>
      <vt:lpstr>Facebook FB - Own Posts Table w. Custom I-Rate (Insights) | Nexus International School Malaysia - 17 of 25</vt:lpstr>
      <vt:lpstr>Facebook FB - Own Posts Table w. Custom I-Rate (Insights) | Nexus International School Malaysia - 18 of 25</vt:lpstr>
      <vt:lpstr>Facebook FB - Own Posts Table w. Custom I-Rate (Insights) | Nexus International School Malaysia - 19 of 25</vt:lpstr>
      <vt:lpstr>Facebook FB - Own Posts Table w. Custom I-Rate (Insights) | Nexus International School Malaysia - 20 of 25</vt:lpstr>
      <vt:lpstr>Facebook FB - Own Posts Table w. Custom I-Rate (Insights) | Nexus International School Malaysia - 21 of 25</vt:lpstr>
      <vt:lpstr>Facebook FB - Own Posts Table w. Custom I-Rate (Insights) | Nexus International School Malaysia - 22 of 25</vt:lpstr>
      <vt:lpstr>Facebook FB - Own Posts Table w. Custom I-Rate (Insights) | Nexus International School Malaysia - 23 of 25</vt:lpstr>
      <vt:lpstr>Facebook FB - Own Posts Table w. Custom I-Rate (Insights) | Nexus International School Malaysia - 24 of 25</vt:lpstr>
      <vt:lpstr>Facebook FB - Own Posts Table w. Custom I-Rate (Insights) | Nexus International School Malaysia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2021-08-02T16:56:20Z</dcterms:created>
  <dcterms:modified xsi:type="dcterms:W3CDTF">2021-08-02T17:00:38Z</dcterms:modified>
</cp:coreProperties>
</file>