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F80F9-E28A-4A93-91B1-B311ACB8BD66}"/>
              </a:ext>
            </a:extLst>
          </p:cNvPr>
          <p:cNvSpPr>
            <a:spLocks noGrp="1"/>
          </p:cNvSpPr>
          <p:nvPr>
            <p:ph type="title"/>
          </p:nvPr>
        </p:nvSpPr>
        <p:spPr/>
        <p:txBody>
          <a:bodyPr/>
          <a:lstStyle/>
          <a:p>
            <a:r>
              <a:rPr lang="en-US"/>
              <a:t>Facebook FB - Own Posts Table w. Custom I-Rate (Insights) | SCS Dairy MY - 1 of 20</a:t>
            </a:r>
          </a:p>
        </p:txBody>
      </p:sp>
      <p:graphicFrame>
        <p:nvGraphicFramePr>
          <p:cNvPr id="5" name="Table Placeholder 4">
            <a:extLst>
              <a:ext uri="{FF2B5EF4-FFF2-40B4-BE49-F238E27FC236}">
                <a16:creationId xmlns:a16="http://schemas.microsoft.com/office/drawing/2014/main" id="{927A6978-76F9-4499-958F-7E59C6DCFA05}"/>
              </a:ext>
            </a:extLst>
          </p:cNvPr>
          <p:cNvGraphicFramePr>
            <a:graphicFrameLocks noGrp="1"/>
          </p:cNvGraphicFramePr>
          <p:nvPr>
            <p:ph type="tbl" sz="quarter" idx="13"/>
            <p:extLst>
              <p:ext uri="{D42A27DB-BD31-4B8C-83A1-F6EECF244321}">
                <p14:modId xmlns:p14="http://schemas.microsoft.com/office/powerpoint/2010/main" val="1662415080"/>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2005418"/>
                    </a:ext>
                  </a:extLst>
                </a:gridCol>
                <a:gridCol w="658368">
                  <a:extLst>
                    <a:ext uri="{9D8B030D-6E8A-4147-A177-3AD203B41FA5}">
                      <a16:colId xmlns:a16="http://schemas.microsoft.com/office/drawing/2014/main" val="1222199764"/>
                    </a:ext>
                  </a:extLst>
                </a:gridCol>
                <a:gridCol w="658368">
                  <a:extLst>
                    <a:ext uri="{9D8B030D-6E8A-4147-A177-3AD203B41FA5}">
                      <a16:colId xmlns:a16="http://schemas.microsoft.com/office/drawing/2014/main" val="4274628993"/>
                    </a:ext>
                  </a:extLst>
                </a:gridCol>
                <a:gridCol w="576072">
                  <a:extLst>
                    <a:ext uri="{9D8B030D-6E8A-4147-A177-3AD203B41FA5}">
                      <a16:colId xmlns:a16="http://schemas.microsoft.com/office/drawing/2014/main" val="2225123399"/>
                    </a:ext>
                  </a:extLst>
                </a:gridCol>
                <a:gridCol w="576072">
                  <a:extLst>
                    <a:ext uri="{9D8B030D-6E8A-4147-A177-3AD203B41FA5}">
                      <a16:colId xmlns:a16="http://schemas.microsoft.com/office/drawing/2014/main" val="2683756064"/>
                    </a:ext>
                  </a:extLst>
                </a:gridCol>
                <a:gridCol w="493776">
                  <a:extLst>
                    <a:ext uri="{9D8B030D-6E8A-4147-A177-3AD203B41FA5}">
                      <a16:colId xmlns:a16="http://schemas.microsoft.com/office/drawing/2014/main" val="317889500"/>
                    </a:ext>
                  </a:extLst>
                </a:gridCol>
                <a:gridCol w="576072">
                  <a:extLst>
                    <a:ext uri="{9D8B030D-6E8A-4147-A177-3AD203B41FA5}">
                      <a16:colId xmlns:a16="http://schemas.microsoft.com/office/drawing/2014/main" val="190593516"/>
                    </a:ext>
                  </a:extLst>
                </a:gridCol>
                <a:gridCol w="576072">
                  <a:extLst>
                    <a:ext uri="{9D8B030D-6E8A-4147-A177-3AD203B41FA5}">
                      <a16:colId xmlns:a16="http://schemas.microsoft.com/office/drawing/2014/main" val="1093517427"/>
                    </a:ext>
                  </a:extLst>
                </a:gridCol>
                <a:gridCol w="576072">
                  <a:extLst>
                    <a:ext uri="{9D8B030D-6E8A-4147-A177-3AD203B41FA5}">
                      <a16:colId xmlns:a16="http://schemas.microsoft.com/office/drawing/2014/main" val="1002352296"/>
                    </a:ext>
                  </a:extLst>
                </a:gridCol>
                <a:gridCol w="576072">
                  <a:extLst>
                    <a:ext uri="{9D8B030D-6E8A-4147-A177-3AD203B41FA5}">
                      <a16:colId xmlns:a16="http://schemas.microsoft.com/office/drawing/2014/main" val="2617180920"/>
                    </a:ext>
                  </a:extLst>
                </a:gridCol>
                <a:gridCol w="576072">
                  <a:extLst>
                    <a:ext uri="{9D8B030D-6E8A-4147-A177-3AD203B41FA5}">
                      <a16:colId xmlns:a16="http://schemas.microsoft.com/office/drawing/2014/main" val="3417890129"/>
                    </a:ext>
                  </a:extLst>
                </a:gridCol>
                <a:gridCol w="329184">
                  <a:extLst>
                    <a:ext uri="{9D8B030D-6E8A-4147-A177-3AD203B41FA5}">
                      <a16:colId xmlns:a16="http://schemas.microsoft.com/office/drawing/2014/main" val="6735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0922552"/>
                  </a:ext>
                </a:extLst>
              </a:tr>
            </a:tbl>
          </a:graphicData>
        </a:graphic>
      </p:graphicFrame>
      <p:sp>
        <p:nvSpPr>
          <p:cNvPr id="4" name="Text Placeholder 3">
            <a:extLst>
              <a:ext uri="{FF2B5EF4-FFF2-40B4-BE49-F238E27FC236}">
                <a16:creationId xmlns:a16="http://schemas.microsoft.com/office/drawing/2014/main" id="{C7474922-26CE-4B24-8502-C81E8B41A902}"/>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3512820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D2ED7-AE94-44E0-AE38-7F8D46864977}"/>
              </a:ext>
            </a:extLst>
          </p:cNvPr>
          <p:cNvSpPr>
            <a:spLocks noGrp="1"/>
          </p:cNvSpPr>
          <p:nvPr>
            <p:ph type="title"/>
          </p:nvPr>
        </p:nvSpPr>
        <p:spPr/>
        <p:txBody>
          <a:bodyPr/>
          <a:lstStyle/>
          <a:p>
            <a:r>
              <a:rPr lang="en-US"/>
              <a:t>Facebook FB - Own Posts Table w. Custom I-Rate (Insights) | SCS Dairy MY - 2 of 20</a:t>
            </a:r>
          </a:p>
        </p:txBody>
      </p:sp>
      <p:graphicFrame>
        <p:nvGraphicFramePr>
          <p:cNvPr id="5" name="Table Placeholder 4">
            <a:extLst>
              <a:ext uri="{FF2B5EF4-FFF2-40B4-BE49-F238E27FC236}">
                <a16:creationId xmlns:a16="http://schemas.microsoft.com/office/drawing/2014/main" id="{CC10BDF1-7D83-45A5-988E-6B7271AC5ADA}"/>
              </a:ext>
            </a:extLst>
          </p:cNvPr>
          <p:cNvGraphicFramePr>
            <a:graphicFrameLocks noGrp="1"/>
          </p:cNvGraphicFramePr>
          <p:nvPr>
            <p:ph type="tbl" sz="quarter" idx="13"/>
            <p:extLst>
              <p:ext uri="{D42A27DB-BD31-4B8C-83A1-F6EECF244321}">
                <p14:modId xmlns:p14="http://schemas.microsoft.com/office/powerpoint/2010/main" val="302306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88285652"/>
                    </a:ext>
                  </a:extLst>
                </a:gridCol>
                <a:gridCol w="658368">
                  <a:extLst>
                    <a:ext uri="{9D8B030D-6E8A-4147-A177-3AD203B41FA5}">
                      <a16:colId xmlns:a16="http://schemas.microsoft.com/office/drawing/2014/main" val="2857188252"/>
                    </a:ext>
                  </a:extLst>
                </a:gridCol>
                <a:gridCol w="658368">
                  <a:extLst>
                    <a:ext uri="{9D8B030D-6E8A-4147-A177-3AD203B41FA5}">
                      <a16:colId xmlns:a16="http://schemas.microsoft.com/office/drawing/2014/main" val="1896763797"/>
                    </a:ext>
                  </a:extLst>
                </a:gridCol>
                <a:gridCol w="576072">
                  <a:extLst>
                    <a:ext uri="{9D8B030D-6E8A-4147-A177-3AD203B41FA5}">
                      <a16:colId xmlns:a16="http://schemas.microsoft.com/office/drawing/2014/main" val="4004902585"/>
                    </a:ext>
                  </a:extLst>
                </a:gridCol>
                <a:gridCol w="576072">
                  <a:extLst>
                    <a:ext uri="{9D8B030D-6E8A-4147-A177-3AD203B41FA5}">
                      <a16:colId xmlns:a16="http://schemas.microsoft.com/office/drawing/2014/main" val="3317568387"/>
                    </a:ext>
                  </a:extLst>
                </a:gridCol>
                <a:gridCol w="493776">
                  <a:extLst>
                    <a:ext uri="{9D8B030D-6E8A-4147-A177-3AD203B41FA5}">
                      <a16:colId xmlns:a16="http://schemas.microsoft.com/office/drawing/2014/main" val="1521088266"/>
                    </a:ext>
                  </a:extLst>
                </a:gridCol>
                <a:gridCol w="576072">
                  <a:extLst>
                    <a:ext uri="{9D8B030D-6E8A-4147-A177-3AD203B41FA5}">
                      <a16:colId xmlns:a16="http://schemas.microsoft.com/office/drawing/2014/main" val="1759339354"/>
                    </a:ext>
                  </a:extLst>
                </a:gridCol>
                <a:gridCol w="576072">
                  <a:extLst>
                    <a:ext uri="{9D8B030D-6E8A-4147-A177-3AD203B41FA5}">
                      <a16:colId xmlns:a16="http://schemas.microsoft.com/office/drawing/2014/main" val="3911506818"/>
                    </a:ext>
                  </a:extLst>
                </a:gridCol>
                <a:gridCol w="576072">
                  <a:extLst>
                    <a:ext uri="{9D8B030D-6E8A-4147-A177-3AD203B41FA5}">
                      <a16:colId xmlns:a16="http://schemas.microsoft.com/office/drawing/2014/main" val="4080220680"/>
                    </a:ext>
                  </a:extLst>
                </a:gridCol>
                <a:gridCol w="576072">
                  <a:extLst>
                    <a:ext uri="{9D8B030D-6E8A-4147-A177-3AD203B41FA5}">
                      <a16:colId xmlns:a16="http://schemas.microsoft.com/office/drawing/2014/main" val="2433055680"/>
                    </a:ext>
                  </a:extLst>
                </a:gridCol>
                <a:gridCol w="576072">
                  <a:extLst>
                    <a:ext uri="{9D8B030D-6E8A-4147-A177-3AD203B41FA5}">
                      <a16:colId xmlns:a16="http://schemas.microsoft.com/office/drawing/2014/main" val="1464011388"/>
                    </a:ext>
                  </a:extLst>
                </a:gridCol>
                <a:gridCol w="329184">
                  <a:extLst>
                    <a:ext uri="{9D8B030D-6E8A-4147-A177-3AD203B41FA5}">
                      <a16:colId xmlns:a16="http://schemas.microsoft.com/office/drawing/2014/main" val="1584275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994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32031"/>
                  </a:ext>
                </a:extLst>
              </a:tr>
            </a:tbl>
          </a:graphicData>
        </a:graphic>
      </p:graphicFrame>
      <p:sp>
        <p:nvSpPr>
          <p:cNvPr id="4" name="Text Placeholder 3">
            <a:extLst>
              <a:ext uri="{FF2B5EF4-FFF2-40B4-BE49-F238E27FC236}">
                <a16:creationId xmlns:a16="http://schemas.microsoft.com/office/drawing/2014/main" id="{A6960E6E-A7CB-40CD-8607-4FAC8709CBB1}"/>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2476236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7D772-24E8-4A96-A67D-549C96330AFE}"/>
              </a:ext>
            </a:extLst>
          </p:cNvPr>
          <p:cNvSpPr>
            <a:spLocks noGrp="1"/>
          </p:cNvSpPr>
          <p:nvPr>
            <p:ph type="title"/>
          </p:nvPr>
        </p:nvSpPr>
        <p:spPr/>
        <p:txBody>
          <a:bodyPr/>
          <a:lstStyle/>
          <a:p>
            <a:r>
              <a:rPr lang="en-US"/>
              <a:t>Facebook FB - Own Posts Table w. Custom I-Rate (Insights) | SCS Dairy MY - 3 of 20</a:t>
            </a:r>
          </a:p>
        </p:txBody>
      </p:sp>
      <p:graphicFrame>
        <p:nvGraphicFramePr>
          <p:cNvPr id="5" name="Table Placeholder 4">
            <a:extLst>
              <a:ext uri="{FF2B5EF4-FFF2-40B4-BE49-F238E27FC236}">
                <a16:creationId xmlns:a16="http://schemas.microsoft.com/office/drawing/2014/main" id="{CB6E91EC-19B3-4F43-B40F-9FA19A924506}"/>
              </a:ext>
            </a:extLst>
          </p:cNvPr>
          <p:cNvGraphicFramePr>
            <a:graphicFrameLocks noGrp="1"/>
          </p:cNvGraphicFramePr>
          <p:nvPr>
            <p:ph type="tbl" sz="quarter" idx="13"/>
            <p:extLst>
              <p:ext uri="{D42A27DB-BD31-4B8C-83A1-F6EECF244321}">
                <p14:modId xmlns:p14="http://schemas.microsoft.com/office/powerpoint/2010/main" val="669515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1194188"/>
                    </a:ext>
                  </a:extLst>
                </a:gridCol>
                <a:gridCol w="658368">
                  <a:extLst>
                    <a:ext uri="{9D8B030D-6E8A-4147-A177-3AD203B41FA5}">
                      <a16:colId xmlns:a16="http://schemas.microsoft.com/office/drawing/2014/main" val="3458109854"/>
                    </a:ext>
                  </a:extLst>
                </a:gridCol>
                <a:gridCol w="658368">
                  <a:extLst>
                    <a:ext uri="{9D8B030D-6E8A-4147-A177-3AD203B41FA5}">
                      <a16:colId xmlns:a16="http://schemas.microsoft.com/office/drawing/2014/main" val="2226509132"/>
                    </a:ext>
                  </a:extLst>
                </a:gridCol>
                <a:gridCol w="576072">
                  <a:extLst>
                    <a:ext uri="{9D8B030D-6E8A-4147-A177-3AD203B41FA5}">
                      <a16:colId xmlns:a16="http://schemas.microsoft.com/office/drawing/2014/main" val="242305911"/>
                    </a:ext>
                  </a:extLst>
                </a:gridCol>
                <a:gridCol w="576072">
                  <a:extLst>
                    <a:ext uri="{9D8B030D-6E8A-4147-A177-3AD203B41FA5}">
                      <a16:colId xmlns:a16="http://schemas.microsoft.com/office/drawing/2014/main" val="60439397"/>
                    </a:ext>
                  </a:extLst>
                </a:gridCol>
                <a:gridCol w="493776">
                  <a:extLst>
                    <a:ext uri="{9D8B030D-6E8A-4147-A177-3AD203B41FA5}">
                      <a16:colId xmlns:a16="http://schemas.microsoft.com/office/drawing/2014/main" val="1667578340"/>
                    </a:ext>
                  </a:extLst>
                </a:gridCol>
                <a:gridCol w="576072">
                  <a:extLst>
                    <a:ext uri="{9D8B030D-6E8A-4147-A177-3AD203B41FA5}">
                      <a16:colId xmlns:a16="http://schemas.microsoft.com/office/drawing/2014/main" val="1647714456"/>
                    </a:ext>
                  </a:extLst>
                </a:gridCol>
                <a:gridCol w="576072">
                  <a:extLst>
                    <a:ext uri="{9D8B030D-6E8A-4147-A177-3AD203B41FA5}">
                      <a16:colId xmlns:a16="http://schemas.microsoft.com/office/drawing/2014/main" val="1333311669"/>
                    </a:ext>
                  </a:extLst>
                </a:gridCol>
                <a:gridCol w="576072">
                  <a:extLst>
                    <a:ext uri="{9D8B030D-6E8A-4147-A177-3AD203B41FA5}">
                      <a16:colId xmlns:a16="http://schemas.microsoft.com/office/drawing/2014/main" val="1879078207"/>
                    </a:ext>
                  </a:extLst>
                </a:gridCol>
                <a:gridCol w="576072">
                  <a:extLst>
                    <a:ext uri="{9D8B030D-6E8A-4147-A177-3AD203B41FA5}">
                      <a16:colId xmlns:a16="http://schemas.microsoft.com/office/drawing/2014/main" val="3772546914"/>
                    </a:ext>
                  </a:extLst>
                </a:gridCol>
                <a:gridCol w="576072">
                  <a:extLst>
                    <a:ext uri="{9D8B030D-6E8A-4147-A177-3AD203B41FA5}">
                      <a16:colId xmlns:a16="http://schemas.microsoft.com/office/drawing/2014/main" val="817606277"/>
                    </a:ext>
                  </a:extLst>
                </a:gridCol>
                <a:gridCol w="329184">
                  <a:extLst>
                    <a:ext uri="{9D8B030D-6E8A-4147-A177-3AD203B41FA5}">
                      <a16:colId xmlns:a16="http://schemas.microsoft.com/office/drawing/2014/main" val="3176422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017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8884992"/>
                  </a:ext>
                </a:extLst>
              </a:tr>
            </a:tbl>
          </a:graphicData>
        </a:graphic>
      </p:graphicFrame>
      <p:sp>
        <p:nvSpPr>
          <p:cNvPr id="4" name="Text Placeholder 3">
            <a:extLst>
              <a:ext uri="{FF2B5EF4-FFF2-40B4-BE49-F238E27FC236}">
                <a16:creationId xmlns:a16="http://schemas.microsoft.com/office/drawing/2014/main" id="{3C84E4C7-8732-4D06-9BC6-C52E03B6EDB9}"/>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1565049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58B0-6CA1-4BF3-8D76-7CF50390F421}"/>
              </a:ext>
            </a:extLst>
          </p:cNvPr>
          <p:cNvSpPr>
            <a:spLocks noGrp="1"/>
          </p:cNvSpPr>
          <p:nvPr>
            <p:ph type="title"/>
          </p:nvPr>
        </p:nvSpPr>
        <p:spPr/>
        <p:txBody>
          <a:bodyPr/>
          <a:lstStyle/>
          <a:p>
            <a:r>
              <a:rPr lang="en-US"/>
              <a:t>Facebook FB - Own Posts Table w. Custom I-Rate (Insights) | SCS Dairy MY - 4 of 20</a:t>
            </a:r>
          </a:p>
        </p:txBody>
      </p:sp>
      <p:graphicFrame>
        <p:nvGraphicFramePr>
          <p:cNvPr id="5" name="Table Placeholder 4">
            <a:extLst>
              <a:ext uri="{FF2B5EF4-FFF2-40B4-BE49-F238E27FC236}">
                <a16:creationId xmlns:a16="http://schemas.microsoft.com/office/drawing/2014/main" id="{5319F0DB-6F26-45B2-84A5-BF15F164F052}"/>
              </a:ext>
            </a:extLst>
          </p:cNvPr>
          <p:cNvGraphicFramePr>
            <a:graphicFrameLocks noGrp="1"/>
          </p:cNvGraphicFramePr>
          <p:nvPr>
            <p:ph type="tbl" sz="quarter" idx="13"/>
            <p:extLst>
              <p:ext uri="{D42A27DB-BD31-4B8C-83A1-F6EECF244321}">
                <p14:modId xmlns:p14="http://schemas.microsoft.com/office/powerpoint/2010/main" val="1091245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09559074"/>
                    </a:ext>
                  </a:extLst>
                </a:gridCol>
                <a:gridCol w="658368">
                  <a:extLst>
                    <a:ext uri="{9D8B030D-6E8A-4147-A177-3AD203B41FA5}">
                      <a16:colId xmlns:a16="http://schemas.microsoft.com/office/drawing/2014/main" val="4020501185"/>
                    </a:ext>
                  </a:extLst>
                </a:gridCol>
                <a:gridCol w="658368">
                  <a:extLst>
                    <a:ext uri="{9D8B030D-6E8A-4147-A177-3AD203B41FA5}">
                      <a16:colId xmlns:a16="http://schemas.microsoft.com/office/drawing/2014/main" val="3990445350"/>
                    </a:ext>
                  </a:extLst>
                </a:gridCol>
                <a:gridCol w="576072">
                  <a:extLst>
                    <a:ext uri="{9D8B030D-6E8A-4147-A177-3AD203B41FA5}">
                      <a16:colId xmlns:a16="http://schemas.microsoft.com/office/drawing/2014/main" val="3205932519"/>
                    </a:ext>
                  </a:extLst>
                </a:gridCol>
                <a:gridCol w="576072">
                  <a:extLst>
                    <a:ext uri="{9D8B030D-6E8A-4147-A177-3AD203B41FA5}">
                      <a16:colId xmlns:a16="http://schemas.microsoft.com/office/drawing/2014/main" val="3360408307"/>
                    </a:ext>
                  </a:extLst>
                </a:gridCol>
                <a:gridCol w="493776">
                  <a:extLst>
                    <a:ext uri="{9D8B030D-6E8A-4147-A177-3AD203B41FA5}">
                      <a16:colId xmlns:a16="http://schemas.microsoft.com/office/drawing/2014/main" val="466896854"/>
                    </a:ext>
                  </a:extLst>
                </a:gridCol>
                <a:gridCol w="576072">
                  <a:extLst>
                    <a:ext uri="{9D8B030D-6E8A-4147-A177-3AD203B41FA5}">
                      <a16:colId xmlns:a16="http://schemas.microsoft.com/office/drawing/2014/main" val="4196193839"/>
                    </a:ext>
                  </a:extLst>
                </a:gridCol>
                <a:gridCol w="576072">
                  <a:extLst>
                    <a:ext uri="{9D8B030D-6E8A-4147-A177-3AD203B41FA5}">
                      <a16:colId xmlns:a16="http://schemas.microsoft.com/office/drawing/2014/main" val="895858619"/>
                    </a:ext>
                  </a:extLst>
                </a:gridCol>
                <a:gridCol w="576072">
                  <a:extLst>
                    <a:ext uri="{9D8B030D-6E8A-4147-A177-3AD203B41FA5}">
                      <a16:colId xmlns:a16="http://schemas.microsoft.com/office/drawing/2014/main" val="2667587005"/>
                    </a:ext>
                  </a:extLst>
                </a:gridCol>
                <a:gridCol w="576072">
                  <a:extLst>
                    <a:ext uri="{9D8B030D-6E8A-4147-A177-3AD203B41FA5}">
                      <a16:colId xmlns:a16="http://schemas.microsoft.com/office/drawing/2014/main" val="3200177067"/>
                    </a:ext>
                  </a:extLst>
                </a:gridCol>
                <a:gridCol w="576072">
                  <a:extLst>
                    <a:ext uri="{9D8B030D-6E8A-4147-A177-3AD203B41FA5}">
                      <a16:colId xmlns:a16="http://schemas.microsoft.com/office/drawing/2014/main" val="1463545939"/>
                    </a:ext>
                  </a:extLst>
                </a:gridCol>
                <a:gridCol w="329184">
                  <a:extLst>
                    <a:ext uri="{9D8B030D-6E8A-4147-A177-3AD203B41FA5}">
                      <a16:colId xmlns:a16="http://schemas.microsoft.com/office/drawing/2014/main" val="3880946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137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5330154"/>
                  </a:ext>
                </a:extLst>
              </a:tr>
            </a:tbl>
          </a:graphicData>
        </a:graphic>
      </p:graphicFrame>
      <p:sp>
        <p:nvSpPr>
          <p:cNvPr id="4" name="Text Placeholder 3">
            <a:extLst>
              <a:ext uri="{FF2B5EF4-FFF2-40B4-BE49-F238E27FC236}">
                <a16:creationId xmlns:a16="http://schemas.microsoft.com/office/drawing/2014/main" id="{68F65BFF-8D9C-48CB-AF6B-D6377B5D9577}"/>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991765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CFB89-4C63-4ADF-A27B-4CFCDAF7AFA9}"/>
              </a:ext>
            </a:extLst>
          </p:cNvPr>
          <p:cNvSpPr>
            <a:spLocks noGrp="1"/>
          </p:cNvSpPr>
          <p:nvPr>
            <p:ph type="title"/>
          </p:nvPr>
        </p:nvSpPr>
        <p:spPr/>
        <p:txBody>
          <a:bodyPr/>
          <a:lstStyle/>
          <a:p>
            <a:r>
              <a:rPr lang="en-US"/>
              <a:t>Facebook FB - Own Posts Table w. Custom I-Rate (Insights) | SCS Dairy MY - 5 of 20</a:t>
            </a:r>
          </a:p>
        </p:txBody>
      </p:sp>
      <p:graphicFrame>
        <p:nvGraphicFramePr>
          <p:cNvPr id="5" name="Table Placeholder 4">
            <a:extLst>
              <a:ext uri="{FF2B5EF4-FFF2-40B4-BE49-F238E27FC236}">
                <a16:creationId xmlns:a16="http://schemas.microsoft.com/office/drawing/2014/main" id="{206F6A1E-AFBE-4ABE-8816-364D88C84677}"/>
              </a:ext>
            </a:extLst>
          </p:cNvPr>
          <p:cNvGraphicFramePr>
            <a:graphicFrameLocks noGrp="1"/>
          </p:cNvGraphicFramePr>
          <p:nvPr>
            <p:ph type="tbl" sz="quarter" idx="13"/>
            <p:extLst>
              <p:ext uri="{D42A27DB-BD31-4B8C-83A1-F6EECF244321}">
                <p14:modId xmlns:p14="http://schemas.microsoft.com/office/powerpoint/2010/main" val="1300550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1068450"/>
                    </a:ext>
                  </a:extLst>
                </a:gridCol>
                <a:gridCol w="658368">
                  <a:extLst>
                    <a:ext uri="{9D8B030D-6E8A-4147-A177-3AD203B41FA5}">
                      <a16:colId xmlns:a16="http://schemas.microsoft.com/office/drawing/2014/main" val="113763042"/>
                    </a:ext>
                  </a:extLst>
                </a:gridCol>
                <a:gridCol w="658368">
                  <a:extLst>
                    <a:ext uri="{9D8B030D-6E8A-4147-A177-3AD203B41FA5}">
                      <a16:colId xmlns:a16="http://schemas.microsoft.com/office/drawing/2014/main" val="1782739603"/>
                    </a:ext>
                  </a:extLst>
                </a:gridCol>
                <a:gridCol w="576072">
                  <a:extLst>
                    <a:ext uri="{9D8B030D-6E8A-4147-A177-3AD203B41FA5}">
                      <a16:colId xmlns:a16="http://schemas.microsoft.com/office/drawing/2014/main" val="2394053596"/>
                    </a:ext>
                  </a:extLst>
                </a:gridCol>
                <a:gridCol w="576072">
                  <a:extLst>
                    <a:ext uri="{9D8B030D-6E8A-4147-A177-3AD203B41FA5}">
                      <a16:colId xmlns:a16="http://schemas.microsoft.com/office/drawing/2014/main" val="1087235991"/>
                    </a:ext>
                  </a:extLst>
                </a:gridCol>
                <a:gridCol w="493776">
                  <a:extLst>
                    <a:ext uri="{9D8B030D-6E8A-4147-A177-3AD203B41FA5}">
                      <a16:colId xmlns:a16="http://schemas.microsoft.com/office/drawing/2014/main" val="334425840"/>
                    </a:ext>
                  </a:extLst>
                </a:gridCol>
                <a:gridCol w="576072">
                  <a:extLst>
                    <a:ext uri="{9D8B030D-6E8A-4147-A177-3AD203B41FA5}">
                      <a16:colId xmlns:a16="http://schemas.microsoft.com/office/drawing/2014/main" val="4062300751"/>
                    </a:ext>
                  </a:extLst>
                </a:gridCol>
                <a:gridCol w="576072">
                  <a:extLst>
                    <a:ext uri="{9D8B030D-6E8A-4147-A177-3AD203B41FA5}">
                      <a16:colId xmlns:a16="http://schemas.microsoft.com/office/drawing/2014/main" val="958438542"/>
                    </a:ext>
                  </a:extLst>
                </a:gridCol>
                <a:gridCol w="576072">
                  <a:extLst>
                    <a:ext uri="{9D8B030D-6E8A-4147-A177-3AD203B41FA5}">
                      <a16:colId xmlns:a16="http://schemas.microsoft.com/office/drawing/2014/main" val="968978668"/>
                    </a:ext>
                  </a:extLst>
                </a:gridCol>
                <a:gridCol w="576072">
                  <a:extLst>
                    <a:ext uri="{9D8B030D-6E8A-4147-A177-3AD203B41FA5}">
                      <a16:colId xmlns:a16="http://schemas.microsoft.com/office/drawing/2014/main" val="293553099"/>
                    </a:ext>
                  </a:extLst>
                </a:gridCol>
                <a:gridCol w="576072">
                  <a:extLst>
                    <a:ext uri="{9D8B030D-6E8A-4147-A177-3AD203B41FA5}">
                      <a16:colId xmlns:a16="http://schemas.microsoft.com/office/drawing/2014/main" val="1105216133"/>
                    </a:ext>
                  </a:extLst>
                </a:gridCol>
                <a:gridCol w="329184">
                  <a:extLst>
                    <a:ext uri="{9D8B030D-6E8A-4147-A177-3AD203B41FA5}">
                      <a16:colId xmlns:a16="http://schemas.microsoft.com/office/drawing/2014/main" val="427891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690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9634474"/>
                  </a:ext>
                </a:extLst>
              </a:tr>
            </a:tbl>
          </a:graphicData>
        </a:graphic>
      </p:graphicFrame>
      <p:sp>
        <p:nvSpPr>
          <p:cNvPr id="4" name="Text Placeholder 3">
            <a:extLst>
              <a:ext uri="{FF2B5EF4-FFF2-40B4-BE49-F238E27FC236}">
                <a16:creationId xmlns:a16="http://schemas.microsoft.com/office/drawing/2014/main" id="{FD6BB406-E611-4B5A-9B75-91D79AB7FC7A}"/>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1470843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8F119-211F-46FD-A517-AF4A1424EB9D}"/>
              </a:ext>
            </a:extLst>
          </p:cNvPr>
          <p:cNvSpPr>
            <a:spLocks noGrp="1"/>
          </p:cNvSpPr>
          <p:nvPr>
            <p:ph type="title"/>
          </p:nvPr>
        </p:nvSpPr>
        <p:spPr/>
        <p:txBody>
          <a:bodyPr/>
          <a:lstStyle/>
          <a:p>
            <a:r>
              <a:rPr lang="en-US"/>
              <a:t>Facebook FB - Own Posts Table w. Custom I-Rate (Insights) | SCS Dairy MY - 6 of 20</a:t>
            </a:r>
          </a:p>
        </p:txBody>
      </p:sp>
      <p:graphicFrame>
        <p:nvGraphicFramePr>
          <p:cNvPr id="5" name="Table Placeholder 4">
            <a:extLst>
              <a:ext uri="{FF2B5EF4-FFF2-40B4-BE49-F238E27FC236}">
                <a16:creationId xmlns:a16="http://schemas.microsoft.com/office/drawing/2014/main" id="{2A5402DF-4E0D-4D77-A781-A3247C301D77}"/>
              </a:ext>
            </a:extLst>
          </p:cNvPr>
          <p:cNvGraphicFramePr>
            <a:graphicFrameLocks noGrp="1"/>
          </p:cNvGraphicFramePr>
          <p:nvPr>
            <p:ph type="tbl" sz="quarter" idx="13"/>
            <p:extLst>
              <p:ext uri="{D42A27DB-BD31-4B8C-83A1-F6EECF244321}">
                <p14:modId xmlns:p14="http://schemas.microsoft.com/office/powerpoint/2010/main" val="3145086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60655098"/>
                    </a:ext>
                  </a:extLst>
                </a:gridCol>
                <a:gridCol w="658368">
                  <a:extLst>
                    <a:ext uri="{9D8B030D-6E8A-4147-A177-3AD203B41FA5}">
                      <a16:colId xmlns:a16="http://schemas.microsoft.com/office/drawing/2014/main" val="1347497283"/>
                    </a:ext>
                  </a:extLst>
                </a:gridCol>
                <a:gridCol w="658368">
                  <a:extLst>
                    <a:ext uri="{9D8B030D-6E8A-4147-A177-3AD203B41FA5}">
                      <a16:colId xmlns:a16="http://schemas.microsoft.com/office/drawing/2014/main" val="1351533197"/>
                    </a:ext>
                  </a:extLst>
                </a:gridCol>
                <a:gridCol w="576072">
                  <a:extLst>
                    <a:ext uri="{9D8B030D-6E8A-4147-A177-3AD203B41FA5}">
                      <a16:colId xmlns:a16="http://schemas.microsoft.com/office/drawing/2014/main" val="825512654"/>
                    </a:ext>
                  </a:extLst>
                </a:gridCol>
                <a:gridCol w="576072">
                  <a:extLst>
                    <a:ext uri="{9D8B030D-6E8A-4147-A177-3AD203B41FA5}">
                      <a16:colId xmlns:a16="http://schemas.microsoft.com/office/drawing/2014/main" val="897258061"/>
                    </a:ext>
                  </a:extLst>
                </a:gridCol>
                <a:gridCol w="493776">
                  <a:extLst>
                    <a:ext uri="{9D8B030D-6E8A-4147-A177-3AD203B41FA5}">
                      <a16:colId xmlns:a16="http://schemas.microsoft.com/office/drawing/2014/main" val="3830139528"/>
                    </a:ext>
                  </a:extLst>
                </a:gridCol>
                <a:gridCol w="576072">
                  <a:extLst>
                    <a:ext uri="{9D8B030D-6E8A-4147-A177-3AD203B41FA5}">
                      <a16:colId xmlns:a16="http://schemas.microsoft.com/office/drawing/2014/main" val="4196531318"/>
                    </a:ext>
                  </a:extLst>
                </a:gridCol>
                <a:gridCol w="576072">
                  <a:extLst>
                    <a:ext uri="{9D8B030D-6E8A-4147-A177-3AD203B41FA5}">
                      <a16:colId xmlns:a16="http://schemas.microsoft.com/office/drawing/2014/main" val="2727368156"/>
                    </a:ext>
                  </a:extLst>
                </a:gridCol>
                <a:gridCol w="576072">
                  <a:extLst>
                    <a:ext uri="{9D8B030D-6E8A-4147-A177-3AD203B41FA5}">
                      <a16:colId xmlns:a16="http://schemas.microsoft.com/office/drawing/2014/main" val="2518109565"/>
                    </a:ext>
                  </a:extLst>
                </a:gridCol>
                <a:gridCol w="576072">
                  <a:extLst>
                    <a:ext uri="{9D8B030D-6E8A-4147-A177-3AD203B41FA5}">
                      <a16:colId xmlns:a16="http://schemas.microsoft.com/office/drawing/2014/main" val="1914354892"/>
                    </a:ext>
                  </a:extLst>
                </a:gridCol>
                <a:gridCol w="576072">
                  <a:extLst>
                    <a:ext uri="{9D8B030D-6E8A-4147-A177-3AD203B41FA5}">
                      <a16:colId xmlns:a16="http://schemas.microsoft.com/office/drawing/2014/main" val="1849079511"/>
                    </a:ext>
                  </a:extLst>
                </a:gridCol>
                <a:gridCol w="329184">
                  <a:extLst>
                    <a:ext uri="{9D8B030D-6E8A-4147-A177-3AD203B41FA5}">
                      <a16:colId xmlns:a16="http://schemas.microsoft.com/office/drawing/2014/main" val="336231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90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14:56:02</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Do you have baking related questions that you've always wanted to ask a chef or a baking expert? This is your chance to get all the answers! Join us for an interactive LIVE Q&amp;A session with Chef Siti Mastura and her pastry chef daughter Chef Sarah! 
Tune in to our page on 18 June, 2021 8:30pm and ask any bake-related questions during the live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507024"/>
                  </a:ext>
                </a:extLst>
              </a:tr>
            </a:tbl>
          </a:graphicData>
        </a:graphic>
      </p:graphicFrame>
      <p:sp>
        <p:nvSpPr>
          <p:cNvPr id="4" name="Text Placeholder 3">
            <a:extLst>
              <a:ext uri="{FF2B5EF4-FFF2-40B4-BE49-F238E27FC236}">
                <a16:creationId xmlns:a16="http://schemas.microsoft.com/office/drawing/2014/main" id="{1E315607-40F3-4B50-8AC4-AB5DB767C2A6}"/>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3377651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C49D-9BFE-4C14-AB16-327E13A24982}"/>
              </a:ext>
            </a:extLst>
          </p:cNvPr>
          <p:cNvSpPr>
            <a:spLocks noGrp="1"/>
          </p:cNvSpPr>
          <p:nvPr>
            <p:ph type="title"/>
          </p:nvPr>
        </p:nvSpPr>
        <p:spPr/>
        <p:txBody>
          <a:bodyPr/>
          <a:lstStyle/>
          <a:p>
            <a:r>
              <a:rPr lang="en-US"/>
              <a:t>Facebook FB - Own Posts Table w. Custom I-Rate (Insights) | SCS Dairy MY - 7 of 20</a:t>
            </a:r>
          </a:p>
        </p:txBody>
      </p:sp>
      <p:graphicFrame>
        <p:nvGraphicFramePr>
          <p:cNvPr id="5" name="Table Placeholder 4">
            <a:extLst>
              <a:ext uri="{FF2B5EF4-FFF2-40B4-BE49-F238E27FC236}">
                <a16:creationId xmlns:a16="http://schemas.microsoft.com/office/drawing/2014/main" id="{B58C6809-D602-4380-BD68-DB543D25343F}"/>
              </a:ext>
            </a:extLst>
          </p:cNvPr>
          <p:cNvGraphicFramePr>
            <a:graphicFrameLocks noGrp="1"/>
          </p:cNvGraphicFramePr>
          <p:nvPr>
            <p:ph type="tbl" sz="quarter" idx="13"/>
            <p:extLst>
              <p:ext uri="{D42A27DB-BD31-4B8C-83A1-F6EECF244321}">
                <p14:modId xmlns:p14="http://schemas.microsoft.com/office/powerpoint/2010/main" val="3401608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36137132"/>
                    </a:ext>
                  </a:extLst>
                </a:gridCol>
                <a:gridCol w="658368">
                  <a:extLst>
                    <a:ext uri="{9D8B030D-6E8A-4147-A177-3AD203B41FA5}">
                      <a16:colId xmlns:a16="http://schemas.microsoft.com/office/drawing/2014/main" val="888097426"/>
                    </a:ext>
                  </a:extLst>
                </a:gridCol>
                <a:gridCol w="658368">
                  <a:extLst>
                    <a:ext uri="{9D8B030D-6E8A-4147-A177-3AD203B41FA5}">
                      <a16:colId xmlns:a16="http://schemas.microsoft.com/office/drawing/2014/main" val="2701170240"/>
                    </a:ext>
                  </a:extLst>
                </a:gridCol>
                <a:gridCol w="576072">
                  <a:extLst>
                    <a:ext uri="{9D8B030D-6E8A-4147-A177-3AD203B41FA5}">
                      <a16:colId xmlns:a16="http://schemas.microsoft.com/office/drawing/2014/main" val="2030549752"/>
                    </a:ext>
                  </a:extLst>
                </a:gridCol>
                <a:gridCol w="576072">
                  <a:extLst>
                    <a:ext uri="{9D8B030D-6E8A-4147-A177-3AD203B41FA5}">
                      <a16:colId xmlns:a16="http://schemas.microsoft.com/office/drawing/2014/main" val="708258341"/>
                    </a:ext>
                  </a:extLst>
                </a:gridCol>
                <a:gridCol w="493776">
                  <a:extLst>
                    <a:ext uri="{9D8B030D-6E8A-4147-A177-3AD203B41FA5}">
                      <a16:colId xmlns:a16="http://schemas.microsoft.com/office/drawing/2014/main" val="637093615"/>
                    </a:ext>
                  </a:extLst>
                </a:gridCol>
                <a:gridCol w="576072">
                  <a:extLst>
                    <a:ext uri="{9D8B030D-6E8A-4147-A177-3AD203B41FA5}">
                      <a16:colId xmlns:a16="http://schemas.microsoft.com/office/drawing/2014/main" val="1594645769"/>
                    </a:ext>
                  </a:extLst>
                </a:gridCol>
                <a:gridCol w="576072">
                  <a:extLst>
                    <a:ext uri="{9D8B030D-6E8A-4147-A177-3AD203B41FA5}">
                      <a16:colId xmlns:a16="http://schemas.microsoft.com/office/drawing/2014/main" val="318478141"/>
                    </a:ext>
                  </a:extLst>
                </a:gridCol>
                <a:gridCol w="576072">
                  <a:extLst>
                    <a:ext uri="{9D8B030D-6E8A-4147-A177-3AD203B41FA5}">
                      <a16:colId xmlns:a16="http://schemas.microsoft.com/office/drawing/2014/main" val="2289860617"/>
                    </a:ext>
                  </a:extLst>
                </a:gridCol>
                <a:gridCol w="576072">
                  <a:extLst>
                    <a:ext uri="{9D8B030D-6E8A-4147-A177-3AD203B41FA5}">
                      <a16:colId xmlns:a16="http://schemas.microsoft.com/office/drawing/2014/main" val="1528883467"/>
                    </a:ext>
                  </a:extLst>
                </a:gridCol>
                <a:gridCol w="576072">
                  <a:extLst>
                    <a:ext uri="{9D8B030D-6E8A-4147-A177-3AD203B41FA5}">
                      <a16:colId xmlns:a16="http://schemas.microsoft.com/office/drawing/2014/main" val="2344865860"/>
                    </a:ext>
                  </a:extLst>
                </a:gridCol>
                <a:gridCol w="329184">
                  <a:extLst>
                    <a:ext uri="{9D8B030D-6E8A-4147-A177-3AD203B41FA5}">
                      <a16:colId xmlns:a16="http://schemas.microsoft.com/office/drawing/2014/main" val="87470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52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- 2021-06-10 20:37:53</a:t>
                      </a:r>
                      <a:r>
                        <a:rPr kumimoji="0" lang="en-US" sz="1000" b="0" i="0" u="none" strike="noStrike" kern="1200" cap="none" spc="0" normalizeH="0" baseline="0" noProof="0">
                          <a:ln>
                            <a:noFill/>
                          </a:ln>
                          <a:solidFill>
                            <a:prstClr val="black"/>
                          </a:solidFill>
                          <a:effectLst/>
                          <a:uLnTx/>
                          <a:uFillTx/>
                          <a:latin typeface="+mn-lt"/>
                          <a:ea typeface="+mn-ea"/>
                          <a:cs typeface="+mn-cs"/>
                        </a:rPr>
                        <a:t>
 #SCSDairy | SCS FB Live Bake Talk with Chef Siti Mastura &amp; Chef Sarah
Are you up for an interactive LIVE Q&amp;A session with Chef Siti Mastura and her pastry chef daughter Chef Sarah? Stay tuned to SCS Dairy MY Facebook page for more details about this exciting and informative session!
#SCS #scsbutter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94573302"/>
                  </a:ext>
                </a:extLst>
              </a:tr>
            </a:tbl>
          </a:graphicData>
        </a:graphic>
      </p:graphicFrame>
      <p:sp>
        <p:nvSpPr>
          <p:cNvPr id="4" name="Text Placeholder 3">
            <a:extLst>
              <a:ext uri="{FF2B5EF4-FFF2-40B4-BE49-F238E27FC236}">
                <a16:creationId xmlns:a16="http://schemas.microsoft.com/office/drawing/2014/main" id="{F7CFFB64-D95B-4728-AF26-C83815139473}"/>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2236443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1655E-CCE1-429D-84CB-BC8772FA898F}"/>
              </a:ext>
            </a:extLst>
          </p:cNvPr>
          <p:cNvSpPr>
            <a:spLocks noGrp="1"/>
          </p:cNvSpPr>
          <p:nvPr>
            <p:ph type="title"/>
          </p:nvPr>
        </p:nvSpPr>
        <p:spPr/>
        <p:txBody>
          <a:bodyPr/>
          <a:lstStyle/>
          <a:p>
            <a:r>
              <a:rPr lang="en-US"/>
              <a:t>Facebook FB - Own Posts Table w. Custom I-Rate (Insights) | SCS Dairy MY - 8 of 20</a:t>
            </a:r>
          </a:p>
        </p:txBody>
      </p:sp>
      <p:graphicFrame>
        <p:nvGraphicFramePr>
          <p:cNvPr id="5" name="Table Placeholder 4">
            <a:extLst>
              <a:ext uri="{FF2B5EF4-FFF2-40B4-BE49-F238E27FC236}">
                <a16:creationId xmlns:a16="http://schemas.microsoft.com/office/drawing/2014/main" id="{FEC081BA-C0D3-486E-9E68-F75372EA82EE}"/>
              </a:ext>
            </a:extLst>
          </p:cNvPr>
          <p:cNvGraphicFramePr>
            <a:graphicFrameLocks noGrp="1"/>
          </p:cNvGraphicFramePr>
          <p:nvPr>
            <p:ph type="tbl" sz="quarter" idx="13"/>
            <p:extLst>
              <p:ext uri="{D42A27DB-BD31-4B8C-83A1-F6EECF244321}">
                <p14:modId xmlns:p14="http://schemas.microsoft.com/office/powerpoint/2010/main" val="646217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1816076"/>
                    </a:ext>
                  </a:extLst>
                </a:gridCol>
                <a:gridCol w="658368">
                  <a:extLst>
                    <a:ext uri="{9D8B030D-6E8A-4147-A177-3AD203B41FA5}">
                      <a16:colId xmlns:a16="http://schemas.microsoft.com/office/drawing/2014/main" val="494896827"/>
                    </a:ext>
                  </a:extLst>
                </a:gridCol>
                <a:gridCol w="658368">
                  <a:extLst>
                    <a:ext uri="{9D8B030D-6E8A-4147-A177-3AD203B41FA5}">
                      <a16:colId xmlns:a16="http://schemas.microsoft.com/office/drawing/2014/main" val="1248680996"/>
                    </a:ext>
                  </a:extLst>
                </a:gridCol>
                <a:gridCol w="576072">
                  <a:extLst>
                    <a:ext uri="{9D8B030D-6E8A-4147-A177-3AD203B41FA5}">
                      <a16:colId xmlns:a16="http://schemas.microsoft.com/office/drawing/2014/main" val="1848562384"/>
                    </a:ext>
                  </a:extLst>
                </a:gridCol>
                <a:gridCol w="576072">
                  <a:extLst>
                    <a:ext uri="{9D8B030D-6E8A-4147-A177-3AD203B41FA5}">
                      <a16:colId xmlns:a16="http://schemas.microsoft.com/office/drawing/2014/main" val="3398259777"/>
                    </a:ext>
                  </a:extLst>
                </a:gridCol>
                <a:gridCol w="493776">
                  <a:extLst>
                    <a:ext uri="{9D8B030D-6E8A-4147-A177-3AD203B41FA5}">
                      <a16:colId xmlns:a16="http://schemas.microsoft.com/office/drawing/2014/main" val="3494705896"/>
                    </a:ext>
                  </a:extLst>
                </a:gridCol>
                <a:gridCol w="576072">
                  <a:extLst>
                    <a:ext uri="{9D8B030D-6E8A-4147-A177-3AD203B41FA5}">
                      <a16:colId xmlns:a16="http://schemas.microsoft.com/office/drawing/2014/main" val="641329010"/>
                    </a:ext>
                  </a:extLst>
                </a:gridCol>
                <a:gridCol w="576072">
                  <a:extLst>
                    <a:ext uri="{9D8B030D-6E8A-4147-A177-3AD203B41FA5}">
                      <a16:colId xmlns:a16="http://schemas.microsoft.com/office/drawing/2014/main" val="1614840231"/>
                    </a:ext>
                  </a:extLst>
                </a:gridCol>
                <a:gridCol w="576072">
                  <a:extLst>
                    <a:ext uri="{9D8B030D-6E8A-4147-A177-3AD203B41FA5}">
                      <a16:colId xmlns:a16="http://schemas.microsoft.com/office/drawing/2014/main" val="4266107036"/>
                    </a:ext>
                  </a:extLst>
                </a:gridCol>
                <a:gridCol w="576072">
                  <a:extLst>
                    <a:ext uri="{9D8B030D-6E8A-4147-A177-3AD203B41FA5}">
                      <a16:colId xmlns:a16="http://schemas.microsoft.com/office/drawing/2014/main" val="2858838321"/>
                    </a:ext>
                  </a:extLst>
                </a:gridCol>
                <a:gridCol w="576072">
                  <a:extLst>
                    <a:ext uri="{9D8B030D-6E8A-4147-A177-3AD203B41FA5}">
                      <a16:colId xmlns:a16="http://schemas.microsoft.com/office/drawing/2014/main" val="353098501"/>
                    </a:ext>
                  </a:extLst>
                </a:gridCol>
                <a:gridCol w="329184">
                  <a:extLst>
                    <a:ext uri="{9D8B030D-6E8A-4147-A177-3AD203B41FA5}">
                      <a16:colId xmlns:a16="http://schemas.microsoft.com/office/drawing/2014/main" val="328939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060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- 2021-06-10 14:05:29</a:t>
                      </a:r>
                      <a:r>
                        <a:rPr kumimoji="0" lang="en-US" sz="1000" b="0" i="0" u="none" strike="noStrike" kern="1200" cap="none" spc="0" normalizeH="0" baseline="0" noProof="0">
                          <a:ln>
                            <a:noFill/>
                          </a:ln>
                          <a:solidFill>
                            <a:prstClr val="black"/>
                          </a:solidFill>
                          <a:effectLst/>
                          <a:uLnTx/>
                          <a:uFillTx/>
                          <a:latin typeface="+mn-lt"/>
                          <a:ea typeface="+mn-ea"/>
                          <a:cs typeface="+mn-cs"/>
                        </a:rPr>
                        <a:t>
 “What I love most about SCS Butter is its buttery creamy smooth taste that contains no artificial colouring and best of all, it is low in trans- fat, making it a guilt-free indulgence that I can enjoy any time I like!”
Chin Yoke Ling - SCS Fan
We are truly grateful to our fans for their love and continuous support! Thank you!!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6847569"/>
                  </a:ext>
                </a:extLst>
              </a:tr>
            </a:tbl>
          </a:graphicData>
        </a:graphic>
      </p:graphicFrame>
      <p:sp>
        <p:nvSpPr>
          <p:cNvPr id="4" name="Text Placeholder 3">
            <a:extLst>
              <a:ext uri="{FF2B5EF4-FFF2-40B4-BE49-F238E27FC236}">
                <a16:creationId xmlns:a16="http://schemas.microsoft.com/office/drawing/2014/main" id="{2FACA991-30B9-4327-9364-2240D5EA2EC8}"/>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272184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BC17-C022-45CB-81D5-1B29EAA73754}"/>
              </a:ext>
            </a:extLst>
          </p:cNvPr>
          <p:cNvSpPr>
            <a:spLocks noGrp="1"/>
          </p:cNvSpPr>
          <p:nvPr>
            <p:ph type="title"/>
          </p:nvPr>
        </p:nvSpPr>
        <p:spPr/>
        <p:txBody>
          <a:bodyPr/>
          <a:lstStyle/>
          <a:p>
            <a:r>
              <a:rPr lang="en-US"/>
              <a:t>Facebook FB - Own Posts Table w. Custom I-Rate (Insights) | SCS Dairy MY - 9 of 20</a:t>
            </a:r>
          </a:p>
        </p:txBody>
      </p:sp>
      <p:graphicFrame>
        <p:nvGraphicFramePr>
          <p:cNvPr id="5" name="Table Placeholder 4">
            <a:extLst>
              <a:ext uri="{FF2B5EF4-FFF2-40B4-BE49-F238E27FC236}">
                <a16:creationId xmlns:a16="http://schemas.microsoft.com/office/drawing/2014/main" id="{154179F1-0C75-4DA6-821A-4C011AD89F31}"/>
              </a:ext>
            </a:extLst>
          </p:cNvPr>
          <p:cNvGraphicFramePr>
            <a:graphicFrameLocks noGrp="1"/>
          </p:cNvGraphicFramePr>
          <p:nvPr>
            <p:ph type="tbl" sz="quarter" idx="13"/>
            <p:extLst>
              <p:ext uri="{D42A27DB-BD31-4B8C-83A1-F6EECF244321}">
                <p14:modId xmlns:p14="http://schemas.microsoft.com/office/powerpoint/2010/main" val="123153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3644702"/>
                    </a:ext>
                  </a:extLst>
                </a:gridCol>
                <a:gridCol w="658368">
                  <a:extLst>
                    <a:ext uri="{9D8B030D-6E8A-4147-A177-3AD203B41FA5}">
                      <a16:colId xmlns:a16="http://schemas.microsoft.com/office/drawing/2014/main" val="1375084367"/>
                    </a:ext>
                  </a:extLst>
                </a:gridCol>
                <a:gridCol w="658368">
                  <a:extLst>
                    <a:ext uri="{9D8B030D-6E8A-4147-A177-3AD203B41FA5}">
                      <a16:colId xmlns:a16="http://schemas.microsoft.com/office/drawing/2014/main" val="2170529165"/>
                    </a:ext>
                  </a:extLst>
                </a:gridCol>
                <a:gridCol w="576072">
                  <a:extLst>
                    <a:ext uri="{9D8B030D-6E8A-4147-A177-3AD203B41FA5}">
                      <a16:colId xmlns:a16="http://schemas.microsoft.com/office/drawing/2014/main" val="1321155964"/>
                    </a:ext>
                  </a:extLst>
                </a:gridCol>
                <a:gridCol w="576072">
                  <a:extLst>
                    <a:ext uri="{9D8B030D-6E8A-4147-A177-3AD203B41FA5}">
                      <a16:colId xmlns:a16="http://schemas.microsoft.com/office/drawing/2014/main" val="3979640474"/>
                    </a:ext>
                  </a:extLst>
                </a:gridCol>
                <a:gridCol w="493776">
                  <a:extLst>
                    <a:ext uri="{9D8B030D-6E8A-4147-A177-3AD203B41FA5}">
                      <a16:colId xmlns:a16="http://schemas.microsoft.com/office/drawing/2014/main" val="4098162080"/>
                    </a:ext>
                  </a:extLst>
                </a:gridCol>
                <a:gridCol w="576072">
                  <a:extLst>
                    <a:ext uri="{9D8B030D-6E8A-4147-A177-3AD203B41FA5}">
                      <a16:colId xmlns:a16="http://schemas.microsoft.com/office/drawing/2014/main" val="654232984"/>
                    </a:ext>
                  </a:extLst>
                </a:gridCol>
                <a:gridCol w="576072">
                  <a:extLst>
                    <a:ext uri="{9D8B030D-6E8A-4147-A177-3AD203B41FA5}">
                      <a16:colId xmlns:a16="http://schemas.microsoft.com/office/drawing/2014/main" val="3286377748"/>
                    </a:ext>
                  </a:extLst>
                </a:gridCol>
                <a:gridCol w="576072">
                  <a:extLst>
                    <a:ext uri="{9D8B030D-6E8A-4147-A177-3AD203B41FA5}">
                      <a16:colId xmlns:a16="http://schemas.microsoft.com/office/drawing/2014/main" val="1046022184"/>
                    </a:ext>
                  </a:extLst>
                </a:gridCol>
                <a:gridCol w="576072">
                  <a:extLst>
                    <a:ext uri="{9D8B030D-6E8A-4147-A177-3AD203B41FA5}">
                      <a16:colId xmlns:a16="http://schemas.microsoft.com/office/drawing/2014/main" val="1497337825"/>
                    </a:ext>
                  </a:extLst>
                </a:gridCol>
                <a:gridCol w="576072">
                  <a:extLst>
                    <a:ext uri="{9D8B030D-6E8A-4147-A177-3AD203B41FA5}">
                      <a16:colId xmlns:a16="http://schemas.microsoft.com/office/drawing/2014/main" val="2662636861"/>
                    </a:ext>
                  </a:extLst>
                </a:gridCol>
                <a:gridCol w="329184">
                  <a:extLst>
                    <a:ext uri="{9D8B030D-6E8A-4147-A177-3AD203B41FA5}">
                      <a16:colId xmlns:a16="http://schemas.microsoft.com/office/drawing/2014/main" val="606373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429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- 2021-06-10 12:02:12</a:t>
                      </a:r>
                      <a:r>
                        <a:rPr kumimoji="0" lang="en-US" sz="1000" b="0" i="0" u="none" strike="noStrike" kern="1200" cap="none" spc="0" normalizeH="0" baseline="0" noProof="0">
                          <a:ln>
                            <a:noFill/>
                          </a:ln>
                          <a:solidFill>
                            <a:prstClr val="black"/>
                          </a:solidFill>
                          <a:effectLst/>
                          <a:uLnTx/>
                          <a:uFillTx/>
                          <a:latin typeface="+mn-lt"/>
                          <a:ea typeface="+mn-ea"/>
                          <a:cs typeface="+mn-cs"/>
                        </a:rPr>
                        <a:t>
 Get to know more about your favourite butter brand, SCS! Visit our updated website and read our story, learn new recipes, product information and much more!
Click on the link below to find out more:
www.scsdairy.com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7094607"/>
                  </a:ext>
                </a:extLst>
              </a:tr>
            </a:tbl>
          </a:graphicData>
        </a:graphic>
      </p:graphicFrame>
      <p:sp>
        <p:nvSpPr>
          <p:cNvPr id="4" name="Text Placeholder 3">
            <a:extLst>
              <a:ext uri="{FF2B5EF4-FFF2-40B4-BE49-F238E27FC236}">
                <a16:creationId xmlns:a16="http://schemas.microsoft.com/office/drawing/2014/main" id="{DACF013C-4F69-40DB-9BD9-E40A662A58DB}"/>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631432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E5496-863E-4E59-96C8-1BA45000E04F}"/>
              </a:ext>
            </a:extLst>
          </p:cNvPr>
          <p:cNvSpPr>
            <a:spLocks noGrp="1"/>
          </p:cNvSpPr>
          <p:nvPr>
            <p:ph type="title"/>
          </p:nvPr>
        </p:nvSpPr>
        <p:spPr/>
        <p:txBody>
          <a:bodyPr/>
          <a:lstStyle/>
          <a:p>
            <a:r>
              <a:rPr lang="en-US"/>
              <a:t>Facebook FB - Own Posts Table w. Custom I-Rate (Insights) | SCS Dairy MY - 10 of 20</a:t>
            </a:r>
          </a:p>
        </p:txBody>
      </p:sp>
      <p:graphicFrame>
        <p:nvGraphicFramePr>
          <p:cNvPr id="5" name="Table Placeholder 4">
            <a:extLst>
              <a:ext uri="{FF2B5EF4-FFF2-40B4-BE49-F238E27FC236}">
                <a16:creationId xmlns:a16="http://schemas.microsoft.com/office/drawing/2014/main" id="{352A0879-7E37-4DCE-9CE4-C14CE8C56E94}"/>
              </a:ext>
            </a:extLst>
          </p:cNvPr>
          <p:cNvGraphicFramePr>
            <a:graphicFrameLocks noGrp="1"/>
          </p:cNvGraphicFramePr>
          <p:nvPr>
            <p:ph type="tbl" sz="quarter" idx="13"/>
            <p:extLst>
              <p:ext uri="{D42A27DB-BD31-4B8C-83A1-F6EECF244321}">
                <p14:modId xmlns:p14="http://schemas.microsoft.com/office/powerpoint/2010/main" val="293102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04002546"/>
                    </a:ext>
                  </a:extLst>
                </a:gridCol>
                <a:gridCol w="658368">
                  <a:extLst>
                    <a:ext uri="{9D8B030D-6E8A-4147-A177-3AD203B41FA5}">
                      <a16:colId xmlns:a16="http://schemas.microsoft.com/office/drawing/2014/main" val="1014027424"/>
                    </a:ext>
                  </a:extLst>
                </a:gridCol>
                <a:gridCol w="658368">
                  <a:extLst>
                    <a:ext uri="{9D8B030D-6E8A-4147-A177-3AD203B41FA5}">
                      <a16:colId xmlns:a16="http://schemas.microsoft.com/office/drawing/2014/main" val="522866530"/>
                    </a:ext>
                  </a:extLst>
                </a:gridCol>
                <a:gridCol w="576072">
                  <a:extLst>
                    <a:ext uri="{9D8B030D-6E8A-4147-A177-3AD203B41FA5}">
                      <a16:colId xmlns:a16="http://schemas.microsoft.com/office/drawing/2014/main" val="4078394623"/>
                    </a:ext>
                  </a:extLst>
                </a:gridCol>
                <a:gridCol w="576072">
                  <a:extLst>
                    <a:ext uri="{9D8B030D-6E8A-4147-A177-3AD203B41FA5}">
                      <a16:colId xmlns:a16="http://schemas.microsoft.com/office/drawing/2014/main" val="3320597891"/>
                    </a:ext>
                  </a:extLst>
                </a:gridCol>
                <a:gridCol w="493776">
                  <a:extLst>
                    <a:ext uri="{9D8B030D-6E8A-4147-A177-3AD203B41FA5}">
                      <a16:colId xmlns:a16="http://schemas.microsoft.com/office/drawing/2014/main" val="304229476"/>
                    </a:ext>
                  </a:extLst>
                </a:gridCol>
                <a:gridCol w="576072">
                  <a:extLst>
                    <a:ext uri="{9D8B030D-6E8A-4147-A177-3AD203B41FA5}">
                      <a16:colId xmlns:a16="http://schemas.microsoft.com/office/drawing/2014/main" val="2639250800"/>
                    </a:ext>
                  </a:extLst>
                </a:gridCol>
                <a:gridCol w="576072">
                  <a:extLst>
                    <a:ext uri="{9D8B030D-6E8A-4147-A177-3AD203B41FA5}">
                      <a16:colId xmlns:a16="http://schemas.microsoft.com/office/drawing/2014/main" val="1686286719"/>
                    </a:ext>
                  </a:extLst>
                </a:gridCol>
                <a:gridCol w="576072">
                  <a:extLst>
                    <a:ext uri="{9D8B030D-6E8A-4147-A177-3AD203B41FA5}">
                      <a16:colId xmlns:a16="http://schemas.microsoft.com/office/drawing/2014/main" val="652101166"/>
                    </a:ext>
                  </a:extLst>
                </a:gridCol>
                <a:gridCol w="576072">
                  <a:extLst>
                    <a:ext uri="{9D8B030D-6E8A-4147-A177-3AD203B41FA5}">
                      <a16:colId xmlns:a16="http://schemas.microsoft.com/office/drawing/2014/main" val="2442353617"/>
                    </a:ext>
                  </a:extLst>
                </a:gridCol>
                <a:gridCol w="576072">
                  <a:extLst>
                    <a:ext uri="{9D8B030D-6E8A-4147-A177-3AD203B41FA5}">
                      <a16:colId xmlns:a16="http://schemas.microsoft.com/office/drawing/2014/main" val="2679827154"/>
                    </a:ext>
                  </a:extLst>
                </a:gridCol>
                <a:gridCol w="329184">
                  <a:extLst>
                    <a:ext uri="{9D8B030D-6E8A-4147-A177-3AD203B41FA5}">
                      <a16:colId xmlns:a16="http://schemas.microsoft.com/office/drawing/2014/main" val="377097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601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- 2021-06-09 14:04:46</a:t>
                      </a:r>
                      <a:r>
                        <a:rPr kumimoji="0" lang="en-US" sz="1000" b="0" i="0" u="none" strike="noStrike" kern="1200" cap="none" spc="0" normalizeH="0" baseline="0" noProof="0">
                          <a:ln>
                            <a:noFill/>
                          </a:ln>
                          <a:solidFill>
                            <a:prstClr val="black"/>
                          </a:solidFill>
                          <a:effectLst/>
                          <a:uLnTx/>
                          <a:uFillTx/>
                          <a:latin typeface="+mn-lt"/>
                          <a:ea typeface="+mn-ea"/>
                          <a:cs typeface="+mn-cs"/>
                        </a:rPr>
                        <a:t>
 Happiness in a tub! 😍 SCS Spreadable Butter is loaded with goodness and convenience of spreading straight out of the refrigerator!
Which is your favourite flavour, SCS Salted Spreadable Butter or SCS Extra Virgin Olive Oil Spreadable Butter? Let us know in the comments section below!
Buy all your favourite SCS products from Lazada! Click to shop: https://bit.ly/SCSMYLazada
#SCSButter #butter #goodness #premiumbutter #Homebaking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29157696"/>
                  </a:ext>
                </a:extLst>
              </a:tr>
            </a:tbl>
          </a:graphicData>
        </a:graphic>
      </p:graphicFrame>
      <p:sp>
        <p:nvSpPr>
          <p:cNvPr id="4" name="Text Placeholder 3">
            <a:extLst>
              <a:ext uri="{FF2B5EF4-FFF2-40B4-BE49-F238E27FC236}">
                <a16:creationId xmlns:a16="http://schemas.microsoft.com/office/drawing/2014/main" id="{CD1B79D1-55BA-417E-8347-BA31F2678A6F}"/>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194376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80D63-F0D9-41C4-A5FE-3B065E8B3162}"/>
              </a:ext>
            </a:extLst>
          </p:cNvPr>
          <p:cNvSpPr>
            <a:spLocks noGrp="1"/>
          </p:cNvSpPr>
          <p:nvPr>
            <p:ph type="title"/>
          </p:nvPr>
        </p:nvSpPr>
        <p:spPr/>
        <p:txBody>
          <a:bodyPr/>
          <a:lstStyle/>
          <a:p>
            <a:r>
              <a:rPr lang="en-US"/>
              <a:t>Facebook FB - Own Posts Table w. Custom I-Rate (Insights) | SCS Dairy MY - 11 of 20</a:t>
            </a:r>
          </a:p>
        </p:txBody>
      </p:sp>
      <p:graphicFrame>
        <p:nvGraphicFramePr>
          <p:cNvPr id="5" name="Table Placeholder 4">
            <a:extLst>
              <a:ext uri="{FF2B5EF4-FFF2-40B4-BE49-F238E27FC236}">
                <a16:creationId xmlns:a16="http://schemas.microsoft.com/office/drawing/2014/main" id="{69A9E066-C515-425A-B220-EBFD66CD7134}"/>
              </a:ext>
            </a:extLst>
          </p:cNvPr>
          <p:cNvGraphicFramePr>
            <a:graphicFrameLocks noGrp="1"/>
          </p:cNvGraphicFramePr>
          <p:nvPr>
            <p:ph type="tbl" sz="quarter" idx="13"/>
            <p:extLst>
              <p:ext uri="{D42A27DB-BD31-4B8C-83A1-F6EECF244321}">
                <p14:modId xmlns:p14="http://schemas.microsoft.com/office/powerpoint/2010/main" val="2836062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80800129"/>
                    </a:ext>
                  </a:extLst>
                </a:gridCol>
                <a:gridCol w="658368">
                  <a:extLst>
                    <a:ext uri="{9D8B030D-6E8A-4147-A177-3AD203B41FA5}">
                      <a16:colId xmlns:a16="http://schemas.microsoft.com/office/drawing/2014/main" val="83690758"/>
                    </a:ext>
                  </a:extLst>
                </a:gridCol>
                <a:gridCol w="658368">
                  <a:extLst>
                    <a:ext uri="{9D8B030D-6E8A-4147-A177-3AD203B41FA5}">
                      <a16:colId xmlns:a16="http://schemas.microsoft.com/office/drawing/2014/main" val="1091495746"/>
                    </a:ext>
                  </a:extLst>
                </a:gridCol>
                <a:gridCol w="576072">
                  <a:extLst>
                    <a:ext uri="{9D8B030D-6E8A-4147-A177-3AD203B41FA5}">
                      <a16:colId xmlns:a16="http://schemas.microsoft.com/office/drawing/2014/main" val="2718663364"/>
                    </a:ext>
                  </a:extLst>
                </a:gridCol>
                <a:gridCol w="576072">
                  <a:extLst>
                    <a:ext uri="{9D8B030D-6E8A-4147-A177-3AD203B41FA5}">
                      <a16:colId xmlns:a16="http://schemas.microsoft.com/office/drawing/2014/main" val="788790213"/>
                    </a:ext>
                  </a:extLst>
                </a:gridCol>
                <a:gridCol w="493776">
                  <a:extLst>
                    <a:ext uri="{9D8B030D-6E8A-4147-A177-3AD203B41FA5}">
                      <a16:colId xmlns:a16="http://schemas.microsoft.com/office/drawing/2014/main" val="5278903"/>
                    </a:ext>
                  </a:extLst>
                </a:gridCol>
                <a:gridCol w="576072">
                  <a:extLst>
                    <a:ext uri="{9D8B030D-6E8A-4147-A177-3AD203B41FA5}">
                      <a16:colId xmlns:a16="http://schemas.microsoft.com/office/drawing/2014/main" val="2819368244"/>
                    </a:ext>
                  </a:extLst>
                </a:gridCol>
                <a:gridCol w="576072">
                  <a:extLst>
                    <a:ext uri="{9D8B030D-6E8A-4147-A177-3AD203B41FA5}">
                      <a16:colId xmlns:a16="http://schemas.microsoft.com/office/drawing/2014/main" val="902506715"/>
                    </a:ext>
                  </a:extLst>
                </a:gridCol>
                <a:gridCol w="576072">
                  <a:extLst>
                    <a:ext uri="{9D8B030D-6E8A-4147-A177-3AD203B41FA5}">
                      <a16:colId xmlns:a16="http://schemas.microsoft.com/office/drawing/2014/main" val="61210935"/>
                    </a:ext>
                  </a:extLst>
                </a:gridCol>
                <a:gridCol w="576072">
                  <a:extLst>
                    <a:ext uri="{9D8B030D-6E8A-4147-A177-3AD203B41FA5}">
                      <a16:colId xmlns:a16="http://schemas.microsoft.com/office/drawing/2014/main" val="1509383760"/>
                    </a:ext>
                  </a:extLst>
                </a:gridCol>
                <a:gridCol w="576072">
                  <a:extLst>
                    <a:ext uri="{9D8B030D-6E8A-4147-A177-3AD203B41FA5}">
                      <a16:colId xmlns:a16="http://schemas.microsoft.com/office/drawing/2014/main" val="3254059242"/>
                    </a:ext>
                  </a:extLst>
                </a:gridCol>
                <a:gridCol w="329184">
                  <a:extLst>
                    <a:ext uri="{9D8B030D-6E8A-4147-A177-3AD203B41FA5}">
                      <a16:colId xmlns:a16="http://schemas.microsoft.com/office/drawing/2014/main" val="307837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8329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- 2021-06-08 17:19:07</a:t>
                      </a:r>
                      <a:r>
                        <a:rPr kumimoji="0" lang="en-US" sz="1000" b="0" i="0" u="none" strike="noStrike" kern="1200" cap="none" spc="0" normalizeH="0" baseline="0" noProof="0">
                          <a:ln>
                            <a:noFill/>
                          </a:ln>
                          <a:solidFill>
                            <a:prstClr val="black"/>
                          </a:solidFill>
                          <a:effectLst/>
                          <a:uLnTx/>
                          <a:uFillTx/>
                          <a:latin typeface="+mn-lt"/>
                          <a:ea typeface="+mn-ea"/>
                          <a:cs typeface="+mn-cs"/>
                        </a:rPr>
                        <a:t>
 Time for a challenge! Can you catch the SCS Butter Block in one go? 
Send us a screenshot in the comments section and stand a chance to win an O’Cuisine Roaster worth RM47!
To take part in our mini contest Like SCS Dairy MY Facebook page, tag 5 friends, share this post. Who knows you might be one of our lucky winners!
3 winners will be selected only! 3 prizes to be won! Contest ends on 14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2158524"/>
                  </a:ext>
                </a:extLst>
              </a:tr>
            </a:tbl>
          </a:graphicData>
        </a:graphic>
      </p:graphicFrame>
      <p:sp>
        <p:nvSpPr>
          <p:cNvPr id="4" name="Text Placeholder 3">
            <a:extLst>
              <a:ext uri="{FF2B5EF4-FFF2-40B4-BE49-F238E27FC236}">
                <a16:creationId xmlns:a16="http://schemas.microsoft.com/office/drawing/2014/main" id="{3C051355-C3B3-4C65-90C4-694A6DA8D2D5}"/>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390491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D11C-E3E9-4715-ACC3-1F142C4D578C}"/>
              </a:ext>
            </a:extLst>
          </p:cNvPr>
          <p:cNvSpPr>
            <a:spLocks noGrp="1"/>
          </p:cNvSpPr>
          <p:nvPr>
            <p:ph type="title"/>
          </p:nvPr>
        </p:nvSpPr>
        <p:spPr/>
        <p:txBody>
          <a:bodyPr/>
          <a:lstStyle/>
          <a:p>
            <a:r>
              <a:rPr lang="en-US"/>
              <a:t>Facebook FB - Own Posts Table w. Custom I-Rate (Insights) | SCS Dairy MY - 12 of 20</a:t>
            </a:r>
          </a:p>
        </p:txBody>
      </p:sp>
      <p:graphicFrame>
        <p:nvGraphicFramePr>
          <p:cNvPr id="5" name="Table Placeholder 4">
            <a:extLst>
              <a:ext uri="{FF2B5EF4-FFF2-40B4-BE49-F238E27FC236}">
                <a16:creationId xmlns:a16="http://schemas.microsoft.com/office/drawing/2014/main" id="{95F429EB-FF4C-46FB-8B52-5ABE48A8B46B}"/>
              </a:ext>
            </a:extLst>
          </p:cNvPr>
          <p:cNvGraphicFramePr>
            <a:graphicFrameLocks noGrp="1"/>
          </p:cNvGraphicFramePr>
          <p:nvPr>
            <p:ph type="tbl" sz="quarter" idx="13"/>
            <p:extLst>
              <p:ext uri="{D42A27DB-BD31-4B8C-83A1-F6EECF244321}">
                <p14:modId xmlns:p14="http://schemas.microsoft.com/office/powerpoint/2010/main" val="206150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65646843"/>
                    </a:ext>
                  </a:extLst>
                </a:gridCol>
                <a:gridCol w="658368">
                  <a:extLst>
                    <a:ext uri="{9D8B030D-6E8A-4147-A177-3AD203B41FA5}">
                      <a16:colId xmlns:a16="http://schemas.microsoft.com/office/drawing/2014/main" val="4065053433"/>
                    </a:ext>
                  </a:extLst>
                </a:gridCol>
                <a:gridCol w="658368">
                  <a:extLst>
                    <a:ext uri="{9D8B030D-6E8A-4147-A177-3AD203B41FA5}">
                      <a16:colId xmlns:a16="http://schemas.microsoft.com/office/drawing/2014/main" val="1768813609"/>
                    </a:ext>
                  </a:extLst>
                </a:gridCol>
                <a:gridCol w="576072">
                  <a:extLst>
                    <a:ext uri="{9D8B030D-6E8A-4147-A177-3AD203B41FA5}">
                      <a16:colId xmlns:a16="http://schemas.microsoft.com/office/drawing/2014/main" val="2081998929"/>
                    </a:ext>
                  </a:extLst>
                </a:gridCol>
                <a:gridCol w="576072">
                  <a:extLst>
                    <a:ext uri="{9D8B030D-6E8A-4147-A177-3AD203B41FA5}">
                      <a16:colId xmlns:a16="http://schemas.microsoft.com/office/drawing/2014/main" val="1563682485"/>
                    </a:ext>
                  </a:extLst>
                </a:gridCol>
                <a:gridCol w="493776">
                  <a:extLst>
                    <a:ext uri="{9D8B030D-6E8A-4147-A177-3AD203B41FA5}">
                      <a16:colId xmlns:a16="http://schemas.microsoft.com/office/drawing/2014/main" val="962189809"/>
                    </a:ext>
                  </a:extLst>
                </a:gridCol>
                <a:gridCol w="576072">
                  <a:extLst>
                    <a:ext uri="{9D8B030D-6E8A-4147-A177-3AD203B41FA5}">
                      <a16:colId xmlns:a16="http://schemas.microsoft.com/office/drawing/2014/main" val="667832705"/>
                    </a:ext>
                  </a:extLst>
                </a:gridCol>
                <a:gridCol w="576072">
                  <a:extLst>
                    <a:ext uri="{9D8B030D-6E8A-4147-A177-3AD203B41FA5}">
                      <a16:colId xmlns:a16="http://schemas.microsoft.com/office/drawing/2014/main" val="1904268781"/>
                    </a:ext>
                  </a:extLst>
                </a:gridCol>
                <a:gridCol w="576072">
                  <a:extLst>
                    <a:ext uri="{9D8B030D-6E8A-4147-A177-3AD203B41FA5}">
                      <a16:colId xmlns:a16="http://schemas.microsoft.com/office/drawing/2014/main" val="1913257664"/>
                    </a:ext>
                  </a:extLst>
                </a:gridCol>
                <a:gridCol w="576072">
                  <a:extLst>
                    <a:ext uri="{9D8B030D-6E8A-4147-A177-3AD203B41FA5}">
                      <a16:colId xmlns:a16="http://schemas.microsoft.com/office/drawing/2014/main" val="421495929"/>
                    </a:ext>
                  </a:extLst>
                </a:gridCol>
                <a:gridCol w="576072">
                  <a:extLst>
                    <a:ext uri="{9D8B030D-6E8A-4147-A177-3AD203B41FA5}">
                      <a16:colId xmlns:a16="http://schemas.microsoft.com/office/drawing/2014/main" val="2950361054"/>
                    </a:ext>
                  </a:extLst>
                </a:gridCol>
                <a:gridCol w="329184">
                  <a:extLst>
                    <a:ext uri="{9D8B030D-6E8A-4147-A177-3AD203B41FA5}">
                      <a16:colId xmlns:a16="http://schemas.microsoft.com/office/drawing/2014/main" val="247786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247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- 2021-06-06 12:02:44</a:t>
                      </a:r>
                      <a:r>
                        <a:rPr kumimoji="0" lang="en-US" sz="1000" b="0" i="0" u="none" strike="noStrike" kern="1200" cap="none" spc="0" normalizeH="0" baseline="0" noProof="0">
                          <a:ln>
                            <a:noFill/>
                          </a:ln>
                          <a:solidFill>
                            <a:prstClr val="black"/>
                          </a:solidFill>
                          <a:effectLst/>
                          <a:uLnTx/>
                          <a:uFillTx/>
                          <a:latin typeface="+mn-lt"/>
                          <a:ea typeface="+mn-ea"/>
                          <a:cs typeface="+mn-cs"/>
                        </a:rPr>
                        <a:t>
 Your cream cheese should always be room temperature before baking. Cream cheese that is too firm won’t mix well and will turn into a lumpy mess, so it needs to be room temperature. In a pinch, take the cream cheese out of the packaging, cut into smaller sections and heat in the microwave for about 15 seconds at a time until softened.
For the cheesecake texture to be on point, use only the best and real cream cheese like SCS Cream Cheese.
Shop for SCS Cream Cheese from the comfort of your home. 
Click on the Shop Now button and fill up your cart!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135493"/>
                  </a:ext>
                </a:extLst>
              </a:tr>
            </a:tbl>
          </a:graphicData>
        </a:graphic>
      </p:graphicFrame>
      <p:sp>
        <p:nvSpPr>
          <p:cNvPr id="4" name="Text Placeholder 3">
            <a:extLst>
              <a:ext uri="{FF2B5EF4-FFF2-40B4-BE49-F238E27FC236}">
                <a16:creationId xmlns:a16="http://schemas.microsoft.com/office/drawing/2014/main" id="{B074922A-11E0-42A3-9A9C-A863F219BB2F}"/>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2628603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984F8-750D-4FFB-AFDA-F315C8CD1CFE}"/>
              </a:ext>
            </a:extLst>
          </p:cNvPr>
          <p:cNvSpPr>
            <a:spLocks noGrp="1"/>
          </p:cNvSpPr>
          <p:nvPr>
            <p:ph type="title"/>
          </p:nvPr>
        </p:nvSpPr>
        <p:spPr/>
        <p:txBody>
          <a:bodyPr/>
          <a:lstStyle/>
          <a:p>
            <a:r>
              <a:rPr lang="en-US"/>
              <a:t>Facebook FB - Own Posts Table w. Custom I-Rate (Insights) | SCS Dairy MY - 13 of 20</a:t>
            </a:r>
          </a:p>
        </p:txBody>
      </p:sp>
      <p:graphicFrame>
        <p:nvGraphicFramePr>
          <p:cNvPr id="5" name="Table Placeholder 4">
            <a:extLst>
              <a:ext uri="{FF2B5EF4-FFF2-40B4-BE49-F238E27FC236}">
                <a16:creationId xmlns:a16="http://schemas.microsoft.com/office/drawing/2014/main" id="{F8CE6E5B-72C7-460B-9D02-9BA6C4E7E7EE}"/>
              </a:ext>
            </a:extLst>
          </p:cNvPr>
          <p:cNvGraphicFramePr>
            <a:graphicFrameLocks noGrp="1"/>
          </p:cNvGraphicFramePr>
          <p:nvPr>
            <p:ph type="tbl" sz="quarter" idx="13"/>
            <p:extLst>
              <p:ext uri="{D42A27DB-BD31-4B8C-83A1-F6EECF244321}">
                <p14:modId xmlns:p14="http://schemas.microsoft.com/office/powerpoint/2010/main" val="186674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3686872"/>
                    </a:ext>
                  </a:extLst>
                </a:gridCol>
                <a:gridCol w="658368">
                  <a:extLst>
                    <a:ext uri="{9D8B030D-6E8A-4147-A177-3AD203B41FA5}">
                      <a16:colId xmlns:a16="http://schemas.microsoft.com/office/drawing/2014/main" val="2750795942"/>
                    </a:ext>
                  </a:extLst>
                </a:gridCol>
                <a:gridCol w="658368">
                  <a:extLst>
                    <a:ext uri="{9D8B030D-6E8A-4147-A177-3AD203B41FA5}">
                      <a16:colId xmlns:a16="http://schemas.microsoft.com/office/drawing/2014/main" val="2130886688"/>
                    </a:ext>
                  </a:extLst>
                </a:gridCol>
                <a:gridCol w="576072">
                  <a:extLst>
                    <a:ext uri="{9D8B030D-6E8A-4147-A177-3AD203B41FA5}">
                      <a16:colId xmlns:a16="http://schemas.microsoft.com/office/drawing/2014/main" val="132315990"/>
                    </a:ext>
                  </a:extLst>
                </a:gridCol>
                <a:gridCol w="576072">
                  <a:extLst>
                    <a:ext uri="{9D8B030D-6E8A-4147-A177-3AD203B41FA5}">
                      <a16:colId xmlns:a16="http://schemas.microsoft.com/office/drawing/2014/main" val="3594600076"/>
                    </a:ext>
                  </a:extLst>
                </a:gridCol>
                <a:gridCol w="493776">
                  <a:extLst>
                    <a:ext uri="{9D8B030D-6E8A-4147-A177-3AD203B41FA5}">
                      <a16:colId xmlns:a16="http://schemas.microsoft.com/office/drawing/2014/main" val="2811917859"/>
                    </a:ext>
                  </a:extLst>
                </a:gridCol>
                <a:gridCol w="576072">
                  <a:extLst>
                    <a:ext uri="{9D8B030D-6E8A-4147-A177-3AD203B41FA5}">
                      <a16:colId xmlns:a16="http://schemas.microsoft.com/office/drawing/2014/main" val="3454307089"/>
                    </a:ext>
                  </a:extLst>
                </a:gridCol>
                <a:gridCol w="576072">
                  <a:extLst>
                    <a:ext uri="{9D8B030D-6E8A-4147-A177-3AD203B41FA5}">
                      <a16:colId xmlns:a16="http://schemas.microsoft.com/office/drawing/2014/main" val="1369055031"/>
                    </a:ext>
                  </a:extLst>
                </a:gridCol>
                <a:gridCol w="576072">
                  <a:extLst>
                    <a:ext uri="{9D8B030D-6E8A-4147-A177-3AD203B41FA5}">
                      <a16:colId xmlns:a16="http://schemas.microsoft.com/office/drawing/2014/main" val="1416502404"/>
                    </a:ext>
                  </a:extLst>
                </a:gridCol>
                <a:gridCol w="576072">
                  <a:extLst>
                    <a:ext uri="{9D8B030D-6E8A-4147-A177-3AD203B41FA5}">
                      <a16:colId xmlns:a16="http://schemas.microsoft.com/office/drawing/2014/main" val="4053353284"/>
                    </a:ext>
                  </a:extLst>
                </a:gridCol>
                <a:gridCol w="576072">
                  <a:extLst>
                    <a:ext uri="{9D8B030D-6E8A-4147-A177-3AD203B41FA5}">
                      <a16:colId xmlns:a16="http://schemas.microsoft.com/office/drawing/2014/main" val="3826794362"/>
                    </a:ext>
                  </a:extLst>
                </a:gridCol>
                <a:gridCol w="329184">
                  <a:extLst>
                    <a:ext uri="{9D8B030D-6E8A-4147-A177-3AD203B41FA5}">
                      <a16:colId xmlns:a16="http://schemas.microsoft.com/office/drawing/2014/main" val="3485022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59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- 2021-06-04 17:49:01</a:t>
                      </a:r>
                      <a:r>
                        <a:rPr kumimoji="0" lang="en-US" sz="1000" b="0" i="0" u="none" strike="noStrike" kern="1200" cap="none" spc="0" normalizeH="0" baseline="0" noProof="0">
                          <a:ln>
                            <a:noFill/>
                          </a:ln>
                          <a:solidFill>
                            <a:prstClr val="black"/>
                          </a:solidFill>
                          <a:effectLst/>
                          <a:uLnTx/>
                          <a:uFillTx/>
                          <a:latin typeface="+mn-lt"/>
                          <a:ea typeface="+mn-ea"/>
                          <a:cs typeface="+mn-cs"/>
                        </a:rPr>
                        <a:t>
 Spruce up your baking skills during FMCO! This delicious and irresistible cheesecake made with SCS Cream Cheese will satisfy your craving for that perfect cheesecake. Bake it and give a treat to your family!
Tall and Creamy New York Cheesecake
#SCSrecipes #JustAddSCS
Ingredients:
907g SCS Cream Cheese, room temperature
8 tbsp SCS Salted Butter, room temperature
5 large eggs, room temperature
454g sour cream, room temperature
300g sugar
2 tbsp cornstarch
1½ tsp pure vanilla extract
1 tsp fresh lemon juice
Instructions:
1. Tightly wrap 2 layers of aluminum foil around the outside of a 10 inch springform pan covering bottom and sides.
2. Generously coat the inside of pan with butter.
3. Preheat oven to 148ºC.
4. Using an electric mixer with paddle attachment, beat SCS Cream Cheese and SCS Salted Butter until smooth.
5. Add eggs one at a time until blended.
6. Add sour cream and mix until smooth.
7. Add sugar, cornstarch, vanilla and lemon juice, beat until smooth, about 2 minutes.
8. Pour into springform pan and place in a roasting pan large enough to prevent sides from touching.
9. Place into oven and carefully pour boiling water into roasting pan to reach halfway up sides of springform pan. (be careful not to splash any water onto the cake)
10. Bake for 2 hours, or until cake is lightly browned on top. 
11. Remove from water bath, remove foil and cool completely at room temperature before unlatching and removing rim.
12. Cover and refrigerate until well chilled (best to leave chill overnight). Cake must be well chilled to set properly.
13. Serve plain or with berries and whipped cream or even caramel sauce.
Source: https://www.artandthekitchen.com/tall-and-creamy-new-york-cheesecake/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2055713"/>
                  </a:ext>
                </a:extLst>
              </a:tr>
            </a:tbl>
          </a:graphicData>
        </a:graphic>
      </p:graphicFrame>
      <p:sp>
        <p:nvSpPr>
          <p:cNvPr id="4" name="Text Placeholder 3">
            <a:extLst>
              <a:ext uri="{FF2B5EF4-FFF2-40B4-BE49-F238E27FC236}">
                <a16:creationId xmlns:a16="http://schemas.microsoft.com/office/drawing/2014/main" id="{528F2267-8EC0-43BC-9FAA-A239816D7ECE}"/>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3955404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4ACD-DCB9-4411-8E94-80FAEC4C59D0}"/>
              </a:ext>
            </a:extLst>
          </p:cNvPr>
          <p:cNvSpPr>
            <a:spLocks noGrp="1"/>
          </p:cNvSpPr>
          <p:nvPr>
            <p:ph type="title"/>
          </p:nvPr>
        </p:nvSpPr>
        <p:spPr/>
        <p:txBody>
          <a:bodyPr/>
          <a:lstStyle/>
          <a:p>
            <a:r>
              <a:rPr lang="en-US"/>
              <a:t>Facebook FB - Own Posts Table w. Custom I-Rate (Insights) | SCS Dairy MY - 14 of 20</a:t>
            </a:r>
          </a:p>
        </p:txBody>
      </p:sp>
      <p:graphicFrame>
        <p:nvGraphicFramePr>
          <p:cNvPr id="5" name="Table Placeholder 4">
            <a:extLst>
              <a:ext uri="{FF2B5EF4-FFF2-40B4-BE49-F238E27FC236}">
                <a16:creationId xmlns:a16="http://schemas.microsoft.com/office/drawing/2014/main" id="{57190452-96F1-44F8-8555-53356112E44B}"/>
              </a:ext>
            </a:extLst>
          </p:cNvPr>
          <p:cNvGraphicFramePr>
            <a:graphicFrameLocks noGrp="1"/>
          </p:cNvGraphicFramePr>
          <p:nvPr>
            <p:ph type="tbl" sz="quarter" idx="13"/>
            <p:extLst>
              <p:ext uri="{D42A27DB-BD31-4B8C-83A1-F6EECF244321}">
                <p14:modId xmlns:p14="http://schemas.microsoft.com/office/powerpoint/2010/main" val="63861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7333032"/>
                    </a:ext>
                  </a:extLst>
                </a:gridCol>
                <a:gridCol w="658368">
                  <a:extLst>
                    <a:ext uri="{9D8B030D-6E8A-4147-A177-3AD203B41FA5}">
                      <a16:colId xmlns:a16="http://schemas.microsoft.com/office/drawing/2014/main" val="2113860108"/>
                    </a:ext>
                  </a:extLst>
                </a:gridCol>
                <a:gridCol w="658368">
                  <a:extLst>
                    <a:ext uri="{9D8B030D-6E8A-4147-A177-3AD203B41FA5}">
                      <a16:colId xmlns:a16="http://schemas.microsoft.com/office/drawing/2014/main" val="2704842341"/>
                    </a:ext>
                  </a:extLst>
                </a:gridCol>
                <a:gridCol w="576072">
                  <a:extLst>
                    <a:ext uri="{9D8B030D-6E8A-4147-A177-3AD203B41FA5}">
                      <a16:colId xmlns:a16="http://schemas.microsoft.com/office/drawing/2014/main" val="3233559719"/>
                    </a:ext>
                  </a:extLst>
                </a:gridCol>
                <a:gridCol w="576072">
                  <a:extLst>
                    <a:ext uri="{9D8B030D-6E8A-4147-A177-3AD203B41FA5}">
                      <a16:colId xmlns:a16="http://schemas.microsoft.com/office/drawing/2014/main" val="2954730593"/>
                    </a:ext>
                  </a:extLst>
                </a:gridCol>
                <a:gridCol w="493776">
                  <a:extLst>
                    <a:ext uri="{9D8B030D-6E8A-4147-A177-3AD203B41FA5}">
                      <a16:colId xmlns:a16="http://schemas.microsoft.com/office/drawing/2014/main" val="1564825591"/>
                    </a:ext>
                  </a:extLst>
                </a:gridCol>
                <a:gridCol w="576072">
                  <a:extLst>
                    <a:ext uri="{9D8B030D-6E8A-4147-A177-3AD203B41FA5}">
                      <a16:colId xmlns:a16="http://schemas.microsoft.com/office/drawing/2014/main" val="99289473"/>
                    </a:ext>
                  </a:extLst>
                </a:gridCol>
                <a:gridCol w="576072">
                  <a:extLst>
                    <a:ext uri="{9D8B030D-6E8A-4147-A177-3AD203B41FA5}">
                      <a16:colId xmlns:a16="http://schemas.microsoft.com/office/drawing/2014/main" val="2205850251"/>
                    </a:ext>
                  </a:extLst>
                </a:gridCol>
                <a:gridCol w="576072">
                  <a:extLst>
                    <a:ext uri="{9D8B030D-6E8A-4147-A177-3AD203B41FA5}">
                      <a16:colId xmlns:a16="http://schemas.microsoft.com/office/drawing/2014/main" val="319554938"/>
                    </a:ext>
                  </a:extLst>
                </a:gridCol>
                <a:gridCol w="576072">
                  <a:extLst>
                    <a:ext uri="{9D8B030D-6E8A-4147-A177-3AD203B41FA5}">
                      <a16:colId xmlns:a16="http://schemas.microsoft.com/office/drawing/2014/main" val="800077787"/>
                    </a:ext>
                  </a:extLst>
                </a:gridCol>
                <a:gridCol w="576072">
                  <a:extLst>
                    <a:ext uri="{9D8B030D-6E8A-4147-A177-3AD203B41FA5}">
                      <a16:colId xmlns:a16="http://schemas.microsoft.com/office/drawing/2014/main" val="3055990481"/>
                    </a:ext>
                  </a:extLst>
                </a:gridCol>
                <a:gridCol w="329184">
                  <a:extLst>
                    <a:ext uri="{9D8B030D-6E8A-4147-A177-3AD203B41FA5}">
                      <a16:colId xmlns:a16="http://schemas.microsoft.com/office/drawing/2014/main" val="2716319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88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- 2021-06-04 15:54:53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Lilian Lim
Regine Lee HS
Hui Jean
Kindly send us a Facebook message with the following details mentioned below before 10 June 2021 to claim your prize.
Name as per IC
First 8 digits of your NRIC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4556667"/>
                  </a:ext>
                </a:extLst>
              </a:tr>
            </a:tbl>
          </a:graphicData>
        </a:graphic>
      </p:graphicFrame>
      <p:sp>
        <p:nvSpPr>
          <p:cNvPr id="4" name="Text Placeholder 3">
            <a:extLst>
              <a:ext uri="{FF2B5EF4-FFF2-40B4-BE49-F238E27FC236}">
                <a16:creationId xmlns:a16="http://schemas.microsoft.com/office/drawing/2014/main" id="{534F0BA2-8AD7-44D8-AEDF-4EFF92824920}"/>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1553804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FC606-5674-4A6A-8081-8396F96B8EBF}"/>
              </a:ext>
            </a:extLst>
          </p:cNvPr>
          <p:cNvSpPr>
            <a:spLocks noGrp="1"/>
          </p:cNvSpPr>
          <p:nvPr>
            <p:ph type="title"/>
          </p:nvPr>
        </p:nvSpPr>
        <p:spPr/>
        <p:txBody>
          <a:bodyPr/>
          <a:lstStyle/>
          <a:p>
            <a:r>
              <a:rPr lang="en-US"/>
              <a:t>Facebook FB - Own Posts Table w. Custom I-Rate (Insights) | SCS Dairy MY - 15 of 20</a:t>
            </a:r>
          </a:p>
        </p:txBody>
      </p:sp>
      <p:graphicFrame>
        <p:nvGraphicFramePr>
          <p:cNvPr id="5" name="Table Placeholder 4">
            <a:extLst>
              <a:ext uri="{FF2B5EF4-FFF2-40B4-BE49-F238E27FC236}">
                <a16:creationId xmlns:a16="http://schemas.microsoft.com/office/drawing/2014/main" id="{996ADC86-E672-43F8-B18D-8DFE038835B5}"/>
              </a:ext>
            </a:extLst>
          </p:cNvPr>
          <p:cNvGraphicFramePr>
            <a:graphicFrameLocks noGrp="1"/>
          </p:cNvGraphicFramePr>
          <p:nvPr>
            <p:ph type="tbl" sz="quarter" idx="13"/>
            <p:extLst>
              <p:ext uri="{D42A27DB-BD31-4B8C-83A1-F6EECF244321}">
                <p14:modId xmlns:p14="http://schemas.microsoft.com/office/powerpoint/2010/main" val="156559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9848186"/>
                    </a:ext>
                  </a:extLst>
                </a:gridCol>
                <a:gridCol w="658368">
                  <a:extLst>
                    <a:ext uri="{9D8B030D-6E8A-4147-A177-3AD203B41FA5}">
                      <a16:colId xmlns:a16="http://schemas.microsoft.com/office/drawing/2014/main" val="3289075176"/>
                    </a:ext>
                  </a:extLst>
                </a:gridCol>
                <a:gridCol w="658368">
                  <a:extLst>
                    <a:ext uri="{9D8B030D-6E8A-4147-A177-3AD203B41FA5}">
                      <a16:colId xmlns:a16="http://schemas.microsoft.com/office/drawing/2014/main" val="3713095982"/>
                    </a:ext>
                  </a:extLst>
                </a:gridCol>
                <a:gridCol w="576072">
                  <a:extLst>
                    <a:ext uri="{9D8B030D-6E8A-4147-A177-3AD203B41FA5}">
                      <a16:colId xmlns:a16="http://schemas.microsoft.com/office/drawing/2014/main" val="4157783426"/>
                    </a:ext>
                  </a:extLst>
                </a:gridCol>
                <a:gridCol w="576072">
                  <a:extLst>
                    <a:ext uri="{9D8B030D-6E8A-4147-A177-3AD203B41FA5}">
                      <a16:colId xmlns:a16="http://schemas.microsoft.com/office/drawing/2014/main" val="826119885"/>
                    </a:ext>
                  </a:extLst>
                </a:gridCol>
                <a:gridCol w="493776">
                  <a:extLst>
                    <a:ext uri="{9D8B030D-6E8A-4147-A177-3AD203B41FA5}">
                      <a16:colId xmlns:a16="http://schemas.microsoft.com/office/drawing/2014/main" val="3307128049"/>
                    </a:ext>
                  </a:extLst>
                </a:gridCol>
                <a:gridCol w="576072">
                  <a:extLst>
                    <a:ext uri="{9D8B030D-6E8A-4147-A177-3AD203B41FA5}">
                      <a16:colId xmlns:a16="http://schemas.microsoft.com/office/drawing/2014/main" val="3529327861"/>
                    </a:ext>
                  </a:extLst>
                </a:gridCol>
                <a:gridCol w="576072">
                  <a:extLst>
                    <a:ext uri="{9D8B030D-6E8A-4147-A177-3AD203B41FA5}">
                      <a16:colId xmlns:a16="http://schemas.microsoft.com/office/drawing/2014/main" val="2071037990"/>
                    </a:ext>
                  </a:extLst>
                </a:gridCol>
                <a:gridCol w="576072">
                  <a:extLst>
                    <a:ext uri="{9D8B030D-6E8A-4147-A177-3AD203B41FA5}">
                      <a16:colId xmlns:a16="http://schemas.microsoft.com/office/drawing/2014/main" val="1257162305"/>
                    </a:ext>
                  </a:extLst>
                </a:gridCol>
                <a:gridCol w="576072">
                  <a:extLst>
                    <a:ext uri="{9D8B030D-6E8A-4147-A177-3AD203B41FA5}">
                      <a16:colId xmlns:a16="http://schemas.microsoft.com/office/drawing/2014/main" val="4241050223"/>
                    </a:ext>
                  </a:extLst>
                </a:gridCol>
                <a:gridCol w="576072">
                  <a:extLst>
                    <a:ext uri="{9D8B030D-6E8A-4147-A177-3AD203B41FA5}">
                      <a16:colId xmlns:a16="http://schemas.microsoft.com/office/drawing/2014/main" val="2258161777"/>
                    </a:ext>
                  </a:extLst>
                </a:gridCol>
                <a:gridCol w="329184">
                  <a:extLst>
                    <a:ext uri="{9D8B030D-6E8A-4147-A177-3AD203B41FA5}">
                      <a16:colId xmlns:a16="http://schemas.microsoft.com/office/drawing/2014/main" val="190613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250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- 2021-06-04 10:00:00</a:t>
                      </a:r>
                      <a:r>
                        <a:rPr kumimoji="0" lang="en-US" sz="1000" b="0" i="0" u="none" strike="noStrike" kern="1200" cap="none" spc="0" normalizeH="0" baseline="0" noProof="0">
                          <a:ln>
                            <a:noFill/>
                          </a:ln>
                          <a:solidFill>
                            <a:prstClr val="black"/>
                          </a:solidFill>
                          <a:effectLst/>
                          <a:uLnTx/>
                          <a:uFillTx/>
                          <a:latin typeface="+mn-lt"/>
                          <a:ea typeface="+mn-ea"/>
                          <a:cs typeface="+mn-cs"/>
                        </a:rPr>
                        <a:t>
 🎉 Get ready to be a part of Lazada 6.6 Sale and get up to 24% OFF on your favourite SCS products!🎉😱 
Make the most of this awesome sale and stock up on all the SCS products you love!
Add to cart now and check out on 6.6! 👉 https://bit.ly/SCSMYLazada
Prices are valid on 6.6.2021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97065547"/>
                  </a:ext>
                </a:extLst>
              </a:tr>
            </a:tbl>
          </a:graphicData>
        </a:graphic>
      </p:graphicFrame>
      <p:sp>
        <p:nvSpPr>
          <p:cNvPr id="4" name="Text Placeholder 3">
            <a:extLst>
              <a:ext uri="{FF2B5EF4-FFF2-40B4-BE49-F238E27FC236}">
                <a16:creationId xmlns:a16="http://schemas.microsoft.com/office/drawing/2014/main" id="{24BA4B1C-5E3D-4AA5-8994-7404F7450158}"/>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1400769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A6BB2-CC6D-4DEC-B969-5813BA813B5D}"/>
              </a:ext>
            </a:extLst>
          </p:cNvPr>
          <p:cNvSpPr>
            <a:spLocks noGrp="1"/>
          </p:cNvSpPr>
          <p:nvPr>
            <p:ph type="title"/>
          </p:nvPr>
        </p:nvSpPr>
        <p:spPr/>
        <p:txBody>
          <a:bodyPr/>
          <a:lstStyle/>
          <a:p>
            <a:r>
              <a:rPr lang="en-US"/>
              <a:t>Facebook FB - Own Posts Table w. Custom I-Rate (Insights) | SCS Dairy MY - 16 of 20</a:t>
            </a:r>
          </a:p>
        </p:txBody>
      </p:sp>
      <p:graphicFrame>
        <p:nvGraphicFramePr>
          <p:cNvPr id="5" name="Table Placeholder 4">
            <a:extLst>
              <a:ext uri="{FF2B5EF4-FFF2-40B4-BE49-F238E27FC236}">
                <a16:creationId xmlns:a16="http://schemas.microsoft.com/office/drawing/2014/main" id="{5CB4B4B0-F35F-4456-B5B3-40E1D3B32027}"/>
              </a:ext>
            </a:extLst>
          </p:cNvPr>
          <p:cNvGraphicFramePr>
            <a:graphicFrameLocks noGrp="1"/>
          </p:cNvGraphicFramePr>
          <p:nvPr>
            <p:ph type="tbl" sz="quarter" idx="13"/>
            <p:extLst>
              <p:ext uri="{D42A27DB-BD31-4B8C-83A1-F6EECF244321}">
                <p14:modId xmlns:p14="http://schemas.microsoft.com/office/powerpoint/2010/main" val="57849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1602189"/>
                    </a:ext>
                  </a:extLst>
                </a:gridCol>
                <a:gridCol w="658368">
                  <a:extLst>
                    <a:ext uri="{9D8B030D-6E8A-4147-A177-3AD203B41FA5}">
                      <a16:colId xmlns:a16="http://schemas.microsoft.com/office/drawing/2014/main" val="4042656839"/>
                    </a:ext>
                  </a:extLst>
                </a:gridCol>
                <a:gridCol w="658368">
                  <a:extLst>
                    <a:ext uri="{9D8B030D-6E8A-4147-A177-3AD203B41FA5}">
                      <a16:colId xmlns:a16="http://schemas.microsoft.com/office/drawing/2014/main" val="2020215121"/>
                    </a:ext>
                  </a:extLst>
                </a:gridCol>
                <a:gridCol w="576072">
                  <a:extLst>
                    <a:ext uri="{9D8B030D-6E8A-4147-A177-3AD203B41FA5}">
                      <a16:colId xmlns:a16="http://schemas.microsoft.com/office/drawing/2014/main" val="807431249"/>
                    </a:ext>
                  </a:extLst>
                </a:gridCol>
                <a:gridCol w="576072">
                  <a:extLst>
                    <a:ext uri="{9D8B030D-6E8A-4147-A177-3AD203B41FA5}">
                      <a16:colId xmlns:a16="http://schemas.microsoft.com/office/drawing/2014/main" val="708429201"/>
                    </a:ext>
                  </a:extLst>
                </a:gridCol>
                <a:gridCol w="493776">
                  <a:extLst>
                    <a:ext uri="{9D8B030D-6E8A-4147-A177-3AD203B41FA5}">
                      <a16:colId xmlns:a16="http://schemas.microsoft.com/office/drawing/2014/main" val="683353136"/>
                    </a:ext>
                  </a:extLst>
                </a:gridCol>
                <a:gridCol w="576072">
                  <a:extLst>
                    <a:ext uri="{9D8B030D-6E8A-4147-A177-3AD203B41FA5}">
                      <a16:colId xmlns:a16="http://schemas.microsoft.com/office/drawing/2014/main" val="706440523"/>
                    </a:ext>
                  </a:extLst>
                </a:gridCol>
                <a:gridCol w="576072">
                  <a:extLst>
                    <a:ext uri="{9D8B030D-6E8A-4147-A177-3AD203B41FA5}">
                      <a16:colId xmlns:a16="http://schemas.microsoft.com/office/drawing/2014/main" val="4015124790"/>
                    </a:ext>
                  </a:extLst>
                </a:gridCol>
                <a:gridCol w="576072">
                  <a:extLst>
                    <a:ext uri="{9D8B030D-6E8A-4147-A177-3AD203B41FA5}">
                      <a16:colId xmlns:a16="http://schemas.microsoft.com/office/drawing/2014/main" val="383474545"/>
                    </a:ext>
                  </a:extLst>
                </a:gridCol>
                <a:gridCol w="576072">
                  <a:extLst>
                    <a:ext uri="{9D8B030D-6E8A-4147-A177-3AD203B41FA5}">
                      <a16:colId xmlns:a16="http://schemas.microsoft.com/office/drawing/2014/main" val="229202768"/>
                    </a:ext>
                  </a:extLst>
                </a:gridCol>
                <a:gridCol w="576072">
                  <a:extLst>
                    <a:ext uri="{9D8B030D-6E8A-4147-A177-3AD203B41FA5}">
                      <a16:colId xmlns:a16="http://schemas.microsoft.com/office/drawing/2014/main" val="86196018"/>
                    </a:ext>
                  </a:extLst>
                </a:gridCol>
                <a:gridCol w="329184">
                  <a:extLst>
                    <a:ext uri="{9D8B030D-6E8A-4147-A177-3AD203B41FA5}">
                      <a16:colId xmlns:a16="http://schemas.microsoft.com/office/drawing/2014/main" val="330301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172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- 2021-06-02 16:18:42</a:t>
                      </a:r>
                      <a:r>
                        <a:rPr kumimoji="0" lang="en-US" sz="1000" b="0" i="0" u="none" strike="noStrike" kern="1200" cap="none" spc="0" normalizeH="0" baseline="0" noProof="0">
                          <a:ln>
                            <a:noFill/>
                          </a:ln>
                          <a:solidFill>
                            <a:prstClr val="black"/>
                          </a:solidFill>
                          <a:effectLst/>
                          <a:uLnTx/>
                          <a:uFillTx/>
                          <a:latin typeface="+mn-lt"/>
                          <a:ea typeface="+mn-ea"/>
                          <a:cs typeface="+mn-cs"/>
                        </a:rPr>
                        <a:t>
 Make your dad feel more special this Father's Day by baking him the perfect batch of decadent brownies with SCS Butter! 
Tune into @Chef Siti Mastura's LIVE FB Session on Friday 4th June, 8:30pm to 10pm on SCS Dairy MY Facebook page and watch as she demonstrates the art of making delicious and perfectly baked brownies with SCS Butter! 
Remember to redeem RM5 OFF when you purchase RM20 worth of SCS products from Lazada, The Culina Co during our LIVE FB Session at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0640681"/>
                  </a:ext>
                </a:extLst>
              </a:tr>
            </a:tbl>
          </a:graphicData>
        </a:graphic>
      </p:graphicFrame>
      <p:sp>
        <p:nvSpPr>
          <p:cNvPr id="4" name="Text Placeholder 3">
            <a:extLst>
              <a:ext uri="{FF2B5EF4-FFF2-40B4-BE49-F238E27FC236}">
                <a16:creationId xmlns:a16="http://schemas.microsoft.com/office/drawing/2014/main" id="{0B3D5DD5-B0E9-4F68-B97A-1C7F76093124}"/>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278550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EED5-39D0-4A2B-8CA5-FAEB148BCD0E}"/>
              </a:ext>
            </a:extLst>
          </p:cNvPr>
          <p:cNvSpPr>
            <a:spLocks noGrp="1"/>
          </p:cNvSpPr>
          <p:nvPr>
            <p:ph type="title"/>
          </p:nvPr>
        </p:nvSpPr>
        <p:spPr/>
        <p:txBody>
          <a:bodyPr/>
          <a:lstStyle/>
          <a:p>
            <a:r>
              <a:rPr lang="en-US"/>
              <a:t>Facebook FB - Own Posts Table w. Custom I-Rate (Insights) | SCS Dairy MY - 17 of 20</a:t>
            </a:r>
          </a:p>
        </p:txBody>
      </p:sp>
      <p:graphicFrame>
        <p:nvGraphicFramePr>
          <p:cNvPr id="5" name="Table Placeholder 4">
            <a:extLst>
              <a:ext uri="{FF2B5EF4-FFF2-40B4-BE49-F238E27FC236}">
                <a16:creationId xmlns:a16="http://schemas.microsoft.com/office/drawing/2014/main" id="{89F440C2-7A44-4AFE-97AA-868B7968815A}"/>
              </a:ext>
            </a:extLst>
          </p:cNvPr>
          <p:cNvGraphicFramePr>
            <a:graphicFrameLocks noGrp="1"/>
          </p:cNvGraphicFramePr>
          <p:nvPr>
            <p:ph type="tbl" sz="quarter" idx="13"/>
            <p:extLst>
              <p:ext uri="{D42A27DB-BD31-4B8C-83A1-F6EECF244321}">
                <p14:modId xmlns:p14="http://schemas.microsoft.com/office/powerpoint/2010/main" val="334371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57070"/>
                    </a:ext>
                  </a:extLst>
                </a:gridCol>
                <a:gridCol w="658368">
                  <a:extLst>
                    <a:ext uri="{9D8B030D-6E8A-4147-A177-3AD203B41FA5}">
                      <a16:colId xmlns:a16="http://schemas.microsoft.com/office/drawing/2014/main" val="1846200121"/>
                    </a:ext>
                  </a:extLst>
                </a:gridCol>
                <a:gridCol w="658368">
                  <a:extLst>
                    <a:ext uri="{9D8B030D-6E8A-4147-A177-3AD203B41FA5}">
                      <a16:colId xmlns:a16="http://schemas.microsoft.com/office/drawing/2014/main" val="180989365"/>
                    </a:ext>
                  </a:extLst>
                </a:gridCol>
                <a:gridCol w="576072">
                  <a:extLst>
                    <a:ext uri="{9D8B030D-6E8A-4147-A177-3AD203B41FA5}">
                      <a16:colId xmlns:a16="http://schemas.microsoft.com/office/drawing/2014/main" val="36894469"/>
                    </a:ext>
                  </a:extLst>
                </a:gridCol>
                <a:gridCol w="576072">
                  <a:extLst>
                    <a:ext uri="{9D8B030D-6E8A-4147-A177-3AD203B41FA5}">
                      <a16:colId xmlns:a16="http://schemas.microsoft.com/office/drawing/2014/main" val="4098420515"/>
                    </a:ext>
                  </a:extLst>
                </a:gridCol>
                <a:gridCol w="493776">
                  <a:extLst>
                    <a:ext uri="{9D8B030D-6E8A-4147-A177-3AD203B41FA5}">
                      <a16:colId xmlns:a16="http://schemas.microsoft.com/office/drawing/2014/main" val="601853850"/>
                    </a:ext>
                  </a:extLst>
                </a:gridCol>
                <a:gridCol w="576072">
                  <a:extLst>
                    <a:ext uri="{9D8B030D-6E8A-4147-A177-3AD203B41FA5}">
                      <a16:colId xmlns:a16="http://schemas.microsoft.com/office/drawing/2014/main" val="4192845467"/>
                    </a:ext>
                  </a:extLst>
                </a:gridCol>
                <a:gridCol w="576072">
                  <a:extLst>
                    <a:ext uri="{9D8B030D-6E8A-4147-A177-3AD203B41FA5}">
                      <a16:colId xmlns:a16="http://schemas.microsoft.com/office/drawing/2014/main" val="4237943221"/>
                    </a:ext>
                  </a:extLst>
                </a:gridCol>
                <a:gridCol w="576072">
                  <a:extLst>
                    <a:ext uri="{9D8B030D-6E8A-4147-A177-3AD203B41FA5}">
                      <a16:colId xmlns:a16="http://schemas.microsoft.com/office/drawing/2014/main" val="145768390"/>
                    </a:ext>
                  </a:extLst>
                </a:gridCol>
                <a:gridCol w="576072">
                  <a:extLst>
                    <a:ext uri="{9D8B030D-6E8A-4147-A177-3AD203B41FA5}">
                      <a16:colId xmlns:a16="http://schemas.microsoft.com/office/drawing/2014/main" val="1770348059"/>
                    </a:ext>
                  </a:extLst>
                </a:gridCol>
                <a:gridCol w="576072">
                  <a:extLst>
                    <a:ext uri="{9D8B030D-6E8A-4147-A177-3AD203B41FA5}">
                      <a16:colId xmlns:a16="http://schemas.microsoft.com/office/drawing/2014/main" val="2346618069"/>
                    </a:ext>
                  </a:extLst>
                </a:gridCol>
                <a:gridCol w="329184">
                  <a:extLst>
                    <a:ext uri="{9D8B030D-6E8A-4147-A177-3AD203B41FA5}">
                      <a16:colId xmlns:a16="http://schemas.microsoft.com/office/drawing/2014/main" val="2941191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49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- 2021-06-02 14:05:02</a:t>
                      </a:r>
                      <a:r>
                        <a:rPr kumimoji="0" lang="en-US" sz="1000" b="0" i="0" u="none" strike="noStrike" kern="1200" cap="none" spc="0" normalizeH="0" baseline="0" noProof="0">
                          <a:ln>
                            <a:noFill/>
                          </a:ln>
                          <a:solidFill>
                            <a:prstClr val="black"/>
                          </a:solidFill>
                          <a:effectLst/>
                          <a:uLnTx/>
                          <a:uFillTx/>
                          <a:latin typeface="+mn-lt"/>
                          <a:ea typeface="+mn-ea"/>
                          <a:cs typeface="+mn-cs"/>
                        </a:rPr>
                        <a:t>
 Butter up your life with SCS Butter!
Spread it. Eat it! Bake with it! Enjoy it!
#SCSButter #butter #goodness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364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- 2021-06-02 10:42:40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0438201"/>
                  </a:ext>
                </a:extLst>
              </a:tr>
            </a:tbl>
          </a:graphicData>
        </a:graphic>
      </p:graphicFrame>
      <p:sp>
        <p:nvSpPr>
          <p:cNvPr id="4" name="Text Placeholder 3">
            <a:extLst>
              <a:ext uri="{FF2B5EF4-FFF2-40B4-BE49-F238E27FC236}">
                <a16:creationId xmlns:a16="http://schemas.microsoft.com/office/drawing/2014/main" id="{0CD43CC4-1B25-466D-95C0-A11C86031517}"/>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2030250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FDFB-36D8-45EC-95EA-86BF43EA74BF}"/>
              </a:ext>
            </a:extLst>
          </p:cNvPr>
          <p:cNvSpPr>
            <a:spLocks noGrp="1"/>
          </p:cNvSpPr>
          <p:nvPr>
            <p:ph type="title"/>
          </p:nvPr>
        </p:nvSpPr>
        <p:spPr/>
        <p:txBody>
          <a:bodyPr/>
          <a:lstStyle/>
          <a:p>
            <a:r>
              <a:rPr lang="en-US"/>
              <a:t>Facebook FB - Own Posts Table w. Custom I-Rate (Insights) | SCS Dairy MY - 18 of 20</a:t>
            </a:r>
          </a:p>
        </p:txBody>
      </p:sp>
      <p:graphicFrame>
        <p:nvGraphicFramePr>
          <p:cNvPr id="5" name="Table Placeholder 4">
            <a:extLst>
              <a:ext uri="{FF2B5EF4-FFF2-40B4-BE49-F238E27FC236}">
                <a16:creationId xmlns:a16="http://schemas.microsoft.com/office/drawing/2014/main" id="{B5D17B70-9691-4292-AC42-E7A926E93EC6}"/>
              </a:ext>
            </a:extLst>
          </p:cNvPr>
          <p:cNvGraphicFramePr>
            <a:graphicFrameLocks noGrp="1"/>
          </p:cNvGraphicFramePr>
          <p:nvPr>
            <p:ph type="tbl" sz="quarter" idx="13"/>
            <p:extLst>
              <p:ext uri="{D42A27DB-BD31-4B8C-83A1-F6EECF244321}">
                <p14:modId xmlns:p14="http://schemas.microsoft.com/office/powerpoint/2010/main" val="3917104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67549762"/>
                    </a:ext>
                  </a:extLst>
                </a:gridCol>
                <a:gridCol w="658368">
                  <a:extLst>
                    <a:ext uri="{9D8B030D-6E8A-4147-A177-3AD203B41FA5}">
                      <a16:colId xmlns:a16="http://schemas.microsoft.com/office/drawing/2014/main" val="1631729446"/>
                    </a:ext>
                  </a:extLst>
                </a:gridCol>
                <a:gridCol w="658368">
                  <a:extLst>
                    <a:ext uri="{9D8B030D-6E8A-4147-A177-3AD203B41FA5}">
                      <a16:colId xmlns:a16="http://schemas.microsoft.com/office/drawing/2014/main" val="1358718083"/>
                    </a:ext>
                  </a:extLst>
                </a:gridCol>
                <a:gridCol w="576072">
                  <a:extLst>
                    <a:ext uri="{9D8B030D-6E8A-4147-A177-3AD203B41FA5}">
                      <a16:colId xmlns:a16="http://schemas.microsoft.com/office/drawing/2014/main" val="2973178358"/>
                    </a:ext>
                  </a:extLst>
                </a:gridCol>
                <a:gridCol w="576072">
                  <a:extLst>
                    <a:ext uri="{9D8B030D-6E8A-4147-A177-3AD203B41FA5}">
                      <a16:colId xmlns:a16="http://schemas.microsoft.com/office/drawing/2014/main" val="2276771045"/>
                    </a:ext>
                  </a:extLst>
                </a:gridCol>
                <a:gridCol w="493776">
                  <a:extLst>
                    <a:ext uri="{9D8B030D-6E8A-4147-A177-3AD203B41FA5}">
                      <a16:colId xmlns:a16="http://schemas.microsoft.com/office/drawing/2014/main" val="2323487803"/>
                    </a:ext>
                  </a:extLst>
                </a:gridCol>
                <a:gridCol w="576072">
                  <a:extLst>
                    <a:ext uri="{9D8B030D-6E8A-4147-A177-3AD203B41FA5}">
                      <a16:colId xmlns:a16="http://schemas.microsoft.com/office/drawing/2014/main" val="3090062099"/>
                    </a:ext>
                  </a:extLst>
                </a:gridCol>
                <a:gridCol w="576072">
                  <a:extLst>
                    <a:ext uri="{9D8B030D-6E8A-4147-A177-3AD203B41FA5}">
                      <a16:colId xmlns:a16="http://schemas.microsoft.com/office/drawing/2014/main" val="2054456479"/>
                    </a:ext>
                  </a:extLst>
                </a:gridCol>
                <a:gridCol w="576072">
                  <a:extLst>
                    <a:ext uri="{9D8B030D-6E8A-4147-A177-3AD203B41FA5}">
                      <a16:colId xmlns:a16="http://schemas.microsoft.com/office/drawing/2014/main" val="2897495724"/>
                    </a:ext>
                  </a:extLst>
                </a:gridCol>
                <a:gridCol w="576072">
                  <a:extLst>
                    <a:ext uri="{9D8B030D-6E8A-4147-A177-3AD203B41FA5}">
                      <a16:colId xmlns:a16="http://schemas.microsoft.com/office/drawing/2014/main" val="85603334"/>
                    </a:ext>
                  </a:extLst>
                </a:gridCol>
                <a:gridCol w="576072">
                  <a:extLst>
                    <a:ext uri="{9D8B030D-6E8A-4147-A177-3AD203B41FA5}">
                      <a16:colId xmlns:a16="http://schemas.microsoft.com/office/drawing/2014/main" val="1562809599"/>
                    </a:ext>
                  </a:extLst>
                </a:gridCol>
                <a:gridCol w="329184">
                  <a:extLst>
                    <a:ext uri="{9D8B030D-6E8A-4147-A177-3AD203B41FA5}">
                      <a16:colId xmlns:a16="http://schemas.microsoft.com/office/drawing/2014/main" val="37780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30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- 2021-06-02 10:34:56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Surprise your dad this Father's Day by baking something special for him! Learn how to bake Chocolate Brownies and Raspberry Cream Cheese Brownies with SCS Butter! Mark your calendars for Friday 4 June 2021, 8:30pm to 10pm as Chef Siti Mastura will be coming live to your screens in her FB LIVE Session!
Don't forget to tune in for this exciting LIVE session and become a pro at brownie making! Plus remember to take part in the contest during the session and stand a chance to win exclusive Chef Siti Mastura signed SCS Mixing Bowls and SCS Aprons!
Also, enjoy RM5 OFF when you purchase RM20 worth of SCS products from Lazada, The Culina Co. Limited voucher codes are available, so remember to get yours before it runs out!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320490"/>
                  </a:ext>
                </a:extLst>
              </a:tr>
            </a:tbl>
          </a:graphicData>
        </a:graphic>
      </p:graphicFrame>
      <p:sp>
        <p:nvSpPr>
          <p:cNvPr id="4" name="Text Placeholder 3">
            <a:extLst>
              <a:ext uri="{FF2B5EF4-FFF2-40B4-BE49-F238E27FC236}">
                <a16:creationId xmlns:a16="http://schemas.microsoft.com/office/drawing/2014/main" id="{6BFDCB6A-B34F-4472-AA45-EECD91F21EEA}"/>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736563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DAA08-B225-413E-9440-83128F1C501C}"/>
              </a:ext>
            </a:extLst>
          </p:cNvPr>
          <p:cNvSpPr>
            <a:spLocks noGrp="1"/>
          </p:cNvSpPr>
          <p:nvPr>
            <p:ph type="title"/>
          </p:nvPr>
        </p:nvSpPr>
        <p:spPr/>
        <p:txBody>
          <a:bodyPr/>
          <a:lstStyle/>
          <a:p>
            <a:r>
              <a:rPr lang="en-US"/>
              <a:t>Facebook FB - Own Posts Table w. Custom I-Rate (Insights) | SCS Dairy MY - 19 of 20</a:t>
            </a:r>
          </a:p>
        </p:txBody>
      </p:sp>
      <p:graphicFrame>
        <p:nvGraphicFramePr>
          <p:cNvPr id="5" name="Table Placeholder 4">
            <a:extLst>
              <a:ext uri="{FF2B5EF4-FFF2-40B4-BE49-F238E27FC236}">
                <a16:creationId xmlns:a16="http://schemas.microsoft.com/office/drawing/2014/main" id="{7B095003-4906-45BC-BB28-1305D55786A1}"/>
              </a:ext>
            </a:extLst>
          </p:cNvPr>
          <p:cNvGraphicFramePr>
            <a:graphicFrameLocks noGrp="1"/>
          </p:cNvGraphicFramePr>
          <p:nvPr>
            <p:ph type="tbl" sz="quarter" idx="13"/>
            <p:extLst>
              <p:ext uri="{D42A27DB-BD31-4B8C-83A1-F6EECF244321}">
                <p14:modId xmlns:p14="http://schemas.microsoft.com/office/powerpoint/2010/main" val="2574509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7463696"/>
                    </a:ext>
                  </a:extLst>
                </a:gridCol>
                <a:gridCol w="658368">
                  <a:extLst>
                    <a:ext uri="{9D8B030D-6E8A-4147-A177-3AD203B41FA5}">
                      <a16:colId xmlns:a16="http://schemas.microsoft.com/office/drawing/2014/main" val="1174640180"/>
                    </a:ext>
                  </a:extLst>
                </a:gridCol>
                <a:gridCol w="658368">
                  <a:extLst>
                    <a:ext uri="{9D8B030D-6E8A-4147-A177-3AD203B41FA5}">
                      <a16:colId xmlns:a16="http://schemas.microsoft.com/office/drawing/2014/main" val="3907041218"/>
                    </a:ext>
                  </a:extLst>
                </a:gridCol>
                <a:gridCol w="576072">
                  <a:extLst>
                    <a:ext uri="{9D8B030D-6E8A-4147-A177-3AD203B41FA5}">
                      <a16:colId xmlns:a16="http://schemas.microsoft.com/office/drawing/2014/main" val="3199244899"/>
                    </a:ext>
                  </a:extLst>
                </a:gridCol>
                <a:gridCol w="576072">
                  <a:extLst>
                    <a:ext uri="{9D8B030D-6E8A-4147-A177-3AD203B41FA5}">
                      <a16:colId xmlns:a16="http://schemas.microsoft.com/office/drawing/2014/main" val="480458412"/>
                    </a:ext>
                  </a:extLst>
                </a:gridCol>
                <a:gridCol w="493776">
                  <a:extLst>
                    <a:ext uri="{9D8B030D-6E8A-4147-A177-3AD203B41FA5}">
                      <a16:colId xmlns:a16="http://schemas.microsoft.com/office/drawing/2014/main" val="921406130"/>
                    </a:ext>
                  </a:extLst>
                </a:gridCol>
                <a:gridCol w="576072">
                  <a:extLst>
                    <a:ext uri="{9D8B030D-6E8A-4147-A177-3AD203B41FA5}">
                      <a16:colId xmlns:a16="http://schemas.microsoft.com/office/drawing/2014/main" val="3518163950"/>
                    </a:ext>
                  </a:extLst>
                </a:gridCol>
                <a:gridCol w="576072">
                  <a:extLst>
                    <a:ext uri="{9D8B030D-6E8A-4147-A177-3AD203B41FA5}">
                      <a16:colId xmlns:a16="http://schemas.microsoft.com/office/drawing/2014/main" val="1118308417"/>
                    </a:ext>
                  </a:extLst>
                </a:gridCol>
                <a:gridCol w="576072">
                  <a:extLst>
                    <a:ext uri="{9D8B030D-6E8A-4147-A177-3AD203B41FA5}">
                      <a16:colId xmlns:a16="http://schemas.microsoft.com/office/drawing/2014/main" val="4105257822"/>
                    </a:ext>
                  </a:extLst>
                </a:gridCol>
                <a:gridCol w="576072">
                  <a:extLst>
                    <a:ext uri="{9D8B030D-6E8A-4147-A177-3AD203B41FA5}">
                      <a16:colId xmlns:a16="http://schemas.microsoft.com/office/drawing/2014/main" val="3021353788"/>
                    </a:ext>
                  </a:extLst>
                </a:gridCol>
                <a:gridCol w="576072">
                  <a:extLst>
                    <a:ext uri="{9D8B030D-6E8A-4147-A177-3AD203B41FA5}">
                      <a16:colId xmlns:a16="http://schemas.microsoft.com/office/drawing/2014/main" val="1014677761"/>
                    </a:ext>
                  </a:extLst>
                </a:gridCol>
                <a:gridCol w="329184">
                  <a:extLst>
                    <a:ext uri="{9D8B030D-6E8A-4147-A177-3AD203B41FA5}">
                      <a16:colId xmlns:a16="http://schemas.microsoft.com/office/drawing/2014/main" val="287153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915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- 2021-06-01 15:47:06</a:t>
                      </a:r>
                      <a:r>
                        <a:rPr kumimoji="0" lang="en-US" sz="1000" b="0" i="0" u="none" strike="noStrike" kern="1200" cap="none" spc="0" normalizeH="0" baseline="0" noProof="0">
                          <a:ln>
                            <a:noFill/>
                          </a:ln>
                          <a:solidFill>
                            <a:prstClr val="black"/>
                          </a:solidFill>
                          <a:effectLst/>
                          <a:uLnTx/>
                          <a:uFillTx/>
                          <a:latin typeface="+mn-lt"/>
                          <a:ea typeface="+mn-ea"/>
                          <a:cs typeface="+mn-cs"/>
                        </a:rPr>
                        <a:t>
 #SCSPromo I Join Chef Siti Mastura LIVE FB Session on Friday 4th June, 2021 8:30pm to 10pm for a chance to win exclusive Chef Siti Mastura signed SCS Mixing Bowls and SCS Aprons! Also enjoy RM5 OFF when you purchase RM20 worth of SCS products from Lazada, The Culina Co. 
Limited voucher codes are available, so remember to get yours before it runs out! 
*Promotion period: 4 June 2021 only.
*Voucher is valid on Lazada, The Culina Co.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4141834"/>
                  </a:ext>
                </a:extLst>
              </a:tr>
            </a:tbl>
          </a:graphicData>
        </a:graphic>
      </p:graphicFrame>
      <p:sp>
        <p:nvSpPr>
          <p:cNvPr id="4" name="Text Placeholder 3">
            <a:extLst>
              <a:ext uri="{FF2B5EF4-FFF2-40B4-BE49-F238E27FC236}">
                <a16:creationId xmlns:a16="http://schemas.microsoft.com/office/drawing/2014/main" id="{7140FFEC-7691-485A-860C-FF268FBC7554}"/>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363365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C6004-8364-4B36-9BDC-CAB6B838D849}"/>
              </a:ext>
            </a:extLst>
          </p:cNvPr>
          <p:cNvSpPr>
            <a:spLocks noGrp="1"/>
          </p:cNvSpPr>
          <p:nvPr>
            <p:ph type="title"/>
          </p:nvPr>
        </p:nvSpPr>
        <p:spPr/>
        <p:txBody>
          <a:bodyPr/>
          <a:lstStyle/>
          <a:p>
            <a:r>
              <a:rPr lang="en-US"/>
              <a:t>Facebook FB - Own Posts Table w. Custom I-Rate (Insights) | SCS Dairy MY - 20 of 20</a:t>
            </a:r>
          </a:p>
        </p:txBody>
      </p:sp>
      <p:graphicFrame>
        <p:nvGraphicFramePr>
          <p:cNvPr id="5" name="Table Placeholder 4">
            <a:extLst>
              <a:ext uri="{FF2B5EF4-FFF2-40B4-BE49-F238E27FC236}">
                <a16:creationId xmlns:a16="http://schemas.microsoft.com/office/drawing/2014/main" id="{43317816-D80D-41DF-9639-ED07E4FC224C}"/>
              </a:ext>
            </a:extLst>
          </p:cNvPr>
          <p:cNvGraphicFramePr>
            <a:graphicFrameLocks noGrp="1"/>
          </p:cNvGraphicFramePr>
          <p:nvPr>
            <p:ph type="tbl" sz="quarter" idx="13"/>
            <p:extLst>
              <p:ext uri="{D42A27DB-BD31-4B8C-83A1-F6EECF244321}">
                <p14:modId xmlns:p14="http://schemas.microsoft.com/office/powerpoint/2010/main" val="1221313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3534162"/>
                    </a:ext>
                  </a:extLst>
                </a:gridCol>
                <a:gridCol w="658368">
                  <a:extLst>
                    <a:ext uri="{9D8B030D-6E8A-4147-A177-3AD203B41FA5}">
                      <a16:colId xmlns:a16="http://schemas.microsoft.com/office/drawing/2014/main" val="2094137600"/>
                    </a:ext>
                  </a:extLst>
                </a:gridCol>
                <a:gridCol w="658368">
                  <a:extLst>
                    <a:ext uri="{9D8B030D-6E8A-4147-A177-3AD203B41FA5}">
                      <a16:colId xmlns:a16="http://schemas.microsoft.com/office/drawing/2014/main" val="50009913"/>
                    </a:ext>
                  </a:extLst>
                </a:gridCol>
                <a:gridCol w="576072">
                  <a:extLst>
                    <a:ext uri="{9D8B030D-6E8A-4147-A177-3AD203B41FA5}">
                      <a16:colId xmlns:a16="http://schemas.microsoft.com/office/drawing/2014/main" val="3933403932"/>
                    </a:ext>
                  </a:extLst>
                </a:gridCol>
                <a:gridCol w="576072">
                  <a:extLst>
                    <a:ext uri="{9D8B030D-6E8A-4147-A177-3AD203B41FA5}">
                      <a16:colId xmlns:a16="http://schemas.microsoft.com/office/drawing/2014/main" val="144203649"/>
                    </a:ext>
                  </a:extLst>
                </a:gridCol>
                <a:gridCol w="493776">
                  <a:extLst>
                    <a:ext uri="{9D8B030D-6E8A-4147-A177-3AD203B41FA5}">
                      <a16:colId xmlns:a16="http://schemas.microsoft.com/office/drawing/2014/main" val="1858197695"/>
                    </a:ext>
                  </a:extLst>
                </a:gridCol>
                <a:gridCol w="576072">
                  <a:extLst>
                    <a:ext uri="{9D8B030D-6E8A-4147-A177-3AD203B41FA5}">
                      <a16:colId xmlns:a16="http://schemas.microsoft.com/office/drawing/2014/main" val="1839490104"/>
                    </a:ext>
                  </a:extLst>
                </a:gridCol>
                <a:gridCol w="576072">
                  <a:extLst>
                    <a:ext uri="{9D8B030D-6E8A-4147-A177-3AD203B41FA5}">
                      <a16:colId xmlns:a16="http://schemas.microsoft.com/office/drawing/2014/main" val="1672294256"/>
                    </a:ext>
                  </a:extLst>
                </a:gridCol>
                <a:gridCol w="576072">
                  <a:extLst>
                    <a:ext uri="{9D8B030D-6E8A-4147-A177-3AD203B41FA5}">
                      <a16:colId xmlns:a16="http://schemas.microsoft.com/office/drawing/2014/main" val="3964547929"/>
                    </a:ext>
                  </a:extLst>
                </a:gridCol>
                <a:gridCol w="576072">
                  <a:extLst>
                    <a:ext uri="{9D8B030D-6E8A-4147-A177-3AD203B41FA5}">
                      <a16:colId xmlns:a16="http://schemas.microsoft.com/office/drawing/2014/main" val="1125983104"/>
                    </a:ext>
                  </a:extLst>
                </a:gridCol>
                <a:gridCol w="576072">
                  <a:extLst>
                    <a:ext uri="{9D8B030D-6E8A-4147-A177-3AD203B41FA5}">
                      <a16:colId xmlns:a16="http://schemas.microsoft.com/office/drawing/2014/main" val="1383427656"/>
                    </a:ext>
                  </a:extLst>
                </a:gridCol>
                <a:gridCol w="329184">
                  <a:extLst>
                    <a:ext uri="{9D8B030D-6E8A-4147-A177-3AD203B41FA5}">
                      <a16:colId xmlns:a16="http://schemas.microsoft.com/office/drawing/2014/main" val="2795226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182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- 2021-06-01 12:42:51</a:t>
                      </a:r>
                      <a:r>
                        <a:rPr kumimoji="0" lang="en-US" sz="1000" b="0" i="0" u="none" strike="noStrike" kern="1200" cap="none" spc="0" normalizeH="0" baseline="0" noProof="0">
                          <a:ln>
                            <a:noFill/>
                          </a:ln>
                          <a:solidFill>
                            <a:prstClr val="black"/>
                          </a:solidFill>
                          <a:effectLst/>
                          <a:uLnTx/>
                          <a:uFillTx/>
                          <a:latin typeface="+mn-lt"/>
                          <a:ea typeface="+mn-ea"/>
                          <a:cs typeface="+mn-cs"/>
                        </a:rPr>
                        <a:t>
 Brownies are always a crowd pleaser and a totally irresistible dessert! If you are a brownie lover and want to learn to bake perfect brownies, then don't forget to tune in to Chef Siti Mastura's LIVE FB Session on Friday 4 June 2021 8:30pm to 10pm on SCS Dairy MY Facebook page! In this LIVE FB Session, Chef Siti Mastura will demonstrate how to bake brownies with SCS Butter! She will also be sharing tips and tricks to have a perfectly baked batch each time! 
So mark your calendars for Friday 4 June 2021 8:30pm to 10pm to learn all things brownie! Remember to watch the entire session for a chance to win exclusive Chef Siti Mastura signed SCS Mixing Bowls!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10814335"/>
                  </a:ext>
                </a:extLst>
              </a:tr>
            </a:tbl>
          </a:graphicData>
        </a:graphic>
      </p:graphicFrame>
      <p:sp>
        <p:nvSpPr>
          <p:cNvPr id="4" name="Text Placeholder 3">
            <a:extLst>
              <a:ext uri="{FF2B5EF4-FFF2-40B4-BE49-F238E27FC236}">
                <a16:creationId xmlns:a16="http://schemas.microsoft.com/office/drawing/2014/main" id="{35C07210-D406-4C19-96E8-FDF9E8C18629}"/>
              </a:ext>
            </a:extLst>
          </p:cNvPr>
          <p:cNvSpPr>
            <a:spLocks noGrp="1"/>
          </p:cNvSpPr>
          <p:nvPr>
            <p:ph type="body" sz="quarter" idx="14"/>
          </p:nvPr>
        </p:nvSpPr>
        <p:spPr/>
        <p:txBody>
          <a:bodyPr/>
          <a:lstStyle/>
          <a:p>
            <a:r>
              <a:rPr lang="en-US"/>
              <a:t>06/01/2021 - 06/15/2021</a:t>
            </a:r>
          </a:p>
        </p:txBody>
      </p:sp>
    </p:spTree>
    <p:extLst>
      <p:ext uri="{BB962C8B-B14F-4D97-AF65-F5344CB8AC3E}">
        <p14:creationId xmlns:p14="http://schemas.microsoft.com/office/powerpoint/2010/main" val="18883630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1279</Words>
  <Application>Microsoft Office PowerPoint</Application>
  <PresentationFormat>On-screen Show (4:3)</PresentationFormat>
  <Paragraphs>520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FB - Own Posts Table w. Custom I-Rate (Insights) | SCS Dairy MY - 1 of 20</vt:lpstr>
      <vt:lpstr>Facebook FB - Own Posts Table w. Custom I-Rate (Insights) | SCS Dairy MY - 2 of 20</vt:lpstr>
      <vt:lpstr>Facebook FB - Own Posts Table w. Custom I-Rate (Insights) | SCS Dairy MY - 3 of 20</vt:lpstr>
      <vt:lpstr>Facebook FB - Own Posts Table w. Custom I-Rate (Insights) | SCS Dairy MY - 4 of 20</vt:lpstr>
      <vt:lpstr>Facebook FB - Own Posts Table w. Custom I-Rate (Insights) | SCS Dairy MY - 5 of 20</vt:lpstr>
      <vt:lpstr>Facebook FB - Own Posts Table w. Custom I-Rate (Insights) | SCS Dairy MY - 6 of 20</vt:lpstr>
      <vt:lpstr>Facebook FB - Own Posts Table w. Custom I-Rate (Insights) | SCS Dairy MY - 7 of 20</vt:lpstr>
      <vt:lpstr>Facebook FB - Own Posts Table w. Custom I-Rate (Insights) | SCS Dairy MY - 8 of 20</vt:lpstr>
      <vt:lpstr>Facebook FB - Own Posts Table w. Custom I-Rate (Insights) | SCS Dairy MY - 9 of 20</vt:lpstr>
      <vt:lpstr>Facebook FB - Own Posts Table w. Custom I-Rate (Insights) | SCS Dairy MY - 10 of 20</vt:lpstr>
      <vt:lpstr>Facebook FB - Own Posts Table w. Custom I-Rate (Insights) | SCS Dairy MY - 11 of 20</vt:lpstr>
      <vt:lpstr>Facebook FB - Own Posts Table w. Custom I-Rate (Insights) | SCS Dairy MY - 12 of 20</vt:lpstr>
      <vt:lpstr>Facebook FB - Own Posts Table w. Custom I-Rate (Insights) | SCS Dairy MY - 13 of 20</vt:lpstr>
      <vt:lpstr>Facebook FB - Own Posts Table w. Custom I-Rate (Insights) | SCS Dairy MY - 14 of 20</vt:lpstr>
      <vt:lpstr>Facebook FB - Own Posts Table w. Custom I-Rate (Insights) | SCS Dairy MY - 15 of 20</vt:lpstr>
      <vt:lpstr>Facebook FB - Own Posts Table w. Custom I-Rate (Insights) | SCS Dairy MY - 16 of 20</vt:lpstr>
      <vt:lpstr>Facebook FB - Own Posts Table w. Custom I-Rate (Insights) | SCS Dairy MY - 17 of 20</vt:lpstr>
      <vt:lpstr>Facebook FB - Own Posts Table w. Custom I-Rate (Insights) | SCS Dairy MY - 18 of 20</vt:lpstr>
      <vt:lpstr>Facebook FB - Own Posts Table w. Custom I-Rate (Insights) | SCS Dairy MY - 19 of 20</vt:lpstr>
      <vt:lpstr>Facebook FB - Own Posts Table w. Custom I-Rate (Insights) | SCS Dairy MY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20</dc:title>
  <dc:creator>Frederik Peiniger</dc:creator>
  <cp:lastModifiedBy>Frederik Peiniger</cp:lastModifiedBy>
  <cp:revision>1</cp:revision>
  <dcterms:created xsi:type="dcterms:W3CDTF">2021-07-12T03:41:45Z</dcterms:created>
  <dcterms:modified xsi:type="dcterms:W3CDTF">2021-07-12T03:44:21Z</dcterms:modified>
</cp:coreProperties>
</file>