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5F554-8918-440C-A607-164E2B903167}"/>
              </a:ext>
            </a:extLst>
          </p:cNvPr>
          <p:cNvSpPr>
            <a:spLocks noGrp="1"/>
          </p:cNvSpPr>
          <p:nvPr>
            <p:ph type="title"/>
          </p:nvPr>
        </p:nvSpPr>
        <p:spPr/>
        <p:txBody>
          <a:bodyPr/>
          <a:lstStyle/>
          <a:p>
            <a:r>
              <a:rPr lang="en-US"/>
              <a:t>Facebook FB - Own Posts Table w. Custom I-Rate (Insights) | SCS Dairy MY - 1 of 24</a:t>
            </a:r>
          </a:p>
        </p:txBody>
      </p:sp>
      <p:graphicFrame>
        <p:nvGraphicFramePr>
          <p:cNvPr id="5" name="Table Placeholder 4">
            <a:extLst>
              <a:ext uri="{FF2B5EF4-FFF2-40B4-BE49-F238E27FC236}">
                <a16:creationId xmlns:a16="http://schemas.microsoft.com/office/drawing/2014/main" id="{3160CE44-7A8E-43D1-9D7C-6871BCB061CB}"/>
              </a:ext>
            </a:extLst>
          </p:cNvPr>
          <p:cNvGraphicFramePr>
            <a:graphicFrameLocks noGrp="1"/>
          </p:cNvGraphicFramePr>
          <p:nvPr>
            <p:ph type="tbl" sz="quarter" idx="13"/>
            <p:extLst>
              <p:ext uri="{D42A27DB-BD31-4B8C-83A1-F6EECF244321}">
                <p14:modId xmlns:p14="http://schemas.microsoft.com/office/powerpoint/2010/main" val="2814510544"/>
              </p:ext>
            </p:extLst>
          </p:nvPr>
        </p:nvGraphicFramePr>
        <p:xfrm>
          <a:off x="457200" y="1731963"/>
          <a:ext cx="7735824" cy="42976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51026462"/>
                    </a:ext>
                  </a:extLst>
                </a:gridCol>
                <a:gridCol w="658368">
                  <a:extLst>
                    <a:ext uri="{9D8B030D-6E8A-4147-A177-3AD203B41FA5}">
                      <a16:colId xmlns:a16="http://schemas.microsoft.com/office/drawing/2014/main" val="4012628081"/>
                    </a:ext>
                  </a:extLst>
                </a:gridCol>
                <a:gridCol w="658368">
                  <a:extLst>
                    <a:ext uri="{9D8B030D-6E8A-4147-A177-3AD203B41FA5}">
                      <a16:colId xmlns:a16="http://schemas.microsoft.com/office/drawing/2014/main" val="3669336163"/>
                    </a:ext>
                  </a:extLst>
                </a:gridCol>
                <a:gridCol w="576072">
                  <a:extLst>
                    <a:ext uri="{9D8B030D-6E8A-4147-A177-3AD203B41FA5}">
                      <a16:colId xmlns:a16="http://schemas.microsoft.com/office/drawing/2014/main" val="3324768446"/>
                    </a:ext>
                  </a:extLst>
                </a:gridCol>
                <a:gridCol w="576072">
                  <a:extLst>
                    <a:ext uri="{9D8B030D-6E8A-4147-A177-3AD203B41FA5}">
                      <a16:colId xmlns:a16="http://schemas.microsoft.com/office/drawing/2014/main" val="167895529"/>
                    </a:ext>
                  </a:extLst>
                </a:gridCol>
                <a:gridCol w="493776">
                  <a:extLst>
                    <a:ext uri="{9D8B030D-6E8A-4147-A177-3AD203B41FA5}">
                      <a16:colId xmlns:a16="http://schemas.microsoft.com/office/drawing/2014/main" val="1082745443"/>
                    </a:ext>
                  </a:extLst>
                </a:gridCol>
                <a:gridCol w="576072">
                  <a:extLst>
                    <a:ext uri="{9D8B030D-6E8A-4147-A177-3AD203B41FA5}">
                      <a16:colId xmlns:a16="http://schemas.microsoft.com/office/drawing/2014/main" val="3302542392"/>
                    </a:ext>
                  </a:extLst>
                </a:gridCol>
                <a:gridCol w="576072">
                  <a:extLst>
                    <a:ext uri="{9D8B030D-6E8A-4147-A177-3AD203B41FA5}">
                      <a16:colId xmlns:a16="http://schemas.microsoft.com/office/drawing/2014/main" val="3160015581"/>
                    </a:ext>
                  </a:extLst>
                </a:gridCol>
                <a:gridCol w="576072">
                  <a:extLst>
                    <a:ext uri="{9D8B030D-6E8A-4147-A177-3AD203B41FA5}">
                      <a16:colId xmlns:a16="http://schemas.microsoft.com/office/drawing/2014/main" val="783799117"/>
                    </a:ext>
                  </a:extLst>
                </a:gridCol>
                <a:gridCol w="576072">
                  <a:extLst>
                    <a:ext uri="{9D8B030D-6E8A-4147-A177-3AD203B41FA5}">
                      <a16:colId xmlns:a16="http://schemas.microsoft.com/office/drawing/2014/main" val="2584394268"/>
                    </a:ext>
                  </a:extLst>
                </a:gridCol>
                <a:gridCol w="576072">
                  <a:extLst>
                    <a:ext uri="{9D8B030D-6E8A-4147-A177-3AD203B41FA5}">
                      <a16:colId xmlns:a16="http://schemas.microsoft.com/office/drawing/2014/main" val="3729565842"/>
                    </a:ext>
                  </a:extLst>
                </a:gridCol>
                <a:gridCol w="329184">
                  <a:extLst>
                    <a:ext uri="{9D8B030D-6E8A-4147-A177-3AD203B41FA5}">
                      <a16:colId xmlns:a16="http://schemas.microsoft.com/office/drawing/2014/main" val="1803287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8332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16:03:30</a:t>
                      </a:r>
                      <a:r>
                        <a:rPr kumimoji="0" lang="en-US" sz="1000" b="0" i="0" u="none" strike="noStrike" kern="1200" cap="none" spc="0" normalizeH="0" baseline="0" noProof="0">
                          <a:ln>
                            <a:noFill/>
                          </a:ln>
                          <a:solidFill>
                            <a:prstClr val="black"/>
                          </a:solidFill>
                          <a:effectLst/>
                          <a:uLnTx/>
                          <a:uFillTx/>
                          <a:latin typeface="+mn-lt"/>
                          <a:ea typeface="+mn-ea"/>
                          <a:cs typeface="+mn-cs"/>
                        </a:rPr>
                        <a:t>
 You can whip together the cream cheese and sugar together as long as you like or at least until smooth and fluffy without causing any issues with your batter. However, be mindful with the eggs in any cheesecake recipe.
Add them in last and beat just until combined. The longer you mix the eggs, the more air you incorporate into the batter. The air can expand and then contract during baking and cooling which causes cracks.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6925352"/>
                  </a:ext>
                </a:extLst>
              </a:tr>
            </a:tbl>
          </a:graphicData>
        </a:graphic>
      </p:graphicFrame>
      <p:sp>
        <p:nvSpPr>
          <p:cNvPr id="4" name="Text Placeholder 3">
            <a:extLst>
              <a:ext uri="{FF2B5EF4-FFF2-40B4-BE49-F238E27FC236}">
                <a16:creationId xmlns:a16="http://schemas.microsoft.com/office/drawing/2014/main" id="{6F839335-28AC-464C-BAB2-FEEE38A0B3C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690245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E490-099E-43D9-BFDB-3C3468247773}"/>
              </a:ext>
            </a:extLst>
          </p:cNvPr>
          <p:cNvSpPr>
            <a:spLocks noGrp="1"/>
          </p:cNvSpPr>
          <p:nvPr>
            <p:ph type="title"/>
          </p:nvPr>
        </p:nvSpPr>
        <p:spPr/>
        <p:txBody>
          <a:bodyPr/>
          <a:lstStyle/>
          <a:p>
            <a:r>
              <a:rPr lang="en-US"/>
              <a:t>Facebook FB - Own Posts Table w. Custom I-Rate (Insights) | SCS Dairy MY - 2 of 24</a:t>
            </a:r>
          </a:p>
        </p:txBody>
      </p:sp>
      <p:graphicFrame>
        <p:nvGraphicFramePr>
          <p:cNvPr id="5" name="Table Placeholder 4">
            <a:extLst>
              <a:ext uri="{FF2B5EF4-FFF2-40B4-BE49-F238E27FC236}">
                <a16:creationId xmlns:a16="http://schemas.microsoft.com/office/drawing/2014/main" id="{8555FE86-506E-4DC2-A261-3BFB83BFE1B6}"/>
              </a:ext>
            </a:extLst>
          </p:cNvPr>
          <p:cNvGraphicFramePr>
            <a:graphicFrameLocks noGrp="1"/>
          </p:cNvGraphicFramePr>
          <p:nvPr>
            <p:ph type="tbl" sz="quarter" idx="13"/>
            <p:extLst>
              <p:ext uri="{D42A27DB-BD31-4B8C-83A1-F6EECF244321}">
                <p14:modId xmlns:p14="http://schemas.microsoft.com/office/powerpoint/2010/main" val="1702739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97453509"/>
                    </a:ext>
                  </a:extLst>
                </a:gridCol>
                <a:gridCol w="658368">
                  <a:extLst>
                    <a:ext uri="{9D8B030D-6E8A-4147-A177-3AD203B41FA5}">
                      <a16:colId xmlns:a16="http://schemas.microsoft.com/office/drawing/2014/main" val="3371201581"/>
                    </a:ext>
                  </a:extLst>
                </a:gridCol>
                <a:gridCol w="658368">
                  <a:extLst>
                    <a:ext uri="{9D8B030D-6E8A-4147-A177-3AD203B41FA5}">
                      <a16:colId xmlns:a16="http://schemas.microsoft.com/office/drawing/2014/main" val="2895866579"/>
                    </a:ext>
                  </a:extLst>
                </a:gridCol>
                <a:gridCol w="576072">
                  <a:extLst>
                    <a:ext uri="{9D8B030D-6E8A-4147-A177-3AD203B41FA5}">
                      <a16:colId xmlns:a16="http://schemas.microsoft.com/office/drawing/2014/main" val="544947250"/>
                    </a:ext>
                  </a:extLst>
                </a:gridCol>
                <a:gridCol w="576072">
                  <a:extLst>
                    <a:ext uri="{9D8B030D-6E8A-4147-A177-3AD203B41FA5}">
                      <a16:colId xmlns:a16="http://schemas.microsoft.com/office/drawing/2014/main" val="4243432837"/>
                    </a:ext>
                  </a:extLst>
                </a:gridCol>
                <a:gridCol w="493776">
                  <a:extLst>
                    <a:ext uri="{9D8B030D-6E8A-4147-A177-3AD203B41FA5}">
                      <a16:colId xmlns:a16="http://schemas.microsoft.com/office/drawing/2014/main" val="2040386970"/>
                    </a:ext>
                  </a:extLst>
                </a:gridCol>
                <a:gridCol w="576072">
                  <a:extLst>
                    <a:ext uri="{9D8B030D-6E8A-4147-A177-3AD203B41FA5}">
                      <a16:colId xmlns:a16="http://schemas.microsoft.com/office/drawing/2014/main" val="3830336390"/>
                    </a:ext>
                  </a:extLst>
                </a:gridCol>
                <a:gridCol w="576072">
                  <a:extLst>
                    <a:ext uri="{9D8B030D-6E8A-4147-A177-3AD203B41FA5}">
                      <a16:colId xmlns:a16="http://schemas.microsoft.com/office/drawing/2014/main" val="2423546249"/>
                    </a:ext>
                  </a:extLst>
                </a:gridCol>
                <a:gridCol w="576072">
                  <a:extLst>
                    <a:ext uri="{9D8B030D-6E8A-4147-A177-3AD203B41FA5}">
                      <a16:colId xmlns:a16="http://schemas.microsoft.com/office/drawing/2014/main" val="2602802029"/>
                    </a:ext>
                  </a:extLst>
                </a:gridCol>
                <a:gridCol w="576072">
                  <a:extLst>
                    <a:ext uri="{9D8B030D-6E8A-4147-A177-3AD203B41FA5}">
                      <a16:colId xmlns:a16="http://schemas.microsoft.com/office/drawing/2014/main" val="2726273129"/>
                    </a:ext>
                  </a:extLst>
                </a:gridCol>
                <a:gridCol w="576072">
                  <a:extLst>
                    <a:ext uri="{9D8B030D-6E8A-4147-A177-3AD203B41FA5}">
                      <a16:colId xmlns:a16="http://schemas.microsoft.com/office/drawing/2014/main" val="1046436351"/>
                    </a:ext>
                  </a:extLst>
                </a:gridCol>
                <a:gridCol w="329184">
                  <a:extLst>
                    <a:ext uri="{9D8B030D-6E8A-4147-A177-3AD203B41FA5}">
                      <a16:colId xmlns:a16="http://schemas.microsoft.com/office/drawing/2014/main" val="2215438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2633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13:09:00</a:t>
                      </a:r>
                      <a:r>
                        <a:rPr kumimoji="0" lang="en-US" sz="1000" b="0" i="0" u="none" strike="noStrike" kern="1200" cap="none" spc="0" normalizeH="0" baseline="0" noProof="0">
                          <a:ln>
                            <a:noFill/>
                          </a:ln>
                          <a:solidFill>
                            <a:prstClr val="black"/>
                          </a:solidFill>
                          <a:effectLst/>
                          <a:uLnTx/>
                          <a:uFillTx/>
                          <a:latin typeface="+mn-lt"/>
                          <a:ea typeface="+mn-ea"/>
                          <a:cs typeface="+mn-cs"/>
                        </a:rPr>
                        <a:t>
 Do you love to bake breads? Then do not miss Chef Siti Mastura’s FREE LIVE Baking Tutorial! 
Tune in to @SCS Dairy MY Facebook page on 2nd July, 2021, 8:30pm to 10pm and watch her bake Fresh Cinnamon Raisin Bread with SCS Butter!
Stay tuned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00096138"/>
                  </a:ext>
                </a:extLst>
              </a:tr>
            </a:tbl>
          </a:graphicData>
        </a:graphic>
      </p:graphicFrame>
      <p:sp>
        <p:nvSpPr>
          <p:cNvPr id="4" name="Text Placeholder 3">
            <a:extLst>
              <a:ext uri="{FF2B5EF4-FFF2-40B4-BE49-F238E27FC236}">
                <a16:creationId xmlns:a16="http://schemas.microsoft.com/office/drawing/2014/main" id="{50041C84-48DA-42CB-B6A3-9B2756812C4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16719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43748-BE42-4EB5-922D-2BA6ED2C1339}"/>
              </a:ext>
            </a:extLst>
          </p:cNvPr>
          <p:cNvSpPr>
            <a:spLocks noGrp="1"/>
          </p:cNvSpPr>
          <p:nvPr>
            <p:ph type="title"/>
          </p:nvPr>
        </p:nvSpPr>
        <p:spPr/>
        <p:txBody>
          <a:bodyPr/>
          <a:lstStyle/>
          <a:p>
            <a:r>
              <a:rPr lang="en-US"/>
              <a:t>Facebook FB - Own Posts Table w. Custom I-Rate (Insights) | SCS Dairy MY - 3 of 24</a:t>
            </a:r>
          </a:p>
        </p:txBody>
      </p:sp>
      <p:graphicFrame>
        <p:nvGraphicFramePr>
          <p:cNvPr id="5" name="Table Placeholder 4">
            <a:extLst>
              <a:ext uri="{FF2B5EF4-FFF2-40B4-BE49-F238E27FC236}">
                <a16:creationId xmlns:a16="http://schemas.microsoft.com/office/drawing/2014/main" id="{8BD86DB5-DC5A-49E9-9925-BCBD92535B2E}"/>
              </a:ext>
            </a:extLst>
          </p:cNvPr>
          <p:cNvGraphicFramePr>
            <a:graphicFrameLocks noGrp="1"/>
          </p:cNvGraphicFramePr>
          <p:nvPr>
            <p:ph type="tbl" sz="quarter" idx="13"/>
            <p:extLst>
              <p:ext uri="{D42A27DB-BD31-4B8C-83A1-F6EECF244321}">
                <p14:modId xmlns:p14="http://schemas.microsoft.com/office/powerpoint/2010/main" val="964343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00007785"/>
                    </a:ext>
                  </a:extLst>
                </a:gridCol>
                <a:gridCol w="658368">
                  <a:extLst>
                    <a:ext uri="{9D8B030D-6E8A-4147-A177-3AD203B41FA5}">
                      <a16:colId xmlns:a16="http://schemas.microsoft.com/office/drawing/2014/main" val="2637101910"/>
                    </a:ext>
                  </a:extLst>
                </a:gridCol>
                <a:gridCol w="658368">
                  <a:extLst>
                    <a:ext uri="{9D8B030D-6E8A-4147-A177-3AD203B41FA5}">
                      <a16:colId xmlns:a16="http://schemas.microsoft.com/office/drawing/2014/main" val="1046831309"/>
                    </a:ext>
                  </a:extLst>
                </a:gridCol>
                <a:gridCol w="576072">
                  <a:extLst>
                    <a:ext uri="{9D8B030D-6E8A-4147-A177-3AD203B41FA5}">
                      <a16:colId xmlns:a16="http://schemas.microsoft.com/office/drawing/2014/main" val="814094073"/>
                    </a:ext>
                  </a:extLst>
                </a:gridCol>
                <a:gridCol w="576072">
                  <a:extLst>
                    <a:ext uri="{9D8B030D-6E8A-4147-A177-3AD203B41FA5}">
                      <a16:colId xmlns:a16="http://schemas.microsoft.com/office/drawing/2014/main" val="3619886425"/>
                    </a:ext>
                  </a:extLst>
                </a:gridCol>
                <a:gridCol w="493776">
                  <a:extLst>
                    <a:ext uri="{9D8B030D-6E8A-4147-A177-3AD203B41FA5}">
                      <a16:colId xmlns:a16="http://schemas.microsoft.com/office/drawing/2014/main" val="4249077422"/>
                    </a:ext>
                  </a:extLst>
                </a:gridCol>
                <a:gridCol w="576072">
                  <a:extLst>
                    <a:ext uri="{9D8B030D-6E8A-4147-A177-3AD203B41FA5}">
                      <a16:colId xmlns:a16="http://schemas.microsoft.com/office/drawing/2014/main" val="1474557535"/>
                    </a:ext>
                  </a:extLst>
                </a:gridCol>
                <a:gridCol w="576072">
                  <a:extLst>
                    <a:ext uri="{9D8B030D-6E8A-4147-A177-3AD203B41FA5}">
                      <a16:colId xmlns:a16="http://schemas.microsoft.com/office/drawing/2014/main" val="1243124227"/>
                    </a:ext>
                  </a:extLst>
                </a:gridCol>
                <a:gridCol w="576072">
                  <a:extLst>
                    <a:ext uri="{9D8B030D-6E8A-4147-A177-3AD203B41FA5}">
                      <a16:colId xmlns:a16="http://schemas.microsoft.com/office/drawing/2014/main" val="3605050904"/>
                    </a:ext>
                  </a:extLst>
                </a:gridCol>
                <a:gridCol w="576072">
                  <a:extLst>
                    <a:ext uri="{9D8B030D-6E8A-4147-A177-3AD203B41FA5}">
                      <a16:colId xmlns:a16="http://schemas.microsoft.com/office/drawing/2014/main" val="1461918344"/>
                    </a:ext>
                  </a:extLst>
                </a:gridCol>
                <a:gridCol w="576072">
                  <a:extLst>
                    <a:ext uri="{9D8B030D-6E8A-4147-A177-3AD203B41FA5}">
                      <a16:colId xmlns:a16="http://schemas.microsoft.com/office/drawing/2014/main" val="2761985980"/>
                    </a:ext>
                  </a:extLst>
                </a:gridCol>
                <a:gridCol w="329184">
                  <a:extLst>
                    <a:ext uri="{9D8B030D-6E8A-4147-A177-3AD203B41FA5}">
                      <a16:colId xmlns:a16="http://schemas.microsoft.com/office/drawing/2014/main" val="2190528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5597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- 2021-06-28 18:26:03</a:t>
                      </a:r>
                      <a:r>
                        <a:rPr kumimoji="0" lang="en-US" sz="1000" b="0" i="0" u="none" strike="noStrike" kern="1200" cap="none" spc="0" normalizeH="0" baseline="0" noProof="0">
                          <a:ln>
                            <a:noFill/>
                          </a:ln>
                          <a:solidFill>
                            <a:prstClr val="black"/>
                          </a:solidFill>
                          <a:effectLst/>
                          <a:uLnTx/>
                          <a:uFillTx/>
                          <a:latin typeface="+mn-lt"/>
                          <a:ea typeface="+mn-ea"/>
                          <a:cs typeface="+mn-cs"/>
                        </a:rPr>
                        <a:t>
 Put on your baker’s hat and get ready to learn a delicious new recipe from Chef Siti Mastura! Tune in to SCS Dairy MY Facebook page on Friday 2nd July, 2021, 8:30pm to 10pm and watch the FREE Baking Tutorial! 
In this tutorial, Chef Siti Mastura will demonstrate how to bake Fresh Cinnamon Raisin Bread with SCS Butter!
Watch the entire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46527236"/>
                  </a:ext>
                </a:extLst>
              </a:tr>
            </a:tbl>
          </a:graphicData>
        </a:graphic>
      </p:graphicFrame>
      <p:sp>
        <p:nvSpPr>
          <p:cNvPr id="4" name="Text Placeholder 3">
            <a:extLst>
              <a:ext uri="{FF2B5EF4-FFF2-40B4-BE49-F238E27FC236}">
                <a16:creationId xmlns:a16="http://schemas.microsoft.com/office/drawing/2014/main" id="{04EE9A15-F3E9-4F9E-B934-6759094768C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36418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A1E7F-34B3-4E64-8955-4A1E9C1917DC}"/>
              </a:ext>
            </a:extLst>
          </p:cNvPr>
          <p:cNvSpPr>
            <a:spLocks noGrp="1"/>
          </p:cNvSpPr>
          <p:nvPr>
            <p:ph type="title"/>
          </p:nvPr>
        </p:nvSpPr>
        <p:spPr/>
        <p:txBody>
          <a:bodyPr/>
          <a:lstStyle/>
          <a:p>
            <a:r>
              <a:rPr lang="en-US"/>
              <a:t>Facebook FB - Own Posts Table w. Custom I-Rate (Insights) | SCS Dairy MY - 4 of 24</a:t>
            </a:r>
          </a:p>
        </p:txBody>
      </p:sp>
      <p:graphicFrame>
        <p:nvGraphicFramePr>
          <p:cNvPr id="5" name="Table Placeholder 4">
            <a:extLst>
              <a:ext uri="{FF2B5EF4-FFF2-40B4-BE49-F238E27FC236}">
                <a16:creationId xmlns:a16="http://schemas.microsoft.com/office/drawing/2014/main" id="{4D823796-E48A-4F45-A337-50191FEBE55D}"/>
              </a:ext>
            </a:extLst>
          </p:cNvPr>
          <p:cNvGraphicFramePr>
            <a:graphicFrameLocks noGrp="1"/>
          </p:cNvGraphicFramePr>
          <p:nvPr>
            <p:ph type="tbl" sz="quarter" idx="13"/>
            <p:extLst>
              <p:ext uri="{D42A27DB-BD31-4B8C-83A1-F6EECF244321}">
                <p14:modId xmlns:p14="http://schemas.microsoft.com/office/powerpoint/2010/main" val="1504950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68205925"/>
                    </a:ext>
                  </a:extLst>
                </a:gridCol>
                <a:gridCol w="658368">
                  <a:extLst>
                    <a:ext uri="{9D8B030D-6E8A-4147-A177-3AD203B41FA5}">
                      <a16:colId xmlns:a16="http://schemas.microsoft.com/office/drawing/2014/main" val="946352585"/>
                    </a:ext>
                  </a:extLst>
                </a:gridCol>
                <a:gridCol w="658368">
                  <a:extLst>
                    <a:ext uri="{9D8B030D-6E8A-4147-A177-3AD203B41FA5}">
                      <a16:colId xmlns:a16="http://schemas.microsoft.com/office/drawing/2014/main" val="3727041180"/>
                    </a:ext>
                  </a:extLst>
                </a:gridCol>
                <a:gridCol w="576072">
                  <a:extLst>
                    <a:ext uri="{9D8B030D-6E8A-4147-A177-3AD203B41FA5}">
                      <a16:colId xmlns:a16="http://schemas.microsoft.com/office/drawing/2014/main" val="3130014121"/>
                    </a:ext>
                  </a:extLst>
                </a:gridCol>
                <a:gridCol w="576072">
                  <a:extLst>
                    <a:ext uri="{9D8B030D-6E8A-4147-A177-3AD203B41FA5}">
                      <a16:colId xmlns:a16="http://schemas.microsoft.com/office/drawing/2014/main" val="1964048504"/>
                    </a:ext>
                  </a:extLst>
                </a:gridCol>
                <a:gridCol w="493776">
                  <a:extLst>
                    <a:ext uri="{9D8B030D-6E8A-4147-A177-3AD203B41FA5}">
                      <a16:colId xmlns:a16="http://schemas.microsoft.com/office/drawing/2014/main" val="1408907032"/>
                    </a:ext>
                  </a:extLst>
                </a:gridCol>
                <a:gridCol w="576072">
                  <a:extLst>
                    <a:ext uri="{9D8B030D-6E8A-4147-A177-3AD203B41FA5}">
                      <a16:colId xmlns:a16="http://schemas.microsoft.com/office/drawing/2014/main" val="1676193916"/>
                    </a:ext>
                  </a:extLst>
                </a:gridCol>
                <a:gridCol w="576072">
                  <a:extLst>
                    <a:ext uri="{9D8B030D-6E8A-4147-A177-3AD203B41FA5}">
                      <a16:colId xmlns:a16="http://schemas.microsoft.com/office/drawing/2014/main" val="432885719"/>
                    </a:ext>
                  </a:extLst>
                </a:gridCol>
                <a:gridCol w="576072">
                  <a:extLst>
                    <a:ext uri="{9D8B030D-6E8A-4147-A177-3AD203B41FA5}">
                      <a16:colId xmlns:a16="http://schemas.microsoft.com/office/drawing/2014/main" val="1420917468"/>
                    </a:ext>
                  </a:extLst>
                </a:gridCol>
                <a:gridCol w="576072">
                  <a:extLst>
                    <a:ext uri="{9D8B030D-6E8A-4147-A177-3AD203B41FA5}">
                      <a16:colId xmlns:a16="http://schemas.microsoft.com/office/drawing/2014/main" val="1553837456"/>
                    </a:ext>
                  </a:extLst>
                </a:gridCol>
                <a:gridCol w="576072">
                  <a:extLst>
                    <a:ext uri="{9D8B030D-6E8A-4147-A177-3AD203B41FA5}">
                      <a16:colId xmlns:a16="http://schemas.microsoft.com/office/drawing/2014/main" val="207730233"/>
                    </a:ext>
                  </a:extLst>
                </a:gridCol>
                <a:gridCol w="329184">
                  <a:extLst>
                    <a:ext uri="{9D8B030D-6E8A-4147-A177-3AD203B41FA5}">
                      <a16:colId xmlns:a16="http://schemas.microsoft.com/office/drawing/2014/main" val="737789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7364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- 2021-06-27 16:54:45</a:t>
                      </a:r>
                      <a:r>
                        <a:rPr kumimoji="0" lang="en-US" sz="1000" b="0" i="0" u="none" strike="noStrike" kern="1200" cap="none" spc="0" normalizeH="0" baseline="0" noProof="0">
                          <a:ln>
                            <a:noFill/>
                          </a:ln>
                          <a:solidFill>
                            <a:prstClr val="black"/>
                          </a:solidFill>
                          <a:effectLst/>
                          <a:uLnTx/>
                          <a:uFillTx/>
                          <a:latin typeface="+mn-lt"/>
                          <a:ea typeface="+mn-ea"/>
                          <a:cs typeface="+mn-cs"/>
                        </a:rPr>
                        <a:t>
 Redeem RM5 OFF when you purchase RM20 worth of SCS products from Lazada Malaysia, The Culina Co. during our upcoming LIVE FB Session at https://bit.ly/SCSMYLazada!
Tune in to SCS Dairy MY Facebook page on Friday 2nd July, 2021, 8:30pm to 10pm for Chef Siti Mastura’s FREE Baking Tutorial and learn to bake Fresh Cinnamon Raisin Bread with SCS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0665862"/>
                  </a:ext>
                </a:extLst>
              </a:tr>
            </a:tbl>
          </a:graphicData>
        </a:graphic>
      </p:graphicFrame>
      <p:sp>
        <p:nvSpPr>
          <p:cNvPr id="4" name="Text Placeholder 3">
            <a:extLst>
              <a:ext uri="{FF2B5EF4-FFF2-40B4-BE49-F238E27FC236}">
                <a16:creationId xmlns:a16="http://schemas.microsoft.com/office/drawing/2014/main" id="{670623B6-DA82-4C67-9163-7943694D562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15386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15E17-5FF9-4A3D-A1C2-28DD0FC11541}"/>
              </a:ext>
            </a:extLst>
          </p:cNvPr>
          <p:cNvSpPr>
            <a:spLocks noGrp="1"/>
          </p:cNvSpPr>
          <p:nvPr>
            <p:ph type="title"/>
          </p:nvPr>
        </p:nvSpPr>
        <p:spPr/>
        <p:txBody>
          <a:bodyPr/>
          <a:lstStyle/>
          <a:p>
            <a:r>
              <a:rPr lang="en-US"/>
              <a:t>Facebook FB - Own Posts Table w. Custom I-Rate (Insights) | SCS Dairy MY - 5 of 24</a:t>
            </a:r>
          </a:p>
        </p:txBody>
      </p:sp>
      <p:graphicFrame>
        <p:nvGraphicFramePr>
          <p:cNvPr id="5" name="Table Placeholder 4">
            <a:extLst>
              <a:ext uri="{FF2B5EF4-FFF2-40B4-BE49-F238E27FC236}">
                <a16:creationId xmlns:a16="http://schemas.microsoft.com/office/drawing/2014/main" id="{B2FCDD51-F251-40CD-B5F2-B5CC6DA6610F}"/>
              </a:ext>
            </a:extLst>
          </p:cNvPr>
          <p:cNvGraphicFramePr>
            <a:graphicFrameLocks noGrp="1"/>
          </p:cNvGraphicFramePr>
          <p:nvPr>
            <p:ph type="tbl" sz="quarter" idx="13"/>
            <p:extLst>
              <p:ext uri="{D42A27DB-BD31-4B8C-83A1-F6EECF244321}">
                <p14:modId xmlns:p14="http://schemas.microsoft.com/office/powerpoint/2010/main" val="3328890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57458250"/>
                    </a:ext>
                  </a:extLst>
                </a:gridCol>
                <a:gridCol w="658368">
                  <a:extLst>
                    <a:ext uri="{9D8B030D-6E8A-4147-A177-3AD203B41FA5}">
                      <a16:colId xmlns:a16="http://schemas.microsoft.com/office/drawing/2014/main" val="1878188391"/>
                    </a:ext>
                  </a:extLst>
                </a:gridCol>
                <a:gridCol w="658368">
                  <a:extLst>
                    <a:ext uri="{9D8B030D-6E8A-4147-A177-3AD203B41FA5}">
                      <a16:colId xmlns:a16="http://schemas.microsoft.com/office/drawing/2014/main" val="2203812496"/>
                    </a:ext>
                  </a:extLst>
                </a:gridCol>
                <a:gridCol w="576072">
                  <a:extLst>
                    <a:ext uri="{9D8B030D-6E8A-4147-A177-3AD203B41FA5}">
                      <a16:colId xmlns:a16="http://schemas.microsoft.com/office/drawing/2014/main" val="1885715753"/>
                    </a:ext>
                  </a:extLst>
                </a:gridCol>
                <a:gridCol w="576072">
                  <a:extLst>
                    <a:ext uri="{9D8B030D-6E8A-4147-A177-3AD203B41FA5}">
                      <a16:colId xmlns:a16="http://schemas.microsoft.com/office/drawing/2014/main" val="3871234334"/>
                    </a:ext>
                  </a:extLst>
                </a:gridCol>
                <a:gridCol w="493776">
                  <a:extLst>
                    <a:ext uri="{9D8B030D-6E8A-4147-A177-3AD203B41FA5}">
                      <a16:colId xmlns:a16="http://schemas.microsoft.com/office/drawing/2014/main" val="3895279219"/>
                    </a:ext>
                  </a:extLst>
                </a:gridCol>
                <a:gridCol w="576072">
                  <a:extLst>
                    <a:ext uri="{9D8B030D-6E8A-4147-A177-3AD203B41FA5}">
                      <a16:colId xmlns:a16="http://schemas.microsoft.com/office/drawing/2014/main" val="1073870170"/>
                    </a:ext>
                  </a:extLst>
                </a:gridCol>
                <a:gridCol w="576072">
                  <a:extLst>
                    <a:ext uri="{9D8B030D-6E8A-4147-A177-3AD203B41FA5}">
                      <a16:colId xmlns:a16="http://schemas.microsoft.com/office/drawing/2014/main" val="649650897"/>
                    </a:ext>
                  </a:extLst>
                </a:gridCol>
                <a:gridCol w="576072">
                  <a:extLst>
                    <a:ext uri="{9D8B030D-6E8A-4147-A177-3AD203B41FA5}">
                      <a16:colId xmlns:a16="http://schemas.microsoft.com/office/drawing/2014/main" val="2789464199"/>
                    </a:ext>
                  </a:extLst>
                </a:gridCol>
                <a:gridCol w="576072">
                  <a:extLst>
                    <a:ext uri="{9D8B030D-6E8A-4147-A177-3AD203B41FA5}">
                      <a16:colId xmlns:a16="http://schemas.microsoft.com/office/drawing/2014/main" val="1222618144"/>
                    </a:ext>
                  </a:extLst>
                </a:gridCol>
                <a:gridCol w="576072">
                  <a:extLst>
                    <a:ext uri="{9D8B030D-6E8A-4147-A177-3AD203B41FA5}">
                      <a16:colId xmlns:a16="http://schemas.microsoft.com/office/drawing/2014/main" val="1890164260"/>
                    </a:ext>
                  </a:extLst>
                </a:gridCol>
                <a:gridCol w="329184">
                  <a:extLst>
                    <a:ext uri="{9D8B030D-6E8A-4147-A177-3AD203B41FA5}">
                      <a16:colId xmlns:a16="http://schemas.microsoft.com/office/drawing/2014/main" val="3785722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633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14:04:28</a:t>
                      </a:r>
                      <a:r>
                        <a:rPr kumimoji="0" lang="en-US" sz="1000" b="0" i="0" u="none" strike="noStrike" kern="1200" cap="none" spc="0" normalizeH="0" baseline="0" noProof="0">
                          <a:ln>
                            <a:noFill/>
                          </a:ln>
                          <a:solidFill>
                            <a:prstClr val="black"/>
                          </a:solidFill>
                          <a:effectLst/>
                          <a:uLnTx/>
                          <a:uFillTx/>
                          <a:latin typeface="+mn-lt"/>
                          <a:ea typeface="+mn-ea"/>
                          <a:cs typeface="+mn-cs"/>
                        </a:rPr>
                        <a:t>
 This Blueberry Cheesecake made with SCS Cream Cheese is ultra creamy and swirled with fresh blueberry sauce. It’s baked to perfection with no water bath and no fuss!
Blueberry Cheesecake
#SCSrecipes #JustAddSCS
Ingredients for the blueberry sauce:
498g fresh or frozen blueberries
50g granulated sugar
59ml water
1 tbsp cornstarch
Ingredients for the crust:
75g melted SCS Salted Butter
250g graham cracker crumbs
1 tbsp granulated sugar
Ingredients for the filling:
750g SCS Cream Cheese, room temperature
454g sour cream or Greek yogurt
300g granulated sugar 
4 large eggs
1 tbsp vanilla extract
Instructions for the blueberry sauce:
1. In a medium pan, combine blueberries and sugar. Whisk together water and cornstarch and add to the pan.
2. Cook over medium heat, stirring often, until bubbly and thickened, about 5-8 minutes.
3. Set aside to cool to room temperature.
Instructions for the crust:
1. Preheat oven to 162°C and line a 9” Springform pan with parchment paper (pinch it in between the bottom and the sides).
2. Stir together graham cracker crumbs, SCS Salted Butter and sugar and press into the pan and about 1/2" up the sides.
3. Bake for 10-12 minutes, just until dry. Remove to cool and reduce oven temperature to 135°C.
Instructions for the filling:
1. In a large bowl, beat SCS Cream Cheese with an electric mixer until smooth.
2. Add sour cream, sugar, eggs and vanilla and beat until smooth.
3. Pour half of the filling into another bowl. Stir in ½ of the blueberry sauce.
4. Pour blueberry cheesecake filling into prepared crust.
5. Carefully pour plain cheesecake filling over the blueberry, drizzling back and forth to cover in an even layer. Spread to smooth.
6. Drop teaspoons of blueberry sauce over the top of the cheesecake and gently swirl. Reserve remaining sauce for serving.
7. Bake at 135°C for 1.5-2 hours, until the outer 2" are set and the center is still somewhat jiggly.
8. Turn oven off and let sit in warm oven for 1 more hour.
9. Remove from oven and set on the counter to cool to room temperature. Refrigerate at least 8 hours or overnight before slicing.
10. Serve with whipped cream (optional) and remaining blueberry sauce.
Source: https://www.thereciperebel.com/blueberry-cheesecake/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94002425"/>
                  </a:ext>
                </a:extLst>
              </a:tr>
            </a:tbl>
          </a:graphicData>
        </a:graphic>
      </p:graphicFrame>
      <p:sp>
        <p:nvSpPr>
          <p:cNvPr id="4" name="Text Placeholder 3">
            <a:extLst>
              <a:ext uri="{FF2B5EF4-FFF2-40B4-BE49-F238E27FC236}">
                <a16:creationId xmlns:a16="http://schemas.microsoft.com/office/drawing/2014/main" id="{7AC890DD-8EB8-4A93-9962-38BF35AEE06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76433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DB2E5-91CE-4BA4-9B55-57155BE212EA}"/>
              </a:ext>
            </a:extLst>
          </p:cNvPr>
          <p:cNvSpPr>
            <a:spLocks noGrp="1"/>
          </p:cNvSpPr>
          <p:nvPr>
            <p:ph type="title"/>
          </p:nvPr>
        </p:nvSpPr>
        <p:spPr/>
        <p:txBody>
          <a:bodyPr/>
          <a:lstStyle/>
          <a:p>
            <a:r>
              <a:rPr lang="en-US"/>
              <a:t>Facebook FB - Own Posts Table w. Custom I-Rate (Insights) | SCS Dairy MY - 6 of 24</a:t>
            </a:r>
          </a:p>
        </p:txBody>
      </p:sp>
      <p:graphicFrame>
        <p:nvGraphicFramePr>
          <p:cNvPr id="5" name="Table Placeholder 4">
            <a:extLst>
              <a:ext uri="{FF2B5EF4-FFF2-40B4-BE49-F238E27FC236}">
                <a16:creationId xmlns:a16="http://schemas.microsoft.com/office/drawing/2014/main" id="{55CBC0B3-CFAC-4E60-ABE3-071DB7084B3C}"/>
              </a:ext>
            </a:extLst>
          </p:cNvPr>
          <p:cNvGraphicFramePr>
            <a:graphicFrameLocks noGrp="1"/>
          </p:cNvGraphicFramePr>
          <p:nvPr>
            <p:ph type="tbl" sz="quarter" idx="13"/>
            <p:extLst>
              <p:ext uri="{D42A27DB-BD31-4B8C-83A1-F6EECF244321}">
                <p14:modId xmlns:p14="http://schemas.microsoft.com/office/powerpoint/2010/main" val="259409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70389362"/>
                    </a:ext>
                  </a:extLst>
                </a:gridCol>
                <a:gridCol w="658368">
                  <a:extLst>
                    <a:ext uri="{9D8B030D-6E8A-4147-A177-3AD203B41FA5}">
                      <a16:colId xmlns:a16="http://schemas.microsoft.com/office/drawing/2014/main" val="1947849277"/>
                    </a:ext>
                  </a:extLst>
                </a:gridCol>
                <a:gridCol w="658368">
                  <a:extLst>
                    <a:ext uri="{9D8B030D-6E8A-4147-A177-3AD203B41FA5}">
                      <a16:colId xmlns:a16="http://schemas.microsoft.com/office/drawing/2014/main" val="2603063506"/>
                    </a:ext>
                  </a:extLst>
                </a:gridCol>
                <a:gridCol w="576072">
                  <a:extLst>
                    <a:ext uri="{9D8B030D-6E8A-4147-A177-3AD203B41FA5}">
                      <a16:colId xmlns:a16="http://schemas.microsoft.com/office/drawing/2014/main" val="1991214213"/>
                    </a:ext>
                  </a:extLst>
                </a:gridCol>
                <a:gridCol w="576072">
                  <a:extLst>
                    <a:ext uri="{9D8B030D-6E8A-4147-A177-3AD203B41FA5}">
                      <a16:colId xmlns:a16="http://schemas.microsoft.com/office/drawing/2014/main" val="397294190"/>
                    </a:ext>
                  </a:extLst>
                </a:gridCol>
                <a:gridCol w="493776">
                  <a:extLst>
                    <a:ext uri="{9D8B030D-6E8A-4147-A177-3AD203B41FA5}">
                      <a16:colId xmlns:a16="http://schemas.microsoft.com/office/drawing/2014/main" val="1066085844"/>
                    </a:ext>
                  </a:extLst>
                </a:gridCol>
                <a:gridCol w="576072">
                  <a:extLst>
                    <a:ext uri="{9D8B030D-6E8A-4147-A177-3AD203B41FA5}">
                      <a16:colId xmlns:a16="http://schemas.microsoft.com/office/drawing/2014/main" val="1872431287"/>
                    </a:ext>
                  </a:extLst>
                </a:gridCol>
                <a:gridCol w="576072">
                  <a:extLst>
                    <a:ext uri="{9D8B030D-6E8A-4147-A177-3AD203B41FA5}">
                      <a16:colId xmlns:a16="http://schemas.microsoft.com/office/drawing/2014/main" val="2450256368"/>
                    </a:ext>
                  </a:extLst>
                </a:gridCol>
                <a:gridCol w="576072">
                  <a:extLst>
                    <a:ext uri="{9D8B030D-6E8A-4147-A177-3AD203B41FA5}">
                      <a16:colId xmlns:a16="http://schemas.microsoft.com/office/drawing/2014/main" val="1123798573"/>
                    </a:ext>
                  </a:extLst>
                </a:gridCol>
                <a:gridCol w="576072">
                  <a:extLst>
                    <a:ext uri="{9D8B030D-6E8A-4147-A177-3AD203B41FA5}">
                      <a16:colId xmlns:a16="http://schemas.microsoft.com/office/drawing/2014/main" val="935074788"/>
                    </a:ext>
                  </a:extLst>
                </a:gridCol>
                <a:gridCol w="576072">
                  <a:extLst>
                    <a:ext uri="{9D8B030D-6E8A-4147-A177-3AD203B41FA5}">
                      <a16:colId xmlns:a16="http://schemas.microsoft.com/office/drawing/2014/main" val="2886421098"/>
                    </a:ext>
                  </a:extLst>
                </a:gridCol>
                <a:gridCol w="329184">
                  <a:extLst>
                    <a:ext uri="{9D8B030D-6E8A-4147-A177-3AD203B41FA5}">
                      <a16:colId xmlns:a16="http://schemas.microsoft.com/office/drawing/2014/main" val="2536736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7001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12:05:06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Learn to bake Fresh Cinnamon Raisin Bread with SCS Butter in the FREE LIVE Baking Tutorial by @Chef Siti Mastura!
Mark your calendars for 2nd July, 2021, 8:30pm to 10pm and tune in to SCS Dairy MY Facebook page to watch Chef Siti Mastura bake this delicious bread!
Remember to stay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0454577"/>
                  </a:ext>
                </a:extLst>
              </a:tr>
            </a:tbl>
          </a:graphicData>
        </a:graphic>
      </p:graphicFrame>
      <p:sp>
        <p:nvSpPr>
          <p:cNvPr id="4" name="Text Placeholder 3">
            <a:extLst>
              <a:ext uri="{FF2B5EF4-FFF2-40B4-BE49-F238E27FC236}">
                <a16:creationId xmlns:a16="http://schemas.microsoft.com/office/drawing/2014/main" id="{677C7BCD-2AFF-402F-9793-04F32EEA392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61393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E2996-D933-48AF-9DD1-F83457217C53}"/>
              </a:ext>
            </a:extLst>
          </p:cNvPr>
          <p:cNvSpPr>
            <a:spLocks noGrp="1"/>
          </p:cNvSpPr>
          <p:nvPr>
            <p:ph type="title"/>
          </p:nvPr>
        </p:nvSpPr>
        <p:spPr/>
        <p:txBody>
          <a:bodyPr/>
          <a:lstStyle/>
          <a:p>
            <a:r>
              <a:rPr lang="en-US"/>
              <a:t>Facebook FB - Own Posts Table w. Custom I-Rate (Insights) | SCS Dairy MY - 7 of 24</a:t>
            </a:r>
          </a:p>
        </p:txBody>
      </p:sp>
      <p:graphicFrame>
        <p:nvGraphicFramePr>
          <p:cNvPr id="5" name="Table Placeholder 4">
            <a:extLst>
              <a:ext uri="{FF2B5EF4-FFF2-40B4-BE49-F238E27FC236}">
                <a16:creationId xmlns:a16="http://schemas.microsoft.com/office/drawing/2014/main" id="{841DFA9E-1FA1-4D4A-9191-5640641C5AE4}"/>
              </a:ext>
            </a:extLst>
          </p:cNvPr>
          <p:cNvGraphicFramePr>
            <a:graphicFrameLocks noGrp="1"/>
          </p:cNvGraphicFramePr>
          <p:nvPr>
            <p:ph type="tbl" sz="quarter" idx="13"/>
            <p:extLst>
              <p:ext uri="{D42A27DB-BD31-4B8C-83A1-F6EECF244321}">
                <p14:modId xmlns:p14="http://schemas.microsoft.com/office/powerpoint/2010/main" val="3452597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30381988"/>
                    </a:ext>
                  </a:extLst>
                </a:gridCol>
                <a:gridCol w="658368">
                  <a:extLst>
                    <a:ext uri="{9D8B030D-6E8A-4147-A177-3AD203B41FA5}">
                      <a16:colId xmlns:a16="http://schemas.microsoft.com/office/drawing/2014/main" val="3103506477"/>
                    </a:ext>
                  </a:extLst>
                </a:gridCol>
                <a:gridCol w="658368">
                  <a:extLst>
                    <a:ext uri="{9D8B030D-6E8A-4147-A177-3AD203B41FA5}">
                      <a16:colId xmlns:a16="http://schemas.microsoft.com/office/drawing/2014/main" val="2540020691"/>
                    </a:ext>
                  </a:extLst>
                </a:gridCol>
                <a:gridCol w="576072">
                  <a:extLst>
                    <a:ext uri="{9D8B030D-6E8A-4147-A177-3AD203B41FA5}">
                      <a16:colId xmlns:a16="http://schemas.microsoft.com/office/drawing/2014/main" val="3189485089"/>
                    </a:ext>
                  </a:extLst>
                </a:gridCol>
                <a:gridCol w="576072">
                  <a:extLst>
                    <a:ext uri="{9D8B030D-6E8A-4147-A177-3AD203B41FA5}">
                      <a16:colId xmlns:a16="http://schemas.microsoft.com/office/drawing/2014/main" val="2286145359"/>
                    </a:ext>
                  </a:extLst>
                </a:gridCol>
                <a:gridCol w="493776">
                  <a:extLst>
                    <a:ext uri="{9D8B030D-6E8A-4147-A177-3AD203B41FA5}">
                      <a16:colId xmlns:a16="http://schemas.microsoft.com/office/drawing/2014/main" val="3470325606"/>
                    </a:ext>
                  </a:extLst>
                </a:gridCol>
                <a:gridCol w="576072">
                  <a:extLst>
                    <a:ext uri="{9D8B030D-6E8A-4147-A177-3AD203B41FA5}">
                      <a16:colId xmlns:a16="http://schemas.microsoft.com/office/drawing/2014/main" val="381305751"/>
                    </a:ext>
                  </a:extLst>
                </a:gridCol>
                <a:gridCol w="576072">
                  <a:extLst>
                    <a:ext uri="{9D8B030D-6E8A-4147-A177-3AD203B41FA5}">
                      <a16:colId xmlns:a16="http://schemas.microsoft.com/office/drawing/2014/main" val="2308599066"/>
                    </a:ext>
                  </a:extLst>
                </a:gridCol>
                <a:gridCol w="576072">
                  <a:extLst>
                    <a:ext uri="{9D8B030D-6E8A-4147-A177-3AD203B41FA5}">
                      <a16:colId xmlns:a16="http://schemas.microsoft.com/office/drawing/2014/main" val="2421137164"/>
                    </a:ext>
                  </a:extLst>
                </a:gridCol>
                <a:gridCol w="576072">
                  <a:extLst>
                    <a:ext uri="{9D8B030D-6E8A-4147-A177-3AD203B41FA5}">
                      <a16:colId xmlns:a16="http://schemas.microsoft.com/office/drawing/2014/main" val="3942784737"/>
                    </a:ext>
                  </a:extLst>
                </a:gridCol>
                <a:gridCol w="576072">
                  <a:extLst>
                    <a:ext uri="{9D8B030D-6E8A-4147-A177-3AD203B41FA5}">
                      <a16:colId xmlns:a16="http://schemas.microsoft.com/office/drawing/2014/main" val="3260393583"/>
                    </a:ext>
                  </a:extLst>
                </a:gridCol>
                <a:gridCol w="329184">
                  <a:extLst>
                    <a:ext uri="{9D8B030D-6E8A-4147-A177-3AD203B41FA5}">
                      <a16:colId xmlns:a16="http://schemas.microsoft.com/office/drawing/2014/main" val="3576190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0023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- 2021-06-24 18:01:48</a:t>
                      </a:r>
                      <a:r>
                        <a:rPr kumimoji="0" lang="en-US" sz="1000" b="0" i="0" u="none" strike="noStrike" kern="1200" cap="none" spc="0" normalizeH="0" baseline="0" noProof="0">
                          <a:ln>
                            <a:noFill/>
                          </a:ln>
                          <a:solidFill>
                            <a:prstClr val="black"/>
                          </a:solidFill>
                          <a:effectLst/>
                          <a:uLnTx/>
                          <a:uFillTx/>
                          <a:latin typeface="+mn-lt"/>
                          <a:ea typeface="+mn-ea"/>
                          <a:cs typeface="+mn-cs"/>
                        </a:rPr>
                        <a:t>
 Don’t overbake the cheesecake. Overbaking a cheesecake can lead to cracks, much like with a custard pie. You’ll know the cheesecake has baked enough when the edges of the cheesecake are well set and the inner few inches are set but still jiggly.
Tempted to bake a cheesecake? To bake the perfect cheesecake you need the best cream cheese which is SCS Cream Cheese.
Click on the Shop Now button and get your stock of SCS Cream Cheese!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420289"/>
                  </a:ext>
                </a:extLst>
              </a:tr>
            </a:tbl>
          </a:graphicData>
        </a:graphic>
      </p:graphicFrame>
      <p:sp>
        <p:nvSpPr>
          <p:cNvPr id="4" name="Text Placeholder 3">
            <a:extLst>
              <a:ext uri="{FF2B5EF4-FFF2-40B4-BE49-F238E27FC236}">
                <a16:creationId xmlns:a16="http://schemas.microsoft.com/office/drawing/2014/main" id="{95A0BAF4-3A5A-40AC-B9FA-CE7DF4F1C18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90288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03B79-59A3-4BC8-AFBC-22B40BB499E7}"/>
              </a:ext>
            </a:extLst>
          </p:cNvPr>
          <p:cNvSpPr>
            <a:spLocks noGrp="1"/>
          </p:cNvSpPr>
          <p:nvPr>
            <p:ph type="title"/>
          </p:nvPr>
        </p:nvSpPr>
        <p:spPr/>
        <p:txBody>
          <a:bodyPr/>
          <a:lstStyle/>
          <a:p>
            <a:r>
              <a:rPr lang="en-US"/>
              <a:t>Facebook FB - Own Posts Table w. Custom I-Rate (Insights) | SCS Dairy MY - 8 of 24</a:t>
            </a:r>
          </a:p>
        </p:txBody>
      </p:sp>
      <p:graphicFrame>
        <p:nvGraphicFramePr>
          <p:cNvPr id="5" name="Table Placeholder 4">
            <a:extLst>
              <a:ext uri="{FF2B5EF4-FFF2-40B4-BE49-F238E27FC236}">
                <a16:creationId xmlns:a16="http://schemas.microsoft.com/office/drawing/2014/main" id="{BA7C6000-EE3F-4E86-BC9C-858F68FB6041}"/>
              </a:ext>
            </a:extLst>
          </p:cNvPr>
          <p:cNvGraphicFramePr>
            <a:graphicFrameLocks noGrp="1"/>
          </p:cNvGraphicFramePr>
          <p:nvPr>
            <p:ph type="tbl" sz="quarter" idx="13"/>
            <p:extLst>
              <p:ext uri="{D42A27DB-BD31-4B8C-83A1-F6EECF244321}">
                <p14:modId xmlns:p14="http://schemas.microsoft.com/office/powerpoint/2010/main" val="2636566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53092781"/>
                    </a:ext>
                  </a:extLst>
                </a:gridCol>
                <a:gridCol w="658368">
                  <a:extLst>
                    <a:ext uri="{9D8B030D-6E8A-4147-A177-3AD203B41FA5}">
                      <a16:colId xmlns:a16="http://schemas.microsoft.com/office/drawing/2014/main" val="516670323"/>
                    </a:ext>
                  </a:extLst>
                </a:gridCol>
                <a:gridCol w="658368">
                  <a:extLst>
                    <a:ext uri="{9D8B030D-6E8A-4147-A177-3AD203B41FA5}">
                      <a16:colId xmlns:a16="http://schemas.microsoft.com/office/drawing/2014/main" val="2927039940"/>
                    </a:ext>
                  </a:extLst>
                </a:gridCol>
                <a:gridCol w="576072">
                  <a:extLst>
                    <a:ext uri="{9D8B030D-6E8A-4147-A177-3AD203B41FA5}">
                      <a16:colId xmlns:a16="http://schemas.microsoft.com/office/drawing/2014/main" val="480794383"/>
                    </a:ext>
                  </a:extLst>
                </a:gridCol>
                <a:gridCol w="576072">
                  <a:extLst>
                    <a:ext uri="{9D8B030D-6E8A-4147-A177-3AD203B41FA5}">
                      <a16:colId xmlns:a16="http://schemas.microsoft.com/office/drawing/2014/main" val="2160419251"/>
                    </a:ext>
                  </a:extLst>
                </a:gridCol>
                <a:gridCol w="493776">
                  <a:extLst>
                    <a:ext uri="{9D8B030D-6E8A-4147-A177-3AD203B41FA5}">
                      <a16:colId xmlns:a16="http://schemas.microsoft.com/office/drawing/2014/main" val="2940170001"/>
                    </a:ext>
                  </a:extLst>
                </a:gridCol>
                <a:gridCol w="576072">
                  <a:extLst>
                    <a:ext uri="{9D8B030D-6E8A-4147-A177-3AD203B41FA5}">
                      <a16:colId xmlns:a16="http://schemas.microsoft.com/office/drawing/2014/main" val="980095092"/>
                    </a:ext>
                  </a:extLst>
                </a:gridCol>
                <a:gridCol w="576072">
                  <a:extLst>
                    <a:ext uri="{9D8B030D-6E8A-4147-A177-3AD203B41FA5}">
                      <a16:colId xmlns:a16="http://schemas.microsoft.com/office/drawing/2014/main" val="3721288762"/>
                    </a:ext>
                  </a:extLst>
                </a:gridCol>
                <a:gridCol w="576072">
                  <a:extLst>
                    <a:ext uri="{9D8B030D-6E8A-4147-A177-3AD203B41FA5}">
                      <a16:colId xmlns:a16="http://schemas.microsoft.com/office/drawing/2014/main" val="2852187446"/>
                    </a:ext>
                  </a:extLst>
                </a:gridCol>
                <a:gridCol w="576072">
                  <a:extLst>
                    <a:ext uri="{9D8B030D-6E8A-4147-A177-3AD203B41FA5}">
                      <a16:colId xmlns:a16="http://schemas.microsoft.com/office/drawing/2014/main" val="906344008"/>
                    </a:ext>
                  </a:extLst>
                </a:gridCol>
                <a:gridCol w="576072">
                  <a:extLst>
                    <a:ext uri="{9D8B030D-6E8A-4147-A177-3AD203B41FA5}">
                      <a16:colId xmlns:a16="http://schemas.microsoft.com/office/drawing/2014/main" val="614067983"/>
                    </a:ext>
                  </a:extLst>
                </a:gridCol>
                <a:gridCol w="329184">
                  <a:extLst>
                    <a:ext uri="{9D8B030D-6E8A-4147-A177-3AD203B41FA5}">
                      <a16:colId xmlns:a16="http://schemas.microsoft.com/office/drawing/2014/main" val="3024110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7885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16:41:04</a:t>
                      </a:r>
                      <a:r>
                        <a:rPr kumimoji="0" lang="en-US" sz="1000" b="0" i="0" u="none" strike="noStrike" kern="1200" cap="none" spc="0" normalizeH="0" baseline="0" noProof="0">
                          <a:ln>
                            <a:noFill/>
                          </a:ln>
                          <a:solidFill>
                            <a:prstClr val="black"/>
                          </a:solidFill>
                          <a:effectLst/>
                          <a:uLnTx/>
                          <a:uFillTx/>
                          <a:latin typeface="+mn-lt"/>
                          <a:ea typeface="+mn-ea"/>
                          <a:cs typeface="+mn-cs"/>
                        </a:rPr>
                        <a:t>
 Are you one of the winners from Chef Siti Mastura's LIVE Facebook session? If you have received a notification from Chef Siti Mastura, PM on her Facebook page before midnight 24th June. 
Remember to join her next LIVE Facebook session on Friday 2nd July, 2021 8:30pm - 10:30pm. Who knows you might just win an exclusive SCS × Chef Siti Mastura Mixing Bowl!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97965521"/>
                  </a:ext>
                </a:extLst>
              </a:tr>
            </a:tbl>
          </a:graphicData>
        </a:graphic>
      </p:graphicFrame>
      <p:sp>
        <p:nvSpPr>
          <p:cNvPr id="4" name="Text Placeholder 3">
            <a:extLst>
              <a:ext uri="{FF2B5EF4-FFF2-40B4-BE49-F238E27FC236}">
                <a16:creationId xmlns:a16="http://schemas.microsoft.com/office/drawing/2014/main" id="{98F3394B-71AF-454E-9B31-788677DBD19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17480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9943C-6615-4E32-BD66-23786322CD91}"/>
              </a:ext>
            </a:extLst>
          </p:cNvPr>
          <p:cNvSpPr>
            <a:spLocks noGrp="1"/>
          </p:cNvSpPr>
          <p:nvPr>
            <p:ph type="title"/>
          </p:nvPr>
        </p:nvSpPr>
        <p:spPr/>
        <p:txBody>
          <a:bodyPr/>
          <a:lstStyle/>
          <a:p>
            <a:r>
              <a:rPr lang="en-US"/>
              <a:t>Facebook FB - Own Posts Table w. Custom I-Rate (Insights) | SCS Dairy MY - 9 of 24</a:t>
            </a:r>
          </a:p>
        </p:txBody>
      </p:sp>
      <p:graphicFrame>
        <p:nvGraphicFramePr>
          <p:cNvPr id="5" name="Table Placeholder 4">
            <a:extLst>
              <a:ext uri="{FF2B5EF4-FFF2-40B4-BE49-F238E27FC236}">
                <a16:creationId xmlns:a16="http://schemas.microsoft.com/office/drawing/2014/main" id="{611FE06B-40EC-4A67-9193-FFCB620F7E92}"/>
              </a:ext>
            </a:extLst>
          </p:cNvPr>
          <p:cNvGraphicFramePr>
            <a:graphicFrameLocks noGrp="1"/>
          </p:cNvGraphicFramePr>
          <p:nvPr>
            <p:ph type="tbl" sz="quarter" idx="13"/>
            <p:extLst>
              <p:ext uri="{D42A27DB-BD31-4B8C-83A1-F6EECF244321}">
                <p14:modId xmlns:p14="http://schemas.microsoft.com/office/powerpoint/2010/main" val="61014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71143937"/>
                    </a:ext>
                  </a:extLst>
                </a:gridCol>
                <a:gridCol w="658368">
                  <a:extLst>
                    <a:ext uri="{9D8B030D-6E8A-4147-A177-3AD203B41FA5}">
                      <a16:colId xmlns:a16="http://schemas.microsoft.com/office/drawing/2014/main" val="2167737189"/>
                    </a:ext>
                  </a:extLst>
                </a:gridCol>
                <a:gridCol w="658368">
                  <a:extLst>
                    <a:ext uri="{9D8B030D-6E8A-4147-A177-3AD203B41FA5}">
                      <a16:colId xmlns:a16="http://schemas.microsoft.com/office/drawing/2014/main" val="1867023353"/>
                    </a:ext>
                  </a:extLst>
                </a:gridCol>
                <a:gridCol w="576072">
                  <a:extLst>
                    <a:ext uri="{9D8B030D-6E8A-4147-A177-3AD203B41FA5}">
                      <a16:colId xmlns:a16="http://schemas.microsoft.com/office/drawing/2014/main" val="506691562"/>
                    </a:ext>
                  </a:extLst>
                </a:gridCol>
                <a:gridCol w="576072">
                  <a:extLst>
                    <a:ext uri="{9D8B030D-6E8A-4147-A177-3AD203B41FA5}">
                      <a16:colId xmlns:a16="http://schemas.microsoft.com/office/drawing/2014/main" val="3569514678"/>
                    </a:ext>
                  </a:extLst>
                </a:gridCol>
                <a:gridCol w="493776">
                  <a:extLst>
                    <a:ext uri="{9D8B030D-6E8A-4147-A177-3AD203B41FA5}">
                      <a16:colId xmlns:a16="http://schemas.microsoft.com/office/drawing/2014/main" val="949793555"/>
                    </a:ext>
                  </a:extLst>
                </a:gridCol>
                <a:gridCol w="576072">
                  <a:extLst>
                    <a:ext uri="{9D8B030D-6E8A-4147-A177-3AD203B41FA5}">
                      <a16:colId xmlns:a16="http://schemas.microsoft.com/office/drawing/2014/main" val="1961545225"/>
                    </a:ext>
                  </a:extLst>
                </a:gridCol>
                <a:gridCol w="576072">
                  <a:extLst>
                    <a:ext uri="{9D8B030D-6E8A-4147-A177-3AD203B41FA5}">
                      <a16:colId xmlns:a16="http://schemas.microsoft.com/office/drawing/2014/main" val="414536493"/>
                    </a:ext>
                  </a:extLst>
                </a:gridCol>
                <a:gridCol w="576072">
                  <a:extLst>
                    <a:ext uri="{9D8B030D-6E8A-4147-A177-3AD203B41FA5}">
                      <a16:colId xmlns:a16="http://schemas.microsoft.com/office/drawing/2014/main" val="483358994"/>
                    </a:ext>
                  </a:extLst>
                </a:gridCol>
                <a:gridCol w="576072">
                  <a:extLst>
                    <a:ext uri="{9D8B030D-6E8A-4147-A177-3AD203B41FA5}">
                      <a16:colId xmlns:a16="http://schemas.microsoft.com/office/drawing/2014/main" val="1711896842"/>
                    </a:ext>
                  </a:extLst>
                </a:gridCol>
                <a:gridCol w="576072">
                  <a:extLst>
                    <a:ext uri="{9D8B030D-6E8A-4147-A177-3AD203B41FA5}">
                      <a16:colId xmlns:a16="http://schemas.microsoft.com/office/drawing/2014/main" val="4292305614"/>
                    </a:ext>
                  </a:extLst>
                </a:gridCol>
                <a:gridCol w="329184">
                  <a:extLst>
                    <a:ext uri="{9D8B030D-6E8A-4147-A177-3AD203B41FA5}">
                      <a16:colId xmlns:a16="http://schemas.microsoft.com/office/drawing/2014/main" val="2276242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5356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11:35:13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Shang Ki
Janice Thon
Emily Ching
Kindly send us a Facebook message with the following details mentioned below before 28th June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42504740"/>
                  </a:ext>
                </a:extLst>
              </a:tr>
            </a:tbl>
          </a:graphicData>
        </a:graphic>
      </p:graphicFrame>
      <p:sp>
        <p:nvSpPr>
          <p:cNvPr id="4" name="Text Placeholder 3">
            <a:extLst>
              <a:ext uri="{FF2B5EF4-FFF2-40B4-BE49-F238E27FC236}">
                <a16:creationId xmlns:a16="http://schemas.microsoft.com/office/drawing/2014/main" id="{0D08B5B4-B2A5-4EBD-955C-1D081A004E2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52168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CBE6C-A157-47BD-A6FD-4CC6AE282197}"/>
              </a:ext>
            </a:extLst>
          </p:cNvPr>
          <p:cNvSpPr>
            <a:spLocks noGrp="1"/>
          </p:cNvSpPr>
          <p:nvPr>
            <p:ph type="title"/>
          </p:nvPr>
        </p:nvSpPr>
        <p:spPr/>
        <p:txBody>
          <a:bodyPr/>
          <a:lstStyle/>
          <a:p>
            <a:r>
              <a:rPr lang="en-US"/>
              <a:t>Facebook FB - Own Posts Table w. Custom I-Rate (Insights) | SCS Dairy MY - 10 of 24</a:t>
            </a:r>
          </a:p>
        </p:txBody>
      </p:sp>
      <p:graphicFrame>
        <p:nvGraphicFramePr>
          <p:cNvPr id="5" name="Table Placeholder 4">
            <a:extLst>
              <a:ext uri="{FF2B5EF4-FFF2-40B4-BE49-F238E27FC236}">
                <a16:creationId xmlns:a16="http://schemas.microsoft.com/office/drawing/2014/main" id="{40BD6041-64BA-4125-8478-6EED253C608D}"/>
              </a:ext>
            </a:extLst>
          </p:cNvPr>
          <p:cNvGraphicFramePr>
            <a:graphicFrameLocks noGrp="1"/>
          </p:cNvGraphicFramePr>
          <p:nvPr>
            <p:ph type="tbl" sz="quarter" idx="13"/>
            <p:extLst>
              <p:ext uri="{D42A27DB-BD31-4B8C-83A1-F6EECF244321}">
                <p14:modId xmlns:p14="http://schemas.microsoft.com/office/powerpoint/2010/main" val="259115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19674107"/>
                    </a:ext>
                  </a:extLst>
                </a:gridCol>
                <a:gridCol w="658368">
                  <a:extLst>
                    <a:ext uri="{9D8B030D-6E8A-4147-A177-3AD203B41FA5}">
                      <a16:colId xmlns:a16="http://schemas.microsoft.com/office/drawing/2014/main" val="4163553938"/>
                    </a:ext>
                  </a:extLst>
                </a:gridCol>
                <a:gridCol w="658368">
                  <a:extLst>
                    <a:ext uri="{9D8B030D-6E8A-4147-A177-3AD203B41FA5}">
                      <a16:colId xmlns:a16="http://schemas.microsoft.com/office/drawing/2014/main" val="3094430861"/>
                    </a:ext>
                  </a:extLst>
                </a:gridCol>
                <a:gridCol w="576072">
                  <a:extLst>
                    <a:ext uri="{9D8B030D-6E8A-4147-A177-3AD203B41FA5}">
                      <a16:colId xmlns:a16="http://schemas.microsoft.com/office/drawing/2014/main" val="596365222"/>
                    </a:ext>
                  </a:extLst>
                </a:gridCol>
                <a:gridCol w="576072">
                  <a:extLst>
                    <a:ext uri="{9D8B030D-6E8A-4147-A177-3AD203B41FA5}">
                      <a16:colId xmlns:a16="http://schemas.microsoft.com/office/drawing/2014/main" val="3013839020"/>
                    </a:ext>
                  </a:extLst>
                </a:gridCol>
                <a:gridCol w="493776">
                  <a:extLst>
                    <a:ext uri="{9D8B030D-6E8A-4147-A177-3AD203B41FA5}">
                      <a16:colId xmlns:a16="http://schemas.microsoft.com/office/drawing/2014/main" val="2908255239"/>
                    </a:ext>
                  </a:extLst>
                </a:gridCol>
                <a:gridCol w="576072">
                  <a:extLst>
                    <a:ext uri="{9D8B030D-6E8A-4147-A177-3AD203B41FA5}">
                      <a16:colId xmlns:a16="http://schemas.microsoft.com/office/drawing/2014/main" val="3495424204"/>
                    </a:ext>
                  </a:extLst>
                </a:gridCol>
                <a:gridCol w="576072">
                  <a:extLst>
                    <a:ext uri="{9D8B030D-6E8A-4147-A177-3AD203B41FA5}">
                      <a16:colId xmlns:a16="http://schemas.microsoft.com/office/drawing/2014/main" val="2477701134"/>
                    </a:ext>
                  </a:extLst>
                </a:gridCol>
                <a:gridCol w="576072">
                  <a:extLst>
                    <a:ext uri="{9D8B030D-6E8A-4147-A177-3AD203B41FA5}">
                      <a16:colId xmlns:a16="http://schemas.microsoft.com/office/drawing/2014/main" val="2780015475"/>
                    </a:ext>
                  </a:extLst>
                </a:gridCol>
                <a:gridCol w="576072">
                  <a:extLst>
                    <a:ext uri="{9D8B030D-6E8A-4147-A177-3AD203B41FA5}">
                      <a16:colId xmlns:a16="http://schemas.microsoft.com/office/drawing/2014/main" val="903550057"/>
                    </a:ext>
                  </a:extLst>
                </a:gridCol>
                <a:gridCol w="576072">
                  <a:extLst>
                    <a:ext uri="{9D8B030D-6E8A-4147-A177-3AD203B41FA5}">
                      <a16:colId xmlns:a16="http://schemas.microsoft.com/office/drawing/2014/main" val="1691883972"/>
                    </a:ext>
                  </a:extLst>
                </a:gridCol>
                <a:gridCol w="329184">
                  <a:extLst>
                    <a:ext uri="{9D8B030D-6E8A-4147-A177-3AD203B41FA5}">
                      <a16:colId xmlns:a16="http://schemas.microsoft.com/office/drawing/2014/main" val="3707843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102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15:41:09</a:t>
                      </a:r>
                      <a:r>
                        <a:rPr kumimoji="0" lang="en-US" sz="1000" b="0" i="0" u="none" strike="noStrike" kern="1200" cap="none" spc="0" normalizeH="0" baseline="0" noProof="0">
                          <a:ln>
                            <a:noFill/>
                          </a:ln>
                          <a:solidFill>
                            <a:prstClr val="black"/>
                          </a:solidFill>
                          <a:effectLst/>
                          <a:uLnTx/>
                          <a:uFillTx/>
                          <a:latin typeface="+mn-lt"/>
                          <a:ea typeface="+mn-ea"/>
                          <a:cs typeface="+mn-cs"/>
                        </a:rPr>
                        <a:t>
 Chef Wan expressed his thanks to SCS Butter and Chef Siti Mastura on receiving this delicious Lemon cake with Pistachios!
Thank you @_chefwan58 for sharing! We hope you enjoyed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79602415"/>
                  </a:ext>
                </a:extLst>
              </a:tr>
            </a:tbl>
          </a:graphicData>
        </a:graphic>
      </p:graphicFrame>
      <p:sp>
        <p:nvSpPr>
          <p:cNvPr id="4" name="Text Placeholder 3">
            <a:extLst>
              <a:ext uri="{FF2B5EF4-FFF2-40B4-BE49-F238E27FC236}">
                <a16:creationId xmlns:a16="http://schemas.microsoft.com/office/drawing/2014/main" id="{FAB2BFDE-C0D1-4468-819D-7DD1AAE877F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33820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4A8F3-B472-4BF2-963E-032F5CE747EF}"/>
              </a:ext>
            </a:extLst>
          </p:cNvPr>
          <p:cNvSpPr>
            <a:spLocks noGrp="1"/>
          </p:cNvSpPr>
          <p:nvPr>
            <p:ph type="title"/>
          </p:nvPr>
        </p:nvSpPr>
        <p:spPr/>
        <p:txBody>
          <a:bodyPr/>
          <a:lstStyle/>
          <a:p>
            <a:r>
              <a:rPr lang="en-US"/>
              <a:t>Facebook FB - Own Posts Table w. Custom I-Rate (Insights) | SCS Dairy MY - 11 of 24</a:t>
            </a:r>
          </a:p>
        </p:txBody>
      </p:sp>
      <p:graphicFrame>
        <p:nvGraphicFramePr>
          <p:cNvPr id="5" name="Table Placeholder 4">
            <a:extLst>
              <a:ext uri="{FF2B5EF4-FFF2-40B4-BE49-F238E27FC236}">
                <a16:creationId xmlns:a16="http://schemas.microsoft.com/office/drawing/2014/main" id="{E9B36E85-028E-4CD3-B34D-3E1EDF334828}"/>
              </a:ext>
            </a:extLst>
          </p:cNvPr>
          <p:cNvGraphicFramePr>
            <a:graphicFrameLocks noGrp="1"/>
          </p:cNvGraphicFramePr>
          <p:nvPr>
            <p:ph type="tbl" sz="quarter" idx="13"/>
            <p:extLst>
              <p:ext uri="{D42A27DB-BD31-4B8C-83A1-F6EECF244321}">
                <p14:modId xmlns:p14="http://schemas.microsoft.com/office/powerpoint/2010/main" val="2915425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58795683"/>
                    </a:ext>
                  </a:extLst>
                </a:gridCol>
                <a:gridCol w="658368">
                  <a:extLst>
                    <a:ext uri="{9D8B030D-6E8A-4147-A177-3AD203B41FA5}">
                      <a16:colId xmlns:a16="http://schemas.microsoft.com/office/drawing/2014/main" val="1510069969"/>
                    </a:ext>
                  </a:extLst>
                </a:gridCol>
                <a:gridCol w="658368">
                  <a:extLst>
                    <a:ext uri="{9D8B030D-6E8A-4147-A177-3AD203B41FA5}">
                      <a16:colId xmlns:a16="http://schemas.microsoft.com/office/drawing/2014/main" val="2229667473"/>
                    </a:ext>
                  </a:extLst>
                </a:gridCol>
                <a:gridCol w="576072">
                  <a:extLst>
                    <a:ext uri="{9D8B030D-6E8A-4147-A177-3AD203B41FA5}">
                      <a16:colId xmlns:a16="http://schemas.microsoft.com/office/drawing/2014/main" val="1658043993"/>
                    </a:ext>
                  </a:extLst>
                </a:gridCol>
                <a:gridCol w="576072">
                  <a:extLst>
                    <a:ext uri="{9D8B030D-6E8A-4147-A177-3AD203B41FA5}">
                      <a16:colId xmlns:a16="http://schemas.microsoft.com/office/drawing/2014/main" val="3647218871"/>
                    </a:ext>
                  </a:extLst>
                </a:gridCol>
                <a:gridCol w="493776">
                  <a:extLst>
                    <a:ext uri="{9D8B030D-6E8A-4147-A177-3AD203B41FA5}">
                      <a16:colId xmlns:a16="http://schemas.microsoft.com/office/drawing/2014/main" val="2668998175"/>
                    </a:ext>
                  </a:extLst>
                </a:gridCol>
                <a:gridCol w="576072">
                  <a:extLst>
                    <a:ext uri="{9D8B030D-6E8A-4147-A177-3AD203B41FA5}">
                      <a16:colId xmlns:a16="http://schemas.microsoft.com/office/drawing/2014/main" val="1636467215"/>
                    </a:ext>
                  </a:extLst>
                </a:gridCol>
                <a:gridCol w="576072">
                  <a:extLst>
                    <a:ext uri="{9D8B030D-6E8A-4147-A177-3AD203B41FA5}">
                      <a16:colId xmlns:a16="http://schemas.microsoft.com/office/drawing/2014/main" val="1048299101"/>
                    </a:ext>
                  </a:extLst>
                </a:gridCol>
                <a:gridCol w="576072">
                  <a:extLst>
                    <a:ext uri="{9D8B030D-6E8A-4147-A177-3AD203B41FA5}">
                      <a16:colId xmlns:a16="http://schemas.microsoft.com/office/drawing/2014/main" val="4064179191"/>
                    </a:ext>
                  </a:extLst>
                </a:gridCol>
                <a:gridCol w="576072">
                  <a:extLst>
                    <a:ext uri="{9D8B030D-6E8A-4147-A177-3AD203B41FA5}">
                      <a16:colId xmlns:a16="http://schemas.microsoft.com/office/drawing/2014/main" val="1579778639"/>
                    </a:ext>
                  </a:extLst>
                </a:gridCol>
                <a:gridCol w="576072">
                  <a:extLst>
                    <a:ext uri="{9D8B030D-6E8A-4147-A177-3AD203B41FA5}">
                      <a16:colId xmlns:a16="http://schemas.microsoft.com/office/drawing/2014/main" val="2872212808"/>
                    </a:ext>
                  </a:extLst>
                </a:gridCol>
                <a:gridCol w="329184">
                  <a:extLst>
                    <a:ext uri="{9D8B030D-6E8A-4147-A177-3AD203B41FA5}">
                      <a16:colId xmlns:a16="http://schemas.microsoft.com/office/drawing/2014/main" val="2618046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3416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12:04:00</a:t>
                      </a:r>
                      <a:r>
                        <a:rPr kumimoji="0" lang="en-US" sz="1000" b="0" i="0" u="none" strike="noStrike" kern="1200" cap="none" spc="0" normalizeH="0" baseline="0" noProof="0">
                          <a:ln>
                            <a:noFill/>
                          </a:ln>
                          <a:solidFill>
                            <a:prstClr val="black"/>
                          </a:solidFill>
                          <a:effectLst/>
                          <a:uLnTx/>
                          <a:uFillTx/>
                          <a:latin typeface="+mn-lt"/>
                          <a:ea typeface="+mn-ea"/>
                          <a:cs typeface="+mn-cs"/>
                        </a:rPr>
                        <a:t>
 “SCS Butter is full of goodness, aroma, taste and texture. Every single bite is loaded with nutrients, satisfy my craving and makes for a great start in the morning.”
- Ka Yee Lai, homebaker
We love it when our fans shower us with their love! Thank you so much and keep it coming!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06170934"/>
                  </a:ext>
                </a:extLst>
              </a:tr>
            </a:tbl>
          </a:graphicData>
        </a:graphic>
      </p:graphicFrame>
      <p:sp>
        <p:nvSpPr>
          <p:cNvPr id="4" name="Text Placeholder 3">
            <a:extLst>
              <a:ext uri="{FF2B5EF4-FFF2-40B4-BE49-F238E27FC236}">
                <a16:creationId xmlns:a16="http://schemas.microsoft.com/office/drawing/2014/main" id="{06579AD4-269B-44E9-8F7C-248F441590C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88634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698A1-3B10-4743-A4EF-96648147323B}"/>
              </a:ext>
            </a:extLst>
          </p:cNvPr>
          <p:cNvSpPr>
            <a:spLocks noGrp="1"/>
          </p:cNvSpPr>
          <p:nvPr>
            <p:ph type="title"/>
          </p:nvPr>
        </p:nvSpPr>
        <p:spPr/>
        <p:txBody>
          <a:bodyPr/>
          <a:lstStyle/>
          <a:p>
            <a:r>
              <a:rPr lang="en-US"/>
              <a:t>Facebook FB - Own Posts Table w. Custom I-Rate (Insights) | SCS Dairy MY - 12 of 24</a:t>
            </a:r>
          </a:p>
        </p:txBody>
      </p:sp>
      <p:graphicFrame>
        <p:nvGraphicFramePr>
          <p:cNvPr id="5" name="Table Placeholder 4">
            <a:extLst>
              <a:ext uri="{FF2B5EF4-FFF2-40B4-BE49-F238E27FC236}">
                <a16:creationId xmlns:a16="http://schemas.microsoft.com/office/drawing/2014/main" id="{BCE8DA1C-57F8-42E9-8B76-35034C9EBEF2}"/>
              </a:ext>
            </a:extLst>
          </p:cNvPr>
          <p:cNvGraphicFramePr>
            <a:graphicFrameLocks noGrp="1"/>
          </p:cNvGraphicFramePr>
          <p:nvPr>
            <p:ph type="tbl" sz="quarter" idx="13"/>
            <p:extLst>
              <p:ext uri="{D42A27DB-BD31-4B8C-83A1-F6EECF244321}">
                <p14:modId xmlns:p14="http://schemas.microsoft.com/office/powerpoint/2010/main" val="1433657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12586018"/>
                    </a:ext>
                  </a:extLst>
                </a:gridCol>
                <a:gridCol w="658368">
                  <a:extLst>
                    <a:ext uri="{9D8B030D-6E8A-4147-A177-3AD203B41FA5}">
                      <a16:colId xmlns:a16="http://schemas.microsoft.com/office/drawing/2014/main" val="3851999276"/>
                    </a:ext>
                  </a:extLst>
                </a:gridCol>
                <a:gridCol w="658368">
                  <a:extLst>
                    <a:ext uri="{9D8B030D-6E8A-4147-A177-3AD203B41FA5}">
                      <a16:colId xmlns:a16="http://schemas.microsoft.com/office/drawing/2014/main" val="1863585459"/>
                    </a:ext>
                  </a:extLst>
                </a:gridCol>
                <a:gridCol w="576072">
                  <a:extLst>
                    <a:ext uri="{9D8B030D-6E8A-4147-A177-3AD203B41FA5}">
                      <a16:colId xmlns:a16="http://schemas.microsoft.com/office/drawing/2014/main" val="3899067183"/>
                    </a:ext>
                  </a:extLst>
                </a:gridCol>
                <a:gridCol w="576072">
                  <a:extLst>
                    <a:ext uri="{9D8B030D-6E8A-4147-A177-3AD203B41FA5}">
                      <a16:colId xmlns:a16="http://schemas.microsoft.com/office/drawing/2014/main" val="3130037843"/>
                    </a:ext>
                  </a:extLst>
                </a:gridCol>
                <a:gridCol w="493776">
                  <a:extLst>
                    <a:ext uri="{9D8B030D-6E8A-4147-A177-3AD203B41FA5}">
                      <a16:colId xmlns:a16="http://schemas.microsoft.com/office/drawing/2014/main" val="4032227927"/>
                    </a:ext>
                  </a:extLst>
                </a:gridCol>
                <a:gridCol w="576072">
                  <a:extLst>
                    <a:ext uri="{9D8B030D-6E8A-4147-A177-3AD203B41FA5}">
                      <a16:colId xmlns:a16="http://schemas.microsoft.com/office/drawing/2014/main" val="2472209072"/>
                    </a:ext>
                  </a:extLst>
                </a:gridCol>
                <a:gridCol w="576072">
                  <a:extLst>
                    <a:ext uri="{9D8B030D-6E8A-4147-A177-3AD203B41FA5}">
                      <a16:colId xmlns:a16="http://schemas.microsoft.com/office/drawing/2014/main" val="243890375"/>
                    </a:ext>
                  </a:extLst>
                </a:gridCol>
                <a:gridCol w="576072">
                  <a:extLst>
                    <a:ext uri="{9D8B030D-6E8A-4147-A177-3AD203B41FA5}">
                      <a16:colId xmlns:a16="http://schemas.microsoft.com/office/drawing/2014/main" val="765272491"/>
                    </a:ext>
                  </a:extLst>
                </a:gridCol>
                <a:gridCol w="576072">
                  <a:extLst>
                    <a:ext uri="{9D8B030D-6E8A-4147-A177-3AD203B41FA5}">
                      <a16:colId xmlns:a16="http://schemas.microsoft.com/office/drawing/2014/main" val="962444011"/>
                    </a:ext>
                  </a:extLst>
                </a:gridCol>
                <a:gridCol w="576072">
                  <a:extLst>
                    <a:ext uri="{9D8B030D-6E8A-4147-A177-3AD203B41FA5}">
                      <a16:colId xmlns:a16="http://schemas.microsoft.com/office/drawing/2014/main" val="1917399511"/>
                    </a:ext>
                  </a:extLst>
                </a:gridCol>
                <a:gridCol w="329184">
                  <a:extLst>
                    <a:ext uri="{9D8B030D-6E8A-4147-A177-3AD203B41FA5}">
                      <a16:colId xmlns:a16="http://schemas.microsoft.com/office/drawing/2014/main" val="922292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8956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10:05:17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Rena Sandhu
Elisya Mikhail
Siti Nasyrah
Kindly send us a Facebook message with the following details mentioned below before 26th June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50143967"/>
                  </a:ext>
                </a:extLst>
              </a:tr>
            </a:tbl>
          </a:graphicData>
        </a:graphic>
      </p:graphicFrame>
      <p:sp>
        <p:nvSpPr>
          <p:cNvPr id="4" name="Text Placeholder 3">
            <a:extLst>
              <a:ext uri="{FF2B5EF4-FFF2-40B4-BE49-F238E27FC236}">
                <a16:creationId xmlns:a16="http://schemas.microsoft.com/office/drawing/2014/main" id="{732517A0-A094-41EE-B4A6-37BFE57FB84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37830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477C3-1522-4A0F-9093-EACC63695A87}"/>
              </a:ext>
            </a:extLst>
          </p:cNvPr>
          <p:cNvSpPr>
            <a:spLocks noGrp="1"/>
          </p:cNvSpPr>
          <p:nvPr>
            <p:ph type="title"/>
          </p:nvPr>
        </p:nvSpPr>
        <p:spPr/>
        <p:txBody>
          <a:bodyPr/>
          <a:lstStyle/>
          <a:p>
            <a:r>
              <a:rPr lang="en-US"/>
              <a:t>Facebook FB - Own Posts Table w. Custom I-Rate (Insights) | SCS Dairy MY - 13 of 24</a:t>
            </a:r>
          </a:p>
        </p:txBody>
      </p:sp>
      <p:graphicFrame>
        <p:nvGraphicFramePr>
          <p:cNvPr id="5" name="Table Placeholder 4">
            <a:extLst>
              <a:ext uri="{FF2B5EF4-FFF2-40B4-BE49-F238E27FC236}">
                <a16:creationId xmlns:a16="http://schemas.microsoft.com/office/drawing/2014/main" id="{E2C97D9D-EDDA-4942-86FE-7A184E0B1E04}"/>
              </a:ext>
            </a:extLst>
          </p:cNvPr>
          <p:cNvGraphicFramePr>
            <a:graphicFrameLocks noGrp="1"/>
          </p:cNvGraphicFramePr>
          <p:nvPr>
            <p:ph type="tbl" sz="quarter" idx="13"/>
            <p:extLst>
              <p:ext uri="{D42A27DB-BD31-4B8C-83A1-F6EECF244321}">
                <p14:modId xmlns:p14="http://schemas.microsoft.com/office/powerpoint/2010/main" val="3352058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7230995"/>
                    </a:ext>
                  </a:extLst>
                </a:gridCol>
                <a:gridCol w="658368">
                  <a:extLst>
                    <a:ext uri="{9D8B030D-6E8A-4147-A177-3AD203B41FA5}">
                      <a16:colId xmlns:a16="http://schemas.microsoft.com/office/drawing/2014/main" val="614297434"/>
                    </a:ext>
                  </a:extLst>
                </a:gridCol>
                <a:gridCol w="658368">
                  <a:extLst>
                    <a:ext uri="{9D8B030D-6E8A-4147-A177-3AD203B41FA5}">
                      <a16:colId xmlns:a16="http://schemas.microsoft.com/office/drawing/2014/main" val="3486050903"/>
                    </a:ext>
                  </a:extLst>
                </a:gridCol>
                <a:gridCol w="576072">
                  <a:extLst>
                    <a:ext uri="{9D8B030D-6E8A-4147-A177-3AD203B41FA5}">
                      <a16:colId xmlns:a16="http://schemas.microsoft.com/office/drawing/2014/main" val="175968844"/>
                    </a:ext>
                  </a:extLst>
                </a:gridCol>
                <a:gridCol w="576072">
                  <a:extLst>
                    <a:ext uri="{9D8B030D-6E8A-4147-A177-3AD203B41FA5}">
                      <a16:colId xmlns:a16="http://schemas.microsoft.com/office/drawing/2014/main" val="3186252873"/>
                    </a:ext>
                  </a:extLst>
                </a:gridCol>
                <a:gridCol w="493776">
                  <a:extLst>
                    <a:ext uri="{9D8B030D-6E8A-4147-A177-3AD203B41FA5}">
                      <a16:colId xmlns:a16="http://schemas.microsoft.com/office/drawing/2014/main" val="2367927935"/>
                    </a:ext>
                  </a:extLst>
                </a:gridCol>
                <a:gridCol w="576072">
                  <a:extLst>
                    <a:ext uri="{9D8B030D-6E8A-4147-A177-3AD203B41FA5}">
                      <a16:colId xmlns:a16="http://schemas.microsoft.com/office/drawing/2014/main" val="1067805230"/>
                    </a:ext>
                  </a:extLst>
                </a:gridCol>
                <a:gridCol w="576072">
                  <a:extLst>
                    <a:ext uri="{9D8B030D-6E8A-4147-A177-3AD203B41FA5}">
                      <a16:colId xmlns:a16="http://schemas.microsoft.com/office/drawing/2014/main" val="913221247"/>
                    </a:ext>
                  </a:extLst>
                </a:gridCol>
                <a:gridCol w="576072">
                  <a:extLst>
                    <a:ext uri="{9D8B030D-6E8A-4147-A177-3AD203B41FA5}">
                      <a16:colId xmlns:a16="http://schemas.microsoft.com/office/drawing/2014/main" val="2034679629"/>
                    </a:ext>
                  </a:extLst>
                </a:gridCol>
                <a:gridCol w="576072">
                  <a:extLst>
                    <a:ext uri="{9D8B030D-6E8A-4147-A177-3AD203B41FA5}">
                      <a16:colId xmlns:a16="http://schemas.microsoft.com/office/drawing/2014/main" val="3065884699"/>
                    </a:ext>
                  </a:extLst>
                </a:gridCol>
                <a:gridCol w="576072">
                  <a:extLst>
                    <a:ext uri="{9D8B030D-6E8A-4147-A177-3AD203B41FA5}">
                      <a16:colId xmlns:a16="http://schemas.microsoft.com/office/drawing/2014/main" val="1911666389"/>
                    </a:ext>
                  </a:extLst>
                </a:gridCol>
                <a:gridCol w="329184">
                  <a:extLst>
                    <a:ext uri="{9D8B030D-6E8A-4147-A177-3AD203B41FA5}">
                      <a16:colId xmlns:a16="http://schemas.microsoft.com/office/drawing/2014/main" val="3851826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2096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16:04:13</a:t>
                      </a:r>
                      <a:r>
                        <a:rPr kumimoji="0" lang="en-US" sz="1000" b="0" i="0" u="none" strike="noStrike" kern="1200" cap="none" spc="0" normalizeH="0" baseline="0" noProof="0">
                          <a:ln>
                            <a:noFill/>
                          </a:ln>
                          <a:solidFill>
                            <a:prstClr val="black"/>
                          </a:solidFill>
                          <a:effectLst/>
                          <a:uLnTx/>
                          <a:uFillTx/>
                          <a:latin typeface="+mn-lt"/>
                          <a:ea typeface="+mn-ea"/>
                          <a:cs typeface="+mn-cs"/>
                        </a:rPr>
                        <a:t>
 Challenge time! Can you spot the line with the typo?
To take part in our mini contest Like SCS Dairy MY Facebook page, tag 5 friends, share this post. Who knows you might be one of our lucky winners to walk away with a Culina Co Lazada voucher for SCS products worth RM10 each!
3 winners will be selected only! 3 prizes to be won!
Contest ends on 27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4344334"/>
                  </a:ext>
                </a:extLst>
              </a:tr>
            </a:tbl>
          </a:graphicData>
        </a:graphic>
      </p:graphicFrame>
      <p:sp>
        <p:nvSpPr>
          <p:cNvPr id="4" name="Text Placeholder 3">
            <a:extLst>
              <a:ext uri="{FF2B5EF4-FFF2-40B4-BE49-F238E27FC236}">
                <a16:creationId xmlns:a16="http://schemas.microsoft.com/office/drawing/2014/main" id="{D3066838-A68E-45E9-BEE3-D2A6824C157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522031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4D8EE-25C4-4354-B1DC-BB2918FD48C7}"/>
              </a:ext>
            </a:extLst>
          </p:cNvPr>
          <p:cNvSpPr>
            <a:spLocks noGrp="1"/>
          </p:cNvSpPr>
          <p:nvPr>
            <p:ph type="title"/>
          </p:nvPr>
        </p:nvSpPr>
        <p:spPr/>
        <p:txBody>
          <a:bodyPr/>
          <a:lstStyle/>
          <a:p>
            <a:r>
              <a:rPr lang="en-US"/>
              <a:t>Facebook FB - Own Posts Table w. Custom I-Rate (Insights) | SCS Dairy MY - 14 of 24</a:t>
            </a:r>
          </a:p>
        </p:txBody>
      </p:sp>
      <p:graphicFrame>
        <p:nvGraphicFramePr>
          <p:cNvPr id="5" name="Table Placeholder 4">
            <a:extLst>
              <a:ext uri="{FF2B5EF4-FFF2-40B4-BE49-F238E27FC236}">
                <a16:creationId xmlns:a16="http://schemas.microsoft.com/office/drawing/2014/main" id="{DD298A74-76C3-456C-97C2-5B2CBFD02DD9}"/>
              </a:ext>
            </a:extLst>
          </p:cNvPr>
          <p:cNvGraphicFramePr>
            <a:graphicFrameLocks noGrp="1"/>
          </p:cNvGraphicFramePr>
          <p:nvPr>
            <p:ph type="tbl" sz="quarter" idx="13"/>
            <p:extLst>
              <p:ext uri="{D42A27DB-BD31-4B8C-83A1-F6EECF244321}">
                <p14:modId xmlns:p14="http://schemas.microsoft.com/office/powerpoint/2010/main" val="3246355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59442401"/>
                    </a:ext>
                  </a:extLst>
                </a:gridCol>
                <a:gridCol w="658368">
                  <a:extLst>
                    <a:ext uri="{9D8B030D-6E8A-4147-A177-3AD203B41FA5}">
                      <a16:colId xmlns:a16="http://schemas.microsoft.com/office/drawing/2014/main" val="3487728413"/>
                    </a:ext>
                  </a:extLst>
                </a:gridCol>
                <a:gridCol w="658368">
                  <a:extLst>
                    <a:ext uri="{9D8B030D-6E8A-4147-A177-3AD203B41FA5}">
                      <a16:colId xmlns:a16="http://schemas.microsoft.com/office/drawing/2014/main" val="2838343123"/>
                    </a:ext>
                  </a:extLst>
                </a:gridCol>
                <a:gridCol w="576072">
                  <a:extLst>
                    <a:ext uri="{9D8B030D-6E8A-4147-A177-3AD203B41FA5}">
                      <a16:colId xmlns:a16="http://schemas.microsoft.com/office/drawing/2014/main" val="4140884848"/>
                    </a:ext>
                  </a:extLst>
                </a:gridCol>
                <a:gridCol w="576072">
                  <a:extLst>
                    <a:ext uri="{9D8B030D-6E8A-4147-A177-3AD203B41FA5}">
                      <a16:colId xmlns:a16="http://schemas.microsoft.com/office/drawing/2014/main" val="2950623870"/>
                    </a:ext>
                  </a:extLst>
                </a:gridCol>
                <a:gridCol w="493776">
                  <a:extLst>
                    <a:ext uri="{9D8B030D-6E8A-4147-A177-3AD203B41FA5}">
                      <a16:colId xmlns:a16="http://schemas.microsoft.com/office/drawing/2014/main" val="2247627342"/>
                    </a:ext>
                  </a:extLst>
                </a:gridCol>
                <a:gridCol w="576072">
                  <a:extLst>
                    <a:ext uri="{9D8B030D-6E8A-4147-A177-3AD203B41FA5}">
                      <a16:colId xmlns:a16="http://schemas.microsoft.com/office/drawing/2014/main" val="461860339"/>
                    </a:ext>
                  </a:extLst>
                </a:gridCol>
                <a:gridCol w="576072">
                  <a:extLst>
                    <a:ext uri="{9D8B030D-6E8A-4147-A177-3AD203B41FA5}">
                      <a16:colId xmlns:a16="http://schemas.microsoft.com/office/drawing/2014/main" val="463669123"/>
                    </a:ext>
                  </a:extLst>
                </a:gridCol>
                <a:gridCol w="576072">
                  <a:extLst>
                    <a:ext uri="{9D8B030D-6E8A-4147-A177-3AD203B41FA5}">
                      <a16:colId xmlns:a16="http://schemas.microsoft.com/office/drawing/2014/main" val="2293402500"/>
                    </a:ext>
                  </a:extLst>
                </a:gridCol>
                <a:gridCol w="576072">
                  <a:extLst>
                    <a:ext uri="{9D8B030D-6E8A-4147-A177-3AD203B41FA5}">
                      <a16:colId xmlns:a16="http://schemas.microsoft.com/office/drawing/2014/main" val="1347345318"/>
                    </a:ext>
                  </a:extLst>
                </a:gridCol>
                <a:gridCol w="576072">
                  <a:extLst>
                    <a:ext uri="{9D8B030D-6E8A-4147-A177-3AD203B41FA5}">
                      <a16:colId xmlns:a16="http://schemas.microsoft.com/office/drawing/2014/main" val="1750358563"/>
                    </a:ext>
                  </a:extLst>
                </a:gridCol>
                <a:gridCol w="329184">
                  <a:extLst>
                    <a:ext uri="{9D8B030D-6E8A-4147-A177-3AD203B41FA5}">
                      <a16:colId xmlns:a16="http://schemas.microsoft.com/office/drawing/2014/main" val="1133882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9019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09:05:13</a:t>
                      </a:r>
                      <a:r>
                        <a:rPr kumimoji="0" lang="en-US" sz="1000" b="0" i="0" u="none" strike="noStrike" kern="1200" cap="none" spc="0" normalizeH="0" baseline="0" noProof="0">
                          <a:ln>
                            <a:noFill/>
                          </a:ln>
                          <a:solidFill>
                            <a:prstClr val="black"/>
                          </a:solidFill>
                          <a:effectLst/>
                          <a:uLnTx/>
                          <a:uFillTx/>
                          <a:latin typeface="+mn-lt"/>
                          <a:ea typeface="+mn-ea"/>
                          <a:cs typeface="+mn-cs"/>
                        </a:rPr>
                        <a:t>
 Here's to the heroes of our lives! Wishing all the dads out there Happy Father's Day from SCS! May you continue to spread happiness in our lives!
#SCSbutter #fathersday2021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89631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- 2021-06-19 19:13:08</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know that Chef Siti Mastura's friends loved the goodies sent to them by SCS! Check out the pictures of all the delicious treats specially made by Mad About Cake using SCS Butter, how delectable!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92683579"/>
                  </a:ext>
                </a:extLst>
              </a:tr>
            </a:tbl>
          </a:graphicData>
        </a:graphic>
      </p:graphicFrame>
      <p:sp>
        <p:nvSpPr>
          <p:cNvPr id="4" name="Text Placeholder 3">
            <a:extLst>
              <a:ext uri="{FF2B5EF4-FFF2-40B4-BE49-F238E27FC236}">
                <a16:creationId xmlns:a16="http://schemas.microsoft.com/office/drawing/2014/main" id="{D6D254BC-70F6-4F66-956C-CC806C728EB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83902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1CACF-0B26-484C-BB3C-DC9FC24F3E4F}"/>
              </a:ext>
            </a:extLst>
          </p:cNvPr>
          <p:cNvSpPr>
            <a:spLocks noGrp="1"/>
          </p:cNvSpPr>
          <p:nvPr>
            <p:ph type="title"/>
          </p:nvPr>
        </p:nvSpPr>
        <p:spPr/>
        <p:txBody>
          <a:bodyPr/>
          <a:lstStyle/>
          <a:p>
            <a:r>
              <a:rPr lang="en-US"/>
              <a:t>Facebook FB - Own Posts Table w. Custom I-Rate (Insights) | SCS Dairy MY - 15 of 24</a:t>
            </a:r>
          </a:p>
        </p:txBody>
      </p:sp>
      <p:graphicFrame>
        <p:nvGraphicFramePr>
          <p:cNvPr id="5" name="Table Placeholder 4">
            <a:extLst>
              <a:ext uri="{FF2B5EF4-FFF2-40B4-BE49-F238E27FC236}">
                <a16:creationId xmlns:a16="http://schemas.microsoft.com/office/drawing/2014/main" id="{AEE69F9C-7ECA-4C93-AB00-6F98D5D9B686}"/>
              </a:ext>
            </a:extLst>
          </p:cNvPr>
          <p:cNvGraphicFramePr>
            <a:graphicFrameLocks noGrp="1"/>
          </p:cNvGraphicFramePr>
          <p:nvPr>
            <p:ph type="tbl" sz="quarter" idx="13"/>
            <p:extLst>
              <p:ext uri="{D42A27DB-BD31-4B8C-83A1-F6EECF244321}">
                <p14:modId xmlns:p14="http://schemas.microsoft.com/office/powerpoint/2010/main" val="4150815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47733781"/>
                    </a:ext>
                  </a:extLst>
                </a:gridCol>
                <a:gridCol w="658368">
                  <a:extLst>
                    <a:ext uri="{9D8B030D-6E8A-4147-A177-3AD203B41FA5}">
                      <a16:colId xmlns:a16="http://schemas.microsoft.com/office/drawing/2014/main" val="3213269175"/>
                    </a:ext>
                  </a:extLst>
                </a:gridCol>
                <a:gridCol w="658368">
                  <a:extLst>
                    <a:ext uri="{9D8B030D-6E8A-4147-A177-3AD203B41FA5}">
                      <a16:colId xmlns:a16="http://schemas.microsoft.com/office/drawing/2014/main" val="2868214814"/>
                    </a:ext>
                  </a:extLst>
                </a:gridCol>
                <a:gridCol w="576072">
                  <a:extLst>
                    <a:ext uri="{9D8B030D-6E8A-4147-A177-3AD203B41FA5}">
                      <a16:colId xmlns:a16="http://schemas.microsoft.com/office/drawing/2014/main" val="2517793477"/>
                    </a:ext>
                  </a:extLst>
                </a:gridCol>
                <a:gridCol w="576072">
                  <a:extLst>
                    <a:ext uri="{9D8B030D-6E8A-4147-A177-3AD203B41FA5}">
                      <a16:colId xmlns:a16="http://schemas.microsoft.com/office/drawing/2014/main" val="1721464665"/>
                    </a:ext>
                  </a:extLst>
                </a:gridCol>
                <a:gridCol w="493776">
                  <a:extLst>
                    <a:ext uri="{9D8B030D-6E8A-4147-A177-3AD203B41FA5}">
                      <a16:colId xmlns:a16="http://schemas.microsoft.com/office/drawing/2014/main" val="1691584364"/>
                    </a:ext>
                  </a:extLst>
                </a:gridCol>
                <a:gridCol w="576072">
                  <a:extLst>
                    <a:ext uri="{9D8B030D-6E8A-4147-A177-3AD203B41FA5}">
                      <a16:colId xmlns:a16="http://schemas.microsoft.com/office/drawing/2014/main" val="3854504651"/>
                    </a:ext>
                  </a:extLst>
                </a:gridCol>
                <a:gridCol w="576072">
                  <a:extLst>
                    <a:ext uri="{9D8B030D-6E8A-4147-A177-3AD203B41FA5}">
                      <a16:colId xmlns:a16="http://schemas.microsoft.com/office/drawing/2014/main" val="3904746954"/>
                    </a:ext>
                  </a:extLst>
                </a:gridCol>
                <a:gridCol w="576072">
                  <a:extLst>
                    <a:ext uri="{9D8B030D-6E8A-4147-A177-3AD203B41FA5}">
                      <a16:colId xmlns:a16="http://schemas.microsoft.com/office/drawing/2014/main" val="4166955187"/>
                    </a:ext>
                  </a:extLst>
                </a:gridCol>
                <a:gridCol w="576072">
                  <a:extLst>
                    <a:ext uri="{9D8B030D-6E8A-4147-A177-3AD203B41FA5}">
                      <a16:colId xmlns:a16="http://schemas.microsoft.com/office/drawing/2014/main" val="3214738132"/>
                    </a:ext>
                  </a:extLst>
                </a:gridCol>
                <a:gridCol w="576072">
                  <a:extLst>
                    <a:ext uri="{9D8B030D-6E8A-4147-A177-3AD203B41FA5}">
                      <a16:colId xmlns:a16="http://schemas.microsoft.com/office/drawing/2014/main" val="1938301869"/>
                    </a:ext>
                  </a:extLst>
                </a:gridCol>
                <a:gridCol w="329184">
                  <a:extLst>
                    <a:ext uri="{9D8B030D-6E8A-4147-A177-3AD203B41FA5}">
                      <a16:colId xmlns:a16="http://schemas.microsoft.com/office/drawing/2014/main" val="608686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3259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18:33:24</a:t>
                      </a:r>
                      <a:r>
                        <a:rPr kumimoji="0" lang="en-US" sz="1000" b="0" i="0" u="none" strike="noStrike" kern="1200" cap="none" spc="0" normalizeH="0" baseline="0" noProof="0">
                          <a:ln>
                            <a:noFill/>
                          </a:ln>
                          <a:solidFill>
                            <a:prstClr val="black"/>
                          </a:solidFill>
                          <a:effectLst/>
                          <a:uLnTx/>
                          <a:uFillTx/>
                          <a:latin typeface="+mn-lt"/>
                          <a:ea typeface="+mn-ea"/>
                          <a:cs typeface="+mn-cs"/>
                        </a:rPr>
                        <a:t>
 Get your baking questions on standby! Our LIVE Q&amp;A Session with Chef Siti Mastura and Chef Sarah will begin at 8.30pm tonight! :) Tag your baking buddies who are interested to join the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72736419"/>
                  </a:ext>
                </a:extLst>
              </a:tr>
            </a:tbl>
          </a:graphicData>
        </a:graphic>
      </p:graphicFrame>
      <p:sp>
        <p:nvSpPr>
          <p:cNvPr id="4" name="Text Placeholder 3">
            <a:extLst>
              <a:ext uri="{FF2B5EF4-FFF2-40B4-BE49-F238E27FC236}">
                <a16:creationId xmlns:a16="http://schemas.microsoft.com/office/drawing/2014/main" id="{93382D53-4A3C-4BB6-A812-BF13BCE4AB2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63525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516B8-7CFA-48E5-9B1E-31B6810B3DDC}"/>
              </a:ext>
            </a:extLst>
          </p:cNvPr>
          <p:cNvSpPr>
            <a:spLocks noGrp="1"/>
          </p:cNvSpPr>
          <p:nvPr>
            <p:ph type="title"/>
          </p:nvPr>
        </p:nvSpPr>
        <p:spPr/>
        <p:txBody>
          <a:bodyPr/>
          <a:lstStyle/>
          <a:p>
            <a:r>
              <a:rPr lang="en-US"/>
              <a:t>Facebook FB - Own Posts Table w. Custom I-Rate (Insights) | SCS Dairy MY - 16 of 24</a:t>
            </a:r>
          </a:p>
        </p:txBody>
      </p:sp>
      <p:graphicFrame>
        <p:nvGraphicFramePr>
          <p:cNvPr id="5" name="Table Placeholder 4">
            <a:extLst>
              <a:ext uri="{FF2B5EF4-FFF2-40B4-BE49-F238E27FC236}">
                <a16:creationId xmlns:a16="http://schemas.microsoft.com/office/drawing/2014/main" id="{3907226A-E8FB-408E-AFEC-E136A7B6C225}"/>
              </a:ext>
            </a:extLst>
          </p:cNvPr>
          <p:cNvGraphicFramePr>
            <a:graphicFrameLocks noGrp="1"/>
          </p:cNvGraphicFramePr>
          <p:nvPr>
            <p:ph type="tbl" sz="quarter" idx="13"/>
            <p:extLst>
              <p:ext uri="{D42A27DB-BD31-4B8C-83A1-F6EECF244321}">
                <p14:modId xmlns:p14="http://schemas.microsoft.com/office/powerpoint/2010/main" val="1458159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53001796"/>
                    </a:ext>
                  </a:extLst>
                </a:gridCol>
                <a:gridCol w="658368">
                  <a:extLst>
                    <a:ext uri="{9D8B030D-6E8A-4147-A177-3AD203B41FA5}">
                      <a16:colId xmlns:a16="http://schemas.microsoft.com/office/drawing/2014/main" val="326914912"/>
                    </a:ext>
                  </a:extLst>
                </a:gridCol>
                <a:gridCol w="658368">
                  <a:extLst>
                    <a:ext uri="{9D8B030D-6E8A-4147-A177-3AD203B41FA5}">
                      <a16:colId xmlns:a16="http://schemas.microsoft.com/office/drawing/2014/main" val="3600194552"/>
                    </a:ext>
                  </a:extLst>
                </a:gridCol>
                <a:gridCol w="576072">
                  <a:extLst>
                    <a:ext uri="{9D8B030D-6E8A-4147-A177-3AD203B41FA5}">
                      <a16:colId xmlns:a16="http://schemas.microsoft.com/office/drawing/2014/main" val="3402379412"/>
                    </a:ext>
                  </a:extLst>
                </a:gridCol>
                <a:gridCol w="576072">
                  <a:extLst>
                    <a:ext uri="{9D8B030D-6E8A-4147-A177-3AD203B41FA5}">
                      <a16:colId xmlns:a16="http://schemas.microsoft.com/office/drawing/2014/main" val="528035519"/>
                    </a:ext>
                  </a:extLst>
                </a:gridCol>
                <a:gridCol w="493776">
                  <a:extLst>
                    <a:ext uri="{9D8B030D-6E8A-4147-A177-3AD203B41FA5}">
                      <a16:colId xmlns:a16="http://schemas.microsoft.com/office/drawing/2014/main" val="2463934434"/>
                    </a:ext>
                  </a:extLst>
                </a:gridCol>
                <a:gridCol w="576072">
                  <a:extLst>
                    <a:ext uri="{9D8B030D-6E8A-4147-A177-3AD203B41FA5}">
                      <a16:colId xmlns:a16="http://schemas.microsoft.com/office/drawing/2014/main" val="1020261327"/>
                    </a:ext>
                  </a:extLst>
                </a:gridCol>
                <a:gridCol w="576072">
                  <a:extLst>
                    <a:ext uri="{9D8B030D-6E8A-4147-A177-3AD203B41FA5}">
                      <a16:colId xmlns:a16="http://schemas.microsoft.com/office/drawing/2014/main" val="3768351871"/>
                    </a:ext>
                  </a:extLst>
                </a:gridCol>
                <a:gridCol w="576072">
                  <a:extLst>
                    <a:ext uri="{9D8B030D-6E8A-4147-A177-3AD203B41FA5}">
                      <a16:colId xmlns:a16="http://schemas.microsoft.com/office/drawing/2014/main" val="2637675341"/>
                    </a:ext>
                  </a:extLst>
                </a:gridCol>
                <a:gridCol w="576072">
                  <a:extLst>
                    <a:ext uri="{9D8B030D-6E8A-4147-A177-3AD203B41FA5}">
                      <a16:colId xmlns:a16="http://schemas.microsoft.com/office/drawing/2014/main" val="2220056356"/>
                    </a:ext>
                  </a:extLst>
                </a:gridCol>
                <a:gridCol w="576072">
                  <a:extLst>
                    <a:ext uri="{9D8B030D-6E8A-4147-A177-3AD203B41FA5}">
                      <a16:colId xmlns:a16="http://schemas.microsoft.com/office/drawing/2014/main" val="1817941274"/>
                    </a:ext>
                  </a:extLst>
                </a:gridCol>
                <a:gridCol w="329184">
                  <a:extLst>
                    <a:ext uri="{9D8B030D-6E8A-4147-A177-3AD203B41FA5}">
                      <a16:colId xmlns:a16="http://schemas.microsoft.com/office/drawing/2014/main" val="3487315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3852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16:40:37</a:t>
                      </a:r>
                      <a:r>
                        <a:rPr kumimoji="0" lang="en-US" sz="1000" b="0" i="0" u="none" strike="noStrike" kern="1200" cap="none" spc="0" normalizeH="0" baseline="0" noProof="0">
                          <a:ln>
                            <a:noFill/>
                          </a:ln>
                          <a:solidFill>
                            <a:prstClr val="black"/>
                          </a:solidFill>
                          <a:effectLst/>
                          <a:uLnTx/>
                          <a:uFillTx/>
                          <a:latin typeface="+mn-lt"/>
                          <a:ea typeface="+mn-ea"/>
                          <a:cs typeface="+mn-cs"/>
                        </a:rPr>
                        <a:t>
 What are your favourite toppings with SCS Cream Cheese? 
Tempted? Shop for SCS Cream Cheese with the click of a button and get it delivered to your doorstep. 
Click on the Shop Now button and fill up your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7745817"/>
                  </a:ext>
                </a:extLst>
              </a:tr>
            </a:tbl>
          </a:graphicData>
        </a:graphic>
      </p:graphicFrame>
      <p:sp>
        <p:nvSpPr>
          <p:cNvPr id="4" name="Text Placeholder 3">
            <a:extLst>
              <a:ext uri="{FF2B5EF4-FFF2-40B4-BE49-F238E27FC236}">
                <a16:creationId xmlns:a16="http://schemas.microsoft.com/office/drawing/2014/main" id="{C30EB121-4631-4B0E-9834-08B0C96F5AB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40159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37753-C1E5-4879-986A-D78E5D099D10}"/>
              </a:ext>
            </a:extLst>
          </p:cNvPr>
          <p:cNvSpPr>
            <a:spLocks noGrp="1"/>
          </p:cNvSpPr>
          <p:nvPr>
            <p:ph type="title"/>
          </p:nvPr>
        </p:nvSpPr>
        <p:spPr/>
        <p:txBody>
          <a:bodyPr/>
          <a:lstStyle/>
          <a:p>
            <a:r>
              <a:rPr lang="en-US"/>
              <a:t>Facebook FB - Own Posts Table w. Custom I-Rate (Insights) | SCS Dairy MY - 17 of 24</a:t>
            </a:r>
          </a:p>
        </p:txBody>
      </p:sp>
      <p:graphicFrame>
        <p:nvGraphicFramePr>
          <p:cNvPr id="5" name="Table Placeholder 4">
            <a:extLst>
              <a:ext uri="{FF2B5EF4-FFF2-40B4-BE49-F238E27FC236}">
                <a16:creationId xmlns:a16="http://schemas.microsoft.com/office/drawing/2014/main" id="{1F8A6419-672F-47C4-AF45-22167F2A1E0D}"/>
              </a:ext>
            </a:extLst>
          </p:cNvPr>
          <p:cNvGraphicFramePr>
            <a:graphicFrameLocks noGrp="1"/>
          </p:cNvGraphicFramePr>
          <p:nvPr>
            <p:ph type="tbl" sz="quarter" idx="13"/>
            <p:extLst>
              <p:ext uri="{D42A27DB-BD31-4B8C-83A1-F6EECF244321}">
                <p14:modId xmlns:p14="http://schemas.microsoft.com/office/powerpoint/2010/main" val="519451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18906724"/>
                    </a:ext>
                  </a:extLst>
                </a:gridCol>
                <a:gridCol w="658368">
                  <a:extLst>
                    <a:ext uri="{9D8B030D-6E8A-4147-A177-3AD203B41FA5}">
                      <a16:colId xmlns:a16="http://schemas.microsoft.com/office/drawing/2014/main" val="3396839777"/>
                    </a:ext>
                  </a:extLst>
                </a:gridCol>
                <a:gridCol w="658368">
                  <a:extLst>
                    <a:ext uri="{9D8B030D-6E8A-4147-A177-3AD203B41FA5}">
                      <a16:colId xmlns:a16="http://schemas.microsoft.com/office/drawing/2014/main" val="3929958304"/>
                    </a:ext>
                  </a:extLst>
                </a:gridCol>
                <a:gridCol w="576072">
                  <a:extLst>
                    <a:ext uri="{9D8B030D-6E8A-4147-A177-3AD203B41FA5}">
                      <a16:colId xmlns:a16="http://schemas.microsoft.com/office/drawing/2014/main" val="333094756"/>
                    </a:ext>
                  </a:extLst>
                </a:gridCol>
                <a:gridCol w="576072">
                  <a:extLst>
                    <a:ext uri="{9D8B030D-6E8A-4147-A177-3AD203B41FA5}">
                      <a16:colId xmlns:a16="http://schemas.microsoft.com/office/drawing/2014/main" val="2628260293"/>
                    </a:ext>
                  </a:extLst>
                </a:gridCol>
                <a:gridCol w="493776">
                  <a:extLst>
                    <a:ext uri="{9D8B030D-6E8A-4147-A177-3AD203B41FA5}">
                      <a16:colId xmlns:a16="http://schemas.microsoft.com/office/drawing/2014/main" val="1581771397"/>
                    </a:ext>
                  </a:extLst>
                </a:gridCol>
                <a:gridCol w="576072">
                  <a:extLst>
                    <a:ext uri="{9D8B030D-6E8A-4147-A177-3AD203B41FA5}">
                      <a16:colId xmlns:a16="http://schemas.microsoft.com/office/drawing/2014/main" val="1940693407"/>
                    </a:ext>
                  </a:extLst>
                </a:gridCol>
                <a:gridCol w="576072">
                  <a:extLst>
                    <a:ext uri="{9D8B030D-6E8A-4147-A177-3AD203B41FA5}">
                      <a16:colId xmlns:a16="http://schemas.microsoft.com/office/drawing/2014/main" val="1249684506"/>
                    </a:ext>
                  </a:extLst>
                </a:gridCol>
                <a:gridCol w="576072">
                  <a:extLst>
                    <a:ext uri="{9D8B030D-6E8A-4147-A177-3AD203B41FA5}">
                      <a16:colId xmlns:a16="http://schemas.microsoft.com/office/drawing/2014/main" val="344177328"/>
                    </a:ext>
                  </a:extLst>
                </a:gridCol>
                <a:gridCol w="576072">
                  <a:extLst>
                    <a:ext uri="{9D8B030D-6E8A-4147-A177-3AD203B41FA5}">
                      <a16:colId xmlns:a16="http://schemas.microsoft.com/office/drawing/2014/main" val="746509245"/>
                    </a:ext>
                  </a:extLst>
                </a:gridCol>
                <a:gridCol w="576072">
                  <a:extLst>
                    <a:ext uri="{9D8B030D-6E8A-4147-A177-3AD203B41FA5}">
                      <a16:colId xmlns:a16="http://schemas.microsoft.com/office/drawing/2014/main" val="1487600124"/>
                    </a:ext>
                  </a:extLst>
                </a:gridCol>
                <a:gridCol w="329184">
                  <a:extLst>
                    <a:ext uri="{9D8B030D-6E8A-4147-A177-3AD203B41FA5}">
                      <a16:colId xmlns:a16="http://schemas.microsoft.com/office/drawing/2014/main" val="697976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8177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11:48:34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baked this delicious raisin bread with SCS Butter! Do you want Chef Siti Mastura to show you how to make this delicious raisin bread with SCS Butter?
Don't forget to watch the LIVE "Bake Talk" session with Chef Siti Mastura and Chef Sarah tonight on SCS Dairy MY Facebook page from 8:30pm to 10:30pm.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69095227"/>
                  </a:ext>
                </a:extLst>
              </a:tr>
            </a:tbl>
          </a:graphicData>
        </a:graphic>
      </p:graphicFrame>
      <p:sp>
        <p:nvSpPr>
          <p:cNvPr id="4" name="Text Placeholder 3">
            <a:extLst>
              <a:ext uri="{FF2B5EF4-FFF2-40B4-BE49-F238E27FC236}">
                <a16:creationId xmlns:a16="http://schemas.microsoft.com/office/drawing/2014/main" id="{29E99AC9-94AF-4699-BAEA-F9672CCA399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63881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96ABE-14F2-4A44-87BC-4B958819E983}"/>
              </a:ext>
            </a:extLst>
          </p:cNvPr>
          <p:cNvSpPr>
            <a:spLocks noGrp="1"/>
          </p:cNvSpPr>
          <p:nvPr>
            <p:ph type="title"/>
          </p:nvPr>
        </p:nvSpPr>
        <p:spPr/>
        <p:txBody>
          <a:bodyPr/>
          <a:lstStyle/>
          <a:p>
            <a:r>
              <a:rPr lang="en-US"/>
              <a:t>Facebook FB - Own Posts Table w. Custom I-Rate (Insights) | SCS Dairy MY - 18 of 24</a:t>
            </a:r>
          </a:p>
        </p:txBody>
      </p:sp>
      <p:graphicFrame>
        <p:nvGraphicFramePr>
          <p:cNvPr id="5" name="Table Placeholder 4">
            <a:extLst>
              <a:ext uri="{FF2B5EF4-FFF2-40B4-BE49-F238E27FC236}">
                <a16:creationId xmlns:a16="http://schemas.microsoft.com/office/drawing/2014/main" id="{2D2E0080-2F19-4B33-8736-B27FA582B399}"/>
              </a:ext>
            </a:extLst>
          </p:cNvPr>
          <p:cNvGraphicFramePr>
            <a:graphicFrameLocks noGrp="1"/>
          </p:cNvGraphicFramePr>
          <p:nvPr>
            <p:ph type="tbl" sz="quarter" idx="13"/>
            <p:extLst>
              <p:ext uri="{D42A27DB-BD31-4B8C-83A1-F6EECF244321}">
                <p14:modId xmlns:p14="http://schemas.microsoft.com/office/powerpoint/2010/main" val="43784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50821312"/>
                    </a:ext>
                  </a:extLst>
                </a:gridCol>
                <a:gridCol w="658368">
                  <a:extLst>
                    <a:ext uri="{9D8B030D-6E8A-4147-A177-3AD203B41FA5}">
                      <a16:colId xmlns:a16="http://schemas.microsoft.com/office/drawing/2014/main" val="3079188541"/>
                    </a:ext>
                  </a:extLst>
                </a:gridCol>
                <a:gridCol w="658368">
                  <a:extLst>
                    <a:ext uri="{9D8B030D-6E8A-4147-A177-3AD203B41FA5}">
                      <a16:colId xmlns:a16="http://schemas.microsoft.com/office/drawing/2014/main" val="2578509055"/>
                    </a:ext>
                  </a:extLst>
                </a:gridCol>
                <a:gridCol w="576072">
                  <a:extLst>
                    <a:ext uri="{9D8B030D-6E8A-4147-A177-3AD203B41FA5}">
                      <a16:colId xmlns:a16="http://schemas.microsoft.com/office/drawing/2014/main" val="3267681629"/>
                    </a:ext>
                  </a:extLst>
                </a:gridCol>
                <a:gridCol w="576072">
                  <a:extLst>
                    <a:ext uri="{9D8B030D-6E8A-4147-A177-3AD203B41FA5}">
                      <a16:colId xmlns:a16="http://schemas.microsoft.com/office/drawing/2014/main" val="3560403457"/>
                    </a:ext>
                  </a:extLst>
                </a:gridCol>
                <a:gridCol w="493776">
                  <a:extLst>
                    <a:ext uri="{9D8B030D-6E8A-4147-A177-3AD203B41FA5}">
                      <a16:colId xmlns:a16="http://schemas.microsoft.com/office/drawing/2014/main" val="4018971415"/>
                    </a:ext>
                  </a:extLst>
                </a:gridCol>
                <a:gridCol w="576072">
                  <a:extLst>
                    <a:ext uri="{9D8B030D-6E8A-4147-A177-3AD203B41FA5}">
                      <a16:colId xmlns:a16="http://schemas.microsoft.com/office/drawing/2014/main" val="4081001108"/>
                    </a:ext>
                  </a:extLst>
                </a:gridCol>
                <a:gridCol w="576072">
                  <a:extLst>
                    <a:ext uri="{9D8B030D-6E8A-4147-A177-3AD203B41FA5}">
                      <a16:colId xmlns:a16="http://schemas.microsoft.com/office/drawing/2014/main" val="841738748"/>
                    </a:ext>
                  </a:extLst>
                </a:gridCol>
                <a:gridCol w="576072">
                  <a:extLst>
                    <a:ext uri="{9D8B030D-6E8A-4147-A177-3AD203B41FA5}">
                      <a16:colId xmlns:a16="http://schemas.microsoft.com/office/drawing/2014/main" val="1874455363"/>
                    </a:ext>
                  </a:extLst>
                </a:gridCol>
                <a:gridCol w="576072">
                  <a:extLst>
                    <a:ext uri="{9D8B030D-6E8A-4147-A177-3AD203B41FA5}">
                      <a16:colId xmlns:a16="http://schemas.microsoft.com/office/drawing/2014/main" val="1040383128"/>
                    </a:ext>
                  </a:extLst>
                </a:gridCol>
                <a:gridCol w="576072">
                  <a:extLst>
                    <a:ext uri="{9D8B030D-6E8A-4147-A177-3AD203B41FA5}">
                      <a16:colId xmlns:a16="http://schemas.microsoft.com/office/drawing/2014/main" val="3318038517"/>
                    </a:ext>
                  </a:extLst>
                </a:gridCol>
                <a:gridCol w="329184">
                  <a:extLst>
                    <a:ext uri="{9D8B030D-6E8A-4147-A177-3AD203B41FA5}">
                      <a16:colId xmlns:a16="http://schemas.microsoft.com/office/drawing/2014/main" val="1589266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7871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- 2021-06-17 14:06:57</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Screenshot &amp; Win Contest today!
Here’s how to join the contest:
1. Like SCS Dairy MY Facebook page and contest post.
2. Capture the complete screenshot and post it in the comments section.
3. Complete the following sentence: “Life becomes delicious with SCS Butter 
because______________?”
4. Post your answers in the comment section.
5. Share our contest post and tag 5 friends. Only 3 lucky winners will be selected to win a Luminarc Salto 5 Piece Drinking Glass Set worth RM74.50! 
Join now! Contest ends on 24 June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0616457"/>
                  </a:ext>
                </a:extLst>
              </a:tr>
            </a:tbl>
          </a:graphicData>
        </a:graphic>
      </p:graphicFrame>
      <p:sp>
        <p:nvSpPr>
          <p:cNvPr id="4" name="Text Placeholder 3">
            <a:extLst>
              <a:ext uri="{FF2B5EF4-FFF2-40B4-BE49-F238E27FC236}">
                <a16:creationId xmlns:a16="http://schemas.microsoft.com/office/drawing/2014/main" id="{78C7187B-B9F7-4DF3-9BAC-2169808692D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43653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23386-1669-4200-8999-127D98ADB800}"/>
              </a:ext>
            </a:extLst>
          </p:cNvPr>
          <p:cNvSpPr>
            <a:spLocks noGrp="1"/>
          </p:cNvSpPr>
          <p:nvPr>
            <p:ph type="title"/>
          </p:nvPr>
        </p:nvSpPr>
        <p:spPr/>
        <p:txBody>
          <a:bodyPr/>
          <a:lstStyle/>
          <a:p>
            <a:r>
              <a:rPr lang="en-US"/>
              <a:t>Facebook FB - Own Posts Table w. Custom I-Rate (Insights) | SCS Dairy MY - 19 of 24</a:t>
            </a:r>
          </a:p>
        </p:txBody>
      </p:sp>
      <p:graphicFrame>
        <p:nvGraphicFramePr>
          <p:cNvPr id="5" name="Table Placeholder 4">
            <a:extLst>
              <a:ext uri="{FF2B5EF4-FFF2-40B4-BE49-F238E27FC236}">
                <a16:creationId xmlns:a16="http://schemas.microsoft.com/office/drawing/2014/main" id="{47F27CB3-E21C-4B68-9821-067DFC708B11}"/>
              </a:ext>
            </a:extLst>
          </p:cNvPr>
          <p:cNvGraphicFramePr>
            <a:graphicFrameLocks noGrp="1"/>
          </p:cNvGraphicFramePr>
          <p:nvPr>
            <p:ph type="tbl" sz="quarter" idx="13"/>
            <p:extLst>
              <p:ext uri="{D42A27DB-BD31-4B8C-83A1-F6EECF244321}">
                <p14:modId xmlns:p14="http://schemas.microsoft.com/office/powerpoint/2010/main" val="302519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74537412"/>
                    </a:ext>
                  </a:extLst>
                </a:gridCol>
                <a:gridCol w="658368">
                  <a:extLst>
                    <a:ext uri="{9D8B030D-6E8A-4147-A177-3AD203B41FA5}">
                      <a16:colId xmlns:a16="http://schemas.microsoft.com/office/drawing/2014/main" val="4004030776"/>
                    </a:ext>
                  </a:extLst>
                </a:gridCol>
                <a:gridCol w="658368">
                  <a:extLst>
                    <a:ext uri="{9D8B030D-6E8A-4147-A177-3AD203B41FA5}">
                      <a16:colId xmlns:a16="http://schemas.microsoft.com/office/drawing/2014/main" val="2226144239"/>
                    </a:ext>
                  </a:extLst>
                </a:gridCol>
                <a:gridCol w="576072">
                  <a:extLst>
                    <a:ext uri="{9D8B030D-6E8A-4147-A177-3AD203B41FA5}">
                      <a16:colId xmlns:a16="http://schemas.microsoft.com/office/drawing/2014/main" val="4061550330"/>
                    </a:ext>
                  </a:extLst>
                </a:gridCol>
                <a:gridCol w="576072">
                  <a:extLst>
                    <a:ext uri="{9D8B030D-6E8A-4147-A177-3AD203B41FA5}">
                      <a16:colId xmlns:a16="http://schemas.microsoft.com/office/drawing/2014/main" val="1511356461"/>
                    </a:ext>
                  </a:extLst>
                </a:gridCol>
                <a:gridCol w="493776">
                  <a:extLst>
                    <a:ext uri="{9D8B030D-6E8A-4147-A177-3AD203B41FA5}">
                      <a16:colId xmlns:a16="http://schemas.microsoft.com/office/drawing/2014/main" val="2303401042"/>
                    </a:ext>
                  </a:extLst>
                </a:gridCol>
                <a:gridCol w="576072">
                  <a:extLst>
                    <a:ext uri="{9D8B030D-6E8A-4147-A177-3AD203B41FA5}">
                      <a16:colId xmlns:a16="http://schemas.microsoft.com/office/drawing/2014/main" val="2222886966"/>
                    </a:ext>
                  </a:extLst>
                </a:gridCol>
                <a:gridCol w="576072">
                  <a:extLst>
                    <a:ext uri="{9D8B030D-6E8A-4147-A177-3AD203B41FA5}">
                      <a16:colId xmlns:a16="http://schemas.microsoft.com/office/drawing/2014/main" val="154622953"/>
                    </a:ext>
                  </a:extLst>
                </a:gridCol>
                <a:gridCol w="576072">
                  <a:extLst>
                    <a:ext uri="{9D8B030D-6E8A-4147-A177-3AD203B41FA5}">
                      <a16:colId xmlns:a16="http://schemas.microsoft.com/office/drawing/2014/main" val="2247940852"/>
                    </a:ext>
                  </a:extLst>
                </a:gridCol>
                <a:gridCol w="576072">
                  <a:extLst>
                    <a:ext uri="{9D8B030D-6E8A-4147-A177-3AD203B41FA5}">
                      <a16:colId xmlns:a16="http://schemas.microsoft.com/office/drawing/2014/main" val="2043572017"/>
                    </a:ext>
                  </a:extLst>
                </a:gridCol>
                <a:gridCol w="576072">
                  <a:extLst>
                    <a:ext uri="{9D8B030D-6E8A-4147-A177-3AD203B41FA5}">
                      <a16:colId xmlns:a16="http://schemas.microsoft.com/office/drawing/2014/main" val="3794292046"/>
                    </a:ext>
                  </a:extLst>
                </a:gridCol>
                <a:gridCol w="329184">
                  <a:extLst>
                    <a:ext uri="{9D8B030D-6E8A-4147-A177-3AD203B41FA5}">
                      <a16:colId xmlns:a16="http://schemas.microsoft.com/office/drawing/2014/main" val="3504289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8478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17:31:59</a:t>
                      </a:r>
                      <a:r>
                        <a:rPr kumimoji="0" lang="en-US" sz="1000" b="0" i="0" u="none" strike="noStrike" kern="1200" cap="none" spc="0" normalizeH="0" baseline="0" noProof="0">
                          <a:ln>
                            <a:noFill/>
                          </a:ln>
                          <a:solidFill>
                            <a:prstClr val="black"/>
                          </a:solidFill>
                          <a:effectLst/>
                          <a:uLnTx/>
                          <a:uFillTx/>
                          <a:latin typeface="+mn-lt"/>
                          <a:ea typeface="+mn-ea"/>
                          <a:cs typeface="+mn-cs"/>
                        </a:rPr>
                        <a:t>
 Always use a water bath when baking a cheesecake. This is a step that most people want to desperately avoid, the extra few minutes it takes are totally worth it. The water bath generates steam that helps keep the cheesecake from drying out and cracking. It keeps the sides of the cheesecake from baking more quickly than the middle and results in an evenly baked cake.
#SCStip
Image credit: https://www.tasteofhome.com/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9200294"/>
                  </a:ext>
                </a:extLst>
              </a:tr>
            </a:tbl>
          </a:graphicData>
        </a:graphic>
      </p:graphicFrame>
      <p:sp>
        <p:nvSpPr>
          <p:cNvPr id="4" name="Text Placeholder 3">
            <a:extLst>
              <a:ext uri="{FF2B5EF4-FFF2-40B4-BE49-F238E27FC236}">
                <a16:creationId xmlns:a16="http://schemas.microsoft.com/office/drawing/2014/main" id="{5646B388-BE3D-4C65-AE0C-E80CF743616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78446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9A8D3-9886-4709-B824-2B9830D11A0F}"/>
              </a:ext>
            </a:extLst>
          </p:cNvPr>
          <p:cNvSpPr>
            <a:spLocks noGrp="1"/>
          </p:cNvSpPr>
          <p:nvPr>
            <p:ph type="title"/>
          </p:nvPr>
        </p:nvSpPr>
        <p:spPr/>
        <p:txBody>
          <a:bodyPr/>
          <a:lstStyle/>
          <a:p>
            <a:r>
              <a:rPr lang="en-US"/>
              <a:t>Facebook FB - Own Posts Table w. Custom I-Rate (Insights) | SCS Dairy MY - 20 of 24</a:t>
            </a:r>
          </a:p>
        </p:txBody>
      </p:sp>
      <p:graphicFrame>
        <p:nvGraphicFramePr>
          <p:cNvPr id="5" name="Table Placeholder 4">
            <a:extLst>
              <a:ext uri="{FF2B5EF4-FFF2-40B4-BE49-F238E27FC236}">
                <a16:creationId xmlns:a16="http://schemas.microsoft.com/office/drawing/2014/main" id="{2B7542A2-5B61-4BFE-9D1D-05CA2EB2B6EB}"/>
              </a:ext>
            </a:extLst>
          </p:cNvPr>
          <p:cNvGraphicFramePr>
            <a:graphicFrameLocks noGrp="1"/>
          </p:cNvGraphicFramePr>
          <p:nvPr>
            <p:ph type="tbl" sz="quarter" idx="13"/>
            <p:extLst>
              <p:ext uri="{D42A27DB-BD31-4B8C-83A1-F6EECF244321}">
                <p14:modId xmlns:p14="http://schemas.microsoft.com/office/powerpoint/2010/main" val="2581645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3115487"/>
                    </a:ext>
                  </a:extLst>
                </a:gridCol>
                <a:gridCol w="658368">
                  <a:extLst>
                    <a:ext uri="{9D8B030D-6E8A-4147-A177-3AD203B41FA5}">
                      <a16:colId xmlns:a16="http://schemas.microsoft.com/office/drawing/2014/main" val="4102827914"/>
                    </a:ext>
                  </a:extLst>
                </a:gridCol>
                <a:gridCol w="658368">
                  <a:extLst>
                    <a:ext uri="{9D8B030D-6E8A-4147-A177-3AD203B41FA5}">
                      <a16:colId xmlns:a16="http://schemas.microsoft.com/office/drawing/2014/main" val="3856532872"/>
                    </a:ext>
                  </a:extLst>
                </a:gridCol>
                <a:gridCol w="576072">
                  <a:extLst>
                    <a:ext uri="{9D8B030D-6E8A-4147-A177-3AD203B41FA5}">
                      <a16:colId xmlns:a16="http://schemas.microsoft.com/office/drawing/2014/main" val="4165880879"/>
                    </a:ext>
                  </a:extLst>
                </a:gridCol>
                <a:gridCol w="576072">
                  <a:extLst>
                    <a:ext uri="{9D8B030D-6E8A-4147-A177-3AD203B41FA5}">
                      <a16:colId xmlns:a16="http://schemas.microsoft.com/office/drawing/2014/main" val="3943187624"/>
                    </a:ext>
                  </a:extLst>
                </a:gridCol>
                <a:gridCol w="493776">
                  <a:extLst>
                    <a:ext uri="{9D8B030D-6E8A-4147-A177-3AD203B41FA5}">
                      <a16:colId xmlns:a16="http://schemas.microsoft.com/office/drawing/2014/main" val="4211452420"/>
                    </a:ext>
                  </a:extLst>
                </a:gridCol>
                <a:gridCol w="576072">
                  <a:extLst>
                    <a:ext uri="{9D8B030D-6E8A-4147-A177-3AD203B41FA5}">
                      <a16:colId xmlns:a16="http://schemas.microsoft.com/office/drawing/2014/main" val="1563505852"/>
                    </a:ext>
                  </a:extLst>
                </a:gridCol>
                <a:gridCol w="576072">
                  <a:extLst>
                    <a:ext uri="{9D8B030D-6E8A-4147-A177-3AD203B41FA5}">
                      <a16:colId xmlns:a16="http://schemas.microsoft.com/office/drawing/2014/main" val="710078135"/>
                    </a:ext>
                  </a:extLst>
                </a:gridCol>
                <a:gridCol w="576072">
                  <a:extLst>
                    <a:ext uri="{9D8B030D-6E8A-4147-A177-3AD203B41FA5}">
                      <a16:colId xmlns:a16="http://schemas.microsoft.com/office/drawing/2014/main" val="1127593980"/>
                    </a:ext>
                  </a:extLst>
                </a:gridCol>
                <a:gridCol w="576072">
                  <a:extLst>
                    <a:ext uri="{9D8B030D-6E8A-4147-A177-3AD203B41FA5}">
                      <a16:colId xmlns:a16="http://schemas.microsoft.com/office/drawing/2014/main" val="2685439337"/>
                    </a:ext>
                  </a:extLst>
                </a:gridCol>
                <a:gridCol w="576072">
                  <a:extLst>
                    <a:ext uri="{9D8B030D-6E8A-4147-A177-3AD203B41FA5}">
                      <a16:colId xmlns:a16="http://schemas.microsoft.com/office/drawing/2014/main" val="2934097431"/>
                    </a:ext>
                  </a:extLst>
                </a:gridCol>
                <a:gridCol w="329184">
                  <a:extLst>
                    <a:ext uri="{9D8B030D-6E8A-4147-A177-3AD203B41FA5}">
                      <a16:colId xmlns:a16="http://schemas.microsoft.com/office/drawing/2014/main" val="2538635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9596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16:07:49</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SCS FB Live Bake Talk with
Chef Siti Mastura &amp; Chef Sarah 
Get expert advice and answers to all your baking related questions from Chef Siti Mastura and Chef Sarah in the FB LIVE "Bake Talk" Q&amp;A  session. 
Remember to tune in to SCS Dairy MY Facebook page on Friday 18 June, 8:30pm to 10:30pm for an exciting and informative LIVE interactive session. 
#SCS #SCSDairyMY #SCSbutter #SCSlivetutorial #baking #bakingquestion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29984325"/>
                  </a:ext>
                </a:extLst>
              </a:tr>
            </a:tbl>
          </a:graphicData>
        </a:graphic>
      </p:graphicFrame>
      <p:sp>
        <p:nvSpPr>
          <p:cNvPr id="4" name="Text Placeholder 3">
            <a:extLst>
              <a:ext uri="{FF2B5EF4-FFF2-40B4-BE49-F238E27FC236}">
                <a16:creationId xmlns:a16="http://schemas.microsoft.com/office/drawing/2014/main" id="{7FAEED6C-86AB-4759-B61F-F8672F4FAA4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51500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FD873-3F50-47F1-8DC7-84EA0A1BCF10}"/>
              </a:ext>
            </a:extLst>
          </p:cNvPr>
          <p:cNvSpPr>
            <a:spLocks noGrp="1"/>
          </p:cNvSpPr>
          <p:nvPr>
            <p:ph type="title"/>
          </p:nvPr>
        </p:nvSpPr>
        <p:spPr/>
        <p:txBody>
          <a:bodyPr/>
          <a:lstStyle/>
          <a:p>
            <a:r>
              <a:rPr lang="en-US"/>
              <a:t>Facebook FB - Own Posts Table w. Custom I-Rate (Insights) | SCS Dairy MY - 21 of 24</a:t>
            </a:r>
          </a:p>
        </p:txBody>
      </p:sp>
      <p:graphicFrame>
        <p:nvGraphicFramePr>
          <p:cNvPr id="5" name="Table Placeholder 4">
            <a:extLst>
              <a:ext uri="{FF2B5EF4-FFF2-40B4-BE49-F238E27FC236}">
                <a16:creationId xmlns:a16="http://schemas.microsoft.com/office/drawing/2014/main" id="{91C65427-97CA-4401-B0D0-CD4B303AC79A}"/>
              </a:ext>
            </a:extLst>
          </p:cNvPr>
          <p:cNvGraphicFramePr>
            <a:graphicFrameLocks noGrp="1"/>
          </p:cNvGraphicFramePr>
          <p:nvPr>
            <p:ph type="tbl" sz="quarter" idx="13"/>
            <p:extLst>
              <p:ext uri="{D42A27DB-BD31-4B8C-83A1-F6EECF244321}">
                <p14:modId xmlns:p14="http://schemas.microsoft.com/office/powerpoint/2010/main" val="3553012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18472938"/>
                    </a:ext>
                  </a:extLst>
                </a:gridCol>
                <a:gridCol w="658368">
                  <a:extLst>
                    <a:ext uri="{9D8B030D-6E8A-4147-A177-3AD203B41FA5}">
                      <a16:colId xmlns:a16="http://schemas.microsoft.com/office/drawing/2014/main" val="1064220894"/>
                    </a:ext>
                  </a:extLst>
                </a:gridCol>
                <a:gridCol w="658368">
                  <a:extLst>
                    <a:ext uri="{9D8B030D-6E8A-4147-A177-3AD203B41FA5}">
                      <a16:colId xmlns:a16="http://schemas.microsoft.com/office/drawing/2014/main" val="625863782"/>
                    </a:ext>
                  </a:extLst>
                </a:gridCol>
                <a:gridCol w="576072">
                  <a:extLst>
                    <a:ext uri="{9D8B030D-6E8A-4147-A177-3AD203B41FA5}">
                      <a16:colId xmlns:a16="http://schemas.microsoft.com/office/drawing/2014/main" val="3009177945"/>
                    </a:ext>
                  </a:extLst>
                </a:gridCol>
                <a:gridCol w="576072">
                  <a:extLst>
                    <a:ext uri="{9D8B030D-6E8A-4147-A177-3AD203B41FA5}">
                      <a16:colId xmlns:a16="http://schemas.microsoft.com/office/drawing/2014/main" val="2936664833"/>
                    </a:ext>
                  </a:extLst>
                </a:gridCol>
                <a:gridCol w="493776">
                  <a:extLst>
                    <a:ext uri="{9D8B030D-6E8A-4147-A177-3AD203B41FA5}">
                      <a16:colId xmlns:a16="http://schemas.microsoft.com/office/drawing/2014/main" val="4070084299"/>
                    </a:ext>
                  </a:extLst>
                </a:gridCol>
                <a:gridCol w="576072">
                  <a:extLst>
                    <a:ext uri="{9D8B030D-6E8A-4147-A177-3AD203B41FA5}">
                      <a16:colId xmlns:a16="http://schemas.microsoft.com/office/drawing/2014/main" val="4173973784"/>
                    </a:ext>
                  </a:extLst>
                </a:gridCol>
                <a:gridCol w="576072">
                  <a:extLst>
                    <a:ext uri="{9D8B030D-6E8A-4147-A177-3AD203B41FA5}">
                      <a16:colId xmlns:a16="http://schemas.microsoft.com/office/drawing/2014/main" val="396136114"/>
                    </a:ext>
                  </a:extLst>
                </a:gridCol>
                <a:gridCol w="576072">
                  <a:extLst>
                    <a:ext uri="{9D8B030D-6E8A-4147-A177-3AD203B41FA5}">
                      <a16:colId xmlns:a16="http://schemas.microsoft.com/office/drawing/2014/main" val="2200464805"/>
                    </a:ext>
                  </a:extLst>
                </a:gridCol>
                <a:gridCol w="576072">
                  <a:extLst>
                    <a:ext uri="{9D8B030D-6E8A-4147-A177-3AD203B41FA5}">
                      <a16:colId xmlns:a16="http://schemas.microsoft.com/office/drawing/2014/main" val="1012112647"/>
                    </a:ext>
                  </a:extLst>
                </a:gridCol>
                <a:gridCol w="576072">
                  <a:extLst>
                    <a:ext uri="{9D8B030D-6E8A-4147-A177-3AD203B41FA5}">
                      <a16:colId xmlns:a16="http://schemas.microsoft.com/office/drawing/2014/main" val="1541827721"/>
                    </a:ext>
                  </a:extLst>
                </a:gridCol>
                <a:gridCol w="329184">
                  <a:extLst>
                    <a:ext uri="{9D8B030D-6E8A-4147-A177-3AD203B41FA5}">
                      <a16:colId xmlns:a16="http://schemas.microsoft.com/office/drawing/2014/main" val="2438772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1465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21:13:38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SCS WhatsApp Sticker Pack Contest winners!
Zaz Leen
Joyous Li
Audrey Wong
Rozalia Alik
Nadzirah Abdul Manaf
Shaun Goh
Razin Barwin Abdul Samad
Aby Mohd
Callena Khoo
Rezeki Nadiah
Kindly send us a Facebook message with the following details mentioned below before 20th June 2021 to claim your prize.
Name as per IC
First 8 digits of your NRIC
Mailing address
Email address
Phone number
We would like to thank everyone for participating!
#SCSDairyMY #TrueBaker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06143917"/>
                  </a:ext>
                </a:extLst>
              </a:tr>
            </a:tbl>
          </a:graphicData>
        </a:graphic>
      </p:graphicFrame>
      <p:sp>
        <p:nvSpPr>
          <p:cNvPr id="4" name="Text Placeholder 3">
            <a:extLst>
              <a:ext uri="{FF2B5EF4-FFF2-40B4-BE49-F238E27FC236}">
                <a16:creationId xmlns:a16="http://schemas.microsoft.com/office/drawing/2014/main" id="{76191FC8-0532-4497-8F27-6DD873E4AFB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33826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C7091-2BFE-4681-A1CC-82802282AB7D}"/>
              </a:ext>
            </a:extLst>
          </p:cNvPr>
          <p:cNvSpPr>
            <a:spLocks noGrp="1"/>
          </p:cNvSpPr>
          <p:nvPr>
            <p:ph type="title"/>
          </p:nvPr>
        </p:nvSpPr>
        <p:spPr/>
        <p:txBody>
          <a:bodyPr/>
          <a:lstStyle/>
          <a:p>
            <a:r>
              <a:rPr lang="en-US"/>
              <a:t>Facebook FB - Own Posts Table w. Custom I-Rate (Insights) | SCS Dairy MY - 22 of 24</a:t>
            </a:r>
          </a:p>
        </p:txBody>
      </p:sp>
      <p:graphicFrame>
        <p:nvGraphicFramePr>
          <p:cNvPr id="5" name="Table Placeholder 4">
            <a:extLst>
              <a:ext uri="{FF2B5EF4-FFF2-40B4-BE49-F238E27FC236}">
                <a16:creationId xmlns:a16="http://schemas.microsoft.com/office/drawing/2014/main" id="{94779470-80DE-45D1-900B-8C61E1C8595E}"/>
              </a:ext>
            </a:extLst>
          </p:cNvPr>
          <p:cNvGraphicFramePr>
            <a:graphicFrameLocks noGrp="1"/>
          </p:cNvGraphicFramePr>
          <p:nvPr>
            <p:ph type="tbl" sz="quarter" idx="13"/>
            <p:extLst>
              <p:ext uri="{D42A27DB-BD31-4B8C-83A1-F6EECF244321}">
                <p14:modId xmlns:p14="http://schemas.microsoft.com/office/powerpoint/2010/main" val="991596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9689471"/>
                    </a:ext>
                  </a:extLst>
                </a:gridCol>
                <a:gridCol w="658368">
                  <a:extLst>
                    <a:ext uri="{9D8B030D-6E8A-4147-A177-3AD203B41FA5}">
                      <a16:colId xmlns:a16="http://schemas.microsoft.com/office/drawing/2014/main" val="1230210531"/>
                    </a:ext>
                  </a:extLst>
                </a:gridCol>
                <a:gridCol w="658368">
                  <a:extLst>
                    <a:ext uri="{9D8B030D-6E8A-4147-A177-3AD203B41FA5}">
                      <a16:colId xmlns:a16="http://schemas.microsoft.com/office/drawing/2014/main" val="2946320986"/>
                    </a:ext>
                  </a:extLst>
                </a:gridCol>
                <a:gridCol w="576072">
                  <a:extLst>
                    <a:ext uri="{9D8B030D-6E8A-4147-A177-3AD203B41FA5}">
                      <a16:colId xmlns:a16="http://schemas.microsoft.com/office/drawing/2014/main" val="4163072785"/>
                    </a:ext>
                  </a:extLst>
                </a:gridCol>
                <a:gridCol w="576072">
                  <a:extLst>
                    <a:ext uri="{9D8B030D-6E8A-4147-A177-3AD203B41FA5}">
                      <a16:colId xmlns:a16="http://schemas.microsoft.com/office/drawing/2014/main" val="927899185"/>
                    </a:ext>
                  </a:extLst>
                </a:gridCol>
                <a:gridCol w="493776">
                  <a:extLst>
                    <a:ext uri="{9D8B030D-6E8A-4147-A177-3AD203B41FA5}">
                      <a16:colId xmlns:a16="http://schemas.microsoft.com/office/drawing/2014/main" val="491262852"/>
                    </a:ext>
                  </a:extLst>
                </a:gridCol>
                <a:gridCol w="576072">
                  <a:extLst>
                    <a:ext uri="{9D8B030D-6E8A-4147-A177-3AD203B41FA5}">
                      <a16:colId xmlns:a16="http://schemas.microsoft.com/office/drawing/2014/main" val="3032124819"/>
                    </a:ext>
                  </a:extLst>
                </a:gridCol>
                <a:gridCol w="576072">
                  <a:extLst>
                    <a:ext uri="{9D8B030D-6E8A-4147-A177-3AD203B41FA5}">
                      <a16:colId xmlns:a16="http://schemas.microsoft.com/office/drawing/2014/main" val="3126890987"/>
                    </a:ext>
                  </a:extLst>
                </a:gridCol>
                <a:gridCol w="576072">
                  <a:extLst>
                    <a:ext uri="{9D8B030D-6E8A-4147-A177-3AD203B41FA5}">
                      <a16:colId xmlns:a16="http://schemas.microsoft.com/office/drawing/2014/main" val="2612918573"/>
                    </a:ext>
                  </a:extLst>
                </a:gridCol>
                <a:gridCol w="576072">
                  <a:extLst>
                    <a:ext uri="{9D8B030D-6E8A-4147-A177-3AD203B41FA5}">
                      <a16:colId xmlns:a16="http://schemas.microsoft.com/office/drawing/2014/main" val="2425262146"/>
                    </a:ext>
                  </a:extLst>
                </a:gridCol>
                <a:gridCol w="576072">
                  <a:extLst>
                    <a:ext uri="{9D8B030D-6E8A-4147-A177-3AD203B41FA5}">
                      <a16:colId xmlns:a16="http://schemas.microsoft.com/office/drawing/2014/main" val="3190912955"/>
                    </a:ext>
                  </a:extLst>
                </a:gridCol>
                <a:gridCol w="329184">
                  <a:extLst>
                    <a:ext uri="{9D8B030D-6E8A-4147-A177-3AD203B41FA5}">
                      <a16:colId xmlns:a16="http://schemas.microsoft.com/office/drawing/2014/main" val="649615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3796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17:56:52</a:t>
                      </a:r>
                      <a:r>
                        <a:rPr kumimoji="0" lang="en-US" sz="1000" b="0" i="0" u="none" strike="noStrike" kern="1200" cap="none" spc="0" normalizeH="0" baseline="0" noProof="0">
                          <a:ln>
                            <a:noFill/>
                          </a:ln>
                          <a:solidFill>
                            <a:prstClr val="black"/>
                          </a:solidFill>
                          <a:effectLst/>
                          <a:uLnTx/>
                          <a:uFillTx/>
                          <a:latin typeface="+mn-lt"/>
                          <a:ea typeface="+mn-ea"/>
                          <a:cs typeface="+mn-cs"/>
                        </a:rPr>
                        <a:t>
 Being in lockdown doesn't mean you can't have SCS Butter! 
All your favourite SCS products are just a click away!
Click on the Shop Now button to log onto Lazada and get ready for dairy goodness to be delivered to your doorstep!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70652725"/>
                  </a:ext>
                </a:extLst>
              </a:tr>
            </a:tbl>
          </a:graphicData>
        </a:graphic>
      </p:graphicFrame>
      <p:sp>
        <p:nvSpPr>
          <p:cNvPr id="4" name="Text Placeholder 3">
            <a:extLst>
              <a:ext uri="{FF2B5EF4-FFF2-40B4-BE49-F238E27FC236}">
                <a16:creationId xmlns:a16="http://schemas.microsoft.com/office/drawing/2014/main" id="{27C4481A-026B-4F9A-A142-C3C2F28999C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91253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65F3C-5A1E-41DD-97FC-774416F07396}"/>
              </a:ext>
            </a:extLst>
          </p:cNvPr>
          <p:cNvSpPr>
            <a:spLocks noGrp="1"/>
          </p:cNvSpPr>
          <p:nvPr>
            <p:ph type="title"/>
          </p:nvPr>
        </p:nvSpPr>
        <p:spPr/>
        <p:txBody>
          <a:bodyPr/>
          <a:lstStyle/>
          <a:p>
            <a:r>
              <a:rPr lang="en-US"/>
              <a:t>Facebook FB - Own Posts Table w. Custom I-Rate (Insights) | SCS Dairy MY - 23 of 24</a:t>
            </a:r>
          </a:p>
        </p:txBody>
      </p:sp>
      <p:graphicFrame>
        <p:nvGraphicFramePr>
          <p:cNvPr id="5" name="Table Placeholder 4">
            <a:extLst>
              <a:ext uri="{FF2B5EF4-FFF2-40B4-BE49-F238E27FC236}">
                <a16:creationId xmlns:a16="http://schemas.microsoft.com/office/drawing/2014/main" id="{BCF1C848-275A-4FD7-B2EC-DBBA4FCA75F9}"/>
              </a:ext>
            </a:extLst>
          </p:cNvPr>
          <p:cNvGraphicFramePr>
            <a:graphicFrameLocks noGrp="1"/>
          </p:cNvGraphicFramePr>
          <p:nvPr>
            <p:ph type="tbl" sz="quarter" idx="13"/>
            <p:extLst>
              <p:ext uri="{D42A27DB-BD31-4B8C-83A1-F6EECF244321}">
                <p14:modId xmlns:p14="http://schemas.microsoft.com/office/powerpoint/2010/main" val="3821272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07844336"/>
                    </a:ext>
                  </a:extLst>
                </a:gridCol>
                <a:gridCol w="658368">
                  <a:extLst>
                    <a:ext uri="{9D8B030D-6E8A-4147-A177-3AD203B41FA5}">
                      <a16:colId xmlns:a16="http://schemas.microsoft.com/office/drawing/2014/main" val="205894731"/>
                    </a:ext>
                  </a:extLst>
                </a:gridCol>
                <a:gridCol w="658368">
                  <a:extLst>
                    <a:ext uri="{9D8B030D-6E8A-4147-A177-3AD203B41FA5}">
                      <a16:colId xmlns:a16="http://schemas.microsoft.com/office/drawing/2014/main" val="3151222969"/>
                    </a:ext>
                  </a:extLst>
                </a:gridCol>
                <a:gridCol w="576072">
                  <a:extLst>
                    <a:ext uri="{9D8B030D-6E8A-4147-A177-3AD203B41FA5}">
                      <a16:colId xmlns:a16="http://schemas.microsoft.com/office/drawing/2014/main" val="3402830783"/>
                    </a:ext>
                  </a:extLst>
                </a:gridCol>
                <a:gridCol w="576072">
                  <a:extLst>
                    <a:ext uri="{9D8B030D-6E8A-4147-A177-3AD203B41FA5}">
                      <a16:colId xmlns:a16="http://schemas.microsoft.com/office/drawing/2014/main" val="358363857"/>
                    </a:ext>
                  </a:extLst>
                </a:gridCol>
                <a:gridCol w="493776">
                  <a:extLst>
                    <a:ext uri="{9D8B030D-6E8A-4147-A177-3AD203B41FA5}">
                      <a16:colId xmlns:a16="http://schemas.microsoft.com/office/drawing/2014/main" val="2817209624"/>
                    </a:ext>
                  </a:extLst>
                </a:gridCol>
                <a:gridCol w="576072">
                  <a:extLst>
                    <a:ext uri="{9D8B030D-6E8A-4147-A177-3AD203B41FA5}">
                      <a16:colId xmlns:a16="http://schemas.microsoft.com/office/drawing/2014/main" val="3087210346"/>
                    </a:ext>
                  </a:extLst>
                </a:gridCol>
                <a:gridCol w="576072">
                  <a:extLst>
                    <a:ext uri="{9D8B030D-6E8A-4147-A177-3AD203B41FA5}">
                      <a16:colId xmlns:a16="http://schemas.microsoft.com/office/drawing/2014/main" val="1704959764"/>
                    </a:ext>
                  </a:extLst>
                </a:gridCol>
                <a:gridCol w="576072">
                  <a:extLst>
                    <a:ext uri="{9D8B030D-6E8A-4147-A177-3AD203B41FA5}">
                      <a16:colId xmlns:a16="http://schemas.microsoft.com/office/drawing/2014/main" val="2394631292"/>
                    </a:ext>
                  </a:extLst>
                </a:gridCol>
                <a:gridCol w="576072">
                  <a:extLst>
                    <a:ext uri="{9D8B030D-6E8A-4147-A177-3AD203B41FA5}">
                      <a16:colId xmlns:a16="http://schemas.microsoft.com/office/drawing/2014/main" val="77940940"/>
                    </a:ext>
                  </a:extLst>
                </a:gridCol>
                <a:gridCol w="576072">
                  <a:extLst>
                    <a:ext uri="{9D8B030D-6E8A-4147-A177-3AD203B41FA5}">
                      <a16:colId xmlns:a16="http://schemas.microsoft.com/office/drawing/2014/main" val="927337631"/>
                    </a:ext>
                  </a:extLst>
                </a:gridCol>
                <a:gridCol w="329184">
                  <a:extLst>
                    <a:ext uri="{9D8B030D-6E8A-4147-A177-3AD203B41FA5}">
                      <a16:colId xmlns:a16="http://schemas.microsoft.com/office/drawing/2014/main" val="1812844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7926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- 2021-06-12 14:04:31</a:t>
                      </a:r>
                      <a:r>
                        <a:rPr kumimoji="0" lang="en-US" sz="1000" b="0" i="0" u="none" strike="noStrike" kern="1200" cap="none" spc="0" normalizeH="0" baseline="0" noProof="0">
                          <a:ln>
                            <a:noFill/>
                          </a:ln>
                          <a:solidFill>
                            <a:prstClr val="black"/>
                          </a:solidFill>
                          <a:effectLst/>
                          <a:uLnTx/>
                          <a:uFillTx/>
                          <a:latin typeface="+mn-lt"/>
                          <a:ea typeface="+mn-ea"/>
                          <a:cs typeface="+mn-cs"/>
                        </a:rPr>
                        <a:t>
 Lockdown has us all craving good food! Here is a delicious and indulgent recipe for you to try! This lemon cheesecake made with SCS Cream Cheese has a sweet, crunchy, graham cracker crust, a melt in your mouth lemony filling and a really nice zing from the tangy lemon curd topping.
Lemon Cheesecake
#SCSrecipes #JustAddSCS
Ingredients for the crust:
5 tbsp SCS Unsalted Butter, melted
200g graham cracker crumbs about 14 sheets
3 tbsp granulated sugar
Pinch of salt
Ingredients for the filling:
907g SCS Cream Cheese, room temperature
266g granulated sugar, divided
Zest of 2 lemons
2 tbsp all-purpose flour
4 large eggs room temperature
59ml lemon juice 
2 tsp vanilla extract
227g sour cream
Ingredients for the topping:
227g lemon curd
Instructions for preparing the crust:
1. Preheat oven to 176°C.
2. Invert the bottom of a 9-inch springform pan so the cheesecake can slide off onto a serving platter once chilled. 
3. Line with a round of parchment paper, if desired.
4. In a food processor, process the graham crackers to fine, even crumbs, about 30-seconds. Add the sugar and salt, and pulse 2 or 3 times to combine. 
5. Add the warm melted SCS Unsalted Butter in a slow, steady stream while pulsing. Process until the mixture is evenly moistened and resembles wet sand.
6. Transfer the mixture to the prepared 9-inch springform pan. Using the bottom of a dry measuring cup, press the crumb mixture into the bottom and 1-inch up the sides of the pan. Don't press too hard. Slightly firm is good. Bake until set and fragrant, about 8 to 10 minutes. Remove to a wire rack to cool for at least 30 minutes before filling.
9. Once cooled, wrap the bottom and sides of the pan in a double layer of heavy-duty foil. Set the springform pan in a roasting pan.
Instructions for preparing the filling:
1. Reduce the oven temperature to 162°C.
2. In the bowl of a clean food processor, combine 66g of sugar with the lemon zest. Pulse until the sugar is pale yellow and the zest is broken down. 
3. Transfer the lemon sugar to a measuring cup with a spout. Whisk in the remaining 200g of sugar and the flour. Set aside.
4. In the bowl of a stand mixer fitted with the paddle attachment, beat SCS Cream Cheese until smooth and creamy. Scrape down the sides and bottom of the bowl. With the mixer running on medium-low, slowly add the lemon sugar mixture. Beat until the mixture is smooth, scraping down the sides and bottom of the bowl as needed.
5. With the speed set on medium, add the eggs, one at a time, beating just until the yolk disappears before adding the next. Scrape down the sides and bottom of the bowl, beat again to blend. Be careful not to over beat.
6. Add the lemon juice, vanilla and sour cream. Beat on low until combined. Scrape down the sides and bottom of the bowl, and beat again for another 5 seconds or until well blended.
7. Pour the batter into the prepared pan. Fill the outer roasting pan with enough hot tap water to come halfway up the sides of the springform pan.
8. Bake at 162°C until the center jiggles slightly, the sides start to puff and the surface appears dry, about 90 to 100 minutes.
9. Turn off the oven and prop the oven door open using a pot holder or wooden spoon. Allow the cheesecake to cool in the hot water bath for 1 hour. 
10. Transfer the cheesecake to a wire rack and remove the foil. Slide a small thin knife around the inside edge of the pan to loosen the sides of the cheesecake. Leave the cheesecake in the springform pan and cool to room temperature, about 2 hours.
11. When the cheesecake is cool, spread the lemon curd on top of the cheesecake leaving a 1-inch border around the edge. Cover tightly with plastic wrap and refrigerate overnight, or up to 24 hours.
12. Optional, decorate cake with whipped cream topping.
Source: https://www.savingdessert.com/lemon-cheesecake-recipe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53739125"/>
                  </a:ext>
                </a:extLst>
              </a:tr>
            </a:tbl>
          </a:graphicData>
        </a:graphic>
      </p:graphicFrame>
      <p:sp>
        <p:nvSpPr>
          <p:cNvPr id="4" name="Text Placeholder 3">
            <a:extLst>
              <a:ext uri="{FF2B5EF4-FFF2-40B4-BE49-F238E27FC236}">
                <a16:creationId xmlns:a16="http://schemas.microsoft.com/office/drawing/2014/main" id="{E668E3F6-808A-4836-A59A-BB8AE2249B3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58785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AB56C-C6D2-459D-BE25-FEC135C38D12}"/>
              </a:ext>
            </a:extLst>
          </p:cNvPr>
          <p:cNvSpPr>
            <a:spLocks noGrp="1"/>
          </p:cNvSpPr>
          <p:nvPr>
            <p:ph type="title"/>
          </p:nvPr>
        </p:nvSpPr>
        <p:spPr/>
        <p:txBody>
          <a:bodyPr/>
          <a:lstStyle/>
          <a:p>
            <a:r>
              <a:rPr lang="en-US"/>
              <a:t>Facebook FB - Own Posts Table w. Custom I-Rate (Insights) | SCS Dairy MY - 24 of 24</a:t>
            </a:r>
          </a:p>
        </p:txBody>
      </p:sp>
      <p:graphicFrame>
        <p:nvGraphicFramePr>
          <p:cNvPr id="5" name="Table Placeholder 4">
            <a:extLst>
              <a:ext uri="{FF2B5EF4-FFF2-40B4-BE49-F238E27FC236}">
                <a16:creationId xmlns:a16="http://schemas.microsoft.com/office/drawing/2014/main" id="{E957937F-1DD7-4FAA-90A0-CDB3B2607EC6}"/>
              </a:ext>
            </a:extLst>
          </p:cNvPr>
          <p:cNvGraphicFramePr>
            <a:graphicFrameLocks noGrp="1"/>
          </p:cNvGraphicFramePr>
          <p:nvPr>
            <p:ph type="tbl" sz="quarter" idx="13"/>
            <p:extLst>
              <p:ext uri="{D42A27DB-BD31-4B8C-83A1-F6EECF244321}">
                <p14:modId xmlns:p14="http://schemas.microsoft.com/office/powerpoint/2010/main" val="39791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49961080"/>
                    </a:ext>
                  </a:extLst>
                </a:gridCol>
                <a:gridCol w="658368">
                  <a:extLst>
                    <a:ext uri="{9D8B030D-6E8A-4147-A177-3AD203B41FA5}">
                      <a16:colId xmlns:a16="http://schemas.microsoft.com/office/drawing/2014/main" val="3278712195"/>
                    </a:ext>
                  </a:extLst>
                </a:gridCol>
                <a:gridCol w="658368">
                  <a:extLst>
                    <a:ext uri="{9D8B030D-6E8A-4147-A177-3AD203B41FA5}">
                      <a16:colId xmlns:a16="http://schemas.microsoft.com/office/drawing/2014/main" val="698947366"/>
                    </a:ext>
                  </a:extLst>
                </a:gridCol>
                <a:gridCol w="576072">
                  <a:extLst>
                    <a:ext uri="{9D8B030D-6E8A-4147-A177-3AD203B41FA5}">
                      <a16:colId xmlns:a16="http://schemas.microsoft.com/office/drawing/2014/main" val="1580170638"/>
                    </a:ext>
                  </a:extLst>
                </a:gridCol>
                <a:gridCol w="576072">
                  <a:extLst>
                    <a:ext uri="{9D8B030D-6E8A-4147-A177-3AD203B41FA5}">
                      <a16:colId xmlns:a16="http://schemas.microsoft.com/office/drawing/2014/main" val="90380693"/>
                    </a:ext>
                  </a:extLst>
                </a:gridCol>
                <a:gridCol w="493776">
                  <a:extLst>
                    <a:ext uri="{9D8B030D-6E8A-4147-A177-3AD203B41FA5}">
                      <a16:colId xmlns:a16="http://schemas.microsoft.com/office/drawing/2014/main" val="16621392"/>
                    </a:ext>
                  </a:extLst>
                </a:gridCol>
                <a:gridCol w="576072">
                  <a:extLst>
                    <a:ext uri="{9D8B030D-6E8A-4147-A177-3AD203B41FA5}">
                      <a16:colId xmlns:a16="http://schemas.microsoft.com/office/drawing/2014/main" val="1308004735"/>
                    </a:ext>
                  </a:extLst>
                </a:gridCol>
                <a:gridCol w="576072">
                  <a:extLst>
                    <a:ext uri="{9D8B030D-6E8A-4147-A177-3AD203B41FA5}">
                      <a16:colId xmlns:a16="http://schemas.microsoft.com/office/drawing/2014/main" val="1249636616"/>
                    </a:ext>
                  </a:extLst>
                </a:gridCol>
                <a:gridCol w="576072">
                  <a:extLst>
                    <a:ext uri="{9D8B030D-6E8A-4147-A177-3AD203B41FA5}">
                      <a16:colId xmlns:a16="http://schemas.microsoft.com/office/drawing/2014/main" val="1251484028"/>
                    </a:ext>
                  </a:extLst>
                </a:gridCol>
                <a:gridCol w="576072">
                  <a:extLst>
                    <a:ext uri="{9D8B030D-6E8A-4147-A177-3AD203B41FA5}">
                      <a16:colId xmlns:a16="http://schemas.microsoft.com/office/drawing/2014/main" val="825325825"/>
                    </a:ext>
                  </a:extLst>
                </a:gridCol>
                <a:gridCol w="576072">
                  <a:extLst>
                    <a:ext uri="{9D8B030D-6E8A-4147-A177-3AD203B41FA5}">
                      <a16:colId xmlns:a16="http://schemas.microsoft.com/office/drawing/2014/main" val="1719436106"/>
                    </a:ext>
                  </a:extLst>
                </a:gridCol>
                <a:gridCol w="329184">
                  <a:extLst>
                    <a:ext uri="{9D8B030D-6E8A-4147-A177-3AD203B41FA5}">
                      <a16:colId xmlns:a16="http://schemas.microsoft.com/office/drawing/2014/main" val="1334266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4751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- 2021-06-11 19:31:25</a:t>
                      </a:r>
                      <a:r>
                        <a:rPr kumimoji="0" lang="en-US" sz="1000" b="0" i="0" u="none" strike="noStrike" kern="1200" cap="none" spc="0" normalizeH="0" baseline="0" noProof="0">
                          <a:ln>
                            <a:noFill/>
                          </a:ln>
                          <a:solidFill>
                            <a:prstClr val="black"/>
                          </a:solidFill>
                          <a:effectLst/>
                          <a:uLnTx/>
                          <a:uFillTx/>
                          <a:latin typeface="+mn-lt"/>
                          <a:ea typeface="+mn-ea"/>
                          <a:cs typeface="+mn-cs"/>
                        </a:rPr>
                        <a:t>
 Choosing the right type of baking pan plays an important role in the outcome of your baked item. How to line your baking tray, when to use greasing paper or tracing paper, when to knock your baking tray and when to spread butter on it? 
To get answers to all these questions and much more, watch the video below as Chef Siti Mastura explains in detail the importance of lining cake trays and the advantages of using SCS Butter to get delicious and fragrant baked goods!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66888527"/>
                  </a:ext>
                </a:extLst>
              </a:tr>
            </a:tbl>
          </a:graphicData>
        </a:graphic>
      </p:graphicFrame>
      <p:sp>
        <p:nvSpPr>
          <p:cNvPr id="4" name="Text Placeholder 3">
            <a:extLst>
              <a:ext uri="{FF2B5EF4-FFF2-40B4-BE49-F238E27FC236}">
                <a16:creationId xmlns:a16="http://schemas.microsoft.com/office/drawing/2014/main" id="{5544E2A3-71F3-4CA2-8D97-15C895CEF16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407399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1530</Words>
  <Application>Microsoft Office PowerPoint</Application>
  <PresentationFormat>On-screen Show (4:3)</PresentationFormat>
  <Paragraphs>636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FB - Own Posts Table w. Custom I-Rate (Insights) | SCS Dairy MY - 1 of 24</vt:lpstr>
      <vt:lpstr>Facebook FB - Own Posts Table w. Custom I-Rate (Insights) | SCS Dairy MY - 2 of 24</vt:lpstr>
      <vt:lpstr>Facebook FB - Own Posts Table w. Custom I-Rate (Insights) | SCS Dairy MY - 3 of 24</vt:lpstr>
      <vt:lpstr>Facebook FB - Own Posts Table w. Custom I-Rate (Insights) | SCS Dairy MY - 4 of 24</vt:lpstr>
      <vt:lpstr>Facebook FB - Own Posts Table w. Custom I-Rate (Insights) | SCS Dairy MY - 5 of 24</vt:lpstr>
      <vt:lpstr>Facebook FB - Own Posts Table w. Custom I-Rate (Insights) | SCS Dairy MY - 6 of 24</vt:lpstr>
      <vt:lpstr>Facebook FB - Own Posts Table w. Custom I-Rate (Insights) | SCS Dairy MY - 7 of 24</vt:lpstr>
      <vt:lpstr>Facebook FB - Own Posts Table w. Custom I-Rate (Insights) | SCS Dairy MY - 8 of 24</vt:lpstr>
      <vt:lpstr>Facebook FB - Own Posts Table w. Custom I-Rate (Insights) | SCS Dairy MY - 9 of 24</vt:lpstr>
      <vt:lpstr>Facebook FB - Own Posts Table w. Custom I-Rate (Insights) | SCS Dairy MY - 10 of 24</vt:lpstr>
      <vt:lpstr>Facebook FB - Own Posts Table w. Custom I-Rate (Insights) | SCS Dairy MY - 11 of 24</vt:lpstr>
      <vt:lpstr>Facebook FB - Own Posts Table w. Custom I-Rate (Insights) | SCS Dairy MY - 12 of 24</vt:lpstr>
      <vt:lpstr>Facebook FB - Own Posts Table w. Custom I-Rate (Insights) | SCS Dairy MY - 13 of 24</vt:lpstr>
      <vt:lpstr>Facebook FB - Own Posts Table w. Custom I-Rate (Insights) | SCS Dairy MY - 14 of 24</vt:lpstr>
      <vt:lpstr>Facebook FB - Own Posts Table w. Custom I-Rate (Insights) | SCS Dairy MY - 15 of 24</vt:lpstr>
      <vt:lpstr>Facebook FB - Own Posts Table w. Custom I-Rate (Insights) | SCS Dairy MY - 16 of 24</vt:lpstr>
      <vt:lpstr>Facebook FB - Own Posts Table w. Custom I-Rate (Insights) | SCS Dairy MY - 17 of 24</vt:lpstr>
      <vt:lpstr>Facebook FB - Own Posts Table w. Custom I-Rate (Insights) | SCS Dairy MY - 18 of 24</vt:lpstr>
      <vt:lpstr>Facebook FB - Own Posts Table w. Custom I-Rate (Insights) | SCS Dairy MY - 19 of 24</vt:lpstr>
      <vt:lpstr>Facebook FB - Own Posts Table w. Custom I-Rate (Insights) | SCS Dairy MY - 20 of 24</vt:lpstr>
      <vt:lpstr>Facebook FB - Own Posts Table w. Custom I-Rate (Insights) | SCS Dairy MY - 21 of 24</vt:lpstr>
      <vt:lpstr>Facebook FB - Own Posts Table w. Custom I-Rate (Insights) | SCS Dairy MY - 22 of 24</vt:lpstr>
      <vt:lpstr>Facebook FB - Own Posts Table w. Custom I-Rate (Insights) | SCS Dairy MY - 23 of 24</vt:lpstr>
      <vt:lpstr>Facebook FB - Own Posts Table w. Custom I-Rate (Insights) | SCS Dairy MY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24</dc:title>
  <dc:creator>Frederik Peiniger</dc:creator>
  <cp:lastModifiedBy>Frederik Peiniger</cp:lastModifiedBy>
  <cp:revision>1</cp:revision>
  <dcterms:created xsi:type="dcterms:W3CDTF">2021-07-09T08:37:25Z</dcterms:created>
  <dcterms:modified xsi:type="dcterms:W3CDTF">2021-07-09T08:41:05Z</dcterms:modified>
</cp:coreProperties>
</file>