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B5181-7388-42A7-B1F2-4E13AAEA8068}"/>
              </a:ext>
            </a:extLst>
          </p:cNvPr>
          <p:cNvSpPr>
            <a:spLocks noGrp="1"/>
          </p:cNvSpPr>
          <p:nvPr>
            <p:ph type="title"/>
          </p:nvPr>
        </p:nvSpPr>
        <p:spPr/>
        <p:txBody>
          <a:bodyPr/>
          <a:lstStyle/>
          <a:p>
            <a:r>
              <a:rPr lang="en-US"/>
              <a:t>Facebook FB - Own Posts Table w. Custom I-Rate (Insights) | SCS Dairy MY - 1 of 24</a:t>
            </a:r>
          </a:p>
        </p:txBody>
      </p:sp>
      <p:graphicFrame>
        <p:nvGraphicFramePr>
          <p:cNvPr id="5" name="Table Placeholder 4">
            <a:extLst>
              <a:ext uri="{FF2B5EF4-FFF2-40B4-BE49-F238E27FC236}">
                <a16:creationId xmlns:a16="http://schemas.microsoft.com/office/drawing/2014/main" id="{E1B11523-BF30-430C-94E4-3F06B0F2A834}"/>
              </a:ext>
            </a:extLst>
          </p:cNvPr>
          <p:cNvGraphicFramePr>
            <a:graphicFrameLocks noGrp="1"/>
          </p:cNvGraphicFramePr>
          <p:nvPr>
            <p:ph type="tbl" sz="quarter" idx="13"/>
            <p:extLst>
              <p:ext uri="{D42A27DB-BD31-4B8C-83A1-F6EECF244321}">
                <p14:modId xmlns:p14="http://schemas.microsoft.com/office/powerpoint/2010/main" val="1198276543"/>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97360334"/>
                    </a:ext>
                  </a:extLst>
                </a:gridCol>
                <a:gridCol w="658368">
                  <a:extLst>
                    <a:ext uri="{9D8B030D-6E8A-4147-A177-3AD203B41FA5}">
                      <a16:colId xmlns:a16="http://schemas.microsoft.com/office/drawing/2014/main" val="3081278965"/>
                    </a:ext>
                  </a:extLst>
                </a:gridCol>
                <a:gridCol w="658368">
                  <a:extLst>
                    <a:ext uri="{9D8B030D-6E8A-4147-A177-3AD203B41FA5}">
                      <a16:colId xmlns:a16="http://schemas.microsoft.com/office/drawing/2014/main" val="1263526372"/>
                    </a:ext>
                  </a:extLst>
                </a:gridCol>
                <a:gridCol w="576072">
                  <a:extLst>
                    <a:ext uri="{9D8B030D-6E8A-4147-A177-3AD203B41FA5}">
                      <a16:colId xmlns:a16="http://schemas.microsoft.com/office/drawing/2014/main" val="4111687546"/>
                    </a:ext>
                  </a:extLst>
                </a:gridCol>
                <a:gridCol w="576072">
                  <a:extLst>
                    <a:ext uri="{9D8B030D-6E8A-4147-A177-3AD203B41FA5}">
                      <a16:colId xmlns:a16="http://schemas.microsoft.com/office/drawing/2014/main" val="2180290277"/>
                    </a:ext>
                  </a:extLst>
                </a:gridCol>
                <a:gridCol w="493776">
                  <a:extLst>
                    <a:ext uri="{9D8B030D-6E8A-4147-A177-3AD203B41FA5}">
                      <a16:colId xmlns:a16="http://schemas.microsoft.com/office/drawing/2014/main" val="3573032019"/>
                    </a:ext>
                  </a:extLst>
                </a:gridCol>
                <a:gridCol w="576072">
                  <a:extLst>
                    <a:ext uri="{9D8B030D-6E8A-4147-A177-3AD203B41FA5}">
                      <a16:colId xmlns:a16="http://schemas.microsoft.com/office/drawing/2014/main" val="4229852748"/>
                    </a:ext>
                  </a:extLst>
                </a:gridCol>
                <a:gridCol w="576072">
                  <a:extLst>
                    <a:ext uri="{9D8B030D-6E8A-4147-A177-3AD203B41FA5}">
                      <a16:colId xmlns:a16="http://schemas.microsoft.com/office/drawing/2014/main" val="117482811"/>
                    </a:ext>
                  </a:extLst>
                </a:gridCol>
                <a:gridCol w="576072">
                  <a:extLst>
                    <a:ext uri="{9D8B030D-6E8A-4147-A177-3AD203B41FA5}">
                      <a16:colId xmlns:a16="http://schemas.microsoft.com/office/drawing/2014/main" val="2503452128"/>
                    </a:ext>
                  </a:extLst>
                </a:gridCol>
                <a:gridCol w="576072">
                  <a:extLst>
                    <a:ext uri="{9D8B030D-6E8A-4147-A177-3AD203B41FA5}">
                      <a16:colId xmlns:a16="http://schemas.microsoft.com/office/drawing/2014/main" val="3773777279"/>
                    </a:ext>
                  </a:extLst>
                </a:gridCol>
                <a:gridCol w="576072">
                  <a:extLst>
                    <a:ext uri="{9D8B030D-6E8A-4147-A177-3AD203B41FA5}">
                      <a16:colId xmlns:a16="http://schemas.microsoft.com/office/drawing/2014/main" val="3017929313"/>
                    </a:ext>
                  </a:extLst>
                </a:gridCol>
                <a:gridCol w="329184">
                  <a:extLst>
                    <a:ext uri="{9D8B030D-6E8A-4147-A177-3AD203B41FA5}">
                      <a16:colId xmlns:a16="http://schemas.microsoft.com/office/drawing/2014/main" val="3811993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9760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16:03:30</a:t>
                      </a:r>
                      <a:r>
                        <a:rPr kumimoji="0" lang="en-US" sz="1000" b="0" i="0" u="none" strike="noStrike" kern="1200" cap="none" spc="0" normalizeH="0" baseline="0" noProof="0">
                          <a:ln>
                            <a:noFill/>
                          </a:ln>
                          <a:solidFill>
                            <a:prstClr val="black"/>
                          </a:solidFill>
                          <a:effectLst/>
                          <a:uLnTx/>
                          <a:uFillTx/>
                          <a:latin typeface="+mn-lt"/>
                          <a:ea typeface="+mn-ea"/>
                          <a:cs typeface="+mn-cs"/>
                        </a:rPr>
                        <a:t>
 You can whip together the cream cheese and sugar together as long as you like or at least until smooth and fluffy without causing any issues with your batter. However, be mindful with the eggs in any cheesecake recipe.
Add them in last and beat just until combined. The longer you mix the eggs, the more air you incorporate into the batter. The air can expand and then contract during baking and cooling which causes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69861330"/>
                  </a:ext>
                </a:extLst>
              </a:tr>
            </a:tbl>
          </a:graphicData>
        </a:graphic>
      </p:graphicFrame>
      <p:sp>
        <p:nvSpPr>
          <p:cNvPr id="4" name="Text Placeholder 3">
            <a:extLst>
              <a:ext uri="{FF2B5EF4-FFF2-40B4-BE49-F238E27FC236}">
                <a16:creationId xmlns:a16="http://schemas.microsoft.com/office/drawing/2014/main" id="{B82E11C5-F598-4053-A96D-35ADA9B5F10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88234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874DA-3621-4A6A-9412-07AFAC3DD65E}"/>
              </a:ext>
            </a:extLst>
          </p:cNvPr>
          <p:cNvSpPr>
            <a:spLocks noGrp="1"/>
          </p:cNvSpPr>
          <p:nvPr>
            <p:ph type="title"/>
          </p:nvPr>
        </p:nvSpPr>
        <p:spPr/>
        <p:txBody>
          <a:bodyPr/>
          <a:lstStyle/>
          <a:p>
            <a:r>
              <a:rPr lang="en-US"/>
              <a:t>Facebook FB - Own Posts Table w. Custom I-Rate (Insights) | SCS Dairy MY - 2 of 24</a:t>
            </a:r>
          </a:p>
        </p:txBody>
      </p:sp>
      <p:graphicFrame>
        <p:nvGraphicFramePr>
          <p:cNvPr id="5" name="Table Placeholder 4">
            <a:extLst>
              <a:ext uri="{FF2B5EF4-FFF2-40B4-BE49-F238E27FC236}">
                <a16:creationId xmlns:a16="http://schemas.microsoft.com/office/drawing/2014/main" id="{5F2F989A-0364-4FD0-994E-A1633F7B4839}"/>
              </a:ext>
            </a:extLst>
          </p:cNvPr>
          <p:cNvGraphicFramePr>
            <a:graphicFrameLocks noGrp="1"/>
          </p:cNvGraphicFramePr>
          <p:nvPr>
            <p:ph type="tbl" sz="quarter" idx="13"/>
            <p:extLst>
              <p:ext uri="{D42A27DB-BD31-4B8C-83A1-F6EECF244321}">
                <p14:modId xmlns:p14="http://schemas.microsoft.com/office/powerpoint/2010/main" val="2961608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90686583"/>
                    </a:ext>
                  </a:extLst>
                </a:gridCol>
                <a:gridCol w="658368">
                  <a:extLst>
                    <a:ext uri="{9D8B030D-6E8A-4147-A177-3AD203B41FA5}">
                      <a16:colId xmlns:a16="http://schemas.microsoft.com/office/drawing/2014/main" val="405926026"/>
                    </a:ext>
                  </a:extLst>
                </a:gridCol>
                <a:gridCol w="658368">
                  <a:extLst>
                    <a:ext uri="{9D8B030D-6E8A-4147-A177-3AD203B41FA5}">
                      <a16:colId xmlns:a16="http://schemas.microsoft.com/office/drawing/2014/main" val="2143023682"/>
                    </a:ext>
                  </a:extLst>
                </a:gridCol>
                <a:gridCol w="576072">
                  <a:extLst>
                    <a:ext uri="{9D8B030D-6E8A-4147-A177-3AD203B41FA5}">
                      <a16:colId xmlns:a16="http://schemas.microsoft.com/office/drawing/2014/main" val="303068232"/>
                    </a:ext>
                  </a:extLst>
                </a:gridCol>
                <a:gridCol w="576072">
                  <a:extLst>
                    <a:ext uri="{9D8B030D-6E8A-4147-A177-3AD203B41FA5}">
                      <a16:colId xmlns:a16="http://schemas.microsoft.com/office/drawing/2014/main" val="4235834838"/>
                    </a:ext>
                  </a:extLst>
                </a:gridCol>
                <a:gridCol w="493776">
                  <a:extLst>
                    <a:ext uri="{9D8B030D-6E8A-4147-A177-3AD203B41FA5}">
                      <a16:colId xmlns:a16="http://schemas.microsoft.com/office/drawing/2014/main" val="2747468769"/>
                    </a:ext>
                  </a:extLst>
                </a:gridCol>
                <a:gridCol w="576072">
                  <a:extLst>
                    <a:ext uri="{9D8B030D-6E8A-4147-A177-3AD203B41FA5}">
                      <a16:colId xmlns:a16="http://schemas.microsoft.com/office/drawing/2014/main" val="2029581527"/>
                    </a:ext>
                  </a:extLst>
                </a:gridCol>
                <a:gridCol w="576072">
                  <a:extLst>
                    <a:ext uri="{9D8B030D-6E8A-4147-A177-3AD203B41FA5}">
                      <a16:colId xmlns:a16="http://schemas.microsoft.com/office/drawing/2014/main" val="1230113019"/>
                    </a:ext>
                  </a:extLst>
                </a:gridCol>
                <a:gridCol w="576072">
                  <a:extLst>
                    <a:ext uri="{9D8B030D-6E8A-4147-A177-3AD203B41FA5}">
                      <a16:colId xmlns:a16="http://schemas.microsoft.com/office/drawing/2014/main" val="1141748810"/>
                    </a:ext>
                  </a:extLst>
                </a:gridCol>
                <a:gridCol w="576072">
                  <a:extLst>
                    <a:ext uri="{9D8B030D-6E8A-4147-A177-3AD203B41FA5}">
                      <a16:colId xmlns:a16="http://schemas.microsoft.com/office/drawing/2014/main" val="2074926607"/>
                    </a:ext>
                  </a:extLst>
                </a:gridCol>
                <a:gridCol w="576072">
                  <a:extLst>
                    <a:ext uri="{9D8B030D-6E8A-4147-A177-3AD203B41FA5}">
                      <a16:colId xmlns:a16="http://schemas.microsoft.com/office/drawing/2014/main" val="980664349"/>
                    </a:ext>
                  </a:extLst>
                </a:gridCol>
                <a:gridCol w="329184">
                  <a:extLst>
                    <a:ext uri="{9D8B030D-6E8A-4147-A177-3AD203B41FA5}">
                      <a16:colId xmlns:a16="http://schemas.microsoft.com/office/drawing/2014/main" val="799598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1386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13:09:00</a:t>
                      </a:r>
                      <a:r>
                        <a:rPr kumimoji="0" lang="en-US" sz="1000" b="0" i="0" u="none" strike="noStrike" kern="1200" cap="none" spc="0" normalizeH="0" baseline="0" noProof="0">
                          <a:ln>
                            <a:noFill/>
                          </a:ln>
                          <a:solidFill>
                            <a:prstClr val="black"/>
                          </a:solidFill>
                          <a:effectLst/>
                          <a:uLnTx/>
                          <a:uFillTx/>
                          <a:latin typeface="+mn-lt"/>
                          <a:ea typeface="+mn-ea"/>
                          <a:cs typeface="+mn-cs"/>
                        </a:rPr>
                        <a:t>
 Do you love to bake breads? Then do not miss Chef Siti Mastura’s FREE LIVE Baking Tutorial! 
Tune in to @SCS Dairy MY Facebook page on 2nd July, 2021, 8:30pm to 10pm and watch her bake Fresh Cinnamon Raisin Bread with SCS Butter!
Stay tuned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60169920"/>
                  </a:ext>
                </a:extLst>
              </a:tr>
            </a:tbl>
          </a:graphicData>
        </a:graphic>
      </p:graphicFrame>
      <p:sp>
        <p:nvSpPr>
          <p:cNvPr id="4" name="Text Placeholder 3">
            <a:extLst>
              <a:ext uri="{FF2B5EF4-FFF2-40B4-BE49-F238E27FC236}">
                <a16:creationId xmlns:a16="http://schemas.microsoft.com/office/drawing/2014/main" id="{E2D8074E-CA6B-474F-BF43-8F44DA0F4F8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16202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57234-F305-4B03-8D75-D73E7FF037E4}"/>
              </a:ext>
            </a:extLst>
          </p:cNvPr>
          <p:cNvSpPr>
            <a:spLocks noGrp="1"/>
          </p:cNvSpPr>
          <p:nvPr>
            <p:ph type="title"/>
          </p:nvPr>
        </p:nvSpPr>
        <p:spPr/>
        <p:txBody>
          <a:bodyPr/>
          <a:lstStyle/>
          <a:p>
            <a:r>
              <a:rPr lang="en-US"/>
              <a:t>Facebook FB - Own Posts Table w. Custom I-Rate (Insights) | SCS Dairy MY - 3 of 24</a:t>
            </a:r>
          </a:p>
        </p:txBody>
      </p:sp>
      <p:graphicFrame>
        <p:nvGraphicFramePr>
          <p:cNvPr id="5" name="Table Placeholder 4">
            <a:extLst>
              <a:ext uri="{FF2B5EF4-FFF2-40B4-BE49-F238E27FC236}">
                <a16:creationId xmlns:a16="http://schemas.microsoft.com/office/drawing/2014/main" id="{CBB6471B-A584-4249-8494-DE7ECFD7C546}"/>
              </a:ext>
            </a:extLst>
          </p:cNvPr>
          <p:cNvGraphicFramePr>
            <a:graphicFrameLocks noGrp="1"/>
          </p:cNvGraphicFramePr>
          <p:nvPr>
            <p:ph type="tbl" sz="quarter" idx="13"/>
            <p:extLst>
              <p:ext uri="{D42A27DB-BD31-4B8C-83A1-F6EECF244321}">
                <p14:modId xmlns:p14="http://schemas.microsoft.com/office/powerpoint/2010/main" val="27200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35761310"/>
                    </a:ext>
                  </a:extLst>
                </a:gridCol>
                <a:gridCol w="658368">
                  <a:extLst>
                    <a:ext uri="{9D8B030D-6E8A-4147-A177-3AD203B41FA5}">
                      <a16:colId xmlns:a16="http://schemas.microsoft.com/office/drawing/2014/main" val="4237317814"/>
                    </a:ext>
                  </a:extLst>
                </a:gridCol>
                <a:gridCol w="658368">
                  <a:extLst>
                    <a:ext uri="{9D8B030D-6E8A-4147-A177-3AD203B41FA5}">
                      <a16:colId xmlns:a16="http://schemas.microsoft.com/office/drawing/2014/main" val="742875387"/>
                    </a:ext>
                  </a:extLst>
                </a:gridCol>
                <a:gridCol w="576072">
                  <a:extLst>
                    <a:ext uri="{9D8B030D-6E8A-4147-A177-3AD203B41FA5}">
                      <a16:colId xmlns:a16="http://schemas.microsoft.com/office/drawing/2014/main" val="1331018531"/>
                    </a:ext>
                  </a:extLst>
                </a:gridCol>
                <a:gridCol w="576072">
                  <a:extLst>
                    <a:ext uri="{9D8B030D-6E8A-4147-A177-3AD203B41FA5}">
                      <a16:colId xmlns:a16="http://schemas.microsoft.com/office/drawing/2014/main" val="1674165931"/>
                    </a:ext>
                  </a:extLst>
                </a:gridCol>
                <a:gridCol w="493776">
                  <a:extLst>
                    <a:ext uri="{9D8B030D-6E8A-4147-A177-3AD203B41FA5}">
                      <a16:colId xmlns:a16="http://schemas.microsoft.com/office/drawing/2014/main" val="2591291642"/>
                    </a:ext>
                  </a:extLst>
                </a:gridCol>
                <a:gridCol w="576072">
                  <a:extLst>
                    <a:ext uri="{9D8B030D-6E8A-4147-A177-3AD203B41FA5}">
                      <a16:colId xmlns:a16="http://schemas.microsoft.com/office/drawing/2014/main" val="2565700202"/>
                    </a:ext>
                  </a:extLst>
                </a:gridCol>
                <a:gridCol w="576072">
                  <a:extLst>
                    <a:ext uri="{9D8B030D-6E8A-4147-A177-3AD203B41FA5}">
                      <a16:colId xmlns:a16="http://schemas.microsoft.com/office/drawing/2014/main" val="722134126"/>
                    </a:ext>
                  </a:extLst>
                </a:gridCol>
                <a:gridCol w="576072">
                  <a:extLst>
                    <a:ext uri="{9D8B030D-6E8A-4147-A177-3AD203B41FA5}">
                      <a16:colId xmlns:a16="http://schemas.microsoft.com/office/drawing/2014/main" val="2931194498"/>
                    </a:ext>
                  </a:extLst>
                </a:gridCol>
                <a:gridCol w="576072">
                  <a:extLst>
                    <a:ext uri="{9D8B030D-6E8A-4147-A177-3AD203B41FA5}">
                      <a16:colId xmlns:a16="http://schemas.microsoft.com/office/drawing/2014/main" val="153410251"/>
                    </a:ext>
                  </a:extLst>
                </a:gridCol>
                <a:gridCol w="576072">
                  <a:extLst>
                    <a:ext uri="{9D8B030D-6E8A-4147-A177-3AD203B41FA5}">
                      <a16:colId xmlns:a16="http://schemas.microsoft.com/office/drawing/2014/main" val="1946745216"/>
                    </a:ext>
                  </a:extLst>
                </a:gridCol>
                <a:gridCol w="329184">
                  <a:extLst>
                    <a:ext uri="{9D8B030D-6E8A-4147-A177-3AD203B41FA5}">
                      <a16:colId xmlns:a16="http://schemas.microsoft.com/office/drawing/2014/main" val="710260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3637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- 2021-06-28 18:26:03</a:t>
                      </a:r>
                      <a:r>
                        <a:rPr kumimoji="0" lang="en-US" sz="1000" b="0" i="0" u="none" strike="noStrike" kern="1200" cap="none" spc="0" normalizeH="0" baseline="0" noProof="0">
                          <a:ln>
                            <a:noFill/>
                          </a:ln>
                          <a:solidFill>
                            <a:prstClr val="black"/>
                          </a:solidFill>
                          <a:effectLst/>
                          <a:uLnTx/>
                          <a:uFillTx/>
                          <a:latin typeface="+mn-lt"/>
                          <a:ea typeface="+mn-ea"/>
                          <a:cs typeface="+mn-cs"/>
                        </a:rPr>
                        <a:t>
 Put on your baker’s hat and get ready to learn a delicious new recipe from Chef Siti Mastura! Tune in to SCS Dairy MY Facebook page on Friday 2nd July, 2021, 8:30pm to 10pm and watch the FREE Baking Tutorial! 
In this tutorial, Chef Siti Mastura will demonstrate how to bake Fresh Cinnamon Raisin Bread with SCS Butter!
Watch the entire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47628034"/>
                  </a:ext>
                </a:extLst>
              </a:tr>
            </a:tbl>
          </a:graphicData>
        </a:graphic>
      </p:graphicFrame>
      <p:sp>
        <p:nvSpPr>
          <p:cNvPr id="4" name="Text Placeholder 3">
            <a:extLst>
              <a:ext uri="{FF2B5EF4-FFF2-40B4-BE49-F238E27FC236}">
                <a16:creationId xmlns:a16="http://schemas.microsoft.com/office/drawing/2014/main" id="{715094A7-3E93-415F-99AC-9CA270A450D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64246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6280-21F9-4047-AEB7-97BFA15E4B5A}"/>
              </a:ext>
            </a:extLst>
          </p:cNvPr>
          <p:cNvSpPr>
            <a:spLocks noGrp="1"/>
          </p:cNvSpPr>
          <p:nvPr>
            <p:ph type="title"/>
          </p:nvPr>
        </p:nvSpPr>
        <p:spPr/>
        <p:txBody>
          <a:bodyPr/>
          <a:lstStyle/>
          <a:p>
            <a:r>
              <a:rPr lang="en-US"/>
              <a:t>Facebook FB - Own Posts Table w. Custom I-Rate (Insights) | SCS Dairy MY - 4 of 24</a:t>
            </a:r>
          </a:p>
        </p:txBody>
      </p:sp>
      <p:graphicFrame>
        <p:nvGraphicFramePr>
          <p:cNvPr id="5" name="Table Placeholder 4">
            <a:extLst>
              <a:ext uri="{FF2B5EF4-FFF2-40B4-BE49-F238E27FC236}">
                <a16:creationId xmlns:a16="http://schemas.microsoft.com/office/drawing/2014/main" id="{6818ED20-2FC1-4BB6-86B4-A3D32DC8E4B9}"/>
              </a:ext>
            </a:extLst>
          </p:cNvPr>
          <p:cNvGraphicFramePr>
            <a:graphicFrameLocks noGrp="1"/>
          </p:cNvGraphicFramePr>
          <p:nvPr>
            <p:ph type="tbl" sz="quarter" idx="13"/>
            <p:extLst>
              <p:ext uri="{D42A27DB-BD31-4B8C-83A1-F6EECF244321}">
                <p14:modId xmlns:p14="http://schemas.microsoft.com/office/powerpoint/2010/main" val="1556550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20224662"/>
                    </a:ext>
                  </a:extLst>
                </a:gridCol>
                <a:gridCol w="658368">
                  <a:extLst>
                    <a:ext uri="{9D8B030D-6E8A-4147-A177-3AD203B41FA5}">
                      <a16:colId xmlns:a16="http://schemas.microsoft.com/office/drawing/2014/main" val="623803540"/>
                    </a:ext>
                  </a:extLst>
                </a:gridCol>
                <a:gridCol w="658368">
                  <a:extLst>
                    <a:ext uri="{9D8B030D-6E8A-4147-A177-3AD203B41FA5}">
                      <a16:colId xmlns:a16="http://schemas.microsoft.com/office/drawing/2014/main" val="3761531325"/>
                    </a:ext>
                  </a:extLst>
                </a:gridCol>
                <a:gridCol w="576072">
                  <a:extLst>
                    <a:ext uri="{9D8B030D-6E8A-4147-A177-3AD203B41FA5}">
                      <a16:colId xmlns:a16="http://schemas.microsoft.com/office/drawing/2014/main" val="1967702306"/>
                    </a:ext>
                  </a:extLst>
                </a:gridCol>
                <a:gridCol w="576072">
                  <a:extLst>
                    <a:ext uri="{9D8B030D-6E8A-4147-A177-3AD203B41FA5}">
                      <a16:colId xmlns:a16="http://schemas.microsoft.com/office/drawing/2014/main" val="314632474"/>
                    </a:ext>
                  </a:extLst>
                </a:gridCol>
                <a:gridCol w="493776">
                  <a:extLst>
                    <a:ext uri="{9D8B030D-6E8A-4147-A177-3AD203B41FA5}">
                      <a16:colId xmlns:a16="http://schemas.microsoft.com/office/drawing/2014/main" val="531572562"/>
                    </a:ext>
                  </a:extLst>
                </a:gridCol>
                <a:gridCol w="576072">
                  <a:extLst>
                    <a:ext uri="{9D8B030D-6E8A-4147-A177-3AD203B41FA5}">
                      <a16:colId xmlns:a16="http://schemas.microsoft.com/office/drawing/2014/main" val="3062896333"/>
                    </a:ext>
                  </a:extLst>
                </a:gridCol>
                <a:gridCol w="576072">
                  <a:extLst>
                    <a:ext uri="{9D8B030D-6E8A-4147-A177-3AD203B41FA5}">
                      <a16:colId xmlns:a16="http://schemas.microsoft.com/office/drawing/2014/main" val="375927991"/>
                    </a:ext>
                  </a:extLst>
                </a:gridCol>
                <a:gridCol w="576072">
                  <a:extLst>
                    <a:ext uri="{9D8B030D-6E8A-4147-A177-3AD203B41FA5}">
                      <a16:colId xmlns:a16="http://schemas.microsoft.com/office/drawing/2014/main" val="2844732203"/>
                    </a:ext>
                  </a:extLst>
                </a:gridCol>
                <a:gridCol w="576072">
                  <a:extLst>
                    <a:ext uri="{9D8B030D-6E8A-4147-A177-3AD203B41FA5}">
                      <a16:colId xmlns:a16="http://schemas.microsoft.com/office/drawing/2014/main" val="3685875235"/>
                    </a:ext>
                  </a:extLst>
                </a:gridCol>
                <a:gridCol w="576072">
                  <a:extLst>
                    <a:ext uri="{9D8B030D-6E8A-4147-A177-3AD203B41FA5}">
                      <a16:colId xmlns:a16="http://schemas.microsoft.com/office/drawing/2014/main" val="3197308790"/>
                    </a:ext>
                  </a:extLst>
                </a:gridCol>
                <a:gridCol w="329184">
                  <a:extLst>
                    <a:ext uri="{9D8B030D-6E8A-4147-A177-3AD203B41FA5}">
                      <a16:colId xmlns:a16="http://schemas.microsoft.com/office/drawing/2014/main" val="904068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5430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55302532"/>
                  </a:ext>
                </a:extLst>
              </a:tr>
            </a:tbl>
          </a:graphicData>
        </a:graphic>
      </p:graphicFrame>
      <p:sp>
        <p:nvSpPr>
          <p:cNvPr id="4" name="Text Placeholder 3">
            <a:extLst>
              <a:ext uri="{FF2B5EF4-FFF2-40B4-BE49-F238E27FC236}">
                <a16:creationId xmlns:a16="http://schemas.microsoft.com/office/drawing/2014/main" id="{452A4989-DC83-4AFD-896D-EC0E1AFE55B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55721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ECA9E-99E6-4CA7-A523-C3E2D9E30932}"/>
              </a:ext>
            </a:extLst>
          </p:cNvPr>
          <p:cNvSpPr>
            <a:spLocks noGrp="1"/>
          </p:cNvSpPr>
          <p:nvPr>
            <p:ph type="title"/>
          </p:nvPr>
        </p:nvSpPr>
        <p:spPr/>
        <p:txBody>
          <a:bodyPr/>
          <a:lstStyle/>
          <a:p>
            <a:r>
              <a:rPr lang="en-US"/>
              <a:t>Facebook FB - Own Posts Table w. Custom I-Rate (Insights) | SCS Dairy MY - 5 of 24</a:t>
            </a:r>
          </a:p>
        </p:txBody>
      </p:sp>
      <p:graphicFrame>
        <p:nvGraphicFramePr>
          <p:cNvPr id="5" name="Table Placeholder 4">
            <a:extLst>
              <a:ext uri="{FF2B5EF4-FFF2-40B4-BE49-F238E27FC236}">
                <a16:creationId xmlns:a16="http://schemas.microsoft.com/office/drawing/2014/main" id="{EBE8E49E-17F0-4F28-A762-AE10B64EC3B7}"/>
              </a:ext>
            </a:extLst>
          </p:cNvPr>
          <p:cNvGraphicFramePr>
            <a:graphicFrameLocks noGrp="1"/>
          </p:cNvGraphicFramePr>
          <p:nvPr>
            <p:ph type="tbl" sz="quarter" idx="13"/>
            <p:extLst>
              <p:ext uri="{D42A27DB-BD31-4B8C-83A1-F6EECF244321}">
                <p14:modId xmlns:p14="http://schemas.microsoft.com/office/powerpoint/2010/main" val="1178122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60030573"/>
                    </a:ext>
                  </a:extLst>
                </a:gridCol>
                <a:gridCol w="658368">
                  <a:extLst>
                    <a:ext uri="{9D8B030D-6E8A-4147-A177-3AD203B41FA5}">
                      <a16:colId xmlns:a16="http://schemas.microsoft.com/office/drawing/2014/main" val="3775769877"/>
                    </a:ext>
                  </a:extLst>
                </a:gridCol>
                <a:gridCol w="658368">
                  <a:extLst>
                    <a:ext uri="{9D8B030D-6E8A-4147-A177-3AD203B41FA5}">
                      <a16:colId xmlns:a16="http://schemas.microsoft.com/office/drawing/2014/main" val="803912858"/>
                    </a:ext>
                  </a:extLst>
                </a:gridCol>
                <a:gridCol w="576072">
                  <a:extLst>
                    <a:ext uri="{9D8B030D-6E8A-4147-A177-3AD203B41FA5}">
                      <a16:colId xmlns:a16="http://schemas.microsoft.com/office/drawing/2014/main" val="2457071010"/>
                    </a:ext>
                  </a:extLst>
                </a:gridCol>
                <a:gridCol w="576072">
                  <a:extLst>
                    <a:ext uri="{9D8B030D-6E8A-4147-A177-3AD203B41FA5}">
                      <a16:colId xmlns:a16="http://schemas.microsoft.com/office/drawing/2014/main" val="2969609341"/>
                    </a:ext>
                  </a:extLst>
                </a:gridCol>
                <a:gridCol w="493776">
                  <a:extLst>
                    <a:ext uri="{9D8B030D-6E8A-4147-A177-3AD203B41FA5}">
                      <a16:colId xmlns:a16="http://schemas.microsoft.com/office/drawing/2014/main" val="2470085001"/>
                    </a:ext>
                  </a:extLst>
                </a:gridCol>
                <a:gridCol w="576072">
                  <a:extLst>
                    <a:ext uri="{9D8B030D-6E8A-4147-A177-3AD203B41FA5}">
                      <a16:colId xmlns:a16="http://schemas.microsoft.com/office/drawing/2014/main" val="1456041046"/>
                    </a:ext>
                  </a:extLst>
                </a:gridCol>
                <a:gridCol w="576072">
                  <a:extLst>
                    <a:ext uri="{9D8B030D-6E8A-4147-A177-3AD203B41FA5}">
                      <a16:colId xmlns:a16="http://schemas.microsoft.com/office/drawing/2014/main" val="3459516425"/>
                    </a:ext>
                  </a:extLst>
                </a:gridCol>
                <a:gridCol w="576072">
                  <a:extLst>
                    <a:ext uri="{9D8B030D-6E8A-4147-A177-3AD203B41FA5}">
                      <a16:colId xmlns:a16="http://schemas.microsoft.com/office/drawing/2014/main" val="43344140"/>
                    </a:ext>
                  </a:extLst>
                </a:gridCol>
                <a:gridCol w="576072">
                  <a:extLst>
                    <a:ext uri="{9D8B030D-6E8A-4147-A177-3AD203B41FA5}">
                      <a16:colId xmlns:a16="http://schemas.microsoft.com/office/drawing/2014/main" val="2787024619"/>
                    </a:ext>
                  </a:extLst>
                </a:gridCol>
                <a:gridCol w="576072">
                  <a:extLst>
                    <a:ext uri="{9D8B030D-6E8A-4147-A177-3AD203B41FA5}">
                      <a16:colId xmlns:a16="http://schemas.microsoft.com/office/drawing/2014/main" val="1229271628"/>
                    </a:ext>
                  </a:extLst>
                </a:gridCol>
                <a:gridCol w="329184">
                  <a:extLst>
                    <a:ext uri="{9D8B030D-6E8A-4147-A177-3AD203B41FA5}">
                      <a16:colId xmlns:a16="http://schemas.microsoft.com/office/drawing/2014/main" val="3006059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3709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7785177"/>
                  </a:ext>
                </a:extLst>
              </a:tr>
            </a:tbl>
          </a:graphicData>
        </a:graphic>
      </p:graphicFrame>
      <p:sp>
        <p:nvSpPr>
          <p:cNvPr id="4" name="Text Placeholder 3">
            <a:extLst>
              <a:ext uri="{FF2B5EF4-FFF2-40B4-BE49-F238E27FC236}">
                <a16:creationId xmlns:a16="http://schemas.microsoft.com/office/drawing/2014/main" id="{2EAF9030-7125-4937-AFDC-F2FF823C4EA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29213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AE0F2-640A-43AB-AF25-5940277A05B3}"/>
              </a:ext>
            </a:extLst>
          </p:cNvPr>
          <p:cNvSpPr>
            <a:spLocks noGrp="1"/>
          </p:cNvSpPr>
          <p:nvPr>
            <p:ph type="title"/>
          </p:nvPr>
        </p:nvSpPr>
        <p:spPr/>
        <p:txBody>
          <a:bodyPr/>
          <a:lstStyle/>
          <a:p>
            <a:r>
              <a:rPr lang="en-US"/>
              <a:t>Facebook FB - Own Posts Table w. Custom I-Rate (Insights) | SCS Dairy MY - 6 of 24</a:t>
            </a:r>
          </a:p>
        </p:txBody>
      </p:sp>
      <p:graphicFrame>
        <p:nvGraphicFramePr>
          <p:cNvPr id="5" name="Table Placeholder 4">
            <a:extLst>
              <a:ext uri="{FF2B5EF4-FFF2-40B4-BE49-F238E27FC236}">
                <a16:creationId xmlns:a16="http://schemas.microsoft.com/office/drawing/2014/main" id="{93B6A803-3FD5-4E15-8CA0-807DAA877768}"/>
              </a:ext>
            </a:extLst>
          </p:cNvPr>
          <p:cNvGraphicFramePr>
            <a:graphicFrameLocks noGrp="1"/>
          </p:cNvGraphicFramePr>
          <p:nvPr>
            <p:ph type="tbl" sz="quarter" idx="13"/>
            <p:extLst>
              <p:ext uri="{D42A27DB-BD31-4B8C-83A1-F6EECF244321}">
                <p14:modId xmlns:p14="http://schemas.microsoft.com/office/powerpoint/2010/main" val="3489359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16933425"/>
                    </a:ext>
                  </a:extLst>
                </a:gridCol>
                <a:gridCol w="658368">
                  <a:extLst>
                    <a:ext uri="{9D8B030D-6E8A-4147-A177-3AD203B41FA5}">
                      <a16:colId xmlns:a16="http://schemas.microsoft.com/office/drawing/2014/main" val="1770482276"/>
                    </a:ext>
                  </a:extLst>
                </a:gridCol>
                <a:gridCol w="658368">
                  <a:extLst>
                    <a:ext uri="{9D8B030D-6E8A-4147-A177-3AD203B41FA5}">
                      <a16:colId xmlns:a16="http://schemas.microsoft.com/office/drawing/2014/main" val="1093569957"/>
                    </a:ext>
                  </a:extLst>
                </a:gridCol>
                <a:gridCol w="576072">
                  <a:extLst>
                    <a:ext uri="{9D8B030D-6E8A-4147-A177-3AD203B41FA5}">
                      <a16:colId xmlns:a16="http://schemas.microsoft.com/office/drawing/2014/main" val="1040046864"/>
                    </a:ext>
                  </a:extLst>
                </a:gridCol>
                <a:gridCol w="576072">
                  <a:extLst>
                    <a:ext uri="{9D8B030D-6E8A-4147-A177-3AD203B41FA5}">
                      <a16:colId xmlns:a16="http://schemas.microsoft.com/office/drawing/2014/main" val="2421884712"/>
                    </a:ext>
                  </a:extLst>
                </a:gridCol>
                <a:gridCol w="493776">
                  <a:extLst>
                    <a:ext uri="{9D8B030D-6E8A-4147-A177-3AD203B41FA5}">
                      <a16:colId xmlns:a16="http://schemas.microsoft.com/office/drawing/2014/main" val="2880101192"/>
                    </a:ext>
                  </a:extLst>
                </a:gridCol>
                <a:gridCol w="576072">
                  <a:extLst>
                    <a:ext uri="{9D8B030D-6E8A-4147-A177-3AD203B41FA5}">
                      <a16:colId xmlns:a16="http://schemas.microsoft.com/office/drawing/2014/main" val="997797200"/>
                    </a:ext>
                  </a:extLst>
                </a:gridCol>
                <a:gridCol w="576072">
                  <a:extLst>
                    <a:ext uri="{9D8B030D-6E8A-4147-A177-3AD203B41FA5}">
                      <a16:colId xmlns:a16="http://schemas.microsoft.com/office/drawing/2014/main" val="2956574437"/>
                    </a:ext>
                  </a:extLst>
                </a:gridCol>
                <a:gridCol w="576072">
                  <a:extLst>
                    <a:ext uri="{9D8B030D-6E8A-4147-A177-3AD203B41FA5}">
                      <a16:colId xmlns:a16="http://schemas.microsoft.com/office/drawing/2014/main" val="966001802"/>
                    </a:ext>
                  </a:extLst>
                </a:gridCol>
                <a:gridCol w="576072">
                  <a:extLst>
                    <a:ext uri="{9D8B030D-6E8A-4147-A177-3AD203B41FA5}">
                      <a16:colId xmlns:a16="http://schemas.microsoft.com/office/drawing/2014/main" val="2263804171"/>
                    </a:ext>
                  </a:extLst>
                </a:gridCol>
                <a:gridCol w="576072">
                  <a:extLst>
                    <a:ext uri="{9D8B030D-6E8A-4147-A177-3AD203B41FA5}">
                      <a16:colId xmlns:a16="http://schemas.microsoft.com/office/drawing/2014/main" val="3805795717"/>
                    </a:ext>
                  </a:extLst>
                </a:gridCol>
                <a:gridCol w="329184">
                  <a:extLst>
                    <a:ext uri="{9D8B030D-6E8A-4147-A177-3AD203B41FA5}">
                      <a16:colId xmlns:a16="http://schemas.microsoft.com/office/drawing/2014/main" val="481761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216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5736569"/>
                  </a:ext>
                </a:extLst>
              </a:tr>
            </a:tbl>
          </a:graphicData>
        </a:graphic>
      </p:graphicFrame>
      <p:sp>
        <p:nvSpPr>
          <p:cNvPr id="4" name="Text Placeholder 3">
            <a:extLst>
              <a:ext uri="{FF2B5EF4-FFF2-40B4-BE49-F238E27FC236}">
                <a16:creationId xmlns:a16="http://schemas.microsoft.com/office/drawing/2014/main" id="{816F2748-2649-4629-9787-0104E75E0B8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94559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B7AF7-6ED1-470D-8A57-75437DCAE755}"/>
              </a:ext>
            </a:extLst>
          </p:cNvPr>
          <p:cNvSpPr>
            <a:spLocks noGrp="1"/>
          </p:cNvSpPr>
          <p:nvPr>
            <p:ph type="title"/>
          </p:nvPr>
        </p:nvSpPr>
        <p:spPr/>
        <p:txBody>
          <a:bodyPr/>
          <a:lstStyle/>
          <a:p>
            <a:r>
              <a:rPr lang="en-US"/>
              <a:t>Facebook FB - Own Posts Table w. Custom I-Rate (Insights) | SCS Dairy MY - 7 of 24</a:t>
            </a:r>
          </a:p>
        </p:txBody>
      </p:sp>
      <p:graphicFrame>
        <p:nvGraphicFramePr>
          <p:cNvPr id="5" name="Table Placeholder 4">
            <a:extLst>
              <a:ext uri="{FF2B5EF4-FFF2-40B4-BE49-F238E27FC236}">
                <a16:creationId xmlns:a16="http://schemas.microsoft.com/office/drawing/2014/main" id="{92B353D2-1FA5-4595-8C9C-5697F9927244}"/>
              </a:ext>
            </a:extLst>
          </p:cNvPr>
          <p:cNvGraphicFramePr>
            <a:graphicFrameLocks noGrp="1"/>
          </p:cNvGraphicFramePr>
          <p:nvPr>
            <p:ph type="tbl" sz="quarter" idx="13"/>
            <p:extLst>
              <p:ext uri="{D42A27DB-BD31-4B8C-83A1-F6EECF244321}">
                <p14:modId xmlns:p14="http://schemas.microsoft.com/office/powerpoint/2010/main" val="3978592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49462963"/>
                    </a:ext>
                  </a:extLst>
                </a:gridCol>
                <a:gridCol w="658368">
                  <a:extLst>
                    <a:ext uri="{9D8B030D-6E8A-4147-A177-3AD203B41FA5}">
                      <a16:colId xmlns:a16="http://schemas.microsoft.com/office/drawing/2014/main" val="3804215318"/>
                    </a:ext>
                  </a:extLst>
                </a:gridCol>
                <a:gridCol w="658368">
                  <a:extLst>
                    <a:ext uri="{9D8B030D-6E8A-4147-A177-3AD203B41FA5}">
                      <a16:colId xmlns:a16="http://schemas.microsoft.com/office/drawing/2014/main" val="831891940"/>
                    </a:ext>
                  </a:extLst>
                </a:gridCol>
                <a:gridCol w="576072">
                  <a:extLst>
                    <a:ext uri="{9D8B030D-6E8A-4147-A177-3AD203B41FA5}">
                      <a16:colId xmlns:a16="http://schemas.microsoft.com/office/drawing/2014/main" val="2385282984"/>
                    </a:ext>
                  </a:extLst>
                </a:gridCol>
                <a:gridCol w="576072">
                  <a:extLst>
                    <a:ext uri="{9D8B030D-6E8A-4147-A177-3AD203B41FA5}">
                      <a16:colId xmlns:a16="http://schemas.microsoft.com/office/drawing/2014/main" val="3725210355"/>
                    </a:ext>
                  </a:extLst>
                </a:gridCol>
                <a:gridCol w="493776">
                  <a:extLst>
                    <a:ext uri="{9D8B030D-6E8A-4147-A177-3AD203B41FA5}">
                      <a16:colId xmlns:a16="http://schemas.microsoft.com/office/drawing/2014/main" val="3039847197"/>
                    </a:ext>
                  </a:extLst>
                </a:gridCol>
                <a:gridCol w="576072">
                  <a:extLst>
                    <a:ext uri="{9D8B030D-6E8A-4147-A177-3AD203B41FA5}">
                      <a16:colId xmlns:a16="http://schemas.microsoft.com/office/drawing/2014/main" val="847925740"/>
                    </a:ext>
                  </a:extLst>
                </a:gridCol>
                <a:gridCol w="576072">
                  <a:extLst>
                    <a:ext uri="{9D8B030D-6E8A-4147-A177-3AD203B41FA5}">
                      <a16:colId xmlns:a16="http://schemas.microsoft.com/office/drawing/2014/main" val="1031737290"/>
                    </a:ext>
                  </a:extLst>
                </a:gridCol>
                <a:gridCol w="576072">
                  <a:extLst>
                    <a:ext uri="{9D8B030D-6E8A-4147-A177-3AD203B41FA5}">
                      <a16:colId xmlns:a16="http://schemas.microsoft.com/office/drawing/2014/main" val="3163987344"/>
                    </a:ext>
                  </a:extLst>
                </a:gridCol>
                <a:gridCol w="576072">
                  <a:extLst>
                    <a:ext uri="{9D8B030D-6E8A-4147-A177-3AD203B41FA5}">
                      <a16:colId xmlns:a16="http://schemas.microsoft.com/office/drawing/2014/main" val="591707944"/>
                    </a:ext>
                  </a:extLst>
                </a:gridCol>
                <a:gridCol w="576072">
                  <a:extLst>
                    <a:ext uri="{9D8B030D-6E8A-4147-A177-3AD203B41FA5}">
                      <a16:colId xmlns:a16="http://schemas.microsoft.com/office/drawing/2014/main" val="783937248"/>
                    </a:ext>
                  </a:extLst>
                </a:gridCol>
                <a:gridCol w="329184">
                  <a:extLst>
                    <a:ext uri="{9D8B030D-6E8A-4147-A177-3AD203B41FA5}">
                      <a16:colId xmlns:a16="http://schemas.microsoft.com/office/drawing/2014/main" val="307378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103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- 2021-06-24 18:01:48</a:t>
                      </a:r>
                      <a:r>
                        <a:rPr kumimoji="0" lang="en-US" sz="1000" b="0" i="0" u="none" strike="noStrike" kern="1200" cap="none" spc="0" normalizeH="0" baseline="0" noProof="0">
                          <a:ln>
                            <a:noFill/>
                          </a:ln>
                          <a:solidFill>
                            <a:prstClr val="black"/>
                          </a:solidFill>
                          <a:effectLst/>
                          <a:uLnTx/>
                          <a:uFillTx/>
                          <a:latin typeface="+mn-lt"/>
                          <a:ea typeface="+mn-ea"/>
                          <a:cs typeface="+mn-cs"/>
                        </a:rPr>
                        <a:t>
 Don’t overbake the cheesecake. Overbaking a cheesecake can lead to cracks, much like with a custard pie. You’ll know the cheesecake has baked enough when the edges of the cheesecake are well set and the inner few inches are set but still jiggly.
Tempted to bake a cheesecake? To bake the perfect cheesecake you need the best cream cheese which is SCS Cream Cheese.
Click on the Shop Now button and get your stock of SCS Cream Cheese!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4019027"/>
                  </a:ext>
                </a:extLst>
              </a:tr>
            </a:tbl>
          </a:graphicData>
        </a:graphic>
      </p:graphicFrame>
      <p:sp>
        <p:nvSpPr>
          <p:cNvPr id="4" name="Text Placeholder 3">
            <a:extLst>
              <a:ext uri="{FF2B5EF4-FFF2-40B4-BE49-F238E27FC236}">
                <a16:creationId xmlns:a16="http://schemas.microsoft.com/office/drawing/2014/main" id="{75C6C3C7-5F1C-4486-A3B3-66BDEB62CB3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49934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157A9-29C5-4E27-B9BF-38B4B0791FD5}"/>
              </a:ext>
            </a:extLst>
          </p:cNvPr>
          <p:cNvSpPr>
            <a:spLocks noGrp="1"/>
          </p:cNvSpPr>
          <p:nvPr>
            <p:ph type="title"/>
          </p:nvPr>
        </p:nvSpPr>
        <p:spPr/>
        <p:txBody>
          <a:bodyPr/>
          <a:lstStyle/>
          <a:p>
            <a:r>
              <a:rPr lang="en-US"/>
              <a:t>Facebook FB - Own Posts Table w. Custom I-Rate (Insights) | SCS Dairy MY - 8 of 24</a:t>
            </a:r>
          </a:p>
        </p:txBody>
      </p:sp>
      <p:graphicFrame>
        <p:nvGraphicFramePr>
          <p:cNvPr id="5" name="Table Placeholder 4">
            <a:extLst>
              <a:ext uri="{FF2B5EF4-FFF2-40B4-BE49-F238E27FC236}">
                <a16:creationId xmlns:a16="http://schemas.microsoft.com/office/drawing/2014/main" id="{4E99AF72-7D7D-4021-ABD0-FD3CBDEACCDE}"/>
              </a:ext>
            </a:extLst>
          </p:cNvPr>
          <p:cNvGraphicFramePr>
            <a:graphicFrameLocks noGrp="1"/>
          </p:cNvGraphicFramePr>
          <p:nvPr>
            <p:ph type="tbl" sz="quarter" idx="13"/>
            <p:extLst>
              <p:ext uri="{D42A27DB-BD31-4B8C-83A1-F6EECF244321}">
                <p14:modId xmlns:p14="http://schemas.microsoft.com/office/powerpoint/2010/main" val="452092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74698352"/>
                    </a:ext>
                  </a:extLst>
                </a:gridCol>
                <a:gridCol w="658368">
                  <a:extLst>
                    <a:ext uri="{9D8B030D-6E8A-4147-A177-3AD203B41FA5}">
                      <a16:colId xmlns:a16="http://schemas.microsoft.com/office/drawing/2014/main" val="2107954232"/>
                    </a:ext>
                  </a:extLst>
                </a:gridCol>
                <a:gridCol w="658368">
                  <a:extLst>
                    <a:ext uri="{9D8B030D-6E8A-4147-A177-3AD203B41FA5}">
                      <a16:colId xmlns:a16="http://schemas.microsoft.com/office/drawing/2014/main" val="1320763193"/>
                    </a:ext>
                  </a:extLst>
                </a:gridCol>
                <a:gridCol w="576072">
                  <a:extLst>
                    <a:ext uri="{9D8B030D-6E8A-4147-A177-3AD203B41FA5}">
                      <a16:colId xmlns:a16="http://schemas.microsoft.com/office/drawing/2014/main" val="2472452481"/>
                    </a:ext>
                  </a:extLst>
                </a:gridCol>
                <a:gridCol w="576072">
                  <a:extLst>
                    <a:ext uri="{9D8B030D-6E8A-4147-A177-3AD203B41FA5}">
                      <a16:colId xmlns:a16="http://schemas.microsoft.com/office/drawing/2014/main" val="1245476073"/>
                    </a:ext>
                  </a:extLst>
                </a:gridCol>
                <a:gridCol w="493776">
                  <a:extLst>
                    <a:ext uri="{9D8B030D-6E8A-4147-A177-3AD203B41FA5}">
                      <a16:colId xmlns:a16="http://schemas.microsoft.com/office/drawing/2014/main" val="449477599"/>
                    </a:ext>
                  </a:extLst>
                </a:gridCol>
                <a:gridCol w="576072">
                  <a:extLst>
                    <a:ext uri="{9D8B030D-6E8A-4147-A177-3AD203B41FA5}">
                      <a16:colId xmlns:a16="http://schemas.microsoft.com/office/drawing/2014/main" val="4156236928"/>
                    </a:ext>
                  </a:extLst>
                </a:gridCol>
                <a:gridCol w="576072">
                  <a:extLst>
                    <a:ext uri="{9D8B030D-6E8A-4147-A177-3AD203B41FA5}">
                      <a16:colId xmlns:a16="http://schemas.microsoft.com/office/drawing/2014/main" val="2568225048"/>
                    </a:ext>
                  </a:extLst>
                </a:gridCol>
                <a:gridCol w="576072">
                  <a:extLst>
                    <a:ext uri="{9D8B030D-6E8A-4147-A177-3AD203B41FA5}">
                      <a16:colId xmlns:a16="http://schemas.microsoft.com/office/drawing/2014/main" val="810819739"/>
                    </a:ext>
                  </a:extLst>
                </a:gridCol>
                <a:gridCol w="576072">
                  <a:extLst>
                    <a:ext uri="{9D8B030D-6E8A-4147-A177-3AD203B41FA5}">
                      <a16:colId xmlns:a16="http://schemas.microsoft.com/office/drawing/2014/main" val="1302184863"/>
                    </a:ext>
                  </a:extLst>
                </a:gridCol>
                <a:gridCol w="576072">
                  <a:extLst>
                    <a:ext uri="{9D8B030D-6E8A-4147-A177-3AD203B41FA5}">
                      <a16:colId xmlns:a16="http://schemas.microsoft.com/office/drawing/2014/main" val="267318925"/>
                    </a:ext>
                  </a:extLst>
                </a:gridCol>
                <a:gridCol w="329184">
                  <a:extLst>
                    <a:ext uri="{9D8B030D-6E8A-4147-A177-3AD203B41FA5}">
                      <a16:colId xmlns:a16="http://schemas.microsoft.com/office/drawing/2014/main" val="1709834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442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16:41:04</a:t>
                      </a:r>
                      <a:r>
                        <a:rPr kumimoji="0" lang="en-US" sz="1000" b="0" i="0" u="none" strike="noStrike" kern="1200" cap="none" spc="0" normalizeH="0" baseline="0" noProof="0">
                          <a:ln>
                            <a:noFill/>
                          </a:ln>
                          <a:solidFill>
                            <a:prstClr val="black"/>
                          </a:solidFill>
                          <a:effectLst/>
                          <a:uLnTx/>
                          <a:uFillTx/>
                          <a:latin typeface="+mn-lt"/>
                          <a:ea typeface="+mn-ea"/>
                          <a:cs typeface="+mn-cs"/>
                        </a:rPr>
                        <a:t>
 Are you one of the winners from Chef Siti Mastura's LIVE Facebook session? If you have received a notification from Chef Siti Mastura, PM on her Facebook page before midnight 24th June. 
Remember to join her next LIVE Facebook session on Friday 2nd July, 2021 8:30pm - 10:30pm. Who knows you might just win an exclusive SCS × Chef Siti Mastura Mixing 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15838523"/>
                  </a:ext>
                </a:extLst>
              </a:tr>
            </a:tbl>
          </a:graphicData>
        </a:graphic>
      </p:graphicFrame>
      <p:sp>
        <p:nvSpPr>
          <p:cNvPr id="4" name="Text Placeholder 3">
            <a:extLst>
              <a:ext uri="{FF2B5EF4-FFF2-40B4-BE49-F238E27FC236}">
                <a16:creationId xmlns:a16="http://schemas.microsoft.com/office/drawing/2014/main" id="{B3A97C58-B5A6-4F82-A6E9-4E1B3297B0B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55654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14813-A48F-4173-9B53-CC814B3C8EEC}"/>
              </a:ext>
            </a:extLst>
          </p:cNvPr>
          <p:cNvSpPr>
            <a:spLocks noGrp="1"/>
          </p:cNvSpPr>
          <p:nvPr>
            <p:ph type="title"/>
          </p:nvPr>
        </p:nvSpPr>
        <p:spPr/>
        <p:txBody>
          <a:bodyPr/>
          <a:lstStyle/>
          <a:p>
            <a:r>
              <a:rPr lang="en-US"/>
              <a:t>Facebook FB - Own Posts Table w. Custom I-Rate (Insights) | SCS Dairy MY - 9 of 24</a:t>
            </a:r>
          </a:p>
        </p:txBody>
      </p:sp>
      <p:graphicFrame>
        <p:nvGraphicFramePr>
          <p:cNvPr id="5" name="Table Placeholder 4">
            <a:extLst>
              <a:ext uri="{FF2B5EF4-FFF2-40B4-BE49-F238E27FC236}">
                <a16:creationId xmlns:a16="http://schemas.microsoft.com/office/drawing/2014/main" id="{04C4A370-CBB1-4AED-924C-AF1E2A4177E8}"/>
              </a:ext>
            </a:extLst>
          </p:cNvPr>
          <p:cNvGraphicFramePr>
            <a:graphicFrameLocks noGrp="1"/>
          </p:cNvGraphicFramePr>
          <p:nvPr>
            <p:ph type="tbl" sz="quarter" idx="13"/>
            <p:extLst>
              <p:ext uri="{D42A27DB-BD31-4B8C-83A1-F6EECF244321}">
                <p14:modId xmlns:p14="http://schemas.microsoft.com/office/powerpoint/2010/main" val="2033901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78549210"/>
                    </a:ext>
                  </a:extLst>
                </a:gridCol>
                <a:gridCol w="658368">
                  <a:extLst>
                    <a:ext uri="{9D8B030D-6E8A-4147-A177-3AD203B41FA5}">
                      <a16:colId xmlns:a16="http://schemas.microsoft.com/office/drawing/2014/main" val="3813266015"/>
                    </a:ext>
                  </a:extLst>
                </a:gridCol>
                <a:gridCol w="658368">
                  <a:extLst>
                    <a:ext uri="{9D8B030D-6E8A-4147-A177-3AD203B41FA5}">
                      <a16:colId xmlns:a16="http://schemas.microsoft.com/office/drawing/2014/main" val="1831081350"/>
                    </a:ext>
                  </a:extLst>
                </a:gridCol>
                <a:gridCol w="576072">
                  <a:extLst>
                    <a:ext uri="{9D8B030D-6E8A-4147-A177-3AD203B41FA5}">
                      <a16:colId xmlns:a16="http://schemas.microsoft.com/office/drawing/2014/main" val="3176738961"/>
                    </a:ext>
                  </a:extLst>
                </a:gridCol>
                <a:gridCol w="576072">
                  <a:extLst>
                    <a:ext uri="{9D8B030D-6E8A-4147-A177-3AD203B41FA5}">
                      <a16:colId xmlns:a16="http://schemas.microsoft.com/office/drawing/2014/main" val="1912331696"/>
                    </a:ext>
                  </a:extLst>
                </a:gridCol>
                <a:gridCol w="493776">
                  <a:extLst>
                    <a:ext uri="{9D8B030D-6E8A-4147-A177-3AD203B41FA5}">
                      <a16:colId xmlns:a16="http://schemas.microsoft.com/office/drawing/2014/main" val="136394634"/>
                    </a:ext>
                  </a:extLst>
                </a:gridCol>
                <a:gridCol w="576072">
                  <a:extLst>
                    <a:ext uri="{9D8B030D-6E8A-4147-A177-3AD203B41FA5}">
                      <a16:colId xmlns:a16="http://schemas.microsoft.com/office/drawing/2014/main" val="1215372293"/>
                    </a:ext>
                  </a:extLst>
                </a:gridCol>
                <a:gridCol w="576072">
                  <a:extLst>
                    <a:ext uri="{9D8B030D-6E8A-4147-A177-3AD203B41FA5}">
                      <a16:colId xmlns:a16="http://schemas.microsoft.com/office/drawing/2014/main" val="3375561839"/>
                    </a:ext>
                  </a:extLst>
                </a:gridCol>
                <a:gridCol w="576072">
                  <a:extLst>
                    <a:ext uri="{9D8B030D-6E8A-4147-A177-3AD203B41FA5}">
                      <a16:colId xmlns:a16="http://schemas.microsoft.com/office/drawing/2014/main" val="586489426"/>
                    </a:ext>
                  </a:extLst>
                </a:gridCol>
                <a:gridCol w="576072">
                  <a:extLst>
                    <a:ext uri="{9D8B030D-6E8A-4147-A177-3AD203B41FA5}">
                      <a16:colId xmlns:a16="http://schemas.microsoft.com/office/drawing/2014/main" val="2012816144"/>
                    </a:ext>
                  </a:extLst>
                </a:gridCol>
                <a:gridCol w="576072">
                  <a:extLst>
                    <a:ext uri="{9D8B030D-6E8A-4147-A177-3AD203B41FA5}">
                      <a16:colId xmlns:a16="http://schemas.microsoft.com/office/drawing/2014/main" val="3898328788"/>
                    </a:ext>
                  </a:extLst>
                </a:gridCol>
                <a:gridCol w="329184">
                  <a:extLst>
                    <a:ext uri="{9D8B030D-6E8A-4147-A177-3AD203B41FA5}">
                      <a16:colId xmlns:a16="http://schemas.microsoft.com/office/drawing/2014/main" val="36239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6586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44540341"/>
                  </a:ext>
                </a:extLst>
              </a:tr>
            </a:tbl>
          </a:graphicData>
        </a:graphic>
      </p:graphicFrame>
      <p:sp>
        <p:nvSpPr>
          <p:cNvPr id="4" name="Text Placeholder 3">
            <a:extLst>
              <a:ext uri="{FF2B5EF4-FFF2-40B4-BE49-F238E27FC236}">
                <a16:creationId xmlns:a16="http://schemas.microsoft.com/office/drawing/2014/main" id="{E2F8A701-3CB3-406E-AAA1-1C1EBF33267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38492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B8BA5-C67F-4808-857D-4FC28A002DD2}"/>
              </a:ext>
            </a:extLst>
          </p:cNvPr>
          <p:cNvSpPr>
            <a:spLocks noGrp="1"/>
          </p:cNvSpPr>
          <p:nvPr>
            <p:ph type="title"/>
          </p:nvPr>
        </p:nvSpPr>
        <p:spPr/>
        <p:txBody>
          <a:bodyPr/>
          <a:lstStyle/>
          <a:p>
            <a:r>
              <a:rPr lang="en-US"/>
              <a:t>Facebook FB - Own Posts Table w. Custom I-Rate (Insights) | SCS Dairy MY - 10 of 24</a:t>
            </a:r>
          </a:p>
        </p:txBody>
      </p:sp>
      <p:graphicFrame>
        <p:nvGraphicFramePr>
          <p:cNvPr id="5" name="Table Placeholder 4">
            <a:extLst>
              <a:ext uri="{FF2B5EF4-FFF2-40B4-BE49-F238E27FC236}">
                <a16:creationId xmlns:a16="http://schemas.microsoft.com/office/drawing/2014/main" id="{FB70CFD9-EE26-4C0F-AD71-AE43CA574362}"/>
              </a:ext>
            </a:extLst>
          </p:cNvPr>
          <p:cNvGraphicFramePr>
            <a:graphicFrameLocks noGrp="1"/>
          </p:cNvGraphicFramePr>
          <p:nvPr>
            <p:ph type="tbl" sz="quarter" idx="13"/>
            <p:extLst>
              <p:ext uri="{D42A27DB-BD31-4B8C-83A1-F6EECF244321}">
                <p14:modId xmlns:p14="http://schemas.microsoft.com/office/powerpoint/2010/main" val="2711098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95651432"/>
                    </a:ext>
                  </a:extLst>
                </a:gridCol>
                <a:gridCol w="658368">
                  <a:extLst>
                    <a:ext uri="{9D8B030D-6E8A-4147-A177-3AD203B41FA5}">
                      <a16:colId xmlns:a16="http://schemas.microsoft.com/office/drawing/2014/main" val="4415307"/>
                    </a:ext>
                  </a:extLst>
                </a:gridCol>
                <a:gridCol w="658368">
                  <a:extLst>
                    <a:ext uri="{9D8B030D-6E8A-4147-A177-3AD203B41FA5}">
                      <a16:colId xmlns:a16="http://schemas.microsoft.com/office/drawing/2014/main" val="3037734681"/>
                    </a:ext>
                  </a:extLst>
                </a:gridCol>
                <a:gridCol w="576072">
                  <a:extLst>
                    <a:ext uri="{9D8B030D-6E8A-4147-A177-3AD203B41FA5}">
                      <a16:colId xmlns:a16="http://schemas.microsoft.com/office/drawing/2014/main" val="3289435173"/>
                    </a:ext>
                  </a:extLst>
                </a:gridCol>
                <a:gridCol w="576072">
                  <a:extLst>
                    <a:ext uri="{9D8B030D-6E8A-4147-A177-3AD203B41FA5}">
                      <a16:colId xmlns:a16="http://schemas.microsoft.com/office/drawing/2014/main" val="3753453345"/>
                    </a:ext>
                  </a:extLst>
                </a:gridCol>
                <a:gridCol w="493776">
                  <a:extLst>
                    <a:ext uri="{9D8B030D-6E8A-4147-A177-3AD203B41FA5}">
                      <a16:colId xmlns:a16="http://schemas.microsoft.com/office/drawing/2014/main" val="2674285940"/>
                    </a:ext>
                  </a:extLst>
                </a:gridCol>
                <a:gridCol w="576072">
                  <a:extLst>
                    <a:ext uri="{9D8B030D-6E8A-4147-A177-3AD203B41FA5}">
                      <a16:colId xmlns:a16="http://schemas.microsoft.com/office/drawing/2014/main" val="1306849943"/>
                    </a:ext>
                  </a:extLst>
                </a:gridCol>
                <a:gridCol w="576072">
                  <a:extLst>
                    <a:ext uri="{9D8B030D-6E8A-4147-A177-3AD203B41FA5}">
                      <a16:colId xmlns:a16="http://schemas.microsoft.com/office/drawing/2014/main" val="1911419592"/>
                    </a:ext>
                  </a:extLst>
                </a:gridCol>
                <a:gridCol w="576072">
                  <a:extLst>
                    <a:ext uri="{9D8B030D-6E8A-4147-A177-3AD203B41FA5}">
                      <a16:colId xmlns:a16="http://schemas.microsoft.com/office/drawing/2014/main" val="3707085829"/>
                    </a:ext>
                  </a:extLst>
                </a:gridCol>
                <a:gridCol w="576072">
                  <a:extLst>
                    <a:ext uri="{9D8B030D-6E8A-4147-A177-3AD203B41FA5}">
                      <a16:colId xmlns:a16="http://schemas.microsoft.com/office/drawing/2014/main" val="3843980862"/>
                    </a:ext>
                  </a:extLst>
                </a:gridCol>
                <a:gridCol w="576072">
                  <a:extLst>
                    <a:ext uri="{9D8B030D-6E8A-4147-A177-3AD203B41FA5}">
                      <a16:colId xmlns:a16="http://schemas.microsoft.com/office/drawing/2014/main" val="4205237977"/>
                    </a:ext>
                  </a:extLst>
                </a:gridCol>
                <a:gridCol w="329184">
                  <a:extLst>
                    <a:ext uri="{9D8B030D-6E8A-4147-A177-3AD203B41FA5}">
                      <a16:colId xmlns:a16="http://schemas.microsoft.com/office/drawing/2014/main" val="264552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9642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15:41:09</a:t>
                      </a:r>
                      <a:r>
                        <a:rPr kumimoji="0" lang="en-US" sz="1000" b="0" i="0" u="none" strike="noStrike" kern="1200" cap="none" spc="0" normalizeH="0" baseline="0" noProof="0">
                          <a:ln>
                            <a:noFill/>
                          </a:ln>
                          <a:solidFill>
                            <a:prstClr val="black"/>
                          </a:solidFill>
                          <a:effectLst/>
                          <a:uLnTx/>
                          <a:uFillTx/>
                          <a:latin typeface="+mn-lt"/>
                          <a:ea typeface="+mn-ea"/>
                          <a:cs typeface="+mn-cs"/>
                        </a:rPr>
                        <a:t>
 Chef Wan expressed his thanks to SCS Butter and Chef Siti Mastura on receiving this delicious Lemon cake with Pistachios!
Thank you @_chefwan58 for sharing! We hope you enjoyed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59616766"/>
                  </a:ext>
                </a:extLst>
              </a:tr>
            </a:tbl>
          </a:graphicData>
        </a:graphic>
      </p:graphicFrame>
      <p:sp>
        <p:nvSpPr>
          <p:cNvPr id="4" name="Text Placeholder 3">
            <a:extLst>
              <a:ext uri="{FF2B5EF4-FFF2-40B4-BE49-F238E27FC236}">
                <a16:creationId xmlns:a16="http://schemas.microsoft.com/office/drawing/2014/main" id="{5D60610B-93DD-4626-AD03-693FE310DEB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09890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34174-D3B5-4CE3-978F-AC3EAECA243E}"/>
              </a:ext>
            </a:extLst>
          </p:cNvPr>
          <p:cNvSpPr>
            <a:spLocks noGrp="1"/>
          </p:cNvSpPr>
          <p:nvPr>
            <p:ph type="title"/>
          </p:nvPr>
        </p:nvSpPr>
        <p:spPr/>
        <p:txBody>
          <a:bodyPr/>
          <a:lstStyle/>
          <a:p>
            <a:r>
              <a:rPr lang="en-US"/>
              <a:t>Facebook FB - Own Posts Table w. Custom I-Rate (Insights) | SCS Dairy MY - 11 of 24</a:t>
            </a:r>
          </a:p>
        </p:txBody>
      </p:sp>
      <p:graphicFrame>
        <p:nvGraphicFramePr>
          <p:cNvPr id="5" name="Table Placeholder 4">
            <a:extLst>
              <a:ext uri="{FF2B5EF4-FFF2-40B4-BE49-F238E27FC236}">
                <a16:creationId xmlns:a16="http://schemas.microsoft.com/office/drawing/2014/main" id="{D4C6FC09-19FC-450B-B04F-F065C2FCE99F}"/>
              </a:ext>
            </a:extLst>
          </p:cNvPr>
          <p:cNvGraphicFramePr>
            <a:graphicFrameLocks noGrp="1"/>
          </p:cNvGraphicFramePr>
          <p:nvPr>
            <p:ph type="tbl" sz="quarter" idx="13"/>
            <p:extLst>
              <p:ext uri="{D42A27DB-BD31-4B8C-83A1-F6EECF244321}">
                <p14:modId xmlns:p14="http://schemas.microsoft.com/office/powerpoint/2010/main" val="846302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23766402"/>
                    </a:ext>
                  </a:extLst>
                </a:gridCol>
                <a:gridCol w="658368">
                  <a:extLst>
                    <a:ext uri="{9D8B030D-6E8A-4147-A177-3AD203B41FA5}">
                      <a16:colId xmlns:a16="http://schemas.microsoft.com/office/drawing/2014/main" val="2194365850"/>
                    </a:ext>
                  </a:extLst>
                </a:gridCol>
                <a:gridCol w="658368">
                  <a:extLst>
                    <a:ext uri="{9D8B030D-6E8A-4147-A177-3AD203B41FA5}">
                      <a16:colId xmlns:a16="http://schemas.microsoft.com/office/drawing/2014/main" val="155877080"/>
                    </a:ext>
                  </a:extLst>
                </a:gridCol>
                <a:gridCol w="576072">
                  <a:extLst>
                    <a:ext uri="{9D8B030D-6E8A-4147-A177-3AD203B41FA5}">
                      <a16:colId xmlns:a16="http://schemas.microsoft.com/office/drawing/2014/main" val="3692534696"/>
                    </a:ext>
                  </a:extLst>
                </a:gridCol>
                <a:gridCol w="576072">
                  <a:extLst>
                    <a:ext uri="{9D8B030D-6E8A-4147-A177-3AD203B41FA5}">
                      <a16:colId xmlns:a16="http://schemas.microsoft.com/office/drawing/2014/main" val="1210885810"/>
                    </a:ext>
                  </a:extLst>
                </a:gridCol>
                <a:gridCol w="493776">
                  <a:extLst>
                    <a:ext uri="{9D8B030D-6E8A-4147-A177-3AD203B41FA5}">
                      <a16:colId xmlns:a16="http://schemas.microsoft.com/office/drawing/2014/main" val="155103190"/>
                    </a:ext>
                  </a:extLst>
                </a:gridCol>
                <a:gridCol w="576072">
                  <a:extLst>
                    <a:ext uri="{9D8B030D-6E8A-4147-A177-3AD203B41FA5}">
                      <a16:colId xmlns:a16="http://schemas.microsoft.com/office/drawing/2014/main" val="1705128989"/>
                    </a:ext>
                  </a:extLst>
                </a:gridCol>
                <a:gridCol w="576072">
                  <a:extLst>
                    <a:ext uri="{9D8B030D-6E8A-4147-A177-3AD203B41FA5}">
                      <a16:colId xmlns:a16="http://schemas.microsoft.com/office/drawing/2014/main" val="2338110516"/>
                    </a:ext>
                  </a:extLst>
                </a:gridCol>
                <a:gridCol w="576072">
                  <a:extLst>
                    <a:ext uri="{9D8B030D-6E8A-4147-A177-3AD203B41FA5}">
                      <a16:colId xmlns:a16="http://schemas.microsoft.com/office/drawing/2014/main" val="4101288209"/>
                    </a:ext>
                  </a:extLst>
                </a:gridCol>
                <a:gridCol w="576072">
                  <a:extLst>
                    <a:ext uri="{9D8B030D-6E8A-4147-A177-3AD203B41FA5}">
                      <a16:colId xmlns:a16="http://schemas.microsoft.com/office/drawing/2014/main" val="2052420297"/>
                    </a:ext>
                  </a:extLst>
                </a:gridCol>
                <a:gridCol w="576072">
                  <a:extLst>
                    <a:ext uri="{9D8B030D-6E8A-4147-A177-3AD203B41FA5}">
                      <a16:colId xmlns:a16="http://schemas.microsoft.com/office/drawing/2014/main" val="833533598"/>
                    </a:ext>
                  </a:extLst>
                </a:gridCol>
                <a:gridCol w="329184">
                  <a:extLst>
                    <a:ext uri="{9D8B030D-6E8A-4147-A177-3AD203B41FA5}">
                      <a16:colId xmlns:a16="http://schemas.microsoft.com/office/drawing/2014/main" val="1798753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3929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3776334"/>
                  </a:ext>
                </a:extLst>
              </a:tr>
            </a:tbl>
          </a:graphicData>
        </a:graphic>
      </p:graphicFrame>
      <p:sp>
        <p:nvSpPr>
          <p:cNvPr id="4" name="Text Placeholder 3">
            <a:extLst>
              <a:ext uri="{FF2B5EF4-FFF2-40B4-BE49-F238E27FC236}">
                <a16:creationId xmlns:a16="http://schemas.microsoft.com/office/drawing/2014/main" id="{2AA24426-641E-4EB6-8E5F-AAFEDC71CB8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89637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43A36-DF74-436D-8743-051C575542A9}"/>
              </a:ext>
            </a:extLst>
          </p:cNvPr>
          <p:cNvSpPr>
            <a:spLocks noGrp="1"/>
          </p:cNvSpPr>
          <p:nvPr>
            <p:ph type="title"/>
          </p:nvPr>
        </p:nvSpPr>
        <p:spPr/>
        <p:txBody>
          <a:bodyPr/>
          <a:lstStyle/>
          <a:p>
            <a:r>
              <a:rPr lang="en-US"/>
              <a:t>Facebook FB - Own Posts Table w. Custom I-Rate (Insights) | SCS Dairy MY - 12 of 24</a:t>
            </a:r>
          </a:p>
        </p:txBody>
      </p:sp>
      <p:graphicFrame>
        <p:nvGraphicFramePr>
          <p:cNvPr id="5" name="Table Placeholder 4">
            <a:extLst>
              <a:ext uri="{FF2B5EF4-FFF2-40B4-BE49-F238E27FC236}">
                <a16:creationId xmlns:a16="http://schemas.microsoft.com/office/drawing/2014/main" id="{50A7F269-6653-40D4-A9FD-0771402C69E7}"/>
              </a:ext>
            </a:extLst>
          </p:cNvPr>
          <p:cNvGraphicFramePr>
            <a:graphicFrameLocks noGrp="1"/>
          </p:cNvGraphicFramePr>
          <p:nvPr>
            <p:ph type="tbl" sz="quarter" idx="13"/>
            <p:extLst>
              <p:ext uri="{D42A27DB-BD31-4B8C-83A1-F6EECF244321}">
                <p14:modId xmlns:p14="http://schemas.microsoft.com/office/powerpoint/2010/main" val="2977378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25195327"/>
                    </a:ext>
                  </a:extLst>
                </a:gridCol>
                <a:gridCol w="658368">
                  <a:extLst>
                    <a:ext uri="{9D8B030D-6E8A-4147-A177-3AD203B41FA5}">
                      <a16:colId xmlns:a16="http://schemas.microsoft.com/office/drawing/2014/main" val="3265042748"/>
                    </a:ext>
                  </a:extLst>
                </a:gridCol>
                <a:gridCol w="658368">
                  <a:extLst>
                    <a:ext uri="{9D8B030D-6E8A-4147-A177-3AD203B41FA5}">
                      <a16:colId xmlns:a16="http://schemas.microsoft.com/office/drawing/2014/main" val="2624638301"/>
                    </a:ext>
                  </a:extLst>
                </a:gridCol>
                <a:gridCol w="576072">
                  <a:extLst>
                    <a:ext uri="{9D8B030D-6E8A-4147-A177-3AD203B41FA5}">
                      <a16:colId xmlns:a16="http://schemas.microsoft.com/office/drawing/2014/main" val="153650620"/>
                    </a:ext>
                  </a:extLst>
                </a:gridCol>
                <a:gridCol w="576072">
                  <a:extLst>
                    <a:ext uri="{9D8B030D-6E8A-4147-A177-3AD203B41FA5}">
                      <a16:colId xmlns:a16="http://schemas.microsoft.com/office/drawing/2014/main" val="261281955"/>
                    </a:ext>
                  </a:extLst>
                </a:gridCol>
                <a:gridCol w="493776">
                  <a:extLst>
                    <a:ext uri="{9D8B030D-6E8A-4147-A177-3AD203B41FA5}">
                      <a16:colId xmlns:a16="http://schemas.microsoft.com/office/drawing/2014/main" val="2111646421"/>
                    </a:ext>
                  </a:extLst>
                </a:gridCol>
                <a:gridCol w="576072">
                  <a:extLst>
                    <a:ext uri="{9D8B030D-6E8A-4147-A177-3AD203B41FA5}">
                      <a16:colId xmlns:a16="http://schemas.microsoft.com/office/drawing/2014/main" val="2003362057"/>
                    </a:ext>
                  </a:extLst>
                </a:gridCol>
                <a:gridCol w="576072">
                  <a:extLst>
                    <a:ext uri="{9D8B030D-6E8A-4147-A177-3AD203B41FA5}">
                      <a16:colId xmlns:a16="http://schemas.microsoft.com/office/drawing/2014/main" val="2073863360"/>
                    </a:ext>
                  </a:extLst>
                </a:gridCol>
                <a:gridCol w="576072">
                  <a:extLst>
                    <a:ext uri="{9D8B030D-6E8A-4147-A177-3AD203B41FA5}">
                      <a16:colId xmlns:a16="http://schemas.microsoft.com/office/drawing/2014/main" val="4168571414"/>
                    </a:ext>
                  </a:extLst>
                </a:gridCol>
                <a:gridCol w="576072">
                  <a:extLst>
                    <a:ext uri="{9D8B030D-6E8A-4147-A177-3AD203B41FA5}">
                      <a16:colId xmlns:a16="http://schemas.microsoft.com/office/drawing/2014/main" val="2066224114"/>
                    </a:ext>
                  </a:extLst>
                </a:gridCol>
                <a:gridCol w="576072">
                  <a:extLst>
                    <a:ext uri="{9D8B030D-6E8A-4147-A177-3AD203B41FA5}">
                      <a16:colId xmlns:a16="http://schemas.microsoft.com/office/drawing/2014/main" val="4284297018"/>
                    </a:ext>
                  </a:extLst>
                </a:gridCol>
                <a:gridCol w="329184">
                  <a:extLst>
                    <a:ext uri="{9D8B030D-6E8A-4147-A177-3AD203B41FA5}">
                      <a16:colId xmlns:a16="http://schemas.microsoft.com/office/drawing/2014/main" val="2718399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7117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36912746"/>
                  </a:ext>
                </a:extLst>
              </a:tr>
            </a:tbl>
          </a:graphicData>
        </a:graphic>
      </p:graphicFrame>
      <p:sp>
        <p:nvSpPr>
          <p:cNvPr id="4" name="Text Placeholder 3">
            <a:extLst>
              <a:ext uri="{FF2B5EF4-FFF2-40B4-BE49-F238E27FC236}">
                <a16:creationId xmlns:a16="http://schemas.microsoft.com/office/drawing/2014/main" id="{ADD16536-ECBC-4743-956E-945C162C22F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592493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7C293-6412-4D16-8B46-7DB9299CA0FB}"/>
              </a:ext>
            </a:extLst>
          </p:cNvPr>
          <p:cNvSpPr>
            <a:spLocks noGrp="1"/>
          </p:cNvSpPr>
          <p:nvPr>
            <p:ph type="title"/>
          </p:nvPr>
        </p:nvSpPr>
        <p:spPr/>
        <p:txBody>
          <a:bodyPr/>
          <a:lstStyle/>
          <a:p>
            <a:r>
              <a:rPr lang="en-US"/>
              <a:t>Facebook FB - Own Posts Table w. Custom I-Rate (Insights) | SCS Dairy MY - 13 of 24</a:t>
            </a:r>
          </a:p>
        </p:txBody>
      </p:sp>
      <p:graphicFrame>
        <p:nvGraphicFramePr>
          <p:cNvPr id="5" name="Table Placeholder 4">
            <a:extLst>
              <a:ext uri="{FF2B5EF4-FFF2-40B4-BE49-F238E27FC236}">
                <a16:creationId xmlns:a16="http://schemas.microsoft.com/office/drawing/2014/main" id="{1E191856-A827-4360-A118-790422F1324D}"/>
              </a:ext>
            </a:extLst>
          </p:cNvPr>
          <p:cNvGraphicFramePr>
            <a:graphicFrameLocks noGrp="1"/>
          </p:cNvGraphicFramePr>
          <p:nvPr>
            <p:ph type="tbl" sz="quarter" idx="13"/>
            <p:extLst>
              <p:ext uri="{D42A27DB-BD31-4B8C-83A1-F6EECF244321}">
                <p14:modId xmlns:p14="http://schemas.microsoft.com/office/powerpoint/2010/main" val="1421340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71843097"/>
                    </a:ext>
                  </a:extLst>
                </a:gridCol>
                <a:gridCol w="658368">
                  <a:extLst>
                    <a:ext uri="{9D8B030D-6E8A-4147-A177-3AD203B41FA5}">
                      <a16:colId xmlns:a16="http://schemas.microsoft.com/office/drawing/2014/main" val="4036269885"/>
                    </a:ext>
                  </a:extLst>
                </a:gridCol>
                <a:gridCol w="658368">
                  <a:extLst>
                    <a:ext uri="{9D8B030D-6E8A-4147-A177-3AD203B41FA5}">
                      <a16:colId xmlns:a16="http://schemas.microsoft.com/office/drawing/2014/main" val="4199806720"/>
                    </a:ext>
                  </a:extLst>
                </a:gridCol>
                <a:gridCol w="576072">
                  <a:extLst>
                    <a:ext uri="{9D8B030D-6E8A-4147-A177-3AD203B41FA5}">
                      <a16:colId xmlns:a16="http://schemas.microsoft.com/office/drawing/2014/main" val="403529924"/>
                    </a:ext>
                  </a:extLst>
                </a:gridCol>
                <a:gridCol w="576072">
                  <a:extLst>
                    <a:ext uri="{9D8B030D-6E8A-4147-A177-3AD203B41FA5}">
                      <a16:colId xmlns:a16="http://schemas.microsoft.com/office/drawing/2014/main" val="2706365136"/>
                    </a:ext>
                  </a:extLst>
                </a:gridCol>
                <a:gridCol w="493776">
                  <a:extLst>
                    <a:ext uri="{9D8B030D-6E8A-4147-A177-3AD203B41FA5}">
                      <a16:colId xmlns:a16="http://schemas.microsoft.com/office/drawing/2014/main" val="607404105"/>
                    </a:ext>
                  </a:extLst>
                </a:gridCol>
                <a:gridCol w="576072">
                  <a:extLst>
                    <a:ext uri="{9D8B030D-6E8A-4147-A177-3AD203B41FA5}">
                      <a16:colId xmlns:a16="http://schemas.microsoft.com/office/drawing/2014/main" val="684321909"/>
                    </a:ext>
                  </a:extLst>
                </a:gridCol>
                <a:gridCol w="576072">
                  <a:extLst>
                    <a:ext uri="{9D8B030D-6E8A-4147-A177-3AD203B41FA5}">
                      <a16:colId xmlns:a16="http://schemas.microsoft.com/office/drawing/2014/main" val="525616720"/>
                    </a:ext>
                  </a:extLst>
                </a:gridCol>
                <a:gridCol w="576072">
                  <a:extLst>
                    <a:ext uri="{9D8B030D-6E8A-4147-A177-3AD203B41FA5}">
                      <a16:colId xmlns:a16="http://schemas.microsoft.com/office/drawing/2014/main" val="1473894222"/>
                    </a:ext>
                  </a:extLst>
                </a:gridCol>
                <a:gridCol w="576072">
                  <a:extLst>
                    <a:ext uri="{9D8B030D-6E8A-4147-A177-3AD203B41FA5}">
                      <a16:colId xmlns:a16="http://schemas.microsoft.com/office/drawing/2014/main" val="541668522"/>
                    </a:ext>
                  </a:extLst>
                </a:gridCol>
                <a:gridCol w="576072">
                  <a:extLst>
                    <a:ext uri="{9D8B030D-6E8A-4147-A177-3AD203B41FA5}">
                      <a16:colId xmlns:a16="http://schemas.microsoft.com/office/drawing/2014/main" val="271684819"/>
                    </a:ext>
                  </a:extLst>
                </a:gridCol>
                <a:gridCol w="329184">
                  <a:extLst>
                    <a:ext uri="{9D8B030D-6E8A-4147-A177-3AD203B41FA5}">
                      <a16:colId xmlns:a16="http://schemas.microsoft.com/office/drawing/2014/main" val="3495370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5448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39247309"/>
                  </a:ext>
                </a:extLst>
              </a:tr>
            </a:tbl>
          </a:graphicData>
        </a:graphic>
      </p:graphicFrame>
      <p:sp>
        <p:nvSpPr>
          <p:cNvPr id="4" name="Text Placeholder 3">
            <a:extLst>
              <a:ext uri="{FF2B5EF4-FFF2-40B4-BE49-F238E27FC236}">
                <a16:creationId xmlns:a16="http://schemas.microsoft.com/office/drawing/2014/main" id="{F9D735D7-F882-4B33-A05F-4755401AEF2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14084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FDEAC-E2C0-4F85-9B0C-E65EABEA5972}"/>
              </a:ext>
            </a:extLst>
          </p:cNvPr>
          <p:cNvSpPr>
            <a:spLocks noGrp="1"/>
          </p:cNvSpPr>
          <p:nvPr>
            <p:ph type="title"/>
          </p:nvPr>
        </p:nvSpPr>
        <p:spPr/>
        <p:txBody>
          <a:bodyPr/>
          <a:lstStyle/>
          <a:p>
            <a:r>
              <a:rPr lang="en-US"/>
              <a:t>Facebook FB - Own Posts Table w. Custom I-Rate (Insights) | SCS Dairy MY - 14 of 24</a:t>
            </a:r>
          </a:p>
        </p:txBody>
      </p:sp>
      <p:graphicFrame>
        <p:nvGraphicFramePr>
          <p:cNvPr id="5" name="Table Placeholder 4">
            <a:extLst>
              <a:ext uri="{FF2B5EF4-FFF2-40B4-BE49-F238E27FC236}">
                <a16:creationId xmlns:a16="http://schemas.microsoft.com/office/drawing/2014/main" id="{244B80FF-3443-4C9E-B441-93BF2CB97996}"/>
              </a:ext>
            </a:extLst>
          </p:cNvPr>
          <p:cNvGraphicFramePr>
            <a:graphicFrameLocks noGrp="1"/>
          </p:cNvGraphicFramePr>
          <p:nvPr>
            <p:ph type="tbl" sz="quarter" idx="13"/>
            <p:extLst>
              <p:ext uri="{D42A27DB-BD31-4B8C-83A1-F6EECF244321}">
                <p14:modId xmlns:p14="http://schemas.microsoft.com/office/powerpoint/2010/main" val="2569023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17540477"/>
                    </a:ext>
                  </a:extLst>
                </a:gridCol>
                <a:gridCol w="658368">
                  <a:extLst>
                    <a:ext uri="{9D8B030D-6E8A-4147-A177-3AD203B41FA5}">
                      <a16:colId xmlns:a16="http://schemas.microsoft.com/office/drawing/2014/main" val="2078578930"/>
                    </a:ext>
                  </a:extLst>
                </a:gridCol>
                <a:gridCol w="658368">
                  <a:extLst>
                    <a:ext uri="{9D8B030D-6E8A-4147-A177-3AD203B41FA5}">
                      <a16:colId xmlns:a16="http://schemas.microsoft.com/office/drawing/2014/main" val="4180564723"/>
                    </a:ext>
                  </a:extLst>
                </a:gridCol>
                <a:gridCol w="576072">
                  <a:extLst>
                    <a:ext uri="{9D8B030D-6E8A-4147-A177-3AD203B41FA5}">
                      <a16:colId xmlns:a16="http://schemas.microsoft.com/office/drawing/2014/main" val="1318092469"/>
                    </a:ext>
                  </a:extLst>
                </a:gridCol>
                <a:gridCol w="576072">
                  <a:extLst>
                    <a:ext uri="{9D8B030D-6E8A-4147-A177-3AD203B41FA5}">
                      <a16:colId xmlns:a16="http://schemas.microsoft.com/office/drawing/2014/main" val="332850164"/>
                    </a:ext>
                  </a:extLst>
                </a:gridCol>
                <a:gridCol w="493776">
                  <a:extLst>
                    <a:ext uri="{9D8B030D-6E8A-4147-A177-3AD203B41FA5}">
                      <a16:colId xmlns:a16="http://schemas.microsoft.com/office/drawing/2014/main" val="3201009562"/>
                    </a:ext>
                  </a:extLst>
                </a:gridCol>
                <a:gridCol w="576072">
                  <a:extLst>
                    <a:ext uri="{9D8B030D-6E8A-4147-A177-3AD203B41FA5}">
                      <a16:colId xmlns:a16="http://schemas.microsoft.com/office/drawing/2014/main" val="1583046611"/>
                    </a:ext>
                  </a:extLst>
                </a:gridCol>
                <a:gridCol w="576072">
                  <a:extLst>
                    <a:ext uri="{9D8B030D-6E8A-4147-A177-3AD203B41FA5}">
                      <a16:colId xmlns:a16="http://schemas.microsoft.com/office/drawing/2014/main" val="3671813442"/>
                    </a:ext>
                  </a:extLst>
                </a:gridCol>
                <a:gridCol w="576072">
                  <a:extLst>
                    <a:ext uri="{9D8B030D-6E8A-4147-A177-3AD203B41FA5}">
                      <a16:colId xmlns:a16="http://schemas.microsoft.com/office/drawing/2014/main" val="1360236564"/>
                    </a:ext>
                  </a:extLst>
                </a:gridCol>
                <a:gridCol w="576072">
                  <a:extLst>
                    <a:ext uri="{9D8B030D-6E8A-4147-A177-3AD203B41FA5}">
                      <a16:colId xmlns:a16="http://schemas.microsoft.com/office/drawing/2014/main" val="1863381949"/>
                    </a:ext>
                  </a:extLst>
                </a:gridCol>
                <a:gridCol w="576072">
                  <a:extLst>
                    <a:ext uri="{9D8B030D-6E8A-4147-A177-3AD203B41FA5}">
                      <a16:colId xmlns:a16="http://schemas.microsoft.com/office/drawing/2014/main" val="1007464771"/>
                    </a:ext>
                  </a:extLst>
                </a:gridCol>
                <a:gridCol w="329184">
                  <a:extLst>
                    <a:ext uri="{9D8B030D-6E8A-4147-A177-3AD203B41FA5}">
                      <a16:colId xmlns:a16="http://schemas.microsoft.com/office/drawing/2014/main" val="1460087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0935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9742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- 2021-06-19 19:13:08</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know that Chef Siti Mastura's friends loved the goodies sent to them by SCS! Check out the pictures of all the delicious treats specially made by Mad About Cake using SCS Butter, how delectable!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76992542"/>
                  </a:ext>
                </a:extLst>
              </a:tr>
            </a:tbl>
          </a:graphicData>
        </a:graphic>
      </p:graphicFrame>
      <p:sp>
        <p:nvSpPr>
          <p:cNvPr id="4" name="Text Placeholder 3">
            <a:extLst>
              <a:ext uri="{FF2B5EF4-FFF2-40B4-BE49-F238E27FC236}">
                <a16:creationId xmlns:a16="http://schemas.microsoft.com/office/drawing/2014/main" id="{F4C207D6-E42E-4C0D-B6D2-A608AC39507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20937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F7AC6-FCDD-4BF9-993A-8D748D523C42}"/>
              </a:ext>
            </a:extLst>
          </p:cNvPr>
          <p:cNvSpPr>
            <a:spLocks noGrp="1"/>
          </p:cNvSpPr>
          <p:nvPr>
            <p:ph type="title"/>
          </p:nvPr>
        </p:nvSpPr>
        <p:spPr/>
        <p:txBody>
          <a:bodyPr/>
          <a:lstStyle/>
          <a:p>
            <a:r>
              <a:rPr lang="en-US"/>
              <a:t>Facebook FB - Own Posts Table w. Custom I-Rate (Insights) | SCS Dairy MY - 15 of 24</a:t>
            </a:r>
          </a:p>
        </p:txBody>
      </p:sp>
      <p:graphicFrame>
        <p:nvGraphicFramePr>
          <p:cNvPr id="5" name="Table Placeholder 4">
            <a:extLst>
              <a:ext uri="{FF2B5EF4-FFF2-40B4-BE49-F238E27FC236}">
                <a16:creationId xmlns:a16="http://schemas.microsoft.com/office/drawing/2014/main" id="{4BE40EFA-FF62-4000-B452-4DBB725DED4F}"/>
              </a:ext>
            </a:extLst>
          </p:cNvPr>
          <p:cNvGraphicFramePr>
            <a:graphicFrameLocks noGrp="1"/>
          </p:cNvGraphicFramePr>
          <p:nvPr>
            <p:ph type="tbl" sz="quarter" idx="13"/>
            <p:extLst>
              <p:ext uri="{D42A27DB-BD31-4B8C-83A1-F6EECF244321}">
                <p14:modId xmlns:p14="http://schemas.microsoft.com/office/powerpoint/2010/main" val="359018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45517246"/>
                    </a:ext>
                  </a:extLst>
                </a:gridCol>
                <a:gridCol w="658368">
                  <a:extLst>
                    <a:ext uri="{9D8B030D-6E8A-4147-A177-3AD203B41FA5}">
                      <a16:colId xmlns:a16="http://schemas.microsoft.com/office/drawing/2014/main" val="1417934752"/>
                    </a:ext>
                  </a:extLst>
                </a:gridCol>
                <a:gridCol w="658368">
                  <a:extLst>
                    <a:ext uri="{9D8B030D-6E8A-4147-A177-3AD203B41FA5}">
                      <a16:colId xmlns:a16="http://schemas.microsoft.com/office/drawing/2014/main" val="3893003158"/>
                    </a:ext>
                  </a:extLst>
                </a:gridCol>
                <a:gridCol w="576072">
                  <a:extLst>
                    <a:ext uri="{9D8B030D-6E8A-4147-A177-3AD203B41FA5}">
                      <a16:colId xmlns:a16="http://schemas.microsoft.com/office/drawing/2014/main" val="2566312087"/>
                    </a:ext>
                  </a:extLst>
                </a:gridCol>
                <a:gridCol w="576072">
                  <a:extLst>
                    <a:ext uri="{9D8B030D-6E8A-4147-A177-3AD203B41FA5}">
                      <a16:colId xmlns:a16="http://schemas.microsoft.com/office/drawing/2014/main" val="3442631689"/>
                    </a:ext>
                  </a:extLst>
                </a:gridCol>
                <a:gridCol w="493776">
                  <a:extLst>
                    <a:ext uri="{9D8B030D-6E8A-4147-A177-3AD203B41FA5}">
                      <a16:colId xmlns:a16="http://schemas.microsoft.com/office/drawing/2014/main" val="3323685799"/>
                    </a:ext>
                  </a:extLst>
                </a:gridCol>
                <a:gridCol w="576072">
                  <a:extLst>
                    <a:ext uri="{9D8B030D-6E8A-4147-A177-3AD203B41FA5}">
                      <a16:colId xmlns:a16="http://schemas.microsoft.com/office/drawing/2014/main" val="1174519158"/>
                    </a:ext>
                  </a:extLst>
                </a:gridCol>
                <a:gridCol w="576072">
                  <a:extLst>
                    <a:ext uri="{9D8B030D-6E8A-4147-A177-3AD203B41FA5}">
                      <a16:colId xmlns:a16="http://schemas.microsoft.com/office/drawing/2014/main" val="2948837256"/>
                    </a:ext>
                  </a:extLst>
                </a:gridCol>
                <a:gridCol w="576072">
                  <a:extLst>
                    <a:ext uri="{9D8B030D-6E8A-4147-A177-3AD203B41FA5}">
                      <a16:colId xmlns:a16="http://schemas.microsoft.com/office/drawing/2014/main" val="729356816"/>
                    </a:ext>
                  </a:extLst>
                </a:gridCol>
                <a:gridCol w="576072">
                  <a:extLst>
                    <a:ext uri="{9D8B030D-6E8A-4147-A177-3AD203B41FA5}">
                      <a16:colId xmlns:a16="http://schemas.microsoft.com/office/drawing/2014/main" val="2669260015"/>
                    </a:ext>
                  </a:extLst>
                </a:gridCol>
                <a:gridCol w="576072">
                  <a:extLst>
                    <a:ext uri="{9D8B030D-6E8A-4147-A177-3AD203B41FA5}">
                      <a16:colId xmlns:a16="http://schemas.microsoft.com/office/drawing/2014/main" val="3880527718"/>
                    </a:ext>
                  </a:extLst>
                </a:gridCol>
                <a:gridCol w="329184">
                  <a:extLst>
                    <a:ext uri="{9D8B030D-6E8A-4147-A177-3AD203B41FA5}">
                      <a16:colId xmlns:a16="http://schemas.microsoft.com/office/drawing/2014/main" val="1216865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1271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18:33:24</a:t>
                      </a:r>
                      <a:r>
                        <a:rPr kumimoji="0" lang="en-US" sz="1000" b="0" i="0" u="none" strike="noStrike" kern="1200" cap="none" spc="0" normalizeH="0" baseline="0" noProof="0">
                          <a:ln>
                            <a:noFill/>
                          </a:ln>
                          <a:solidFill>
                            <a:prstClr val="black"/>
                          </a:solidFill>
                          <a:effectLst/>
                          <a:uLnTx/>
                          <a:uFillTx/>
                          <a:latin typeface="+mn-lt"/>
                          <a:ea typeface="+mn-ea"/>
                          <a:cs typeface="+mn-cs"/>
                        </a:rPr>
                        <a:t>
 Get your baking questions on standby! Our LIVE Q&amp;A Session with Chef Siti Mastura and Chef Sarah will begin at 8.30pm tonight! :) Tag your baking buddies who are interested to join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74203363"/>
                  </a:ext>
                </a:extLst>
              </a:tr>
            </a:tbl>
          </a:graphicData>
        </a:graphic>
      </p:graphicFrame>
      <p:sp>
        <p:nvSpPr>
          <p:cNvPr id="4" name="Text Placeholder 3">
            <a:extLst>
              <a:ext uri="{FF2B5EF4-FFF2-40B4-BE49-F238E27FC236}">
                <a16:creationId xmlns:a16="http://schemas.microsoft.com/office/drawing/2014/main" id="{80DA0CDB-DFD2-4435-A4DC-CE11CEB8BF3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23596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306A6-D61E-45D4-96D6-B053E7D21A73}"/>
              </a:ext>
            </a:extLst>
          </p:cNvPr>
          <p:cNvSpPr>
            <a:spLocks noGrp="1"/>
          </p:cNvSpPr>
          <p:nvPr>
            <p:ph type="title"/>
          </p:nvPr>
        </p:nvSpPr>
        <p:spPr/>
        <p:txBody>
          <a:bodyPr/>
          <a:lstStyle/>
          <a:p>
            <a:r>
              <a:rPr lang="en-US"/>
              <a:t>Facebook FB - Own Posts Table w. Custom I-Rate (Insights) | SCS Dairy MY - 16 of 24</a:t>
            </a:r>
          </a:p>
        </p:txBody>
      </p:sp>
      <p:graphicFrame>
        <p:nvGraphicFramePr>
          <p:cNvPr id="5" name="Table Placeholder 4">
            <a:extLst>
              <a:ext uri="{FF2B5EF4-FFF2-40B4-BE49-F238E27FC236}">
                <a16:creationId xmlns:a16="http://schemas.microsoft.com/office/drawing/2014/main" id="{095EC82F-047A-4F41-8C4E-8283FC44B0C8}"/>
              </a:ext>
            </a:extLst>
          </p:cNvPr>
          <p:cNvGraphicFramePr>
            <a:graphicFrameLocks noGrp="1"/>
          </p:cNvGraphicFramePr>
          <p:nvPr>
            <p:ph type="tbl" sz="quarter" idx="13"/>
            <p:extLst>
              <p:ext uri="{D42A27DB-BD31-4B8C-83A1-F6EECF244321}">
                <p14:modId xmlns:p14="http://schemas.microsoft.com/office/powerpoint/2010/main" val="3671662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42106709"/>
                    </a:ext>
                  </a:extLst>
                </a:gridCol>
                <a:gridCol w="658368">
                  <a:extLst>
                    <a:ext uri="{9D8B030D-6E8A-4147-A177-3AD203B41FA5}">
                      <a16:colId xmlns:a16="http://schemas.microsoft.com/office/drawing/2014/main" val="998107575"/>
                    </a:ext>
                  </a:extLst>
                </a:gridCol>
                <a:gridCol w="658368">
                  <a:extLst>
                    <a:ext uri="{9D8B030D-6E8A-4147-A177-3AD203B41FA5}">
                      <a16:colId xmlns:a16="http://schemas.microsoft.com/office/drawing/2014/main" val="137647345"/>
                    </a:ext>
                  </a:extLst>
                </a:gridCol>
                <a:gridCol w="576072">
                  <a:extLst>
                    <a:ext uri="{9D8B030D-6E8A-4147-A177-3AD203B41FA5}">
                      <a16:colId xmlns:a16="http://schemas.microsoft.com/office/drawing/2014/main" val="2190656657"/>
                    </a:ext>
                  </a:extLst>
                </a:gridCol>
                <a:gridCol w="576072">
                  <a:extLst>
                    <a:ext uri="{9D8B030D-6E8A-4147-A177-3AD203B41FA5}">
                      <a16:colId xmlns:a16="http://schemas.microsoft.com/office/drawing/2014/main" val="131275293"/>
                    </a:ext>
                  </a:extLst>
                </a:gridCol>
                <a:gridCol w="493776">
                  <a:extLst>
                    <a:ext uri="{9D8B030D-6E8A-4147-A177-3AD203B41FA5}">
                      <a16:colId xmlns:a16="http://schemas.microsoft.com/office/drawing/2014/main" val="3862752292"/>
                    </a:ext>
                  </a:extLst>
                </a:gridCol>
                <a:gridCol w="576072">
                  <a:extLst>
                    <a:ext uri="{9D8B030D-6E8A-4147-A177-3AD203B41FA5}">
                      <a16:colId xmlns:a16="http://schemas.microsoft.com/office/drawing/2014/main" val="2934871793"/>
                    </a:ext>
                  </a:extLst>
                </a:gridCol>
                <a:gridCol w="576072">
                  <a:extLst>
                    <a:ext uri="{9D8B030D-6E8A-4147-A177-3AD203B41FA5}">
                      <a16:colId xmlns:a16="http://schemas.microsoft.com/office/drawing/2014/main" val="1026143382"/>
                    </a:ext>
                  </a:extLst>
                </a:gridCol>
                <a:gridCol w="576072">
                  <a:extLst>
                    <a:ext uri="{9D8B030D-6E8A-4147-A177-3AD203B41FA5}">
                      <a16:colId xmlns:a16="http://schemas.microsoft.com/office/drawing/2014/main" val="605127849"/>
                    </a:ext>
                  </a:extLst>
                </a:gridCol>
                <a:gridCol w="576072">
                  <a:extLst>
                    <a:ext uri="{9D8B030D-6E8A-4147-A177-3AD203B41FA5}">
                      <a16:colId xmlns:a16="http://schemas.microsoft.com/office/drawing/2014/main" val="2832058522"/>
                    </a:ext>
                  </a:extLst>
                </a:gridCol>
                <a:gridCol w="576072">
                  <a:extLst>
                    <a:ext uri="{9D8B030D-6E8A-4147-A177-3AD203B41FA5}">
                      <a16:colId xmlns:a16="http://schemas.microsoft.com/office/drawing/2014/main" val="1118932171"/>
                    </a:ext>
                  </a:extLst>
                </a:gridCol>
                <a:gridCol w="329184">
                  <a:extLst>
                    <a:ext uri="{9D8B030D-6E8A-4147-A177-3AD203B41FA5}">
                      <a16:colId xmlns:a16="http://schemas.microsoft.com/office/drawing/2014/main" val="2780111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194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0312315"/>
                  </a:ext>
                </a:extLst>
              </a:tr>
            </a:tbl>
          </a:graphicData>
        </a:graphic>
      </p:graphicFrame>
      <p:sp>
        <p:nvSpPr>
          <p:cNvPr id="4" name="Text Placeholder 3">
            <a:extLst>
              <a:ext uri="{FF2B5EF4-FFF2-40B4-BE49-F238E27FC236}">
                <a16:creationId xmlns:a16="http://schemas.microsoft.com/office/drawing/2014/main" id="{47BF50D3-A0B4-4E88-8C0D-CF73E11D55D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81630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43876-E55D-45C1-AD96-94022D6EA859}"/>
              </a:ext>
            </a:extLst>
          </p:cNvPr>
          <p:cNvSpPr>
            <a:spLocks noGrp="1"/>
          </p:cNvSpPr>
          <p:nvPr>
            <p:ph type="title"/>
          </p:nvPr>
        </p:nvSpPr>
        <p:spPr/>
        <p:txBody>
          <a:bodyPr/>
          <a:lstStyle/>
          <a:p>
            <a:r>
              <a:rPr lang="en-US"/>
              <a:t>Facebook FB - Own Posts Table w. Custom I-Rate (Insights) | SCS Dairy MY - 17 of 24</a:t>
            </a:r>
          </a:p>
        </p:txBody>
      </p:sp>
      <p:graphicFrame>
        <p:nvGraphicFramePr>
          <p:cNvPr id="5" name="Table Placeholder 4">
            <a:extLst>
              <a:ext uri="{FF2B5EF4-FFF2-40B4-BE49-F238E27FC236}">
                <a16:creationId xmlns:a16="http://schemas.microsoft.com/office/drawing/2014/main" id="{51A4E9BD-94B8-4CA9-9ACE-F99CAC0895C6}"/>
              </a:ext>
            </a:extLst>
          </p:cNvPr>
          <p:cNvGraphicFramePr>
            <a:graphicFrameLocks noGrp="1"/>
          </p:cNvGraphicFramePr>
          <p:nvPr>
            <p:ph type="tbl" sz="quarter" idx="13"/>
            <p:extLst>
              <p:ext uri="{D42A27DB-BD31-4B8C-83A1-F6EECF244321}">
                <p14:modId xmlns:p14="http://schemas.microsoft.com/office/powerpoint/2010/main" val="34562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05819181"/>
                    </a:ext>
                  </a:extLst>
                </a:gridCol>
                <a:gridCol w="658368">
                  <a:extLst>
                    <a:ext uri="{9D8B030D-6E8A-4147-A177-3AD203B41FA5}">
                      <a16:colId xmlns:a16="http://schemas.microsoft.com/office/drawing/2014/main" val="378296880"/>
                    </a:ext>
                  </a:extLst>
                </a:gridCol>
                <a:gridCol w="658368">
                  <a:extLst>
                    <a:ext uri="{9D8B030D-6E8A-4147-A177-3AD203B41FA5}">
                      <a16:colId xmlns:a16="http://schemas.microsoft.com/office/drawing/2014/main" val="934438829"/>
                    </a:ext>
                  </a:extLst>
                </a:gridCol>
                <a:gridCol w="576072">
                  <a:extLst>
                    <a:ext uri="{9D8B030D-6E8A-4147-A177-3AD203B41FA5}">
                      <a16:colId xmlns:a16="http://schemas.microsoft.com/office/drawing/2014/main" val="4289247457"/>
                    </a:ext>
                  </a:extLst>
                </a:gridCol>
                <a:gridCol w="576072">
                  <a:extLst>
                    <a:ext uri="{9D8B030D-6E8A-4147-A177-3AD203B41FA5}">
                      <a16:colId xmlns:a16="http://schemas.microsoft.com/office/drawing/2014/main" val="1553427317"/>
                    </a:ext>
                  </a:extLst>
                </a:gridCol>
                <a:gridCol w="493776">
                  <a:extLst>
                    <a:ext uri="{9D8B030D-6E8A-4147-A177-3AD203B41FA5}">
                      <a16:colId xmlns:a16="http://schemas.microsoft.com/office/drawing/2014/main" val="2372850901"/>
                    </a:ext>
                  </a:extLst>
                </a:gridCol>
                <a:gridCol w="576072">
                  <a:extLst>
                    <a:ext uri="{9D8B030D-6E8A-4147-A177-3AD203B41FA5}">
                      <a16:colId xmlns:a16="http://schemas.microsoft.com/office/drawing/2014/main" val="4268055993"/>
                    </a:ext>
                  </a:extLst>
                </a:gridCol>
                <a:gridCol w="576072">
                  <a:extLst>
                    <a:ext uri="{9D8B030D-6E8A-4147-A177-3AD203B41FA5}">
                      <a16:colId xmlns:a16="http://schemas.microsoft.com/office/drawing/2014/main" val="2751772621"/>
                    </a:ext>
                  </a:extLst>
                </a:gridCol>
                <a:gridCol w="576072">
                  <a:extLst>
                    <a:ext uri="{9D8B030D-6E8A-4147-A177-3AD203B41FA5}">
                      <a16:colId xmlns:a16="http://schemas.microsoft.com/office/drawing/2014/main" val="1099254255"/>
                    </a:ext>
                  </a:extLst>
                </a:gridCol>
                <a:gridCol w="576072">
                  <a:extLst>
                    <a:ext uri="{9D8B030D-6E8A-4147-A177-3AD203B41FA5}">
                      <a16:colId xmlns:a16="http://schemas.microsoft.com/office/drawing/2014/main" val="1254826896"/>
                    </a:ext>
                  </a:extLst>
                </a:gridCol>
                <a:gridCol w="576072">
                  <a:extLst>
                    <a:ext uri="{9D8B030D-6E8A-4147-A177-3AD203B41FA5}">
                      <a16:colId xmlns:a16="http://schemas.microsoft.com/office/drawing/2014/main" val="4176095946"/>
                    </a:ext>
                  </a:extLst>
                </a:gridCol>
                <a:gridCol w="329184">
                  <a:extLst>
                    <a:ext uri="{9D8B030D-6E8A-4147-A177-3AD203B41FA5}">
                      <a16:colId xmlns:a16="http://schemas.microsoft.com/office/drawing/2014/main" val="1759275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0077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65110714"/>
                  </a:ext>
                </a:extLst>
              </a:tr>
            </a:tbl>
          </a:graphicData>
        </a:graphic>
      </p:graphicFrame>
      <p:sp>
        <p:nvSpPr>
          <p:cNvPr id="4" name="Text Placeholder 3">
            <a:extLst>
              <a:ext uri="{FF2B5EF4-FFF2-40B4-BE49-F238E27FC236}">
                <a16:creationId xmlns:a16="http://schemas.microsoft.com/office/drawing/2014/main" id="{76A0CD34-3614-4E52-BD85-D06B734DDE7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65732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FF01F-F192-4878-ABAA-6402FABEE075}"/>
              </a:ext>
            </a:extLst>
          </p:cNvPr>
          <p:cNvSpPr>
            <a:spLocks noGrp="1"/>
          </p:cNvSpPr>
          <p:nvPr>
            <p:ph type="title"/>
          </p:nvPr>
        </p:nvSpPr>
        <p:spPr/>
        <p:txBody>
          <a:bodyPr/>
          <a:lstStyle/>
          <a:p>
            <a:r>
              <a:rPr lang="en-US"/>
              <a:t>Facebook FB - Own Posts Table w. Custom I-Rate (Insights) | SCS Dairy MY - 18 of 24</a:t>
            </a:r>
          </a:p>
        </p:txBody>
      </p:sp>
      <p:graphicFrame>
        <p:nvGraphicFramePr>
          <p:cNvPr id="5" name="Table Placeholder 4">
            <a:extLst>
              <a:ext uri="{FF2B5EF4-FFF2-40B4-BE49-F238E27FC236}">
                <a16:creationId xmlns:a16="http://schemas.microsoft.com/office/drawing/2014/main" id="{E74BFE6F-DBE7-433F-8F1F-9C34F1A4A6DA}"/>
              </a:ext>
            </a:extLst>
          </p:cNvPr>
          <p:cNvGraphicFramePr>
            <a:graphicFrameLocks noGrp="1"/>
          </p:cNvGraphicFramePr>
          <p:nvPr>
            <p:ph type="tbl" sz="quarter" idx="13"/>
            <p:extLst>
              <p:ext uri="{D42A27DB-BD31-4B8C-83A1-F6EECF244321}">
                <p14:modId xmlns:p14="http://schemas.microsoft.com/office/powerpoint/2010/main" val="1138353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67694635"/>
                    </a:ext>
                  </a:extLst>
                </a:gridCol>
                <a:gridCol w="658368">
                  <a:extLst>
                    <a:ext uri="{9D8B030D-6E8A-4147-A177-3AD203B41FA5}">
                      <a16:colId xmlns:a16="http://schemas.microsoft.com/office/drawing/2014/main" val="2755119478"/>
                    </a:ext>
                  </a:extLst>
                </a:gridCol>
                <a:gridCol w="658368">
                  <a:extLst>
                    <a:ext uri="{9D8B030D-6E8A-4147-A177-3AD203B41FA5}">
                      <a16:colId xmlns:a16="http://schemas.microsoft.com/office/drawing/2014/main" val="2819607434"/>
                    </a:ext>
                  </a:extLst>
                </a:gridCol>
                <a:gridCol w="576072">
                  <a:extLst>
                    <a:ext uri="{9D8B030D-6E8A-4147-A177-3AD203B41FA5}">
                      <a16:colId xmlns:a16="http://schemas.microsoft.com/office/drawing/2014/main" val="2853825433"/>
                    </a:ext>
                  </a:extLst>
                </a:gridCol>
                <a:gridCol w="576072">
                  <a:extLst>
                    <a:ext uri="{9D8B030D-6E8A-4147-A177-3AD203B41FA5}">
                      <a16:colId xmlns:a16="http://schemas.microsoft.com/office/drawing/2014/main" val="3748496584"/>
                    </a:ext>
                  </a:extLst>
                </a:gridCol>
                <a:gridCol w="493776">
                  <a:extLst>
                    <a:ext uri="{9D8B030D-6E8A-4147-A177-3AD203B41FA5}">
                      <a16:colId xmlns:a16="http://schemas.microsoft.com/office/drawing/2014/main" val="3416884135"/>
                    </a:ext>
                  </a:extLst>
                </a:gridCol>
                <a:gridCol w="576072">
                  <a:extLst>
                    <a:ext uri="{9D8B030D-6E8A-4147-A177-3AD203B41FA5}">
                      <a16:colId xmlns:a16="http://schemas.microsoft.com/office/drawing/2014/main" val="1479869391"/>
                    </a:ext>
                  </a:extLst>
                </a:gridCol>
                <a:gridCol w="576072">
                  <a:extLst>
                    <a:ext uri="{9D8B030D-6E8A-4147-A177-3AD203B41FA5}">
                      <a16:colId xmlns:a16="http://schemas.microsoft.com/office/drawing/2014/main" val="441253040"/>
                    </a:ext>
                  </a:extLst>
                </a:gridCol>
                <a:gridCol w="576072">
                  <a:extLst>
                    <a:ext uri="{9D8B030D-6E8A-4147-A177-3AD203B41FA5}">
                      <a16:colId xmlns:a16="http://schemas.microsoft.com/office/drawing/2014/main" val="3255208534"/>
                    </a:ext>
                  </a:extLst>
                </a:gridCol>
                <a:gridCol w="576072">
                  <a:extLst>
                    <a:ext uri="{9D8B030D-6E8A-4147-A177-3AD203B41FA5}">
                      <a16:colId xmlns:a16="http://schemas.microsoft.com/office/drawing/2014/main" val="1095199696"/>
                    </a:ext>
                  </a:extLst>
                </a:gridCol>
                <a:gridCol w="576072">
                  <a:extLst>
                    <a:ext uri="{9D8B030D-6E8A-4147-A177-3AD203B41FA5}">
                      <a16:colId xmlns:a16="http://schemas.microsoft.com/office/drawing/2014/main" val="1342741845"/>
                    </a:ext>
                  </a:extLst>
                </a:gridCol>
                <a:gridCol w="329184">
                  <a:extLst>
                    <a:ext uri="{9D8B030D-6E8A-4147-A177-3AD203B41FA5}">
                      <a16:colId xmlns:a16="http://schemas.microsoft.com/office/drawing/2014/main" val="1275021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2208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6083428"/>
                  </a:ext>
                </a:extLst>
              </a:tr>
            </a:tbl>
          </a:graphicData>
        </a:graphic>
      </p:graphicFrame>
      <p:sp>
        <p:nvSpPr>
          <p:cNvPr id="4" name="Text Placeholder 3">
            <a:extLst>
              <a:ext uri="{FF2B5EF4-FFF2-40B4-BE49-F238E27FC236}">
                <a16:creationId xmlns:a16="http://schemas.microsoft.com/office/drawing/2014/main" id="{77282AC6-1DA4-439D-BED0-16300A352C6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19574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9AC2D-F584-49A2-9937-802806197112}"/>
              </a:ext>
            </a:extLst>
          </p:cNvPr>
          <p:cNvSpPr>
            <a:spLocks noGrp="1"/>
          </p:cNvSpPr>
          <p:nvPr>
            <p:ph type="title"/>
          </p:nvPr>
        </p:nvSpPr>
        <p:spPr/>
        <p:txBody>
          <a:bodyPr/>
          <a:lstStyle/>
          <a:p>
            <a:r>
              <a:rPr lang="en-US"/>
              <a:t>Facebook FB - Own Posts Table w. Custom I-Rate (Insights) | SCS Dairy MY - 19 of 24</a:t>
            </a:r>
          </a:p>
        </p:txBody>
      </p:sp>
      <p:graphicFrame>
        <p:nvGraphicFramePr>
          <p:cNvPr id="5" name="Table Placeholder 4">
            <a:extLst>
              <a:ext uri="{FF2B5EF4-FFF2-40B4-BE49-F238E27FC236}">
                <a16:creationId xmlns:a16="http://schemas.microsoft.com/office/drawing/2014/main" id="{2F818E71-5C23-4B05-8E9F-5EB318E0533F}"/>
              </a:ext>
            </a:extLst>
          </p:cNvPr>
          <p:cNvGraphicFramePr>
            <a:graphicFrameLocks noGrp="1"/>
          </p:cNvGraphicFramePr>
          <p:nvPr>
            <p:ph type="tbl" sz="quarter" idx="13"/>
            <p:extLst>
              <p:ext uri="{D42A27DB-BD31-4B8C-83A1-F6EECF244321}">
                <p14:modId xmlns:p14="http://schemas.microsoft.com/office/powerpoint/2010/main" val="2725379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65960909"/>
                    </a:ext>
                  </a:extLst>
                </a:gridCol>
                <a:gridCol w="658368">
                  <a:extLst>
                    <a:ext uri="{9D8B030D-6E8A-4147-A177-3AD203B41FA5}">
                      <a16:colId xmlns:a16="http://schemas.microsoft.com/office/drawing/2014/main" val="4058759069"/>
                    </a:ext>
                  </a:extLst>
                </a:gridCol>
                <a:gridCol w="658368">
                  <a:extLst>
                    <a:ext uri="{9D8B030D-6E8A-4147-A177-3AD203B41FA5}">
                      <a16:colId xmlns:a16="http://schemas.microsoft.com/office/drawing/2014/main" val="308030088"/>
                    </a:ext>
                  </a:extLst>
                </a:gridCol>
                <a:gridCol w="576072">
                  <a:extLst>
                    <a:ext uri="{9D8B030D-6E8A-4147-A177-3AD203B41FA5}">
                      <a16:colId xmlns:a16="http://schemas.microsoft.com/office/drawing/2014/main" val="494037384"/>
                    </a:ext>
                  </a:extLst>
                </a:gridCol>
                <a:gridCol w="576072">
                  <a:extLst>
                    <a:ext uri="{9D8B030D-6E8A-4147-A177-3AD203B41FA5}">
                      <a16:colId xmlns:a16="http://schemas.microsoft.com/office/drawing/2014/main" val="3853570164"/>
                    </a:ext>
                  </a:extLst>
                </a:gridCol>
                <a:gridCol w="493776">
                  <a:extLst>
                    <a:ext uri="{9D8B030D-6E8A-4147-A177-3AD203B41FA5}">
                      <a16:colId xmlns:a16="http://schemas.microsoft.com/office/drawing/2014/main" val="599936047"/>
                    </a:ext>
                  </a:extLst>
                </a:gridCol>
                <a:gridCol w="576072">
                  <a:extLst>
                    <a:ext uri="{9D8B030D-6E8A-4147-A177-3AD203B41FA5}">
                      <a16:colId xmlns:a16="http://schemas.microsoft.com/office/drawing/2014/main" val="1899740769"/>
                    </a:ext>
                  </a:extLst>
                </a:gridCol>
                <a:gridCol w="576072">
                  <a:extLst>
                    <a:ext uri="{9D8B030D-6E8A-4147-A177-3AD203B41FA5}">
                      <a16:colId xmlns:a16="http://schemas.microsoft.com/office/drawing/2014/main" val="162832154"/>
                    </a:ext>
                  </a:extLst>
                </a:gridCol>
                <a:gridCol w="576072">
                  <a:extLst>
                    <a:ext uri="{9D8B030D-6E8A-4147-A177-3AD203B41FA5}">
                      <a16:colId xmlns:a16="http://schemas.microsoft.com/office/drawing/2014/main" val="2745906448"/>
                    </a:ext>
                  </a:extLst>
                </a:gridCol>
                <a:gridCol w="576072">
                  <a:extLst>
                    <a:ext uri="{9D8B030D-6E8A-4147-A177-3AD203B41FA5}">
                      <a16:colId xmlns:a16="http://schemas.microsoft.com/office/drawing/2014/main" val="2983873268"/>
                    </a:ext>
                  </a:extLst>
                </a:gridCol>
                <a:gridCol w="576072">
                  <a:extLst>
                    <a:ext uri="{9D8B030D-6E8A-4147-A177-3AD203B41FA5}">
                      <a16:colId xmlns:a16="http://schemas.microsoft.com/office/drawing/2014/main" val="1484042431"/>
                    </a:ext>
                  </a:extLst>
                </a:gridCol>
                <a:gridCol w="329184">
                  <a:extLst>
                    <a:ext uri="{9D8B030D-6E8A-4147-A177-3AD203B41FA5}">
                      <a16:colId xmlns:a16="http://schemas.microsoft.com/office/drawing/2014/main" val="1931936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3458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15220221"/>
                  </a:ext>
                </a:extLst>
              </a:tr>
            </a:tbl>
          </a:graphicData>
        </a:graphic>
      </p:graphicFrame>
      <p:sp>
        <p:nvSpPr>
          <p:cNvPr id="4" name="Text Placeholder 3">
            <a:extLst>
              <a:ext uri="{FF2B5EF4-FFF2-40B4-BE49-F238E27FC236}">
                <a16:creationId xmlns:a16="http://schemas.microsoft.com/office/drawing/2014/main" id="{CC49162C-F1F0-46F2-9188-BAC6E0858F6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95107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FB18F-07EC-41A3-90D6-E8E25E40B1A3}"/>
              </a:ext>
            </a:extLst>
          </p:cNvPr>
          <p:cNvSpPr>
            <a:spLocks noGrp="1"/>
          </p:cNvSpPr>
          <p:nvPr>
            <p:ph type="title"/>
          </p:nvPr>
        </p:nvSpPr>
        <p:spPr/>
        <p:txBody>
          <a:bodyPr/>
          <a:lstStyle/>
          <a:p>
            <a:r>
              <a:rPr lang="en-US"/>
              <a:t>Facebook FB - Own Posts Table w. Custom I-Rate (Insights) | SCS Dairy MY - 20 of 24</a:t>
            </a:r>
          </a:p>
        </p:txBody>
      </p:sp>
      <p:graphicFrame>
        <p:nvGraphicFramePr>
          <p:cNvPr id="5" name="Table Placeholder 4">
            <a:extLst>
              <a:ext uri="{FF2B5EF4-FFF2-40B4-BE49-F238E27FC236}">
                <a16:creationId xmlns:a16="http://schemas.microsoft.com/office/drawing/2014/main" id="{819E2C59-11B9-4E6C-8336-617D6D9ACF31}"/>
              </a:ext>
            </a:extLst>
          </p:cNvPr>
          <p:cNvGraphicFramePr>
            <a:graphicFrameLocks noGrp="1"/>
          </p:cNvGraphicFramePr>
          <p:nvPr>
            <p:ph type="tbl" sz="quarter" idx="13"/>
            <p:extLst>
              <p:ext uri="{D42A27DB-BD31-4B8C-83A1-F6EECF244321}">
                <p14:modId xmlns:p14="http://schemas.microsoft.com/office/powerpoint/2010/main" val="1760937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10623213"/>
                    </a:ext>
                  </a:extLst>
                </a:gridCol>
                <a:gridCol w="658368">
                  <a:extLst>
                    <a:ext uri="{9D8B030D-6E8A-4147-A177-3AD203B41FA5}">
                      <a16:colId xmlns:a16="http://schemas.microsoft.com/office/drawing/2014/main" val="3789903765"/>
                    </a:ext>
                  </a:extLst>
                </a:gridCol>
                <a:gridCol w="658368">
                  <a:extLst>
                    <a:ext uri="{9D8B030D-6E8A-4147-A177-3AD203B41FA5}">
                      <a16:colId xmlns:a16="http://schemas.microsoft.com/office/drawing/2014/main" val="3960473735"/>
                    </a:ext>
                  </a:extLst>
                </a:gridCol>
                <a:gridCol w="576072">
                  <a:extLst>
                    <a:ext uri="{9D8B030D-6E8A-4147-A177-3AD203B41FA5}">
                      <a16:colId xmlns:a16="http://schemas.microsoft.com/office/drawing/2014/main" val="446261193"/>
                    </a:ext>
                  </a:extLst>
                </a:gridCol>
                <a:gridCol w="576072">
                  <a:extLst>
                    <a:ext uri="{9D8B030D-6E8A-4147-A177-3AD203B41FA5}">
                      <a16:colId xmlns:a16="http://schemas.microsoft.com/office/drawing/2014/main" val="1318820113"/>
                    </a:ext>
                  </a:extLst>
                </a:gridCol>
                <a:gridCol w="493776">
                  <a:extLst>
                    <a:ext uri="{9D8B030D-6E8A-4147-A177-3AD203B41FA5}">
                      <a16:colId xmlns:a16="http://schemas.microsoft.com/office/drawing/2014/main" val="3616820288"/>
                    </a:ext>
                  </a:extLst>
                </a:gridCol>
                <a:gridCol w="576072">
                  <a:extLst>
                    <a:ext uri="{9D8B030D-6E8A-4147-A177-3AD203B41FA5}">
                      <a16:colId xmlns:a16="http://schemas.microsoft.com/office/drawing/2014/main" val="96308866"/>
                    </a:ext>
                  </a:extLst>
                </a:gridCol>
                <a:gridCol w="576072">
                  <a:extLst>
                    <a:ext uri="{9D8B030D-6E8A-4147-A177-3AD203B41FA5}">
                      <a16:colId xmlns:a16="http://schemas.microsoft.com/office/drawing/2014/main" val="1720013977"/>
                    </a:ext>
                  </a:extLst>
                </a:gridCol>
                <a:gridCol w="576072">
                  <a:extLst>
                    <a:ext uri="{9D8B030D-6E8A-4147-A177-3AD203B41FA5}">
                      <a16:colId xmlns:a16="http://schemas.microsoft.com/office/drawing/2014/main" val="4067946627"/>
                    </a:ext>
                  </a:extLst>
                </a:gridCol>
                <a:gridCol w="576072">
                  <a:extLst>
                    <a:ext uri="{9D8B030D-6E8A-4147-A177-3AD203B41FA5}">
                      <a16:colId xmlns:a16="http://schemas.microsoft.com/office/drawing/2014/main" val="3223914678"/>
                    </a:ext>
                  </a:extLst>
                </a:gridCol>
                <a:gridCol w="576072">
                  <a:extLst>
                    <a:ext uri="{9D8B030D-6E8A-4147-A177-3AD203B41FA5}">
                      <a16:colId xmlns:a16="http://schemas.microsoft.com/office/drawing/2014/main" val="2704472391"/>
                    </a:ext>
                  </a:extLst>
                </a:gridCol>
                <a:gridCol w="329184">
                  <a:extLst>
                    <a:ext uri="{9D8B030D-6E8A-4147-A177-3AD203B41FA5}">
                      <a16:colId xmlns:a16="http://schemas.microsoft.com/office/drawing/2014/main" val="1929142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3673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16:07:49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Get expert advice and answers to all your baking related questions from Chef Siti Mastura and Chef Sarah in the FB LIVE "Bake Talk" Q&amp;A  session. 
Remember to tune in to SCS Dairy MY Facebook page on Friday 18 June, 8:30pm to 10:30pm for an exciting and informative LIVE interactive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41683453"/>
                  </a:ext>
                </a:extLst>
              </a:tr>
            </a:tbl>
          </a:graphicData>
        </a:graphic>
      </p:graphicFrame>
      <p:sp>
        <p:nvSpPr>
          <p:cNvPr id="4" name="Text Placeholder 3">
            <a:extLst>
              <a:ext uri="{FF2B5EF4-FFF2-40B4-BE49-F238E27FC236}">
                <a16:creationId xmlns:a16="http://schemas.microsoft.com/office/drawing/2014/main" id="{91B71F38-07BA-4877-8D32-4C001FCDF14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36554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740E8-59B1-4B29-83EE-58B671B306D1}"/>
              </a:ext>
            </a:extLst>
          </p:cNvPr>
          <p:cNvSpPr>
            <a:spLocks noGrp="1"/>
          </p:cNvSpPr>
          <p:nvPr>
            <p:ph type="title"/>
          </p:nvPr>
        </p:nvSpPr>
        <p:spPr/>
        <p:txBody>
          <a:bodyPr/>
          <a:lstStyle/>
          <a:p>
            <a:r>
              <a:rPr lang="en-US"/>
              <a:t>Facebook FB - Own Posts Table w. Custom I-Rate (Insights) | SCS Dairy MY - 21 of 24</a:t>
            </a:r>
          </a:p>
        </p:txBody>
      </p:sp>
      <p:graphicFrame>
        <p:nvGraphicFramePr>
          <p:cNvPr id="5" name="Table Placeholder 4">
            <a:extLst>
              <a:ext uri="{FF2B5EF4-FFF2-40B4-BE49-F238E27FC236}">
                <a16:creationId xmlns:a16="http://schemas.microsoft.com/office/drawing/2014/main" id="{C6BACDD1-D6A6-4F6C-92B2-649EFE1E18D9}"/>
              </a:ext>
            </a:extLst>
          </p:cNvPr>
          <p:cNvGraphicFramePr>
            <a:graphicFrameLocks noGrp="1"/>
          </p:cNvGraphicFramePr>
          <p:nvPr>
            <p:ph type="tbl" sz="quarter" idx="13"/>
            <p:extLst>
              <p:ext uri="{D42A27DB-BD31-4B8C-83A1-F6EECF244321}">
                <p14:modId xmlns:p14="http://schemas.microsoft.com/office/powerpoint/2010/main" val="998660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24256124"/>
                    </a:ext>
                  </a:extLst>
                </a:gridCol>
                <a:gridCol w="658368">
                  <a:extLst>
                    <a:ext uri="{9D8B030D-6E8A-4147-A177-3AD203B41FA5}">
                      <a16:colId xmlns:a16="http://schemas.microsoft.com/office/drawing/2014/main" val="4268640938"/>
                    </a:ext>
                  </a:extLst>
                </a:gridCol>
                <a:gridCol w="658368">
                  <a:extLst>
                    <a:ext uri="{9D8B030D-6E8A-4147-A177-3AD203B41FA5}">
                      <a16:colId xmlns:a16="http://schemas.microsoft.com/office/drawing/2014/main" val="1245376267"/>
                    </a:ext>
                  </a:extLst>
                </a:gridCol>
                <a:gridCol w="576072">
                  <a:extLst>
                    <a:ext uri="{9D8B030D-6E8A-4147-A177-3AD203B41FA5}">
                      <a16:colId xmlns:a16="http://schemas.microsoft.com/office/drawing/2014/main" val="3722032227"/>
                    </a:ext>
                  </a:extLst>
                </a:gridCol>
                <a:gridCol w="576072">
                  <a:extLst>
                    <a:ext uri="{9D8B030D-6E8A-4147-A177-3AD203B41FA5}">
                      <a16:colId xmlns:a16="http://schemas.microsoft.com/office/drawing/2014/main" val="2316012035"/>
                    </a:ext>
                  </a:extLst>
                </a:gridCol>
                <a:gridCol w="493776">
                  <a:extLst>
                    <a:ext uri="{9D8B030D-6E8A-4147-A177-3AD203B41FA5}">
                      <a16:colId xmlns:a16="http://schemas.microsoft.com/office/drawing/2014/main" val="1523027990"/>
                    </a:ext>
                  </a:extLst>
                </a:gridCol>
                <a:gridCol w="576072">
                  <a:extLst>
                    <a:ext uri="{9D8B030D-6E8A-4147-A177-3AD203B41FA5}">
                      <a16:colId xmlns:a16="http://schemas.microsoft.com/office/drawing/2014/main" val="252161466"/>
                    </a:ext>
                  </a:extLst>
                </a:gridCol>
                <a:gridCol w="576072">
                  <a:extLst>
                    <a:ext uri="{9D8B030D-6E8A-4147-A177-3AD203B41FA5}">
                      <a16:colId xmlns:a16="http://schemas.microsoft.com/office/drawing/2014/main" val="3330031789"/>
                    </a:ext>
                  </a:extLst>
                </a:gridCol>
                <a:gridCol w="576072">
                  <a:extLst>
                    <a:ext uri="{9D8B030D-6E8A-4147-A177-3AD203B41FA5}">
                      <a16:colId xmlns:a16="http://schemas.microsoft.com/office/drawing/2014/main" val="1206211977"/>
                    </a:ext>
                  </a:extLst>
                </a:gridCol>
                <a:gridCol w="576072">
                  <a:extLst>
                    <a:ext uri="{9D8B030D-6E8A-4147-A177-3AD203B41FA5}">
                      <a16:colId xmlns:a16="http://schemas.microsoft.com/office/drawing/2014/main" val="1800790126"/>
                    </a:ext>
                  </a:extLst>
                </a:gridCol>
                <a:gridCol w="576072">
                  <a:extLst>
                    <a:ext uri="{9D8B030D-6E8A-4147-A177-3AD203B41FA5}">
                      <a16:colId xmlns:a16="http://schemas.microsoft.com/office/drawing/2014/main" val="3737175752"/>
                    </a:ext>
                  </a:extLst>
                </a:gridCol>
                <a:gridCol w="329184">
                  <a:extLst>
                    <a:ext uri="{9D8B030D-6E8A-4147-A177-3AD203B41FA5}">
                      <a16:colId xmlns:a16="http://schemas.microsoft.com/office/drawing/2014/main" val="1867939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73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6790620"/>
                  </a:ext>
                </a:extLst>
              </a:tr>
            </a:tbl>
          </a:graphicData>
        </a:graphic>
      </p:graphicFrame>
      <p:sp>
        <p:nvSpPr>
          <p:cNvPr id="4" name="Text Placeholder 3">
            <a:extLst>
              <a:ext uri="{FF2B5EF4-FFF2-40B4-BE49-F238E27FC236}">
                <a16:creationId xmlns:a16="http://schemas.microsoft.com/office/drawing/2014/main" id="{610F0C7C-EDE3-4135-9B42-2BE8316495F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0506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F70F0-1CF0-43D5-93A6-A2A27958CEDC}"/>
              </a:ext>
            </a:extLst>
          </p:cNvPr>
          <p:cNvSpPr>
            <a:spLocks noGrp="1"/>
          </p:cNvSpPr>
          <p:nvPr>
            <p:ph type="title"/>
          </p:nvPr>
        </p:nvSpPr>
        <p:spPr/>
        <p:txBody>
          <a:bodyPr/>
          <a:lstStyle/>
          <a:p>
            <a:r>
              <a:rPr lang="en-US"/>
              <a:t>Facebook FB - Own Posts Table w. Custom I-Rate (Insights) | SCS Dairy MY - 22 of 24</a:t>
            </a:r>
          </a:p>
        </p:txBody>
      </p:sp>
      <p:graphicFrame>
        <p:nvGraphicFramePr>
          <p:cNvPr id="5" name="Table Placeholder 4">
            <a:extLst>
              <a:ext uri="{FF2B5EF4-FFF2-40B4-BE49-F238E27FC236}">
                <a16:creationId xmlns:a16="http://schemas.microsoft.com/office/drawing/2014/main" id="{CA73B974-198E-4356-A752-F3072A970EE5}"/>
              </a:ext>
            </a:extLst>
          </p:cNvPr>
          <p:cNvGraphicFramePr>
            <a:graphicFrameLocks noGrp="1"/>
          </p:cNvGraphicFramePr>
          <p:nvPr>
            <p:ph type="tbl" sz="quarter" idx="13"/>
            <p:extLst>
              <p:ext uri="{D42A27DB-BD31-4B8C-83A1-F6EECF244321}">
                <p14:modId xmlns:p14="http://schemas.microsoft.com/office/powerpoint/2010/main" val="326893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21516678"/>
                    </a:ext>
                  </a:extLst>
                </a:gridCol>
                <a:gridCol w="658368">
                  <a:extLst>
                    <a:ext uri="{9D8B030D-6E8A-4147-A177-3AD203B41FA5}">
                      <a16:colId xmlns:a16="http://schemas.microsoft.com/office/drawing/2014/main" val="767501924"/>
                    </a:ext>
                  </a:extLst>
                </a:gridCol>
                <a:gridCol w="658368">
                  <a:extLst>
                    <a:ext uri="{9D8B030D-6E8A-4147-A177-3AD203B41FA5}">
                      <a16:colId xmlns:a16="http://schemas.microsoft.com/office/drawing/2014/main" val="3508306530"/>
                    </a:ext>
                  </a:extLst>
                </a:gridCol>
                <a:gridCol w="576072">
                  <a:extLst>
                    <a:ext uri="{9D8B030D-6E8A-4147-A177-3AD203B41FA5}">
                      <a16:colId xmlns:a16="http://schemas.microsoft.com/office/drawing/2014/main" val="3863604748"/>
                    </a:ext>
                  </a:extLst>
                </a:gridCol>
                <a:gridCol w="576072">
                  <a:extLst>
                    <a:ext uri="{9D8B030D-6E8A-4147-A177-3AD203B41FA5}">
                      <a16:colId xmlns:a16="http://schemas.microsoft.com/office/drawing/2014/main" val="2224992519"/>
                    </a:ext>
                  </a:extLst>
                </a:gridCol>
                <a:gridCol w="493776">
                  <a:extLst>
                    <a:ext uri="{9D8B030D-6E8A-4147-A177-3AD203B41FA5}">
                      <a16:colId xmlns:a16="http://schemas.microsoft.com/office/drawing/2014/main" val="1853947826"/>
                    </a:ext>
                  </a:extLst>
                </a:gridCol>
                <a:gridCol w="576072">
                  <a:extLst>
                    <a:ext uri="{9D8B030D-6E8A-4147-A177-3AD203B41FA5}">
                      <a16:colId xmlns:a16="http://schemas.microsoft.com/office/drawing/2014/main" val="2233778680"/>
                    </a:ext>
                  </a:extLst>
                </a:gridCol>
                <a:gridCol w="576072">
                  <a:extLst>
                    <a:ext uri="{9D8B030D-6E8A-4147-A177-3AD203B41FA5}">
                      <a16:colId xmlns:a16="http://schemas.microsoft.com/office/drawing/2014/main" val="659667689"/>
                    </a:ext>
                  </a:extLst>
                </a:gridCol>
                <a:gridCol w="576072">
                  <a:extLst>
                    <a:ext uri="{9D8B030D-6E8A-4147-A177-3AD203B41FA5}">
                      <a16:colId xmlns:a16="http://schemas.microsoft.com/office/drawing/2014/main" val="693983761"/>
                    </a:ext>
                  </a:extLst>
                </a:gridCol>
                <a:gridCol w="576072">
                  <a:extLst>
                    <a:ext uri="{9D8B030D-6E8A-4147-A177-3AD203B41FA5}">
                      <a16:colId xmlns:a16="http://schemas.microsoft.com/office/drawing/2014/main" val="4240683370"/>
                    </a:ext>
                  </a:extLst>
                </a:gridCol>
                <a:gridCol w="576072">
                  <a:extLst>
                    <a:ext uri="{9D8B030D-6E8A-4147-A177-3AD203B41FA5}">
                      <a16:colId xmlns:a16="http://schemas.microsoft.com/office/drawing/2014/main" val="1296353896"/>
                    </a:ext>
                  </a:extLst>
                </a:gridCol>
                <a:gridCol w="329184">
                  <a:extLst>
                    <a:ext uri="{9D8B030D-6E8A-4147-A177-3AD203B41FA5}">
                      <a16:colId xmlns:a16="http://schemas.microsoft.com/office/drawing/2014/main" val="2714121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2014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17:56:52</a:t>
                      </a:r>
                      <a:r>
                        <a:rPr kumimoji="0" lang="en-US" sz="1000" b="0" i="0" u="none" strike="noStrike" kern="1200" cap="none" spc="0" normalizeH="0" baseline="0" noProof="0">
                          <a:ln>
                            <a:noFill/>
                          </a:ln>
                          <a:solidFill>
                            <a:prstClr val="black"/>
                          </a:solidFill>
                          <a:effectLst/>
                          <a:uLnTx/>
                          <a:uFillTx/>
                          <a:latin typeface="+mn-lt"/>
                          <a:ea typeface="+mn-ea"/>
                          <a:cs typeface="+mn-cs"/>
                        </a:rPr>
                        <a:t>
 Being in lockdown doesn't mean you can't have SCS Butter! 
All your favourite SCS products are just a click away!
Click on the Shop Now button to log onto Lazada and get ready for dairy goodness to be delivered to your doorstep!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96992054"/>
                  </a:ext>
                </a:extLst>
              </a:tr>
            </a:tbl>
          </a:graphicData>
        </a:graphic>
      </p:graphicFrame>
      <p:sp>
        <p:nvSpPr>
          <p:cNvPr id="4" name="Text Placeholder 3">
            <a:extLst>
              <a:ext uri="{FF2B5EF4-FFF2-40B4-BE49-F238E27FC236}">
                <a16:creationId xmlns:a16="http://schemas.microsoft.com/office/drawing/2014/main" id="{5B2A4AD0-15DB-4D8C-9B07-3A4C4744C99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37562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44D0C-5139-49AE-B265-76E9D760031D}"/>
              </a:ext>
            </a:extLst>
          </p:cNvPr>
          <p:cNvSpPr>
            <a:spLocks noGrp="1"/>
          </p:cNvSpPr>
          <p:nvPr>
            <p:ph type="title"/>
          </p:nvPr>
        </p:nvSpPr>
        <p:spPr/>
        <p:txBody>
          <a:bodyPr/>
          <a:lstStyle/>
          <a:p>
            <a:r>
              <a:rPr lang="en-US"/>
              <a:t>Facebook FB - Own Posts Table w. Custom I-Rate (Insights) | SCS Dairy MY - 23 of 24</a:t>
            </a:r>
          </a:p>
        </p:txBody>
      </p:sp>
      <p:graphicFrame>
        <p:nvGraphicFramePr>
          <p:cNvPr id="5" name="Table Placeholder 4">
            <a:extLst>
              <a:ext uri="{FF2B5EF4-FFF2-40B4-BE49-F238E27FC236}">
                <a16:creationId xmlns:a16="http://schemas.microsoft.com/office/drawing/2014/main" id="{BE85DC89-C25B-4764-A98A-D123022E4896}"/>
              </a:ext>
            </a:extLst>
          </p:cNvPr>
          <p:cNvGraphicFramePr>
            <a:graphicFrameLocks noGrp="1"/>
          </p:cNvGraphicFramePr>
          <p:nvPr>
            <p:ph type="tbl" sz="quarter" idx="13"/>
            <p:extLst>
              <p:ext uri="{D42A27DB-BD31-4B8C-83A1-F6EECF244321}">
                <p14:modId xmlns:p14="http://schemas.microsoft.com/office/powerpoint/2010/main" val="3522608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84123119"/>
                    </a:ext>
                  </a:extLst>
                </a:gridCol>
                <a:gridCol w="658368">
                  <a:extLst>
                    <a:ext uri="{9D8B030D-6E8A-4147-A177-3AD203B41FA5}">
                      <a16:colId xmlns:a16="http://schemas.microsoft.com/office/drawing/2014/main" val="3831988993"/>
                    </a:ext>
                  </a:extLst>
                </a:gridCol>
                <a:gridCol w="658368">
                  <a:extLst>
                    <a:ext uri="{9D8B030D-6E8A-4147-A177-3AD203B41FA5}">
                      <a16:colId xmlns:a16="http://schemas.microsoft.com/office/drawing/2014/main" val="541364870"/>
                    </a:ext>
                  </a:extLst>
                </a:gridCol>
                <a:gridCol w="576072">
                  <a:extLst>
                    <a:ext uri="{9D8B030D-6E8A-4147-A177-3AD203B41FA5}">
                      <a16:colId xmlns:a16="http://schemas.microsoft.com/office/drawing/2014/main" val="280711880"/>
                    </a:ext>
                  </a:extLst>
                </a:gridCol>
                <a:gridCol w="576072">
                  <a:extLst>
                    <a:ext uri="{9D8B030D-6E8A-4147-A177-3AD203B41FA5}">
                      <a16:colId xmlns:a16="http://schemas.microsoft.com/office/drawing/2014/main" val="1387230134"/>
                    </a:ext>
                  </a:extLst>
                </a:gridCol>
                <a:gridCol w="493776">
                  <a:extLst>
                    <a:ext uri="{9D8B030D-6E8A-4147-A177-3AD203B41FA5}">
                      <a16:colId xmlns:a16="http://schemas.microsoft.com/office/drawing/2014/main" val="164038226"/>
                    </a:ext>
                  </a:extLst>
                </a:gridCol>
                <a:gridCol w="576072">
                  <a:extLst>
                    <a:ext uri="{9D8B030D-6E8A-4147-A177-3AD203B41FA5}">
                      <a16:colId xmlns:a16="http://schemas.microsoft.com/office/drawing/2014/main" val="2015310192"/>
                    </a:ext>
                  </a:extLst>
                </a:gridCol>
                <a:gridCol w="576072">
                  <a:extLst>
                    <a:ext uri="{9D8B030D-6E8A-4147-A177-3AD203B41FA5}">
                      <a16:colId xmlns:a16="http://schemas.microsoft.com/office/drawing/2014/main" val="3535179446"/>
                    </a:ext>
                  </a:extLst>
                </a:gridCol>
                <a:gridCol w="576072">
                  <a:extLst>
                    <a:ext uri="{9D8B030D-6E8A-4147-A177-3AD203B41FA5}">
                      <a16:colId xmlns:a16="http://schemas.microsoft.com/office/drawing/2014/main" val="4061178828"/>
                    </a:ext>
                  </a:extLst>
                </a:gridCol>
                <a:gridCol w="576072">
                  <a:extLst>
                    <a:ext uri="{9D8B030D-6E8A-4147-A177-3AD203B41FA5}">
                      <a16:colId xmlns:a16="http://schemas.microsoft.com/office/drawing/2014/main" val="3766233902"/>
                    </a:ext>
                  </a:extLst>
                </a:gridCol>
                <a:gridCol w="576072">
                  <a:extLst>
                    <a:ext uri="{9D8B030D-6E8A-4147-A177-3AD203B41FA5}">
                      <a16:colId xmlns:a16="http://schemas.microsoft.com/office/drawing/2014/main" val="2718845231"/>
                    </a:ext>
                  </a:extLst>
                </a:gridCol>
                <a:gridCol w="329184">
                  <a:extLst>
                    <a:ext uri="{9D8B030D-6E8A-4147-A177-3AD203B41FA5}">
                      <a16:colId xmlns:a16="http://schemas.microsoft.com/office/drawing/2014/main" val="720731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1333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51811149"/>
                  </a:ext>
                </a:extLst>
              </a:tr>
            </a:tbl>
          </a:graphicData>
        </a:graphic>
      </p:graphicFrame>
      <p:sp>
        <p:nvSpPr>
          <p:cNvPr id="4" name="Text Placeholder 3">
            <a:extLst>
              <a:ext uri="{FF2B5EF4-FFF2-40B4-BE49-F238E27FC236}">
                <a16:creationId xmlns:a16="http://schemas.microsoft.com/office/drawing/2014/main" id="{0AE55020-4F0C-4B7A-92CB-AD8D7E7D3C3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33406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F4069-E602-4AAE-9AE0-154106B6CE22}"/>
              </a:ext>
            </a:extLst>
          </p:cNvPr>
          <p:cNvSpPr>
            <a:spLocks noGrp="1"/>
          </p:cNvSpPr>
          <p:nvPr>
            <p:ph type="title"/>
          </p:nvPr>
        </p:nvSpPr>
        <p:spPr/>
        <p:txBody>
          <a:bodyPr/>
          <a:lstStyle/>
          <a:p>
            <a:r>
              <a:rPr lang="en-US"/>
              <a:t>Facebook FB - Own Posts Table w. Custom I-Rate (Insights) | SCS Dairy MY - 24 of 24</a:t>
            </a:r>
          </a:p>
        </p:txBody>
      </p:sp>
      <p:graphicFrame>
        <p:nvGraphicFramePr>
          <p:cNvPr id="5" name="Table Placeholder 4">
            <a:extLst>
              <a:ext uri="{FF2B5EF4-FFF2-40B4-BE49-F238E27FC236}">
                <a16:creationId xmlns:a16="http://schemas.microsoft.com/office/drawing/2014/main" id="{AE73A54E-213D-42A4-88E9-878986843829}"/>
              </a:ext>
            </a:extLst>
          </p:cNvPr>
          <p:cNvGraphicFramePr>
            <a:graphicFrameLocks noGrp="1"/>
          </p:cNvGraphicFramePr>
          <p:nvPr>
            <p:ph type="tbl" sz="quarter" idx="13"/>
            <p:extLst>
              <p:ext uri="{D42A27DB-BD31-4B8C-83A1-F6EECF244321}">
                <p14:modId xmlns:p14="http://schemas.microsoft.com/office/powerpoint/2010/main" val="182420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72474107"/>
                    </a:ext>
                  </a:extLst>
                </a:gridCol>
                <a:gridCol w="658368">
                  <a:extLst>
                    <a:ext uri="{9D8B030D-6E8A-4147-A177-3AD203B41FA5}">
                      <a16:colId xmlns:a16="http://schemas.microsoft.com/office/drawing/2014/main" val="1385805793"/>
                    </a:ext>
                  </a:extLst>
                </a:gridCol>
                <a:gridCol w="658368">
                  <a:extLst>
                    <a:ext uri="{9D8B030D-6E8A-4147-A177-3AD203B41FA5}">
                      <a16:colId xmlns:a16="http://schemas.microsoft.com/office/drawing/2014/main" val="3063183643"/>
                    </a:ext>
                  </a:extLst>
                </a:gridCol>
                <a:gridCol w="576072">
                  <a:extLst>
                    <a:ext uri="{9D8B030D-6E8A-4147-A177-3AD203B41FA5}">
                      <a16:colId xmlns:a16="http://schemas.microsoft.com/office/drawing/2014/main" val="2874521839"/>
                    </a:ext>
                  </a:extLst>
                </a:gridCol>
                <a:gridCol w="576072">
                  <a:extLst>
                    <a:ext uri="{9D8B030D-6E8A-4147-A177-3AD203B41FA5}">
                      <a16:colId xmlns:a16="http://schemas.microsoft.com/office/drawing/2014/main" val="3047811634"/>
                    </a:ext>
                  </a:extLst>
                </a:gridCol>
                <a:gridCol w="493776">
                  <a:extLst>
                    <a:ext uri="{9D8B030D-6E8A-4147-A177-3AD203B41FA5}">
                      <a16:colId xmlns:a16="http://schemas.microsoft.com/office/drawing/2014/main" val="2384209352"/>
                    </a:ext>
                  </a:extLst>
                </a:gridCol>
                <a:gridCol w="576072">
                  <a:extLst>
                    <a:ext uri="{9D8B030D-6E8A-4147-A177-3AD203B41FA5}">
                      <a16:colId xmlns:a16="http://schemas.microsoft.com/office/drawing/2014/main" val="2693649043"/>
                    </a:ext>
                  </a:extLst>
                </a:gridCol>
                <a:gridCol w="576072">
                  <a:extLst>
                    <a:ext uri="{9D8B030D-6E8A-4147-A177-3AD203B41FA5}">
                      <a16:colId xmlns:a16="http://schemas.microsoft.com/office/drawing/2014/main" val="2819277052"/>
                    </a:ext>
                  </a:extLst>
                </a:gridCol>
                <a:gridCol w="576072">
                  <a:extLst>
                    <a:ext uri="{9D8B030D-6E8A-4147-A177-3AD203B41FA5}">
                      <a16:colId xmlns:a16="http://schemas.microsoft.com/office/drawing/2014/main" val="3730126781"/>
                    </a:ext>
                  </a:extLst>
                </a:gridCol>
                <a:gridCol w="576072">
                  <a:extLst>
                    <a:ext uri="{9D8B030D-6E8A-4147-A177-3AD203B41FA5}">
                      <a16:colId xmlns:a16="http://schemas.microsoft.com/office/drawing/2014/main" val="2260163566"/>
                    </a:ext>
                  </a:extLst>
                </a:gridCol>
                <a:gridCol w="576072">
                  <a:extLst>
                    <a:ext uri="{9D8B030D-6E8A-4147-A177-3AD203B41FA5}">
                      <a16:colId xmlns:a16="http://schemas.microsoft.com/office/drawing/2014/main" val="1760576855"/>
                    </a:ext>
                  </a:extLst>
                </a:gridCol>
                <a:gridCol w="329184">
                  <a:extLst>
                    <a:ext uri="{9D8B030D-6E8A-4147-A177-3AD203B41FA5}">
                      <a16:colId xmlns:a16="http://schemas.microsoft.com/office/drawing/2014/main" val="2394570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555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19:31:25</a:t>
                      </a:r>
                      <a:r>
                        <a:rPr kumimoji="0" lang="en-US" sz="1000" b="0" i="0" u="none" strike="noStrike" kern="1200" cap="none" spc="0" normalizeH="0" baseline="0" noProof="0">
                          <a:ln>
                            <a:noFill/>
                          </a:ln>
                          <a:solidFill>
                            <a:prstClr val="black"/>
                          </a:solidFill>
                          <a:effectLst/>
                          <a:uLnTx/>
                          <a:uFillTx/>
                          <a:latin typeface="+mn-lt"/>
                          <a:ea typeface="+mn-ea"/>
                          <a:cs typeface="+mn-cs"/>
                        </a:rPr>
                        <a:t>
 Choosing the right type of baking pan plays an important role in the outcome of your baked item. How to line your baking tray, when to use greasing paper or tracing paper, when to knock your baking tray and when to spread butter on it? 
To get answers to all these questions and much more, watch the video below as Chef Siti Mastura explains in detail the importance of lining cake trays and the advantages of using SCS Butter to get delicious and fragrant baked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84507011"/>
                  </a:ext>
                </a:extLst>
              </a:tr>
            </a:tbl>
          </a:graphicData>
        </a:graphic>
      </p:graphicFrame>
      <p:sp>
        <p:nvSpPr>
          <p:cNvPr id="4" name="Text Placeholder 3">
            <a:extLst>
              <a:ext uri="{FF2B5EF4-FFF2-40B4-BE49-F238E27FC236}">
                <a16:creationId xmlns:a16="http://schemas.microsoft.com/office/drawing/2014/main" id="{D4B4BA33-27BA-46CE-BEA3-BBD318E422F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108424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1530</Words>
  <Application>Microsoft Office PowerPoint</Application>
  <PresentationFormat>On-screen Show (4:3)</PresentationFormat>
  <Paragraphs>636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FB - Own Posts Table w. Custom I-Rate (Insights) | SCS Dairy MY - 1 of 24</vt:lpstr>
      <vt:lpstr>Facebook FB - Own Posts Table w. Custom I-Rate (Insights) | SCS Dairy MY - 2 of 24</vt:lpstr>
      <vt:lpstr>Facebook FB - Own Posts Table w. Custom I-Rate (Insights) | SCS Dairy MY - 3 of 24</vt:lpstr>
      <vt:lpstr>Facebook FB - Own Posts Table w. Custom I-Rate (Insights) | SCS Dairy MY - 4 of 24</vt:lpstr>
      <vt:lpstr>Facebook FB - Own Posts Table w. Custom I-Rate (Insights) | SCS Dairy MY - 5 of 24</vt:lpstr>
      <vt:lpstr>Facebook FB - Own Posts Table w. Custom I-Rate (Insights) | SCS Dairy MY - 6 of 24</vt:lpstr>
      <vt:lpstr>Facebook FB - Own Posts Table w. Custom I-Rate (Insights) | SCS Dairy MY - 7 of 24</vt:lpstr>
      <vt:lpstr>Facebook FB - Own Posts Table w. Custom I-Rate (Insights) | SCS Dairy MY - 8 of 24</vt:lpstr>
      <vt:lpstr>Facebook FB - Own Posts Table w. Custom I-Rate (Insights) | SCS Dairy MY - 9 of 24</vt:lpstr>
      <vt:lpstr>Facebook FB - Own Posts Table w. Custom I-Rate (Insights) | SCS Dairy MY - 10 of 24</vt:lpstr>
      <vt:lpstr>Facebook FB - Own Posts Table w. Custom I-Rate (Insights) | SCS Dairy MY - 11 of 24</vt:lpstr>
      <vt:lpstr>Facebook FB - Own Posts Table w. Custom I-Rate (Insights) | SCS Dairy MY - 12 of 24</vt:lpstr>
      <vt:lpstr>Facebook FB - Own Posts Table w. Custom I-Rate (Insights) | SCS Dairy MY - 13 of 24</vt:lpstr>
      <vt:lpstr>Facebook FB - Own Posts Table w. Custom I-Rate (Insights) | SCS Dairy MY - 14 of 24</vt:lpstr>
      <vt:lpstr>Facebook FB - Own Posts Table w. Custom I-Rate (Insights) | SCS Dairy MY - 15 of 24</vt:lpstr>
      <vt:lpstr>Facebook FB - Own Posts Table w. Custom I-Rate (Insights) | SCS Dairy MY - 16 of 24</vt:lpstr>
      <vt:lpstr>Facebook FB - Own Posts Table w. Custom I-Rate (Insights) | SCS Dairy MY - 17 of 24</vt:lpstr>
      <vt:lpstr>Facebook FB - Own Posts Table w. Custom I-Rate (Insights) | SCS Dairy MY - 18 of 24</vt:lpstr>
      <vt:lpstr>Facebook FB - Own Posts Table w. Custom I-Rate (Insights) | SCS Dairy MY - 19 of 24</vt:lpstr>
      <vt:lpstr>Facebook FB - Own Posts Table w. Custom I-Rate (Insights) | SCS Dairy MY - 20 of 24</vt:lpstr>
      <vt:lpstr>Facebook FB - Own Posts Table w. Custom I-Rate (Insights) | SCS Dairy MY - 21 of 24</vt:lpstr>
      <vt:lpstr>Facebook FB - Own Posts Table w. Custom I-Rate (Insights) | SCS Dairy MY - 22 of 24</vt:lpstr>
      <vt:lpstr>Facebook FB - Own Posts Table w. Custom I-Rate (Insights) | SCS Dairy MY - 23 of 24</vt:lpstr>
      <vt:lpstr>Facebook FB - Own Posts Table w. Custom I-Rate (Insights) | SCS Dairy MY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24</dc:title>
  <dc:creator>Frederik Peiniger</dc:creator>
  <cp:lastModifiedBy>Frederik Peiniger</cp:lastModifiedBy>
  <cp:revision>1</cp:revision>
  <dcterms:created xsi:type="dcterms:W3CDTF">2021-07-09T08:29:24Z</dcterms:created>
  <dcterms:modified xsi:type="dcterms:W3CDTF">2021-07-09T08:33:04Z</dcterms:modified>
</cp:coreProperties>
</file>