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7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7/9/2021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9FB6-844B-4AA0-A20A-958F4624F760}"/>
              </a:ext>
            </a:extLst>
          </p:cNvPr>
          <p:cNvSpPr>
            <a:spLocks noGrp="1"/>
          </p:cNvSpPr>
          <p:nvPr>
            <p:ph type="title"/>
          </p:nvPr>
        </p:nvSpPr>
        <p:spPr/>
        <p:txBody>
          <a:bodyPr/>
          <a:lstStyle/>
          <a:p>
            <a:r>
              <a:rPr lang="en-US"/>
              <a:t>Facebook FB - Own Posts Table w. Custom I-Rate (Insights) | Buttercup Malaysia - 1 of 20</a:t>
            </a:r>
          </a:p>
        </p:txBody>
      </p:sp>
      <p:graphicFrame>
        <p:nvGraphicFramePr>
          <p:cNvPr id="5" name="Table Placeholder 4">
            <a:extLst>
              <a:ext uri="{FF2B5EF4-FFF2-40B4-BE49-F238E27FC236}">
                <a16:creationId xmlns:a16="http://schemas.microsoft.com/office/drawing/2014/main" id="{22385B53-55E3-4C3C-9153-E9A1DE24262D}"/>
              </a:ext>
            </a:extLst>
          </p:cNvPr>
          <p:cNvGraphicFramePr>
            <a:graphicFrameLocks noGrp="1"/>
          </p:cNvGraphicFramePr>
          <p:nvPr>
            <p:ph type="tbl" sz="quarter" idx="13"/>
            <p:extLst>
              <p:ext uri="{D42A27DB-BD31-4B8C-83A1-F6EECF244321}">
                <p14:modId xmlns:p14="http://schemas.microsoft.com/office/powerpoint/2010/main" val="2005736082"/>
              </p:ext>
            </p:extLst>
          </p:nvPr>
        </p:nvGraphicFramePr>
        <p:xfrm>
          <a:off x="457200" y="1731963"/>
          <a:ext cx="7735824" cy="701040"/>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29325104"/>
                    </a:ext>
                  </a:extLst>
                </a:gridCol>
                <a:gridCol w="658368">
                  <a:extLst>
                    <a:ext uri="{9D8B030D-6E8A-4147-A177-3AD203B41FA5}">
                      <a16:colId xmlns:a16="http://schemas.microsoft.com/office/drawing/2014/main" val="1476657122"/>
                    </a:ext>
                  </a:extLst>
                </a:gridCol>
                <a:gridCol w="658368">
                  <a:extLst>
                    <a:ext uri="{9D8B030D-6E8A-4147-A177-3AD203B41FA5}">
                      <a16:colId xmlns:a16="http://schemas.microsoft.com/office/drawing/2014/main" val="3628962406"/>
                    </a:ext>
                  </a:extLst>
                </a:gridCol>
                <a:gridCol w="576072">
                  <a:extLst>
                    <a:ext uri="{9D8B030D-6E8A-4147-A177-3AD203B41FA5}">
                      <a16:colId xmlns:a16="http://schemas.microsoft.com/office/drawing/2014/main" val="3904643665"/>
                    </a:ext>
                  </a:extLst>
                </a:gridCol>
                <a:gridCol w="576072">
                  <a:extLst>
                    <a:ext uri="{9D8B030D-6E8A-4147-A177-3AD203B41FA5}">
                      <a16:colId xmlns:a16="http://schemas.microsoft.com/office/drawing/2014/main" val="2207421536"/>
                    </a:ext>
                  </a:extLst>
                </a:gridCol>
                <a:gridCol w="493776">
                  <a:extLst>
                    <a:ext uri="{9D8B030D-6E8A-4147-A177-3AD203B41FA5}">
                      <a16:colId xmlns:a16="http://schemas.microsoft.com/office/drawing/2014/main" val="2473789890"/>
                    </a:ext>
                  </a:extLst>
                </a:gridCol>
                <a:gridCol w="576072">
                  <a:extLst>
                    <a:ext uri="{9D8B030D-6E8A-4147-A177-3AD203B41FA5}">
                      <a16:colId xmlns:a16="http://schemas.microsoft.com/office/drawing/2014/main" val="3337675120"/>
                    </a:ext>
                  </a:extLst>
                </a:gridCol>
                <a:gridCol w="576072">
                  <a:extLst>
                    <a:ext uri="{9D8B030D-6E8A-4147-A177-3AD203B41FA5}">
                      <a16:colId xmlns:a16="http://schemas.microsoft.com/office/drawing/2014/main" val="2254110418"/>
                    </a:ext>
                  </a:extLst>
                </a:gridCol>
                <a:gridCol w="576072">
                  <a:extLst>
                    <a:ext uri="{9D8B030D-6E8A-4147-A177-3AD203B41FA5}">
                      <a16:colId xmlns:a16="http://schemas.microsoft.com/office/drawing/2014/main" val="3224513872"/>
                    </a:ext>
                  </a:extLst>
                </a:gridCol>
                <a:gridCol w="576072">
                  <a:extLst>
                    <a:ext uri="{9D8B030D-6E8A-4147-A177-3AD203B41FA5}">
                      <a16:colId xmlns:a16="http://schemas.microsoft.com/office/drawing/2014/main" val="1276361267"/>
                    </a:ext>
                  </a:extLst>
                </a:gridCol>
                <a:gridCol w="576072">
                  <a:extLst>
                    <a:ext uri="{9D8B030D-6E8A-4147-A177-3AD203B41FA5}">
                      <a16:colId xmlns:a16="http://schemas.microsoft.com/office/drawing/2014/main" val="3011839674"/>
                    </a:ext>
                  </a:extLst>
                </a:gridCol>
                <a:gridCol w="329184">
                  <a:extLst>
                    <a:ext uri="{9D8B030D-6E8A-4147-A177-3AD203B41FA5}">
                      <a16:colId xmlns:a16="http://schemas.microsoft.com/office/drawing/2014/main" val="30165821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9682268"/>
                  </a:ext>
                </a:extLst>
              </a:tr>
            </a:tbl>
          </a:graphicData>
        </a:graphic>
      </p:graphicFrame>
      <p:sp>
        <p:nvSpPr>
          <p:cNvPr id="4" name="Text Placeholder 3">
            <a:extLst>
              <a:ext uri="{FF2B5EF4-FFF2-40B4-BE49-F238E27FC236}">
                <a16:creationId xmlns:a16="http://schemas.microsoft.com/office/drawing/2014/main" id="{02CC5F03-E888-4187-9041-07EC62DE271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32267641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B7132-1288-4990-B311-BF9A0900CFC4}"/>
              </a:ext>
            </a:extLst>
          </p:cNvPr>
          <p:cNvSpPr>
            <a:spLocks noGrp="1"/>
          </p:cNvSpPr>
          <p:nvPr>
            <p:ph type="title"/>
          </p:nvPr>
        </p:nvSpPr>
        <p:spPr/>
        <p:txBody>
          <a:bodyPr/>
          <a:lstStyle/>
          <a:p>
            <a:r>
              <a:rPr lang="en-US"/>
              <a:t>Facebook FB - Own Posts Table w. Custom I-Rate (Insights) | Buttercup Malaysia - 2 of 20</a:t>
            </a:r>
          </a:p>
        </p:txBody>
      </p:sp>
      <p:graphicFrame>
        <p:nvGraphicFramePr>
          <p:cNvPr id="5" name="Table Placeholder 4">
            <a:extLst>
              <a:ext uri="{FF2B5EF4-FFF2-40B4-BE49-F238E27FC236}">
                <a16:creationId xmlns:a16="http://schemas.microsoft.com/office/drawing/2014/main" id="{31BFC977-E16F-4443-AE79-453D61A38A05}"/>
              </a:ext>
            </a:extLst>
          </p:cNvPr>
          <p:cNvGraphicFramePr>
            <a:graphicFrameLocks noGrp="1"/>
          </p:cNvGraphicFramePr>
          <p:nvPr>
            <p:ph type="tbl" sz="quarter" idx="13"/>
            <p:extLst>
              <p:ext uri="{D42A27DB-BD31-4B8C-83A1-F6EECF244321}">
                <p14:modId xmlns:p14="http://schemas.microsoft.com/office/powerpoint/2010/main" val="1049878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697526936"/>
                    </a:ext>
                  </a:extLst>
                </a:gridCol>
                <a:gridCol w="658368">
                  <a:extLst>
                    <a:ext uri="{9D8B030D-6E8A-4147-A177-3AD203B41FA5}">
                      <a16:colId xmlns:a16="http://schemas.microsoft.com/office/drawing/2014/main" val="3496615349"/>
                    </a:ext>
                  </a:extLst>
                </a:gridCol>
                <a:gridCol w="658368">
                  <a:extLst>
                    <a:ext uri="{9D8B030D-6E8A-4147-A177-3AD203B41FA5}">
                      <a16:colId xmlns:a16="http://schemas.microsoft.com/office/drawing/2014/main" val="2513290637"/>
                    </a:ext>
                  </a:extLst>
                </a:gridCol>
                <a:gridCol w="576072">
                  <a:extLst>
                    <a:ext uri="{9D8B030D-6E8A-4147-A177-3AD203B41FA5}">
                      <a16:colId xmlns:a16="http://schemas.microsoft.com/office/drawing/2014/main" val="3751186594"/>
                    </a:ext>
                  </a:extLst>
                </a:gridCol>
                <a:gridCol w="576072">
                  <a:extLst>
                    <a:ext uri="{9D8B030D-6E8A-4147-A177-3AD203B41FA5}">
                      <a16:colId xmlns:a16="http://schemas.microsoft.com/office/drawing/2014/main" val="2185122893"/>
                    </a:ext>
                  </a:extLst>
                </a:gridCol>
                <a:gridCol w="493776">
                  <a:extLst>
                    <a:ext uri="{9D8B030D-6E8A-4147-A177-3AD203B41FA5}">
                      <a16:colId xmlns:a16="http://schemas.microsoft.com/office/drawing/2014/main" val="2883418090"/>
                    </a:ext>
                  </a:extLst>
                </a:gridCol>
                <a:gridCol w="576072">
                  <a:extLst>
                    <a:ext uri="{9D8B030D-6E8A-4147-A177-3AD203B41FA5}">
                      <a16:colId xmlns:a16="http://schemas.microsoft.com/office/drawing/2014/main" val="1397445072"/>
                    </a:ext>
                  </a:extLst>
                </a:gridCol>
                <a:gridCol w="576072">
                  <a:extLst>
                    <a:ext uri="{9D8B030D-6E8A-4147-A177-3AD203B41FA5}">
                      <a16:colId xmlns:a16="http://schemas.microsoft.com/office/drawing/2014/main" val="4024743269"/>
                    </a:ext>
                  </a:extLst>
                </a:gridCol>
                <a:gridCol w="576072">
                  <a:extLst>
                    <a:ext uri="{9D8B030D-6E8A-4147-A177-3AD203B41FA5}">
                      <a16:colId xmlns:a16="http://schemas.microsoft.com/office/drawing/2014/main" val="792826063"/>
                    </a:ext>
                  </a:extLst>
                </a:gridCol>
                <a:gridCol w="576072">
                  <a:extLst>
                    <a:ext uri="{9D8B030D-6E8A-4147-A177-3AD203B41FA5}">
                      <a16:colId xmlns:a16="http://schemas.microsoft.com/office/drawing/2014/main" val="3017259356"/>
                    </a:ext>
                  </a:extLst>
                </a:gridCol>
                <a:gridCol w="576072">
                  <a:extLst>
                    <a:ext uri="{9D8B030D-6E8A-4147-A177-3AD203B41FA5}">
                      <a16:colId xmlns:a16="http://schemas.microsoft.com/office/drawing/2014/main" val="341398200"/>
                    </a:ext>
                  </a:extLst>
                </a:gridCol>
                <a:gridCol w="329184">
                  <a:extLst>
                    <a:ext uri="{9D8B030D-6E8A-4147-A177-3AD203B41FA5}">
                      <a16:colId xmlns:a16="http://schemas.microsoft.com/office/drawing/2014/main" val="2545602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713056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- 2021-06-26 10:00:01</a:t>
                      </a:r>
                      <a:r>
                        <a:rPr kumimoji="0" lang="en-US" sz="1000" b="0" i="0" u="none" strike="noStrike" kern="1200" cap="none" spc="0" normalizeH="0" baseline="0" noProof="0">
                          <a:ln>
                            <a:noFill/>
                          </a:ln>
                          <a:solidFill>
                            <a:prstClr val="black"/>
                          </a:solidFill>
                          <a:effectLst/>
                          <a:uLnTx/>
                          <a:uFillTx/>
                          <a:latin typeface="+mn-lt"/>
                          <a:ea typeface="+mn-ea"/>
                          <a:cs typeface="+mn-cs"/>
                        </a:rPr>
                        <a:t>
 Jom uji berapa banyak perkataan yang anda boleh dapatkan dari perkataan ‘Buttercup’ dan berpeluang memenangi 3 baucar Lazada bernilai RM10! 
Anda hanya perlu ikuti langkah mudah ini:
1. LIKE Facebook Buttercup.
2. Nyatakan minimum 3 perkataan yang boleh diolah dengan perkataan ‘Buttercup’. 
2. SHARE peraduan ini.
3. Tag 5 rakan-rakan anda! 
Hanya 3 pemenang bertuah yang akan dipilih. Jangan lepaskan peluang anda! 
Peraduan tamat pada: 3 Julai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25230750"/>
                  </a:ext>
                </a:extLst>
              </a:tr>
            </a:tbl>
          </a:graphicData>
        </a:graphic>
      </p:graphicFrame>
      <p:sp>
        <p:nvSpPr>
          <p:cNvPr id="4" name="Text Placeholder 3">
            <a:extLst>
              <a:ext uri="{FF2B5EF4-FFF2-40B4-BE49-F238E27FC236}">
                <a16:creationId xmlns:a16="http://schemas.microsoft.com/office/drawing/2014/main" id="{CC0151F6-9710-431F-A441-08F0490E7E3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8009660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033164-9B8C-4388-B87A-0EA9AA3AA301}"/>
              </a:ext>
            </a:extLst>
          </p:cNvPr>
          <p:cNvSpPr>
            <a:spLocks noGrp="1"/>
          </p:cNvSpPr>
          <p:nvPr>
            <p:ph type="title"/>
          </p:nvPr>
        </p:nvSpPr>
        <p:spPr/>
        <p:txBody>
          <a:bodyPr/>
          <a:lstStyle/>
          <a:p>
            <a:r>
              <a:rPr lang="en-US"/>
              <a:t>Facebook FB - Own Posts Table w. Custom I-Rate (Insights) | Buttercup Malaysia - 3 of 20</a:t>
            </a:r>
          </a:p>
        </p:txBody>
      </p:sp>
      <p:graphicFrame>
        <p:nvGraphicFramePr>
          <p:cNvPr id="5" name="Table Placeholder 4">
            <a:extLst>
              <a:ext uri="{FF2B5EF4-FFF2-40B4-BE49-F238E27FC236}">
                <a16:creationId xmlns:a16="http://schemas.microsoft.com/office/drawing/2014/main" id="{2C20A7AC-1B4B-4C51-A7D1-45AAAF97F6A3}"/>
              </a:ext>
            </a:extLst>
          </p:cNvPr>
          <p:cNvGraphicFramePr>
            <a:graphicFrameLocks noGrp="1"/>
          </p:cNvGraphicFramePr>
          <p:nvPr>
            <p:ph type="tbl" sz="quarter" idx="13"/>
            <p:extLst>
              <p:ext uri="{D42A27DB-BD31-4B8C-83A1-F6EECF244321}">
                <p14:modId xmlns:p14="http://schemas.microsoft.com/office/powerpoint/2010/main" val="2724703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785943122"/>
                    </a:ext>
                  </a:extLst>
                </a:gridCol>
                <a:gridCol w="658368">
                  <a:extLst>
                    <a:ext uri="{9D8B030D-6E8A-4147-A177-3AD203B41FA5}">
                      <a16:colId xmlns:a16="http://schemas.microsoft.com/office/drawing/2014/main" val="2817224754"/>
                    </a:ext>
                  </a:extLst>
                </a:gridCol>
                <a:gridCol w="658368">
                  <a:extLst>
                    <a:ext uri="{9D8B030D-6E8A-4147-A177-3AD203B41FA5}">
                      <a16:colId xmlns:a16="http://schemas.microsoft.com/office/drawing/2014/main" val="472428292"/>
                    </a:ext>
                  </a:extLst>
                </a:gridCol>
                <a:gridCol w="576072">
                  <a:extLst>
                    <a:ext uri="{9D8B030D-6E8A-4147-A177-3AD203B41FA5}">
                      <a16:colId xmlns:a16="http://schemas.microsoft.com/office/drawing/2014/main" val="172660086"/>
                    </a:ext>
                  </a:extLst>
                </a:gridCol>
                <a:gridCol w="576072">
                  <a:extLst>
                    <a:ext uri="{9D8B030D-6E8A-4147-A177-3AD203B41FA5}">
                      <a16:colId xmlns:a16="http://schemas.microsoft.com/office/drawing/2014/main" val="2448853850"/>
                    </a:ext>
                  </a:extLst>
                </a:gridCol>
                <a:gridCol w="493776">
                  <a:extLst>
                    <a:ext uri="{9D8B030D-6E8A-4147-A177-3AD203B41FA5}">
                      <a16:colId xmlns:a16="http://schemas.microsoft.com/office/drawing/2014/main" val="130467005"/>
                    </a:ext>
                  </a:extLst>
                </a:gridCol>
                <a:gridCol w="576072">
                  <a:extLst>
                    <a:ext uri="{9D8B030D-6E8A-4147-A177-3AD203B41FA5}">
                      <a16:colId xmlns:a16="http://schemas.microsoft.com/office/drawing/2014/main" val="4158352018"/>
                    </a:ext>
                  </a:extLst>
                </a:gridCol>
                <a:gridCol w="576072">
                  <a:extLst>
                    <a:ext uri="{9D8B030D-6E8A-4147-A177-3AD203B41FA5}">
                      <a16:colId xmlns:a16="http://schemas.microsoft.com/office/drawing/2014/main" val="830406733"/>
                    </a:ext>
                  </a:extLst>
                </a:gridCol>
                <a:gridCol w="576072">
                  <a:extLst>
                    <a:ext uri="{9D8B030D-6E8A-4147-A177-3AD203B41FA5}">
                      <a16:colId xmlns:a16="http://schemas.microsoft.com/office/drawing/2014/main" val="4112612733"/>
                    </a:ext>
                  </a:extLst>
                </a:gridCol>
                <a:gridCol w="576072">
                  <a:extLst>
                    <a:ext uri="{9D8B030D-6E8A-4147-A177-3AD203B41FA5}">
                      <a16:colId xmlns:a16="http://schemas.microsoft.com/office/drawing/2014/main" val="231857897"/>
                    </a:ext>
                  </a:extLst>
                </a:gridCol>
                <a:gridCol w="576072">
                  <a:extLst>
                    <a:ext uri="{9D8B030D-6E8A-4147-A177-3AD203B41FA5}">
                      <a16:colId xmlns:a16="http://schemas.microsoft.com/office/drawing/2014/main" val="674103383"/>
                    </a:ext>
                  </a:extLst>
                </a:gridCol>
                <a:gridCol w="329184">
                  <a:extLst>
                    <a:ext uri="{9D8B030D-6E8A-4147-A177-3AD203B41FA5}">
                      <a16:colId xmlns:a16="http://schemas.microsoft.com/office/drawing/2014/main" val="2915875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1346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- 2021-06-24 10:30:00</a:t>
                      </a:r>
                      <a:r>
                        <a:rPr kumimoji="0" lang="en-US" sz="1000" b="0" i="0" u="none" strike="noStrike" kern="1200" cap="none" spc="0" normalizeH="0" baseline="0" noProof="0">
                          <a:ln>
                            <a:noFill/>
                          </a:ln>
                          <a:solidFill>
                            <a:prstClr val="black"/>
                          </a:solidFill>
                          <a:effectLst/>
                          <a:uLnTx/>
                          <a:uFillTx/>
                          <a:latin typeface="+mn-lt"/>
                          <a:ea typeface="+mn-ea"/>
                          <a:cs typeface="+mn-cs"/>
                        </a:rPr>
                        <a:t>
 Tahukah anda mengapa kita perlu mengayak tepung terlebih dahulu? Jom ketahui dalam #TipButtercup hari ini! 
Sebelum kita mencampurkan tepung dengan bahan-bahan lain, kita perlu mengayak tepung terlebih dahulu. Ini akan memberikan anda ukuran tepung yang lebih tepat dan juga membantu untuk menggabungkan secara sekata dengan bahan-bahan lain. 
Sumber: https://www.thekitchn.com/is-sifting-flour-for-baked-goods-really-necessary-213894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31847839"/>
                  </a:ext>
                </a:extLst>
              </a:tr>
            </a:tbl>
          </a:graphicData>
        </a:graphic>
      </p:graphicFrame>
      <p:sp>
        <p:nvSpPr>
          <p:cNvPr id="4" name="Text Placeholder 3">
            <a:extLst>
              <a:ext uri="{FF2B5EF4-FFF2-40B4-BE49-F238E27FC236}">
                <a16:creationId xmlns:a16="http://schemas.microsoft.com/office/drawing/2014/main" id="{334BF8E8-016B-4407-A9FD-7DA625AA0BF8}"/>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8336024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B59A57-CA39-4E6E-987D-3DA6249AC84C}"/>
              </a:ext>
            </a:extLst>
          </p:cNvPr>
          <p:cNvSpPr>
            <a:spLocks noGrp="1"/>
          </p:cNvSpPr>
          <p:nvPr>
            <p:ph type="title"/>
          </p:nvPr>
        </p:nvSpPr>
        <p:spPr/>
        <p:txBody>
          <a:bodyPr/>
          <a:lstStyle/>
          <a:p>
            <a:r>
              <a:rPr lang="en-US"/>
              <a:t>Facebook FB - Own Posts Table w. Custom I-Rate (Insights) | Buttercup Malaysia - 4 of 20</a:t>
            </a:r>
          </a:p>
        </p:txBody>
      </p:sp>
      <p:graphicFrame>
        <p:nvGraphicFramePr>
          <p:cNvPr id="5" name="Table Placeholder 4">
            <a:extLst>
              <a:ext uri="{FF2B5EF4-FFF2-40B4-BE49-F238E27FC236}">
                <a16:creationId xmlns:a16="http://schemas.microsoft.com/office/drawing/2014/main" id="{5B1B0D56-8F29-48F2-A463-A7BFD548AEA0}"/>
              </a:ext>
            </a:extLst>
          </p:cNvPr>
          <p:cNvGraphicFramePr>
            <a:graphicFrameLocks noGrp="1"/>
          </p:cNvGraphicFramePr>
          <p:nvPr>
            <p:ph type="tbl" sz="quarter" idx="13"/>
            <p:extLst>
              <p:ext uri="{D42A27DB-BD31-4B8C-83A1-F6EECF244321}">
                <p14:modId xmlns:p14="http://schemas.microsoft.com/office/powerpoint/2010/main" val="14478230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71091593"/>
                    </a:ext>
                  </a:extLst>
                </a:gridCol>
                <a:gridCol w="658368">
                  <a:extLst>
                    <a:ext uri="{9D8B030D-6E8A-4147-A177-3AD203B41FA5}">
                      <a16:colId xmlns:a16="http://schemas.microsoft.com/office/drawing/2014/main" val="34272564"/>
                    </a:ext>
                  </a:extLst>
                </a:gridCol>
                <a:gridCol w="658368">
                  <a:extLst>
                    <a:ext uri="{9D8B030D-6E8A-4147-A177-3AD203B41FA5}">
                      <a16:colId xmlns:a16="http://schemas.microsoft.com/office/drawing/2014/main" val="3501669655"/>
                    </a:ext>
                  </a:extLst>
                </a:gridCol>
                <a:gridCol w="576072">
                  <a:extLst>
                    <a:ext uri="{9D8B030D-6E8A-4147-A177-3AD203B41FA5}">
                      <a16:colId xmlns:a16="http://schemas.microsoft.com/office/drawing/2014/main" val="2325735576"/>
                    </a:ext>
                  </a:extLst>
                </a:gridCol>
                <a:gridCol w="576072">
                  <a:extLst>
                    <a:ext uri="{9D8B030D-6E8A-4147-A177-3AD203B41FA5}">
                      <a16:colId xmlns:a16="http://schemas.microsoft.com/office/drawing/2014/main" val="505999886"/>
                    </a:ext>
                  </a:extLst>
                </a:gridCol>
                <a:gridCol w="493776">
                  <a:extLst>
                    <a:ext uri="{9D8B030D-6E8A-4147-A177-3AD203B41FA5}">
                      <a16:colId xmlns:a16="http://schemas.microsoft.com/office/drawing/2014/main" val="1067732669"/>
                    </a:ext>
                  </a:extLst>
                </a:gridCol>
                <a:gridCol w="576072">
                  <a:extLst>
                    <a:ext uri="{9D8B030D-6E8A-4147-A177-3AD203B41FA5}">
                      <a16:colId xmlns:a16="http://schemas.microsoft.com/office/drawing/2014/main" val="3247121967"/>
                    </a:ext>
                  </a:extLst>
                </a:gridCol>
                <a:gridCol w="576072">
                  <a:extLst>
                    <a:ext uri="{9D8B030D-6E8A-4147-A177-3AD203B41FA5}">
                      <a16:colId xmlns:a16="http://schemas.microsoft.com/office/drawing/2014/main" val="1194470383"/>
                    </a:ext>
                  </a:extLst>
                </a:gridCol>
                <a:gridCol w="576072">
                  <a:extLst>
                    <a:ext uri="{9D8B030D-6E8A-4147-A177-3AD203B41FA5}">
                      <a16:colId xmlns:a16="http://schemas.microsoft.com/office/drawing/2014/main" val="3684851834"/>
                    </a:ext>
                  </a:extLst>
                </a:gridCol>
                <a:gridCol w="576072">
                  <a:extLst>
                    <a:ext uri="{9D8B030D-6E8A-4147-A177-3AD203B41FA5}">
                      <a16:colId xmlns:a16="http://schemas.microsoft.com/office/drawing/2014/main" val="3620365668"/>
                    </a:ext>
                  </a:extLst>
                </a:gridCol>
                <a:gridCol w="576072">
                  <a:extLst>
                    <a:ext uri="{9D8B030D-6E8A-4147-A177-3AD203B41FA5}">
                      <a16:colId xmlns:a16="http://schemas.microsoft.com/office/drawing/2014/main" val="2175472130"/>
                    </a:ext>
                  </a:extLst>
                </a:gridCol>
                <a:gridCol w="329184">
                  <a:extLst>
                    <a:ext uri="{9D8B030D-6E8A-4147-A177-3AD203B41FA5}">
                      <a16:colId xmlns:a16="http://schemas.microsoft.com/office/drawing/2014/main" val="2950612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5570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Buttercup Malaysia - 2021-06-22 15:35:21</a:t>
                      </a:r>
                      <a:r>
                        <a:rPr kumimoji="0" lang="pt-BR" sz="1000" b="0" i="0" u="none" strike="noStrike" kern="1200" cap="none" spc="0" normalizeH="0" baseline="0" noProof="0">
                          <a:ln>
                            <a:noFill/>
                          </a:ln>
                          <a:solidFill>
                            <a:prstClr val="black"/>
                          </a:solidFill>
                          <a:effectLst/>
                          <a:uLnTx/>
                          <a:uFillTx/>
                          <a:latin typeface="+mn-lt"/>
                          <a:ea typeface="+mn-ea"/>
                          <a:cs typeface="+mn-cs"/>
                        </a:rPr>
                        <a:t>
 n/a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87134355"/>
                  </a:ext>
                </a:extLst>
              </a:tr>
            </a:tbl>
          </a:graphicData>
        </a:graphic>
      </p:graphicFrame>
      <p:sp>
        <p:nvSpPr>
          <p:cNvPr id="4" name="Text Placeholder 3">
            <a:extLst>
              <a:ext uri="{FF2B5EF4-FFF2-40B4-BE49-F238E27FC236}">
                <a16:creationId xmlns:a16="http://schemas.microsoft.com/office/drawing/2014/main" id="{8C06F65A-10F2-44E9-B76E-CD74CC37725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462997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C939C0-1951-417F-8B2E-CFE954611CA4}"/>
              </a:ext>
            </a:extLst>
          </p:cNvPr>
          <p:cNvSpPr>
            <a:spLocks noGrp="1"/>
          </p:cNvSpPr>
          <p:nvPr>
            <p:ph type="title"/>
          </p:nvPr>
        </p:nvSpPr>
        <p:spPr/>
        <p:txBody>
          <a:bodyPr/>
          <a:lstStyle/>
          <a:p>
            <a:r>
              <a:rPr lang="en-US"/>
              <a:t>Facebook FB - Own Posts Table w. Custom I-Rate (Insights) | Buttercup Malaysia - 5 of 20</a:t>
            </a:r>
          </a:p>
        </p:txBody>
      </p:sp>
      <p:graphicFrame>
        <p:nvGraphicFramePr>
          <p:cNvPr id="5" name="Table Placeholder 4">
            <a:extLst>
              <a:ext uri="{FF2B5EF4-FFF2-40B4-BE49-F238E27FC236}">
                <a16:creationId xmlns:a16="http://schemas.microsoft.com/office/drawing/2014/main" id="{F33A60FD-1933-44CC-B323-0D9D199F5F22}"/>
              </a:ext>
            </a:extLst>
          </p:cNvPr>
          <p:cNvGraphicFramePr>
            <a:graphicFrameLocks noGrp="1"/>
          </p:cNvGraphicFramePr>
          <p:nvPr>
            <p:ph type="tbl" sz="quarter" idx="13"/>
            <p:extLst>
              <p:ext uri="{D42A27DB-BD31-4B8C-83A1-F6EECF244321}">
                <p14:modId xmlns:p14="http://schemas.microsoft.com/office/powerpoint/2010/main" val="3191816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81482967"/>
                    </a:ext>
                  </a:extLst>
                </a:gridCol>
                <a:gridCol w="658368">
                  <a:extLst>
                    <a:ext uri="{9D8B030D-6E8A-4147-A177-3AD203B41FA5}">
                      <a16:colId xmlns:a16="http://schemas.microsoft.com/office/drawing/2014/main" val="3584193288"/>
                    </a:ext>
                  </a:extLst>
                </a:gridCol>
                <a:gridCol w="658368">
                  <a:extLst>
                    <a:ext uri="{9D8B030D-6E8A-4147-A177-3AD203B41FA5}">
                      <a16:colId xmlns:a16="http://schemas.microsoft.com/office/drawing/2014/main" val="1792743072"/>
                    </a:ext>
                  </a:extLst>
                </a:gridCol>
                <a:gridCol w="576072">
                  <a:extLst>
                    <a:ext uri="{9D8B030D-6E8A-4147-A177-3AD203B41FA5}">
                      <a16:colId xmlns:a16="http://schemas.microsoft.com/office/drawing/2014/main" val="1086207450"/>
                    </a:ext>
                  </a:extLst>
                </a:gridCol>
                <a:gridCol w="576072">
                  <a:extLst>
                    <a:ext uri="{9D8B030D-6E8A-4147-A177-3AD203B41FA5}">
                      <a16:colId xmlns:a16="http://schemas.microsoft.com/office/drawing/2014/main" val="3223712446"/>
                    </a:ext>
                  </a:extLst>
                </a:gridCol>
                <a:gridCol w="493776">
                  <a:extLst>
                    <a:ext uri="{9D8B030D-6E8A-4147-A177-3AD203B41FA5}">
                      <a16:colId xmlns:a16="http://schemas.microsoft.com/office/drawing/2014/main" val="3480095790"/>
                    </a:ext>
                  </a:extLst>
                </a:gridCol>
                <a:gridCol w="576072">
                  <a:extLst>
                    <a:ext uri="{9D8B030D-6E8A-4147-A177-3AD203B41FA5}">
                      <a16:colId xmlns:a16="http://schemas.microsoft.com/office/drawing/2014/main" val="2241540462"/>
                    </a:ext>
                  </a:extLst>
                </a:gridCol>
                <a:gridCol w="576072">
                  <a:extLst>
                    <a:ext uri="{9D8B030D-6E8A-4147-A177-3AD203B41FA5}">
                      <a16:colId xmlns:a16="http://schemas.microsoft.com/office/drawing/2014/main" val="3929495051"/>
                    </a:ext>
                  </a:extLst>
                </a:gridCol>
                <a:gridCol w="576072">
                  <a:extLst>
                    <a:ext uri="{9D8B030D-6E8A-4147-A177-3AD203B41FA5}">
                      <a16:colId xmlns:a16="http://schemas.microsoft.com/office/drawing/2014/main" val="3780519861"/>
                    </a:ext>
                  </a:extLst>
                </a:gridCol>
                <a:gridCol w="576072">
                  <a:extLst>
                    <a:ext uri="{9D8B030D-6E8A-4147-A177-3AD203B41FA5}">
                      <a16:colId xmlns:a16="http://schemas.microsoft.com/office/drawing/2014/main" val="2383761581"/>
                    </a:ext>
                  </a:extLst>
                </a:gridCol>
                <a:gridCol w="576072">
                  <a:extLst>
                    <a:ext uri="{9D8B030D-6E8A-4147-A177-3AD203B41FA5}">
                      <a16:colId xmlns:a16="http://schemas.microsoft.com/office/drawing/2014/main" val="1090120826"/>
                    </a:ext>
                  </a:extLst>
                </a:gridCol>
                <a:gridCol w="329184">
                  <a:extLst>
                    <a:ext uri="{9D8B030D-6E8A-4147-A177-3AD203B41FA5}">
                      <a16:colId xmlns:a16="http://schemas.microsoft.com/office/drawing/2014/main" val="30561546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726428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- 2021-06-22 10:00:03</a:t>
                      </a:r>
                      <a:r>
                        <a:rPr kumimoji="0" lang="en-US" sz="1000" b="0" i="0" u="none" strike="noStrike" kern="1200" cap="none" spc="0" normalizeH="0" baseline="0" noProof="0">
                          <a:ln>
                            <a:noFill/>
                          </a:ln>
                          <a:solidFill>
                            <a:prstClr val="black"/>
                          </a:solidFill>
                          <a:effectLst/>
                          <a:uLnTx/>
                          <a:uFillTx/>
                          <a:latin typeface="+mn-lt"/>
                          <a:ea typeface="+mn-ea"/>
                          <a:cs typeface="+mn-cs"/>
                        </a:rPr>
                        <a:t>
 Tahukah anda kentang boleh memberikan anda tenaga dan memastikan anda kenyang untuk tempoh yang lama sama ada direbus atau dimasak? Jadi, hari ini Buttercup akan kongsikan salah satu resipi iaitu, gratin kentang Buttercup! Jom cuba bersama! 
#ResipiButtercup #SedapDenganButtercup #HomemadeWithLove
Gratin Kentang Buttercup 
Bahan-bahan: 
30g Buttercup
1 1/2 cawan krim putar
2 biji bawang putih
1.25 kg kentang 
1 sudu kecil garam 
1/4 sudu kecil lada 
2 sudu kecil daun tyhme 
2 1/2 cawan keju 
Arahan: 
1. Pukul Buttercup, krim putar dan bawang putih bersama sehingga sebati. 
2. Panaskan ketuhar pada suhu 180ºC.
3. Potongkan kentang pada ketebalan 3mm atau gunakan alat pemotong.
4. Untuk lapisan pertama, sebarkan 1/3 kentang dalam satu mangkuk atau dulang. Kemudian, tuangkan 1/3 daripada adunan krim tadi, diikuti dengan 1/3 garam, lada dan daun thyme. Setelah itu, taburkan 3/4 cawan keju. 
5. Untuk lapisan kedua dan ketiga, ulangi langkah yang sama kecuali pada lapisan terakhir, jangan letakkan keju di atas permukaan. 
6. Tutup dengan kertas kerajang dan bakar selama 1 jam 15 minit atau sehingga kentang di tengah-tengah terasa lembut. 
7. Buang kertas kerajang, taburkan lebihan keju di atas gratin kentang anda dan bakar lagi selama 10-15 minit sehingga ianya berwarna perang keemasan. Kemudian, biarkan ia selama 5 minit dan siap untuk dihidang! 
Senang je dan sangat sedap! Lagi-lagi dengan Buttercup 😋
Sumber: https://www.recipetineats.com/potatoes-au-gratin/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89968586"/>
                  </a:ext>
                </a:extLst>
              </a:tr>
            </a:tbl>
          </a:graphicData>
        </a:graphic>
      </p:graphicFrame>
      <p:sp>
        <p:nvSpPr>
          <p:cNvPr id="4" name="Text Placeholder 3">
            <a:extLst>
              <a:ext uri="{FF2B5EF4-FFF2-40B4-BE49-F238E27FC236}">
                <a16:creationId xmlns:a16="http://schemas.microsoft.com/office/drawing/2014/main" id="{3B3CDE18-71A0-47F0-B70D-50EEF8FDF37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071480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BC18BD-33BE-4A3D-B1D0-943E32C01F0F}"/>
              </a:ext>
            </a:extLst>
          </p:cNvPr>
          <p:cNvSpPr>
            <a:spLocks noGrp="1"/>
          </p:cNvSpPr>
          <p:nvPr>
            <p:ph type="title"/>
          </p:nvPr>
        </p:nvSpPr>
        <p:spPr/>
        <p:txBody>
          <a:bodyPr/>
          <a:lstStyle/>
          <a:p>
            <a:r>
              <a:rPr lang="en-US"/>
              <a:t>Facebook FB - Own Posts Table w. Custom I-Rate (Insights) | Buttercup Malaysia - 6 of 20</a:t>
            </a:r>
          </a:p>
        </p:txBody>
      </p:sp>
      <p:graphicFrame>
        <p:nvGraphicFramePr>
          <p:cNvPr id="5" name="Table Placeholder 4">
            <a:extLst>
              <a:ext uri="{FF2B5EF4-FFF2-40B4-BE49-F238E27FC236}">
                <a16:creationId xmlns:a16="http://schemas.microsoft.com/office/drawing/2014/main" id="{A956A4D7-6968-4A75-A550-733CC7AABF0C}"/>
              </a:ext>
            </a:extLst>
          </p:cNvPr>
          <p:cNvGraphicFramePr>
            <a:graphicFrameLocks noGrp="1"/>
          </p:cNvGraphicFramePr>
          <p:nvPr>
            <p:ph type="tbl" sz="quarter" idx="13"/>
            <p:extLst>
              <p:ext uri="{D42A27DB-BD31-4B8C-83A1-F6EECF244321}">
                <p14:modId xmlns:p14="http://schemas.microsoft.com/office/powerpoint/2010/main" val="31964102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766754444"/>
                    </a:ext>
                  </a:extLst>
                </a:gridCol>
                <a:gridCol w="658368">
                  <a:extLst>
                    <a:ext uri="{9D8B030D-6E8A-4147-A177-3AD203B41FA5}">
                      <a16:colId xmlns:a16="http://schemas.microsoft.com/office/drawing/2014/main" val="2720194132"/>
                    </a:ext>
                  </a:extLst>
                </a:gridCol>
                <a:gridCol w="658368">
                  <a:extLst>
                    <a:ext uri="{9D8B030D-6E8A-4147-A177-3AD203B41FA5}">
                      <a16:colId xmlns:a16="http://schemas.microsoft.com/office/drawing/2014/main" val="4093465698"/>
                    </a:ext>
                  </a:extLst>
                </a:gridCol>
                <a:gridCol w="576072">
                  <a:extLst>
                    <a:ext uri="{9D8B030D-6E8A-4147-A177-3AD203B41FA5}">
                      <a16:colId xmlns:a16="http://schemas.microsoft.com/office/drawing/2014/main" val="1800100"/>
                    </a:ext>
                  </a:extLst>
                </a:gridCol>
                <a:gridCol w="576072">
                  <a:extLst>
                    <a:ext uri="{9D8B030D-6E8A-4147-A177-3AD203B41FA5}">
                      <a16:colId xmlns:a16="http://schemas.microsoft.com/office/drawing/2014/main" val="2423922423"/>
                    </a:ext>
                  </a:extLst>
                </a:gridCol>
                <a:gridCol w="493776">
                  <a:extLst>
                    <a:ext uri="{9D8B030D-6E8A-4147-A177-3AD203B41FA5}">
                      <a16:colId xmlns:a16="http://schemas.microsoft.com/office/drawing/2014/main" val="2360181133"/>
                    </a:ext>
                  </a:extLst>
                </a:gridCol>
                <a:gridCol w="576072">
                  <a:extLst>
                    <a:ext uri="{9D8B030D-6E8A-4147-A177-3AD203B41FA5}">
                      <a16:colId xmlns:a16="http://schemas.microsoft.com/office/drawing/2014/main" val="2841155439"/>
                    </a:ext>
                  </a:extLst>
                </a:gridCol>
                <a:gridCol w="576072">
                  <a:extLst>
                    <a:ext uri="{9D8B030D-6E8A-4147-A177-3AD203B41FA5}">
                      <a16:colId xmlns:a16="http://schemas.microsoft.com/office/drawing/2014/main" val="785229253"/>
                    </a:ext>
                  </a:extLst>
                </a:gridCol>
                <a:gridCol w="576072">
                  <a:extLst>
                    <a:ext uri="{9D8B030D-6E8A-4147-A177-3AD203B41FA5}">
                      <a16:colId xmlns:a16="http://schemas.microsoft.com/office/drawing/2014/main" val="1541223784"/>
                    </a:ext>
                  </a:extLst>
                </a:gridCol>
                <a:gridCol w="576072">
                  <a:extLst>
                    <a:ext uri="{9D8B030D-6E8A-4147-A177-3AD203B41FA5}">
                      <a16:colId xmlns:a16="http://schemas.microsoft.com/office/drawing/2014/main" val="1888517089"/>
                    </a:ext>
                  </a:extLst>
                </a:gridCol>
                <a:gridCol w="576072">
                  <a:extLst>
                    <a:ext uri="{9D8B030D-6E8A-4147-A177-3AD203B41FA5}">
                      <a16:colId xmlns:a16="http://schemas.microsoft.com/office/drawing/2014/main" val="794366534"/>
                    </a:ext>
                  </a:extLst>
                </a:gridCol>
                <a:gridCol w="329184">
                  <a:extLst>
                    <a:ext uri="{9D8B030D-6E8A-4147-A177-3AD203B41FA5}">
                      <a16:colId xmlns:a16="http://schemas.microsoft.com/office/drawing/2014/main" val="464025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163772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10:30:04</a:t>
                      </a:r>
                      <a:r>
                        <a:rPr kumimoji="0" lang="en-US" sz="1000" b="0" i="0" u="none" strike="noStrike" kern="1200" cap="none" spc="0" normalizeH="0" baseline="0" noProof="0">
                          <a:ln>
                            <a:noFill/>
                          </a:ln>
                          <a:solidFill>
                            <a:prstClr val="black"/>
                          </a:solidFill>
                          <a:effectLst/>
                          <a:uLnTx/>
                          <a:uFillTx/>
                          <a:latin typeface="+mn-lt"/>
                          <a:ea typeface="+mn-ea"/>
                          <a:cs typeface="+mn-cs"/>
                        </a:rPr>
                        <a:t>
 Terima kasih yang tidak terhingga kepada semua fans Buttercup! Buttercup akan terus memberikan yang terbaik untuk anda semua ❤️
“Buttercup, nama lagenda buat saya sekeluarga. Tiba masa kami membuat biskut, Buttercup juga yang kami cari. Baunya sahaja dah memikat hati, apatah lagi hasil biskut yang pasti menjadi.”
- Haifa Idrus
#FansButtercup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6775594"/>
                  </a:ext>
                </a:extLst>
              </a:tr>
            </a:tbl>
          </a:graphicData>
        </a:graphic>
      </p:graphicFrame>
      <p:sp>
        <p:nvSpPr>
          <p:cNvPr id="4" name="Text Placeholder 3">
            <a:extLst>
              <a:ext uri="{FF2B5EF4-FFF2-40B4-BE49-F238E27FC236}">
                <a16:creationId xmlns:a16="http://schemas.microsoft.com/office/drawing/2014/main" id="{12EF1469-01AB-4DBD-8F2F-7CD5553B977A}"/>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574307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2B780-EC64-480B-BC6B-185002332D1B}"/>
              </a:ext>
            </a:extLst>
          </p:cNvPr>
          <p:cNvSpPr>
            <a:spLocks noGrp="1"/>
          </p:cNvSpPr>
          <p:nvPr>
            <p:ph type="title"/>
          </p:nvPr>
        </p:nvSpPr>
        <p:spPr/>
        <p:txBody>
          <a:bodyPr/>
          <a:lstStyle/>
          <a:p>
            <a:r>
              <a:rPr lang="en-US"/>
              <a:t>Facebook FB - Own Posts Table w. Custom I-Rate (Insights) | Buttercup Malaysia - 7 of 20</a:t>
            </a:r>
          </a:p>
        </p:txBody>
      </p:sp>
      <p:graphicFrame>
        <p:nvGraphicFramePr>
          <p:cNvPr id="5" name="Table Placeholder 4">
            <a:extLst>
              <a:ext uri="{FF2B5EF4-FFF2-40B4-BE49-F238E27FC236}">
                <a16:creationId xmlns:a16="http://schemas.microsoft.com/office/drawing/2014/main" id="{2682918D-2154-43CC-96D5-E10785948785}"/>
              </a:ext>
            </a:extLst>
          </p:cNvPr>
          <p:cNvGraphicFramePr>
            <a:graphicFrameLocks noGrp="1"/>
          </p:cNvGraphicFramePr>
          <p:nvPr>
            <p:ph type="tbl" sz="quarter" idx="13"/>
            <p:extLst>
              <p:ext uri="{D42A27DB-BD31-4B8C-83A1-F6EECF244321}">
                <p14:modId xmlns:p14="http://schemas.microsoft.com/office/powerpoint/2010/main" val="34685734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60391310"/>
                    </a:ext>
                  </a:extLst>
                </a:gridCol>
                <a:gridCol w="658368">
                  <a:extLst>
                    <a:ext uri="{9D8B030D-6E8A-4147-A177-3AD203B41FA5}">
                      <a16:colId xmlns:a16="http://schemas.microsoft.com/office/drawing/2014/main" val="33272813"/>
                    </a:ext>
                  </a:extLst>
                </a:gridCol>
                <a:gridCol w="658368">
                  <a:extLst>
                    <a:ext uri="{9D8B030D-6E8A-4147-A177-3AD203B41FA5}">
                      <a16:colId xmlns:a16="http://schemas.microsoft.com/office/drawing/2014/main" val="2469575172"/>
                    </a:ext>
                  </a:extLst>
                </a:gridCol>
                <a:gridCol w="576072">
                  <a:extLst>
                    <a:ext uri="{9D8B030D-6E8A-4147-A177-3AD203B41FA5}">
                      <a16:colId xmlns:a16="http://schemas.microsoft.com/office/drawing/2014/main" val="3272961263"/>
                    </a:ext>
                  </a:extLst>
                </a:gridCol>
                <a:gridCol w="576072">
                  <a:extLst>
                    <a:ext uri="{9D8B030D-6E8A-4147-A177-3AD203B41FA5}">
                      <a16:colId xmlns:a16="http://schemas.microsoft.com/office/drawing/2014/main" val="3640795136"/>
                    </a:ext>
                  </a:extLst>
                </a:gridCol>
                <a:gridCol w="493776">
                  <a:extLst>
                    <a:ext uri="{9D8B030D-6E8A-4147-A177-3AD203B41FA5}">
                      <a16:colId xmlns:a16="http://schemas.microsoft.com/office/drawing/2014/main" val="2069331432"/>
                    </a:ext>
                  </a:extLst>
                </a:gridCol>
                <a:gridCol w="576072">
                  <a:extLst>
                    <a:ext uri="{9D8B030D-6E8A-4147-A177-3AD203B41FA5}">
                      <a16:colId xmlns:a16="http://schemas.microsoft.com/office/drawing/2014/main" val="1400509916"/>
                    </a:ext>
                  </a:extLst>
                </a:gridCol>
                <a:gridCol w="576072">
                  <a:extLst>
                    <a:ext uri="{9D8B030D-6E8A-4147-A177-3AD203B41FA5}">
                      <a16:colId xmlns:a16="http://schemas.microsoft.com/office/drawing/2014/main" val="1282597724"/>
                    </a:ext>
                  </a:extLst>
                </a:gridCol>
                <a:gridCol w="576072">
                  <a:extLst>
                    <a:ext uri="{9D8B030D-6E8A-4147-A177-3AD203B41FA5}">
                      <a16:colId xmlns:a16="http://schemas.microsoft.com/office/drawing/2014/main" val="1973130931"/>
                    </a:ext>
                  </a:extLst>
                </a:gridCol>
                <a:gridCol w="576072">
                  <a:extLst>
                    <a:ext uri="{9D8B030D-6E8A-4147-A177-3AD203B41FA5}">
                      <a16:colId xmlns:a16="http://schemas.microsoft.com/office/drawing/2014/main" val="3525966958"/>
                    </a:ext>
                  </a:extLst>
                </a:gridCol>
                <a:gridCol w="576072">
                  <a:extLst>
                    <a:ext uri="{9D8B030D-6E8A-4147-A177-3AD203B41FA5}">
                      <a16:colId xmlns:a16="http://schemas.microsoft.com/office/drawing/2014/main" val="2333108844"/>
                    </a:ext>
                  </a:extLst>
                </a:gridCol>
                <a:gridCol w="329184">
                  <a:extLst>
                    <a:ext uri="{9D8B030D-6E8A-4147-A177-3AD203B41FA5}">
                      <a16:colId xmlns:a16="http://schemas.microsoft.com/office/drawing/2014/main" val="40096201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0232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- 2021-06-20 08:00:04</a:t>
                      </a:r>
                      <a:r>
                        <a:rPr kumimoji="0" lang="en-US" sz="1000" b="0" i="0" u="none" strike="noStrike" kern="1200" cap="none" spc="0" normalizeH="0" baseline="0" noProof="0">
                          <a:ln>
                            <a:noFill/>
                          </a:ln>
                          <a:solidFill>
                            <a:prstClr val="black"/>
                          </a:solidFill>
                          <a:effectLst/>
                          <a:uLnTx/>
                          <a:uFillTx/>
                          <a:latin typeface="+mn-lt"/>
                          <a:ea typeface="+mn-ea"/>
                          <a:cs typeface="+mn-cs"/>
                        </a:rPr>
                        <a:t>
 Selamat Hari Bapa! 🎉
Jasa dan pengorbanan seorang bapa memang tidak ternilai harganya, anda telah melakukan yang terbaik, terima kasih!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99839442"/>
                  </a:ext>
                </a:extLst>
              </a:tr>
            </a:tbl>
          </a:graphicData>
        </a:graphic>
      </p:graphicFrame>
      <p:sp>
        <p:nvSpPr>
          <p:cNvPr id="4" name="Text Placeholder 3">
            <a:extLst>
              <a:ext uri="{FF2B5EF4-FFF2-40B4-BE49-F238E27FC236}">
                <a16:creationId xmlns:a16="http://schemas.microsoft.com/office/drawing/2014/main" id="{704A2C56-084C-4984-AC5E-B8012EFAADCC}"/>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4194021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8B281D-A266-42E2-883D-CF1095CFA736}"/>
              </a:ext>
            </a:extLst>
          </p:cNvPr>
          <p:cNvSpPr>
            <a:spLocks noGrp="1"/>
          </p:cNvSpPr>
          <p:nvPr>
            <p:ph type="title"/>
          </p:nvPr>
        </p:nvSpPr>
        <p:spPr/>
        <p:txBody>
          <a:bodyPr/>
          <a:lstStyle/>
          <a:p>
            <a:r>
              <a:rPr lang="en-US"/>
              <a:t>Facebook FB - Own Posts Table w. Custom I-Rate (Insights) | Buttercup Malaysia - 8 of 20</a:t>
            </a:r>
          </a:p>
        </p:txBody>
      </p:sp>
      <p:graphicFrame>
        <p:nvGraphicFramePr>
          <p:cNvPr id="5" name="Table Placeholder 4">
            <a:extLst>
              <a:ext uri="{FF2B5EF4-FFF2-40B4-BE49-F238E27FC236}">
                <a16:creationId xmlns:a16="http://schemas.microsoft.com/office/drawing/2014/main" id="{9E2C491D-02F0-4736-9B48-4AD70BBCBF9E}"/>
              </a:ext>
            </a:extLst>
          </p:cNvPr>
          <p:cNvGraphicFramePr>
            <a:graphicFrameLocks noGrp="1"/>
          </p:cNvGraphicFramePr>
          <p:nvPr>
            <p:ph type="tbl" sz="quarter" idx="13"/>
            <p:extLst>
              <p:ext uri="{D42A27DB-BD31-4B8C-83A1-F6EECF244321}">
                <p14:modId xmlns:p14="http://schemas.microsoft.com/office/powerpoint/2010/main" val="17351375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8770440"/>
                    </a:ext>
                  </a:extLst>
                </a:gridCol>
                <a:gridCol w="658368">
                  <a:extLst>
                    <a:ext uri="{9D8B030D-6E8A-4147-A177-3AD203B41FA5}">
                      <a16:colId xmlns:a16="http://schemas.microsoft.com/office/drawing/2014/main" val="2221760082"/>
                    </a:ext>
                  </a:extLst>
                </a:gridCol>
                <a:gridCol w="658368">
                  <a:extLst>
                    <a:ext uri="{9D8B030D-6E8A-4147-A177-3AD203B41FA5}">
                      <a16:colId xmlns:a16="http://schemas.microsoft.com/office/drawing/2014/main" val="674548141"/>
                    </a:ext>
                  </a:extLst>
                </a:gridCol>
                <a:gridCol w="576072">
                  <a:extLst>
                    <a:ext uri="{9D8B030D-6E8A-4147-A177-3AD203B41FA5}">
                      <a16:colId xmlns:a16="http://schemas.microsoft.com/office/drawing/2014/main" val="871371409"/>
                    </a:ext>
                  </a:extLst>
                </a:gridCol>
                <a:gridCol w="576072">
                  <a:extLst>
                    <a:ext uri="{9D8B030D-6E8A-4147-A177-3AD203B41FA5}">
                      <a16:colId xmlns:a16="http://schemas.microsoft.com/office/drawing/2014/main" val="1786752482"/>
                    </a:ext>
                  </a:extLst>
                </a:gridCol>
                <a:gridCol w="493776">
                  <a:extLst>
                    <a:ext uri="{9D8B030D-6E8A-4147-A177-3AD203B41FA5}">
                      <a16:colId xmlns:a16="http://schemas.microsoft.com/office/drawing/2014/main" val="2074905923"/>
                    </a:ext>
                  </a:extLst>
                </a:gridCol>
                <a:gridCol w="576072">
                  <a:extLst>
                    <a:ext uri="{9D8B030D-6E8A-4147-A177-3AD203B41FA5}">
                      <a16:colId xmlns:a16="http://schemas.microsoft.com/office/drawing/2014/main" val="3808759291"/>
                    </a:ext>
                  </a:extLst>
                </a:gridCol>
                <a:gridCol w="576072">
                  <a:extLst>
                    <a:ext uri="{9D8B030D-6E8A-4147-A177-3AD203B41FA5}">
                      <a16:colId xmlns:a16="http://schemas.microsoft.com/office/drawing/2014/main" val="4106859078"/>
                    </a:ext>
                  </a:extLst>
                </a:gridCol>
                <a:gridCol w="576072">
                  <a:extLst>
                    <a:ext uri="{9D8B030D-6E8A-4147-A177-3AD203B41FA5}">
                      <a16:colId xmlns:a16="http://schemas.microsoft.com/office/drawing/2014/main" val="1146461178"/>
                    </a:ext>
                  </a:extLst>
                </a:gridCol>
                <a:gridCol w="576072">
                  <a:extLst>
                    <a:ext uri="{9D8B030D-6E8A-4147-A177-3AD203B41FA5}">
                      <a16:colId xmlns:a16="http://schemas.microsoft.com/office/drawing/2014/main" val="3083636803"/>
                    </a:ext>
                  </a:extLst>
                </a:gridCol>
                <a:gridCol w="576072">
                  <a:extLst>
                    <a:ext uri="{9D8B030D-6E8A-4147-A177-3AD203B41FA5}">
                      <a16:colId xmlns:a16="http://schemas.microsoft.com/office/drawing/2014/main" val="3443085827"/>
                    </a:ext>
                  </a:extLst>
                </a:gridCol>
                <a:gridCol w="329184">
                  <a:extLst>
                    <a:ext uri="{9D8B030D-6E8A-4147-A177-3AD203B41FA5}">
                      <a16:colId xmlns:a16="http://schemas.microsoft.com/office/drawing/2014/main" val="29189261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37520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- 2021-06-17 11:00:37</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22 Mei 2021.
Nur Farizan Anuar 
Shaqina Noxxa Philips  
Akin Hashim 
Clara Aamily 
Ziema Iarza 
Reshmy Ranee 
Liau Siew Guat 
Evy Chien 
@Lee Aiyin
@Angela Loo
Kepada pemenang, sila hantarkan mesej Facebook kepada admin berserta maklumat di bawah sebelum 24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880098510"/>
                  </a:ext>
                </a:extLst>
              </a:tr>
            </a:tbl>
          </a:graphicData>
        </a:graphic>
      </p:graphicFrame>
      <p:sp>
        <p:nvSpPr>
          <p:cNvPr id="4" name="Text Placeholder 3">
            <a:extLst>
              <a:ext uri="{FF2B5EF4-FFF2-40B4-BE49-F238E27FC236}">
                <a16:creationId xmlns:a16="http://schemas.microsoft.com/office/drawing/2014/main" id="{233FF1C2-C6B7-469D-97F2-6F9DA80AB08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8941079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16320D-9B46-4BED-AD55-F91D847029D0}"/>
              </a:ext>
            </a:extLst>
          </p:cNvPr>
          <p:cNvSpPr>
            <a:spLocks noGrp="1"/>
          </p:cNvSpPr>
          <p:nvPr>
            <p:ph type="title"/>
          </p:nvPr>
        </p:nvSpPr>
        <p:spPr/>
        <p:txBody>
          <a:bodyPr/>
          <a:lstStyle/>
          <a:p>
            <a:r>
              <a:rPr lang="en-US"/>
              <a:t>Facebook FB - Own Posts Table w. Custom I-Rate (Insights) | Buttercup Malaysia - 9 of 20</a:t>
            </a:r>
          </a:p>
        </p:txBody>
      </p:sp>
      <p:graphicFrame>
        <p:nvGraphicFramePr>
          <p:cNvPr id="5" name="Table Placeholder 4">
            <a:extLst>
              <a:ext uri="{FF2B5EF4-FFF2-40B4-BE49-F238E27FC236}">
                <a16:creationId xmlns:a16="http://schemas.microsoft.com/office/drawing/2014/main" id="{8A04CAE6-9E2D-4CB5-9554-9336851353F7}"/>
              </a:ext>
            </a:extLst>
          </p:cNvPr>
          <p:cNvGraphicFramePr>
            <a:graphicFrameLocks noGrp="1"/>
          </p:cNvGraphicFramePr>
          <p:nvPr>
            <p:ph type="tbl" sz="quarter" idx="13"/>
            <p:extLst>
              <p:ext uri="{D42A27DB-BD31-4B8C-83A1-F6EECF244321}">
                <p14:modId xmlns:p14="http://schemas.microsoft.com/office/powerpoint/2010/main" val="34249533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0760760"/>
                    </a:ext>
                  </a:extLst>
                </a:gridCol>
                <a:gridCol w="658368">
                  <a:extLst>
                    <a:ext uri="{9D8B030D-6E8A-4147-A177-3AD203B41FA5}">
                      <a16:colId xmlns:a16="http://schemas.microsoft.com/office/drawing/2014/main" val="2356353324"/>
                    </a:ext>
                  </a:extLst>
                </a:gridCol>
                <a:gridCol w="658368">
                  <a:extLst>
                    <a:ext uri="{9D8B030D-6E8A-4147-A177-3AD203B41FA5}">
                      <a16:colId xmlns:a16="http://schemas.microsoft.com/office/drawing/2014/main" val="567375792"/>
                    </a:ext>
                  </a:extLst>
                </a:gridCol>
                <a:gridCol w="576072">
                  <a:extLst>
                    <a:ext uri="{9D8B030D-6E8A-4147-A177-3AD203B41FA5}">
                      <a16:colId xmlns:a16="http://schemas.microsoft.com/office/drawing/2014/main" val="2655045216"/>
                    </a:ext>
                  </a:extLst>
                </a:gridCol>
                <a:gridCol w="576072">
                  <a:extLst>
                    <a:ext uri="{9D8B030D-6E8A-4147-A177-3AD203B41FA5}">
                      <a16:colId xmlns:a16="http://schemas.microsoft.com/office/drawing/2014/main" val="1507257016"/>
                    </a:ext>
                  </a:extLst>
                </a:gridCol>
                <a:gridCol w="493776">
                  <a:extLst>
                    <a:ext uri="{9D8B030D-6E8A-4147-A177-3AD203B41FA5}">
                      <a16:colId xmlns:a16="http://schemas.microsoft.com/office/drawing/2014/main" val="2212041723"/>
                    </a:ext>
                  </a:extLst>
                </a:gridCol>
                <a:gridCol w="576072">
                  <a:extLst>
                    <a:ext uri="{9D8B030D-6E8A-4147-A177-3AD203B41FA5}">
                      <a16:colId xmlns:a16="http://schemas.microsoft.com/office/drawing/2014/main" val="3098837672"/>
                    </a:ext>
                  </a:extLst>
                </a:gridCol>
                <a:gridCol w="576072">
                  <a:extLst>
                    <a:ext uri="{9D8B030D-6E8A-4147-A177-3AD203B41FA5}">
                      <a16:colId xmlns:a16="http://schemas.microsoft.com/office/drawing/2014/main" val="2263520185"/>
                    </a:ext>
                  </a:extLst>
                </a:gridCol>
                <a:gridCol w="576072">
                  <a:extLst>
                    <a:ext uri="{9D8B030D-6E8A-4147-A177-3AD203B41FA5}">
                      <a16:colId xmlns:a16="http://schemas.microsoft.com/office/drawing/2014/main" val="729768413"/>
                    </a:ext>
                  </a:extLst>
                </a:gridCol>
                <a:gridCol w="576072">
                  <a:extLst>
                    <a:ext uri="{9D8B030D-6E8A-4147-A177-3AD203B41FA5}">
                      <a16:colId xmlns:a16="http://schemas.microsoft.com/office/drawing/2014/main" val="3068216025"/>
                    </a:ext>
                  </a:extLst>
                </a:gridCol>
                <a:gridCol w="576072">
                  <a:extLst>
                    <a:ext uri="{9D8B030D-6E8A-4147-A177-3AD203B41FA5}">
                      <a16:colId xmlns:a16="http://schemas.microsoft.com/office/drawing/2014/main" val="1536913441"/>
                    </a:ext>
                  </a:extLst>
                </a:gridCol>
                <a:gridCol w="329184">
                  <a:extLst>
                    <a:ext uri="{9D8B030D-6E8A-4147-A177-3AD203B41FA5}">
                      <a16:colId xmlns:a16="http://schemas.microsoft.com/office/drawing/2014/main" val="1401833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8221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- 2021-06-16 11:00:06</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21 Mei 2021.
Ct Ieza 
Norlila Eyong 
Ivy Ttay 
Kepada pemenang, sila hantarkan mesej Facebook kepada admin berserta maklumat di bawah sebelum 23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080492122"/>
                  </a:ext>
                </a:extLst>
              </a:tr>
            </a:tbl>
          </a:graphicData>
        </a:graphic>
      </p:graphicFrame>
      <p:sp>
        <p:nvSpPr>
          <p:cNvPr id="4" name="Text Placeholder 3">
            <a:extLst>
              <a:ext uri="{FF2B5EF4-FFF2-40B4-BE49-F238E27FC236}">
                <a16:creationId xmlns:a16="http://schemas.microsoft.com/office/drawing/2014/main" id="{803DBA09-E518-4C15-838C-AF4764D3D4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428094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C4895-9AD8-41CD-9CAC-66A2A84EEC56}"/>
              </a:ext>
            </a:extLst>
          </p:cNvPr>
          <p:cNvSpPr>
            <a:spLocks noGrp="1"/>
          </p:cNvSpPr>
          <p:nvPr>
            <p:ph type="title"/>
          </p:nvPr>
        </p:nvSpPr>
        <p:spPr/>
        <p:txBody>
          <a:bodyPr/>
          <a:lstStyle/>
          <a:p>
            <a:r>
              <a:rPr lang="en-US"/>
              <a:t>Facebook FB - Own Posts Table w. Custom I-Rate (Insights) | Buttercup Malaysia - 10 of 20</a:t>
            </a:r>
          </a:p>
        </p:txBody>
      </p:sp>
      <p:graphicFrame>
        <p:nvGraphicFramePr>
          <p:cNvPr id="5" name="Table Placeholder 4">
            <a:extLst>
              <a:ext uri="{FF2B5EF4-FFF2-40B4-BE49-F238E27FC236}">
                <a16:creationId xmlns:a16="http://schemas.microsoft.com/office/drawing/2014/main" id="{006C7AF4-7B14-47BD-BED3-65AD44AF00EE}"/>
              </a:ext>
            </a:extLst>
          </p:cNvPr>
          <p:cNvGraphicFramePr>
            <a:graphicFrameLocks noGrp="1"/>
          </p:cNvGraphicFramePr>
          <p:nvPr>
            <p:ph type="tbl" sz="quarter" idx="13"/>
            <p:extLst>
              <p:ext uri="{D42A27DB-BD31-4B8C-83A1-F6EECF244321}">
                <p14:modId xmlns:p14="http://schemas.microsoft.com/office/powerpoint/2010/main" val="1296445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19005564"/>
                    </a:ext>
                  </a:extLst>
                </a:gridCol>
                <a:gridCol w="658368">
                  <a:extLst>
                    <a:ext uri="{9D8B030D-6E8A-4147-A177-3AD203B41FA5}">
                      <a16:colId xmlns:a16="http://schemas.microsoft.com/office/drawing/2014/main" val="4000829248"/>
                    </a:ext>
                  </a:extLst>
                </a:gridCol>
                <a:gridCol w="658368">
                  <a:extLst>
                    <a:ext uri="{9D8B030D-6E8A-4147-A177-3AD203B41FA5}">
                      <a16:colId xmlns:a16="http://schemas.microsoft.com/office/drawing/2014/main" val="1464172608"/>
                    </a:ext>
                  </a:extLst>
                </a:gridCol>
                <a:gridCol w="576072">
                  <a:extLst>
                    <a:ext uri="{9D8B030D-6E8A-4147-A177-3AD203B41FA5}">
                      <a16:colId xmlns:a16="http://schemas.microsoft.com/office/drawing/2014/main" val="4189575329"/>
                    </a:ext>
                  </a:extLst>
                </a:gridCol>
                <a:gridCol w="576072">
                  <a:extLst>
                    <a:ext uri="{9D8B030D-6E8A-4147-A177-3AD203B41FA5}">
                      <a16:colId xmlns:a16="http://schemas.microsoft.com/office/drawing/2014/main" val="3382149428"/>
                    </a:ext>
                  </a:extLst>
                </a:gridCol>
                <a:gridCol w="493776">
                  <a:extLst>
                    <a:ext uri="{9D8B030D-6E8A-4147-A177-3AD203B41FA5}">
                      <a16:colId xmlns:a16="http://schemas.microsoft.com/office/drawing/2014/main" val="225973958"/>
                    </a:ext>
                  </a:extLst>
                </a:gridCol>
                <a:gridCol w="576072">
                  <a:extLst>
                    <a:ext uri="{9D8B030D-6E8A-4147-A177-3AD203B41FA5}">
                      <a16:colId xmlns:a16="http://schemas.microsoft.com/office/drawing/2014/main" val="1231999590"/>
                    </a:ext>
                  </a:extLst>
                </a:gridCol>
                <a:gridCol w="576072">
                  <a:extLst>
                    <a:ext uri="{9D8B030D-6E8A-4147-A177-3AD203B41FA5}">
                      <a16:colId xmlns:a16="http://schemas.microsoft.com/office/drawing/2014/main" val="2329379363"/>
                    </a:ext>
                  </a:extLst>
                </a:gridCol>
                <a:gridCol w="576072">
                  <a:extLst>
                    <a:ext uri="{9D8B030D-6E8A-4147-A177-3AD203B41FA5}">
                      <a16:colId xmlns:a16="http://schemas.microsoft.com/office/drawing/2014/main" val="2784686263"/>
                    </a:ext>
                  </a:extLst>
                </a:gridCol>
                <a:gridCol w="576072">
                  <a:extLst>
                    <a:ext uri="{9D8B030D-6E8A-4147-A177-3AD203B41FA5}">
                      <a16:colId xmlns:a16="http://schemas.microsoft.com/office/drawing/2014/main" val="503438064"/>
                    </a:ext>
                  </a:extLst>
                </a:gridCol>
                <a:gridCol w="576072">
                  <a:extLst>
                    <a:ext uri="{9D8B030D-6E8A-4147-A177-3AD203B41FA5}">
                      <a16:colId xmlns:a16="http://schemas.microsoft.com/office/drawing/2014/main" val="4242259577"/>
                    </a:ext>
                  </a:extLst>
                </a:gridCol>
                <a:gridCol w="329184">
                  <a:extLst>
                    <a:ext uri="{9D8B030D-6E8A-4147-A177-3AD203B41FA5}">
                      <a16:colId xmlns:a16="http://schemas.microsoft.com/office/drawing/2014/main" val="1320911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6718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11:00:53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pada 17 Mei 2021.
Ashu Farah 
Rusilawati Cikgu 
Norizan Daud 
Kepada pemenang, sila hantarkan mesej Facebook kepada admin berserta maklumat di bawah sebelum 22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64228434"/>
                  </a:ext>
                </a:extLst>
              </a:tr>
            </a:tbl>
          </a:graphicData>
        </a:graphic>
      </p:graphicFrame>
      <p:sp>
        <p:nvSpPr>
          <p:cNvPr id="4" name="Text Placeholder 3">
            <a:extLst>
              <a:ext uri="{FF2B5EF4-FFF2-40B4-BE49-F238E27FC236}">
                <a16:creationId xmlns:a16="http://schemas.microsoft.com/office/drawing/2014/main" id="{E45FFDB2-D54A-41DF-AF7A-2C29E92F1D55}"/>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113926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07A00D-85B7-4EF9-91CF-40C1F7A3E714}"/>
              </a:ext>
            </a:extLst>
          </p:cNvPr>
          <p:cNvSpPr>
            <a:spLocks noGrp="1"/>
          </p:cNvSpPr>
          <p:nvPr>
            <p:ph type="title"/>
          </p:nvPr>
        </p:nvSpPr>
        <p:spPr/>
        <p:txBody>
          <a:bodyPr/>
          <a:lstStyle/>
          <a:p>
            <a:r>
              <a:rPr lang="en-US"/>
              <a:t>Facebook FB - Own Posts Table w. Custom I-Rate (Insights) | Buttercup Malaysia - 11 of 20</a:t>
            </a:r>
          </a:p>
        </p:txBody>
      </p:sp>
      <p:graphicFrame>
        <p:nvGraphicFramePr>
          <p:cNvPr id="5" name="Table Placeholder 4">
            <a:extLst>
              <a:ext uri="{FF2B5EF4-FFF2-40B4-BE49-F238E27FC236}">
                <a16:creationId xmlns:a16="http://schemas.microsoft.com/office/drawing/2014/main" id="{85394653-7372-4089-A008-CB373F30380C}"/>
              </a:ext>
            </a:extLst>
          </p:cNvPr>
          <p:cNvGraphicFramePr>
            <a:graphicFrameLocks noGrp="1"/>
          </p:cNvGraphicFramePr>
          <p:nvPr>
            <p:ph type="tbl" sz="quarter" idx="13"/>
            <p:extLst>
              <p:ext uri="{D42A27DB-BD31-4B8C-83A1-F6EECF244321}">
                <p14:modId xmlns:p14="http://schemas.microsoft.com/office/powerpoint/2010/main" val="25167387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38984967"/>
                    </a:ext>
                  </a:extLst>
                </a:gridCol>
                <a:gridCol w="658368">
                  <a:extLst>
                    <a:ext uri="{9D8B030D-6E8A-4147-A177-3AD203B41FA5}">
                      <a16:colId xmlns:a16="http://schemas.microsoft.com/office/drawing/2014/main" val="1616896039"/>
                    </a:ext>
                  </a:extLst>
                </a:gridCol>
                <a:gridCol w="658368">
                  <a:extLst>
                    <a:ext uri="{9D8B030D-6E8A-4147-A177-3AD203B41FA5}">
                      <a16:colId xmlns:a16="http://schemas.microsoft.com/office/drawing/2014/main" val="2798350818"/>
                    </a:ext>
                  </a:extLst>
                </a:gridCol>
                <a:gridCol w="576072">
                  <a:extLst>
                    <a:ext uri="{9D8B030D-6E8A-4147-A177-3AD203B41FA5}">
                      <a16:colId xmlns:a16="http://schemas.microsoft.com/office/drawing/2014/main" val="4249076568"/>
                    </a:ext>
                  </a:extLst>
                </a:gridCol>
                <a:gridCol w="576072">
                  <a:extLst>
                    <a:ext uri="{9D8B030D-6E8A-4147-A177-3AD203B41FA5}">
                      <a16:colId xmlns:a16="http://schemas.microsoft.com/office/drawing/2014/main" val="210055734"/>
                    </a:ext>
                  </a:extLst>
                </a:gridCol>
                <a:gridCol w="493776">
                  <a:extLst>
                    <a:ext uri="{9D8B030D-6E8A-4147-A177-3AD203B41FA5}">
                      <a16:colId xmlns:a16="http://schemas.microsoft.com/office/drawing/2014/main" val="1565889360"/>
                    </a:ext>
                  </a:extLst>
                </a:gridCol>
                <a:gridCol w="576072">
                  <a:extLst>
                    <a:ext uri="{9D8B030D-6E8A-4147-A177-3AD203B41FA5}">
                      <a16:colId xmlns:a16="http://schemas.microsoft.com/office/drawing/2014/main" val="3893019306"/>
                    </a:ext>
                  </a:extLst>
                </a:gridCol>
                <a:gridCol w="576072">
                  <a:extLst>
                    <a:ext uri="{9D8B030D-6E8A-4147-A177-3AD203B41FA5}">
                      <a16:colId xmlns:a16="http://schemas.microsoft.com/office/drawing/2014/main" val="532297800"/>
                    </a:ext>
                  </a:extLst>
                </a:gridCol>
                <a:gridCol w="576072">
                  <a:extLst>
                    <a:ext uri="{9D8B030D-6E8A-4147-A177-3AD203B41FA5}">
                      <a16:colId xmlns:a16="http://schemas.microsoft.com/office/drawing/2014/main" val="2469319496"/>
                    </a:ext>
                  </a:extLst>
                </a:gridCol>
                <a:gridCol w="576072">
                  <a:extLst>
                    <a:ext uri="{9D8B030D-6E8A-4147-A177-3AD203B41FA5}">
                      <a16:colId xmlns:a16="http://schemas.microsoft.com/office/drawing/2014/main" val="175779127"/>
                    </a:ext>
                  </a:extLst>
                </a:gridCol>
                <a:gridCol w="576072">
                  <a:extLst>
                    <a:ext uri="{9D8B030D-6E8A-4147-A177-3AD203B41FA5}">
                      <a16:colId xmlns:a16="http://schemas.microsoft.com/office/drawing/2014/main" val="1609532486"/>
                    </a:ext>
                  </a:extLst>
                </a:gridCol>
                <a:gridCol w="329184">
                  <a:extLst>
                    <a:ext uri="{9D8B030D-6E8A-4147-A177-3AD203B41FA5}">
                      <a16:colId xmlns:a16="http://schemas.microsoft.com/office/drawing/2014/main" val="5244117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66633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Ada yang menanti-nantikan peraduan #RiaDenganButtercup bulan ini? Jangan risau, sekarang adalah peluang anda!  
Langkah penyertaan:
1. LIKE Facebook Buttercup. 
2. Beritahu kami berapa lama anda telah menggunakan Buttercup dan sejauh mana anda berpuas hati dengan Buttercup.
3. SHARE peraduan ini dan tag 3 rakan anda.
Hanya 3 pemenang bertuah yang akan dipilih untuk memenangi Luminarc Tempered Carine 19 Piece Dinner Set bernilai RM499! Sertai sekarang! 
Peraduan tamat pada: 24 Jun 2021, 11.59pm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0.7852 %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02101094"/>
                  </a:ext>
                </a:extLst>
              </a:tr>
            </a:tbl>
          </a:graphicData>
        </a:graphic>
      </p:graphicFrame>
      <p:sp>
        <p:nvSpPr>
          <p:cNvPr id="4" name="Text Placeholder 3">
            <a:extLst>
              <a:ext uri="{FF2B5EF4-FFF2-40B4-BE49-F238E27FC236}">
                <a16:creationId xmlns:a16="http://schemas.microsoft.com/office/drawing/2014/main" id="{58DA3EA1-4D19-43BC-9FA2-6E457C7F28E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1977514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490AC7-E9C2-4C3E-977C-8F8E2EDF44FD}"/>
              </a:ext>
            </a:extLst>
          </p:cNvPr>
          <p:cNvSpPr>
            <a:spLocks noGrp="1"/>
          </p:cNvSpPr>
          <p:nvPr>
            <p:ph type="title"/>
          </p:nvPr>
        </p:nvSpPr>
        <p:spPr/>
        <p:txBody>
          <a:bodyPr/>
          <a:lstStyle/>
          <a:p>
            <a:r>
              <a:rPr lang="en-US"/>
              <a:t>Facebook FB - Own Posts Table w. Custom I-Rate (Insights) | Buttercup Malaysia - 12 of 20</a:t>
            </a:r>
          </a:p>
        </p:txBody>
      </p:sp>
      <p:graphicFrame>
        <p:nvGraphicFramePr>
          <p:cNvPr id="5" name="Table Placeholder 4">
            <a:extLst>
              <a:ext uri="{FF2B5EF4-FFF2-40B4-BE49-F238E27FC236}">
                <a16:creationId xmlns:a16="http://schemas.microsoft.com/office/drawing/2014/main" id="{7E02061E-EBEE-459F-AB1C-6F2D5B756B04}"/>
              </a:ext>
            </a:extLst>
          </p:cNvPr>
          <p:cNvGraphicFramePr>
            <a:graphicFrameLocks noGrp="1"/>
          </p:cNvGraphicFramePr>
          <p:nvPr>
            <p:ph type="tbl" sz="quarter" idx="13"/>
            <p:extLst>
              <p:ext uri="{D42A27DB-BD31-4B8C-83A1-F6EECF244321}">
                <p14:modId xmlns:p14="http://schemas.microsoft.com/office/powerpoint/2010/main" val="9968213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651159424"/>
                    </a:ext>
                  </a:extLst>
                </a:gridCol>
                <a:gridCol w="658368">
                  <a:extLst>
                    <a:ext uri="{9D8B030D-6E8A-4147-A177-3AD203B41FA5}">
                      <a16:colId xmlns:a16="http://schemas.microsoft.com/office/drawing/2014/main" val="2562647233"/>
                    </a:ext>
                  </a:extLst>
                </a:gridCol>
                <a:gridCol w="658368">
                  <a:extLst>
                    <a:ext uri="{9D8B030D-6E8A-4147-A177-3AD203B41FA5}">
                      <a16:colId xmlns:a16="http://schemas.microsoft.com/office/drawing/2014/main" val="254900986"/>
                    </a:ext>
                  </a:extLst>
                </a:gridCol>
                <a:gridCol w="576072">
                  <a:extLst>
                    <a:ext uri="{9D8B030D-6E8A-4147-A177-3AD203B41FA5}">
                      <a16:colId xmlns:a16="http://schemas.microsoft.com/office/drawing/2014/main" val="245277057"/>
                    </a:ext>
                  </a:extLst>
                </a:gridCol>
                <a:gridCol w="576072">
                  <a:extLst>
                    <a:ext uri="{9D8B030D-6E8A-4147-A177-3AD203B41FA5}">
                      <a16:colId xmlns:a16="http://schemas.microsoft.com/office/drawing/2014/main" val="2382888120"/>
                    </a:ext>
                  </a:extLst>
                </a:gridCol>
                <a:gridCol w="493776">
                  <a:extLst>
                    <a:ext uri="{9D8B030D-6E8A-4147-A177-3AD203B41FA5}">
                      <a16:colId xmlns:a16="http://schemas.microsoft.com/office/drawing/2014/main" val="2132072210"/>
                    </a:ext>
                  </a:extLst>
                </a:gridCol>
                <a:gridCol w="576072">
                  <a:extLst>
                    <a:ext uri="{9D8B030D-6E8A-4147-A177-3AD203B41FA5}">
                      <a16:colId xmlns:a16="http://schemas.microsoft.com/office/drawing/2014/main" val="2537637232"/>
                    </a:ext>
                  </a:extLst>
                </a:gridCol>
                <a:gridCol w="576072">
                  <a:extLst>
                    <a:ext uri="{9D8B030D-6E8A-4147-A177-3AD203B41FA5}">
                      <a16:colId xmlns:a16="http://schemas.microsoft.com/office/drawing/2014/main" val="2606155641"/>
                    </a:ext>
                  </a:extLst>
                </a:gridCol>
                <a:gridCol w="576072">
                  <a:extLst>
                    <a:ext uri="{9D8B030D-6E8A-4147-A177-3AD203B41FA5}">
                      <a16:colId xmlns:a16="http://schemas.microsoft.com/office/drawing/2014/main" val="1787999021"/>
                    </a:ext>
                  </a:extLst>
                </a:gridCol>
                <a:gridCol w="576072">
                  <a:extLst>
                    <a:ext uri="{9D8B030D-6E8A-4147-A177-3AD203B41FA5}">
                      <a16:colId xmlns:a16="http://schemas.microsoft.com/office/drawing/2014/main" val="1423216184"/>
                    </a:ext>
                  </a:extLst>
                </a:gridCol>
                <a:gridCol w="576072">
                  <a:extLst>
                    <a:ext uri="{9D8B030D-6E8A-4147-A177-3AD203B41FA5}">
                      <a16:colId xmlns:a16="http://schemas.microsoft.com/office/drawing/2014/main" val="3403300272"/>
                    </a:ext>
                  </a:extLst>
                </a:gridCol>
                <a:gridCol w="329184">
                  <a:extLst>
                    <a:ext uri="{9D8B030D-6E8A-4147-A177-3AD203B41FA5}">
                      <a16:colId xmlns:a16="http://schemas.microsoft.com/office/drawing/2014/main" val="673271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3751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- 2021-06-14 17:00:43</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#SeronokDenganButtercup pada 5 Mei 2021.
Rini Roses 
Rahmat Mahat 
Miszz Wana 
Kepada pemenang, sila hantarkan mesej Facebook kepada admin berserta maklumat di bawah sebelum 21 Jun 2021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08002549"/>
                  </a:ext>
                </a:extLst>
              </a:tr>
            </a:tbl>
          </a:graphicData>
        </a:graphic>
      </p:graphicFrame>
      <p:sp>
        <p:nvSpPr>
          <p:cNvPr id="4" name="Text Placeholder 3">
            <a:extLst>
              <a:ext uri="{FF2B5EF4-FFF2-40B4-BE49-F238E27FC236}">
                <a16:creationId xmlns:a16="http://schemas.microsoft.com/office/drawing/2014/main" id="{52204294-D96C-46AA-A77A-A838CB426151}"/>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174361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51BD03-B4D0-4EA5-BBA0-945063DDFC46}"/>
              </a:ext>
            </a:extLst>
          </p:cNvPr>
          <p:cNvSpPr>
            <a:spLocks noGrp="1"/>
          </p:cNvSpPr>
          <p:nvPr>
            <p:ph type="title"/>
          </p:nvPr>
        </p:nvSpPr>
        <p:spPr/>
        <p:txBody>
          <a:bodyPr/>
          <a:lstStyle/>
          <a:p>
            <a:r>
              <a:rPr lang="en-US"/>
              <a:t>Facebook FB - Own Posts Table w. Custom I-Rate (Insights) | Buttercup Malaysia - 13 of 20</a:t>
            </a:r>
          </a:p>
        </p:txBody>
      </p:sp>
      <p:graphicFrame>
        <p:nvGraphicFramePr>
          <p:cNvPr id="5" name="Table Placeholder 4">
            <a:extLst>
              <a:ext uri="{FF2B5EF4-FFF2-40B4-BE49-F238E27FC236}">
                <a16:creationId xmlns:a16="http://schemas.microsoft.com/office/drawing/2014/main" id="{16A7AD6D-8C87-4FE2-887C-8C2035CBE88D}"/>
              </a:ext>
            </a:extLst>
          </p:cNvPr>
          <p:cNvGraphicFramePr>
            <a:graphicFrameLocks noGrp="1"/>
          </p:cNvGraphicFramePr>
          <p:nvPr>
            <p:ph type="tbl" sz="quarter" idx="13"/>
            <p:extLst>
              <p:ext uri="{D42A27DB-BD31-4B8C-83A1-F6EECF244321}">
                <p14:modId xmlns:p14="http://schemas.microsoft.com/office/powerpoint/2010/main" val="17168410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07568349"/>
                    </a:ext>
                  </a:extLst>
                </a:gridCol>
                <a:gridCol w="658368">
                  <a:extLst>
                    <a:ext uri="{9D8B030D-6E8A-4147-A177-3AD203B41FA5}">
                      <a16:colId xmlns:a16="http://schemas.microsoft.com/office/drawing/2014/main" val="2909547229"/>
                    </a:ext>
                  </a:extLst>
                </a:gridCol>
                <a:gridCol w="658368">
                  <a:extLst>
                    <a:ext uri="{9D8B030D-6E8A-4147-A177-3AD203B41FA5}">
                      <a16:colId xmlns:a16="http://schemas.microsoft.com/office/drawing/2014/main" val="3949311581"/>
                    </a:ext>
                  </a:extLst>
                </a:gridCol>
                <a:gridCol w="576072">
                  <a:extLst>
                    <a:ext uri="{9D8B030D-6E8A-4147-A177-3AD203B41FA5}">
                      <a16:colId xmlns:a16="http://schemas.microsoft.com/office/drawing/2014/main" val="796081421"/>
                    </a:ext>
                  </a:extLst>
                </a:gridCol>
                <a:gridCol w="576072">
                  <a:extLst>
                    <a:ext uri="{9D8B030D-6E8A-4147-A177-3AD203B41FA5}">
                      <a16:colId xmlns:a16="http://schemas.microsoft.com/office/drawing/2014/main" val="1263968092"/>
                    </a:ext>
                  </a:extLst>
                </a:gridCol>
                <a:gridCol w="493776">
                  <a:extLst>
                    <a:ext uri="{9D8B030D-6E8A-4147-A177-3AD203B41FA5}">
                      <a16:colId xmlns:a16="http://schemas.microsoft.com/office/drawing/2014/main" val="3762619629"/>
                    </a:ext>
                  </a:extLst>
                </a:gridCol>
                <a:gridCol w="576072">
                  <a:extLst>
                    <a:ext uri="{9D8B030D-6E8A-4147-A177-3AD203B41FA5}">
                      <a16:colId xmlns:a16="http://schemas.microsoft.com/office/drawing/2014/main" val="1574853352"/>
                    </a:ext>
                  </a:extLst>
                </a:gridCol>
                <a:gridCol w="576072">
                  <a:extLst>
                    <a:ext uri="{9D8B030D-6E8A-4147-A177-3AD203B41FA5}">
                      <a16:colId xmlns:a16="http://schemas.microsoft.com/office/drawing/2014/main" val="3980478248"/>
                    </a:ext>
                  </a:extLst>
                </a:gridCol>
                <a:gridCol w="576072">
                  <a:extLst>
                    <a:ext uri="{9D8B030D-6E8A-4147-A177-3AD203B41FA5}">
                      <a16:colId xmlns:a16="http://schemas.microsoft.com/office/drawing/2014/main" val="3986809995"/>
                    </a:ext>
                  </a:extLst>
                </a:gridCol>
                <a:gridCol w="576072">
                  <a:extLst>
                    <a:ext uri="{9D8B030D-6E8A-4147-A177-3AD203B41FA5}">
                      <a16:colId xmlns:a16="http://schemas.microsoft.com/office/drawing/2014/main" val="905525919"/>
                    </a:ext>
                  </a:extLst>
                </a:gridCol>
                <a:gridCol w="576072">
                  <a:extLst>
                    <a:ext uri="{9D8B030D-6E8A-4147-A177-3AD203B41FA5}">
                      <a16:colId xmlns:a16="http://schemas.microsoft.com/office/drawing/2014/main" val="2067559692"/>
                    </a:ext>
                  </a:extLst>
                </a:gridCol>
                <a:gridCol w="329184">
                  <a:extLst>
                    <a:ext uri="{9D8B030D-6E8A-4147-A177-3AD203B41FA5}">
                      <a16:colId xmlns:a16="http://schemas.microsoft.com/office/drawing/2014/main" val="6008459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783202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- 2021-06-13 10:00:05</a:t>
                      </a:r>
                      <a:r>
                        <a:rPr kumimoji="0" lang="en-US" sz="1000" b="0" i="0" u="none" strike="noStrike" kern="1200" cap="none" spc="0" normalizeH="0" baseline="0" noProof="0">
                          <a:ln>
                            <a:noFill/>
                          </a:ln>
                          <a:solidFill>
                            <a:prstClr val="black"/>
                          </a:solidFill>
                          <a:effectLst/>
                          <a:uLnTx/>
                          <a:uFillTx/>
                          <a:latin typeface="+mn-lt"/>
                          <a:ea typeface="+mn-ea"/>
                          <a:cs typeface="+mn-cs"/>
                        </a:rPr>
                        <a:t>
 Ramai yang suka dan menggemari untuk makan tart kan? Buttercup tengok ramai betul yang buat tart keju di rumah pada musim PKP ni dan semua nampak sedap. Jadi, hari ini Buttercup akan kongsikan resipi tart keju Buttercup! Jom buat bersama-sama. 
#ResipiButtercup #SedapDenganButtercup #HomemadeWithLove
Tart Keju Buttercup 
Bahan-bahan tart: 
1/3 cawan Buttercup 
2 sudu besar gula pasir 
1 biji kuning telur 
1/2 sudu kecil esen vanila
Hirisan 1 biji kulit lemon 
1 cawan tepung serbaguna
Bahan-bahan keju: 
2 sudu besar Buttercup 
100g krim keju 
100g keju mascarpone 
30g parutan keju parmesan 
1/3 cawan susu 
1/4 gula aising 
1 sudu besar tepung jagung 
1/2 sudu kecil esen vanila
1 sudu besar jus lemon 
1 biji telur yang telah dipukul 
1 biji telur kuning 
Arahan:
1. Dalam satu mangkuk, masukkan Buttercup dan gula pasir dan kacau sehingga sebati. Kemudian, masukkan kuning telur, esen vanila dan hirisan lemon dan teruskan kacau sehingga sebati. 
2. Masukkan tepung ke dalam adunan dan kacau lagi sehingga menjadi doh. Pastikan anda tidak terlebih kacau. 
3. Bungkus doh dengan bungkusan plastik dan letakkan di dalam peti sejuk selama 1 jam. 
4. Untuk bahagian keju, panaskan kuali dengan api perlahan. Masukkan semua jenis keju dengan susu dan Buttercup. Kacau sehingga keju cair. 
5. Kemudian, masukkan gula aising, tepung jagung dan kacau sehingga sebati. Setelah itu, masukkan telur, esen vanila dan jus lemon. Teruskan kacau sehingga sebati dan adunan kelihatan pekat. Ayakkan ke dalam mangkuk dan buang ketulan. 
6. Tutup mangkuk dan biarkan ia untuk sejuk sepenuhnya. 
7. Ambil doh di dalam peti sejuk tadi. Gunakan sedikit doh dan letakkan ia ke dalam acuan tart. Potong lebihan doh dengan pisau dan tusuk pangkal doh dengan pisau. Ulang sehingga doh habis. 
8. Bakar dalam ketuhar yang telah dipanaskan pada rak yang paling rendah pada suhu 170ºC dalam masa 15 minit. Setelah itu, biarkan ia sejuk dan keluarkan dari acuan. 
9. Isikan bag paip dengan adunan keju tadi dan paipkan ke dalam tart. Setelah paip, masukkan tart keju anda ke dalam peti sejuk beku selama 30 minit agar ia keras. Kemudian, sapukan bahagian atas tart dengan telur kuning. 
10. Akhir sekali, bakar lagi selama beberapa minit dalam ketuhar sehingga bahagian atasnya terlihat sedikit hangus. 
Selamat mencuba! 
Sumber: https://www.elmundoeats.com/en/hokkaido-cheese-tart/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49559805"/>
                  </a:ext>
                </a:extLst>
              </a:tr>
            </a:tbl>
          </a:graphicData>
        </a:graphic>
      </p:graphicFrame>
      <p:sp>
        <p:nvSpPr>
          <p:cNvPr id="4" name="Text Placeholder 3">
            <a:extLst>
              <a:ext uri="{FF2B5EF4-FFF2-40B4-BE49-F238E27FC236}">
                <a16:creationId xmlns:a16="http://schemas.microsoft.com/office/drawing/2014/main" id="{431FDBE1-850D-4F34-9D0D-D8B267068A07}"/>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30932889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E02D6-1F8B-4CA0-8242-AC29E2AC399D}"/>
              </a:ext>
            </a:extLst>
          </p:cNvPr>
          <p:cNvSpPr>
            <a:spLocks noGrp="1"/>
          </p:cNvSpPr>
          <p:nvPr>
            <p:ph type="title"/>
          </p:nvPr>
        </p:nvSpPr>
        <p:spPr/>
        <p:txBody>
          <a:bodyPr/>
          <a:lstStyle/>
          <a:p>
            <a:r>
              <a:rPr lang="en-US"/>
              <a:t>Facebook FB - Own Posts Table w. Custom I-Rate (Insights) | Buttercup Malaysia - 14 of 20</a:t>
            </a:r>
          </a:p>
        </p:txBody>
      </p:sp>
      <p:graphicFrame>
        <p:nvGraphicFramePr>
          <p:cNvPr id="5" name="Table Placeholder 4">
            <a:extLst>
              <a:ext uri="{FF2B5EF4-FFF2-40B4-BE49-F238E27FC236}">
                <a16:creationId xmlns:a16="http://schemas.microsoft.com/office/drawing/2014/main" id="{D150CCFA-F004-4224-8C32-3DE6805B66C2}"/>
              </a:ext>
            </a:extLst>
          </p:cNvPr>
          <p:cNvGraphicFramePr>
            <a:graphicFrameLocks noGrp="1"/>
          </p:cNvGraphicFramePr>
          <p:nvPr>
            <p:ph type="tbl" sz="quarter" idx="13"/>
            <p:extLst>
              <p:ext uri="{D42A27DB-BD31-4B8C-83A1-F6EECF244321}">
                <p14:modId xmlns:p14="http://schemas.microsoft.com/office/powerpoint/2010/main" val="20022801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10826125"/>
                    </a:ext>
                  </a:extLst>
                </a:gridCol>
                <a:gridCol w="658368">
                  <a:extLst>
                    <a:ext uri="{9D8B030D-6E8A-4147-A177-3AD203B41FA5}">
                      <a16:colId xmlns:a16="http://schemas.microsoft.com/office/drawing/2014/main" val="2268042377"/>
                    </a:ext>
                  </a:extLst>
                </a:gridCol>
                <a:gridCol w="658368">
                  <a:extLst>
                    <a:ext uri="{9D8B030D-6E8A-4147-A177-3AD203B41FA5}">
                      <a16:colId xmlns:a16="http://schemas.microsoft.com/office/drawing/2014/main" val="2092201875"/>
                    </a:ext>
                  </a:extLst>
                </a:gridCol>
                <a:gridCol w="576072">
                  <a:extLst>
                    <a:ext uri="{9D8B030D-6E8A-4147-A177-3AD203B41FA5}">
                      <a16:colId xmlns:a16="http://schemas.microsoft.com/office/drawing/2014/main" val="657976469"/>
                    </a:ext>
                  </a:extLst>
                </a:gridCol>
                <a:gridCol w="576072">
                  <a:extLst>
                    <a:ext uri="{9D8B030D-6E8A-4147-A177-3AD203B41FA5}">
                      <a16:colId xmlns:a16="http://schemas.microsoft.com/office/drawing/2014/main" val="4061872276"/>
                    </a:ext>
                  </a:extLst>
                </a:gridCol>
                <a:gridCol w="493776">
                  <a:extLst>
                    <a:ext uri="{9D8B030D-6E8A-4147-A177-3AD203B41FA5}">
                      <a16:colId xmlns:a16="http://schemas.microsoft.com/office/drawing/2014/main" val="216233523"/>
                    </a:ext>
                  </a:extLst>
                </a:gridCol>
                <a:gridCol w="576072">
                  <a:extLst>
                    <a:ext uri="{9D8B030D-6E8A-4147-A177-3AD203B41FA5}">
                      <a16:colId xmlns:a16="http://schemas.microsoft.com/office/drawing/2014/main" val="1822987729"/>
                    </a:ext>
                  </a:extLst>
                </a:gridCol>
                <a:gridCol w="576072">
                  <a:extLst>
                    <a:ext uri="{9D8B030D-6E8A-4147-A177-3AD203B41FA5}">
                      <a16:colId xmlns:a16="http://schemas.microsoft.com/office/drawing/2014/main" val="2926719127"/>
                    </a:ext>
                  </a:extLst>
                </a:gridCol>
                <a:gridCol w="576072">
                  <a:extLst>
                    <a:ext uri="{9D8B030D-6E8A-4147-A177-3AD203B41FA5}">
                      <a16:colId xmlns:a16="http://schemas.microsoft.com/office/drawing/2014/main" val="3861294230"/>
                    </a:ext>
                  </a:extLst>
                </a:gridCol>
                <a:gridCol w="576072">
                  <a:extLst>
                    <a:ext uri="{9D8B030D-6E8A-4147-A177-3AD203B41FA5}">
                      <a16:colId xmlns:a16="http://schemas.microsoft.com/office/drawing/2014/main" val="670702085"/>
                    </a:ext>
                  </a:extLst>
                </a:gridCol>
                <a:gridCol w="576072">
                  <a:extLst>
                    <a:ext uri="{9D8B030D-6E8A-4147-A177-3AD203B41FA5}">
                      <a16:colId xmlns:a16="http://schemas.microsoft.com/office/drawing/2014/main" val="2002599826"/>
                    </a:ext>
                  </a:extLst>
                </a:gridCol>
                <a:gridCol w="329184">
                  <a:extLst>
                    <a:ext uri="{9D8B030D-6E8A-4147-A177-3AD203B41FA5}">
                      <a16:colId xmlns:a16="http://schemas.microsoft.com/office/drawing/2014/main" val="6682344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011682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- 2021-06-11 10:30:00</a:t>
                      </a:r>
                      <a:r>
                        <a:rPr kumimoji="0" lang="en-US" sz="1000" b="0" i="0" u="none" strike="noStrike" kern="1200" cap="none" spc="0" normalizeH="0" baseline="0" noProof="0">
                          <a:ln>
                            <a:noFill/>
                          </a:ln>
                          <a:solidFill>
                            <a:prstClr val="black"/>
                          </a:solidFill>
                          <a:effectLst/>
                          <a:uLnTx/>
                          <a:uFillTx/>
                          <a:latin typeface="+mn-lt"/>
                          <a:ea typeface="+mn-ea"/>
                          <a:cs typeface="+mn-cs"/>
                        </a:rPr>
                        <a:t>
 Walau jauh di mata, tetap dekat di hati! 
Buttercup pasti ramai yang merindukan kampung halaman namun Buttercup akan sentiasa bersama anda! Semoga aroma dan rasa Buttercup mampu untuk mengubati kerinduan anda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889393523"/>
                  </a:ext>
                </a:extLst>
              </a:tr>
            </a:tbl>
          </a:graphicData>
        </a:graphic>
      </p:graphicFrame>
      <p:sp>
        <p:nvSpPr>
          <p:cNvPr id="4" name="Text Placeholder 3">
            <a:extLst>
              <a:ext uri="{FF2B5EF4-FFF2-40B4-BE49-F238E27FC236}">
                <a16:creationId xmlns:a16="http://schemas.microsoft.com/office/drawing/2014/main" id="{A4AC6B62-F39D-422E-8928-D2D11B1ECF54}"/>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216808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A8329B-7854-4006-9BF3-310066390CBF}"/>
              </a:ext>
            </a:extLst>
          </p:cNvPr>
          <p:cNvSpPr>
            <a:spLocks noGrp="1"/>
          </p:cNvSpPr>
          <p:nvPr>
            <p:ph type="title"/>
          </p:nvPr>
        </p:nvSpPr>
        <p:spPr/>
        <p:txBody>
          <a:bodyPr/>
          <a:lstStyle/>
          <a:p>
            <a:r>
              <a:rPr lang="en-US"/>
              <a:t>Facebook FB - Own Posts Table w. Custom I-Rate (Insights) | Buttercup Malaysia - 15 of 20</a:t>
            </a:r>
          </a:p>
        </p:txBody>
      </p:sp>
      <p:graphicFrame>
        <p:nvGraphicFramePr>
          <p:cNvPr id="5" name="Table Placeholder 4">
            <a:extLst>
              <a:ext uri="{FF2B5EF4-FFF2-40B4-BE49-F238E27FC236}">
                <a16:creationId xmlns:a16="http://schemas.microsoft.com/office/drawing/2014/main" id="{1F18BDAF-89FF-446B-9A97-494DA602C604}"/>
              </a:ext>
            </a:extLst>
          </p:cNvPr>
          <p:cNvGraphicFramePr>
            <a:graphicFrameLocks noGrp="1"/>
          </p:cNvGraphicFramePr>
          <p:nvPr>
            <p:ph type="tbl" sz="quarter" idx="13"/>
            <p:extLst>
              <p:ext uri="{D42A27DB-BD31-4B8C-83A1-F6EECF244321}">
                <p14:modId xmlns:p14="http://schemas.microsoft.com/office/powerpoint/2010/main" val="42203450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40976879"/>
                    </a:ext>
                  </a:extLst>
                </a:gridCol>
                <a:gridCol w="658368">
                  <a:extLst>
                    <a:ext uri="{9D8B030D-6E8A-4147-A177-3AD203B41FA5}">
                      <a16:colId xmlns:a16="http://schemas.microsoft.com/office/drawing/2014/main" val="847594993"/>
                    </a:ext>
                  </a:extLst>
                </a:gridCol>
                <a:gridCol w="658368">
                  <a:extLst>
                    <a:ext uri="{9D8B030D-6E8A-4147-A177-3AD203B41FA5}">
                      <a16:colId xmlns:a16="http://schemas.microsoft.com/office/drawing/2014/main" val="4184004921"/>
                    </a:ext>
                  </a:extLst>
                </a:gridCol>
                <a:gridCol w="576072">
                  <a:extLst>
                    <a:ext uri="{9D8B030D-6E8A-4147-A177-3AD203B41FA5}">
                      <a16:colId xmlns:a16="http://schemas.microsoft.com/office/drawing/2014/main" val="2065663890"/>
                    </a:ext>
                  </a:extLst>
                </a:gridCol>
                <a:gridCol w="576072">
                  <a:extLst>
                    <a:ext uri="{9D8B030D-6E8A-4147-A177-3AD203B41FA5}">
                      <a16:colId xmlns:a16="http://schemas.microsoft.com/office/drawing/2014/main" val="1823040872"/>
                    </a:ext>
                  </a:extLst>
                </a:gridCol>
                <a:gridCol w="493776">
                  <a:extLst>
                    <a:ext uri="{9D8B030D-6E8A-4147-A177-3AD203B41FA5}">
                      <a16:colId xmlns:a16="http://schemas.microsoft.com/office/drawing/2014/main" val="2407140415"/>
                    </a:ext>
                  </a:extLst>
                </a:gridCol>
                <a:gridCol w="576072">
                  <a:extLst>
                    <a:ext uri="{9D8B030D-6E8A-4147-A177-3AD203B41FA5}">
                      <a16:colId xmlns:a16="http://schemas.microsoft.com/office/drawing/2014/main" val="3893472069"/>
                    </a:ext>
                  </a:extLst>
                </a:gridCol>
                <a:gridCol w="576072">
                  <a:extLst>
                    <a:ext uri="{9D8B030D-6E8A-4147-A177-3AD203B41FA5}">
                      <a16:colId xmlns:a16="http://schemas.microsoft.com/office/drawing/2014/main" val="2287289557"/>
                    </a:ext>
                  </a:extLst>
                </a:gridCol>
                <a:gridCol w="576072">
                  <a:extLst>
                    <a:ext uri="{9D8B030D-6E8A-4147-A177-3AD203B41FA5}">
                      <a16:colId xmlns:a16="http://schemas.microsoft.com/office/drawing/2014/main" val="1277411444"/>
                    </a:ext>
                  </a:extLst>
                </a:gridCol>
                <a:gridCol w="576072">
                  <a:extLst>
                    <a:ext uri="{9D8B030D-6E8A-4147-A177-3AD203B41FA5}">
                      <a16:colId xmlns:a16="http://schemas.microsoft.com/office/drawing/2014/main" val="262602266"/>
                    </a:ext>
                  </a:extLst>
                </a:gridCol>
                <a:gridCol w="576072">
                  <a:extLst>
                    <a:ext uri="{9D8B030D-6E8A-4147-A177-3AD203B41FA5}">
                      <a16:colId xmlns:a16="http://schemas.microsoft.com/office/drawing/2014/main" val="2286272557"/>
                    </a:ext>
                  </a:extLst>
                </a:gridCol>
                <a:gridCol w="329184">
                  <a:extLst>
                    <a:ext uri="{9D8B030D-6E8A-4147-A177-3AD203B41FA5}">
                      <a16:colId xmlns:a16="http://schemas.microsoft.com/office/drawing/2014/main" val="253847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827799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- 2021-06-10 10:30:01</a:t>
                      </a:r>
                      <a:r>
                        <a:rPr kumimoji="0" lang="en-US" sz="1000" b="0" i="0" u="none" strike="noStrike" kern="1200" cap="none" spc="0" normalizeH="0" baseline="0" noProof="0">
                          <a:ln>
                            <a:noFill/>
                          </a:ln>
                          <a:solidFill>
                            <a:prstClr val="black"/>
                          </a:solidFill>
                          <a:effectLst/>
                          <a:uLnTx/>
                          <a:uFillTx/>
                          <a:latin typeface="+mn-lt"/>
                          <a:ea typeface="+mn-ea"/>
                          <a:cs typeface="+mn-cs"/>
                        </a:rPr>
                        <a:t>
 Sejak PKP 3.0 ni kita pasti akan meluangkan masa setiap hari untuk mengemas kan dapur, meja dan sebagainya kan? Dan lama-kelamaan kain itu akan kotor dan berbau. Jadi, #TipButtercup hari ini akan membantu anda untuk mencuci kain pengelap agar tidak kotor dan berbau! 
Anda cuma perlukan 3 bahan iaitu soda bikarbonat, cuka dan air! 
Caranya: 
1. Masukkan soda bikarbonat ke dalam mangkuk yang berisi air panas. 
2. Seterusnya, masukkan cuka dan kacau rata. 
3. Setelah itu, rendamkan kain pengelap anda sepenuhnya semalaman. 
4. Esoknya, boleh bilaskan dan jemur! 
Cubalah sekarang. Hasilnya, kain pengelap anda akan jadi lebih bersih dan tidak berbau lagi! 👍🏻
Sumber: https://www.rasa.my/koleksi-petua-dapur-yang-mudahkan-kerja-kerja-memasak/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8609057"/>
                  </a:ext>
                </a:extLst>
              </a:tr>
            </a:tbl>
          </a:graphicData>
        </a:graphic>
      </p:graphicFrame>
      <p:sp>
        <p:nvSpPr>
          <p:cNvPr id="4" name="Text Placeholder 3">
            <a:extLst>
              <a:ext uri="{FF2B5EF4-FFF2-40B4-BE49-F238E27FC236}">
                <a16:creationId xmlns:a16="http://schemas.microsoft.com/office/drawing/2014/main" id="{13A2E241-8738-4A6E-BA77-EC4323622B1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98876835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BFF8E3-A48E-4ADE-9D0C-E9EE24CA11E7}"/>
              </a:ext>
            </a:extLst>
          </p:cNvPr>
          <p:cNvSpPr>
            <a:spLocks noGrp="1"/>
          </p:cNvSpPr>
          <p:nvPr>
            <p:ph type="title"/>
          </p:nvPr>
        </p:nvSpPr>
        <p:spPr/>
        <p:txBody>
          <a:bodyPr/>
          <a:lstStyle/>
          <a:p>
            <a:r>
              <a:rPr lang="en-US"/>
              <a:t>Facebook FB - Own Posts Table w. Custom I-Rate (Insights) | Buttercup Malaysia - 16 of 20</a:t>
            </a:r>
          </a:p>
        </p:txBody>
      </p:sp>
      <p:graphicFrame>
        <p:nvGraphicFramePr>
          <p:cNvPr id="5" name="Table Placeholder 4">
            <a:extLst>
              <a:ext uri="{FF2B5EF4-FFF2-40B4-BE49-F238E27FC236}">
                <a16:creationId xmlns:a16="http://schemas.microsoft.com/office/drawing/2014/main" id="{20040D32-E31F-4215-AA36-6BA5A5116EA5}"/>
              </a:ext>
            </a:extLst>
          </p:cNvPr>
          <p:cNvGraphicFramePr>
            <a:graphicFrameLocks noGrp="1"/>
          </p:cNvGraphicFramePr>
          <p:nvPr>
            <p:ph type="tbl" sz="quarter" idx="13"/>
            <p:extLst>
              <p:ext uri="{D42A27DB-BD31-4B8C-83A1-F6EECF244321}">
                <p14:modId xmlns:p14="http://schemas.microsoft.com/office/powerpoint/2010/main" val="4109644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10105193"/>
                    </a:ext>
                  </a:extLst>
                </a:gridCol>
                <a:gridCol w="658368">
                  <a:extLst>
                    <a:ext uri="{9D8B030D-6E8A-4147-A177-3AD203B41FA5}">
                      <a16:colId xmlns:a16="http://schemas.microsoft.com/office/drawing/2014/main" val="1614222029"/>
                    </a:ext>
                  </a:extLst>
                </a:gridCol>
                <a:gridCol w="658368">
                  <a:extLst>
                    <a:ext uri="{9D8B030D-6E8A-4147-A177-3AD203B41FA5}">
                      <a16:colId xmlns:a16="http://schemas.microsoft.com/office/drawing/2014/main" val="3429022885"/>
                    </a:ext>
                  </a:extLst>
                </a:gridCol>
                <a:gridCol w="576072">
                  <a:extLst>
                    <a:ext uri="{9D8B030D-6E8A-4147-A177-3AD203B41FA5}">
                      <a16:colId xmlns:a16="http://schemas.microsoft.com/office/drawing/2014/main" val="1820941135"/>
                    </a:ext>
                  </a:extLst>
                </a:gridCol>
                <a:gridCol w="576072">
                  <a:extLst>
                    <a:ext uri="{9D8B030D-6E8A-4147-A177-3AD203B41FA5}">
                      <a16:colId xmlns:a16="http://schemas.microsoft.com/office/drawing/2014/main" val="2754999121"/>
                    </a:ext>
                  </a:extLst>
                </a:gridCol>
                <a:gridCol w="493776">
                  <a:extLst>
                    <a:ext uri="{9D8B030D-6E8A-4147-A177-3AD203B41FA5}">
                      <a16:colId xmlns:a16="http://schemas.microsoft.com/office/drawing/2014/main" val="1191743132"/>
                    </a:ext>
                  </a:extLst>
                </a:gridCol>
                <a:gridCol w="576072">
                  <a:extLst>
                    <a:ext uri="{9D8B030D-6E8A-4147-A177-3AD203B41FA5}">
                      <a16:colId xmlns:a16="http://schemas.microsoft.com/office/drawing/2014/main" val="3843525764"/>
                    </a:ext>
                  </a:extLst>
                </a:gridCol>
                <a:gridCol w="576072">
                  <a:extLst>
                    <a:ext uri="{9D8B030D-6E8A-4147-A177-3AD203B41FA5}">
                      <a16:colId xmlns:a16="http://schemas.microsoft.com/office/drawing/2014/main" val="1317984948"/>
                    </a:ext>
                  </a:extLst>
                </a:gridCol>
                <a:gridCol w="576072">
                  <a:extLst>
                    <a:ext uri="{9D8B030D-6E8A-4147-A177-3AD203B41FA5}">
                      <a16:colId xmlns:a16="http://schemas.microsoft.com/office/drawing/2014/main" val="1497369271"/>
                    </a:ext>
                  </a:extLst>
                </a:gridCol>
                <a:gridCol w="576072">
                  <a:extLst>
                    <a:ext uri="{9D8B030D-6E8A-4147-A177-3AD203B41FA5}">
                      <a16:colId xmlns:a16="http://schemas.microsoft.com/office/drawing/2014/main" val="1466500529"/>
                    </a:ext>
                  </a:extLst>
                </a:gridCol>
                <a:gridCol w="576072">
                  <a:extLst>
                    <a:ext uri="{9D8B030D-6E8A-4147-A177-3AD203B41FA5}">
                      <a16:colId xmlns:a16="http://schemas.microsoft.com/office/drawing/2014/main" val="603073469"/>
                    </a:ext>
                  </a:extLst>
                </a:gridCol>
                <a:gridCol w="329184">
                  <a:extLst>
                    <a:ext uri="{9D8B030D-6E8A-4147-A177-3AD203B41FA5}">
                      <a16:colId xmlns:a16="http://schemas.microsoft.com/office/drawing/2014/main" val="3616385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7586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- 2021-06-09 11:00:01</a:t>
                      </a:r>
                      <a:r>
                        <a:rPr kumimoji="0" lang="en-US" sz="1000" b="0" i="0" u="none" strike="noStrike" kern="1200" cap="none" spc="0" normalizeH="0" baseline="0" noProof="0">
                          <a:ln>
                            <a:noFill/>
                          </a:ln>
                          <a:solidFill>
                            <a:prstClr val="black"/>
                          </a:solidFill>
                          <a:effectLst/>
                          <a:uLnTx/>
                          <a:uFillTx/>
                          <a:latin typeface="+mn-lt"/>
                          <a:ea typeface="+mn-ea"/>
                          <a:cs typeface="+mn-cs"/>
                        </a:rPr>
                        <a:t>
 Siapa di sini suka strawberi angkat tangan! 🙋‍♀️ Jom cuba resipi strawberi krim puff Buttercup sekarang! Selalu buat isi coklat atau karamel kan? Kira try buat dengan isi strawberi pula ☺ 
#ResipiButtercup #SedapDenganButtercup #HomemadeWithLove
Strawberi Krim Puff Buttercup
Bahan-bahan kastard strawberi: 
100g strawberi 
2 biji kuning telur 
3 sudu besar tepung jagung
1/3 cawan gula 
secubit garam 
1/2 sudu kecil esen vanila 
1 cawan susu 
1/3 cawan krim putar
Bahan-bahan kulit krim puff:
1/4 cawan Buttercup 
1/3 cawan gula perang 
1/2 cawan tepung serbaguna 
Bahan-bahan puff
2 sudu besar Buttercup 
1/4 cawan air 
1/4 sudu besar gula 
secubit garam 
1/4 cawan tepung serbaguna 
1 biji telur 
Arahan: 
1. Kisarkan strawberi menjadi puri dan ketepikan. Dalam mangkuk, masukkan kuning telur, tepung jagung, gula, esen vanila dan garam, pukul sehingga adunan kelihatan sedikit pucat dan ketepikan. 
2. Masukkan susu ke dalam kuali dan panaskan sehingga ia mendidih. Gunakan 1/2 cawan susu panas ini dan tuangkan sedikit demi sedikit ke dalam adunan tadi sambil memukul. 
3. Kemudian, campurkan semua adunan ke dalam kuali termasuk puri strawberi tadi dan masak menggunakan api perlahan sehingga ia terlihat pekat. 
4. Setelah pekat, pindahkan kastard strawberi anda ke dalam mangkuk dan tutupkan mangkuk dengan bungkusan plastik. Sejukkan ia selama 4 jam di dalam peti ais. 
5. Untuk kulit krim puff, masukkan Buttercup dan gula dalam satu mangkuk dan kacau sehingga sebati. Masukkan tepung dan kacau lagi sehingga sebati. 
6. Letakkan adunan di antara dua lembaran kertas minyak dan gulung adunan dengan ketebalan 1/8 inci (3mm). Letakkan di dalam peti sejuk selama 30 minit. 
7. Untuk puff, dalam satu kuali, masukkan Buttercup, air, gula, garam. Masakkan sehingga sebati dan keluarkan dari dapur.  
8. Masukkan tepung dalam adunan dan kacau lagi sehingga sebati. Kemudian, kembalikan kuali ke dapur dan teruskan memasak sehingga semuanya sebati. Kemudian, tutup api dan biarkan ia untuk sejuk selama 10 minit. 
9. Masukkan telur ke dalam adunan dan kacau sehingga rata. Isikan adunan ke dalam bag paip dan paipkan di atas dulang pembakar yang mempunyai kertas minyak. Pastikan untuk meninggalkan ruang 2 inci (5 cm) di antara adunan. 
10. Keluarkan kulit krim puff dari peti sejuk dan potongkan ia menjadi bentuk bulat menggunakan pemotong. Letakkan di atas doh yang telah dipaipkan tadi. 
11. Bakar dalam ketuhar yang telah dipanaskan pada suhu 200ºC selama 20 minit. Setelah bakar, biarkan ia sejuk sepenuhnya. 
12. Pukul kastard yang telah disejukkan tadi. Kemudian, dalam mangkuk yang lain, pukul krim putar sehingga ia menjadi kental. Campurkan ia ke dalam mangkuk kastard tadi dan kacau perlahan-lahan sehingga ia sebati. 
13. Masukkan adunan ke dalam beg paip dengan muncung bulat yang kecil. Tebuk lubang di bahagian bawah krim puff dengan perlahan dan paipkan isinya. Teruskan dengan selebihnya. 
Sumber: https://www.elmundoeats.com/en/strawberry-cream-puffs-choux-craquelin/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87921141"/>
                  </a:ext>
                </a:extLst>
              </a:tr>
            </a:tbl>
          </a:graphicData>
        </a:graphic>
      </p:graphicFrame>
      <p:sp>
        <p:nvSpPr>
          <p:cNvPr id="4" name="Text Placeholder 3">
            <a:extLst>
              <a:ext uri="{FF2B5EF4-FFF2-40B4-BE49-F238E27FC236}">
                <a16:creationId xmlns:a16="http://schemas.microsoft.com/office/drawing/2014/main" id="{083C6D06-3B3F-43E0-AFD7-B8413CBE2002}"/>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29067589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1F7C05-4101-48B9-A3F5-59EC7B6FB443}"/>
              </a:ext>
            </a:extLst>
          </p:cNvPr>
          <p:cNvSpPr>
            <a:spLocks noGrp="1"/>
          </p:cNvSpPr>
          <p:nvPr>
            <p:ph type="title"/>
          </p:nvPr>
        </p:nvSpPr>
        <p:spPr/>
        <p:txBody>
          <a:bodyPr/>
          <a:lstStyle/>
          <a:p>
            <a:r>
              <a:rPr lang="en-US"/>
              <a:t>Facebook FB - Own Posts Table w. Custom I-Rate (Insights) | Buttercup Malaysia - 17 of 20</a:t>
            </a:r>
          </a:p>
        </p:txBody>
      </p:sp>
      <p:graphicFrame>
        <p:nvGraphicFramePr>
          <p:cNvPr id="5" name="Table Placeholder 4">
            <a:extLst>
              <a:ext uri="{FF2B5EF4-FFF2-40B4-BE49-F238E27FC236}">
                <a16:creationId xmlns:a16="http://schemas.microsoft.com/office/drawing/2014/main" id="{1DE3E2B5-63AE-4307-B5D0-EDCF77B48E23}"/>
              </a:ext>
            </a:extLst>
          </p:cNvPr>
          <p:cNvGraphicFramePr>
            <a:graphicFrameLocks noGrp="1"/>
          </p:cNvGraphicFramePr>
          <p:nvPr>
            <p:ph type="tbl" sz="quarter" idx="13"/>
            <p:extLst>
              <p:ext uri="{D42A27DB-BD31-4B8C-83A1-F6EECF244321}">
                <p14:modId xmlns:p14="http://schemas.microsoft.com/office/powerpoint/2010/main" val="702455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38056023"/>
                    </a:ext>
                  </a:extLst>
                </a:gridCol>
                <a:gridCol w="658368">
                  <a:extLst>
                    <a:ext uri="{9D8B030D-6E8A-4147-A177-3AD203B41FA5}">
                      <a16:colId xmlns:a16="http://schemas.microsoft.com/office/drawing/2014/main" val="520577230"/>
                    </a:ext>
                  </a:extLst>
                </a:gridCol>
                <a:gridCol w="658368">
                  <a:extLst>
                    <a:ext uri="{9D8B030D-6E8A-4147-A177-3AD203B41FA5}">
                      <a16:colId xmlns:a16="http://schemas.microsoft.com/office/drawing/2014/main" val="3419840182"/>
                    </a:ext>
                  </a:extLst>
                </a:gridCol>
                <a:gridCol w="576072">
                  <a:extLst>
                    <a:ext uri="{9D8B030D-6E8A-4147-A177-3AD203B41FA5}">
                      <a16:colId xmlns:a16="http://schemas.microsoft.com/office/drawing/2014/main" val="1703724994"/>
                    </a:ext>
                  </a:extLst>
                </a:gridCol>
                <a:gridCol w="576072">
                  <a:extLst>
                    <a:ext uri="{9D8B030D-6E8A-4147-A177-3AD203B41FA5}">
                      <a16:colId xmlns:a16="http://schemas.microsoft.com/office/drawing/2014/main" val="623003538"/>
                    </a:ext>
                  </a:extLst>
                </a:gridCol>
                <a:gridCol w="493776">
                  <a:extLst>
                    <a:ext uri="{9D8B030D-6E8A-4147-A177-3AD203B41FA5}">
                      <a16:colId xmlns:a16="http://schemas.microsoft.com/office/drawing/2014/main" val="400796654"/>
                    </a:ext>
                  </a:extLst>
                </a:gridCol>
                <a:gridCol w="576072">
                  <a:extLst>
                    <a:ext uri="{9D8B030D-6E8A-4147-A177-3AD203B41FA5}">
                      <a16:colId xmlns:a16="http://schemas.microsoft.com/office/drawing/2014/main" val="908610697"/>
                    </a:ext>
                  </a:extLst>
                </a:gridCol>
                <a:gridCol w="576072">
                  <a:extLst>
                    <a:ext uri="{9D8B030D-6E8A-4147-A177-3AD203B41FA5}">
                      <a16:colId xmlns:a16="http://schemas.microsoft.com/office/drawing/2014/main" val="3862653577"/>
                    </a:ext>
                  </a:extLst>
                </a:gridCol>
                <a:gridCol w="576072">
                  <a:extLst>
                    <a:ext uri="{9D8B030D-6E8A-4147-A177-3AD203B41FA5}">
                      <a16:colId xmlns:a16="http://schemas.microsoft.com/office/drawing/2014/main" val="1535490682"/>
                    </a:ext>
                  </a:extLst>
                </a:gridCol>
                <a:gridCol w="576072">
                  <a:extLst>
                    <a:ext uri="{9D8B030D-6E8A-4147-A177-3AD203B41FA5}">
                      <a16:colId xmlns:a16="http://schemas.microsoft.com/office/drawing/2014/main" val="3758076942"/>
                    </a:ext>
                  </a:extLst>
                </a:gridCol>
                <a:gridCol w="576072">
                  <a:extLst>
                    <a:ext uri="{9D8B030D-6E8A-4147-A177-3AD203B41FA5}">
                      <a16:colId xmlns:a16="http://schemas.microsoft.com/office/drawing/2014/main" val="1706427092"/>
                    </a:ext>
                  </a:extLst>
                </a:gridCol>
                <a:gridCol w="329184">
                  <a:extLst>
                    <a:ext uri="{9D8B030D-6E8A-4147-A177-3AD203B41FA5}">
                      <a16:colId xmlns:a16="http://schemas.microsoft.com/office/drawing/2014/main" val="28124141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46746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- 2021-06-06 17:00:17</a:t>
                      </a:r>
                      <a:r>
                        <a:rPr kumimoji="0" lang="en-US" sz="1000" b="0" i="0" u="none" strike="noStrike" kern="1200" cap="none" spc="0" normalizeH="0" baseline="0" noProof="0">
                          <a:ln>
                            <a:noFill/>
                          </a:ln>
                          <a:solidFill>
                            <a:prstClr val="black"/>
                          </a:solidFill>
                          <a:effectLst/>
                          <a:uLnTx/>
                          <a:uFillTx/>
                          <a:latin typeface="+mn-lt"/>
                          <a:ea typeface="+mn-ea"/>
                          <a:cs typeface="+mn-cs"/>
                        </a:rPr>
                        <a:t>
 Anda semua dah ready di rumah? Hari ini Buttercup nak buat giveaway khas untuk semua peminat setia Buttercup! 
Anda hanya perlu ikuti langkah mudah ini:
1. Tangkap skrin gambar sapuan Buttercup yang lengkap. 
2. LIKE Facebook Buttercup dan SHARE peraduan ini.
3. Tag 5 rakan-rakan anda! 
Mudah kan? 
Hanya 3 pemenang bertuah yang akan dipilih. Jangan lepaskan peluang anda! 
Peraduan tamat pada: 14 Jun 2021, 11.59pm. 
#SeronokDenganButtercup #ButtercupMy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3.8121 %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766828350"/>
                  </a:ext>
                </a:extLst>
              </a:tr>
            </a:tbl>
          </a:graphicData>
        </a:graphic>
      </p:graphicFrame>
      <p:sp>
        <p:nvSpPr>
          <p:cNvPr id="4" name="Text Placeholder 3">
            <a:extLst>
              <a:ext uri="{FF2B5EF4-FFF2-40B4-BE49-F238E27FC236}">
                <a16:creationId xmlns:a16="http://schemas.microsoft.com/office/drawing/2014/main" id="{D10DD942-7300-4CE6-9B8D-1020ED59E04F}"/>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401127219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BCD1F-B63C-4D26-8F9C-1CA98A1DF2A8}"/>
              </a:ext>
            </a:extLst>
          </p:cNvPr>
          <p:cNvSpPr>
            <a:spLocks noGrp="1"/>
          </p:cNvSpPr>
          <p:nvPr>
            <p:ph type="title"/>
          </p:nvPr>
        </p:nvSpPr>
        <p:spPr/>
        <p:txBody>
          <a:bodyPr/>
          <a:lstStyle/>
          <a:p>
            <a:r>
              <a:rPr lang="en-US"/>
              <a:t>Facebook FB - Own Posts Table w. Custom I-Rate (Insights) | Buttercup Malaysia - 18 of 20</a:t>
            </a:r>
          </a:p>
        </p:txBody>
      </p:sp>
      <p:graphicFrame>
        <p:nvGraphicFramePr>
          <p:cNvPr id="5" name="Table Placeholder 4">
            <a:extLst>
              <a:ext uri="{FF2B5EF4-FFF2-40B4-BE49-F238E27FC236}">
                <a16:creationId xmlns:a16="http://schemas.microsoft.com/office/drawing/2014/main" id="{2522EEE2-E642-4EA2-9190-7C2530D58254}"/>
              </a:ext>
            </a:extLst>
          </p:cNvPr>
          <p:cNvGraphicFramePr>
            <a:graphicFrameLocks noGrp="1"/>
          </p:cNvGraphicFramePr>
          <p:nvPr>
            <p:ph type="tbl" sz="quarter" idx="13"/>
            <p:extLst>
              <p:ext uri="{D42A27DB-BD31-4B8C-83A1-F6EECF244321}">
                <p14:modId xmlns:p14="http://schemas.microsoft.com/office/powerpoint/2010/main" val="3152251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087052453"/>
                    </a:ext>
                  </a:extLst>
                </a:gridCol>
                <a:gridCol w="658368">
                  <a:extLst>
                    <a:ext uri="{9D8B030D-6E8A-4147-A177-3AD203B41FA5}">
                      <a16:colId xmlns:a16="http://schemas.microsoft.com/office/drawing/2014/main" val="3335109764"/>
                    </a:ext>
                  </a:extLst>
                </a:gridCol>
                <a:gridCol w="658368">
                  <a:extLst>
                    <a:ext uri="{9D8B030D-6E8A-4147-A177-3AD203B41FA5}">
                      <a16:colId xmlns:a16="http://schemas.microsoft.com/office/drawing/2014/main" val="3876990399"/>
                    </a:ext>
                  </a:extLst>
                </a:gridCol>
                <a:gridCol w="576072">
                  <a:extLst>
                    <a:ext uri="{9D8B030D-6E8A-4147-A177-3AD203B41FA5}">
                      <a16:colId xmlns:a16="http://schemas.microsoft.com/office/drawing/2014/main" val="1650580975"/>
                    </a:ext>
                  </a:extLst>
                </a:gridCol>
                <a:gridCol w="576072">
                  <a:extLst>
                    <a:ext uri="{9D8B030D-6E8A-4147-A177-3AD203B41FA5}">
                      <a16:colId xmlns:a16="http://schemas.microsoft.com/office/drawing/2014/main" val="1309253527"/>
                    </a:ext>
                  </a:extLst>
                </a:gridCol>
                <a:gridCol w="493776">
                  <a:extLst>
                    <a:ext uri="{9D8B030D-6E8A-4147-A177-3AD203B41FA5}">
                      <a16:colId xmlns:a16="http://schemas.microsoft.com/office/drawing/2014/main" val="3140095099"/>
                    </a:ext>
                  </a:extLst>
                </a:gridCol>
                <a:gridCol w="576072">
                  <a:extLst>
                    <a:ext uri="{9D8B030D-6E8A-4147-A177-3AD203B41FA5}">
                      <a16:colId xmlns:a16="http://schemas.microsoft.com/office/drawing/2014/main" val="438010049"/>
                    </a:ext>
                  </a:extLst>
                </a:gridCol>
                <a:gridCol w="576072">
                  <a:extLst>
                    <a:ext uri="{9D8B030D-6E8A-4147-A177-3AD203B41FA5}">
                      <a16:colId xmlns:a16="http://schemas.microsoft.com/office/drawing/2014/main" val="955633688"/>
                    </a:ext>
                  </a:extLst>
                </a:gridCol>
                <a:gridCol w="576072">
                  <a:extLst>
                    <a:ext uri="{9D8B030D-6E8A-4147-A177-3AD203B41FA5}">
                      <a16:colId xmlns:a16="http://schemas.microsoft.com/office/drawing/2014/main" val="2440895531"/>
                    </a:ext>
                  </a:extLst>
                </a:gridCol>
                <a:gridCol w="576072">
                  <a:extLst>
                    <a:ext uri="{9D8B030D-6E8A-4147-A177-3AD203B41FA5}">
                      <a16:colId xmlns:a16="http://schemas.microsoft.com/office/drawing/2014/main" val="4062568963"/>
                    </a:ext>
                  </a:extLst>
                </a:gridCol>
                <a:gridCol w="576072">
                  <a:extLst>
                    <a:ext uri="{9D8B030D-6E8A-4147-A177-3AD203B41FA5}">
                      <a16:colId xmlns:a16="http://schemas.microsoft.com/office/drawing/2014/main" val="3064401596"/>
                    </a:ext>
                  </a:extLst>
                </a:gridCol>
                <a:gridCol w="329184">
                  <a:extLst>
                    <a:ext uri="{9D8B030D-6E8A-4147-A177-3AD203B41FA5}">
                      <a16:colId xmlns:a16="http://schemas.microsoft.com/office/drawing/2014/main" val="884543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35835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- 2021-06-04 10:00:06</a:t>
                      </a:r>
                      <a:r>
                        <a:rPr kumimoji="0" lang="en-US" sz="1000" b="0" i="0" u="none" strike="noStrike" kern="1200" cap="none" spc="0" normalizeH="0" baseline="0" noProof="0">
                          <a:ln>
                            <a:noFill/>
                          </a:ln>
                          <a:solidFill>
                            <a:prstClr val="black"/>
                          </a:solidFill>
                          <a:effectLst/>
                          <a:uLnTx/>
                          <a:uFillTx/>
                          <a:latin typeface="+mn-lt"/>
                          <a:ea typeface="+mn-ea"/>
                          <a:cs typeface="+mn-cs"/>
                        </a:rPr>
                        <a:t>
 🎉 Jadi sebahagian daripada jualan Shopmania Lazada 6.6! Dapatkan diskaun sehingga 23% untuk produk Buttercup kegemaran anda! 🎉😱 
Dapatkan produk Buttercup pilihan anda dan penuhkan rumah anda dengan aroma yang lazat! 
'Add to cart' sekarang dan 'checkout' pada 6.6!  👉 https://bit.ly/ButtercupMYLazada
Harga promosi hanya sah pada 6.6.2021 SAHAJA!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291700875"/>
                  </a:ext>
                </a:extLst>
              </a:tr>
            </a:tbl>
          </a:graphicData>
        </a:graphic>
      </p:graphicFrame>
      <p:sp>
        <p:nvSpPr>
          <p:cNvPr id="4" name="Text Placeholder 3">
            <a:extLst>
              <a:ext uri="{FF2B5EF4-FFF2-40B4-BE49-F238E27FC236}">
                <a16:creationId xmlns:a16="http://schemas.microsoft.com/office/drawing/2014/main" id="{FF9C8A45-24FD-4BF4-801A-F88A6F74C0A3}"/>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60674822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7633F7-9A52-4A60-BD7C-46ADA393E717}"/>
              </a:ext>
            </a:extLst>
          </p:cNvPr>
          <p:cNvSpPr>
            <a:spLocks noGrp="1"/>
          </p:cNvSpPr>
          <p:nvPr>
            <p:ph type="title"/>
          </p:nvPr>
        </p:nvSpPr>
        <p:spPr/>
        <p:txBody>
          <a:bodyPr/>
          <a:lstStyle/>
          <a:p>
            <a:r>
              <a:rPr lang="en-US"/>
              <a:t>Facebook FB - Own Posts Table w. Custom I-Rate (Insights) | Buttercup Malaysia - 19 of 20</a:t>
            </a:r>
          </a:p>
        </p:txBody>
      </p:sp>
      <p:graphicFrame>
        <p:nvGraphicFramePr>
          <p:cNvPr id="5" name="Table Placeholder 4">
            <a:extLst>
              <a:ext uri="{FF2B5EF4-FFF2-40B4-BE49-F238E27FC236}">
                <a16:creationId xmlns:a16="http://schemas.microsoft.com/office/drawing/2014/main" id="{65782F4E-4E24-4ADC-A20E-3CEBD0006957}"/>
              </a:ext>
            </a:extLst>
          </p:cNvPr>
          <p:cNvGraphicFramePr>
            <a:graphicFrameLocks noGrp="1"/>
          </p:cNvGraphicFramePr>
          <p:nvPr>
            <p:ph type="tbl" sz="quarter" idx="13"/>
            <p:extLst>
              <p:ext uri="{D42A27DB-BD31-4B8C-83A1-F6EECF244321}">
                <p14:modId xmlns:p14="http://schemas.microsoft.com/office/powerpoint/2010/main" val="4376825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903438174"/>
                    </a:ext>
                  </a:extLst>
                </a:gridCol>
                <a:gridCol w="658368">
                  <a:extLst>
                    <a:ext uri="{9D8B030D-6E8A-4147-A177-3AD203B41FA5}">
                      <a16:colId xmlns:a16="http://schemas.microsoft.com/office/drawing/2014/main" val="1137986172"/>
                    </a:ext>
                  </a:extLst>
                </a:gridCol>
                <a:gridCol w="658368">
                  <a:extLst>
                    <a:ext uri="{9D8B030D-6E8A-4147-A177-3AD203B41FA5}">
                      <a16:colId xmlns:a16="http://schemas.microsoft.com/office/drawing/2014/main" val="263396627"/>
                    </a:ext>
                  </a:extLst>
                </a:gridCol>
                <a:gridCol w="576072">
                  <a:extLst>
                    <a:ext uri="{9D8B030D-6E8A-4147-A177-3AD203B41FA5}">
                      <a16:colId xmlns:a16="http://schemas.microsoft.com/office/drawing/2014/main" val="692866852"/>
                    </a:ext>
                  </a:extLst>
                </a:gridCol>
                <a:gridCol w="576072">
                  <a:extLst>
                    <a:ext uri="{9D8B030D-6E8A-4147-A177-3AD203B41FA5}">
                      <a16:colId xmlns:a16="http://schemas.microsoft.com/office/drawing/2014/main" val="2665608184"/>
                    </a:ext>
                  </a:extLst>
                </a:gridCol>
                <a:gridCol w="493776">
                  <a:extLst>
                    <a:ext uri="{9D8B030D-6E8A-4147-A177-3AD203B41FA5}">
                      <a16:colId xmlns:a16="http://schemas.microsoft.com/office/drawing/2014/main" val="863922795"/>
                    </a:ext>
                  </a:extLst>
                </a:gridCol>
                <a:gridCol w="576072">
                  <a:extLst>
                    <a:ext uri="{9D8B030D-6E8A-4147-A177-3AD203B41FA5}">
                      <a16:colId xmlns:a16="http://schemas.microsoft.com/office/drawing/2014/main" val="1214870991"/>
                    </a:ext>
                  </a:extLst>
                </a:gridCol>
                <a:gridCol w="576072">
                  <a:extLst>
                    <a:ext uri="{9D8B030D-6E8A-4147-A177-3AD203B41FA5}">
                      <a16:colId xmlns:a16="http://schemas.microsoft.com/office/drawing/2014/main" val="3833810572"/>
                    </a:ext>
                  </a:extLst>
                </a:gridCol>
                <a:gridCol w="576072">
                  <a:extLst>
                    <a:ext uri="{9D8B030D-6E8A-4147-A177-3AD203B41FA5}">
                      <a16:colId xmlns:a16="http://schemas.microsoft.com/office/drawing/2014/main" val="521459935"/>
                    </a:ext>
                  </a:extLst>
                </a:gridCol>
                <a:gridCol w="576072">
                  <a:extLst>
                    <a:ext uri="{9D8B030D-6E8A-4147-A177-3AD203B41FA5}">
                      <a16:colId xmlns:a16="http://schemas.microsoft.com/office/drawing/2014/main" val="1477364401"/>
                    </a:ext>
                  </a:extLst>
                </a:gridCol>
                <a:gridCol w="576072">
                  <a:extLst>
                    <a:ext uri="{9D8B030D-6E8A-4147-A177-3AD203B41FA5}">
                      <a16:colId xmlns:a16="http://schemas.microsoft.com/office/drawing/2014/main" val="2265197561"/>
                    </a:ext>
                  </a:extLst>
                </a:gridCol>
                <a:gridCol w="329184">
                  <a:extLst>
                    <a:ext uri="{9D8B030D-6E8A-4147-A177-3AD203B41FA5}">
                      <a16:colId xmlns:a16="http://schemas.microsoft.com/office/drawing/2014/main" val="1389608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523470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- 2021-06-03 10:00:05</a:t>
                      </a:r>
                      <a:r>
                        <a:rPr kumimoji="0" lang="en-US" sz="1000" b="0" i="0" u="none" strike="noStrike" kern="1200" cap="none" spc="0" normalizeH="0" baseline="0" noProof="0">
                          <a:ln>
                            <a:noFill/>
                          </a:ln>
                          <a:solidFill>
                            <a:prstClr val="black"/>
                          </a:solidFill>
                          <a:effectLst/>
                          <a:uLnTx/>
                          <a:uFillTx/>
                          <a:latin typeface="+mn-lt"/>
                          <a:ea typeface="+mn-ea"/>
                          <a:cs typeface="+mn-cs"/>
                        </a:rPr>
                        <a:t>
 Semua pasti ada roti di rumah kan? Yang mana ada lebih tu boleh la cuba roti popcorn karamel Buttercup! Mudah dan sedap lagi kerana menggunakan Buttercup 😋
#ResipiButtercup #SedapDenganButtercup #HomemadeWithLove
Roti Popcorn Caramel Buttercup
Bahan-bahan: 
2 sudu besar Buttercup 
2 keping roti 
4 sudu besar gula 
3 sudu besar air 
5 sudu besar susu
Arahan: 
1. Potongkan roti menjadi kiub kecil. 
2. Panggang kiub roti di atas kuali dengan api sederhana sehingga ia berubah warna menjadi perang keemasan dan garing. Pastikan ia tidak terlalu masak. 
3. Kemudian, dalam kuali yang berbeza, campurkan air dan gula. Jangan kacau dan biarkan ia mendidih dan berubah menjadi warna keemasan. 
4. Setelah itu, masukkan Buttercup dan biarkan ia mendidih sampai berbuih, barulah masukkan susu dan kacau secara berterusan sehingga ia mejadi pekat seperti karamel. 
5. Masukkan kiub roti yang telah dipanggang tadi dan salutkan kiub roti sepenuhnya dengan karamel.
6. Akhir sekali, pindahkan roti popcorn karamel Buttercup anda ke atas kertas minyak dan biarkan ia untuk sejuk. 
Siap dan boleh dinikmati bersama keluarga! 
Sumber: https://penangfoodie.com/caramelbread-popcorn-snacks-recipe/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47918598"/>
                  </a:ext>
                </a:extLst>
              </a:tr>
            </a:tbl>
          </a:graphicData>
        </a:graphic>
      </p:graphicFrame>
      <p:sp>
        <p:nvSpPr>
          <p:cNvPr id="4" name="Text Placeholder 3">
            <a:extLst>
              <a:ext uri="{FF2B5EF4-FFF2-40B4-BE49-F238E27FC236}">
                <a16:creationId xmlns:a16="http://schemas.microsoft.com/office/drawing/2014/main" id="{292F684C-5856-4917-87E8-23B9DA22021B}"/>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2537882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D1F341-ABBB-49AB-90DD-26E0BBA86144}"/>
              </a:ext>
            </a:extLst>
          </p:cNvPr>
          <p:cNvSpPr>
            <a:spLocks noGrp="1"/>
          </p:cNvSpPr>
          <p:nvPr>
            <p:ph type="title"/>
          </p:nvPr>
        </p:nvSpPr>
        <p:spPr/>
        <p:txBody>
          <a:bodyPr/>
          <a:lstStyle/>
          <a:p>
            <a:r>
              <a:rPr lang="en-US"/>
              <a:t>Facebook FB - Own Posts Table w. Custom I-Rate (Insights) | Buttercup Malaysia - 20 of 20</a:t>
            </a:r>
          </a:p>
        </p:txBody>
      </p:sp>
      <p:graphicFrame>
        <p:nvGraphicFramePr>
          <p:cNvPr id="5" name="Table Placeholder 4">
            <a:extLst>
              <a:ext uri="{FF2B5EF4-FFF2-40B4-BE49-F238E27FC236}">
                <a16:creationId xmlns:a16="http://schemas.microsoft.com/office/drawing/2014/main" id="{82309F34-A051-4E22-8C8E-114C4D459C59}"/>
              </a:ext>
            </a:extLst>
          </p:cNvPr>
          <p:cNvGraphicFramePr>
            <a:graphicFrameLocks noGrp="1"/>
          </p:cNvGraphicFramePr>
          <p:nvPr>
            <p:ph type="tbl" sz="quarter" idx="13"/>
            <p:extLst>
              <p:ext uri="{D42A27DB-BD31-4B8C-83A1-F6EECF244321}">
                <p14:modId xmlns:p14="http://schemas.microsoft.com/office/powerpoint/2010/main" val="4268560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22561401"/>
                    </a:ext>
                  </a:extLst>
                </a:gridCol>
                <a:gridCol w="658368">
                  <a:extLst>
                    <a:ext uri="{9D8B030D-6E8A-4147-A177-3AD203B41FA5}">
                      <a16:colId xmlns:a16="http://schemas.microsoft.com/office/drawing/2014/main" val="4029380718"/>
                    </a:ext>
                  </a:extLst>
                </a:gridCol>
                <a:gridCol w="658368">
                  <a:extLst>
                    <a:ext uri="{9D8B030D-6E8A-4147-A177-3AD203B41FA5}">
                      <a16:colId xmlns:a16="http://schemas.microsoft.com/office/drawing/2014/main" val="2477059834"/>
                    </a:ext>
                  </a:extLst>
                </a:gridCol>
                <a:gridCol w="576072">
                  <a:extLst>
                    <a:ext uri="{9D8B030D-6E8A-4147-A177-3AD203B41FA5}">
                      <a16:colId xmlns:a16="http://schemas.microsoft.com/office/drawing/2014/main" val="445058962"/>
                    </a:ext>
                  </a:extLst>
                </a:gridCol>
                <a:gridCol w="576072">
                  <a:extLst>
                    <a:ext uri="{9D8B030D-6E8A-4147-A177-3AD203B41FA5}">
                      <a16:colId xmlns:a16="http://schemas.microsoft.com/office/drawing/2014/main" val="4089032800"/>
                    </a:ext>
                  </a:extLst>
                </a:gridCol>
                <a:gridCol w="493776">
                  <a:extLst>
                    <a:ext uri="{9D8B030D-6E8A-4147-A177-3AD203B41FA5}">
                      <a16:colId xmlns:a16="http://schemas.microsoft.com/office/drawing/2014/main" val="1933599491"/>
                    </a:ext>
                  </a:extLst>
                </a:gridCol>
                <a:gridCol w="576072">
                  <a:extLst>
                    <a:ext uri="{9D8B030D-6E8A-4147-A177-3AD203B41FA5}">
                      <a16:colId xmlns:a16="http://schemas.microsoft.com/office/drawing/2014/main" val="4020913573"/>
                    </a:ext>
                  </a:extLst>
                </a:gridCol>
                <a:gridCol w="576072">
                  <a:extLst>
                    <a:ext uri="{9D8B030D-6E8A-4147-A177-3AD203B41FA5}">
                      <a16:colId xmlns:a16="http://schemas.microsoft.com/office/drawing/2014/main" val="1621011982"/>
                    </a:ext>
                  </a:extLst>
                </a:gridCol>
                <a:gridCol w="576072">
                  <a:extLst>
                    <a:ext uri="{9D8B030D-6E8A-4147-A177-3AD203B41FA5}">
                      <a16:colId xmlns:a16="http://schemas.microsoft.com/office/drawing/2014/main" val="1720778359"/>
                    </a:ext>
                  </a:extLst>
                </a:gridCol>
                <a:gridCol w="576072">
                  <a:extLst>
                    <a:ext uri="{9D8B030D-6E8A-4147-A177-3AD203B41FA5}">
                      <a16:colId xmlns:a16="http://schemas.microsoft.com/office/drawing/2014/main" val="39644473"/>
                    </a:ext>
                  </a:extLst>
                </a:gridCol>
                <a:gridCol w="576072">
                  <a:extLst>
                    <a:ext uri="{9D8B030D-6E8A-4147-A177-3AD203B41FA5}">
                      <a16:colId xmlns:a16="http://schemas.microsoft.com/office/drawing/2014/main" val="863683953"/>
                    </a:ext>
                  </a:extLst>
                </a:gridCol>
                <a:gridCol w="329184">
                  <a:extLst>
                    <a:ext uri="{9D8B030D-6E8A-4147-A177-3AD203B41FA5}">
                      <a16:colId xmlns:a16="http://schemas.microsoft.com/office/drawing/2014/main" val="1408270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161209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- 2021-06-01 11:00:04</a:t>
                      </a:r>
                      <a:r>
                        <a:rPr kumimoji="0" lang="en-US" sz="1000" b="0" i="0" u="none" strike="noStrike" kern="1200" cap="none" spc="0" normalizeH="0" baseline="0" noProof="0">
                          <a:ln>
                            <a:noFill/>
                          </a:ln>
                          <a:solidFill>
                            <a:prstClr val="black"/>
                          </a:solidFill>
                          <a:effectLst/>
                          <a:uLnTx/>
                          <a:uFillTx/>
                          <a:latin typeface="+mn-lt"/>
                          <a:ea typeface="+mn-ea"/>
                          <a:cs typeface="+mn-cs"/>
                        </a:rPr>
                        <a:t>
 Dari aroma, tekstur dan rasa sehinggalah aplikasi praktikal dalam memasak dan ‘baking’ - ini adalah sebab-sebab ramai yang suka dan setia menggunakan Buttercup! 🧈
Jutaan terima kasih kepada My Weekend Plan kerana telah menampilkan Buttercup di halaman anda! 
#buttercup #bake #baking #bahanbaking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3396675235"/>
                  </a:ext>
                </a:extLst>
              </a:tr>
            </a:tbl>
          </a:graphicData>
        </a:graphic>
      </p:graphicFrame>
      <p:sp>
        <p:nvSpPr>
          <p:cNvPr id="4" name="Text Placeholder 3">
            <a:extLst>
              <a:ext uri="{FF2B5EF4-FFF2-40B4-BE49-F238E27FC236}">
                <a16:creationId xmlns:a16="http://schemas.microsoft.com/office/drawing/2014/main" id="{E5636A3D-D223-431D-8460-6FD81D0F9756}"/>
              </a:ext>
            </a:extLst>
          </p:cNvPr>
          <p:cNvSpPr>
            <a:spLocks noGrp="1"/>
          </p:cNvSpPr>
          <p:nvPr>
            <p:ph type="body" sz="quarter" idx="14"/>
          </p:nvPr>
        </p:nvSpPr>
        <p:spPr/>
        <p:txBody>
          <a:bodyPr/>
          <a:lstStyle/>
          <a:p>
            <a:r>
              <a:rPr lang="en-US"/>
              <a:t>06/01/2021 - 06/30/2021</a:t>
            </a:r>
          </a:p>
        </p:txBody>
      </p:sp>
    </p:spTree>
    <p:extLst>
      <p:ext uri="{BB962C8B-B14F-4D97-AF65-F5344CB8AC3E}">
        <p14:creationId xmlns:p14="http://schemas.microsoft.com/office/powerpoint/2010/main" val="140203161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1222</Words>
  <Application>Microsoft Office PowerPoint</Application>
  <PresentationFormat>On-screen Show (4:3)</PresentationFormat>
  <Paragraphs>508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Facebook FB - Own Posts Table w. Custom I-Rate (Insights) | Buttercup Malaysia - 1 of 20</vt:lpstr>
      <vt:lpstr>Facebook FB - Own Posts Table w. Custom I-Rate (Insights) | Buttercup Malaysia - 2 of 20</vt:lpstr>
      <vt:lpstr>Facebook FB - Own Posts Table w. Custom I-Rate (Insights) | Buttercup Malaysia - 3 of 20</vt:lpstr>
      <vt:lpstr>Facebook FB - Own Posts Table w. Custom I-Rate (Insights) | Buttercup Malaysia - 4 of 20</vt:lpstr>
      <vt:lpstr>Facebook FB - Own Posts Table w. Custom I-Rate (Insights) | Buttercup Malaysia - 5 of 20</vt:lpstr>
      <vt:lpstr>Facebook FB - Own Posts Table w. Custom I-Rate (Insights) | Buttercup Malaysia - 6 of 20</vt:lpstr>
      <vt:lpstr>Facebook FB - Own Posts Table w. Custom I-Rate (Insights) | Buttercup Malaysia - 7 of 20</vt:lpstr>
      <vt:lpstr>Facebook FB - Own Posts Table w. Custom I-Rate (Insights) | Buttercup Malaysia - 8 of 20</vt:lpstr>
      <vt:lpstr>Facebook FB - Own Posts Table w. Custom I-Rate (Insights) | Buttercup Malaysia - 9 of 20</vt:lpstr>
      <vt:lpstr>Facebook FB - Own Posts Table w. Custom I-Rate (Insights) | Buttercup Malaysia - 10 of 20</vt:lpstr>
      <vt:lpstr>Facebook FB - Own Posts Table w. Custom I-Rate (Insights) | Buttercup Malaysia - 11 of 20</vt:lpstr>
      <vt:lpstr>Facebook FB - Own Posts Table w. Custom I-Rate (Insights) | Buttercup Malaysia - 12 of 20</vt:lpstr>
      <vt:lpstr>Facebook FB - Own Posts Table w. Custom I-Rate (Insights) | Buttercup Malaysia - 13 of 20</vt:lpstr>
      <vt:lpstr>Facebook FB - Own Posts Table w. Custom I-Rate (Insights) | Buttercup Malaysia - 14 of 20</vt:lpstr>
      <vt:lpstr>Facebook FB - Own Posts Table w. Custom I-Rate (Insights) | Buttercup Malaysia - 15 of 20</vt:lpstr>
      <vt:lpstr>Facebook FB - Own Posts Table w. Custom I-Rate (Insights) | Buttercup Malaysia - 16 of 20</vt:lpstr>
      <vt:lpstr>Facebook FB - Own Posts Table w. Custom I-Rate (Insights) | Buttercup Malaysia - 17 of 20</vt:lpstr>
      <vt:lpstr>Facebook FB - Own Posts Table w. Custom I-Rate (Insights) | Buttercup Malaysia - 18 of 20</vt:lpstr>
      <vt:lpstr>Facebook FB - Own Posts Table w. Custom I-Rate (Insights) | Buttercup Malaysia - 19 of 20</vt:lpstr>
      <vt:lpstr>Facebook FB - Own Posts Table w. Custom I-Rate (Insights) | Buttercup Malaysia - 20 of 20</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FB - Own Posts Table w. Custom I-Rate (Insights) | Buttercup Malaysia - 1 of 20</dc:title>
  <dc:creator>Frederik Peiniger</dc:creator>
  <cp:lastModifiedBy>Frederik Peiniger</cp:lastModifiedBy>
  <cp:revision>1</cp:revision>
  <dcterms:created xsi:type="dcterms:W3CDTF">2021-07-09T06:11:47Z</dcterms:created>
  <dcterms:modified xsi:type="dcterms:W3CDTF">2021-07-09T06:14:33Z</dcterms:modified>
</cp:coreProperties>
</file>