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FCBD-2487-40AD-AE29-B5BB7CA0C91B}"/>
              </a:ext>
            </a:extLst>
          </p:cNvPr>
          <p:cNvSpPr>
            <a:spLocks noGrp="1"/>
          </p:cNvSpPr>
          <p:nvPr>
            <p:ph type="title"/>
          </p:nvPr>
        </p:nvSpPr>
        <p:spPr/>
        <p:txBody>
          <a:bodyPr/>
          <a:lstStyle/>
          <a:p>
            <a:r>
              <a:rPr lang="en-US"/>
              <a:t>Facebook FB - Own Posts Table w. Custom I-Rate (Insights) | Buttercup Malaysia - 1 of 17</a:t>
            </a:r>
          </a:p>
        </p:txBody>
      </p:sp>
      <p:graphicFrame>
        <p:nvGraphicFramePr>
          <p:cNvPr id="5" name="Table Placeholder 4">
            <a:extLst>
              <a:ext uri="{FF2B5EF4-FFF2-40B4-BE49-F238E27FC236}">
                <a16:creationId xmlns:a16="http://schemas.microsoft.com/office/drawing/2014/main" id="{DE92D4A2-DDCA-4BC3-BF6C-4AAAFF530080}"/>
              </a:ext>
            </a:extLst>
          </p:cNvPr>
          <p:cNvGraphicFramePr>
            <a:graphicFrameLocks noGrp="1"/>
          </p:cNvGraphicFramePr>
          <p:nvPr>
            <p:ph type="tbl" sz="quarter" idx="13"/>
            <p:extLst>
              <p:ext uri="{D42A27DB-BD31-4B8C-83A1-F6EECF244321}">
                <p14:modId xmlns:p14="http://schemas.microsoft.com/office/powerpoint/2010/main" val="1209265423"/>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6607117"/>
                    </a:ext>
                  </a:extLst>
                </a:gridCol>
                <a:gridCol w="658368">
                  <a:extLst>
                    <a:ext uri="{9D8B030D-6E8A-4147-A177-3AD203B41FA5}">
                      <a16:colId xmlns:a16="http://schemas.microsoft.com/office/drawing/2014/main" val="1964438390"/>
                    </a:ext>
                  </a:extLst>
                </a:gridCol>
                <a:gridCol w="658368">
                  <a:extLst>
                    <a:ext uri="{9D8B030D-6E8A-4147-A177-3AD203B41FA5}">
                      <a16:colId xmlns:a16="http://schemas.microsoft.com/office/drawing/2014/main" val="1679103247"/>
                    </a:ext>
                  </a:extLst>
                </a:gridCol>
                <a:gridCol w="576072">
                  <a:extLst>
                    <a:ext uri="{9D8B030D-6E8A-4147-A177-3AD203B41FA5}">
                      <a16:colId xmlns:a16="http://schemas.microsoft.com/office/drawing/2014/main" val="2986221321"/>
                    </a:ext>
                  </a:extLst>
                </a:gridCol>
                <a:gridCol w="576072">
                  <a:extLst>
                    <a:ext uri="{9D8B030D-6E8A-4147-A177-3AD203B41FA5}">
                      <a16:colId xmlns:a16="http://schemas.microsoft.com/office/drawing/2014/main" val="3429020541"/>
                    </a:ext>
                  </a:extLst>
                </a:gridCol>
                <a:gridCol w="493776">
                  <a:extLst>
                    <a:ext uri="{9D8B030D-6E8A-4147-A177-3AD203B41FA5}">
                      <a16:colId xmlns:a16="http://schemas.microsoft.com/office/drawing/2014/main" val="925881948"/>
                    </a:ext>
                  </a:extLst>
                </a:gridCol>
                <a:gridCol w="576072">
                  <a:extLst>
                    <a:ext uri="{9D8B030D-6E8A-4147-A177-3AD203B41FA5}">
                      <a16:colId xmlns:a16="http://schemas.microsoft.com/office/drawing/2014/main" val="2260313954"/>
                    </a:ext>
                  </a:extLst>
                </a:gridCol>
                <a:gridCol w="576072">
                  <a:extLst>
                    <a:ext uri="{9D8B030D-6E8A-4147-A177-3AD203B41FA5}">
                      <a16:colId xmlns:a16="http://schemas.microsoft.com/office/drawing/2014/main" val="4118076134"/>
                    </a:ext>
                  </a:extLst>
                </a:gridCol>
                <a:gridCol w="576072">
                  <a:extLst>
                    <a:ext uri="{9D8B030D-6E8A-4147-A177-3AD203B41FA5}">
                      <a16:colId xmlns:a16="http://schemas.microsoft.com/office/drawing/2014/main" val="2237289280"/>
                    </a:ext>
                  </a:extLst>
                </a:gridCol>
                <a:gridCol w="576072">
                  <a:extLst>
                    <a:ext uri="{9D8B030D-6E8A-4147-A177-3AD203B41FA5}">
                      <a16:colId xmlns:a16="http://schemas.microsoft.com/office/drawing/2014/main" val="149090809"/>
                    </a:ext>
                  </a:extLst>
                </a:gridCol>
                <a:gridCol w="576072">
                  <a:extLst>
                    <a:ext uri="{9D8B030D-6E8A-4147-A177-3AD203B41FA5}">
                      <a16:colId xmlns:a16="http://schemas.microsoft.com/office/drawing/2014/main" val="2426690037"/>
                    </a:ext>
                  </a:extLst>
                </a:gridCol>
                <a:gridCol w="329184">
                  <a:extLst>
                    <a:ext uri="{9D8B030D-6E8A-4147-A177-3AD203B41FA5}">
                      <a16:colId xmlns:a16="http://schemas.microsoft.com/office/drawing/2014/main" val="506343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9913135"/>
                  </a:ext>
                </a:extLst>
              </a:tr>
            </a:tbl>
          </a:graphicData>
        </a:graphic>
      </p:graphicFrame>
      <p:sp>
        <p:nvSpPr>
          <p:cNvPr id="4" name="Text Placeholder 3">
            <a:extLst>
              <a:ext uri="{FF2B5EF4-FFF2-40B4-BE49-F238E27FC236}">
                <a16:creationId xmlns:a16="http://schemas.microsoft.com/office/drawing/2014/main" id="{B1C09709-4B85-483C-B89C-C8B811C77D38}"/>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4090223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D5E3C-7DA7-4A65-A82A-003FD72C3391}"/>
              </a:ext>
            </a:extLst>
          </p:cNvPr>
          <p:cNvSpPr>
            <a:spLocks noGrp="1"/>
          </p:cNvSpPr>
          <p:nvPr>
            <p:ph type="title"/>
          </p:nvPr>
        </p:nvSpPr>
        <p:spPr/>
        <p:txBody>
          <a:bodyPr/>
          <a:lstStyle/>
          <a:p>
            <a:r>
              <a:rPr lang="en-US"/>
              <a:t>Facebook FB - Own Posts Table w. Custom I-Rate (Insights) | Buttercup Malaysia - 2 of 17</a:t>
            </a:r>
          </a:p>
        </p:txBody>
      </p:sp>
      <p:graphicFrame>
        <p:nvGraphicFramePr>
          <p:cNvPr id="5" name="Table Placeholder 4">
            <a:extLst>
              <a:ext uri="{FF2B5EF4-FFF2-40B4-BE49-F238E27FC236}">
                <a16:creationId xmlns:a16="http://schemas.microsoft.com/office/drawing/2014/main" id="{8ED004F7-08A4-4CD3-9F7E-6E7C8F328F85}"/>
              </a:ext>
            </a:extLst>
          </p:cNvPr>
          <p:cNvGraphicFramePr>
            <a:graphicFrameLocks noGrp="1"/>
          </p:cNvGraphicFramePr>
          <p:nvPr>
            <p:ph type="tbl" sz="quarter" idx="13"/>
            <p:extLst>
              <p:ext uri="{D42A27DB-BD31-4B8C-83A1-F6EECF244321}">
                <p14:modId xmlns:p14="http://schemas.microsoft.com/office/powerpoint/2010/main" val="889648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10659404"/>
                    </a:ext>
                  </a:extLst>
                </a:gridCol>
                <a:gridCol w="658368">
                  <a:extLst>
                    <a:ext uri="{9D8B030D-6E8A-4147-A177-3AD203B41FA5}">
                      <a16:colId xmlns:a16="http://schemas.microsoft.com/office/drawing/2014/main" val="1918848477"/>
                    </a:ext>
                  </a:extLst>
                </a:gridCol>
                <a:gridCol w="658368">
                  <a:extLst>
                    <a:ext uri="{9D8B030D-6E8A-4147-A177-3AD203B41FA5}">
                      <a16:colId xmlns:a16="http://schemas.microsoft.com/office/drawing/2014/main" val="3173910267"/>
                    </a:ext>
                  </a:extLst>
                </a:gridCol>
                <a:gridCol w="576072">
                  <a:extLst>
                    <a:ext uri="{9D8B030D-6E8A-4147-A177-3AD203B41FA5}">
                      <a16:colId xmlns:a16="http://schemas.microsoft.com/office/drawing/2014/main" val="1619089433"/>
                    </a:ext>
                  </a:extLst>
                </a:gridCol>
                <a:gridCol w="576072">
                  <a:extLst>
                    <a:ext uri="{9D8B030D-6E8A-4147-A177-3AD203B41FA5}">
                      <a16:colId xmlns:a16="http://schemas.microsoft.com/office/drawing/2014/main" val="120811911"/>
                    </a:ext>
                  </a:extLst>
                </a:gridCol>
                <a:gridCol w="493776">
                  <a:extLst>
                    <a:ext uri="{9D8B030D-6E8A-4147-A177-3AD203B41FA5}">
                      <a16:colId xmlns:a16="http://schemas.microsoft.com/office/drawing/2014/main" val="3500760747"/>
                    </a:ext>
                  </a:extLst>
                </a:gridCol>
                <a:gridCol w="576072">
                  <a:extLst>
                    <a:ext uri="{9D8B030D-6E8A-4147-A177-3AD203B41FA5}">
                      <a16:colId xmlns:a16="http://schemas.microsoft.com/office/drawing/2014/main" val="1099990243"/>
                    </a:ext>
                  </a:extLst>
                </a:gridCol>
                <a:gridCol w="576072">
                  <a:extLst>
                    <a:ext uri="{9D8B030D-6E8A-4147-A177-3AD203B41FA5}">
                      <a16:colId xmlns:a16="http://schemas.microsoft.com/office/drawing/2014/main" val="4008929650"/>
                    </a:ext>
                  </a:extLst>
                </a:gridCol>
                <a:gridCol w="576072">
                  <a:extLst>
                    <a:ext uri="{9D8B030D-6E8A-4147-A177-3AD203B41FA5}">
                      <a16:colId xmlns:a16="http://schemas.microsoft.com/office/drawing/2014/main" val="1888392235"/>
                    </a:ext>
                  </a:extLst>
                </a:gridCol>
                <a:gridCol w="576072">
                  <a:extLst>
                    <a:ext uri="{9D8B030D-6E8A-4147-A177-3AD203B41FA5}">
                      <a16:colId xmlns:a16="http://schemas.microsoft.com/office/drawing/2014/main" val="2858970604"/>
                    </a:ext>
                  </a:extLst>
                </a:gridCol>
                <a:gridCol w="576072">
                  <a:extLst>
                    <a:ext uri="{9D8B030D-6E8A-4147-A177-3AD203B41FA5}">
                      <a16:colId xmlns:a16="http://schemas.microsoft.com/office/drawing/2014/main" val="2955766799"/>
                    </a:ext>
                  </a:extLst>
                </a:gridCol>
                <a:gridCol w="329184">
                  <a:extLst>
                    <a:ext uri="{9D8B030D-6E8A-4147-A177-3AD203B41FA5}">
                      <a16:colId xmlns:a16="http://schemas.microsoft.com/office/drawing/2014/main" val="3739641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417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- 2021-03-28 11:00:01</a:t>
                      </a:r>
                      <a:r>
                        <a:rPr kumimoji="0" lang="en-US" sz="1000" b="0" i="0" u="none" strike="noStrike" kern="1200" cap="none" spc="0" normalizeH="0" baseline="0" noProof="0">
                          <a:ln>
                            <a:noFill/>
                          </a:ln>
                          <a:solidFill>
                            <a:prstClr val="black"/>
                          </a:solidFill>
                          <a:effectLst/>
                          <a:uLnTx/>
                          <a:uFillTx/>
                          <a:latin typeface="+mn-lt"/>
                          <a:ea typeface="+mn-ea"/>
                          <a:cs typeface="+mn-cs"/>
                        </a:rPr>
                        <a:t>
 Tiada yang lebih berharga melainkan anda, fans Buttercup! Ramai yang berpuas hati menggunakan Buttercup Luxury Spread sebagai bahan utama dalam memasak. Buttercup amatlah berterima kasih atas sokongan anda yang berterusan ❤️
“Produk Buttercup pilihan saya ialah Buttercup Luxury Spread kerana aromanya yang memukau menjadikan setiap hidangan menyelerakan. Selain itu, sapuan istimewa daripada minyak sayuran dan lemak susu yang telah dipilih menghasilkan sapuan berkualiti tinggi.” 
- Ekin Khalim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7857860"/>
                  </a:ext>
                </a:extLst>
              </a:tr>
            </a:tbl>
          </a:graphicData>
        </a:graphic>
      </p:graphicFrame>
      <p:sp>
        <p:nvSpPr>
          <p:cNvPr id="4" name="Text Placeholder 3">
            <a:extLst>
              <a:ext uri="{FF2B5EF4-FFF2-40B4-BE49-F238E27FC236}">
                <a16:creationId xmlns:a16="http://schemas.microsoft.com/office/drawing/2014/main" id="{4D133D39-A5C7-4C38-A740-9EEA77F3BB7E}"/>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440427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014F4-596A-462B-985B-3D17D280E59C}"/>
              </a:ext>
            </a:extLst>
          </p:cNvPr>
          <p:cNvSpPr>
            <a:spLocks noGrp="1"/>
          </p:cNvSpPr>
          <p:nvPr>
            <p:ph type="title"/>
          </p:nvPr>
        </p:nvSpPr>
        <p:spPr/>
        <p:txBody>
          <a:bodyPr/>
          <a:lstStyle/>
          <a:p>
            <a:r>
              <a:rPr lang="en-US"/>
              <a:t>Facebook FB - Own Posts Table w. Custom I-Rate (Insights) | Buttercup Malaysia - 3 of 17</a:t>
            </a:r>
          </a:p>
        </p:txBody>
      </p:sp>
      <p:graphicFrame>
        <p:nvGraphicFramePr>
          <p:cNvPr id="5" name="Table Placeholder 4">
            <a:extLst>
              <a:ext uri="{FF2B5EF4-FFF2-40B4-BE49-F238E27FC236}">
                <a16:creationId xmlns:a16="http://schemas.microsoft.com/office/drawing/2014/main" id="{D146DD83-056A-48A8-9212-B3527B684A03}"/>
              </a:ext>
            </a:extLst>
          </p:cNvPr>
          <p:cNvGraphicFramePr>
            <a:graphicFrameLocks noGrp="1"/>
          </p:cNvGraphicFramePr>
          <p:nvPr>
            <p:ph type="tbl" sz="quarter" idx="13"/>
            <p:extLst>
              <p:ext uri="{D42A27DB-BD31-4B8C-83A1-F6EECF244321}">
                <p14:modId xmlns:p14="http://schemas.microsoft.com/office/powerpoint/2010/main" val="936424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4636013"/>
                    </a:ext>
                  </a:extLst>
                </a:gridCol>
                <a:gridCol w="658368">
                  <a:extLst>
                    <a:ext uri="{9D8B030D-6E8A-4147-A177-3AD203B41FA5}">
                      <a16:colId xmlns:a16="http://schemas.microsoft.com/office/drawing/2014/main" val="1546233418"/>
                    </a:ext>
                  </a:extLst>
                </a:gridCol>
                <a:gridCol w="658368">
                  <a:extLst>
                    <a:ext uri="{9D8B030D-6E8A-4147-A177-3AD203B41FA5}">
                      <a16:colId xmlns:a16="http://schemas.microsoft.com/office/drawing/2014/main" val="1554655806"/>
                    </a:ext>
                  </a:extLst>
                </a:gridCol>
                <a:gridCol w="576072">
                  <a:extLst>
                    <a:ext uri="{9D8B030D-6E8A-4147-A177-3AD203B41FA5}">
                      <a16:colId xmlns:a16="http://schemas.microsoft.com/office/drawing/2014/main" val="3684530799"/>
                    </a:ext>
                  </a:extLst>
                </a:gridCol>
                <a:gridCol w="576072">
                  <a:extLst>
                    <a:ext uri="{9D8B030D-6E8A-4147-A177-3AD203B41FA5}">
                      <a16:colId xmlns:a16="http://schemas.microsoft.com/office/drawing/2014/main" val="3349233524"/>
                    </a:ext>
                  </a:extLst>
                </a:gridCol>
                <a:gridCol w="493776">
                  <a:extLst>
                    <a:ext uri="{9D8B030D-6E8A-4147-A177-3AD203B41FA5}">
                      <a16:colId xmlns:a16="http://schemas.microsoft.com/office/drawing/2014/main" val="1284625672"/>
                    </a:ext>
                  </a:extLst>
                </a:gridCol>
                <a:gridCol w="576072">
                  <a:extLst>
                    <a:ext uri="{9D8B030D-6E8A-4147-A177-3AD203B41FA5}">
                      <a16:colId xmlns:a16="http://schemas.microsoft.com/office/drawing/2014/main" val="979876067"/>
                    </a:ext>
                  </a:extLst>
                </a:gridCol>
                <a:gridCol w="576072">
                  <a:extLst>
                    <a:ext uri="{9D8B030D-6E8A-4147-A177-3AD203B41FA5}">
                      <a16:colId xmlns:a16="http://schemas.microsoft.com/office/drawing/2014/main" val="2942970527"/>
                    </a:ext>
                  </a:extLst>
                </a:gridCol>
                <a:gridCol w="576072">
                  <a:extLst>
                    <a:ext uri="{9D8B030D-6E8A-4147-A177-3AD203B41FA5}">
                      <a16:colId xmlns:a16="http://schemas.microsoft.com/office/drawing/2014/main" val="1110282311"/>
                    </a:ext>
                  </a:extLst>
                </a:gridCol>
                <a:gridCol w="576072">
                  <a:extLst>
                    <a:ext uri="{9D8B030D-6E8A-4147-A177-3AD203B41FA5}">
                      <a16:colId xmlns:a16="http://schemas.microsoft.com/office/drawing/2014/main" val="2624324624"/>
                    </a:ext>
                  </a:extLst>
                </a:gridCol>
                <a:gridCol w="576072">
                  <a:extLst>
                    <a:ext uri="{9D8B030D-6E8A-4147-A177-3AD203B41FA5}">
                      <a16:colId xmlns:a16="http://schemas.microsoft.com/office/drawing/2014/main" val="613558349"/>
                    </a:ext>
                  </a:extLst>
                </a:gridCol>
                <a:gridCol w="329184">
                  <a:extLst>
                    <a:ext uri="{9D8B030D-6E8A-4147-A177-3AD203B41FA5}">
                      <a16:colId xmlns:a16="http://schemas.microsoft.com/office/drawing/2014/main" val="4155564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627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- 2021-03-28 10:00:01</a:t>
                      </a:r>
                      <a:r>
                        <a:rPr kumimoji="0" lang="en-US" sz="1000" b="0" i="0" u="none" strike="noStrike" kern="1200" cap="none" spc="0" normalizeH="0" baseline="0" noProof="0">
                          <a:ln>
                            <a:noFill/>
                          </a:ln>
                          <a:solidFill>
                            <a:prstClr val="black"/>
                          </a:solidFill>
                          <a:effectLst/>
                          <a:uLnTx/>
                          <a:uFillTx/>
                          <a:latin typeface="+mn-lt"/>
                          <a:ea typeface="+mn-ea"/>
                          <a:cs typeface="+mn-cs"/>
                        </a:rPr>
                        <a:t>
 Sudahkah anda menyertai Peraduan Fiesta Raya Buttercup? Jangan tunggu lama-lama! Sertai sekarang untuk memenangi hadiah-hadiah hebat dari Buttercup! 
Langkah penyertaan (senang je!): 
1. Beli minimum RM20.00 produk Buttercup dalam satu resit dari mana-mana pasar raya AEON, AEON BiG, Econsave, Giant, MYDIN, Tesco atau TF-Value Mart di Semenanjung Malaysia.
2. Simpan resit pembelian anda. 
3. WhatsApp penyertaan anda kepada +6011-540 540 78. 
*Tertakluk kepada Terma &amp; Syarat. Untuk maklumat lanjut: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800396"/>
                  </a:ext>
                </a:extLst>
              </a:tr>
            </a:tbl>
          </a:graphicData>
        </a:graphic>
      </p:graphicFrame>
      <p:sp>
        <p:nvSpPr>
          <p:cNvPr id="4" name="Text Placeholder 3">
            <a:extLst>
              <a:ext uri="{FF2B5EF4-FFF2-40B4-BE49-F238E27FC236}">
                <a16:creationId xmlns:a16="http://schemas.microsoft.com/office/drawing/2014/main" id="{31AB4EC5-5FB5-456F-9E85-19DD51E62EB4}"/>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529751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8167-4010-493D-BD45-2AAFF008EC16}"/>
              </a:ext>
            </a:extLst>
          </p:cNvPr>
          <p:cNvSpPr>
            <a:spLocks noGrp="1"/>
          </p:cNvSpPr>
          <p:nvPr>
            <p:ph type="title"/>
          </p:nvPr>
        </p:nvSpPr>
        <p:spPr/>
        <p:txBody>
          <a:bodyPr/>
          <a:lstStyle/>
          <a:p>
            <a:r>
              <a:rPr lang="en-US"/>
              <a:t>Facebook FB - Own Posts Table w. Custom I-Rate (Insights) | Buttercup Malaysia - 4 of 17</a:t>
            </a:r>
          </a:p>
        </p:txBody>
      </p:sp>
      <p:graphicFrame>
        <p:nvGraphicFramePr>
          <p:cNvPr id="5" name="Table Placeholder 4">
            <a:extLst>
              <a:ext uri="{FF2B5EF4-FFF2-40B4-BE49-F238E27FC236}">
                <a16:creationId xmlns:a16="http://schemas.microsoft.com/office/drawing/2014/main" id="{2973E1B9-0CF6-42C7-8B02-A1252688C4BB}"/>
              </a:ext>
            </a:extLst>
          </p:cNvPr>
          <p:cNvGraphicFramePr>
            <a:graphicFrameLocks noGrp="1"/>
          </p:cNvGraphicFramePr>
          <p:nvPr>
            <p:ph type="tbl" sz="quarter" idx="13"/>
            <p:extLst>
              <p:ext uri="{D42A27DB-BD31-4B8C-83A1-F6EECF244321}">
                <p14:modId xmlns:p14="http://schemas.microsoft.com/office/powerpoint/2010/main" val="273814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3170021"/>
                    </a:ext>
                  </a:extLst>
                </a:gridCol>
                <a:gridCol w="658368">
                  <a:extLst>
                    <a:ext uri="{9D8B030D-6E8A-4147-A177-3AD203B41FA5}">
                      <a16:colId xmlns:a16="http://schemas.microsoft.com/office/drawing/2014/main" val="3208551503"/>
                    </a:ext>
                  </a:extLst>
                </a:gridCol>
                <a:gridCol w="658368">
                  <a:extLst>
                    <a:ext uri="{9D8B030D-6E8A-4147-A177-3AD203B41FA5}">
                      <a16:colId xmlns:a16="http://schemas.microsoft.com/office/drawing/2014/main" val="2980094656"/>
                    </a:ext>
                  </a:extLst>
                </a:gridCol>
                <a:gridCol w="576072">
                  <a:extLst>
                    <a:ext uri="{9D8B030D-6E8A-4147-A177-3AD203B41FA5}">
                      <a16:colId xmlns:a16="http://schemas.microsoft.com/office/drawing/2014/main" val="3266672816"/>
                    </a:ext>
                  </a:extLst>
                </a:gridCol>
                <a:gridCol w="576072">
                  <a:extLst>
                    <a:ext uri="{9D8B030D-6E8A-4147-A177-3AD203B41FA5}">
                      <a16:colId xmlns:a16="http://schemas.microsoft.com/office/drawing/2014/main" val="1730665961"/>
                    </a:ext>
                  </a:extLst>
                </a:gridCol>
                <a:gridCol w="493776">
                  <a:extLst>
                    <a:ext uri="{9D8B030D-6E8A-4147-A177-3AD203B41FA5}">
                      <a16:colId xmlns:a16="http://schemas.microsoft.com/office/drawing/2014/main" val="2264865485"/>
                    </a:ext>
                  </a:extLst>
                </a:gridCol>
                <a:gridCol w="576072">
                  <a:extLst>
                    <a:ext uri="{9D8B030D-6E8A-4147-A177-3AD203B41FA5}">
                      <a16:colId xmlns:a16="http://schemas.microsoft.com/office/drawing/2014/main" val="633302408"/>
                    </a:ext>
                  </a:extLst>
                </a:gridCol>
                <a:gridCol w="576072">
                  <a:extLst>
                    <a:ext uri="{9D8B030D-6E8A-4147-A177-3AD203B41FA5}">
                      <a16:colId xmlns:a16="http://schemas.microsoft.com/office/drawing/2014/main" val="3022892437"/>
                    </a:ext>
                  </a:extLst>
                </a:gridCol>
                <a:gridCol w="576072">
                  <a:extLst>
                    <a:ext uri="{9D8B030D-6E8A-4147-A177-3AD203B41FA5}">
                      <a16:colId xmlns:a16="http://schemas.microsoft.com/office/drawing/2014/main" val="213854927"/>
                    </a:ext>
                  </a:extLst>
                </a:gridCol>
                <a:gridCol w="576072">
                  <a:extLst>
                    <a:ext uri="{9D8B030D-6E8A-4147-A177-3AD203B41FA5}">
                      <a16:colId xmlns:a16="http://schemas.microsoft.com/office/drawing/2014/main" val="3287248373"/>
                    </a:ext>
                  </a:extLst>
                </a:gridCol>
                <a:gridCol w="576072">
                  <a:extLst>
                    <a:ext uri="{9D8B030D-6E8A-4147-A177-3AD203B41FA5}">
                      <a16:colId xmlns:a16="http://schemas.microsoft.com/office/drawing/2014/main" val="2960533986"/>
                    </a:ext>
                  </a:extLst>
                </a:gridCol>
                <a:gridCol w="329184">
                  <a:extLst>
                    <a:ext uri="{9D8B030D-6E8A-4147-A177-3AD203B41FA5}">
                      <a16:colId xmlns:a16="http://schemas.microsoft.com/office/drawing/2014/main" val="3893415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745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- 2021-03-26 15:00:54</a:t>
                      </a:r>
                      <a:r>
                        <a:rPr kumimoji="0" lang="en-US" sz="1000" b="0" i="0" u="none" strike="noStrike" kern="1200" cap="none" spc="0" normalizeH="0" baseline="0" noProof="0">
                          <a:ln>
                            <a:noFill/>
                          </a:ln>
                          <a:solidFill>
                            <a:prstClr val="black"/>
                          </a:solidFill>
                          <a:effectLst/>
                          <a:uLnTx/>
                          <a:uFillTx/>
                          <a:latin typeface="+mn-lt"/>
                          <a:ea typeface="+mn-ea"/>
                          <a:cs typeface="+mn-cs"/>
                        </a:rPr>
                        <a:t>
 🎉Sertai Jualan Hari Jadi Lazada pada 27 Mac 2021 ini dan nikmati diskaun sehingga 23% untuk produk Buttercup kegemaran anda! 
Jadi tunggu apa lagi? Isikan troli shopping anda di Lazada dengan klik link di bawah dan ‘check out’ pada 27 Mac ini! 🛒👇  
https://www.lazada.com.my/shop/the-culina-co/Buttercup.htm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3464564"/>
                  </a:ext>
                </a:extLst>
              </a:tr>
            </a:tbl>
          </a:graphicData>
        </a:graphic>
      </p:graphicFrame>
      <p:sp>
        <p:nvSpPr>
          <p:cNvPr id="4" name="Text Placeholder 3">
            <a:extLst>
              <a:ext uri="{FF2B5EF4-FFF2-40B4-BE49-F238E27FC236}">
                <a16:creationId xmlns:a16="http://schemas.microsoft.com/office/drawing/2014/main" id="{23D5DB11-7B2C-42AC-92F6-45ADB754EB8C}"/>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280482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BE71B-C2CA-4A5C-AA20-042A7D2F9EA3}"/>
              </a:ext>
            </a:extLst>
          </p:cNvPr>
          <p:cNvSpPr>
            <a:spLocks noGrp="1"/>
          </p:cNvSpPr>
          <p:nvPr>
            <p:ph type="title"/>
          </p:nvPr>
        </p:nvSpPr>
        <p:spPr/>
        <p:txBody>
          <a:bodyPr/>
          <a:lstStyle/>
          <a:p>
            <a:r>
              <a:rPr lang="en-US"/>
              <a:t>Facebook FB - Own Posts Table w. Custom I-Rate (Insights) | Buttercup Malaysia - 5 of 17</a:t>
            </a:r>
          </a:p>
        </p:txBody>
      </p:sp>
      <p:graphicFrame>
        <p:nvGraphicFramePr>
          <p:cNvPr id="5" name="Table Placeholder 4">
            <a:extLst>
              <a:ext uri="{FF2B5EF4-FFF2-40B4-BE49-F238E27FC236}">
                <a16:creationId xmlns:a16="http://schemas.microsoft.com/office/drawing/2014/main" id="{4066BA56-889D-4190-913A-A761D4D0BAB2}"/>
              </a:ext>
            </a:extLst>
          </p:cNvPr>
          <p:cNvGraphicFramePr>
            <a:graphicFrameLocks noGrp="1"/>
          </p:cNvGraphicFramePr>
          <p:nvPr>
            <p:ph type="tbl" sz="quarter" idx="13"/>
            <p:extLst>
              <p:ext uri="{D42A27DB-BD31-4B8C-83A1-F6EECF244321}">
                <p14:modId xmlns:p14="http://schemas.microsoft.com/office/powerpoint/2010/main" val="155072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1500210"/>
                    </a:ext>
                  </a:extLst>
                </a:gridCol>
                <a:gridCol w="658368">
                  <a:extLst>
                    <a:ext uri="{9D8B030D-6E8A-4147-A177-3AD203B41FA5}">
                      <a16:colId xmlns:a16="http://schemas.microsoft.com/office/drawing/2014/main" val="2443645531"/>
                    </a:ext>
                  </a:extLst>
                </a:gridCol>
                <a:gridCol w="658368">
                  <a:extLst>
                    <a:ext uri="{9D8B030D-6E8A-4147-A177-3AD203B41FA5}">
                      <a16:colId xmlns:a16="http://schemas.microsoft.com/office/drawing/2014/main" val="3536936403"/>
                    </a:ext>
                  </a:extLst>
                </a:gridCol>
                <a:gridCol w="576072">
                  <a:extLst>
                    <a:ext uri="{9D8B030D-6E8A-4147-A177-3AD203B41FA5}">
                      <a16:colId xmlns:a16="http://schemas.microsoft.com/office/drawing/2014/main" val="2286018052"/>
                    </a:ext>
                  </a:extLst>
                </a:gridCol>
                <a:gridCol w="576072">
                  <a:extLst>
                    <a:ext uri="{9D8B030D-6E8A-4147-A177-3AD203B41FA5}">
                      <a16:colId xmlns:a16="http://schemas.microsoft.com/office/drawing/2014/main" val="2727195253"/>
                    </a:ext>
                  </a:extLst>
                </a:gridCol>
                <a:gridCol w="493776">
                  <a:extLst>
                    <a:ext uri="{9D8B030D-6E8A-4147-A177-3AD203B41FA5}">
                      <a16:colId xmlns:a16="http://schemas.microsoft.com/office/drawing/2014/main" val="3279898743"/>
                    </a:ext>
                  </a:extLst>
                </a:gridCol>
                <a:gridCol w="576072">
                  <a:extLst>
                    <a:ext uri="{9D8B030D-6E8A-4147-A177-3AD203B41FA5}">
                      <a16:colId xmlns:a16="http://schemas.microsoft.com/office/drawing/2014/main" val="529632400"/>
                    </a:ext>
                  </a:extLst>
                </a:gridCol>
                <a:gridCol w="576072">
                  <a:extLst>
                    <a:ext uri="{9D8B030D-6E8A-4147-A177-3AD203B41FA5}">
                      <a16:colId xmlns:a16="http://schemas.microsoft.com/office/drawing/2014/main" val="1484640203"/>
                    </a:ext>
                  </a:extLst>
                </a:gridCol>
                <a:gridCol w="576072">
                  <a:extLst>
                    <a:ext uri="{9D8B030D-6E8A-4147-A177-3AD203B41FA5}">
                      <a16:colId xmlns:a16="http://schemas.microsoft.com/office/drawing/2014/main" val="2433928055"/>
                    </a:ext>
                  </a:extLst>
                </a:gridCol>
                <a:gridCol w="576072">
                  <a:extLst>
                    <a:ext uri="{9D8B030D-6E8A-4147-A177-3AD203B41FA5}">
                      <a16:colId xmlns:a16="http://schemas.microsoft.com/office/drawing/2014/main" val="10663864"/>
                    </a:ext>
                  </a:extLst>
                </a:gridCol>
                <a:gridCol w="576072">
                  <a:extLst>
                    <a:ext uri="{9D8B030D-6E8A-4147-A177-3AD203B41FA5}">
                      <a16:colId xmlns:a16="http://schemas.microsoft.com/office/drawing/2014/main" val="801829363"/>
                    </a:ext>
                  </a:extLst>
                </a:gridCol>
                <a:gridCol w="329184">
                  <a:extLst>
                    <a:ext uri="{9D8B030D-6E8A-4147-A177-3AD203B41FA5}">
                      <a16:colId xmlns:a16="http://schemas.microsoft.com/office/drawing/2014/main" val="147218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322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- 2021-03-26 10:30:01</a:t>
                      </a:r>
                      <a:r>
                        <a:rPr kumimoji="0" lang="en-US" sz="1000" b="0" i="0" u="none" strike="noStrike" kern="1200" cap="none" spc="0" normalizeH="0" baseline="0" noProof="0">
                          <a:ln>
                            <a:noFill/>
                          </a:ln>
                          <a:solidFill>
                            <a:prstClr val="black"/>
                          </a:solidFill>
                          <a:effectLst/>
                          <a:uLnTx/>
                          <a:uFillTx/>
                          <a:latin typeface="+mn-lt"/>
                          <a:ea typeface="+mn-ea"/>
                          <a:cs typeface="+mn-cs"/>
                        </a:rPr>
                        <a:t>
 Hari-hari kalau masak nasi, mesti kita selalu masak nasi putih je kan? Jadi, Buttercup nak kongsikan nasi yang istimewa dengan menggunakan Buttercup Garlic Spread! 
#ResipiButtercup #SedapDenganButtercup
Nasi Bawang Putih Buttercup 
Bahan-bahan: 
4 sudu besar Buttercup Garlic Spread 
1 ½ cawan beras 
2 ½ sup ayam 
1 sudu kecil serbuk parsli 
½ sudu kecil garam 
¼ sudu kecil lada hitam 
2 sudu besar daun parsli (dihiris)
Arahan: 
1. Carikan Buttercup Garlic Spread selama 1 minit dalam satu periuk. 
2. Masukkan beras dan kacau sehingga sebati. 
3. Campurkan sup ayam, serbuk parsli, garam dan lada hitam. Kacau sehingga sebati. 
4. Tutup periuk dan biarkan ia mendidih sehingga lembut dengan api yang perlahan. Kemudian, masak lagi sehingga semua bahan telah diserap oleh nasi, dalam masa 15 minit. 
5. Setelah masak, taburkan daun parsli yang telah dihiris ke atas beras, tutup semula periuk dan biarkan ia selama 5-10 minit. 
Siap untuk dimakan! Cubalah kelainan memasak nasi hari ini!
Jangan lupa untuk dapatkan Buttercup anda di pasaraya terdekat atau secara online di https://bit.ly/ButtercupMYLazada
Sumber: https://craveitall.com/garlic-butter-rice/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7091225"/>
                  </a:ext>
                </a:extLst>
              </a:tr>
            </a:tbl>
          </a:graphicData>
        </a:graphic>
      </p:graphicFrame>
      <p:sp>
        <p:nvSpPr>
          <p:cNvPr id="4" name="Text Placeholder 3">
            <a:extLst>
              <a:ext uri="{FF2B5EF4-FFF2-40B4-BE49-F238E27FC236}">
                <a16:creationId xmlns:a16="http://schemas.microsoft.com/office/drawing/2014/main" id="{CF34889D-91E6-4E31-8A80-F857EF8F13BF}"/>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4202233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F1AF5-9308-4E64-998C-D4F55278D32E}"/>
              </a:ext>
            </a:extLst>
          </p:cNvPr>
          <p:cNvSpPr>
            <a:spLocks noGrp="1"/>
          </p:cNvSpPr>
          <p:nvPr>
            <p:ph type="title"/>
          </p:nvPr>
        </p:nvSpPr>
        <p:spPr/>
        <p:txBody>
          <a:bodyPr/>
          <a:lstStyle/>
          <a:p>
            <a:r>
              <a:rPr lang="en-US"/>
              <a:t>Facebook FB - Own Posts Table w. Custom I-Rate (Insights) | Buttercup Malaysia - 6 of 17</a:t>
            </a:r>
          </a:p>
        </p:txBody>
      </p:sp>
      <p:graphicFrame>
        <p:nvGraphicFramePr>
          <p:cNvPr id="5" name="Table Placeholder 4">
            <a:extLst>
              <a:ext uri="{FF2B5EF4-FFF2-40B4-BE49-F238E27FC236}">
                <a16:creationId xmlns:a16="http://schemas.microsoft.com/office/drawing/2014/main" id="{02103958-20EB-40A4-A3A4-1431DC6B8AF3}"/>
              </a:ext>
            </a:extLst>
          </p:cNvPr>
          <p:cNvGraphicFramePr>
            <a:graphicFrameLocks noGrp="1"/>
          </p:cNvGraphicFramePr>
          <p:nvPr>
            <p:ph type="tbl" sz="quarter" idx="13"/>
            <p:extLst>
              <p:ext uri="{D42A27DB-BD31-4B8C-83A1-F6EECF244321}">
                <p14:modId xmlns:p14="http://schemas.microsoft.com/office/powerpoint/2010/main" val="59399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5345036"/>
                    </a:ext>
                  </a:extLst>
                </a:gridCol>
                <a:gridCol w="658368">
                  <a:extLst>
                    <a:ext uri="{9D8B030D-6E8A-4147-A177-3AD203B41FA5}">
                      <a16:colId xmlns:a16="http://schemas.microsoft.com/office/drawing/2014/main" val="1518209030"/>
                    </a:ext>
                  </a:extLst>
                </a:gridCol>
                <a:gridCol w="658368">
                  <a:extLst>
                    <a:ext uri="{9D8B030D-6E8A-4147-A177-3AD203B41FA5}">
                      <a16:colId xmlns:a16="http://schemas.microsoft.com/office/drawing/2014/main" val="2966638631"/>
                    </a:ext>
                  </a:extLst>
                </a:gridCol>
                <a:gridCol w="576072">
                  <a:extLst>
                    <a:ext uri="{9D8B030D-6E8A-4147-A177-3AD203B41FA5}">
                      <a16:colId xmlns:a16="http://schemas.microsoft.com/office/drawing/2014/main" val="1443876342"/>
                    </a:ext>
                  </a:extLst>
                </a:gridCol>
                <a:gridCol w="576072">
                  <a:extLst>
                    <a:ext uri="{9D8B030D-6E8A-4147-A177-3AD203B41FA5}">
                      <a16:colId xmlns:a16="http://schemas.microsoft.com/office/drawing/2014/main" val="1238955864"/>
                    </a:ext>
                  </a:extLst>
                </a:gridCol>
                <a:gridCol w="493776">
                  <a:extLst>
                    <a:ext uri="{9D8B030D-6E8A-4147-A177-3AD203B41FA5}">
                      <a16:colId xmlns:a16="http://schemas.microsoft.com/office/drawing/2014/main" val="2892066247"/>
                    </a:ext>
                  </a:extLst>
                </a:gridCol>
                <a:gridCol w="576072">
                  <a:extLst>
                    <a:ext uri="{9D8B030D-6E8A-4147-A177-3AD203B41FA5}">
                      <a16:colId xmlns:a16="http://schemas.microsoft.com/office/drawing/2014/main" val="3787798136"/>
                    </a:ext>
                  </a:extLst>
                </a:gridCol>
                <a:gridCol w="576072">
                  <a:extLst>
                    <a:ext uri="{9D8B030D-6E8A-4147-A177-3AD203B41FA5}">
                      <a16:colId xmlns:a16="http://schemas.microsoft.com/office/drawing/2014/main" val="2983625764"/>
                    </a:ext>
                  </a:extLst>
                </a:gridCol>
                <a:gridCol w="576072">
                  <a:extLst>
                    <a:ext uri="{9D8B030D-6E8A-4147-A177-3AD203B41FA5}">
                      <a16:colId xmlns:a16="http://schemas.microsoft.com/office/drawing/2014/main" val="807659169"/>
                    </a:ext>
                  </a:extLst>
                </a:gridCol>
                <a:gridCol w="576072">
                  <a:extLst>
                    <a:ext uri="{9D8B030D-6E8A-4147-A177-3AD203B41FA5}">
                      <a16:colId xmlns:a16="http://schemas.microsoft.com/office/drawing/2014/main" val="2452806652"/>
                    </a:ext>
                  </a:extLst>
                </a:gridCol>
                <a:gridCol w="576072">
                  <a:extLst>
                    <a:ext uri="{9D8B030D-6E8A-4147-A177-3AD203B41FA5}">
                      <a16:colId xmlns:a16="http://schemas.microsoft.com/office/drawing/2014/main" val="1649708344"/>
                    </a:ext>
                  </a:extLst>
                </a:gridCol>
                <a:gridCol w="329184">
                  <a:extLst>
                    <a:ext uri="{9D8B030D-6E8A-4147-A177-3AD203B41FA5}">
                      <a16:colId xmlns:a16="http://schemas.microsoft.com/office/drawing/2014/main" val="224234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852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- 2021-03-25 18:01:27</a:t>
                      </a:r>
                      <a:r>
                        <a:rPr kumimoji="0" lang="en-US" sz="1000" b="0" i="0" u="none" strike="noStrike" kern="1200" cap="none" spc="0" normalizeH="0" baseline="0" noProof="0">
                          <a:ln>
                            <a:noFill/>
                          </a:ln>
                          <a:solidFill>
                            <a:prstClr val="black"/>
                          </a:solidFill>
                          <a:effectLst/>
                          <a:uLnTx/>
                          <a:uFillTx/>
                          <a:latin typeface="+mn-lt"/>
                          <a:ea typeface="+mn-ea"/>
                          <a:cs typeface="+mn-cs"/>
                        </a:rPr>
                        <a:t>
 Adakah anda telah mengikuti sesi LIVE Buttercup tadi? Jika ya, jom kita cuba buat bersama-sama resipi Roti Puri Buttercup dan Kari Ayam Buttermilk Buttercup di rumah! Jemput kongsikan gambar hasil masakan anda di ruangan komen di bawah ya. :)
#ResipiButtercup #SedapDenganButtercup
Roti Puri Buttercup 
Bahan-bahan: 
3 sudu besar Buttercup 
2 cawan tepung serbaguna
2 sudu kecil gula 
1 sudu kecil yis 
½ sudu kecil garam 
½ cawan air suam 
Arahan: 
1. Campurkan semua bahan dan uli selama 10 minit menggunakan mesin atau 20 minit menggunakan tangan. 
2. Biarkan ia rehat selama 1 jam. 
3. Bahagikan doh menjadi 50g setiap keping. 
4. Goreng sehingga ia menjadi naik dan terapung. 
Kari Ayam Buttermilk Buttercup 
Bahan-bahan: 
250g Buttercup 
2 kepingan dada ayam 
2 cawan tepung jagung 
2 biji telur 
1 biji bawang putih (dicincang)
2 biji cili padi
100g serbuk kari
Daun kari secukupnya 
400ml susu
Secubit garam dan lada 
Arahan: 
1. Potong kepingan ayam menjadi kecil.
2. Salutkan ayam dengan tepung jagung terlebih dahulu, kemudian salut dengan telur dan salut dengan tepung jagung sekali lagi. 
3. Goreng sehingga garing dan berwarna perang keemasan.
4. Dalam periuk, cairkan Buttercup, bawang putih, cili padi, serbuk kari dan daun kari.
4. Kemudian, masukkan susu dan masak sehingga pekat. 
5. Tambahkan sedikit tepung jagung jika anda mahukan kuah menjadi lebih pekat. 
6. Tambahkan garam dan lada mengikut cita rasa.
6. Masukkan ayam ke dalam kuah dan siap!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71970926"/>
                  </a:ext>
                </a:extLst>
              </a:tr>
            </a:tbl>
          </a:graphicData>
        </a:graphic>
      </p:graphicFrame>
      <p:sp>
        <p:nvSpPr>
          <p:cNvPr id="4" name="Text Placeholder 3">
            <a:extLst>
              <a:ext uri="{FF2B5EF4-FFF2-40B4-BE49-F238E27FC236}">
                <a16:creationId xmlns:a16="http://schemas.microsoft.com/office/drawing/2014/main" id="{25CEB4F0-135D-4D18-BEF2-555F88B1AF79}"/>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898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D09B-5D6C-4E17-A4A7-D259FA351DCF}"/>
              </a:ext>
            </a:extLst>
          </p:cNvPr>
          <p:cNvSpPr>
            <a:spLocks noGrp="1"/>
          </p:cNvSpPr>
          <p:nvPr>
            <p:ph type="title"/>
          </p:nvPr>
        </p:nvSpPr>
        <p:spPr/>
        <p:txBody>
          <a:bodyPr/>
          <a:lstStyle/>
          <a:p>
            <a:r>
              <a:rPr lang="en-US"/>
              <a:t>Facebook FB - Own Posts Table w. Custom I-Rate (Insights) | Buttercup Malaysia - 7 of 17</a:t>
            </a:r>
          </a:p>
        </p:txBody>
      </p:sp>
      <p:graphicFrame>
        <p:nvGraphicFramePr>
          <p:cNvPr id="5" name="Table Placeholder 4">
            <a:extLst>
              <a:ext uri="{FF2B5EF4-FFF2-40B4-BE49-F238E27FC236}">
                <a16:creationId xmlns:a16="http://schemas.microsoft.com/office/drawing/2014/main" id="{442E406E-018E-4BDA-A906-14FC2BD84B49}"/>
              </a:ext>
            </a:extLst>
          </p:cNvPr>
          <p:cNvGraphicFramePr>
            <a:graphicFrameLocks noGrp="1"/>
          </p:cNvGraphicFramePr>
          <p:nvPr>
            <p:ph type="tbl" sz="quarter" idx="13"/>
            <p:extLst>
              <p:ext uri="{D42A27DB-BD31-4B8C-83A1-F6EECF244321}">
                <p14:modId xmlns:p14="http://schemas.microsoft.com/office/powerpoint/2010/main" val="179539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7486117"/>
                    </a:ext>
                  </a:extLst>
                </a:gridCol>
                <a:gridCol w="658368">
                  <a:extLst>
                    <a:ext uri="{9D8B030D-6E8A-4147-A177-3AD203B41FA5}">
                      <a16:colId xmlns:a16="http://schemas.microsoft.com/office/drawing/2014/main" val="2021767187"/>
                    </a:ext>
                  </a:extLst>
                </a:gridCol>
                <a:gridCol w="658368">
                  <a:extLst>
                    <a:ext uri="{9D8B030D-6E8A-4147-A177-3AD203B41FA5}">
                      <a16:colId xmlns:a16="http://schemas.microsoft.com/office/drawing/2014/main" val="1873031119"/>
                    </a:ext>
                  </a:extLst>
                </a:gridCol>
                <a:gridCol w="576072">
                  <a:extLst>
                    <a:ext uri="{9D8B030D-6E8A-4147-A177-3AD203B41FA5}">
                      <a16:colId xmlns:a16="http://schemas.microsoft.com/office/drawing/2014/main" val="2099238076"/>
                    </a:ext>
                  </a:extLst>
                </a:gridCol>
                <a:gridCol w="576072">
                  <a:extLst>
                    <a:ext uri="{9D8B030D-6E8A-4147-A177-3AD203B41FA5}">
                      <a16:colId xmlns:a16="http://schemas.microsoft.com/office/drawing/2014/main" val="763115927"/>
                    </a:ext>
                  </a:extLst>
                </a:gridCol>
                <a:gridCol w="493776">
                  <a:extLst>
                    <a:ext uri="{9D8B030D-6E8A-4147-A177-3AD203B41FA5}">
                      <a16:colId xmlns:a16="http://schemas.microsoft.com/office/drawing/2014/main" val="1196910918"/>
                    </a:ext>
                  </a:extLst>
                </a:gridCol>
                <a:gridCol w="576072">
                  <a:extLst>
                    <a:ext uri="{9D8B030D-6E8A-4147-A177-3AD203B41FA5}">
                      <a16:colId xmlns:a16="http://schemas.microsoft.com/office/drawing/2014/main" val="2839578424"/>
                    </a:ext>
                  </a:extLst>
                </a:gridCol>
                <a:gridCol w="576072">
                  <a:extLst>
                    <a:ext uri="{9D8B030D-6E8A-4147-A177-3AD203B41FA5}">
                      <a16:colId xmlns:a16="http://schemas.microsoft.com/office/drawing/2014/main" val="1838304034"/>
                    </a:ext>
                  </a:extLst>
                </a:gridCol>
                <a:gridCol w="576072">
                  <a:extLst>
                    <a:ext uri="{9D8B030D-6E8A-4147-A177-3AD203B41FA5}">
                      <a16:colId xmlns:a16="http://schemas.microsoft.com/office/drawing/2014/main" val="1140815374"/>
                    </a:ext>
                  </a:extLst>
                </a:gridCol>
                <a:gridCol w="576072">
                  <a:extLst>
                    <a:ext uri="{9D8B030D-6E8A-4147-A177-3AD203B41FA5}">
                      <a16:colId xmlns:a16="http://schemas.microsoft.com/office/drawing/2014/main" val="1476169611"/>
                    </a:ext>
                  </a:extLst>
                </a:gridCol>
                <a:gridCol w="576072">
                  <a:extLst>
                    <a:ext uri="{9D8B030D-6E8A-4147-A177-3AD203B41FA5}">
                      <a16:colId xmlns:a16="http://schemas.microsoft.com/office/drawing/2014/main" val="115737434"/>
                    </a:ext>
                  </a:extLst>
                </a:gridCol>
                <a:gridCol w="329184">
                  <a:extLst>
                    <a:ext uri="{9D8B030D-6E8A-4147-A177-3AD203B41FA5}">
                      <a16:colId xmlns:a16="http://schemas.microsoft.com/office/drawing/2014/main" val="94993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954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- 2021-03-25 13:51:31</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Mari saksikan Cef Jai dari My Weekend Plan membuat demo Roti Puri Buttercup dan Kari Ayam Buttermilk Buttercup! Nantikan resipi bertulis di Facebook Buttercup selepas sesi demo LIVE ini.
Jangan lupa dapatkan Buttercup anda di pasar raya terdekat dan sertai Peraduan Fiesta Raya Buttercup hari ini! Untuk maklumat lanjut, klik https://bit.ly/FiestaRayaButtercup.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7440965"/>
                  </a:ext>
                </a:extLst>
              </a:tr>
            </a:tbl>
          </a:graphicData>
        </a:graphic>
      </p:graphicFrame>
      <p:sp>
        <p:nvSpPr>
          <p:cNvPr id="4" name="Text Placeholder 3">
            <a:extLst>
              <a:ext uri="{FF2B5EF4-FFF2-40B4-BE49-F238E27FC236}">
                <a16:creationId xmlns:a16="http://schemas.microsoft.com/office/drawing/2014/main" id="{193C3048-0B7C-4E9A-A464-0F3C4EDC8808}"/>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4177588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8AD1-70E3-4943-A1A8-E5FA67C6DC5A}"/>
              </a:ext>
            </a:extLst>
          </p:cNvPr>
          <p:cNvSpPr>
            <a:spLocks noGrp="1"/>
          </p:cNvSpPr>
          <p:nvPr>
            <p:ph type="title"/>
          </p:nvPr>
        </p:nvSpPr>
        <p:spPr/>
        <p:txBody>
          <a:bodyPr/>
          <a:lstStyle/>
          <a:p>
            <a:r>
              <a:rPr lang="en-US"/>
              <a:t>Facebook FB - Own Posts Table w. Custom I-Rate (Insights) | Buttercup Malaysia - 8 of 17</a:t>
            </a:r>
          </a:p>
        </p:txBody>
      </p:sp>
      <p:graphicFrame>
        <p:nvGraphicFramePr>
          <p:cNvPr id="5" name="Table Placeholder 4">
            <a:extLst>
              <a:ext uri="{FF2B5EF4-FFF2-40B4-BE49-F238E27FC236}">
                <a16:creationId xmlns:a16="http://schemas.microsoft.com/office/drawing/2014/main" id="{62231D3C-DCDE-4DB5-9D31-CEF429C789C0}"/>
              </a:ext>
            </a:extLst>
          </p:cNvPr>
          <p:cNvGraphicFramePr>
            <a:graphicFrameLocks noGrp="1"/>
          </p:cNvGraphicFramePr>
          <p:nvPr>
            <p:ph type="tbl" sz="quarter" idx="13"/>
            <p:extLst>
              <p:ext uri="{D42A27DB-BD31-4B8C-83A1-F6EECF244321}">
                <p14:modId xmlns:p14="http://schemas.microsoft.com/office/powerpoint/2010/main" val="67920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0868785"/>
                    </a:ext>
                  </a:extLst>
                </a:gridCol>
                <a:gridCol w="658368">
                  <a:extLst>
                    <a:ext uri="{9D8B030D-6E8A-4147-A177-3AD203B41FA5}">
                      <a16:colId xmlns:a16="http://schemas.microsoft.com/office/drawing/2014/main" val="527197383"/>
                    </a:ext>
                  </a:extLst>
                </a:gridCol>
                <a:gridCol w="658368">
                  <a:extLst>
                    <a:ext uri="{9D8B030D-6E8A-4147-A177-3AD203B41FA5}">
                      <a16:colId xmlns:a16="http://schemas.microsoft.com/office/drawing/2014/main" val="2034827343"/>
                    </a:ext>
                  </a:extLst>
                </a:gridCol>
                <a:gridCol w="576072">
                  <a:extLst>
                    <a:ext uri="{9D8B030D-6E8A-4147-A177-3AD203B41FA5}">
                      <a16:colId xmlns:a16="http://schemas.microsoft.com/office/drawing/2014/main" val="1098051586"/>
                    </a:ext>
                  </a:extLst>
                </a:gridCol>
                <a:gridCol w="576072">
                  <a:extLst>
                    <a:ext uri="{9D8B030D-6E8A-4147-A177-3AD203B41FA5}">
                      <a16:colId xmlns:a16="http://schemas.microsoft.com/office/drawing/2014/main" val="2761395834"/>
                    </a:ext>
                  </a:extLst>
                </a:gridCol>
                <a:gridCol w="493776">
                  <a:extLst>
                    <a:ext uri="{9D8B030D-6E8A-4147-A177-3AD203B41FA5}">
                      <a16:colId xmlns:a16="http://schemas.microsoft.com/office/drawing/2014/main" val="1380861332"/>
                    </a:ext>
                  </a:extLst>
                </a:gridCol>
                <a:gridCol w="576072">
                  <a:extLst>
                    <a:ext uri="{9D8B030D-6E8A-4147-A177-3AD203B41FA5}">
                      <a16:colId xmlns:a16="http://schemas.microsoft.com/office/drawing/2014/main" val="2267736232"/>
                    </a:ext>
                  </a:extLst>
                </a:gridCol>
                <a:gridCol w="576072">
                  <a:extLst>
                    <a:ext uri="{9D8B030D-6E8A-4147-A177-3AD203B41FA5}">
                      <a16:colId xmlns:a16="http://schemas.microsoft.com/office/drawing/2014/main" val="2313106638"/>
                    </a:ext>
                  </a:extLst>
                </a:gridCol>
                <a:gridCol w="576072">
                  <a:extLst>
                    <a:ext uri="{9D8B030D-6E8A-4147-A177-3AD203B41FA5}">
                      <a16:colId xmlns:a16="http://schemas.microsoft.com/office/drawing/2014/main" val="985668547"/>
                    </a:ext>
                  </a:extLst>
                </a:gridCol>
                <a:gridCol w="576072">
                  <a:extLst>
                    <a:ext uri="{9D8B030D-6E8A-4147-A177-3AD203B41FA5}">
                      <a16:colId xmlns:a16="http://schemas.microsoft.com/office/drawing/2014/main" val="3295255248"/>
                    </a:ext>
                  </a:extLst>
                </a:gridCol>
                <a:gridCol w="576072">
                  <a:extLst>
                    <a:ext uri="{9D8B030D-6E8A-4147-A177-3AD203B41FA5}">
                      <a16:colId xmlns:a16="http://schemas.microsoft.com/office/drawing/2014/main" val="554078312"/>
                    </a:ext>
                  </a:extLst>
                </a:gridCol>
                <a:gridCol w="329184">
                  <a:extLst>
                    <a:ext uri="{9D8B030D-6E8A-4147-A177-3AD203B41FA5}">
                      <a16:colId xmlns:a16="http://schemas.microsoft.com/office/drawing/2014/main" val="1011042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75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- 2021-03-24 17:14:38</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Mari saksikan Cef Jai dari My Weekend Plan membuat demo Roti Puri Buttercup dan Kari Ayam Buttermilk Buttercup! Nantikan resipi bertulis di Facebook Buttercup selepas sesi demo LIVE ini.
Jangan lupa dapatkan Buttercup anda di pasar raya terdekat dan sertai Peraduan Fiesta Raya Buttercup hari ini! Untuk maklumat lanjut, klik https://bit.ly/FiestaRayaButtercup.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146090"/>
                  </a:ext>
                </a:extLst>
              </a:tr>
            </a:tbl>
          </a:graphicData>
        </a:graphic>
      </p:graphicFrame>
      <p:sp>
        <p:nvSpPr>
          <p:cNvPr id="4" name="Text Placeholder 3">
            <a:extLst>
              <a:ext uri="{FF2B5EF4-FFF2-40B4-BE49-F238E27FC236}">
                <a16:creationId xmlns:a16="http://schemas.microsoft.com/office/drawing/2014/main" id="{90DFB465-0336-4B6F-A3DE-C52468EA48D3}"/>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3977912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559E-9A57-4F42-A27C-FDB8BF0E6EC3}"/>
              </a:ext>
            </a:extLst>
          </p:cNvPr>
          <p:cNvSpPr>
            <a:spLocks noGrp="1"/>
          </p:cNvSpPr>
          <p:nvPr>
            <p:ph type="title"/>
          </p:nvPr>
        </p:nvSpPr>
        <p:spPr/>
        <p:txBody>
          <a:bodyPr/>
          <a:lstStyle/>
          <a:p>
            <a:r>
              <a:rPr lang="en-US"/>
              <a:t>Facebook FB - Own Posts Table w. Custom I-Rate (Insights) | Buttercup Malaysia - 9 of 17</a:t>
            </a:r>
          </a:p>
        </p:txBody>
      </p:sp>
      <p:graphicFrame>
        <p:nvGraphicFramePr>
          <p:cNvPr id="5" name="Table Placeholder 4">
            <a:extLst>
              <a:ext uri="{FF2B5EF4-FFF2-40B4-BE49-F238E27FC236}">
                <a16:creationId xmlns:a16="http://schemas.microsoft.com/office/drawing/2014/main" id="{27000E84-8594-49FA-A4FA-4289FCD0AD46}"/>
              </a:ext>
            </a:extLst>
          </p:cNvPr>
          <p:cNvGraphicFramePr>
            <a:graphicFrameLocks noGrp="1"/>
          </p:cNvGraphicFramePr>
          <p:nvPr>
            <p:ph type="tbl" sz="quarter" idx="13"/>
            <p:extLst>
              <p:ext uri="{D42A27DB-BD31-4B8C-83A1-F6EECF244321}">
                <p14:modId xmlns:p14="http://schemas.microsoft.com/office/powerpoint/2010/main" val="2565386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1719557"/>
                    </a:ext>
                  </a:extLst>
                </a:gridCol>
                <a:gridCol w="658368">
                  <a:extLst>
                    <a:ext uri="{9D8B030D-6E8A-4147-A177-3AD203B41FA5}">
                      <a16:colId xmlns:a16="http://schemas.microsoft.com/office/drawing/2014/main" val="529467035"/>
                    </a:ext>
                  </a:extLst>
                </a:gridCol>
                <a:gridCol w="658368">
                  <a:extLst>
                    <a:ext uri="{9D8B030D-6E8A-4147-A177-3AD203B41FA5}">
                      <a16:colId xmlns:a16="http://schemas.microsoft.com/office/drawing/2014/main" val="3121906543"/>
                    </a:ext>
                  </a:extLst>
                </a:gridCol>
                <a:gridCol w="576072">
                  <a:extLst>
                    <a:ext uri="{9D8B030D-6E8A-4147-A177-3AD203B41FA5}">
                      <a16:colId xmlns:a16="http://schemas.microsoft.com/office/drawing/2014/main" val="273817832"/>
                    </a:ext>
                  </a:extLst>
                </a:gridCol>
                <a:gridCol w="576072">
                  <a:extLst>
                    <a:ext uri="{9D8B030D-6E8A-4147-A177-3AD203B41FA5}">
                      <a16:colId xmlns:a16="http://schemas.microsoft.com/office/drawing/2014/main" val="2146989630"/>
                    </a:ext>
                  </a:extLst>
                </a:gridCol>
                <a:gridCol w="493776">
                  <a:extLst>
                    <a:ext uri="{9D8B030D-6E8A-4147-A177-3AD203B41FA5}">
                      <a16:colId xmlns:a16="http://schemas.microsoft.com/office/drawing/2014/main" val="4127665492"/>
                    </a:ext>
                  </a:extLst>
                </a:gridCol>
                <a:gridCol w="576072">
                  <a:extLst>
                    <a:ext uri="{9D8B030D-6E8A-4147-A177-3AD203B41FA5}">
                      <a16:colId xmlns:a16="http://schemas.microsoft.com/office/drawing/2014/main" val="2261596703"/>
                    </a:ext>
                  </a:extLst>
                </a:gridCol>
                <a:gridCol w="576072">
                  <a:extLst>
                    <a:ext uri="{9D8B030D-6E8A-4147-A177-3AD203B41FA5}">
                      <a16:colId xmlns:a16="http://schemas.microsoft.com/office/drawing/2014/main" val="4200096379"/>
                    </a:ext>
                  </a:extLst>
                </a:gridCol>
                <a:gridCol w="576072">
                  <a:extLst>
                    <a:ext uri="{9D8B030D-6E8A-4147-A177-3AD203B41FA5}">
                      <a16:colId xmlns:a16="http://schemas.microsoft.com/office/drawing/2014/main" val="2988972309"/>
                    </a:ext>
                  </a:extLst>
                </a:gridCol>
                <a:gridCol w="576072">
                  <a:extLst>
                    <a:ext uri="{9D8B030D-6E8A-4147-A177-3AD203B41FA5}">
                      <a16:colId xmlns:a16="http://schemas.microsoft.com/office/drawing/2014/main" val="3037276394"/>
                    </a:ext>
                  </a:extLst>
                </a:gridCol>
                <a:gridCol w="576072">
                  <a:extLst>
                    <a:ext uri="{9D8B030D-6E8A-4147-A177-3AD203B41FA5}">
                      <a16:colId xmlns:a16="http://schemas.microsoft.com/office/drawing/2014/main" val="151742945"/>
                    </a:ext>
                  </a:extLst>
                </a:gridCol>
                <a:gridCol w="329184">
                  <a:extLst>
                    <a:ext uri="{9D8B030D-6E8A-4147-A177-3AD203B41FA5}">
                      <a16:colId xmlns:a16="http://schemas.microsoft.com/office/drawing/2014/main" val="193962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667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- 2021-03-23 14:32:43</a:t>
                      </a:r>
                      <a:r>
                        <a:rPr kumimoji="0" lang="en-US" sz="1000" b="0" i="0" u="none" strike="noStrike" kern="1200" cap="none" spc="0" normalizeH="0" baseline="0" noProof="0">
                          <a:ln>
                            <a:noFill/>
                          </a:ln>
                          <a:solidFill>
                            <a:prstClr val="black"/>
                          </a:solidFill>
                          <a:effectLst/>
                          <a:uLnTx/>
                          <a:uFillTx/>
                          <a:latin typeface="+mn-lt"/>
                          <a:ea typeface="+mn-ea"/>
                          <a:cs typeface="+mn-cs"/>
                        </a:rPr>
                        <a:t>
 Rebut peluang anda sekarang untuk menangi hadiah-hadiah menarik dari AEON Retail Malaysia! Anda hanya perlu sertai peraduan Fiesta Raya Buttercup dengan hanya 3 langkah yang senang dan mudah!
Langkah Penyertaan:
1. Beli minimum RM20.00 produk Buttercup dalam satu resit dari mana-mana pasar raya AEON di Semenanjung Malaysia.
2. Simpan resit pembelian anda. 
3. WhatsApp penyertaan anda kepada +6011-540 540 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2402864"/>
                  </a:ext>
                </a:extLst>
              </a:tr>
            </a:tbl>
          </a:graphicData>
        </a:graphic>
      </p:graphicFrame>
      <p:sp>
        <p:nvSpPr>
          <p:cNvPr id="4" name="Text Placeholder 3">
            <a:extLst>
              <a:ext uri="{FF2B5EF4-FFF2-40B4-BE49-F238E27FC236}">
                <a16:creationId xmlns:a16="http://schemas.microsoft.com/office/drawing/2014/main" id="{BB0E16B2-E94A-448C-9F8D-1093C3059F81}"/>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032880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C854-AE6E-44C1-AEAA-2D5793E3DAD4}"/>
              </a:ext>
            </a:extLst>
          </p:cNvPr>
          <p:cNvSpPr>
            <a:spLocks noGrp="1"/>
          </p:cNvSpPr>
          <p:nvPr>
            <p:ph type="title"/>
          </p:nvPr>
        </p:nvSpPr>
        <p:spPr/>
        <p:txBody>
          <a:bodyPr/>
          <a:lstStyle/>
          <a:p>
            <a:r>
              <a:rPr lang="en-US"/>
              <a:t>Facebook FB - Own Posts Table w. Custom I-Rate (Insights) | Buttercup Malaysia - 10 of 17</a:t>
            </a:r>
          </a:p>
        </p:txBody>
      </p:sp>
      <p:graphicFrame>
        <p:nvGraphicFramePr>
          <p:cNvPr id="5" name="Table Placeholder 4">
            <a:extLst>
              <a:ext uri="{FF2B5EF4-FFF2-40B4-BE49-F238E27FC236}">
                <a16:creationId xmlns:a16="http://schemas.microsoft.com/office/drawing/2014/main" id="{3AA7D90C-538B-4487-99D2-63F478AA21DF}"/>
              </a:ext>
            </a:extLst>
          </p:cNvPr>
          <p:cNvGraphicFramePr>
            <a:graphicFrameLocks noGrp="1"/>
          </p:cNvGraphicFramePr>
          <p:nvPr>
            <p:ph type="tbl" sz="quarter" idx="13"/>
            <p:extLst>
              <p:ext uri="{D42A27DB-BD31-4B8C-83A1-F6EECF244321}">
                <p14:modId xmlns:p14="http://schemas.microsoft.com/office/powerpoint/2010/main" val="103853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4634672"/>
                    </a:ext>
                  </a:extLst>
                </a:gridCol>
                <a:gridCol w="658368">
                  <a:extLst>
                    <a:ext uri="{9D8B030D-6E8A-4147-A177-3AD203B41FA5}">
                      <a16:colId xmlns:a16="http://schemas.microsoft.com/office/drawing/2014/main" val="2936765910"/>
                    </a:ext>
                  </a:extLst>
                </a:gridCol>
                <a:gridCol w="658368">
                  <a:extLst>
                    <a:ext uri="{9D8B030D-6E8A-4147-A177-3AD203B41FA5}">
                      <a16:colId xmlns:a16="http://schemas.microsoft.com/office/drawing/2014/main" val="2610852421"/>
                    </a:ext>
                  </a:extLst>
                </a:gridCol>
                <a:gridCol w="576072">
                  <a:extLst>
                    <a:ext uri="{9D8B030D-6E8A-4147-A177-3AD203B41FA5}">
                      <a16:colId xmlns:a16="http://schemas.microsoft.com/office/drawing/2014/main" val="4226851209"/>
                    </a:ext>
                  </a:extLst>
                </a:gridCol>
                <a:gridCol w="576072">
                  <a:extLst>
                    <a:ext uri="{9D8B030D-6E8A-4147-A177-3AD203B41FA5}">
                      <a16:colId xmlns:a16="http://schemas.microsoft.com/office/drawing/2014/main" val="461301502"/>
                    </a:ext>
                  </a:extLst>
                </a:gridCol>
                <a:gridCol w="493776">
                  <a:extLst>
                    <a:ext uri="{9D8B030D-6E8A-4147-A177-3AD203B41FA5}">
                      <a16:colId xmlns:a16="http://schemas.microsoft.com/office/drawing/2014/main" val="1210138348"/>
                    </a:ext>
                  </a:extLst>
                </a:gridCol>
                <a:gridCol w="576072">
                  <a:extLst>
                    <a:ext uri="{9D8B030D-6E8A-4147-A177-3AD203B41FA5}">
                      <a16:colId xmlns:a16="http://schemas.microsoft.com/office/drawing/2014/main" val="1802357793"/>
                    </a:ext>
                  </a:extLst>
                </a:gridCol>
                <a:gridCol w="576072">
                  <a:extLst>
                    <a:ext uri="{9D8B030D-6E8A-4147-A177-3AD203B41FA5}">
                      <a16:colId xmlns:a16="http://schemas.microsoft.com/office/drawing/2014/main" val="539607705"/>
                    </a:ext>
                  </a:extLst>
                </a:gridCol>
                <a:gridCol w="576072">
                  <a:extLst>
                    <a:ext uri="{9D8B030D-6E8A-4147-A177-3AD203B41FA5}">
                      <a16:colId xmlns:a16="http://schemas.microsoft.com/office/drawing/2014/main" val="981213522"/>
                    </a:ext>
                  </a:extLst>
                </a:gridCol>
                <a:gridCol w="576072">
                  <a:extLst>
                    <a:ext uri="{9D8B030D-6E8A-4147-A177-3AD203B41FA5}">
                      <a16:colId xmlns:a16="http://schemas.microsoft.com/office/drawing/2014/main" val="3603741199"/>
                    </a:ext>
                  </a:extLst>
                </a:gridCol>
                <a:gridCol w="576072">
                  <a:extLst>
                    <a:ext uri="{9D8B030D-6E8A-4147-A177-3AD203B41FA5}">
                      <a16:colId xmlns:a16="http://schemas.microsoft.com/office/drawing/2014/main" val="2713758554"/>
                    </a:ext>
                  </a:extLst>
                </a:gridCol>
                <a:gridCol w="329184">
                  <a:extLst>
                    <a:ext uri="{9D8B030D-6E8A-4147-A177-3AD203B41FA5}">
                      <a16:colId xmlns:a16="http://schemas.microsoft.com/office/drawing/2014/main" val="93362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412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- 2021-03-23 11:00:01</a:t>
                      </a:r>
                      <a:r>
                        <a:rPr kumimoji="0" lang="en-US" sz="1000" b="0" i="0" u="none" strike="noStrike" kern="1200" cap="none" spc="0" normalizeH="0" baseline="0" noProof="0">
                          <a:ln>
                            <a:noFill/>
                          </a:ln>
                          <a:solidFill>
                            <a:prstClr val="black"/>
                          </a:solidFill>
                          <a:effectLst/>
                          <a:uLnTx/>
                          <a:uFillTx/>
                          <a:latin typeface="+mn-lt"/>
                          <a:ea typeface="+mn-ea"/>
                          <a:cs typeface="+mn-cs"/>
                        </a:rPr>
                        <a:t>
 Menjaga pemakanan pasti sukar apabila kita sentiasa di rumah. Anda berasa selesa dan terdapat banyak makanan, tidak seperti di pejabat, anda bebas untuk makan pada bila-bila waktu dan peti sejuk adalah milik anda. Tetapi tabiat ini tidak boleh kerap dilakukan, ianya juga boleh mengurangkan produktiviti anda. 
Ikuti #TipButtercup untuk mengelakkan perkara ini. 
1. Cuba sediakan meja berkerja anda di kawasan yang tidak berdekatan dengan dapur. Anda akan tergoda untuk memeriksa peti sejuk jika ia sentiasa berada di pandangan anda. 
2. Sama seperti anda menjadualkan dan merancang hari berkerja anda, tetapkan juga waktu sepanjang hari anda akan makan. Sekiranya anda tahu anda suka makan makanan ringan pada waktu petang, rancanglah. 
Sumber: https://health.clevelandclinic.org/10-tips-for-eating-healthy-when-youre-working-from-home/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1498093"/>
                  </a:ext>
                </a:extLst>
              </a:tr>
            </a:tbl>
          </a:graphicData>
        </a:graphic>
      </p:graphicFrame>
      <p:sp>
        <p:nvSpPr>
          <p:cNvPr id="4" name="Text Placeholder 3">
            <a:extLst>
              <a:ext uri="{FF2B5EF4-FFF2-40B4-BE49-F238E27FC236}">
                <a16:creationId xmlns:a16="http://schemas.microsoft.com/office/drawing/2014/main" id="{3544B0C1-8932-4C3E-A919-1CC3369F8DE2}"/>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90131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5E122-17EE-4A51-A624-063825A70284}"/>
              </a:ext>
            </a:extLst>
          </p:cNvPr>
          <p:cNvSpPr>
            <a:spLocks noGrp="1"/>
          </p:cNvSpPr>
          <p:nvPr>
            <p:ph type="title"/>
          </p:nvPr>
        </p:nvSpPr>
        <p:spPr/>
        <p:txBody>
          <a:bodyPr/>
          <a:lstStyle/>
          <a:p>
            <a:r>
              <a:rPr lang="en-US"/>
              <a:t>Facebook FB - Own Posts Table w. Custom I-Rate (Insights) | Buttercup Malaysia - 11 of 17</a:t>
            </a:r>
          </a:p>
        </p:txBody>
      </p:sp>
      <p:graphicFrame>
        <p:nvGraphicFramePr>
          <p:cNvPr id="5" name="Table Placeholder 4">
            <a:extLst>
              <a:ext uri="{FF2B5EF4-FFF2-40B4-BE49-F238E27FC236}">
                <a16:creationId xmlns:a16="http://schemas.microsoft.com/office/drawing/2014/main" id="{582CE26D-DDF3-4D3E-A7F5-952198EF25F7}"/>
              </a:ext>
            </a:extLst>
          </p:cNvPr>
          <p:cNvGraphicFramePr>
            <a:graphicFrameLocks noGrp="1"/>
          </p:cNvGraphicFramePr>
          <p:nvPr>
            <p:ph type="tbl" sz="quarter" idx="13"/>
            <p:extLst>
              <p:ext uri="{D42A27DB-BD31-4B8C-83A1-F6EECF244321}">
                <p14:modId xmlns:p14="http://schemas.microsoft.com/office/powerpoint/2010/main" val="1276234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78466756"/>
                    </a:ext>
                  </a:extLst>
                </a:gridCol>
                <a:gridCol w="658368">
                  <a:extLst>
                    <a:ext uri="{9D8B030D-6E8A-4147-A177-3AD203B41FA5}">
                      <a16:colId xmlns:a16="http://schemas.microsoft.com/office/drawing/2014/main" val="789195756"/>
                    </a:ext>
                  </a:extLst>
                </a:gridCol>
                <a:gridCol w="658368">
                  <a:extLst>
                    <a:ext uri="{9D8B030D-6E8A-4147-A177-3AD203B41FA5}">
                      <a16:colId xmlns:a16="http://schemas.microsoft.com/office/drawing/2014/main" val="1036295987"/>
                    </a:ext>
                  </a:extLst>
                </a:gridCol>
                <a:gridCol w="576072">
                  <a:extLst>
                    <a:ext uri="{9D8B030D-6E8A-4147-A177-3AD203B41FA5}">
                      <a16:colId xmlns:a16="http://schemas.microsoft.com/office/drawing/2014/main" val="1827703391"/>
                    </a:ext>
                  </a:extLst>
                </a:gridCol>
                <a:gridCol w="576072">
                  <a:extLst>
                    <a:ext uri="{9D8B030D-6E8A-4147-A177-3AD203B41FA5}">
                      <a16:colId xmlns:a16="http://schemas.microsoft.com/office/drawing/2014/main" val="4016719713"/>
                    </a:ext>
                  </a:extLst>
                </a:gridCol>
                <a:gridCol w="493776">
                  <a:extLst>
                    <a:ext uri="{9D8B030D-6E8A-4147-A177-3AD203B41FA5}">
                      <a16:colId xmlns:a16="http://schemas.microsoft.com/office/drawing/2014/main" val="2007220525"/>
                    </a:ext>
                  </a:extLst>
                </a:gridCol>
                <a:gridCol w="576072">
                  <a:extLst>
                    <a:ext uri="{9D8B030D-6E8A-4147-A177-3AD203B41FA5}">
                      <a16:colId xmlns:a16="http://schemas.microsoft.com/office/drawing/2014/main" val="250223022"/>
                    </a:ext>
                  </a:extLst>
                </a:gridCol>
                <a:gridCol w="576072">
                  <a:extLst>
                    <a:ext uri="{9D8B030D-6E8A-4147-A177-3AD203B41FA5}">
                      <a16:colId xmlns:a16="http://schemas.microsoft.com/office/drawing/2014/main" val="3967793873"/>
                    </a:ext>
                  </a:extLst>
                </a:gridCol>
                <a:gridCol w="576072">
                  <a:extLst>
                    <a:ext uri="{9D8B030D-6E8A-4147-A177-3AD203B41FA5}">
                      <a16:colId xmlns:a16="http://schemas.microsoft.com/office/drawing/2014/main" val="2246906730"/>
                    </a:ext>
                  </a:extLst>
                </a:gridCol>
                <a:gridCol w="576072">
                  <a:extLst>
                    <a:ext uri="{9D8B030D-6E8A-4147-A177-3AD203B41FA5}">
                      <a16:colId xmlns:a16="http://schemas.microsoft.com/office/drawing/2014/main" val="701110555"/>
                    </a:ext>
                  </a:extLst>
                </a:gridCol>
                <a:gridCol w="576072">
                  <a:extLst>
                    <a:ext uri="{9D8B030D-6E8A-4147-A177-3AD203B41FA5}">
                      <a16:colId xmlns:a16="http://schemas.microsoft.com/office/drawing/2014/main" val="383950221"/>
                    </a:ext>
                  </a:extLst>
                </a:gridCol>
                <a:gridCol w="329184">
                  <a:extLst>
                    <a:ext uri="{9D8B030D-6E8A-4147-A177-3AD203B41FA5}">
                      <a16:colId xmlns:a16="http://schemas.microsoft.com/office/drawing/2014/main" val="2910787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208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- 2021-03-21 12:39:46</a:t>
                      </a:r>
                      <a:r>
                        <a:rPr kumimoji="0" lang="en-US" sz="1000" b="0" i="0" u="none" strike="noStrike" kern="1200" cap="none" spc="0" normalizeH="0" baseline="0" noProof="0">
                          <a:ln>
                            <a:noFill/>
                          </a:ln>
                          <a:solidFill>
                            <a:prstClr val="black"/>
                          </a:solidFill>
                          <a:effectLst/>
                          <a:uLnTx/>
                          <a:uFillTx/>
                          <a:latin typeface="+mn-lt"/>
                          <a:ea typeface="+mn-ea"/>
                          <a:cs typeface="+mn-cs"/>
                        </a:rPr>
                        <a:t>
 Bangkitkan semangat raya anda dengan Buttercup! Nantikan penampilan istimewa Khamis ini (25 Mac 2021) hanya di Facebook Buttercup. Cef Jai dari My Weekend Plan akan membuat demo masakan Percuma secara Live bukan sahaja untuk 1, tapi 2 hidangan! 
Tekan butang INTERESTED sekarang supaya anda tidak terlepas untuk mengikuti sesi LIVE ini! 
Bukan itu sahaja, anda juga bakal berpeluang untuk memenangi seunit Luminarc Blooming Amberline 5L bernilai RM399! Anda hanya perlu:
1. Tekan butang INTERESTED
2. Kongsikan post Facebook ini 
3. Tag 5 rakan-rakan anda agar berita baik ini dapat dikongsikan bersama! 
Pastikan juga anda bersedia dengan Buttercup anda di rumah! Dapatkan Buttercup anda di pasar raya terdekat.
#LIVEButtercup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17133868"/>
                  </a:ext>
                </a:extLst>
              </a:tr>
            </a:tbl>
          </a:graphicData>
        </a:graphic>
      </p:graphicFrame>
      <p:sp>
        <p:nvSpPr>
          <p:cNvPr id="4" name="Text Placeholder 3">
            <a:extLst>
              <a:ext uri="{FF2B5EF4-FFF2-40B4-BE49-F238E27FC236}">
                <a16:creationId xmlns:a16="http://schemas.microsoft.com/office/drawing/2014/main" id="{6CE0048A-56BC-40A6-B5EB-6B186078DD0B}"/>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149885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0E660-5959-4389-8A92-7022F781C2D5}"/>
              </a:ext>
            </a:extLst>
          </p:cNvPr>
          <p:cNvSpPr>
            <a:spLocks noGrp="1"/>
          </p:cNvSpPr>
          <p:nvPr>
            <p:ph type="title"/>
          </p:nvPr>
        </p:nvSpPr>
        <p:spPr/>
        <p:txBody>
          <a:bodyPr/>
          <a:lstStyle/>
          <a:p>
            <a:r>
              <a:rPr lang="en-US"/>
              <a:t>Facebook FB - Own Posts Table w. Custom I-Rate (Insights) | Buttercup Malaysia - 12 of 17</a:t>
            </a:r>
          </a:p>
        </p:txBody>
      </p:sp>
      <p:graphicFrame>
        <p:nvGraphicFramePr>
          <p:cNvPr id="5" name="Table Placeholder 4">
            <a:extLst>
              <a:ext uri="{FF2B5EF4-FFF2-40B4-BE49-F238E27FC236}">
                <a16:creationId xmlns:a16="http://schemas.microsoft.com/office/drawing/2014/main" id="{23A038C8-BDA3-452B-9A19-C7D8F02E4951}"/>
              </a:ext>
            </a:extLst>
          </p:cNvPr>
          <p:cNvGraphicFramePr>
            <a:graphicFrameLocks noGrp="1"/>
          </p:cNvGraphicFramePr>
          <p:nvPr>
            <p:ph type="tbl" sz="quarter" idx="13"/>
            <p:extLst>
              <p:ext uri="{D42A27DB-BD31-4B8C-83A1-F6EECF244321}">
                <p14:modId xmlns:p14="http://schemas.microsoft.com/office/powerpoint/2010/main" val="4268546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8361857"/>
                    </a:ext>
                  </a:extLst>
                </a:gridCol>
                <a:gridCol w="658368">
                  <a:extLst>
                    <a:ext uri="{9D8B030D-6E8A-4147-A177-3AD203B41FA5}">
                      <a16:colId xmlns:a16="http://schemas.microsoft.com/office/drawing/2014/main" val="2250567403"/>
                    </a:ext>
                  </a:extLst>
                </a:gridCol>
                <a:gridCol w="658368">
                  <a:extLst>
                    <a:ext uri="{9D8B030D-6E8A-4147-A177-3AD203B41FA5}">
                      <a16:colId xmlns:a16="http://schemas.microsoft.com/office/drawing/2014/main" val="316274273"/>
                    </a:ext>
                  </a:extLst>
                </a:gridCol>
                <a:gridCol w="576072">
                  <a:extLst>
                    <a:ext uri="{9D8B030D-6E8A-4147-A177-3AD203B41FA5}">
                      <a16:colId xmlns:a16="http://schemas.microsoft.com/office/drawing/2014/main" val="602527632"/>
                    </a:ext>
                  </a:extLst>
                </a:gridCol>
                <a:gridCol w="576072">
                  <a:extLst>
                    <a:ext uri="{9D8B030D-6E8A-4147-A177-3AD203B41FA5}">
                      <a16:colId xmlns:a16="http://schemas.microsoft.com/office/drawing/2014/main" val="2120923573"/>
                    </a:ext>
                  </a:extLst>
                </a:gridCol>
                <a:gridCol w="493776">
                  <a:extLst>
                    <a:ext uri="{9D8B030D-6E8A-4147-A177-3AD203B41FA5}">
                      <a16:colId xmlns:a16="http://schemas.microsoft.com/office/drawing/2014/main" val="2297405842"/>
                    </a:ext>
                  </a:extLst>
                </a:gridCol>
                <a:gridCol w="576072">
                  <a:extLst>
                    <a:ext uri="{9D8B030D-6E8A-4147-A177-3AD203B41FA5}">
                      <a16:colId xmlns:a16="http://schemas.microsoft.com/office/drawing/2014/main" val="3071659004"/>
                    </a:ext>
                  </a:extLst>
                </a:gridCol>
                <a:gridCol w="576072">
                  <a:extLst>
                    <a:ext uri="{9D8B030D-6E8A-4147-A177-3AD203B41FA5}">
                      <a16:colId xmlns:a16="http://schemas.microsoft.com/office/drawing/2014/main" val="1268046341"/>
                    </a:ext>
                  </a:extLst>
                </a:gridCol>
                <a:gridCol w="576072">
                  <a:extLst>
                    <a:ext uri="{9D8B030D-6E8A-4147-A177-3AD203B41FA5}">
                      <a16:colId xmlns:a16="http://schemas.microsoft.com/office/drawing/2014/main" val="1283034477"/>
                    </a:ext>
                  </a:extLst>
                </a:gridCol>
                <a:gridCol w="576072">
                  <a:extLst>
                    <a:ext uri="{9D8B030D-6E8A-4147-A177-3AD203B41FA5}">
                      <a16:colId xmlns:a16="http://schemas.microsoft.com/office/drawing/2014/main" val="1139149005"/>
                    </a:ext>
                  </a:extLst>
                </a:gridCol>
                <a:gridCol w="576072">
                  <a:extLst>
                    <a:ext uri="{9D8B030D-6E8A-4147-A177-3AD203B41FA5}">
                      <a16:colId xmlns:a16="http://schemas.microsoft.com/office/drawing/2014/main" val="1989558140"/>
                    </a:ext>
                  </a:extLst>
                </a:gridCol>
                <a:gridCol w="329184">
                  <a:extLst>
                    <a:ext uri="{9D8B030D-6E8A-4147-A177-3AD203B41FA5}">
                      <a16:colId xmlns:a16="http://schemas.microsoft.com/office/drawing/2014/main" val="248840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144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- 2021-03-20 08:00:00</a:t>
                      </a:r>
                      <a:r>
                        <a:rPr kumimoji="0" lang="en-US" sz="1000" b="0" i="0" u="none" strike="noStrike" kern="1200" cap="none" spc="0" normalizeH="0" baseline="0" noProof="0">
                          <a:ln>
                            <a:noFill/>
                          </a:ln>
                          <a:solidFill>
                            <a:prstClr val="black"/>
                          </a:solidFill>
                          <a:effectLst/>
                          <a:uLnTx/>
                          <a:uFillTx/>
                          <a:latin typeface="+mn-lt"/>
                          <a:ea typeface="+mn-ea"/>
                          <a:cs typeface="+mn-cs"/>
                        </a:rPr>
                        <a:t>
 Peraduan Fiesta Raya Buttercup bermula sekarang! JOM ramai-ramai sertai untuk merebut peluang memenangi hadiah-hadiah lumayan berjumlah RM50,000! Hanya perlu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+6011-540 540 78.
Buttercup juga akan mengadakan beberapa sesi masakan LIVE untuk pelbagai resipi menarik! Anda pasti tidak mahu terlepas, jadi LIKE Facebook Buttercup sekarang!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2930992"/>
                  </a:ext>
                </a:extLst>
              </a:tr>
            </a:tbl>
          </a:graphicData>
        </a:graphic>
      </p:graphicFrame>
      <p:sp>
        <p:nvSpPr>
          <p:cNvPr id="4" name="Text Placeholder 3">
            <a:extLst>
              <a:ext uri="{FF2B5EF4-FFF2-40B4-BE49-F238E27FC236}">
                <a16:creationId xmlns:a16="http://schemas.microsoft.com/office/drawing/2014/main" id="{56353468-B0F8-4A81-97CA-E05E158BD2FA}"/>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152112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6625B-01E0-4C61-B5C2-8635AD60ECB1}"/>
              </a:ext>
            </a:extLst>
          </p:cNvPr>
          <p:cNvSpPr>
            <a:spLocks noGrp="1"/>
          </p:cNvSpPr>
          <p:nvPr>
            <p:ph type="title"/>
          </p:nvPr>
        </p:nvSpPr>
        <p:spPr/>
        <p:txBody>
          <a:bodyPr/>
          <a:lstStyle/>
          <a:p>
            <a:r>
              <a:rPr lang="en-US"/>
              <a:t>Facebook FB - Own Posts Table w. Custom I-Rate (Insights) | Buttercup Malaysia - 13 of 17</a:t>
            </a:r>
          </a:p>
        </p:txBody>
      </p:sp>
      <p:graphicFrame>
        <p:nvGraphicFramePr>
          <p:cNvPr id="5" name="Table Placeholder 4">
            <a:extLst>
              <a:ext uri="{FF2B5EF4-FFF2-40B4-BE49-F238E27FC236}">
                <a16:creationId xmlns:a16="http://schemas.microsoft.com/office/drawing/2014/main" id="{BC6671C3-DC9F-4705-83FF-0D30CC333843}"/>
              </a:ext>
            </a:extLst>
          </p:cNvPr>
          <p:cNvGraphicFramePr>
            <a:graphicFrameLocks noGrp="1"/>
          </p:cNvGraphicFramePr>
          <p:nvPr>
            <p:ph type="tbl" sz="quarter" idx="13"/>
            <p:extLst>
              <p:ext uri="{D42A27DB-BD31-4B8C-83A1-F6EECF244321}">
                <p14:modId xmlns:p14="http://schemas.microsoft.com/office/powerpoint/2010/main" val="284518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85565756"/>
                    </a:ext>
                  </a:extLst>
                </a:gridCol>
                <a:gridCol w="658368">
                  <a:extLst>
                    <a:ext uri="{9D8B030D-6E8A-4147-A177-3AD203B41FA5}">
                      <a16:colId xmlns:a16="http://schemas.microsoft.com/office/drawing/2014/main" val="1931047117"/>
                    </a:ext>
                  </a:extLst>
                </a:gridCol>
                <a:gridCol w="658368">
                  <a:extLst>
                    <a:ext uri="{9D8B030D-6E8A-4147-A177-3AD203B41FA5}">
                      <a16:colId xmlns:a16="http://schemas.microsoft.com/office/drawing/2014/main" val="180610475"/>
                    </a:ext>
                  </a:extLst>
                </a:gridCol>
                <a:gridCol w="576072">
                  <a:extLst>
                    <a:ext uri="{9D8B030D-6E8A-4147-A177-3AD203B41FA5}">
                      <a16:colId xmlns:a16="http://schemas.microsoft.com/office/drawing/2014/main" val="3583168493"/>
                    </a:ext>
                  </a:extLst>
                </a:gridCol>
                <a:gridCol w="576072">
                  <a:extLst>
                    <a:ext uri="{9D8B030D-6E8A-4147-A177-3AD203B41FA5}">
                      <a16:colId xmlns:a16="http://schemas.microsoft.com/office/drawing/2014/main" val="236265021"/>
                    </a:ext>
                  </a:extLst>
                </a:gridCol>
                <a:gridCol w="493776">
                  <a:extLst>
                    <a:ext uri="{9D8B030D-6E8A-4147-A177-3AD203B41FA5}">
                      <a16:colId xmlns:a16="http://schemas.microsoft.com/office/drawing/2014/main" val="3438801454"/>
                    </a:ext>
                  </a:extLst>
                </a:gridCol>
                <a:gridCol w="576072">
                  <a:extLst>
                    <a:ext uri="{9D8B030D-6E8A-4147-A177-3AD203B41FA5}">
                      <a16:colId xmlns:a16="http://schemas.microsoft.com/office/drawing/2014/main" val="392513652"/>
                    </a:ext>
                  </a:extLst>
                </a:gridCol>
                <a:gridCol w="576072">
                  <a:extLst>
                    <a:ext uri="{9D8B030D-6E8A-4147-A177-3AD203B41FA5}">
                      <a16:colId xmlns:a16="http://schemas.microsoft.com/office/drawing/2014/main" val="3037759003"/>
                    </a:ext>
                  </a:extLst>
                </a:gridCol>
                <a:gridCol w="576072">
                  <a:extLst>
                    <a:ext uri="{9D8B030D-6E8A-4147-A177-3AD203B41FA5}">
                      <a16:colId xmlns:a16="http://schemas.microsoft.com/office/drawing/2014/main" val="3572784516"/>
                    </a:ext>
                  </a:extLst>
                </a:gridCol>
                <a:gridCol w="576072">
                  <a:extLst>
                    <a:ext uri="{9D8B030D-6E8A-4147-A177-3AD203B41FA5}">
                      <a16:colId xmlns:a16="http://schemas.microsoft.com/office/drawing/2014/main" val="3245982017"/>
                    </a:ext>
                  </a:extLst>
                </a:gridCol>
                <a:gridCol w="576072">
                  <a:extLst>
                    <a:ext uri="{9D8B030D-6E8A-4147-A177-3AD203B41FA5}">
                      <a16:colId xmlns:a16="http://schemas.microsoft.com/office/drawing/2014/main" val="2761248605"/>
                    </a:ext>
                  </a:extLst>
                </a:gridCol>
                <a:gridCol w="329184">
                  <a:extLst>
                    <a:ext uri="{9D8B030D-6E8A-4147-A177-3AD203B41FA5}">
                      <a16:colId xmlns:a16="http://schemas.microsoft.com/office/drawing/2014/main" val="325781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48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20:09:30</a:t>
                      </a:r>
                      <a:r>
                        <a:rPr kumimoji="0" lang="en-US" sz="1000" b="0" i="0" u="none" strike="noStrike" kern="1200" cap="none" spc="0" normalizeH="0" baseline="0" noProof="0">
                          <a:ln>
                            <a:noFill/>
                          </a:ln>
                          <a:solidFill>
                            <a:prstClr val="black"/>
                          </a:solidFill>
                          <a:effectLst/>
                          <a:uLnTx/>
                          <a:uFillTx/>
                          <a:latin typeface="+mn-lt"/>
                          <a:ea typeface="+mn-ea"/>
                          <a:cs typeface="+mn-cs"/>
                        </a:rPr>
                        <a:t>
 Beberapa hari sahaja lagi Peraduan Fiesta Raya Buttercup akan berlangsung! Pelbagai hadiah-hadiah menarik berjumlah RM50,000 dan banyak lagi bakal menjadi milik anda! Pastikan anda LIKE Facebook Buttercup supaya tidak terlepas!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8475921"/>
                  </a:ext>
                </a:extLst>
              </a:tr>
            </a:tbl>
          </a:graphicData>
        </a:graphic>
      </p:graphicFrame>
      <p:sp>
        <p:nvSpPr>
          <p:cNvPr id="4" name="Text Placeholder 3">
            <a:extLst>
              <a:ext uri="{FF2B5EF4-FFF2-40B4-BE49-F238E27FC236}">
                <a16:creationId xmlns:a16="http://schemas.microsoft.com/office/drawing/2014/main" id="{5B99C860-0165-4F38-BB9E-BB9E017A9706}"/>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818182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C7EAE-D8AE-4B1D-ADFD-A8B3E7ED0E3E}"/>
              </a:ext>
            </a:extLst>
          </p:cNvPr>
          <p:cNvSpPr>
            <a:spLocks noGrp="1"/>
          </p:cNvSpPr>
          <p:nvPr>
            <p:ph type="title"/>
          </p:nvPr>
        </p:nvSpPr>
        <p:spPr/>
        <p:txBody>
          <a:bodyPr/>
          <a:lstStyle/>
          <a:p>
            <a:r>
              <a:rPr lang="en-US"/>
              <a:t>Facebook FB - Own Posts Table w. Custom I-Rate (Insights) | Buttercup Malaysia - 14 of 17</a:t>
            </a:r>
          </a:p>
        </p:txBody>
      </p:sp>
      <p:graphicFrame>
        <p:nvGraphicFramePr>
          <p:cNvPr id="5" name="Table Placeholder 4">
            <a:extLst>
              <a:ext uri="{FF2B5EF4-FFF2-40B4-BE49-F238E27FC236}">
                <a16:creationId xmlns:a16="http://schemas.microsoft.com/office/drawing/2014/main" id="{86BE85E3-B0D4-4284-9700-4118D6669645}"/>
              </a:ext>
            </a:extLst>
          </p:cNvPr>
          <p:cNvGraphicFramePr>
            <a:graphicFrameLocks noGrp="1"/>
          </p:cNvGraphicFramePr>
          <p:nvPr>
            <p:ph type="tbl" sz="quarter" idx="13"/>
            <p:extLst>
              <p:ext uri="{D42A27DB-BD31-4B8C-83A1-F6EECF244321}">
                <p14:modId xmlns:p14="http://schemas.microsoft.com/office/powerpoint/2010/main" val="3618082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03563469"/>
                    </a:ext>
                  </a:extLst>
                </a:gridCol>
                <a:gridCol w="658368">
                  <a:extLst>
                    <a:ext uri="{9D8B030D-6E8A-4147-A177-3AD203B41FA5}">
                      <a16:colId xmlns:a16="http://schemas.microsoft.com/office/drawing/2014/main" val="2830764575"/>
                    </a:ext>
                  </a:extLst>
                </a:gridCol>
                <a:gridCol w="658368">
                  <a:extLst>
                    <a:ext uri="{9D8B030D-6E8A-4147-A177-3AD203B41FA5}">
                      <a16:colId xmlns:a16="http://schemas.microsoft.com/office/drawing/2014/main" val="551299159"/>
                    </a:ext>
                  </a:extLst>
                </a:gridCol>
                <a:gridCol w="576072">
                  <a:extLst>
                    <a:ext uri="{9D8B030D-6E8A-4147-A177-3AD203B41FA5}">
                      <a16:colId xmlns:a16="http://schemas.microsoft.com/office/drawing/2014/main" val="338649485"/>
                    </a:ext>
                  </a:extLst>
                </a:gridCol>
                <a:gridCol w="576072">
                  <a:extLst>
                    <a:ext uri="{9D8B030D-6E8A-4147-A177-3AD203B41FA5}">
                      <a16:colId xmlns:a16="http://schemas.microsoft.com/office/drawing/2014/main" val="350253018"/>
                    </a:ext>
                  </a:extLst>
                </a:gridCol>
                <a:gridCol w="493776">
                  <a:extLst>
                    <a:ext uri="{9D8B030D-6E8A-4147-A177-3AD203B41FA5}">
                      <a16:colId xmlns:a16="http://schemas.microsoft.com/office/drawing/2014/main" val="2281522383"/>
                    </a:ext>
                  </a:extLst>
                </a:gridCol>
                <a:gridCol w="576072">
                  <a:extLst>
                    <a:ext uri="{9D8B030D-6E8A-4147-A177-3AD203B41FA5}">
                      <a16:colId xmlns:a16="http://schemas.microsoft.com/office/drawing/2014/main" val="607770927"/>
                    </a:ext>
                  </a:extLst>
                </a:gridCol>
                <a:gridCol w="576072">
                  <a:extLst>
                    <a:ext uri="{9D8B030D-6E8A-4147-A177-3AD203B41FA5}">
                      <a16:colId xmlns:a16="http://schemas.microsoft.com/office/drawing/2014/main" val="3518009693"/>
                    </a:ext>
                  </a:extLst>
                </a:gridCol>
                <a:gridCol w="576072">
                  <a:extLst>
                    <a:ext uri="{9D8B030D-6E8A-4147-A177-3AD203B41FA5}">
                      <a16:colId xmlns:a16="http://schemas.microsoft.com/office/drawing/2014/main" val="4166860066"/>
                    </a:ext>
                  </a:extLst>
                </a:gridCol>
                <a:gridCol w="576072">
                  <a:extLst>
                    <a:ext uri="{9D8B030D-6E8A-4147-A177-3AD203B41FA5}">
                      <a16:colId xmlns:a16="http://schemas.microsoft.com/office/drawing/2014/main" val="3734506019"/>
                    </a:ext>
                  </a:extLst>
                </a:gridCol>
                <a:gridCol w="576072">
                  <a:extLst>
                    <a:ext uri="{9D8B030D-6E8A-4147-A177-3AD203B41FA5}">
                      <a16:colId xmlns:a16="http://schemas.microsoft.com/office/drawing/2014/main" val="1757919854"/>
                    </a:ext>
                  </a:extLst>
                </a:gridCol>
                <a:gridCol w="329184">
                  <a:extLst>
                    <a:ext uri="{9D8B030D-6E8A-4147-A177-3AD203B41FA5}">
                      <a16:colId xmlns:a16="http://schemas.microsoft.com/office/drawing/2014/main" val="4191490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46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20:08:05</a:t>
                      </a:r>
                      <a:r>
                        <a:rPr kumimoji="0" lang="en-US" sz="1000" b="0" i="0" u="none" strike="noStrike" kern="1200" cap="none" spc="0" normalizeH="0" baseline="0" noProof="0">
                          <a:ln>
                            <a:noFill/>
                          </a:ln>
                          <a:solidFill>
                            <a:prstClr val="black"/>
                          </a:solidFill>
                          <a:effectLst/>
                          <a:uLnTx/>
                          <a:uFillTx/>
                          <a:latin typeface="+mn-lt"/>
                          <a:ea typeface="+mn-ea"/>
                          <a:cs typeface="+mn-cs"/>
                        </a:rPr>
                        <a:t>
 Peraduan Fiesta Raya Buttercup bermula sekarang! JOM ramai-ramai sertai untuk merebut peluang memenangi hadiah-hadiah lumayan berjumlah RM50,000! Hanya perlu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+6011-540 540 78 (atau klik pautan https://wa.me/+601154054078).
Buttercup juga akan mengadakan beberapa sesi masakan LIVE untuk pelbagai resipi menarik! Anda pasti tidak mahu terlepas, jadi LIKE Facebook Buttercup sekarang!
*Untuk maklumat lanjut, sila klik: https://bit.ly/FiestaRayaButtercup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8977637"/>
                  </a:ext>
                </a:extLst>
              </a:tr>
            </a:tbl>
          </a:graphicData>
        </a:graphic>
      </p:graphicFrame>
      <p:sp>
        <p:nvSpPr>
          <p:cNvPr id="4" name="Text Placeholder 3">
            <a:extLst>
              <a:ext uri="{FF2B5EF4-FFF2-40B4-BE49-F238E27FC236}">
                <a16:creationId xmlns:a16="http://schemas.microsoft.com/office/drawing/2014/main" id="{37E6D7E2-CD0F-4725-9702-D82AB9FEF432}"/>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1158625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CE80E-D7A1-48CB-8C44-8790DA50A209}"/>
              </a:ext>
            </a:extLst>
          </p:cNvPr>
          <p:cNvSpPr>
            <a:spLocks noGrp="1"/>
          </p:cNvSpPr>
          <p:nvPr>
            <p:ph type="title"/>
          </p:nvPr>
        </p:nvSpPr>
        <p:spPr/>
        <p:txBody>
          <a:bodyPr/>
          <a:lstStyle/>
          <a:p>
            <a:r>
              <a:rPr lang="en-US"/>
              <a:t>Facebook FB - Own Posts Table w. Custom I-Rate (Insights) | Buttercup Malaysia - 15 of 17</a:t>
            </a:r>
          </a:p>
        </p:txBody>
      </p:sp>
      <p:graphicFrame>
        <p:nvGraphicFramePr>
          <p:cNvPr id="5" name="Table Placeholder 4">
            <a:extLst>
              <a:ext uri="{FF2B5EF4-FFF2-40B4-BE49-F238E27FC236}">
                <a16:creationId xmlns:a16="http://schemas.microsoft.com/office/drawing/2014/main" id="{7E876A4E-3593-4524-9DC4-BF2DD9A5A592}"/>
              </a:ext>
            </a:extLst>
          </p:cNvPr>
          <p:cNvGraphicFramePr>
            <a:graphicFrameLocks noGrp="1"/>
          </p:cNvGraphicFramePr>
          <p:nvPr>
            <p:ph type="tbl" sz="quarter" idx="13"/>
            <p:extLst>
              <p:ext uri="{D42A27DB-BD31-4B8C-83A1-F6EECF244321}">
                <p14:modId xmlns:p14="http://schemas.microsoft.com/office/powerpoint/2010/main" val="220606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43599141"/>
                    </a:ext>
                  </a:extLst>
                </a:gridCol>
                <a:gridCol w="658368">
                  <a:extLst>
                    <a:ext uri="{9D8B030D-6E8A-4147-A177-3AD203B41FA5}">
                      <a16:colId xmlns:a16="http://schemas.microsoft.com/office/drawing/2014/main" val="2729712884"/>
                    </a:ext>
                  </a:extLst>
                </a:gridCol>
                <a:gridCol w="658368">
                  <a:extLst>
                    <a:ext uri="{9D8B030D-6E8A-4147-A177-3AD203B41FA5}">
                      <a16:colId xmlns:a16="http://schemas.microsoft.com/office/drawing/2014/main" val="1769422328"/>
                    </a:ext>
                  </a:extLst>
                </a:gridCol>
                <a:gridCol w="576072">
                  <a:extLst>
                    <a:ext uri="{9D8B030D-6E8A-4147-A177-3AD203B41FA5}">
                      <a16:colId xmlns:a16="http://schemas.microsoft.com/office/drawing/2014/main" val="1228946081"/>
                    </a:ext>
                  </a:extLst>
                </a:gridCol>
                <a:gridCol w="576072">
                  <a:extLst>
                    <a:ext uri="{9D8B030D-6E8A-4147-A177-3AD203B41FA5}">
                      <a16:colId xmlns:a16="http://schemas.microsoft.com/office/drawing/2014/main" val="2056635243"/>
                    </a:ext>
                  </a:extLst>
                </a:gridCol>
                <a:gridCol w="493776">
                  <a:extLst>
                    <a:ext uri="{9D8B030D-6E8A-4147-A177-3AD203B41FA5}">
                      <a16:colId xmlns:a16="http://schemas.microsoft.com/office/drawing/2014/main" val="3209434056"/>
                    </a:ext>
                  </a:extLst>
                </a:gridCol>
                <a:gridCol w="576072">
                  <a:extLst>
                    <a:ext uri="{9D8B030D-6E8A-4147-A177-3AD203B41FA5}">
                      <a16:colId xmlns:a16="http://schemas.microsoft.com/office/drawing/2014/main" val="2465387169"/>
                    </a:ext>
                  </a:extLst>
                </a:gridCol>
                <a:gridCol w="576072">
                  <a:extLst>
                    <a:ext uri="{9D8B030D-6E8A-4147-A177-3AD203B41FA5}">
                      <a16:colId xmlns:a16="http://schemas.microsoft.com/office/drawing/2014/main" val="1417961085"/>
                    </a:ext>
                  </a:extLst>
                </a:gridCol>
                <a:gridCol w="576072">
                  <a:extLst>
                    <a:ext uri="{9D8B030D-6E8A-4147-A177-3AD203B41FA5}">
                      <a16:colId xmlns:a16="http://schemas.microsoft.com/office/drawing/2014/main" val="3251197350"/>
                    </a:ext>
                  </a:extLst>
                </a:gridCol>
                <a:gridCol w="576072">
                  <a:extLst>
                    <a:ext uri="{9D8B030D-6E8A-4147-A177-3AD203B41FA5}">
                      <a16:colId xmlns:a16="http://schemas.microsoft.com/office/drawing/2014/main" val="333800840"/>
                    </a:ext>
                  </a:extLst>
                </a:gridCol>
                <a:gridCol w="576072">
                  <a:extLst>
                    <a:ext uri="{9D8B030D-6E8A-4147-A177-3AD203B41FA5}">
                      <a16:colId xmlns:a16="http://schemas.microsoft.com/office/drawing/2014/main" val="3571898100"/>
                    </a:ext>
                  </a:extLst>
                </a:gridCol>
                <a:gridCol w="329184">
                  <a:extLst>
                    <a:ext uri="{9D8B030D-6E8A-4147-A177-3AD203B41FA5}">
                      <a16:colId xmlns:a16="http://schemas.microsoft.com/office/drawing/2014/main" val="388403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430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- 2021-03-18 10:30:01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keju? Buttercup yakin anak-anak juga pasti suka keju kan? Cubalah resipi di bawah ini bersama anak-anak anda, mereka pasti seronok memasak dan juga makan!  
#ResipiButtercup #SedapDenganButtercup
Kentang Putar Keju Buttercup
Bahan-bahan: 
1 cawan Buttercup
2kg kentang, dikupas dan dipotong kecil.
1 cawan krim masam 
2 sudu kecil garam 
¾ sudu kecil lada 
½ cawan krim putar 
2 ½ cawan parutan keju cheddar (1 cawan sebagai taburan)
1 ½ cawan parutan keju montery jack
¼ cawan parutan keju parmesan 
2 sudu besar kucai segar 
Arahan: 
1. Masukkan kentang ke dalam periuk berisi air dan masakkan sehingga ia mendidih, dan biarkan ia masak lagi dengan api sederhana selama 10-15 minit sehingga lembut dan pindahkan ke dalam mangkuk yang besar. 
2. Campurkan Buttercup, krim masam, garam dan lada, gaul sehingga sebati. Kemudian, masukkan krim putar, kesemua keju dan kucai. 
3. Letakkan adunan tadi ke dalam loyang, tutupkan dan biarkan ia sejuk di dalam peti sejuk semalaman.  
4. Panaskan ketuhar pada suhu 180°C, keluarkan kentang dari peti sejuk. 
5. Bakar selama 45 minit, keluarkan dan taburkan 1 cawan parutan keju cheddar, bakar lagi selama 15 minit dan siap! 
Jangan lupa untuk dapatkan Buttercup anda di pasaraya terdekat atau secara online di https://bit.ly/ButtercupMYLazada
Sumebr: https://www.tasteofhome.com/recipes/cheddar-and-chive-mashed-potatoes/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5991925"/>
                  </a:ext>
                </a:extLst>
              </a:tr>
            </a:tbl>
          </a:graphicData>
        </a:graphic>
      </p:graphicFrame>
      <p:sp>
        <p:nvSpPr>
          <p:cNvPr id="4" name="Text Placeholder 3">
            <a:extLst>
              <a:ext uri="{FF2B5EF4-FFF2-40B4-BE49-F238E27FC236}">
                <a16:creationId xmlns:a16="http://schemas.microsoft.com/office/drawing/2014/main" id="{E5387127-5555-47F7-81BD-CE1AF89464C2}"/>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3003912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C326F-60D1-4BB5-9BA5-1BFFFB230EB6}"/>
              </a:ext>
            </a:extLst>
          </p:cNvPr>
          <p:cNvSpPr>
            <a:spLocks noGrp="1"/>
          </p:cNvSpPr>
          <p:nvPr>
            <p:ph type="title"/>
          </p:nvPr>
        </p:nvSpPr>
        <p:spPr/>
        <p:txBody>
          <a:bodyPr/>
          <a:lstStyle/>
          <a:p>
            <a:r>
              <a:rPr lang="en-US"/>
              <a:t>Facebook FB - Own Posts Table w. Custom I-Rate (Insights) | Buttercup Malaysia - 16 of 17</a:t>
            </a:r>
          </a:p>
        </p:txBody>
      </p:sp>
      <p:graphicFrame>
        <p:nvGraphicFramePr>
          <p:cNvPr id="5" name="Table Placeholder 4">
            <a:extLst>
              <a:ext uri="{FF2B5EF4-FFF2-40B4-BE49-F238E27FC236}">
                <a16:creationId xmlns:a16="http://schemas.microsoft.com/office/drawing/2014/main" id="{B2DECE86-8695-4C04-9835-0E3AB801FA29}"/>
              </a:ext>
            </a:extLst>
          </p:cNvPr>
          <p:cNvGraphicFramePr>
            <a:graphicFrameLocks noGrp="1"/>
          </p:cNvGraphicFramePr>
          <p:nvPr>
            <p:ph type="tbl" sz="quarter" idx="13"/>
            <p:extLst>
              <p:ext uri="{D42A27DB-BD31-4B8C-83A1-F6EECF244321}">
                <p14:modId xmlns:p14="http://schemas.microsoft.com/office/powerpoint/2010/main" val="388667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46890996"/>
                    </a:ext>
                  </a:extLst>
                </a:gridCol>
                <a:gridCol w="658368">
                  <a:extLst>
                    <a:ext uri="{9D8B030D-6E8A-4147-A177-3AD203B41FA5}">
                      <a16:colId xmlns:a16="http://schemas.microsoft.com/office/drawing/2014/main" val="2804102013"/>
                    </a:ext>
                  </a:extLst>
                </a:gridCol>
                <a:gridCol w="658368">
                  <a:extLst>
                    <a:ext uri="{9D8B030D-6E8A-4147-A177-3AD203B41FA5}">
                      <a16:colId xmlns:a16="http://schemas.microsoft.com/office/drawing/2014/main" val="1428753811"/>
                    </a:ext>
                  </a:extLst>
                </a:gridCol>
                <a:gridCol w="576072">
                  <a:extLst>
                    <a:ext uri="{9D8B030D-6E8A-4147-A177-3AD203B41FA5}">
                      <a16:colId xmlns:a16="http://schemas.microsoft.com/office/drawing/2014/main" val="2519034765"/>
                    </a:ext>
                  </a:extLst>
                </a:gridCol>
                <a:gridCol w="576072">
                  <a:extLst>
                    <a:ext uri="{9D8B030D-6E8A-4147-A177-3AD203B41FA5}">
                      <a16:colId xmlns:a16="http://schemas.microsoft.com/office/drawing/2014/main" val="4206597986"/>
                    </a:ext>
                  </a:extLst>
                </a:gridCol>
                <a:gridCol w="493776">
                  <a:extLst>
                    <a:ext uri="{9D8B030D-6E8A-4147-A177-3AD203B41FA5}">
                      <a16:colId xmlns:a16="http://schemas.microsoft.com/office/drawing/2014/main" val="2394592119"/>
                    </a:ext>
                  </a:extLst>
                </a:gridCol>
                <a:gridCol w="576072">
                  <a:extLst>
                    <a:ext uri="{9D8B030D-6E8A-4147-A177-3AD203B41FA5}">
                      <a16:colId xmlns:a16="http://schemas.microsoft.com/office/drawing/2014/main" val="1845860606"/>
                    </a:ext>
                  </a:extLst>
                </a:gridCol>
                <a:gridCol w="576072">
                  <a:extLst>
                    <a:ext uri="{9D8B030D-6E8A-4147-A177-3AD203B41FA5}">
                      <a16:colId xmlns:a16="http://schemas.microsoft.com/office/drawing/2014/main" val="2802462395"/>
                    </a:ext>
                  </a:extLst>
                </a:gridCol>
                <a:gridCol w="576072">
                  <a:extLst>
                    <a:ext uri="{9D8B030D-6E8A-4147-A177-3AD203B41FA5}">
                      <a16:colId xmlns:a16="http://schemas.microsoft.com/office/drawing/2014/main" val="269623514"/>
                    </a:ext>
                  </a:extLst>
                </a:gridCol>
                <a:gridCol w="576072">
                  <a:extLst>
                    <a:ext uri="{9D8B030D-6E8A-4147-A177-3AD203B41FA5}">
                      <a16:colId xmlns:a16="http://schemas.microsoft.com/office/drawing/2014/main" val="544031589"/>
                    </a:ext>
                  </a:extLst>
                </a:gridCol>
                <a:gridCol w="576072">
                  <a:extLst>
                    <a:ext uri="{9D8B030D-6E8A-4147-A177-3AD203B41FA5}">
                      <a16:colId xmlns:a16="http://schemas.microsoft.com/office/drawing/2014/main" val="260646996"/>
                    </a:ext>
                  </a:extLst>
                </a:gridCol>
                <a:gridCol w="329184">
                  <a:extLst>
                    <a:ext uri="{9D8B030D-6E8A-4147-A177-3AD203B41FA5}">
                      <a16:colId xmlns:a16="http://schemas.microsoft.com/office/drawing/2014/main" val="4153452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502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- 2021-03-16 10:30:01</a:t>
                      </a:r>
                      <a:r>
                        <a:rPr kumimoji="0" lang="en-US" sz="1000" b="0" i="0" u="none" strike="noStrike" kern="1200" cap="none" spc="0" normalizeH="0" baseline="0" noProof="0">
                          <a:ln>
                            <a:noFill/>
                          </a:ln>
                          <a:solidFill>
                            <a:prstClr val="black"/>
                          </a:solidFill>
                          <a:effectLst/>
                          <a:uLnTx/>
                          <a:uFillTx/>
                          <a:latin typeface="+mn-lt"/>
                          <a:ea typeface="+mn-ea"/>
                          <a:cs typeface="+mn-cs"/>
                        </a:rPr>
                        <a:t>
 Hargailah orang di sekeliling anda, pastikan anda memeriksa keadaan orang tersayang sekali-sekala untuk memastikan mereka berada di dalam keadaan yang baik ❤ 
Hantarkan juga Buttercup kegemaran mereka yang boleh dibeli menerusi Lazada dan terus ke depan rumah mereka! Bukan sahaja akan menceriakan hari orang tersayang, malah anda juga! 
https://bit.ly/ButtercupMYLazada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0445702"/>
                  </a:ext>
                </a:extLst>
              </a:tr>
            </a:tbl>
          </a:graphicData>
        </a:graphic>
      </p:graphicFrame>
      <p:sp>
        <p:nvSpPr>
          <p:cNvPr id="4" name="Text Placeholder 3">
            <a:extLst>
              <a:ext uri="{FF2B5EF4-FFF2-40B4-BE49-F238E27FC236}">
                <a16:creationId xmlns:a16="http://schemas.microsoft.com/office/drawing/2014/main" id="{DDF6C589-9622-4A58-ACD1-8AA1D556BC6F}"/>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4261658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41EA-607F-4691-989E-C431129493A5}"/>
              </a:ext>
            </a:extLst>
          </p:cNvPr>
          <p:cNvSpPr>
            <a:spLocks noGrp="1"/>
          </p:cNvSpPr>
          <p:nvPr>
            <p:ph type="title"/>
          </p:nvPr>
        </p:nvSpPr>
        <p:spPr/>
        <p:txBody>
          <a:bodyPr/>
          <a:lstStyle/>
          <a:p>
            <a:r>
              <a:rPr lang="en-US"/>
              <a:t>Facebook FB - Own Posts Table w. Custom I-Rate (Insights) | Buttercup Malaysia - 17 of 17</a:t>
            </a:r>
          </a:p>
        </p:txBody>
      </p:sp>
      <p:graphicFrame>
        <p:nvGraphicFramePr>
          <p:cNvPr id="5" name="Table Placeholder 4">
            <a:extLst>
              <a:ext uri="{FF2B5EF4-FFF2-40B4-BE49-F238E27FC236}">
                <a16:creationId xmlns:a16="http://schemas.microsoft.com/office/drawing/2014/main" id="{D9ACF5BE-D01B-4493-AD30-E7A79695E4E1}"/>
              </a:ext>
            </a:extLst>
          </p:cNvPr>
          <p:cNvGraphicFramePr>
            <a:graphicFrameLocks noGrp="1"/>
          </p:cNvGraphicFramePr>
          <p:nvPr>
            <p:ph type="tbl" sz="quarter" idx="13"/>
            <p:extLst>
              <p:ext uri="{D42A27DB-BD31-4B8C-83A1-F6EECF244321}">
                <p14:modId xmlns:p14="http://schemas.microsoft.com/office/powerpoint/2010/main" val="340733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68248553"/>
                    </a:ext>
                  </a:extLst>
                </a:gridCol>
                <a:gridCol w="658368">
                  <a:extLst>
                    <a:ext uri="{9D8B030D-6E8A-4147-A177-3AD203B41FA5}">
                      <a16:colId xmlns:a16="http://schemas.microsoft.com/office/drawing/2014/main" val="1606929210"/>
                    </a:ext>
                  </a:extLst>
                </a:gridCol>
                <a:gridCol w="658368">
                  <a:extLst>
                    <a:ext uri="{9D8B030D-6E8A-4147-A177-3AD203B41FA5}">
                      <a16:colId xmlns:a16="http://schemas.microsoft.com/office/drawing/2014/main" val="224378369"/>
                    </a:ext>
                  </a:extLst>
                </a:gridCol>
                <a:gridCol w="576072">
                  <a:extLst>
                    <a:ext uri="{9D8B030D-6E8A-4147-A177-3AD203B41FA5}">
                      <a16:colId xmlns:a16="http://schemas.microsoft.com/office/drawing/2014/main" val="2490936989"/>
                    </a:ext>
                  </a:extLst>
                </a:gridCol>
                <a:gridCol w="576072">
                  <a:extLst>
                    <a:ext uri="{9D8B030D-6E8A-4147-A177-3AD203B41FA5}">
                      <a16:colId xmlns:a16="http://schemas.microsoft.com/office/drawing/2014/main" val="86895706"/>
                    </a:ext>
                  </a:extLst>
                </a:gridCol>
                <a:gridCol w="493776">
                  <a:extLst>
                    <a:ext uri="{9D8B030D-6E8A-4147-A177-3AD203B41FA5}">
                      <a16:colId xmlns:a16="http://schemas.microsoft.com/office/drawing/2014/main" val="3062470964"/>
                    </a:ext>
                  </a:extLst>
                </a:gridCol>
                <a:gridCol w="576072">
                  <a:extLst>
                    <a:ext uri="{9D8B030D-6E8A-4147-A177-3AD203B41FA5}">
                      <a16:colId xmlns:a16="http://schemas.microsoft.com/office/drawing/2014/main" val="2267207964"/>
                    </a:ext>
                  </a:extLst>
                </a:gridCol>
                <a:gridCol w="576072">
                  <a:extLst>
                    <a:ext uri="{9D8B030D-6E8A-4147-A177-3AD203B41FA5}">
                      <a16:colId xmlns:a16="http://schemas.microsoft.com/office/drawing/2014/main" val="3719242456"/>
                    </a:ext>
                  </a:extLst>
                </a:gridCol>
                <a:gridCol w="576072">
                  <a:extLst>
                    <a:ext uri="{9D8B030D-6E8A-4147-A177-3AD203B41FA5}">
                      <a16:colId xmlns:a16="http://schemas.microsoft.com/office/drawing/2014/main" val="2395478160"/>
                    </a:ext>
                  </a:extLst>
                </a:gridCol>
                <a:gridCol w="576072">
                  <a:extLst>
                    <a:ext uri="{9D8B030D-6E8A-4147-A177-3AD203B41FA5}">
                      <a16:colId xmlns:a16="http://schemas.microsoft.com/office/drawing/2014/main" val="4287680371"/>
                    </a:ext>
                  </a:extLst>
                </a:gridCol>
                <a:gridCol w="576072">
                  <a:extLst>
                    <a:ext uri="{9D8B030D-6E8A-4147-A177-3AD203B41FA5}">
                      <a16:colId xmlns:a16="http://schemas.microsoft.com/office/drawing/2014/main" val="577196138"/>
                    </a:ext>
                  </a:extLst>
                </a:gridCol>
                <a:gridCol w="329184">
                  <a:extLst>
                    <a:ext uri="{9D8B030D-6E8A-4147-A177-3AD203B41FA5}">
                      <a16:colId xmlns:a16="http://schemas.microsoft.com/office/drawing/2014/main" val="2687081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065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- 2021-03-14 11:00:00</a:t>
                      </a:r>
                      <a:r>
                        <a:rPr kumimoji="0" lang="en-US" sz="1000" b="0" i="0" u="none" strike="noStrike" kern="1200" cap="none" spc="0" normalizeH="0" baseline="0" noProof="0">
                          <a:ln>
                            <a:noFill/>
                          </a:ln>
                          <a:solidFill>
                            <a:prstClr val="black"/>
                          </a:solidFill>
                          <a:effectLst/>
                          <a:uLnTx/>
                          <a:uFillTx/>
                          <a:latin typeface="+mn-lt"/>
                          <a:ea typeface="+mn-ea"/>
                          <a:cs typeface="+mn-cs"/>
                        </a:rPr>
                        <a:t>
 Memasak di rumah pasti bukan perkara yang mudah, lagi-lagi dengan situasi sekarang di mana ramai yang sedang berkerja dari rumah dan juga harus menjaga anak-anak. Jadi, Buttercup ingin menceriakan hari anda! Hidangkan lauk ini pada keluarga anda, pasti mereka akan terdiam kerana kelazatan yang dirasa! 
#ResipiButtercup #SedapDenganButtercup
Kailan Masak Buttercup
Bahan-bahan:
2 sudu besar Buttercup 
400g kailan 
Sedikit minyak untuk menggoreng 
Secubit garam 
150ml air
10 ulas bawang putih (dipotong) 
½ genggam daun kari 
2 biji cili padi (dihiris)
6 sudu besar krim putar 
Arahan:
1. Hiris sayur kailan dari penghujung daun hingga ke bahagian tengah, dalam 2 inci. Tinggalkan bahagian batang kailan. Hiris nipis daun kailan yang dipotong dan belah batang menjadi dua. 
2. Panaskan minyak secukupnya dalam periuk dengan api tinggi dan gorengkan daun kailan selama 10 minit sehingga garing. Tambahkan garam dan ketepikan. 
3. Dalam periuk yang lain, panaskan air dan biarkan ia mendidih, kemudian, celurkan batang kailan selama 10 saat. Setelah itu, panaskan 1 sudu besar minyak dalam kuali dengan api sederhana dan tumiskan batang kailan selama 1 minit dan ketepikan. 
4. Dalam kuali yang sama, masukkan bawang putih, daun kari dan hirisan cili padi dan masak sehingga naik bau. 
5. Apabila sudah wangi, masukkan Buttercup dan krim putar. Kemudian, tumis dan kacau sehingga sos mejadi pekat. 
6. Susun daun kailan yang digoreng di atas batang kailan yang ditumis. Tuangkan sos ke atas kailan dan siap! 
Jangan lupa untuk dapatkan Buttercup anda di pasaraya terdekat atau secara online di https://bit.ly/ButtercupMYLazada
Sumber: https://asianfoodnetwork.com/my/resipi/masakan/china/kailan-masak-buttermilk.html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703695"/>
                  </a:ext>
                </a:extLst>
              </a:tr>
            </a:tbl>
          </a:graphicData>
        </a:graphic>
      </p:graphicFrame>
      <p:sp>
        <p:nvSpPr>
          <p:cNvPr id="4" name="Text Placeholder 3">
            <a:extLst>
              <a:ext uri="{FF2B5EF4-FFF2-40B4-BE49-F238E27FC236}">
                <a16:creationId xmlns:a16="http://schemas.microsoft.com/office/drawing/2014/main" id="{14BD8F91-18EB-4AEB-84BD-4DA79F69C319}"/>
              </a:ext>
            </a:extLst>
          </p:cNvPr>
          <p:cNvSpPr>
            <a:spLocks noGrp="1"/>
          </p:cNvSpPr>
          <p:nvPr>
            <p:ph type="body" sz="quarter" idx="14"/>
          </p:nvPr>
        </p:nvSpPr>
        <p:spPr/>
        <p:txBody>
          <a:bodyPr/>
          <a:lstStyle/>
          <a:p>
            <a:r>
              <a:rPr lang="en-US"/>
              <a:t>03/14/2021 - 03/28/2021</a:t>
            </a:r>
          </a:p>
        </p:txBody>
      </p:sp>
    </p:spTree>
    <p:extLst>
      <p:ext uri="{BB962C8B-B14F-4D97-AF65-F5344CB8AC3E}">
        <p14:creationId xmlns:p14="http://schemas.microsoft.com/office/powerpoint/2010/main" val="33176015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1039</Words>
  <Application>Microsoft Office PowerPoint</Application>
  <PresentationFormat>On-screen Show (4:3)</PresentationFormat>
  <Paragraphs>430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Facebook FB - Own Posts Table w. Custom I-Rate (Insights) | Buttercup Malaysia - 1 of 17</vt:lpstr>
      <vt:lpstr>Facebook FB - Own Posts Table w. Custom I-Rate (Insights) | Buttercup Malaysia - 2 of 17</vt:lpstr>
      <vt:lpstr>Facebook FB - Own Posts Table w. Custom I-Rate (Insights) | Buttercup Malaysia - 3 of 17</vt:lpstr>
      <vt:lpstr>Facebook FB - Own Posts Table w. Custom I-Rate (Insights) | Buttercup Malaysia - 4 of 17</vt:lpstr>
      <vt:lpstr>Facebook FB - Own Posts Table w. Custom I-Rate (Insights) | Buttercup Malaysia - 5 of 17</vt:lpstr>
      <vt:lpstr>Facebook FB - Own Posts Table w. Custom I-Rate (Insights) | Buttercup Malaysia - 6 of 17</vt:lpstr>
      <vt:lpstr>Facebook FB - Own Posts Table w. Custom I-Rate (Insights) | Buttercup Malaysia - 7 of 17</vt:lpstr>
      <vt:lpstr>Facebook FB - Own Posts Table w. Custom I-Rate (Insights) | Buttercup Malaysia - 8 of 17</vt:lpstr>
      <vt:lpstr>Facebook FB - Own Posts Table w. Custom I-Rate (Insights) | Buttercup Malaysia - 9 of 17</vt:lpstr>
      <vt:lpstr>Facebook FB - Own Posts Table w. Custom I-Rate (Insights) | Buttercup Malaysia - 10 of 17</vt:lpstr>
      <vt:lpstr>Facebook FB - Own Posts Table w. Custom I-Rate (Insights) | Buttercup Malaysia - 11 of 17</vt:lpstr>
      <vt:lpstr>Facebook FB - Own Posts Table w. Custom I-Rate (Insights) | Buttercup Malaysia - 12 of 17</vt:lpstr>
      <vt:lpstr>Facebook FB - Own Posts Table w. Custom I-Rate (Insights) | Buttercup Malaysia - 13 of 17</vt:lpstr>
      <vt:lpstr>Facebook FB - Own Posts Table w. Custom I-Rate (Insights) | Buttercup Malaysia - 14 of 17</vt:lpstr>
      <vt:lpstr>Facebook FB - Own Posts Table w. Custom I-Rate (Insights) | Buttercup Malaysia - 15 of 17</vt:lpstr>
      <vt:lpstr>Facebook FB - Own Posts Table w. Custom I-Rate (Insights) | Buttercup Malaysia - 16 of 17</vt:lpstr>
      <vt:lpstr>Facebook FB - Own Posts Table w. Custom I-Rate (Insights) | Buttercup Malaysia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17</dc:title>
  <dc:creator>Frederik Peiniger</dc:creator>
  <cp:lastModifiedBy>Frederik Peiniger</cp:lastModifiedBy>
  <cp:revision>1</cp:revision>
  <dcterms:created xsi:type="dcterms:W3CDTF">2021-07-09T06:09:46Z</dcterms:created>
  <dcterms:modified xsi:type="dcterms:W3CDTF">2021-07-09T06:11:44Z</dcterms:modified>
</cp:coreProperties>
</file>